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515" r:id="rId2"/>
    <p:sldId id="525" r:id="rId3"/>
    <p:sldId id="488" r:id="rId4"/>
    <p:sldId id="532" r:id="rId5"/>
    <p:sldId id="517" r:id="rId6"/>
    <p:sldId id="552" r:id="rId7"/>
    <p:sldId id="563" r:id="rId8"/>
    <p:sldId id="518" r:id="rId9"/>
    <p:sldId id="560" r:id="rId10"/>
    <p:sldId id="559" r:id="rId11"/>
    <p:sldId id="561" r:id="rId12"/>
    <p:sldId id="284" r:id="rId13"/>
    <p:sldId id="494" r:id="rId14"/>
  </p:sldIdLst>
  <p:sldSz cx="12192000" cy="6858000"/>
  <p:notesSz cx="6858000" cy="9144000"/>
  <p:embeddedFontLst>
    <p:embeddedFont>
      <p:font typeface="字体传奇特战体-免费商用" panose="02000500000000000000" pitchFamily="2" charset="-122"/>
      <p:regular r:id="rId16"/>
    </p:embeddedFont>
    <p:embeddedFont>
      <p:font typeface="等线" panose="02010600030101010101" pitchFamily="2" charset="-122"/>
      <p:regular r:id="rId17"/>
      <p:bold r:id="rId18"/>
    </p:embeddedFont>
    <p:embeddedFont>
      <p:font typeface="等线" panose="02010600030101010101" pitchFamily="2" charset="-122"/>
      <p:regular r:id="rId17"/>
      <p:bold r:id="rId18"/>
    </p:embeddedFont>
    <p:embeddedFont>
      <p:font typeface="等线 Light" panose="02010600030101010101" pitchFamily="2" charset="-122"/>
      <p:regular r:id="rId19"/>
    </p:embeddedFont>
    <p:embeddedFont>
      <p:font typeface="Calibri" panose="020F0502020204030204" pitchFamily="34" charset="0"/>
      <p:regular r:id="rId20"/>
      <p:bold r:id="rId21"/>
      <p:italic r:id="rId22"/>
      <p:boldItalic r:id="rId23"/>
    </p:embeddedFont>
    <p:embeddedFont>
      <p:font typeface="Montserrat Medium" panose="020F0502020204030204" pitchFamily="34" charset="0"/>
      <p:regular r:id="rId24"/>
      <p: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6"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0"/>
    <p:restoredTop sz="94665"/>
  </p:normalViewPr>
  <p:slideViewPr>
    <p:cSldViewPr snapToGrid="0">
      <p:cViewPr varScale="1">
        <p:scale>
          <a:sx n="133" d="100"/>
          <a:sy n="133" d="100"/>
        </p:scale>
        <p:origin x="1752" y="200"/>
      </p:cViewPr>
      <p:guideLst/>
    </p:cSldViewPr>
  </p:slideViewPr>
  <p:notesTextViewPr>
    <p:cViewPr>
      <p:scale>
        <a:sx n="1" d="1"/>
        <a:sy n="1" d="1"/>
      </p:scale>
      <p:origin x="0" y="0"/>
    </p:cViewPr>
  </p:notesTextViewPr>
  <p:sorterViewPr>
    <p:cViewPr>
      <p:scale>
        <a:sx n="1" d="1"/>
        <a:sy n="1" d="1"/>
      </p:scale>
      <p:origin x="0" y="-57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712687D-DED9-43C2-9DE5-B4B860A4A8C0}"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20" name="组合 19"/>
          <p:cNvGrpSpPr/>
          <p:nvPr userDrawn="1"/>
        </p:nvGrpSpPr>
        <p:grpSpPr>
          <a:xfrm>
            <a:off x="-954993" y="612544"/>
            <a:ext cx="3112255" cy="5634475"/>
            <a:chOff x="-968058" y="677545"/>
            <a:chExt cx="3112255" cy="5634475"/>
          </a:xfrm>
        </p:grpSpPr>
        <p:grpSp>
          <p:nvGrpSpPr>
            <p:cNvPr id="21" name="组合 20"/>
            <p:cNvGrpSpPr/>
            <p:nvPr/>
          </p:nvGrpSpPr>
          <p:grpSpPr>
            <a:xfrm>
              <a:off x="-27453" y="677545"/>
              <a:ext cx="2171650" cy="5634475"/>
              <a:chOff x="571225" y="682526"/>
              <a:chExt cx="1960101" cy="5041515"/>
            </a:xfrm>
          </p:grpSpPr>
          <p:sp>
            <p:nvSpPr>
              <p:cNvPr id="24" name="直角三角形 23"/>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5" name="直角三角形 24"/>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22" name="直角三角形 21"/>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23" name="图片 22"/>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26" name="组合 25"/>
          <p:cNvGrpSpPr/>
          <p:nvPr userDrawn="1"/>
        </p:nvGrpSpPr>
        <p:grpSpPr>
          <a:xfrm rot="10800000">
            <a:off x="10042351" y="612544"/>
            <a:ext cx="3112255" cy="5634475"/>
            <a:chOff x="-968058" y="677545"/>
            <a:chExt cx="3112255" cy="5634475"/>
          </a:xfrm>
        </p:grpSpPr>
        <p:grpSp>
          <p:nvGrpSpPr>
            <p:cNvPr id="27" name="组合 26"/>
            <p:cNvGrpSpPr/>
            <p:nvPr/>
          </p:nvGrpSpPr>
          <p:grpSpPr>
            <a:xfrm>
              <a:off x="-27453" y="677545"/>
              <a:ext cx="2171650" cy="5634475"/>
              <a:chOff x="571225" y="682526"/>
              <a:chExt cx="1960101" cy="5041515"/>
            </a:xfrm>
          </p:grpSpPr>
          <p:sp>
            <p:nvSpPr>
              <p:cNvPr id="30" name="直角三角形 29"/>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1" name="直角三角形 30"/>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28" name="直角三角形 27"/>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29" name="图片 28"/>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967F84-1C1E-4729-8D0D-3995FEA0E4D1}" type="datetimeFigureOut">
              <a:rPr lang="zh-CN" altLang="en-US" smtClean="0"/>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E5B15C-BE6F-4AB1-81E0-01F547B5E6B5}" type="slidenum">
              <a:rPr lang="zh-CN" altLang="en-US" smtClean="0"/>
              <a:t>‹#›</a:t>
            </a:fld>
            <a:endParaRPr lang="zh-CN" altLang="en-US"/>
          </a:p>
        </p:txBody>
      </p:sp>
    </p:spTree>
    <p:extLst>
      <p:ext uri="{BB962C8B-B14F-4D97-AF65-F5344CB8AC3E}">
        <p14:creationId xmlns:p14="http://schemas.microsoft.com/office/powerpoint/2010/main" val="228818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53029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9" name="组合 8"/>
          <p:cNvGrpSpPr/>
          <p:nvPr userDrawn="1"/>
        </p:nvGrpSpPr>
        <p:grpSpPr>
          <a:xfrm>
            <a:off x="-954993" y="612544"/>
            <a:ext cx="3112255" cy="5634475"/>
            <a:chOff x="-968058" y="677545"/>
            <a:chExt cx="3112255" cy="5634475"/>
          </a:xfrm>
        </p:grpSpPr>
        <p:grpSp>
          <p:nvGrpSpPr>
            <p:cNvPr id="10" name="组合 9"/>
            <p:cNvGrpSpPr/>
            <p:nvPr/>
          </p:nvGrpSpPr>
          <p:grpSpPr>
            <a:xfrm>
              <a:off x="-27453" y="677545"/>
              <a:ext cx="2171650" cy="5634475"/>
              <a:chOff x="571225" y="682526"/>
              <a:chExt cx="1960101" cy="5041515"/>
            </a:xfrm>
          </p:grpSpPr>
          <p:sp>
            <p:nvSpPr>
              <p:cNvPr id="13" name="直角三角形 12"/>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14" name="直角三角形 13"/>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15" name="组合 14"/>
          <p:cNvGrpSpPr/>
          <p:nvPr userDrawn="1"/>
        </p:nvGrpSpPr>
        <p:grpSpPr>
          <a:xfrm rot="10800000">
            <a:off x="10042351" y="612544"/>
            <a:ext cx="3112255" cy="5634475"/>
            <a:chOff x="-968058" y="677545"/>
            <a:chExt cx="3112255" cy="5634475"/>
          </a:xfrm>
        </p:grpSpPr>
        <p:grpSp>
          <p:nvGrpSpPr>
            <p:cNvPr id="16" name="组合 15"/>
            <p:cNvGrpSpPr/>
            <p:nvPr/>
          </p:nvGrpSpPr>
          <p:grpSpPr>
            <a:xfrm>
              <a:off x="-27453" y="677545"/>
              <a:ext cx="2171650" cy="5634475"/>
              <a:chOff x="571225" y="682526"/>
              <a:chExt cx="1960101" cy="5041515"/>
            </a:xfrm>
          </p:grpSpPr>
          <p:sp>
            <p:nvSpPr>
              <p:cNvPr id="19" name="直角三角形 18"/>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0" name="直角三角形 19"/>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7" name="直角三角形 16"/>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8" name="图片 17"/>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userDrawn="1"/>
        </p:nvSpPr>
        <p:spPr>
          <a:xfrm>
            <a:off x="251460" y="238125"/>
            <a:ext cx="11689080" cy="638175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D026466F-5BBA-4DCB-8962-3DEB992788DE}" type="datetimeFigureOut">
              <a:rPr lang="zh-CN" altLang="en-US" smtClean="0"/>
              <a:t>2023/3/28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1E104D75-F8DC-4BA6-88B9-7B78C71E3A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R" panose="00020600040101010101" pitchFamily="18" charset="-122"/>
          <a:ea typeface="阿里巴巴普惠体 R"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R" panose="00020600040101010101" pitchFamily="18" charset="-122"/>
          <a:ea typeface="阿里巴巴普惠体 R"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R" panose="00020600040101010101" pitchFamily="18" charset="-122"/>
          <a:ea typeface="阿里巴巴普惠体 R"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dirty="0"/>
              <a:t> </a:t>
            </a:r>
            <a:r>
              <a:rPr lang="en" altLang="zh-CN" dirty="0"/>
              <a:t>Air Pollution Visualization System</a:t>
            </a:r>
            <a:endParaRPr lang="zh-CN" altLang="en-US" dirty="0"/>
          </a:p>
        </p:txBody>
      </p:sp>
      <p:sp>
        <p:nvSpPr>
          <p:cNvPr id="3" name="副标题 2"/>
          <p:cNvSpPr>
            <a:spLocks noGrp="1"/>
          </p:cNvSpPr>
          <p:nvPr>
            <p:ph type="subTitle" idx="1"/>
          </p:nvPr>
        </p:nvSpPr>
        <p:spPr>
          <a:xfrm>
            <a:off x="2519634" y="4880096"/>
            <a:ext cx="5785944" cy="1470025"/>
          </a:xfrm>
        </p:spPr>
        <p:txBody>
          <a:bodyPr>
            <a:normAutofit fontScale="25000" lnSpcReduction="20000"/>
          </a:bodyPr>
          <a:lstStyle/>
          <a:p>
            <a:r>
              <a:rPr lang="en-US" altLang="zh-CN" sz="8000" b="1" dirty="0">
                <a:solidFill>
                  <a:srgbClr val="003B89"/>
                </a:solidFill>
                <a:sym typeface="+mn-ea"/>
              </a:rPr>
              <a:t>                   PM</a:t>
            </a:r>
            <a:r>
              <a:rPr lang="zh-CN" altLang="en-US" sz="8000" b="1" dirty="0">
                <a:solidFill>
                  <a:srgbClr val="003B89"/>
                </a:solidFill>
                <a:sym typeface="+mn-ea"/>
              </a:rPr>
              <a:t> </a:t>
            </a:r>
            <a:r>
              <a:rPr lang="en-US" altLang="zh-CN" sz="8000" b="1" dirty="0">
                <a:solidFill>
                  <a:srgbClr val="003B89"/>
                </a:solidFill>
                <a:sym typeface="+mn-ea"/>
              </a:rPr>
              <a:t>: </a:t>
            </a:r>
            <a:r>
              <a:rPr lang="zh-CN" altLang="en-US" sz="8000" b="1" dirty="0">
                <a:solidFill>
                  <a:srgbClr val="003B89"/>
                </a:solidFill>
                <a:sym typeface="+mn-ea"/>
              </a:rPr>
              <a:t>许文杰 </a:t>
            </a:r>
            <a:r>
              <a:rPr lang="en-US" altLang="zh-CN" sz="8000" b="1" dirty="0">
                <a:solidFill>
                  <a:srgbClr val="003B89"/>
                </a:solidFill>
                <a:sym typeface="+mn-ea"/>
              </a:rPr>
              <a:t>202230310220</a:t>
            </a:r>
          </a:p>
          <a:p>
            <a:endParaRPr lang="en-US" altLang="zh-CN" sz="8000" b="1" dirty="0">
              <a:solidFill>
                <a:srgbClr val="003B89"/>
              </a:solidFill>
              <a:sym typeface="+mn-ea"/>
            </a:endParaRPr>
          </a:p>
          <a:p>
            <a:r>
              <a:rPr lang="en-US" altLang="zh-CN" sz="8000" b="1" dirty="0">
                <a:solidFill>
                  <a:srgbClr val="003B89"/>
                </a:solidFill>
                <a:sym typeface="+mn-ea"/>
              </a:rPr>
              <a:t>Team members</a:t>
            </a:r>
            <a:r>
              <a:rPr lang="zh-CN" altLang="en-US" sz="8000" b="1" dirty="0">
                <a:solidFill>
                  <a:srgbClr val="003B89"/>
                </a:solidFill>
                <a:sym typeface="+mn-ea"/>
              </a:rPr>
              <a:t>：赵睿睿</a:t>
            </a:r>
            <a:r>
              <a:rPr lang="en-US" altLang="zh-CN" sz="8000" b="1" dirty="0">
                <a:solidFill>
                  <a:srgbClr val="003B89"/>
                </a:solidFill>
                <a:sym typeface="+mn-ea"/>
              </a:rPr>
              <a:t> 202230310197</a:t>
            </a:r>
            <a:r>
              <a:rPr lang="zh-CN" altLang="en-US" sz="8000" b="1" dirty="0">
                <a:solidFill>
                  <a:srgbClr val="003B89"/>
                </a:solidFill>
                <a:sym typeface="+mn-ea"/>
              </a:rPr>
              <a:t>            </a:t>
            </a:r>
            <a:endParaRPr lang="en-US" altLang="zh-CN" sz="8000" b="1" dirty="0">
              <a:solidFill>
                <a:srgbClr val="003B89"/>
              </a:solidFill>
              <a:sym typeface="+mn-ea"/>
            </a:endParaRPr>
          </a:p>
          <a:p>
            <a:r>
              <a:rPr lang="zh-CN" altLang="en-US" sz="8000" b="1" dirty="0">
                <a:solidFill>
                  <a:srgbClr val="003B89"/>
                </a:solidFill>
                <a:sym typeface="+mn-ea"/>
              </a:rPr>
              <a:t>                </a:t>
            </a:r>
            <a:r>
              <a:rPr lang="en-US" altLang="zh-CN" sz="8000" b="1" dirty="0">
                <a:solidFill>
                  <a:srgbClr val="003B89"/>
                </a:solidFill>
                <a:sym typeface="+mn-ea"/>
              </a:rPr>
              <a:t>             </a:t>
            </a:r>
            <a:r>
              <a:rPr lang="zh-CN" altLang="en-US" sz="8000" b="1" dirty="0">
                <a:solidFill>
                  <a:srgbClr val="003B89"/>
                </a:solidFill>
                <a:sym typeface="+mn-ea"/>
              </a:rPr>
              <a:t>陆仟龙</a:t>
            </a:r>
            <a:r>
              <a:rPr lang="en-US" altLang="zh-CN" sz="8000" b="1" dirty="0">
                <a:solidFill>
                  <a:srgbClr val="003B89"/>
                </a:solidFill>
                <a:sym typeface="+mn-ea"/>
              </a:rPr>
              <a:t> 202230310293</a:t>
            </a: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4200" b="1" dirty="0">
              <a:solidFill>
                <a:srgbClr val="003B89"/>
              </a:solidFill>
            </a:endParaRPr>
          </a:p>
          <a:p>
            <a:endParaRPr lang="en-US" altLang="zh-CN" sz="4200" b="1" dirty="0">
              <a:solidFill>
                <a:srgbClr val="003B89"/>
              </a:solidFill>
            </a:endParaRPr>
          </a:p>
          <a:p>
            <a:endParaRPr lang="zh-CN" altLang="en-US" sz="1600" b="1" dirty="0">
              <a:solidFill>
                <a:schemeClr val="tx2">
                  <a:lumMod val="60000"/>
                  <a:lumOff val="40000"/>
                </a:schemeClr>
              </a:solidFill>
            </a:endParaRPr>
          </a:p>
        </p:txBody>
      </p:sp>
      <p:grpSp>
        <p:nvGrpSpPr>
          <p:cNvPr id="6" name="组合 5"/>
          <p:cNvGrpSpPr/>
          <p:nvPr/>
        </p:nvGrpSpPr>
        <p:grpSpPr>
          <a:xfrm>
            <a:off x="1524000" y="1476"/>
            <a:ext cx="9144001" cy="970666"/>
            <a:chOff x="-1" y="1476"/>
            <a:chExt cx="9144001" cy="970666"/>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0385" y="1476"/>
              <a:ext cx="914068" cy="92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76"/>
              <a:ext cx="3495611" cy="9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 y="972142"/>
              <a:ext cx="9144001" cy="0"/>
            </a:xfrm>
            <a:prstGeom prst="line">
              <a:avLst/>
            </a:prstGeom>
            <a:ln w="76200">
              <a:solidFill>
                <a:srgbClr val="003B89"/>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7739BD02-AD46-011F-C05F-047E14C8E592}"/>
              </a:ext>
            </a:extLst>
          </p:cNvPr>
          <p:cNvSpPr txBox="1"/>
          <p:nvPr/>
        </p:nvSpPr>
        <p:spPr>
          <a:xfrm>
            <a:off x="3203028" y="3842362"/>
            <a:ext cx="5785944" cy="461665"/>
          </a:xfrm>
          <a:prstGeom prst="rect">
            <a:avLst/>
          </a:prstGeom>
          <a:noFill/>
        </p:spPr>
        <p:txBody>
          <a:bodyPr wrap="square" rtlCol="0">
            <a:spAutoFit/>
          </a:bodyPr>
          <a:lstStyle/>
          <a:p>
            <a:r>
              <a:rPr lang="en" altLang="zh-CN" sz="2400" b="1" dirty="0">
                <a:solidFill>
                  <a:srgbClr val="003B89"/>
                </a:solidFill>
                <a:ea typeface="阿里巴巴普惠体 R" panose="00020600040101010101" pitchFamily="18" charset="-122"/>
              </a:rPr>
              <a:t>Reporters </a:t>
            </a:r>
            <a:r>
              <a:rPr lang="zh-CN" altLang="en-US" sz="2400" b="1" dirty="0">
                <a:solidFill>
                  <a:srgbClr val="003B89"/>
                </a:solidFill>
                <a:ea typeface="阿里巴巴普惠体 R" panose="00020600040101010101" pitchFamily="18" charset="-122"/>
              </a:rPr>
              <a:t>：</a:t>
            </a:r>
            <a:r>
              <a:rPr lang="zh-CN" altLang="en-US" sz="2400" b="1" dirty="0">
                <a:solidFill>
                  <a:srgbClr val="003B89"/>
                </a:solidFill>
                <a:sym typeface="+mn-ea"/>
              </a:rPr>
              <a:t>许文杰，陆仟龙，赵睿睿</a:t>
            </a:r>
            <a:endParaRPr lang="zh-CN" altLang="en-US" sz="2400" b="1" dirty="0">
              <a:solidFill>
                <a:srgbClr val="003B89"/>
              </a:solidFill>
              <a:ea typeface="阿里巴巴普惠体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744718" y="2113950"/>
            <a:ext cx="10457407" cy="4020396"/>
          </a:xfrm>
          <a:prstGeom prst="rect">
            <a:avLst/>
          </a:prstGeom>
          <a:noFill/>
        </p:spPr>
        <p:txBody>
          <a:bodyPr wrap="square" rtlCol="0">
            <a:spAutoFit/>
          </a:bodyPr>
          <a:lstStyle/>
          <a:p>
            <a:pPr marL="514350" indent="-514350">
              <a:lnSpc>
                <a:spcPct val="150000"/>
              </a:lnSpc>
              <a:buAutoNum type="arabicPeriod"/>
            </a:pPr>
            <a:r>
              <a:rPr lang="en-US" altLang="zh-CN" sz="2800" dirty="0">
                <a:solidFill>
                  <a:schemeClr val="tx1">
                    <a:lumMod val="65000"/>
                    <a:lumOff val="35000"/>
                  </a:schemeClr>
                </a:solidFill>
                <a:ea typeface="阿里巴巴普惠体 R" panose="00020600040101010101" pitchFamily="18" charset="-122"/>
              </a:rPr>
              <a:t>Limitation on the number of </a:t>
            </a:r>
            <a:r>
              <a:rPr lang="en-US" altLang="zh-CN" sz="2800" dirty="0" err="1">
                <a:solidFill>
                  <a:schemeClr val="tx1">
                    <a:lumMod val="65000"/>
                    <a:lumOff val="35000"/>
                  </a:schemeClr>
                </a:solidFill>
                <a:ea typeface="阿里巴巴普惠体 R" panose="00020600040101010101" pitchFamily="18" charset="-122"/>
              </a:rPr>
              <a:t>Amap</a:t>
            </a:r>
            <a:r>
              <a:rPr lang="zh-CN" altLang="en-US" sz="2800" dirty="0">
                <a:solidFill>
                  <a:schemeClr val="tx1">
                    <a:lumMod val="65000"/>
                    <a:lumOff val="35000"/>
                  </a:schemeClr>
                </a:solidFill>
                <a:ea typeface="阿里巴巴普惠体 R" panose="00020600040101010101" pitchFamily="18" charset="-122"/>
              </a:rPr>
              <a:t> </a:t>
            </a:r>
            <a:r>
              <a:rPr lang="en-US" altLang="zh-CN" sz="2800" dirty="0">
                <a:solidFill>
                  <a:schemeClr val="tx1">
                    <a:lumMod val="65000"/>
                    <a:lumOff val="35000"/>
                  </a:schemeClr>
                </a:solidFill>
                <a:ea typeface="阿里巴巴普惠体 R" panose="00020600040101010101" pitchFamily="18" charset="-122"/>
              </a:rPr>
              <a:t>(</a:t>
            </a:r>
            <a:r>
              <a:rPr lang="zh-CN" altLang="en-US" sz="2800" dirty="0">
                <a:solidFill>
                  <a:schemeClr val="tx1">
                    <a:lumMod val="65000"/>
                    <a:lumOff val="35000"/>
                  </a:schemeClr>
                </a:solidFill>
                <a:ea typeface="阿里巴巴普惠体 R" panose="00020600040101010101" pitchFamily="18" charset="-122"/>
              </a:rPr>
              <a:t>高德</a:t>
            </a:r>
            <a:r>
              <a:rPr lang="en-US" altLang="zh-CN" sz="2800" dirty="0">
                <a:solidFill>
                  <a:schemeClr val="tx1">
                    <a:lumMod val="65000"/>
                    <a:lumOff val="35000"/>
                  </a:schemeClr>
                </a:solidFill>
                <a:ea typeface="阿里巴巴普惠体 R" panose="00020600040101010101" pitchFamily="18" charset="-122"/>
              </a:rPr>
              <a:t>) API requests</a:t>
            </a: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official dataset is provided in latitude and longitude coordinates, which is difficult to use directly, so we need to request the API of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Amap</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for inverse geocoding. However, the API is limited to 5000 calls per day, while our dataset has a daily data volume of 40,000 items. </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It is obviously not enough for us to process six years of data.</a:t>
            </a: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If the API of other maps is  as limited as that of </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Amap</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 we need to find a Chinese geographic database to do the mapping.</a:t>
            </a:r>
          </a:p>
        </p:txBody>
      </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Risks</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A3326841-FC0F-19B3-4727-AE3475217C2A}"/>
              </a:ext>
            </a:extLst>
          </p:cNvPr>
          <p:cNvGrpSpPr/>
          <p:nvPr/>
        </p:nvGrpSpPr>
        <p:grpSpPr>
          <a:xfrm>
            <a:off x="155341" y="384074"/>
            <a:ext cx="1926590" cy="993140"/>
            <a:chOff x="2669" y="4506"/>
            <a:chExt cx="3034" cy="1564"/>
          </a:xfrm>
        </p:grpSpPr>
        <p:sp>
          <p:nvSpPr>
            <p:cNvPr id="5" name="矩形: 圆角 5">
              <a:extLst>
                <a:ext uri="{FF2B5EF4-FFF2-40B4-BE49-F238E27FC236}">
                  <a16:creationId xmlns:a16="http://schemas.microsoft.com/office/drawing/2014/main" id="{968EE0E8-1A47-6AE5-21A8-49DE9C4B30D5}"/>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717D84EF-33B5-3995-800D-5A6310A7F145}"/>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9" name="图片 8">
              <a:extLst>
                <a:ext uri="{FF2B5EF4-FFF2-40B4-BE49-F238E27FC236}">
                  <a16:creationId xmlns:a16="http://schemas.microsoft.com/office/drawing/2014/main" id="{9F470046-DF8B-383D-EBC7-E2913EFC919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11740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744718" y="2113950"/>
            <a:ext cx="10457407" cy="3189463"/>
          </a:xfrm>
          <a:prstGeom prst="rect">
            <a:avLst/>
          </a:prstGeom>
          <a:noFill/>
        </p:spPr>
        <p:txBody>
          <a:bodyPr wrap="square" rtlCol="0">
            <a:spAutoFit/>
          </a:bodyPr>
          <a:lstStyle/>
          <a:p>
            <a:pPr>
              <a:lnSpc>
                <a:spcPct val="150000"/>
              </a:lnSpc>
            </a:pPr>
            <a:r>
              <a:rPr lang="en-US" altLang="zh-CN" sz="2800" dirty="0">
                <a:solidFill>
                  <a:schemeClr val="tx1">
                    <a:lumMod val="65000"/>
                    <a:lumOff val="35000"/>
                  </a:schemeClr>
                </a:solidFill>
                <a:ea typeface="阿里巴巴普惠体 R" panose="00020600040101010101" pitchFamily="18" charset="-122"/>
              </a:rPr>
              <a:t>2.   Insufficient understanding of front-end technology</a:t>
            </a: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We intend to use the framework named Vue to build the </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interface,but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 I didn’t acquire the technology that how to use Vue to design the diagram and present data. </a:t>
            </a: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During the process of completing the project, I  will learn the knowledge of Vue3 framework, and learn some beautiful and practical templates designed by others. </a:t>
            </a:r>
          </a:p>
        </p:txBody>
      </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Risks</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2DD49164-504B-F8FD-B90B-DEC1FC83E3DB}"/>
              </a:ext>
            </a:extLst>
          </p:cNvPr>
          <p:cNvGrpSpPr/>
          <p:nvPr/>
        </p:nvGrpSpPr>
        <p:grpSpPr>
          <a:xfrm>
            <a:off x="155341" y="384074"/>
            <a:ext cx="1926590" cy="993140"/>
            <a:chOff x="2669" y="4506"/>
            <a:chExt cx="3034" cy="1564"/>
          </a:xfrm>
        </p:grpSpPr>
        <p:sp>
          <p:nvSpPr>
            <p:cNvPr id="5" name="矩形: 圆角 5">
              <a:extLst>
                <a:ext uri="{FF2B5EF4-FFF2-40B4-BE49-F238E27FC236}">
                  <a16:creationId xmlns:a16="http://schemas.microsoft.com/office/drawing/2014/main" id="{D966F41D-934F-A18A-3164-FBBF9BA31230}"/>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A787CFFE-055E-2CD5-1D15-DA439FDD8CC7}"/>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9" name="图片 8">
              <a:extLst>
                <a:ext uri="{FF2B5EF4-FFF2-40B4-BE49-F238E27FC236}">
                  <a16:creationId xmlns:a16="http://schemas.microsoft.com/office/drawing/2014/main" id="{A5F082A2-0E8D-40AF-BC2B-B51B719B0FB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262075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1798" y="2171458"/>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M1</a:t>
            </a:r>
          </a:p>
        </p:txBody>
      </p:sp>
      <p:sp>
        <p:nvSpPr>
          <p:cNvPr id="5" name="Oval 4"/>
          <p:cNvSpPr/>
          <p:nvPr/>
        </p:nvSpPr>
        <p:spPr>
          <a:xfrm>
            <a:off x="6540948" y="2171458"/>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F0"/>
                </a:solidFill>
              </a:rPr>
              <a:t>M2</a:t>
            </a:r>
          </a:p>
        </p:txBody>
      </p:sp>
      <p:sp>
        <p:nvSpPr>
          <p:cNvPr id="6" name="Oval 5"/>
          <p:cNvSpPr/>
          <p:nvPr/>
        </p:nvSpPr>
        <p:spPr>
          <a:xfrm>
            <a:off x="8840099" y="2171458"/>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beta</a:t>
            </a:r>
          </a:p>
        </p:txBody>
      </p:sp>
      <p:sp>
        <p:nvSpPr>
          <p:cNvPr id="19" name="Oval 18"/>
          <p:cNvSpPr/>
          <p:nvPr/>
        </p:nvSpPr>
        <p:spPr>
          <a:xfrm>
            <a:off x="1942648" y="2171458"/>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M0</a:t>
            </a:r>
          </a:p>
        </p:txBody>
      </p:sp>
      <p:sp>
        <p:nvSpPr>
          <p:cNvPr id="23" name="Freeform: Shape 22" descr="timeline "/>
          <p:cNvSpPr/>
          <p:nvPr/>
        </p:nvSpPr>
        <p:spPr>
          <a:xfrm flipH="1" flipV="1">
            <a:off x="1354732" y="153019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p:cNvSpPr/>
          <p:nvPr/>
        </p:nvSpPr>
        <p:spPr>
          <a:xfrm>
            <a:off x="1282413" y="2659578"/>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p:cNvSpPr/>
          <p:nvPr/>
        </p:nvSpPr>
        <p:spPr>
          <a:xfrm>
            <a:off x="10442822" y="2659578"/>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p:cNvSpPr>
            <a:spLocks noGrp="1"/>
          </p:cNvSpPr>
          <p:nvPr>
            <p:ph type="body" sz="quarter" idx="10"/>
          </p:nvPr>
        </p:nvSpPr>
        <p:spPr>
          <a:xfrm>
            <a:off x="384215" y="4207936"/>
            <a:ext cx="1796396" cy="302186"/>
          </a:xfrm>
        </p:spPr>
        <p:txBody>
          <a:bodyPr/>
          <a:lstStyle/>
          <a:p>
            <a:r>
              <a:rPr lang="en-US" altLang="zh-CN" dirty="0"/>
              <a:t>2023.3.23</a:t>
            </a:r>
            <a:endParaRPr lang="en-US" dirty="0"/>
          </a:p>
        </p:txBody>
      </p:sp>
      <p:sp>
        <p:nvSpPr>
          <p:cNvPr id="17" name="Text Placeholder 16"/>
          <p:cNvSpPr>
            <a:spLocks noGrp="1"/>
          </p:cNvSpPr>
          <p:nvPr>
            <p:ph type="body" sz="quarter" idx="11"/>
          </p:nvPr>
        </p:nvSpPr>
        <p:spPr>
          <a:xfrm>
            <a:off x="115503" y="4662304"/>
            <a:ext cx="2656573" cy="1795332"/>
          </a:xfrm>
        </p:spPr>
        <p:txBody>
          <a:bodyPr/>
          <a:lstStyle/>
          <a:p>
            <a:r>
              <a:rPr lang="en-US" dirty="0" err="1">
                <a:latin typeface="+mn-lt"/>
              </a:rPr>
              <a:t>许文杰</a:t>
            </a:r>
            <a:r>
              <a:rPr lang="zh-CN" altLang="en-US" dirty="0">
                <a:latin typeface="+mn-lt"/>
              </a:rPr>
              <a:t>：</a:t>
            </a:r>
            <a:endParaRPr lang="en-US" altLang="zh-CN" dirty="0">
              <a:latin typeface="+mn-lt"/>
            </a:endParaRPr>
          </a:p>
          <a:p>
            <a:pPr marL="228600" indent="-228600">
              <a:buAutoNum type="arabicPeriod"/>
            </a:pPr>
            <a:r>
              <a:rPr lang="en-US" dirty="0">
                <a:latin typeface="+mn-lt"/>
              </a:rPr>
              <a:t>Complete requirements analysis </a:t>
            </a:r>
          </a:p>
          <a:p>
            <a:pPr marL="228600" indent="-228600">
              <a:buAutoNum type="arabicPeriod"/>
            </a:pPr>
            <a:r>
              <a:rPr lang="en-US" altLang="zh-CN" dirty="0">
                <a:latin typeface="+mn-lt"/>
              </a:rPr>
              <a:t>Complete </a:t>
            </a:r>
            <a:r>
              <a:rPr lang="en-US" dirty="0">
                <a:latin typeface="+mn-lt"/>
              </a:rPr>
              <a:t>outline design</a:t>
            </a:r>
          </a:p>
          <a:p>
            <a:r>
              <a:rPr lang="zh-CN" altLang="en-US" dirty="0">
                <a:latin typeface="+mn-lt"/>
              </a:rPr>
              <a:t>陆仟龙、赵睿睿：</a:t>
            </a:r>
            <a:endParaRPr lang="en-US" altLang="zh-CN" dirty="0">
              <a:latin typeface="+mn-lt"/>
            </a:endParaRPr>
          </a:p>
          <a:p>
            <a:r>
              <a:rPr lang="en-US" altLang="zh-CN" dirty="0">
                <a:latin typeface="+mn-lt"/>
              </a:rPr>
              <a:t>Learn technology of Vue3</a:t>
            </a:r>
          </a:p>
          <a:p>
            <a:endParaRPr lang="en-US" dirty="0"/>
          </a:p>
        </p:txBody>
      </p:sp>
      <p:sp>
        <p:nvSpPr>
          <p:cNvPr id="18" name="Text Placeholder 17"/>
          <p:cNvSpPr>
            <a:spLocks noGrp="1"/>
          </p:cNvSpPr>
          <p:nvPr>
            <p:ph type="body" sz="quarter" idx="12"/>
          </p:nvPr>
        </p:nvSpPr>
        <p:spPr>
          <a:xfrm>
            <a:off x="3025692" y="4207420"/>
            <a:ext cx="1796396" cy="302186"/>
          </a:xfrm>
        </p:spPr>
        <p:txBody>
          <a:bodyPr/>
          <a:lstStyle/>
          <a:p>
            <a:r>
              <a:rPr lang="en-US" altLang="zh-CN" dirty="0"/>
              <a:t>2023.3.30</a:t>
            </a:r>
          </a:p>
        </p:txBody>
      </p:sp>
      <p:sp>
        <p:nvSpPr>
          <p:cNvPr id="20" name="Text Placeholder 19"/>
          <p:cNvSpPr>
            <a:spLocks noGrp="1"/>
          </p:cNvSpPr>
          <p:nvPr>
            <p:ph type="body" sz="quarter" idx="13"/>
          </p:nvPr>
        </p:nvSpPr>
        <p:spPr>
          <a:xfrm>
            <a:off x="2745805" y="4621363"/>
            <a:ext cx="2656573" cy="1509929"/>
          </a:xfrm>
        </p:spPr>
        <p:txBody>
          <a:bodyPr/>
          <a:lstStyle/>
          <a:p>
            <a:r>
              <a:rPr lang="en-US" dirty="0" err="1">
                <a:latin typeface="+mn-lt"/>
              </a:rPr>
              <a:t>许文杰</a:t>
            </a:r>
            <a:r>
              <a:rPr lang="zh-CN" altLang="en-US" dirty="0">
                <a:latin typeface="+mn-lt"/>
              </a:rPr>
              <a:t>，陆仟龙，赵睿睿：</a:t>
            </a:r>
            <a:endParaRPr lang="en-US" altLang="zh-CN" dirty="0">
              <a:latin typeface="+mn-lt"/>
            </a:endParaRPr>
          </a:p>
          <a:p>
            <a:pPr marL="228600" indent="-228600">
              <a:buAutoNum type="arabicPeriod"/>
            </a:pPr>
            <a:r>
              <a:rPr lang="en-GB" altLang="zh-CN" dirty="0">
                <a:latin typeface="+mn-lt"/>
              </a:rPr>
              <a:t>Submit the Gantt chart </a:t>
            </a:r>
          </a:p>
          <a:p>
            <a:pPr marL="228600" indent="-228600">
              <a:buAutoNum type="arabicPeriod"/>
            </a:pPr>
            <a:r>
              <a:rPr lang="en-GB" altLang="zh-CN" dirty="0">
                <a:latin typeface="+mn-lt"/>
              </a:rPr>
              <a:t>Submit the PPT for the first presentation</a:t>
            </a:r>
            <a:endParaRPr lang="en-US" dirty="0">
              <a:latin typeface="+mn-lt"/>
            </a:endParaRPr>
          </a:p>
        </p:txBody>
      </p:sp>
      <p:sp>
        <p:nvSpPr>
          <p:cNvPr id="21" name="Text Placeholder 20"/>
          <p:cNvSpPr>
            <a:spLocks noGrp="1"/>
          </p:cNvSpPr>
          <p:nvPr>
            <p:ph type="body" sz="quarter" idx="14"/>
          </p:nvPr>
        </p:nvSpPr>
        <p:spPr>
          <a:xfrm>
            <a:off x="5736099" y="4204300"/>
            <a:ext cx="1796396" cy="302186"/>
          </a:xfrm>
        </p:spPr>
        <p:txBody>
          <a:bodyPr/>
          <a:lstStyle/>
          <a:p>
            <a:r>
              <a:rPr lang="en-US" dirty="0"/>
              <a:t>2023.4.27</a:t>
            </a:r>
          </a:p>
        </p:txBody>
      </p:sp>
      <p:sp>
        <p:nvSpPr>
          <p:cNvPr id="22" name="Text Placeholder 21"/>
          <p:cNvSpPr>
            <a:spLocks noGrp="1"/>
          </p:cNvSpPr>
          <p:nvPr>
            <p:ph type="body" sz="quarter" idx="15"/>
          </p:nvPr>
        </p:nvSpPr>
        <p:spPr>
          <a:xfrm>
            <a:off x="5402580" y="4441825"/>
            <a:ext cx="2566035" cy="2372360"/>
          </a:xfrm>
        </p:spPr>
        <p:txBody>
          <a:bodyPr/>
          <a:lstStyle/>
          <a:p>
            <a:r>
              <a:rPr lang="en-US" dirty="0" err="1">
                <a:latin typeface="+mn-lt"/>
              </a:rPr>
              <a:t>许文杰</a:t>
            </a:r>
            <a:r>
              <a:rPr lang="zh-CN" altLang="en-US" dirty="0">
                <a:latin typeface="+mn-lt"/>
              </a:rPr>
              <a:t>：</a:t>
            </a:r>
            <a:endParaRPr lang="en-US" altLang="zh-CN" dirty="0">
              <a:latin typeface="+mn-lt"/>
            </a:endParaRPr>
          </a:p>
          <a:p>
            <a:r>
              <a:rPr lang="en-GB" altLang="zh-CN" dirty="0">
                <a:latin typeface="+mn-lt"/>
              </a:rPr>
              <a:t>1. Complete data pre-processing</a:t>
            </a:r>
          </a:p>
          <a:p>
            <a:r>
              <a:rPr lang="en-US" altLang="zh-CN" dirty="0">
                <a:latin typeface="+mn-lt"/>
              </a:rPr>
              <a:t>2. </a:t>
            </a:r>
            <a:r>
              <a:rPr lang="en-GB" altLang="zh-CN" dirty="0">
                <a:latin typeface="+mn-lt"/>
              </a:rPr>
              <a:t>Submit 5 back-end interface implementations</a:t>
            </a:r>
          </a:p>
          <a:p>
            <a:r>
              <a:rPr lang="zh-CN" altLang="en-US" dirty="0">
                <a:latin typeface="+mn-lt"/>
                <a:sym typeface="+mn-ea"/>
              </a:rPr>
              <a:t>赵睿睿：Provide front-end development ideas and requirements、Front and </a:t>
            </a:r>
            <a:r>
              <a:rPr lang="en-US" altLang="zh-CN" dirty="0">
                <a:latin typeface="+mn-lt"/>
                <a:sym typeface="+mn-ea"/>
              </a:rPr>
              <a:t>back</a:t>
            </a:r>
            <a:r>
              <a:rPr lang="zh-CN" altLang="en-US" dirty="0">
                <a:latin typeface="+mn-lt"/>
                <a:sym typeface="+mn-ea"/>
              </a:rPr>
              <a:t> end test</a:t>
            </a:r>
            <a:endParaRPr lang="en-GB" altLang="zh-CN" dirty="0">
              <a:latin typeface="+mn-lt"/>
            </a:endParaRPr>
          </a:p>
          <a:p>
            <a:r>
              <a:rPr lang="zh-CN" altLang="en-US" dirty="0">
                <a:latin typeface="+mn-lt"/>
              </a:rPr>
              <a:t>陆仟龙：</a:t>
            </a:r>
            <a:r>
              <a:rPr lang="en-US" altLang="zh-CN" dirty="0">
                <a:latin typeface="+mn-lt"/>
              </a:rPr>
              <a:t>Complete five visualization modules</a:t>
            </a:r>
          </a:p>
          <a:p>
            <a:endParaRPr lang="zh-CN" altLang="en-US" dirty="0"/>
          </a:p>
        </p:txBody>
      </p:sp>
      <p:sp>
        <p:nvSpPr>
          <p:cNvPr id="24" name="Text Placeholder 23"/>
          <p:cNvSpPr>
            <a:spLocks noGrp="1"/>
          </p:cNvSpPr>
          <p:nvPr>
            <p:ph type="body" sz="quarter" idx="16"/>
          </p:nvPr>
        </p:nvSpPr>
        <p:spPr>
          <a:xfrm>
            <a:off x="8646426" y="4213102"/>
            <a:ext cx="1796396" cy="302186"/>
          </a:xfrm>
        </p:spPr>
        <p:txBody>
          <a:bodyPr/>
          <a:lstStyle/>
          <a:p>
            <a:r>
              <a:rPr lang="en-US" dirty="0"/>
              <a:t>2023.5.</a:t>
            </a:r>
            <a:r>
              <a:rPr lang="en-US" altLang="zh-CN" dirty="0"/>
              <a:t>31</a:t>
            </a:r>
            <a:endParaRPr lang="en-US" dirty="0"/>
          </a:p>
        </p:txBody>
      </p:sp>
      <p:sp>
        <p:nvSpPr>
          <p:cNvPr id="25" name="Text Placeholder 24"/>
          <p:cNvSpPr>
            <a:spLocks noGrp="1"/>
          </p:cNvSpPr>
          <p:nvPr>
            <p:ph type="body" sz="quarter" idx="17"/>
          </p:nvPr>
        </p:nvSpPr>
        <p:spPr>
          <a:xfrm>
            <a:off x="8460606" y="4674808"/>
            <a:ext cx="3822520" cy="2014750"/>
          </a:xfrm>
        </p:spPr>
        <p:txBody>
          <a:bodyPr/>
          <a:lstStyle/>
          <a:p>
            <a:r>
              <a:rPr lang="en-US" dirty="0" err="1">
                <a:latin typeface="+mn-lt"/>
              </a:rPr>
              <a:t>许文杰</a:t>
            </a:r>
            <a:r>
              <a:rPr lang="zh-CN" altLang="en-US" dirty="0">
                <a:latin typeface="+mn-lt"/>
              </a:rPr>
              <a:t>：</a:t>
            </a:r>
            <a:r>
              <a:rPr lang="en-GB" altLang="zh-CN" dirty="0">
                <a:latin typeface="+mn-lt"/>
              </a:rPr>
              <a:t> Submit </a:t>
            </a:r>
            <a:r>
              <a:rPr lang="en-US" altLang="en-GB" dirty="0">
                <a:latin typeface="+mn-lt"/>
              </a:rPr>
              <a:t>another </a:t>
            </a:r>
            <a:r>
              <a:rPr lang="en-US" altLang="zh-CN" dirty="0">
                <a:latin typeface="+mn-lt"/>
              </a:rPr>
              <a:t>4</a:t>
            </a:r>
            <a:r>
              <a:rPr lang="en-GB" altLang="zh-CN" dirty="0">
                <a:latin typeface="+mn-lt"/>
              </a:rPr>
              <a:t> back-end interface implementations</a:t>
            </a:r>
          </a:p>
          <a:p>
            <a:r>
              <a:rPr lang="zh-CN" altLang="en-US" dirty="0">
                <a:latin typeface="+mn-lt"/>
              </a:rPr>
              <a:t>陆仟龙：</a:t>
            </a:r>
            <a:r>
              <a:rPr lang="en-US" altLang="zh-CN" dirty="0">
                <a:latin typeface="+mn-lt"/>
                <a:sym typeface="+mn-ea"/>
              </a:rPr>
              <a:t>Complete three visualization module</a:t>
            </a:r>
          </a:p>
          <a:p>
            <a:r>
              <a:rPr lang="zh-CN" altLang="en-US" dirty="0">
                <a:latin typeface="+mn-lt"/>
                <a:sym typeface="+mn-ea"/>
              </a:rPr>
              <a:t>赵睿睿：Final overall commissioning</a:t>
            </a:r>
          </a:p>
          <a:p>
            <a:r>
              <a:rPr lang="en-US" altLang="zh-CN" dirty="0" err="1">
                <a:latin typeface="+mn-lt"/>
              </a:rPr>
              <a:t>许文杰</a:t>
            </a:r>
            <a:r>
              <a:rPr lang="zh-CN" altLang="en-US" dirty="0">
                <a:latin typeface="+mn-lt"/>
              </a:rPr>
              <a:t>，陆仟龙，赵睿睿：</a:t>
            </a:r>
            <a:r>
              <a:rPr lang="en-US" altLang="zh-CN" dirty="0">
                <a:latin typeface="+mn-lt"/>
              </a:rPr>
              <a:t>Submit the PPT for the final presentation</a:t>
            </a:r>
            <a:endParaRPr lang="zh-CN" altLang="en-US" dirty="0">
              <a:latin typeface="+mn-lt"/>
            </a:endParaRPr>
          </a:p>
        </p:txBody>
      </p:sp>
      <p:sp>
        <p:nvSpPr>
          <p:cNvPr id="34" name="Title 33"/>
          <p:cNvSpPr>
            <a:spLocks noGrp="1"/>
          </p:cNvSpPr>
          <p:nvPr>
            <p:ph type="title"/>
          </p:nvPr>
        </p:nvSpPr>
        <p:spPr>
          <a:xfrm>
            <a:off x="3448069" y="217867"/>
            <a:ext cx="5474550" cy="993414"/>
          </a:xfrm>
        </p:spPr>
        <p:txBody>
          <a:bodyPr/>
          <a:lstStyle/>
          <a:p>
            <a:pPr algn="ctr"/>
            <a:r>
              <a:rPr lang="en-US" dirty="0"/>
              <a:t>Product Roadmap</a:t>
            </a:r>
          </a:p>
        </p:txBody>
      </p:sp>
      <p:grpSp>
        <p:nvGrpSpPr>
          <p:cNvPr id="15" name="组合 14">
            <a:extLst>
              <a:ext uri="{FF2B5EF4-FFF2-40B4-BE49-F238E27FC236}">
                <a16:creationId xmlns:a16="http://schemas.microsoft.com/office/drawing/2014/main" id="{8B383F80-CF13-D85D-8A00-EA5E7F27D9E2}"/>
              </a:ext>
            </a:extLst>
          </p:cNvPr>
          <p:cNvGrpSpPr/>
          <p:nvPr/>
        </p:nvGrpSpPr>
        <p:grpSpPr>
          <a:xfrm>
            <a:off x="155341" y="384074"/>
            <a:ext cx="1926590" cy="993140"/>
            <a:chOff x="2669" y="4506"/>
            <a:chExt cx="3034" cy="1564"/>
          </a:xfrm>
        </p:grpSpPr>
        <p:sp>
          <p:nvSpPr>
            <p:cNvPr id="26" name="矩形: 圆角 5">
              <a:extLst>
                <a:ext uri="{FF2B5EF4-FFF2-40B4-BE49-F238E27FC236}">
                  <a16:creationId xmlns:a16="http://schemas.microsoft.com/office/drawing/2014/main" id="{363317DB-8417-4F2F-183A-AC2593C20F1C}"/>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7" name="文本框 26">
              <a:extLst>
                <a:ext uri="{FF2B5EF4-FFF2-40B4-BE49-F238E27FC236}">
                  <a16:creationId xmlns:a16="http://schemas.microsoft.com/office/drawing/2014/main" id="{A58FAE55-9BDA-8D47-04FC-ACB9D406B4B7}"/>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28" name="图片 27">
              <a:extLst>
                <a:ext uri="{FF2B5EF4-FFF2-40B4-BE49-F238E27FC236}">
                  <a16:creationId xmlns:a16="http://schemas.microsoft.com/office/drawing/2014/main" id="{1E9969CE-44F2-F77A-5D19-4B5263941004}"/>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1" name="矩形 10"/>
          <p:cNvSpPr/>
          <p:nvPr/>
        </p:nvSpPr>
        <p:spPr>
          <a:xfrm>
            <a:off x="2194559" y="3720969"/>
            <a:ext cx="7854215" cy="312016"/>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2" name="文本框 11"/>
          <p:cNvSpPr txBox="1"/>
          <p:nvPr/>
        </p:nvSpPr>
        <p:spPr>
          <a:xfrm>
            <a:off x="1983349" y="2520640"/>
            <a:ext cx="8225330" cy="120032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a:solidFill>
                  <a:schemeClr val="tx1">
                    <a:lumMod val="50000"/>
                    <a:lumOff val="50000"/>
                  </a:schemeClr>
                </a:solidFill>
                <a:latin typeface="字体传奇特战体-免费商用" panose="02000500000000000000" charset="-122"/>
                <a:ea typeface="字体传奇特战体-免费商用" panose="02000500000000000000" charset="-122"/>
              </a:rPr>
              <a:t>Thanks </a:t>
            </a:r>
            <a:r>
              <a:rPr lang="en-US" altLang="zh-CN" sz="7200">
                <a:solidFill>
                  <a:schemeClr val="tx1">
                    <a:lumMod val="50000"/>
                    <a:lumOff val="50000"/>
                  </a:schemeClr>
                </a:solidFill>
                <a:latin typeface="字体传奇特战体-免费商用" panose="02000500000000000000" charset="-122"/>
                <a:ea typeface="字体传奇特战体-免费商用" panose="02000500000000000000" charset="-122"/>
              </a:rPr>
              <a:t>for watching</a:t>
            </a:r>
            <a:endParaRPr lang="zh-CN" altLang="en-US" sz="7200" dirty="0">
              <a:solidFill>
                <a:schemeClr val="tx1">
                  <a:lumMod val="50000"/>
                  <a:lumOff val="50000"/>
                </a:schemeClr>
              </a:solidFill>
              <a:latin typeface="字体传奇特战体-免费商用" panose="02000500000000000000" charset="-122"/>
              <a:ea typeface="字体传奇特战体-免费商用" panose="02000500000000000000" charset="-122"/>
            </a:endParaRPr>
          </a:p>
        </p:txBody>
      </p:sp>
      <p:grpSp>
        <p:nvGrpSpPr>
          <p:cNvPr id="38" name="组合 37"/>
          <p:cNvGrpSpPr/>
          <p:nvPr/>
        </p:nvGrpSpPr>
        <p:grpSpPr>
          <a:xfrm>
            <a:off x="-954993" y="612544"/>
            <a:ext cx="3112255" cy="5634475"/>
            <a:chOff x="-968058" y="677545"/>
            <a:chExt cx="3112255" cy="5634475"/>
          </a:xfrm>
        </p:grpSpPr>
        <p:grpSp>
          <p:nvGrpSpPr>
            <p:cNvPr id="37" name="组合 36"/>
            <p:cNvGrpSpPr/>
            <p:nvPr/>
          </p:nvGrpSpPr>
          <p:grpSpPr>
            <a:xfrm>
              <a:off x="-27453" y="677545"/>
              <a:ext cx="2171650" cy="5634475"/>
              <a:chOff x="571225" y="682526"/>
              <a:chExt cx="1960101" cy="5041515"/>
            </a:xfrm>
          </p:grpSpPr>
          <p:sp>
            <p:nvSpPr>
              <p:cNvPr id="29" name="直角三角形 28"/>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6" name="直角三角形 35"/>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35" name="直角三角形 34"/>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34" name="图片 33"/>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39" name="组合 38"/>
          <p:cNvGrpSpPr/>
          <p:nvPr/>
        </p:nvGrpSpPr>
        <p:grpSpPr>
          <a:xfrm rot="10800000">
            <a:off x="10042351" y="612544"/>
            <a:ext cx="3112255" cy="5634475"/>
            <a:chOff x="-968058" y="677545"/>
            <a:chExt cx="3112255" cy="5634475"/>
          </a:xfrm>
        </p:grpSpPr>
        <p:grpSp>
          <p:nvGrpSpPr>
            <p:cNvPr id="40" name="组合 39"/>
            <p:cNvGrpSpPr/>
            <p:nvPr/>
          </p:nvGrpSpPr>
          <p:grpSpPr>
            <a:xfrm>
              <a:off x="-27453" y="677545"/>
              <a:ext cx="2171650" cy="5634475"/>
              <a:chOff x="571225" y="682526"/>
              <a:chExt cx="1960101" cy="5041515"/>
            </a:xfrm>
          </p:grpSpPr>
          <p:sp>
            <p:nvSpPr>
              <p:cNvPr id="43" name="直角三角形 42"/>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44" name="直角三角形 43"/>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41" name="直角三角形 4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42" name="图片 4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45" name="矩形 44"/>
          <p:cNvSpPr/>
          <p:nvPr/>
        </p:nvSpPr>
        <p:spPr>
          <a:xfrm>
            <a:off x="297289" y="57178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50" name="直角三角形 49"/>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1" name="直角三角形 50"/>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48" name="直角三角形 47"/>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49" name="图片 48"/>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2" name="文本框 1"/>
          <p:cNvSpPr txBox="1"/>
          <p:nvPr/>
        </p:nvSpPr>
        <p:spPr>
          <a:xfrm>
            <a:off x="1876130" y="744677"/>
            <a:ext cx="7916718" cy="1014730"/>
          </a:xfrm>
          <a:prstGeom prst="rect">
            <a:avLst/>
          </a:prstGeom>
          <a:noFill/>
        </p:spPr>
        <p:txBody>
          <a:bodyPr wrap="square" rtlCol="0">
            <a:spAutoFit/>
          </a:bodyPr>
          <a:lstStyle/>
          <a:p>
            <a:pPr algn="ctr"/>
            <a:r>
              <a:rPr lang="en" altLang="zh-CN" sz="6000" dirty="0">
                <a:solidFill>
                  <a:schemeClr val="tx1">
                    <a:lumMod val="50000"/>
                    <a:lumOff val="50000"/>
                  </a:schemeClr>
                </a:solidFill>
                <a:latin typeface="字体传奇特战体-免费商用" panose="02000500000000000000" charset="-122"/>
                <a:ea typeface="字体传奇特战体-免费商用" panose="02000500000000000000" charset="-122"/>
              </a:rPr>
              <a:t>Catalog</a:t>
            </a:r>
            <a:endParaRPr lang="zh-CN" altLang="en-US" sz="6000" dirty="0">
              <a:solidFill>
                <a:schemeClr val="tx1">
                  <a:lumMod val="50000"/>
                  <a:lumOff val="50000"/>
                </a:schemeClr>
              </a:solidFill>
              <a:latin typeface="字体传奇特战体-免费商用" panose="02000500000000000000" charset="-122"/>
              <a:ea typeface="字体传奇特战体-免费商用" panose="02000500000000000000" charset="-122"/>
            </a:endParaRPr>
          </a:p>
        </p:txBody>
      </p:sp>
      <p:sp>
        <p:nvSpPr>
          <p:cNvPr id="7" name="文本框 6"/>
          <p:cNvSpPr txBox="1"/>
          <p:nvPr/>
        </p:nvSpPr>
        <p:spPr>
          <a:xfrm>
            <a:off x="3219066" y="2215431"/>
            <a:ext cx="3611373"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 Introduction</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sp>
        <p:nvSpPr>
          <p:cNvPr id="22" name="文本框 21"/>
          <p:cNvSpPr txBox="1"/>
          <p:nvPr/>
        </p:nvSpPr>
        <p:spPr>
          <a:xfrm>
            <a:off x="3219705" y="4767745"/>
            <a:ext cx="1745991"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US"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Schedule</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sp>
        <p:nvSpPr>
          <p:cNvPr id="24" name="文本框 23"/>
          <p:cNvSpPr txBox="1"/>
          <p:nvPr/>
        </p:nvSpPr>
        <p:spPr>
          <a:xfrm>
            <a:off x="3215976" y="3422211"/>
            <a:ext cx="1375698"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US"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9" name="组合 8"/>
          <p:cNvGrpSpPr/>
          <p:nvPr/>
        </p:nvGrpSpPr>
        <p:grpSpPr>
          <a:xfrm>
            <a:off x="2009979" y="2184960"/>
            <a:ext cx="825500" cy="949960"/>
            <a:chOff x="2925" y="4573"/>
            <a:chExt cx="1300" cy="1496"/>
          </a:xfrm>
        </p:grpSpPr>
        <p:sp>
          <p:nvSpPr>
            <p:cNvPr id="6"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687"/>
              <a:ext cx="786" cy="725"/>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01</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10" name="组合 9"/>
          <p:cNvGrpSpPr/>
          <p:nvPr/>
        </p:nvGrpSpPr>
        <p:grpSpPr>
          <a:xfrm>
            <a:off x="1997279" y="4705319"/>
            <a:ext cx="825500" cy="956310"/>
            <a:chOff x="2925" y="6885"/>
            <a:chExt cx="1300" cy="1506"/>
          </a:xfrm>
        </p:grpSpPr>
        <p:sp>
          <p:nvSpPr>
            <p:cNvPr id="3" name="矩形: 圆角 2"/>
            <p:cNvSpPr/>
            <p:nvPr/>
          </p:nvSpPr>
          <p:spPr>
            <a:xfrm>
              <a:off x="3107" y="6885"/>
              <a:ext cx="896" cy="896"/>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文本框 7"/>
            <p:cNvSpPr txBox="1"/>
            <p:nvPr/>
          </p:nvSpPr>
          <p:spPr>
            <a:xfrm>
              <a:off x="3109" y="6999"/>
              <a:ext cx="892" cy="727"/>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03</a:t>
              </a:r>
            </a:p>
          </p:txBody>
        </p:sp>
        <p:pic>
          <p:nvPicPr>
            <p:cNvPr id="56" name="图片 55"/>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7534"/>
              <a:ext cx="1300" cy="857"/>
            </a:xfrm>
            <a:prstGeom prst="rect">
              <a:avLst/>
            </a:prstGeom>
          </p:spPr>
        </p:pic>
      </p:grpSp>
      <p:grpSp>
        <p:nvGrpSpPr>
          <p:cNvPr id="12" name="组合 11"/>
          <p:cNvGrpSpPr/>
          <p:nvPr/>
        </p:nvGrpSpPr>
        <p:grpSpPr>
          <a:xfrm>
            <a:off x="1982279" y="3384833"/>
            <a:ext cx="825500" cy="950595"/>
            <a:chOff x="11195" y="4573"/>
            <a:chExt cx="1300" cy="1497"/>
          </a:xfrm>
        </p:grpSpPr>
        <p:sp>
          <p:nvSpPr>
            <p:cNvPr id="4" name="矩形: 圆角 3"/>
            <p:cNvSpPr/>
            <p:nvPr/>
          </p:nvSpPr>
          <p:spPr>
            <a:xfrm>
              <a:off x="11394" y="4573"/>
              <a:ext cx="896" cy="896"/>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3" name="文本框 22"/>
            <p:cNvSpPr txBox="1"/>
            <p:nvPr/>
          </p:nvSpPr>
          <p:spPr>
            <a:xfrm>
              <a:off x="11396" y="4687"/>
              <a:ext cx="892" cy="727"/>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02</a:t>
              </a:r>
            </a:p>
          </p:txBody>
        </p:sp>
        <p:pic>
          <p:nvPicPr>
            <p:cNvPr id="58" name="图片 57"/>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1195" y="5213"/>
              <a:ext cx="1300" cy="857"/>
            </a:xfrm>
            <a:prstGeom prst="rect">
              <a:avLst/>
            </a:prstGeom>
          </p:spPr>
        </p:pic>
      </p:grpSp>
    </p:spTree>
    <p:extLst>
      <p:ext uri="{BB962C8B-B14F-4D97-AF65-F5344CB8AC3E}">
        <p14:creationId xmlns:p14="http://schemas.microsoft.com/office/powerpoint/2010/main" val="313899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4262978" y="3044278"/>
            <a:ext cx="5831413" cy="769441"/>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r>
              <a:rPr lang="en" altLang="zh-CN"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a:t>
            </a:r>
            <a:r>
              <a:rPr lang="zh-CN" altLang="en-US"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Introduction</a:t>
            </a:r>
            <a:endParaRPr lang="zh-CN" altLang="en-US"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2517888" y="2851919"/>
            <a:ext cx="1594348" cy="2056223"/>
            <a:chOff x="2989" y="4573"/>
            <a:chExt cx="1172" cy="1511"/>
          </a:xfrm>
        </p:grpSpPr>
        <p:sp>
          <p:nvSpPr>
            <p:cNvPr id="15"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76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01</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725" y="417195"/>
            <a:ext cx="1926590" cy="993140"/>
            <a:chOff x="2820"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820" y="4721"/>
              <a:ext cx="3034" cy="533"/>
            </a:xfrm>
            <a:prstGeom prst="rect">
              <a:avLst/>
            </a:prstGeom>
            <a:noFill/>
          </p:spPr>
          <p:txBody>
            <a:bodyPr wrap="square" rtlCol="0">
              <a:spAutoFit/>
            </a:bodyPr>
            <a:lstStyle/>
            <a:p>
              <a:r>
                <a:rPr lang="zh-CN" altLang="en-US"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a:t>
              </a:r>
              <a:r>
                <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Intro</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1104900" y="2584667"/>
            <a:ext cx="10432973" cy="2898358"/>
          </a:xfrm>
          <a:prstGeom prst="rect">
            <a:avLst/>
          </a:prstGeom>
          <a:noFill/>
        </p:spPr>
        <p:txBody>
          <a:bodyPr wrap="square" rtlCol="0">
            <a:spAutoFit/>
          </a:bodyPr>
          <a:lstStyle/>
          <a:p>
            <a:pPr>
              <a:lnSpc>
                <a:spcPct val="150000"/>
              </a:lnSpc>
            </a:pPr>
            <a:r>
              <a:rPr kumimoji="1" lang="zh-CN" altLang="en-US" sz="2800" dirty="0">
                <a:latin typeface="Yuanti SC" panose="02010600040101010101" pitchFamily="2" charset="-122"/>
                <a:ea typeface="Yuanti SC" panose="02010600040101010101" pitchFamily="2" charset="-122"/>
              </a:rPr>
              <a:t>       </a:t>
            </a:r>
            <a:r>
              <a:rPr kumimoji="1" lang="en" altLang="zh-CN" sz="2400" dirty="0">
                <a:ea typeface="FangSong" panose="02010609060101010101" pitchFamily="49" charset="-122"/>
              </a:rPr>
              <a:t>In recent years, air quality monitoring stations have collected a large amount of air quality data with high-dimensional and time-series characteristics, and it is challenging to use such data to analyze and understand air pollution transmission patterns and provide effective suggestions for decision makers. </a:t>
            </a:r>
            <a:endParaRPr lang="zh-CN" altLang="en-US" sz="2800" dirty="0">
              <a:solidFill>
                <a:schemeClr val="tx1">
                  <a:lumMod val="65000"/>
                  <a:lumOff val="35000"/>
                </a:schemeClr>
              </a:solidFill>
              <a:ea typeface="FangSong" panose="02010609060101010101" pitchFamily="49" charset="-122"/>
            </a:endParaRPr>
          </a:p>
        </p:txBody>
      </p:sp>
      <p:sp>
        <p:nvSpPr>
          <p:cNvPr id="8" name="矩形 7">
            <a:extLst>
              <a:ext uri="{FF2B5EF4-FFF2-40B4-BE49-F238E27FC236}">
                <a16:creationId xmlns:a16="http://schemas.microsoft.com/office/drawing/2014/main" id="{9BBB44BA-3155-E7EF-E98B-D8FAC199BD4C}"/>
              </a:ext>
            </a:extLst>
          </p:cNvPr>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4256925" y="1125916"/>
            <a:ext cx="3501243" cy="581057"/>
          </a:xfrm>
          <a:prstGeom prst="rect">
            <a:avLst/>
          </a:prstGeom>
          <a:noFill/>
        </p:spPr>
        <p:txBody>
          <a:bodyPr wrap="square" rtlCol="0">
            <a:spAutoFit/>
          </a:bodyPr>
          <a:lstStyle/>
          <a:p>
            <a:pPr algn="ctr">
              <a:lnSpc>
                <a:spcPct val="150000"/>
              </a:lnSpc>
            </a:pPr>
            <a:r>
              <a:rPr lang="en" altLang="zh-CN" sz="2400" dirty="0">
                <a:solidFill>
                  <a:schemeClr val="bg1"/>
                </a:solidFill>
                <a:latin typeface="阿里巴巴普惠体 R" panose="00020600040101010101" pitchFamily="18" charset="-122"/>
                <a:ea typeface="阿里巴巴普惠体 R" panose="00020600040101010101" pitchFamily="18" charset="-122"/>
              </a:rPr>
              <a:t>Project Background</a:t>
            </a:r>
          </a:p>
        </p:txBody>
      </p:sp>
    </p:spTree>
    <p:extLst>
      <p:ext uri="{BB962C8B-B14F-4D97-AF65-F5344CB8AC3E}">
        <p14:creationId xmlns:p14="http://schemas.microsoft.com/office/powerpoint/2010/main" val="108683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4889638" y="3040597"/>
            <a:ext cx="3436620" cy="923330"/>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ctr"/>
            <a:r>
              <a:rPr lang="en-US" altLang="zh-CN"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3220470" y="2895100"/>
            <a:ext cx="1594348" cy="2020841"/>
            <a:chOff x="2989" y="4599"/>
            <a:chExt cx="1172" cy="1485"/>
          </a:xfrm>
        </p:grpSpPr>
        <p:sp>
          <p:nvSpPr>
            <p:cNvPr id="15" name="矩形: 圆角 5"/>
            <p:cNvSpPr/>
            <p:nvPr/>
          </p:nvSpPr>
          <p:spPr>
            <a:xfrm>
              <a:off x="3159" y="4599"/>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214" y="477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02</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extLst>
      <p:ext uri="{BB962C8B-B14F-4D97-AF65-F5344CB8AC3E}">
        <p14:creationId xmlns:p14="http://schemas.microsoft.com/office/powerpoint/2010/main" val="315377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993675" y="2209594"/>
            <a:ext cx="10432973" cy="3189399"/>
          </a:xfrm>
          <a:prstGeom prst="rect">
            <a:avLst/>
          </a:prstGeom>
          <a:noFill/>
        </p:spPr>
        <p:txBody>
          <a:bodyPr wrap="square" rtlCol="0">
            <a:spAutoFit/>
          </a:bodyPr>
          <a:lstStyle/>
          <a:p>
            <a:pPr>
              <a:lnSpc>
                <a:spcPct val="150000"/>
              </a:lnSpc>
            </a:pPr>
            <a:r>
              <a:rPr lang="zh-CN" altLang="en-US" sz="2800" dirty="0">
                <a:solidFill>
                  <a:schemeClr val="tx1">
                    <a:lumMod val="65000"/>
                    <a:lumOff val="35000"/>
                  </a:schemeClr>
                </a:solidFill>
                <a:ea typeface="阿里巴巴普惠体 R" panose="00020600040101010101" pitchFamily="18" charset="-122"/>
              </a:rPr>
              <a:t>    </a:t>
            </a:r>
            <a:r>
              <a:rPr kumimoji="1" lang="en" altLang="zh-CN" dirty="0">
                <a:ea typeface="FangSong" panose="02010609060101010101" pitchFamily="49" charset="-122"/>
              </a:rPr>
              <a:t>The visualization system in our group is divided into two parts, namely the front end and the back end.</a:t>
            </a:r>
            <a:endParaRPr kumimoji="1" lang="en-US" altLang="zh-CN" dirty="0">
              <a:ea typeface="FangSong" panose="02010609060101010101" pitchFamily="49" charset="-122"/>
            </a:endParaRPr>
          </a:p>
          <a:p>
            <a:pPr>
              <a:lnSpc>
                <a:spcPct val="150000"/>
              </a:lnSpc>
            </a:pPr>
            <a:r>
              <a:rPr kumimoji="1" lang="zh-CN" altLang="en-US" dirty="0">
                <a:ea typeface="FangSong" panose="02010609060101010101" pitchFamily="49" charset="-122"/>
              </a:rPr>
              <a:t>    </a:t>
            </a:r>
            <a:r>
              <a:rPr kumimoji="1" lang="en-US" altLang="zh-CN" dirty="0">
                <a:ea typeface="FangSong" panose="02010609060101010101" pitchFamily="49" charset="-122"/>
              </a:rPr>
              <a:t>  The front-end will use Vue3.0</a:t>
            </a:r>
            <a:r>
              <a:rPr kumimoji="1" lang="zh-CN" altLang="en-US" dirty="0">
                <a:ea typeface="FangSong" panose="02010609060101010101" pitchFamily="49" charset="-122"/>
              </a:rPr>
              <a:t> </a:t>
            </a:r>
            <a:r>
              <a:rPr kumimoji="1" lang="en-US" altLang="zh-CN" dirty="0">
                <a:ea typeface="FangSong" panose="02010609060101010101" pitchFamily="49" charset="-122"/>
              </a:rPr>
              <a:t>and</a:t>
            </a:r>
            <a:r>
              <a:rPr kumimoji="1" lang="zh-CN" altLang="en-US" dirty="0">
                <a:ea typeface="FangSong" panose="02010609060101010101" pitchFamily="49" charset="-122"/>
              </a:rPr>
              <a:t> </a:t>
            </a:r>
            <a:r>
              <a:rPr kumimoji="1" lang="en-US" altLang="zh-CN" dirty="0" err="1">
                <a:ea typeface="FangSong" panose="02010609060101010101" pitchFamily="49" charset="-122"/>
              </a:rPr>
              <a:t>Echarts</a:t>
            </a:r>
            <a:r>
              <a:rPr kumimoji="1" lang="en-US" altLang="zh-CN" dirty="0">
                <a:ea typeface="FangSong" panose="02010609060101010101" pitchFamily="49" charset="-122"/>
              </a:rPr>
              <a:t> to visualize the data, and the data used for the display will be obtained by requesting the back-end interface.</a:t>
            </a:r>
          </a:p>
          <a:p>
            <a:pPr>
              <a:lnSpc>
                <a:spcPct val="150000"/>
              </a:lnSpc>
            </a:pPr>
            <a:r>
              <a:rPr kumimoji="1" lang="en" altLang="zh-CN" dirty="0">
                <a:ea typeface="FangSong" panose="02010609060101010101" pitchFamily="49" charset="-122"/>
              </a:rPr>
              <a:t>      Before coding the back-end interface we will reverse geocode and integrate the data set provided by the data visualization contest and then divide it into 6 tables by year into MySQL. After that we will code the back-end interface using the Spring Boot framework</a:t>
            </a:r>
            <a:endParaRPr kumimoji="1" lang="zh-CN" altLang="en-US" dirty="0">
              <a:ea typeface="FangSong" panose="02010609060101010101" pitchFamily="49" charset="-122"/>
            </a:endParaRPr>
          </a:p>
        </p:txBody>
      </p:sp>
      <p:sp>
        <p:nvSpPr>
          <p:cNvPr id="8" name="矩形 7">
            <a:extLst>
              <a:ext uri="{FF2B5EF4-FFF2-40B4-BE49-F238E27FC236}">
                <a16:creationId xmlns:a16="http://schemas.microsoft.com/office/drawing/2014/main" id="{9BBB44BA-3155-E7EF-E98B-D8FAC199BD4C}"/>
              </a:ext>
            </a:extLst>
          </p:cNvPr>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4256925" y="1031012"/>
            <a:ext cx="3501243" cy="743986"/>
          </a:xfrm>
          <a:prstGeom prst="rect">
            <a:avLst/>
          </a:prstGeom>
          <a:noFill/>
        </p:spPr>
        <p:txBody>
          <a:bodyPr wrap="square" rtlCol="0">
            <a:spAutoFit/>
          </a:bodyPr>
          <a:lstStyle/>
          <a:p>
            <a:pPr algn="ctr">
              <a:lnSpc>
                <a:spcPct val="150000"/>
              </a:lnSpc>
            </a:pPr>
            <a:r>
              <a:rPr lang="en-US" altLang="zh-CN" sz="3200" dirty="0">
                <a:solidFill>
                  <a:schemeClr val="bg1"/>
                </a:solidFill>
                <a:latin typeface="阿里巴巴普惠体 R" panose="00020600040101010101" pitchFamily="18" charset="-122"/>
                <a:ea typeface="阿里巴巴普惠体 R" panose="00020600040101010101" pitchFamily="18" charset="-122"/>
              </a:rPr>
              <a:t>Design</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1F611966-CF09-3872-1018-764A3CF97441}"/>
              </a:ext>
            </a:extLst>
          </p:cNvPr>
          <p:cNvGrpSpPr/>
          <p:nvPr/>
        </p:nvGrpSpPr>
        <p:grpSpPr>
          <a:xfrm>
            <a:off x="20955" y="417195"/>
            <a:ext cx="1744345" cy="993140"/>
            <a:chOff x="2518" y="4506"/>
            <a:chExt cx="2747" cy="1564"/>
          </a:xfrm>
        </p:grpSpPr>
        <p:sp>
          <p:nvSpPr>
            <p:cNvPr id="5" name="矩形: 圆角 5">
              <a:extLst>
                <a:ext uri="{FF2B5EF4-FFF2-40B4-BE49-F238E27FC236}">
                  <a16:creationId xmlns:a16="http://schemas.microsoft.com/office/drawing/2014/main" id="{DDF8FD98-0AF8-30A6-6409-E79A81E163B4}"/>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39720291-9C53-3D5C-DE9F-FB1D11F4986D}"/>
                </a:ext>
              </a:extLst>
            </p:cNvPr>
            <p:cNvSpPr txBox="1"/>
            <p:nvPr/>
          </p:nvSpPr>
          <p:spPr>
            <a:xfrm>
              <a:off x="2518" y="4717"/>
              <a:ext cx="2747" cy="541"/>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US"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9" name="图片 8">
              <a:extLst>
                <a:ext uri="{FF2B5EF4-FFF2-40B4-BE49-F238E27FC236}">
                  <a16:creationId xmlns:a16="http://schemas.microsoft.com/office/drawing/2014/main" id="{7E626794-3DAA-B8CE-C086-F5DEAFD831C2}"/>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58179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8121363" y="2947295"/>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p:cNvSpPr txBox="1"/>
          <p:nvPr/>
        </p:nvSpPr>
        <p:spPr>
          <a:xfrm>
            <a:off x="961647" y="4561849"/>
            <a:ext cx="10432973" cy="1527406"/>
          </a:xfrm>
          <a:prstGeom prst="rect">
            <a:avLst/>
          </a:prstGeom>
          <a:noFill/>
        </p:spPr>
        <p:txBody>
          <a:bodyPr wrap="square" rtlCol="0">
            <a:spAutoFit/>
          </a:bodyPr>
          <a:lstStyle/>
          <a:p>
            <a:pPr algn="l">
              <a:lnSpc>
                <a:spcPct val="150000"/>
              </a:lnSpc>
              <a:buClrTx/>
              <a:buSzTx/>
              <a:buNone/>
            </a:pPr>
            <a:r>
              <a:rPr lang="zh-CN" altLang="en-US" sz="2800" dirty="0">
                <a:solidFill>
                  <a:schemeClr val="tx1">
                    <a:lumMod val="65000"/>
                    <a:lumOff val="35000"/>
                  </a:schemeClr>
                </a:solidFill>
                <a:ea typeface="阿里巴巴普惠体 R" panose="00020600040101010101" pitchFamily="18" charset="-122"/>
              </a:rPr>
              <a:t>    </a:t>
            </a:r>
            <a:r>
              <a:rPr kumimoji="1" lang="en-GB" altLang="zh-CN" dirty="0">
                <a:ea typeface="FangSong" panose="02010609060101010101" pitchFamily="49" charset="-122"/>
              </a:rPr>
              <a:t>The initial entire page will contain five modules that present China's six year pollutant data at different granularity. By drilling down to provinces and cities, the pollutant situation in different regions is presented in more detail.</a:t>
            </a:r>
          </a:p>
        </p:txBody>
      </p:sp>
      <p:sp>
        <p:nvSpPr>
          <p:cNvPr id="8" name="矩形 7"/>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p:cNvSpPr txBox="1"/>
          <p:nvPr/>
        </p:nvSpPr>
        <p:spPr>
          <a:xfrm>
            <a:off x="4256925" y="1031012"/>
            <a:ext cx="3501243" cy="743986"/>
          </a:xfrm>
          <a:prstGeom prst="rect">
            <a:avLst/>
          </a:prstGeom>
          <a:noFill/>
        </p:spPr>
        <p:txBody>
          <a:bodyPr wrap="square" rtlCol="0">
            <a:spAutoFit/>
          </a:bodyPr>
          <a:lstStyle/>
          <a:p>
            <a:pPr algn="ctr">
              <a:lnSpc>
                <a:spcPct val="150000"/>
              </a:lnSpc>
            </a:pPr>
            <a:r>
              <a:rPr lang="en-US" altLang="zh-CN" sz="3200" dirty="0">
                <a:solidFill>
                  <a:schemeClr val="bg1"/>
                </a:solidFill>
                <a:latin typeface="阿里巴巴普惠体 R" panose="00020600040101010101" pitchFamily="18" charset="-122"/>
                <a:ea typeface="阿里巴巴普惠体 R" panose="00020600040101010101" pitchFamily="18" charset="-122"/>
              </a:rPr>
              <a:t>Design</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sp>
        <p:nvSpPr>
          <p:cNvPr id="4" name="圆角矩形 3"/>
          <p:cNvSpPr/>
          <p:nvPr/>
        </p:nvSpPr>
        <p:spPr>
          <a:xfrm>
            <a:off x="2397077" y="315436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Integral design</a:t>
            </a:r>
          </a:p>
        </p:txBody>
      </p:sp>
      <p:sp>
        <p:nvSpPr>
          <p:cNvPr id="6" name="圆角矩形 5"/>
          <p:cNvSpPr/>
          <p:nvPr/>
        </p:nvSpPr>
        <p:spPr>
          <a:xfrm>
            <a:off x="433382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Back-end</a:t>
            </a:r>
          </a:p>
        </p:txBody>
      </p:sp>
      <p:sp>
        <p:nvSpPr>
          <p:cNvPr id="11" name="圆角矩形 10"/>
          <p:cNvSpPr/>
          <p:nvPr/>
        </p:nvSpPr>
        <p:spPr>
          <a:xfrm>
            <a:off x="4333827" y="404971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Front-end</a:t>
            </a:r>
          </a:p>
        </p:txBody>
      </p:sp>
      <p:sp>
        <p:nvSpPr>
          <p:cNvPr id="12" name="圆角矩形 11"/>
          <p:cNvSpPr/>
          <p:nvPr/>
        </p:nvSpPr>
        <p:spPr>
          <a:xfrm>
            <a:off x="682937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debugging</a:t>
            </a:r>
          </a:p>
        </p:txBody>
      </p:sp>
      <p:sp>
        <p:nvSpPr>
          <p:cNvPr id="13" name="圆角矩形 12"/>
          <p:cNvSpPr/>
          <p:nvPr/>
        </p:nvSpPr>
        <p:spPr>
          <a:xfrm>
            <a:off x="877882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Final product</a:t>
            </a:r>
          </a:p>
        </p:txBody>
      </p:sp>
      <p:cxnSp>
        <p:nvCxnSpPr>
          <p:cNvPr id="14" name="直接箭头连接符 13"/>
          <p:cNvCxnSpPr>
            <a:stCxn id="6" idx="2"/>
            <a:endCxn id="11" idx="0"/>
          </p:cNvCxnSpPr>
          <p:nvPr/>
        </p:nvCxnSpPr>
        <p:spPr>
          <a:xfrm>
            <a:off x="4994227" y="3745548"/>
            <a:ext cx="0" cy="304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12" idx="1"/>
          </p:cNvCxnSpPr>
          <p:nvPr/>
        </p:nvCxnSpPr>
        <p:spPr>
          <a:xfrm flipV="1">
            <a:off x="5654627" y="3453448"/>
            <a:ext cx="1174750" cy="88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333827" y="227298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Inverse geocoding</a:t>
            </a:r>
          </a:p>
        </p:txBody>
      </p:sp>
      <p:cxnSp>
        <p:nvCxnSpPr>
          <p:cNvPr id="18" name="直接箭头连接符 17"/>
          <p:cNvCxnSpPr>
            <a:cxnSpLocks/>
            <a:endCxn id="17" idx="1"/>
          </p:cNvCxnSpPr>
          <p:nvPr/>
        </p:nvCxnSpPr>
        <p:spPr>
          <a:xfrm flipV="1">
            <a:off x="3705177" y="2565083"/>
            <a:ext cx="628650" cy="88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2"/>
            <a:endCxn id="6" idx="0"/>
          </p:cNvCxnSpPr>
          <p:nvPr/>
        </p:nvCxnSpPr>
        <p:spPr>
          <a:xfrm>
            <a:off x="4994227" y="2857183"/>
            <a:ext cx="0" cy="304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a:endCxn id="6" idx="1"/>
          </p:cNvCxnSpPr>
          <p:nvPr/>
        </p:nvCxnSpPr>
        <p:spPr>
          <a:xfrm>
            <a:off x="3705177" y="3453448"/>
            <a:ext cx="6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12" idx="1"/>
          </p:cNvCxnSpPr>
          <p:nvPr/>
        </p:nvCxnSpPr>
        <p:spPr>
          <a:xfrm>
            <a:off x="5654627" y="3453448"/>
            <a:ext cx="1174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5648277" y="3292158"/>
            <a:ext cx="11874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1" idx="1"/>
          </p:cNvCxnSpPr>
          <p:nvPr/>
        </p:nvCxnSpPr>
        <p:spPr>
          <a:xfrm>
            <a:off x="3717877" y="3438208"/>
            <a:ext cx="615950" cy="903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2" idx="3"/>
            <a:endCxn id="13" idx="1"/>
          </p:cNvCxnSpPr>
          <p:nvPr/>
        </p:nvCxnSpPr>
        <p:spPr>
          <a:xfrm>
            <a:off x="8150177" y="3453448"/>
            <a:ext cx="6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654627" y="3016568"/>
            <a:ext cx="1219835" cy="275590"/>
          </a:xfrm>
          <a:prstGeom prst="rect">
            <a:avLst/>
          </a:prstGeom>
          <a:noFill/>
        </p:spPr>
        <p:txBody>
          <a:bodyPr wrap="square" rtlCol="0">
            <a:spAutoFit/>
          </a:bodyPr>
          <a:lstStyle/>
          <a:p>
            <a:r>
              <a:rPr lang="en-US" altLang="zh-CN" sz="1200"/>
              <a:t>r</a:t>
            </a:r>
            <a:r>
              <a:rPr lang="zh-CN" altLang="en-US" sz="1200"/>
              <a:t>eturn problem</a:t>
            </a:r>
          </a:p>
        </p:txBody>
      </p:sp>
      <p:cxnSp>
        <p:nvCxnSpPr>
          <p:cNvPr id="30" name="直接箭头连接符 29"/>
          <p:cNvCxnSpPr/>
          <p:nvPr/>
        </p:nvCxnSpPr>
        <p:spPr>
          <a:xfrm flipH="1">
            <a:off x="5660977" y="3641408"/>
            <a:ext cx="1168400" cy="882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137227" y="4070668"/>
            <a:ext cx="1219835" cy="275590"/>
          </a:xfrm>
          <a:prstGeom prst="rect">
            <a:avLst/>
          </a:prstGeom>
          <a:noFill/>
        </p:spPr>
        <p:txBody>
          <a:bodyPr wrap="square" rtlCol="0">
            <a:spAutoFit/>
          </a:bodyPr>
          <a:lstStyle/>
          <a:p>
            <a:r>
              <a:rPr lang="en-US" altLang="zh-CN" sz="1200"/>
              <a:t>r</a:t>
            </a:r>
            <a:r>
              <a:rPr lang="zh-CN" altLang="en-US" sz="1200"/>
              <a:t>eturn problem</a:t>
            </a:r>
          </a:p>
        </p:txBody>
      </p:sp>
      <p:grpSp>
        <p:nvGrpSpPr>
          <p:cNvPr id="34" name="组合 33">
            <a:extLst>
              <a:ext uri="{FF2B5EF4-FFF2-40B4-BE49-F238E27FC236}">
                <a16:creationId xmlns:a16="http://schemas.microsoft.com/office/drawing/2014/main" id="{2ACC6AC6-3539-955D-FD9E-2EC87FD1DDDC}"/>
              </a:ext>
            </a:extLst>
          </p:cNvPr>
          <p:cNvGrpSpPr/>
          <p:nvPr/>
        </p:nvGrpSpPr>
        <p:grpSpPr>
          <a:xfrm>
            <a:off x="20955" y="417195"/>
            <a:ext cx="1744345" cy="993140"/>
            <a:chOff x="2518" y="4506"/>
            <a:chExt cx="2747" cy="1564"/>
          </a:xfrm>
        </p:grpSpPr>
        <p:sp>
          <p:nvSpPr>
            <p:cNvPr id="35" name="矩形: 圆角 5">
              <a:extLst>
                <a:ext uri="{FF2B5EF4-FFF2-40B4-BE49-F238E27FC236}">
                  <a16:creationId xmlns:a16="http://schemas.microsoft.com/office/drawing/2014/main" id="{F0C28E11-CFB0-04BA-5A43-0C2A7A0667A0}"/>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6" name="文本框 35">
              <a:extLst>
                <a:ext uri="{FF2B5EF4-FFF2-40B4-BE49-F238E27FC236}">
                  <a16:creationId xmlns:a16="http://schemas.microsoft.com/office/drawing/2014/main" id="{2666E30C-8423-138E-87E0-FF5CDCE37C81}"/>
                </a:ext>
              </a:extLst>
            </p:cNvPr>
            <p:cNvSpPr txBox="1"/>
            <p:nvPr/>
          </p:nvSpPr>
          <p:spPr>
            <a:xfrm>
              <a:off x="2518" y="4717"/>
              <a:ext cx="2747" cy="541"/>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US"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37" name="图片 36">
              <a:extLst>
                <a:ext uri="{FF2B5EF4-FFF2-40B4-BE49-F238E27FC236}">
                  <a16:creationId xmlns:a16="http://schemas.microsoft.com/office/drawing/2014/main" id="{20A20517-4F05-F618-049C-D89380D32BB3}"/>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5064913" y="2999833"/>
            <a:ext cx="3436620" cy="923330"/>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ctr"/>
            <a:r>
              <a:rPr lang="en-US" altLang="zh-CN"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Schedule</a:t>
            </a:r>
            <a:endParaRPr lang="zh-CN" altLang="en-US"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3384631" y="2895051"/>
            <a:ext cx="1594348" cy="2056223"/>
            <a:chOff x="2989" y="4573"/>
            <a:chExt cx="1172" cy="1511"/>
          </a:xfrm>
        </p:grpSpPr>
        <p:sp>
          <p:nvSpPr>
            <p:cNvPr id="15"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76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03</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extLst>
      <p:ext uri="{BB962C8B-B14F-4D97-AF65-F5344CB8AC3E}">
        <p14:creationId xmlns:p14="http://schemas.microsoft.com/office/powerpoint/2010/main" val="422362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1" y="384074"/>
            <a:ext cx="1926590" cy="993140"/>
            <a:chOff x="2669"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Arrangement</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sp>
        <p:nvSpPr>
          <p:cNvPr id="3" name="文本框 2">
            <a:extLst>
              <a:ext uri="{FF2B5EF4-FFF2-40B4-BE49-F238E27FC236}">
                <a16:creationId xmlns:a16="http://schemas.microsoft.com/office/drawing/2014/main" id="{FAF4E99B-91D8-7FDD-5464-2D865ABC4AA9}"/>
              </a:ext>
            </a:extLst>
          </p:cNvPr>
          <p:cNvSpPr txBox="1"/>
          <p:nvPr/>
        </p:nvSpPr>
        <p:spPr>
          <a:xfrm>
            <a:off x="692150" y="2492023"/>
            <a:ext cx="10432973" cy="3221523"/>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ea typeface="阿里巴巴普惠体 R" panose="00020600040101010101" pitchFamily="18" charset="-122"/>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许文杰：</a:t>
            </a:r>
            <a:r>
              <a:rPr lang="en-GB" altLang="zh-CN" kern="100" dirty="0">
                <a:latin typeface="DengXian" panose="02010600030101010101" pitchFamily="2" charset="-122"/>
                <a:ea typeface="DengXian" panose="02010600030101010101" pitchFamily="2" charset="-122"/>
                <a:cs typeface="Times New Roman" panose="02020603050405020304" pitchFamily="18" charset="0"/>
              </a:rPr>
              <a:t> Demand Analysis</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Outline Design</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Detailed Design</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GB" altLang="zh-CN" kern="100" dirty="0">
                <a:latin typeface="DengXian" panose="02010600030101010101" pitchFamily="2" charset="-122"/>
                <a:ea typeface="DengXian" panose="02010600030101010101" pitchFamily="2" charset="-122"/>
                <a:cs typeface="Times New Roman" panose="02020603050405020304" pitchFamily="18" charset="0"/>
              </a:rPr>
              <a:t> Back-end Implementation</a:t>
            </a:r>
          </a:p>
          <a:p>
            <a:pPr>
              <a:lnSpc>
                <a:spcPct val="150000"/>
              </a:lnSpc>
            </a:pPr>
            <a:endParaRPr lang="en-GB"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GB" altLang="zh-CN" kern="100" dirty="0">
                <a:latin typeface="DengXian" panose="02010600030101010101" pitchFamily="2" charset="-122"/>
                <a:ea typeface="DengXian" panose="02010600030101010101" pitchFamily="2" charset="-122"/>
                <a:cs typeface="Times New Roman" panose="02020603050405020304" pitchFamily="18" charset="0"/>
              </a:rPr>
              <a:t> </a:t>
            </a:r>
            <a:r>
              <a:rPr lang="en-US" altLang="en-GB" kern="100" dirty="0">
                <a:latin typeface="DengXian" panose="02010600030101010101" pitchFamily="2" charset="-122"/>
                <a:ea typeface="DengXian" panose="02010600030101010101" pitchFamily="2" charset="-122"/>
                <a:cs typeface="Times New Roman" panose="02020603050405020304" pitchFamily="18" charset="0"/>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陆仟龙：</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Main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Front-end implementation</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赵睿睿：Provide front-end development ideas and requirements、</a:t>
            </a:r>
            <a:r>
              <a:rPr lang="zh-CN" altLang="en-US" kern="100" dirty="0">
                <a:latin typeface="DengXian" panose="02010600030101010101" pitchFamily="2" charset="-122"/>
                <a:ea typeface="DengXian" panose="02010600030101010101" pitchFamily="2" charset="-122"/>
                <a:cs typeface="Times New Roman" panose="02020603050405020304" pitchFamily="18" charset="0"/>
                <a:sym typeface="+mn-ea"/>
              </a:rPr>
              <a:t>interface debugging</a:t>
            </a: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indent="457200">
              <a:lnSpc>
                <a:spcPct val="150000"/>
              </a:lnSpc>
            </a:pP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endParaRPr lang="zh-CN" altLang="en-US" sz="2400" dirty="0">
              <a:solidFill>
                <a:schemeClr val="tx1">
                  <a:lumMod val="65000"/>
                  <a:lumOff val="35000"/>
                </a:schemeClr>
              </a:solidFill>
              <a:ea typeface="阿里巴巴普惠体 R" panose="00020600040101010101" pitchFamily="18" charset="-122"/>
            </a:endParaRPr>
          </a:p>
        </p:txBody>
      </p:sp>
    </p:spTree>
    <p:extLst>
      <p:ext uri="{BB962C8B-B14F-4D97-AF65-F5344CB8AC3E}">
        <p14:creationId xmlns:p14="http://schemas.microsoft.com/office/powerpoint/2010/main" val="3228179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FF0000"/>
          </a:solidFill>
        </a:ln>
      </a:spPr>
      <a:bodyPr rtlCol="0" anchor="ctr"/>
      <a:lstStyle>
        <a:defPPr algn="ctr">
          <a:defRPr kumimoji="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2457</TotalTime>
  <Words>633</Words>
  <Application>Microsoft Macintosh PowerPoint</Application>
  <PresentationFormat>宽屏</PresentationFormat>
  <Paragraphs>93</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 Light</vt:lpstr>
      <vt:lpstr>字体传奇特战体-免费商用</vt:lpstr>
      <vt:lpstr>等线</vt:lpstr>
      <vt:lpstr>阿里巴巴普惠体 R</vt:lpstr>
      <vt:lpstr>等线</vt:lpstr>
      <vt:lpstr>Calibri</vt:lpstr>
      <vt:lpstr>Montserrat Medium</vt:lpstr>
      <vt:lpstr>Arial</vt:lpstr>
      <vt:lpstr>Yuanti SC</vt:lpstr>
      <vt:lpstr>Office 主题​​</vt:lpstr>
      <vt:lpstr> Air Pollution Visualization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Product Roadmap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juziuu</dc:creator>
  <cp:lastModifiedBy>Microsoft Office User</cp:lastModifiedBy>
  <cp:revision>74</cp:revision>
  <dcterms:created xsi:type="dcterms:W3CDTF">2022-09-11T14:08:11Z</dcterms:created>
  <dcterms:modified xsi:type="dcterms:W3CDTF">2023-03-28T10:13:09Z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4793DA4077BECDF5BBEB1D63F39F8E6D</vt:lpwstr>
  </property>
</Properties>
</file>