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82" r:id="rId7"/>
    <p:sldId id="281" r:id="rId8"/>
    <p:sldId id="300" r:id="rId9"/>
    <p:sldId id="287" r:id="rId10"/>
    <p:sldId id="303" r:id="rId11"/>
    <p:sldId id="301" r:id="rId12"/>
    <p:sldId id="294" r:id="rId13"/>
    <p:sldId id="322" r:id="rId14"/>
    <p:sldId id="305" r:id="rId15"/>
    <p:sldId id="319" r:id="rId16"/>
    <p:sldId id="313" r:id="rId17"/>
    <p:sldId id="324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06T10:53:24.731" idx="11">
    <p:pos x="10" y="10"/>
    <p:text>Землетрясения представляют собой серьезную геологическую угрозу, которая может вызвать разрушительные последствия для жизни и имущества людей.
Землетрясения происходят на всей планете и могут иметь разную магнитуду и глубину, что делает управление последствиями сложными важными задачами.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08T00:12:18.139" idx="4">
    <p:pos x="16" y="38"/>
    <p:text>Закон Гутенберга-Рихтера — это фундаментальное эмпирическое соотношение в сейсмологии, описывающее взаимосвязь между частотой землетрясений и их магнитудой. Этот закон был впервые предложен американским сейсмологом Чарльзом Рихтером и немецким геофизиком Бенно Гутенбергом. Формула закона выглядит следующим образом:
log
10
=
−
log 
10
​
 N=a−bM
Где:
N — это количество землетрясений в год, превышающих или равных магнитуде 
M.
M — магнитуда землетрясений.
a и 
b — константы, значения которых зависят от конкретного региона и сейсмической активности.
Закон показывает, что количество землетрясений уменьшается экспоненциально с увеличением их магнитуды. Другими словами, малые землетрясения происходят гораздо чаще, чем крупные. Значение "b" обычно находится в пределах от 0,8 до 1,0 для большинства регионов мира, что указывает на относительную стабильность этой взаимосвязи в различных сейсмических зонах.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07T23:39:02.123" idx="2">
    <p:pos x="10" y="10"/>
    <p:text>Страны как Япония и Индонезия имеют много выбросов, что говорит о том, что землетрясения высокой величины в этих регионах не являются редкостью. Страны показывают различный уровень вариативности (разброса) величин землетрясений. Медианные значения для большинства стран находятся примерно в одном и том же диапазоне, за исключением США и канады , где медианное значение землетрясений заметно ниже.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07T23:40:23.811" idx="1">
    <p:pos x="10" y="10"/>
    <p:text>Основываясь на распределении точек, нет явной линейной корреляции между глубиной и магнитудой землетрясений. Данные разбросаны по всему спектру глубин с большим скоплением землетрясений на меньших глубинах (ближе к 0 км). Магнитуда этих землетрясений варьируется в широком диапазоне от ниже 1.0 до выше 7.5 по шкале Рихтера.
Заметен узор, где диапазон магнитуд кажется шире на меньших глубинах и сужается с увеличением глубины. Однако, землетрясения с большей магнитудой все еще происходят на больших глубинах. Отсутствие чёткой тенденции или закономерности предполагает, что нет сильной линейной корреляции между глубиной и магнитудой землетрясений.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07T23:39:02.123" idx="2">
    <p:pos x="10" y="360"/>
    <p:text>model &lt;- lm(magnitudo ~ longitude + latitude + depth + time, data = my_data_filtered)</p:text>
    <p:extLst>
      <p:ext uri="{C676402C-5697-4E1C-873F-D02D1690AC5C}">
        <p15:threadingInfo xmlns:p15="http://schemas.microsoft.com/office/powerpoint/2012/main" timeZoneBias="-120"/>
      </p:ext>
    </p:extLst>
  </p:cm>
  <p:cm authorId="2" dt="2023-11-22T23:19:57.462" idx="6">
    <p:pos x="10" y="496"/>
    <p:text>На идеальном графике точки должны быть распределены вдоль красной пунктирной линии, которая обозначает идеальное соответствие между предсказанными и реальными значениями.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  <p:cm authorId="2" dt="2023-11-22T23:20:20.169" idx="7">
    <p:pos x="10" y="632"/>
    <p:text>Существует большое количество предсказаний с одинаковыми или очень близкими значениями, что приводит к вертикальным линиям на графике.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  <p:cm authorId="2" dt="2023-11-22T23:20:54.522" idx="8">
    <p:pos x="10" y="768"/>
    <p:text>На графике отсутствует четкое направление или тренд, который следует ожидать от хорошо работающей регрессионной модели.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  <p:cm authorId="2" dt="2023-11-22T23:21:01.752" idx="9">
    <p:pos x="10" y="904"/>
    <p:text>На графике отсутствует четкое направление или тренд, который следует ожидать от хорошо работающей регрессионной модели.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18.12.2023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Red_Checkmark.sv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ru-RU" sz="3600" noProof="1">
                <a:solidFill>
                  <a:srgbClr val="FFFFFF"/>
                </a:solidFill>
              </a:rPr>
              <a:t>Анализ и прогнозирование магнитуды землетрясений</a:t>
            </a:r>
            <a:endParaRPr lang="en-US" sz="3600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noProof="1">
                <a:solidFill>
                  <a:srgbClr val="FFFFFF"/>
                </a:solidFill>
              </a:rPr>
              <a:t>Подготовлено: ст. гр. </a:t>
            </a:r>
            <a:r>
              <a:rPr lang="en-US" noProof="1">
                <a:solidFill>
                  <a:srgbClr val="FFFFFF"/>
                </a:solidFill>
              </a:rPr>
              <a:t>IA-213, </a:t>
            </a:r>
            <a:r>
              <a:rPr lang="ru-RU" noProof="1">
                <a:solidFill>
                  <a:srgbClr val="FFFFFF"/>
                </a:solidFill>
              </a:rPr>
              <a:t>Смарчевская Мария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9BF7-84C4-4ACE-A89A-3C70AF54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Дизайн эксперимента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DF2C075-58F4-48BE-B71D-040C9E28949D}"/>
              </a:ext>
            </a:extLst>
          </p:cNvPr>
          <p:cNvSpPr txBox="1">
            <a:spLocks/>
          </p:cNvSpPr>
          <p:nvPr/>
        </p:nvSpPr>
        <p:spPr>
          <a:xfrm>
            <a:off x="798255" y="2084832"/>
            <a:ext cx="3607490" cy="30413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F7038CB-3798-4D82-835C-35417A775D46}"/>
              </a:ext>
            </a:extLst>
          </p:cNvPr>
          <p:cNvSpPr txBox="1">
            <a:spLocks/>
          </p:cNvSpPr>
          <p:nvPr/>
        </p:nvSpPr>
        <p:spPr>
          <a:xfrm>
            <a:off x="197224" y="4018402"/>
            <a:ext cx="4221980" cy="20652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D2B900-0E7A-4820-A5AD-40FF7F128F5F}"/>
              </a:ext>
            </a:extLst>
          </p:cNvPr>
          <p:cNvSpPr/>
          <p:nvPr/>
        </p:nvSpPr>
        <p:spPr>
          <a:xfrm>
            <a:off x="696569" y="1963407"/>
            <a:ext cx="10876865" cy="1142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</a:rPr>
              <a:t>Целевая переменная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магнитуда землетрясения </a:t>
            </a:r>
            <a:r>
              <a:rPr lang="ru-RU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magnitudo</a:t>
            </a:r>
            <a:r>
              <a:rPr lang="ru-RU" sz="2400" dirty="0">
                <a:solidFill>
                  <a:schemeClr val="bg1"/>
                </a:solidFill>
              </a:rPr>
              <a:t>). Данные разделены на обучающие (70%) и тестовые (30%).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12D553BF-127E-4CED-BA31-54128D5E6DBA}"/>
              </a:ext>
            </a:extLst>
          </p:cNvPr>
          <p:cNvSpPr txBox="1">
            <a:spLocks/>
          </p:cNvSpPr>
          <p:nvPr/>
        </p:nvSpPr>
        <p:spPr>
          <a:xfrm>
            <a:off x="565174" y="3351443"/>
            <a:ext cx="3011264" cy="2816275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Предикторы: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ru-RU" sz="2600" dirty="0">
                <a:solidFill>
                  <a:schemeClr val="bg1"/>
                </a:solidFill>
              </a:rPr>
              <a:t> долгота (</a:t>
            </a:r>
            <a:r>
              <a:rPr lang="en-US" sz="2600" dirty="0">
                <a:solidFill>
                  <a:schemeClr val="bg1"/>
                </a:solidFill>
              </a:rPr>
              <a:t>longitude)</a:t>
            </a:r>
            <a:endParaRPr lang="ru-RU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ru-RU" sz="2600" dirty="0">
                <a:solidFill>
                  <a:schemeClr val="bg1"/>
                </a:solidFill>
              </a:rPr>
              <a:t> широта (</a:t>
            </a:r>
            <a:r>
              <a:rPr lang="en-US" sz="2600" dirty="0">
                <a:solidFill>
                  <a:schemeClr val="bg1"/>
                </a:solidFill>
              </a:rPr>
              <a:t>latitude)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ru-RU" sz="2600" dirty="0">
                <a:solidFill>
                  <a:schemeClr val="bg1"/>
                </a:solidFill>
              </a:rPr>
              <a:t> глубина (</a:t>
            </a:r>
            <a:r>
              <a:rPr lang="en-US" sz="2600" dirty="0">
                <a:solidFill>
                  <a:schemeClr val="bg1"/>
                </a:solidFill>
              </a:rPr>
              <a:t>depth)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ru-RU" sz="2600" dirty="0">
                <a:solidFill>
                  <a:schemeClr val="bg1"/>
                </a:solidFill>
              </a:rPr>
              <a:t> длительность (</a:t>
            </a:r>
            <a:r>
              <a:rPr lang="en-US" sz="2600" dirty="0">
                <a:solidFill>
                  <a:schemeClr val="bg1"/>
                </a:solidFill>
              </a:rPr>
              <a:t>time)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CB0FE9A-EC41-4146-8520-16D86F84AF05}"/>
              </a:ext>
            </a:extLst>
          </p:cNvPr>
          <p:cNvSpPr/>
          <p:nvPr/>
        </p:nvSpPr>
        <p:spPr>
          <a:xfrm>
            <a:off x="5150196" y="2384119"/>
            <a:ext cx="237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BE94781-325B-45BA-AD23-ED331FA06B9A}"/>
              </a:ext>
            </a:extLst>
          </p:cNvPr>
          <p:cNvSpPr txBox="1">
            <a:spLocks/>
          </p:cNvSpPr>
          <p:nvPr/>
        </p:nvSpPr>
        <p:spPr>
          <a:xfrm>
            <a:off x="4437939" y="3311902"/>
            <a:ext cx="3002283" cy="2408881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Методы анализа: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ru-RU" sz="2600" dirty="0">
                <a:solidFill>
                  <a:schemeClr val="bg1"/>
                </a:solidFill>
              </a:rPr>
              <a:t> линейная регрессия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ru-RU" sz="2600" dirty="0">
                <a:solidFill>
                  <a:schemeClr val="bg1"/>
                </a:solidFill>
              </a:rPr>
              <a:t> случайный лес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ru-RU" sz="2600" dirty="0">
                <a:solidFill>
                  <a:schemeClr val="bg1"/>
                </a:solidFill>
              </a:rPr>
              <a:t> дерево решений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6DB3EFD-F8BA-4974-80D3-284119EB644E}"/>
              </a:ext>
            </a:extLst>
          </p:cNvPr>
          <p:cNvSpPr txBox="1">
            <a:spLocks/>
          </p:cNvSpPr>
          <p:nvPr/>
        </p:nvSpPr>
        <p:spPr>
          <a:xfrm>
            <a:off x="8301724" y="3342722"/>
            <a:ext cx="4828839" cy="3154287"/>
          </a:xfrm>
          <a:prstGeom prst="rect">
            <a:avLst/>
          </a:prstGeom>
        </p:spPr>
        <p:txBody>
          <a:bodyPr vert="horz" lIns="45720" tIns="45720" rIns="4572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ru-RU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Метрики оценки:</a:t>
            </a:r>
          </a:p>
          <a:p>
            <a:pPr marL="0" lvl="0" indent="0" defTabSz="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ru-RU" sz="9600" dirty="0">
                <a:solidFill>
                  <a:prstClr val="white"/>
                </a:solidFill>
              </a:rPr>
              <a:t> среднеквадратическая </a:t>
            </a:r>
          </a:p>
          <a:p>
            <a:pPr marL="0" lvl="0" indent="0" defTabSz="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9600" dirty="0">
                <a:solidFill>
                  <a:prstClr val="white"/>
                </a:solidFill>
              </a:rPr>
              <a:t>ошибка (</a:t>
            </a:r>
            <a:r>
              <a:rPr lang="en-US" sz="9600" dirty="0">
                <a:solidFill>
                  <a:prstClr val="white"/>
                </a:solidFill>
              </a:rPr>
              <a:t>MSE)</a:t>
            </a:r>
            <a:endParaRPr lang="ru-RU" sz="9600" dirty="0">
              <a:solidFill>
                <a:prstClr val="white"/>
              </a:solidFill>
            </a:endParaRPr>
          </a:p>
          <a:p>
            <a:pPr marL="0" lvl="0" indent="0" defTabSz="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ru-RU" sz="9600" dirty="0">
                <a:solidFill>
                  <a:schemeClr val="bg1"/>
                </a:solidFill>
              </a:rPr>
              <a:t> корень из </a:t>
            </a:r>
            <a:r>
              <a:rPr lang="ru-RU" sz="9600" dirty="0" err="1">
                <a:solidFill>
                  <a:schemeClr val="bg1"/>
                </a:solidFill>
              </a:rPr>
              <a:t>среднеквадра</a:t>
            </a:r>
            <a:r>
              <a:rPr lang="ru-RU" sz="9600" dirty="0">
                <a:solidFill>
                  <a:schemeClr val="bg1"/>
                </a:solidFill>
              </a:rPr>
              <a:t>-</a:t>
            </a:r>
          </a:p>
          <a:p>
            <a:pPr marL="0" lvl="0" indent="0" defTabSz="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sz="9600" dirty="0" err="1">
                <a:solidFill>
                  <a:schemeClr val="bg1"/>
                </a:solidFill>
              </a:rPr>
              <a:t>тической</a:t>
            </a:r>
            <a:r>
              <a:rPr lang="ru-RU" sz="9600" dirty="0">
                <a:solidFill>
                  <a:schemeClr val="bg1"/>
                </a:solidFill>
              </a:rPr>
              <a:t> ошибки (RMSE)</a:t>
            </a:r>
            <a:endParaRPr lang="ru-RU" sz="9600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61C7197-44F5-4979-9FEA-49FAC38E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Построение линейной регрессии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8BC6B7-FE1D-4B44-8857-5A7AD169BD96}"/>
              </a:ext>
            </a:extLst>
          </p:cNvPr>
          <p:cNvSpPr/>
          <p:nvPr/>
        </p:nvSpPr>
        <p:spPr>
          <a:xfrm>
            <a:off x="7584644" y="3541982"/>
            <a:ext cx="4256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0.812034503956812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RMSE: 0.901129571125491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4903F5-50EE-4065-9FEC-DAADA902D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3" y="1786712"/>
            <a:ext cx="7062639" cy="43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61C7197-44F5-4979-9FEA-49FAC38E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Построение дерева решений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8BC6B7-FE1D-4B44-8857-5A7AD169BD96}"/>
              </a:ext>
            </a:extLst>
          </p:cNvPr>
          <p:cNvSpPr/>
          <p:nvPr/>
        </p:nvSpPr>
        <p:spPr>
          <a:xfrm>
            <a:off x="9033163" y="317509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0.508194667982728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RMSE: 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0.712877737050841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93B444-81B2-49AF-B834-C15A454F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6" y="1682288"/>
            <a:ext cx="7467637" cy="45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2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7385DC5-D477-473A-95C9-045EA473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507472" cy="173736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Построение Случайного леса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35BBAC-8E81-457C-A97D-4CBF85D3D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0143" y="2564469"/>
            <a:ext cx="3381857" cy="22555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MSE : 0.303767367955251</a:t>
            </a:r>
          </a:p>
          <a:p>
            <a:r>
              <a:rPr lang="en-US" sz="2400" dirty="0">
                <a:solidFill>
                  <a:schemeClr val="bg1"/>
                </a:solidFill>
              </a:rPr>
              <a:t>RMSE: 0.551150948429966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6DD36F-2CBF-4C79-B32F-E8CF961B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86" y="1686243"/>
            <a:ext cx="7597757" cy="4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7385DC5-D477-473A-95C9-045EA47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07D7D58-47D0-4529-AB27-4E098464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ходе данного проекта были достигнуты все желаемые цели и задачи. Получилось провезти комплексный анализ пространственного и временного распределения землетрясений, были определены факторы, влияющие на их магнитуду, и соответственно, разработана модель для её предсказаний с хорошим показателем отклонений.</a:t>
            </a:r>
          </a:p>
          <a:p>
            <a:r>
              <a:rPr lang="ru-RU" dirty="0">
                <a:solidFill>
                  <a:schemeClr val="bg1"/>
                </a:solidFill>
              </a:rPr>
              <a:t>Исследование подчеркивает значимость анализа данных о землетрясениях для разработки более точных методов прогнозирования. Однако, необходимо учитывать ограничения данных и потенциальные искажения. Дальнейшие исследования могут включать более глубокий анализ взаимосвязи между различными параметрами и разработку более совершенных моделей для прогнозирования.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Picture 4" descr="Трещины вектор (50 фото) » Шаблоны для вырезания и векторы для презентаций  - Гризли.Клаб">
            <a:extLst>
              <a:ext uri="{FF2B5EF4-FFF2-40B4-BE49-F238E27FC236}">
                <a16:creationId xmlns:a16="http://schemas.microsoft.com/office/drawing/2014/main" id="{7337E300-2422-4B1C-8098-0D84C21E2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3" t="-3767" r="-3164" b="49999"/>
          <a:stretch/>
        </p:blipFill>
        <p:spPr bwMode="auto">
          <a:xfrm>
            <a:off x="0" y="5680365"/>
            <a:ext cx="1111054" cy="117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6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9BF7-84C4-4ACE-A89A-3C70AF54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9ADFF-A3B5-4431-A28F-25F9F421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416" y="2877313"/>
            <a:ext cx="5071872" cy="235508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Центральная проблема проекта заключается в разработке надежной предиктивной модели для прогнозирования магнитуды землетрясений. </a:t>
            </a:r>
          </a:p>
        </p:txBody>
      </p:sp>
      <p:pic>
        <p:nvPicPr>
          <p:cNvPr id="1026" name="Picture 2" descr="Статистика землетрясений">
            <a:extLst>
              <a:ext uri="{FF2B5EF4-FFF2-40B4-BE49-F238E27FC236}">
                <a16:creationId xmlns:a16="http://schemas.microsoft.com/office/drawing/2014/main" id="{71167445-2A95-4751-BE36-FD2BE7658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13" y="2438970"/>
            <a:ext cx="5396550" cy="29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5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B8F37-66E0-4CB6-9F05-DFAE2E6B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BE191-3A5C-48B7-9030-F3AA085A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46" y="1828799"/>
            <a:ext cx="9034271" cy="4303643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  <a:p>
            <a:r>
              <a:rPr lang="ru-RU" i="1" dirty="0">
                <a:solidFill>
                  <a:schemeClr val="bg1"/>
                </a:solidFill>
              </a:rPr>
              <a:t>Цель проекта — понять, возможно ли </a:t>
            </a:r>
            <a:r>
              <a:rPr lang="ru-RU" b="1" i="1" dirty="0">
                <a:solidFill>
                  <a:schemeClr val="bg1"/>
                </a:solidFill>
              </a:rPr>
              <a:t>предсказание магнитуды землетрясений </a:t>
            </a:r>
            <a:r>
              <a:rPr lang="ru-RU" i="1" dirty="0">
                <a:solidFill>
                  <a:schemeClr val="bg1"/>
                </a:solidFill>
              </a:rPr>
              <a:t>на основе существующих данных.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Его основные задачи: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Оценка пространственного и временного распределения землетрясений.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Идентификация факторов, влияющих на магнитуду землетрясений.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Анализ данных и создание модели предсказания магнитуды.</a:t>
            </a:r>
          </a:p>
        </p:txBody>
      </p:sp>
      <p:pic>
        <p:nvPicPr>
          <p:cNvPr id="4" name="Picture 4" descr="Трещины вектор (50 фото) » Шаблоны для вырезания и векторы для презентаций  - Гризли.Клаб">
            <a:extLst>
              <a:ext uri="{FF2B5EF4-FFF2-40B4-BE49-F238E27FC236}">
                <a16:creationId xmlns:a16="http://schemas.microsoft.com/office/drawing/2014/main" id="{2B7A498B-6C5E-49ED-8ED9-6110EF74F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2640330"/>
            <a:ext cx="3098800" cy="268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9BF7-84C4-4ACE-A89A-3C70AF54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91357"/>
            <a:ext cx="9720072" cy="149961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9ADFF-A3B5-4431-A28F-25F9F421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62" y="1851068"/>
            <a:ext cx="10195003" cy="292606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Используемый набор данных содержит информацию о землетрясениях с 1990 по 2023 год и имеет следующие колонки: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53BF8C-2DCD-4A30-A52A-7C23E2ABF834}"/>
              </a:ext>
            </a:extLst>
          </p:cNvPr>
          <p:cNvSpPr/>
          <p:nvPr/>
        </p:nvSpPr>
        <p:spPr>
          <a:xfrm>
            <a:off x="580474" y="5972556"/>
            <a:ext cx="112709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chemeClr val="bg1"/>
                </a:solidFill>
              </a:rPr>
              <a:t>Всего более 3 млн записей.</a:t>
            </a:r>
            <a:endParaRPr lang="ru-RU" sz="2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921F2B-19C5-4FE2-81A8-4D6AFB7971DE}"/>
              </a:ext>
            </a:extLst>
          </p:cNvPr>
          <p:cNvSpPr/>
          <p:nvPr/>
        </p:nvSpPr>
        <p:spPr>
          <a:xfrm>
            <a:off x="2765612" y="2835814"/>
            <a:ext cx="75213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⁂</a:t>
            </a:r>
            <a:r>
              <a:rPr lang="en-US" sz="2400" dirty="0">
                <a:solidFill>
                  <a:schemeClr val="bg1"/>
                </a:solidFill>
              </a:rPr>
              <a:t> time (in </a:t>
            </a:r>
            <a:r>
              <a:rPr lang="en-US" sz="2400" dirty="0" err="1">
                <a:solidFill>
                  <a:schemeClr val="bg1"/>
                </a:solidFill>
              </a:rPr>
              <a:t>millisecconds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⁂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place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⁂ status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⁂ tsunami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⁂ significance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⁂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CA85674-850E-4A75-8609-F0CC4752961D}"/>
              </a:ext>
            </a:extLst>
          </p:cNvPr>
          <p:cNvSpPr/>
          <p:nvPr/>
        </p:nvSpPr>
        <p:spPr>
          <a:xfrm>
            <a:off x="6329083" y="29193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⁂ </a:t>
            </a:r>
            <a:r>
              <a:rPr lang="en-US" sz="2400" dirty="0" err="1">
                <a:solidFill>
                  <a:schemeClr val="bg1"/>
                </a:solidFill>
              </a:rPr>
              <a:t>magnitudo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⁂ state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⁂ longitude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⁂ latitude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⁂ depth 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⁂ date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1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9BF7-84C4-4ACE-A89A-3C70AF54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42843" y="1954305"/>
            <a:ext cx="4814048" cy="164054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Карта землетрясений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5AF114-4877-4DD8-A812-5D7F60700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7"/>
          <a:stretch/>
        </p:blipFill>
        <p:spPr>
          <a:xfrm>
            <a:off x="1991356" y="463992"/>
            <a:ext cx="9934917" cy="6125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4EEAA3-3990-41CB-B9E1-6380C88D6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459" y="463993"/>
            <a:ext cx="2898814" cy="156702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665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9BF7-84C4-4ACE-A89A-3C70AF54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Распределение магнитуды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07FAD7-B6FA-4606-AC98-149288D8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34" y="1656350"/>
            <a:ext cx="9447277" cy="49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9BF7-84C4-4ACE-A89A-3C70AF54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8" y="585216"/>
            <a:ext cx="12051792" cy="149961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Магнитуда по выбранным странам</a:t>
            </a:r>
          </a:p>
        </p:txBody>
      </p:sp>
      <p:pic>
        <p:nvPicPr>
          <p:cNvPr id="4" name="Picture 2" descr="Наклейка Трещины PNG - AVATAN PLUS">
            <a:extLst>
              <a:ext uri="{FF2B5EF4-FFF2-40B4-BE49-F238E27FC236}">
                <a16:creationId xmlns:a16="http://schemas.microsoft.com/office/drawing/2014/main" id="{65BA22A0-AA86-466D-B91E-8F1B6B9A6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" r="14488"/>
          <a:stretch/>
        </p:blipFill>
        <p:spPr bwMode="auto">
          <a:xfrm>
            <a:off x="-2839827" y="5818909"/>
            <a:ext cx="4861869" cy="43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D62F08-05C0-4A4E-A726-107BB88B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10" y="1699491"/>
            <a:ext cx="8134300" cy="50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9BF7-84C4-4ACE-A89A-3C70AF54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Взаимосвязь магнитуды и глубины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78AA31-490D-4118-BF8A-96C1AB03E0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99" y="1968289"/>
            <a:ext cx="7592154" cy="453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84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9BF7-84C4-4ACE-A89A-3C70AF54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0" y="298345"/>
            <a:ext cx="8157883" cy="214005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Матрица корреляции</a:t>
            </a:r>
          </a:p>
        </p:txBody>
      </p:sp>
      <p:pic>
        <p:nvPicPr>
          <p:cNvPr id="5" name="Picture 4" descr="Трещины вектор (50 фото) » Шаблоны для вырезания и векторы для презентаций  - Гризли.Клаб">
            <a:extLst>
              <a:ext uri="{FF2B5EF4-FFF2-40B4-BE49-F238E27FC236}">
                <a16:creationId xmlns:a16="http://schemas.microsoft.com/office/drawing/2014/main" id="{A6A10467-3AFF-40E8-8EBD-A523DD7D5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3" t="-3767" r="-3164" b="49999"/>
          <a:stretch/>
        </p:blipFill>
        <p:spPr bwMode="auto">
          <a:xfrm>
            <a:off x="0" y="5680365"/>
            <a:ext cx="1111054" cy="117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E10281-5A9C-4405-BCC8-96D4078B7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7" r="14475"/>
          <a:stretch/>
        </p:blipFill>
        <p:spPr>
          <a:xfrm>
            <a:off x="2741571" y="1842423"/>
            <a:ext cx="5638800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 descr="Трещины вектор (50 фото) » Шаблоны для вырезания и векторы для презентаций  - Гризли.Клаб">
            <a:extLst>
              <a:ext uri="{FF2B5EF4-FFF2-40B4-BE49-F238E27FC236}">
                <a16:creationId xmlns:a16="http://schemas.microsoft.com/office/drawing/2014/main" id="{F2ADD33C-E24B-452B-ACDC-D0E79AF82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6" r="38259"/>
          <a:stretch/>
        </p:blipFill>
        <p:spPr bwMode="auto">
          <a:xfrm>
            <a:off x="10628745" y="0"/>
            <a:ext cx="1563255" cy="17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1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Комплекс</Template>
  <TotalTime>0</TotalTime>
  <Words>340</Words>
  <Application>Microsoft Office PowerPoint</Application>
  <PresentationFormat>Широкоэкранный</PresentationFormat>
  <Paragraphs>65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Tw Cen MT</vt:lpstr>
      <vt:lpstr>Tw Cen MT Condensed</vt:lpstr>
      <vt:lpstr>Wingdings</vt:lpstr>
      <vt:lpstr>Wingdings 3</vt:lpstr>
      <vt:lpstr>Комплекс</vt:lpstr>
      <vt:lpstr>Анализ и прогнозирование магнитуды землетрясений</vt:lpstr>
      <vt:lpstr>Проблема</vt:lpstr>
      <vt:lpstr>Цели и задачи</vt:lpstr>
      <vt:lpstr>Описание данных</vt:lpstr>
      <vt:lpstr>Карта землетрясений</vt:lpstr>
      <vt:lpstr>Распределение магнитуды</vt:lpstr>
      <vt:lpstr>Магнитуда по выбранным странам</vt:lpstr>
      <vt:lpstr>Взаимосвязь магнитуды и глубины</vt:lpstr>
      <vt:lpstr>Матрица корреляции</vt:lpstr>
      <vt:lpstr>Дизайн эксперимента</vt:lpstr>
      <vt:lpstr>Построение линейной регрессии</vt:lpstr>
      <vt:lpstr>Построение дерева решений</vt:lpstr>
      <vt:lpstr>Построение Случайного леса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2023-09-19T13:54:52Z</dcterms:created>
  <dcterms:modified xsi:type="dcterms:W3CDTF">2023-12-18T11:22:56Z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