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9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jpeg" ContentType="image/jpeg"/>
  <Override PartName="/ppt/media/image11.png" ContentType="image/png"/>
  <Override PartName="/ppt/media/image38.png" ContentType="image/png"/>
  <Override PartName="/ppt/media/image4.jpeg" ContentType="image/jpeg"/>
  <Override PartName="/ppt/media/image3.png" ContentType="image/png"/>
  <Override PartName="/ppt/media/image37.png" ContentType="image/png"/>
  <Override PartName="/ppt/media/image2.png" ContentType="image/png"/>
  <Override PartName="/ppt/media/image22.png" ContentType="image/png"/>
  <Override PartName="/ppt/media/image7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6.png" ContentType="image/png"/>
  <Override PartName="/ppt/media/image2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4090680" y="2015640"/>
            <a:ext cx="4324320" cy="34502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4090680" y="2015640"/>
            <a:ext cx="4324320" cy="345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4090680" y="2015640"/>
            <a:ext cx="4324320" cy="345024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4090680" y="2015640"/>
            <a:ext cx="4324320" cy="345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451520" y="804600"/>
            <a:ext cx="9603000" cy="486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451520" y="381780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3450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372360" y="381780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372360" y="2015640"/>
            <a:ext cx="468612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451520" y="3817800"/>
            <a:ext cx="9603000" cy="16455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/>
          <a:p>
            <a:pPr>
              <a:lnSpc>
                <a:spcPct val="100000"/>
              </a:lnSpc>
            </a:pP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单</a:t>
            </a: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击</a:t>
            </a: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此</a:t>
            </a: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处</a:t>
            </a: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编</a:t>
            </a: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辑</a:t>
            </a: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母</a:t>
            </a: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版</a:t>
            </a: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标</a:t>
            </a: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题</a:t>
            </a: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样</a:t>
            </a:r>
            <a:r>
              <a:rPr b="0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10/31/17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B880A805-274E-4C40-A3E8-7EACEF457305}" type="slidenum">
              <a:rPr b="0" lang="en-US" sz="2800" spc="-1" strike="noStrike">
                <a:solidFill>
                  <a:srgbClr val="b71e42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单击鼠标编辑大纲文字格式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第二个大纲级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第三大纲级别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第四大纲级别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单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击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此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处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编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辑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母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版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标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题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样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单击鼠标编辑大纲文字格式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第二个大纲级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第三大纲级别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marL="228600" indent="-228240">
              <a:lnSpc>
                <a:spcPct val="10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第七大纲级别编辑母版文本样式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1" marL="685800" indent="-228240">
              <a:lnSpc>
                <a:spcPct val="10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第二级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2" marL="1143000" indent="-228240">
              <a:lnSpc>
                <a:spcPct val="10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第三级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3" marL="1600200" indent="-228240">
              <a:lnSpc>
                <a:spcPct val="10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第四级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  <a:p>
            <a:pPr lvl="4" marL="2057400" indent="-228240">
              <a:lnSpc>
                <a:spcPct val="100000"/>
              </a:lnSpc>
              <a:buClr>
                <a:srgbClr val="b71e42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第五级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10/31/17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0CD6A105-ED1E-4499-A5F2-D3046575CB10}" type="slidenum">
              <a:rPr b="0" lang="en-US" sz="2800" spc="-1" strike="noStrike">
                <a:solidFill>
                  <a:srgbClr val="b71e42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941040" y="1122480"/>
            <a:ext cx="10492920" cy="1780200"/>
          </a:xfrm>
          <a:prstGeom prst="rect">
            <a:avLst/>
          </a:prstGeom>
          <a:noFill/>
          <a:ln>
            <a:noFill/>
          </a:ln>
        </p:spPr>
        <p:txBody>
          <a:bodyPr bIns="0" anchor="ctr"/>
          <a:p>
            <a:pPr algn="ctr">
              <a:lnSpc>
                <a:spcPct val="100000"/>
              </a:lnSpc>
            </a:pPr>
            <a:r>
              <a:rPr b="1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</a:t>
            </a:r>
            <a:r>
              <a:rPr b="1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助</a:t>
            </a:r>
            <a:r>
              <a:rPr b="1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收</a:t>
            </a:r>
            <a:r>
              <a:rPr b="1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银</a:t>
            </a:r>
            <a:r>
              <a:rPr b="1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</a:t>
            </a:r>
            <a:r>
              <a:rPr b="1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</a:t>
            </a:r>
            <a:r>
              <a:rPr b="1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联</a:t>
            </a:r>
            <a:r>
              <a:rPr b="1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想</a:t>
            </a:r>
            <a:r>
              <a:rPr b="1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桥</a:t>
            </a:r>
            <a:r>
              <a:rPr b="1" lang="en-US" sz="6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70200" y="4691520"/>
            <a:ext cx="7348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微晟科技（内部用）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2017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520560" y="176760"/>
            <a:ext cx="11231640" cy="628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防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损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员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主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要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功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15" name="Line 2"/>
          <p:cNvSpPr/>
          <p:nvPr/>
        </p:nvSpPr>
        <p:spPr>
          <a:xfrm>
            <a:off x="520560" y="800640"/>
            <a:ext cx="11232000" cy="360"/>
          </a:xfrm>
          <a:prstGeom prst="line">
            <a:avLst/>
          </a:prstGeom>
          <a:ln w="6984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6" name="CustomShape 3"/>
          <p:cNvSpPr/>
          <p:nvPr/>
        </p:nvSpPr>
        <p:spPr>
          <a:xfrm>
            <a:off x="520560" y="2053440"/>
            <a:ext cx="7354440" cy="24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概览本店防损事件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通过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APP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接收防损事件（最好切片照片）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针对每一事件进行处理，并提交处理结果（可暂存）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查看历史数据的统计和图表显示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查看门店内防损设备工作状态（正常、异常）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____??????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关联款台查询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图片 12" descr=""/>
          <p:cNvPicPr/>
          <p:nvPr/>
        </p:nvPicPr>
        <p:blipFill>
          <a:blip r:embed="rId1"/>
          <a:stretch/>
        </p:blipFill>
        <p:spPr>
          <a:xfrm>
            <a:off x="7911360" y="1038240"/>
            <a:ext cx="1279800" cy="2085840"/>
          </a:xfrm>
          <a:prstGeom prst="rect">
            <a:avLst/>
          </a:prstGeom>
          <a:ln w="9360">
            <a:noFill/>
          </a:ln>
        </p:spPr>
      </p:pic>
      <p:pic>
        <p:nvPicPr>
          <p:cNvPr id="218" name="图片 5" descr=""/>
          <p:cNvPicPr/>
          <p:nvPr/>
        </p:nvPicPr>
        <p:blipFill>
          <a:blip r:embed="rId2"/>
          <a:stretch/>
        </p:blipFill>
        <p:spPr>
          <a:xfrm>
            <a:off x="7911360" y="3317400"/>
            <a:ext cx="1279800" cy="2411640"/>
          </a:xfrm>
          <a:prstGeom prst="rect">
            <a:avLst/>
          </a:prstGeom>
          <a:ln w="9360">
            <a:noFill/>
          </a:ln>
        </p:spPr>
      </p:pic>
      <p:pic>
        <p:nvPicPr>
          <p:cNvPr id="219" name="图片 6" descr=""/>
          <p:cNvPicPr/>
          <p:nvPr/>
        </p:nvPicPr>
        <p:blipFill>
          <a:blip r:embed="rId3"/>
          <a:stretch/>
        </p:blipFill>
        <p:spPr>
          <a:xfrm>
            <a:off x="9458280" y="3317400"/>
            <a:ext cx="1228320" cy="2411640"/>
          </a:xfrm>
          <a:prstGeom prst="rect">
            <a:avLst/>
          </a:prstGeom>
          <a:ln w="9360">
            <a:noFill/>
          </a:ln>
        </p:spPr>
      </p:pic>
      <p:pic>
        <p:nvPicPr>
          <p:cNvPr id="220" name="图片 7" descr=""/>
          <p:cNvPicPr/>
          <p:nvPr/>
        </p:nvPicPr>
        <p:blipFill>
          <a:blip r:embed="rId4"/>
          <a:stretch/>
        </p:blipFill>
        <p:spPr>
          <a:xfrm>
            <a:off x="9458280" y="1038240"/>
            <a:ext cx="1228320" cy="20858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520560" y="176760"/>
            <a:ext cx="11231640" cy="628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防损经理的主要功能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22" name="Line 2"/>
          <p:cNvSpPr/>
          <p:nvPr/>
        </p:nvSpPr>
        <p:spPr>
          <a:xfrm>
            <a:off x="520560" y="800640"/>
            <a:ext cx="11232000" cy="360"/>
          </a:xfrm>
          <a:prstGeom prst="line">
            <a:avLst/>
          </a:prstGeom>
          <a:ln w="6984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3" name="CustomShape 3"/>
          <p:cNvSpPr/>
          <p:nvPr/>
        </p:nvSpPr>
        <p:spPr>
          <a:xfrm>
            <a:off x="520560" y="2363760"/>
            <a:ext cx="735444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本店防损概览统计及图表展示（按处置结果、商品分类查看）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重点视频回放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处置结果的审查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防损员关联款台设定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4" name="图片 5" descr=""/>
          <p:cNvPicPr/>
          <p:nvPr/>
        </p:nvPicPr>
        <p:blipFill>
          <a:blip r:embed="rId1"/>
          <a:stretch/>
        </p:blipFill>
        <p:spPr>
          <a:xfrm>
            <a:off x="8562960" y="1186200"/>
            <a:ext cx="1118880" cy="2090160"/>
          </a:xfrm>
          <a:prstGeom prst="rect">
            <a:avLst/>
          </a:prstGeom>
          <a:ln>
            <a:noFill/>
          </a:ln>
        </p:spPr>
      </p:pic>
      <p:pic>
        <p:nvPicPr>
          <p:cNvPr id="225" name="图片 14" descr=""/>
          <p:cNvPicPr/>
          <p:nvPr/>
        </p:nvPicPr>
        <p:blipFill>
          <a:blip r:embed="rId2"/>
          <a:stretch/>
        </p:blipFill>
        <p:spPr>
          <a:xfrm>
            <a:off x="9934560" y="1186200"/>
            <a:ext cx="1123560" cy="2085840"/>
          </a:xfrm>
          <a:prstGeom prst="rect">
            <a:avLst/>
          </a:prstGeom>
          <a:ln w="9360">
            <a:noFill/>
          </a:ln>
        </p:spPr>
      </p:pic>
      <p:pic>
        <p:nvPicPr>
          <p:cNvPr id="226" name="图片 15" descr=""/>
          <p:cNvPicPr/>
          <p:nvPr/>
        </p:nvPicPr>
        <p:blipFill>
          <a:blip r:embed="rId3"/>
          <a:stretch/>
        </p:blipFill>
        <p:spPr>
          <a:xfrm>
            <a:off x="9232920" y="3481560"/>
            <a:ext cx="1110600" cy="203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520560" y="176760"/>
            <a:ext cx="11231640" cy="628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区域经理的主要功能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28" name="Line 2"/>
          <p:cNvSpPr/>
          <p:nvPr/>
        </p:nvSpPr>
        <p:spPr>
          <a:xfrm>
            <a:off x="520560" y="800640"/>
            <a:ext cx="11232000" cy="360"/>
          </a:xfrm>
          <a:prstGeom prst="line">
            <a:avLst/>
          </a:prstGeom>
          <a:ln w="6984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9" name="CustomShape 3"/>
          <p:cNvSpPr/>
          <p:nvPr/>
        </p:nvSpPr>
        <p:spPr>
          <a:xfrm>
            <a:off x="520560" y="2363760"/>
            <a:ext cx="735444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统揽本区域内所有门店的防损状况及图表展示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防损时间的多角度分析（数量，门店，发展趋势等）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防损事件（错误率）、收银效率等的统计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播放并查看防损事件视频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图片 7" descr=""/>
          <p:cNvPicPr/>
          <p:nvPr/>
        </p:nvPicPr>
        <p:blipFill>
          <a:blip r:embed="rId1"/>
          <a:stretch/>
        </p:blipFill>
        <p:spPr>
          <a:xfrm>
            <a:off x="8865720" y="1868040"/>
            <a:ext cx="1563480" cy="282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413160" y="2610000"/>
            <a:ext cx="5446440" cy="1105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6600" spc="-1" strike="noStrike" cap="all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thanks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32" name="Line 2"/>
          <p:cNvSpPr/>
          <p:nvPr/>
        </p:nvSpPr>
        <p:spPr>
          <a:xfrm>
            <a:off x="520560" y="800640"/>
            <a:ext cx="11232000" cy="360"/>
          </a:xfrm>
          <a:prstGeom prst="line">
            <a:avLst/>
          </a:prstGeom>
          <a:ln w="6984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20560" y="176760"/>
            <a:ext cx="11231640" cy="628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综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7" name="Line 2"/>
          <p:cNvSpPr/>
          <p:nvPr/>
        </p:nvSpPr>
        <p:spPr>
          <a:xfrm>
            <a:off x="520560" y="800640"/>
            <a:ext cx="11232000" cy="360"/>
          </a:xfrm>
          <a:prstGeom prst="line">
            <a:avLst/>
          </a:prstGeom>
          <a:ln w="6984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88" name="图片 4" descr=""/>
          <p:cNvPicPr/>
          <p:nvPr/>
        </p:nvPicPr>
        <p:blipFill>
          <a:blip r:embed="rId1"/>
          <a:stretch/>
        </p:blipFill>
        <p:spPr>
          <a:xfrm>
            <a:off x="7688160" y="1977120"/>
            <a:ext cx="4064040" cy="231048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339480" y="1972080"/>
            <a:ext cx="734832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联想桥店共有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条银线，平时常开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条，闲置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条的有效利用，定能很大提高店铺的收银效率。本次尝试改造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条。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目前的方案：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35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改造银台布局，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-&gt;I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35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变更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POS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系统的应用程序。收银员收银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-&gt;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自助收银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35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视觉识别防损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此方案周期短、成本低、见效快，充分利用闲置资源，提升用户体验。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23" descr=""/>
          <p:cNvPicPr/>
          <p:nvPr/>
        </p:nvPicPr>
        <p:blipFill>
          <a:blip r:embed="rId1"/>
          <a:stretch/>
        </p:blipFill>
        <p:spPr>
          <a:xfrm>
            <a:off x="7389000" y="4308120"/>
            <a:ext cx="1359720" cy="1183320"/>
          </a:xfrm>
          <a:prstGeom prst="rect">
            <a:avLst/>
          </a:prstGeom>
          <a:ln>
            <a:noFill/>
          </a:ln>
        </p:spPr>
      </p:pic>
      <p:sp>
        <p:nvSpPr>
          <p:cNvPr id="91" name="TextShape 1"/>
          <p:cNvSpPr txBox="1"/>
          <p:nvPr/>
        </p:nvSpPr>
        <p:spPr>
          <a:xfrm>
            <a:off x="520560" y="176760"/>
            <a:ext cx="11231640" cy="628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顾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客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助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收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银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示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意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92" name="Line 2"/>
          <p:cNvSpPr/>
          <p:nvPr/>
        </p:nvSpPr>
        <p:spPr>
          <a:xfrm>
            <a:off x="520560" y="800640"/>
            <a:ext cx="11232000" cy="360"/>
          </a:xfrm>
          <a:prstGeom prst="line">
            <a:avLst/>
          </a:prstGeom>
          <a:ln w="6984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185760" y="4106160"/>
            <a:ext cx="25016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简化收银台设备布局，仅保留扫码和现实触摸屏，简化顾客操作。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2724480" y="2450880"/>
            <a:ext cx="2167920" cy="1856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4892400" y="2450880"/>
            <a:ext cx="2167920" cy="1856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6"/>
          <p:cNvSpPr/>
          <p:nvPr/>
        </p:nvSpPr>
        <p:spPr>
          <a:xfrm>
            <a:off x="7060680" y="2450880"/>
            <a:ext cx="2167920" cy="1856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图片 9" descr=""/>
          <p:cNvPicPr/>
          <p:nvPr/>
        </p:nvPicPr>
        <p:blipFill>
          <a:blip r:embed="rId2"/>
          <a:stretch/>
        </p:blipFill>
        <p:spPr>
          <a:xfrm>
            <a:off x="5431320" y="3174120"/>
            <a:ext cx="1096920" cy="877320"/>
          </a:xfrm>
          <a:prstGeom prst="rect">
            <a:avLst/>
          </a:prstGeom>
          <a:ln>
            <a:noFill/>
          </a:ln>
        </p:spPr>
      </p:pic>
      <p:pic>
        <p:nvPicPr>
          <p:cNvPr id="98" name="图片 10" descr=""/>
          <p:cNvPicPr/>
          <p:nvPr/>
        </p:nvPicPr>
        <p:blipFill>
          <a:blip r:embed="rId3"/>
          <a:stretch/>
        </p:blipFill>
        <p:spPr>
          <a:xfrm>
            <a:off x="5280480" y="1707840"/>
            <a:ext cx="1391760" cy="1060920"/>
          </a:xfrm>
          <a:prstGeom prst="rect">
            <a:avLst/>
          </a:prstGeom>
          <a:ln>
            <a:noFill/>
          </a:ln>
        </p:spPr>
      </p:pic>
      <p:sp>
        <p:nvSpPr>
          <p:cNvPr id="99" name="CustomShape 7"/>
          <p:cNvSpPr/>
          <p:nvPr/>
        </p:nvSpPr>
        <p:spPr>
          <a:xfrm>
            <a:off x="3105360" y="3195000"/>
            <a:ext cx="1517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理货区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8"/>
          <p:cNvSpPr/>
          <p:nvPr/>
        </p:nvSpPr>
        <p:spPr>
          <a:xfrm>
            <a:off x="7372080" y="3197880"/>
            <a:ext cx="1517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消磁区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9"/>
          <p:cNvSpPr/>
          <p:nvPr/>
        </p:nvSpPr>
        <p:spPr>
          <a:xfrm>
            <a:off x="5062320" y="4524840"/>
            <a:ext cx="1894320" cy="4802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0"/>
          <p:cNvSpPr/>
          <p:nvPr/>
        </p:nvSpPr>
        <p:spPr>
          <a:xfrm>
            <a:off x="5618520" y="4411800"/>
            <a:ext cx="819720" cy="593640"/>
          </a:xfrm>
          <a:prstGeom prst="roundRect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1"/>
          <p:cNvSpPr/>
          <p:nvPr/>
        </p:nvSpPr>
        <p:spPr>
          <a:xfrm rot="19231800">
            <a:off x="5143680" y="4251600"/>
            <a:ext cx="763200" cy="2163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2"/>
          <p:cNvSpPr/>
          <p:nvPr/>
        </p:nvSpPr>
        <p:spPr>
          <a:xfrm rot="13494000">
            <a:off x="6160680" y="4251960"/>
            <a:ext cx="763200" cy="2163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图片 17" descr=""/>
          <p:cNvPicPr/>
          <p:nvPr/>
        </p:nvPicPr>
        <p:blipFill>
          <a:blip r:embed="rId4"/>
          <a:stretch/>
        </p:blipFill>
        <p:spPr>
          <a:xfrm>
            <a:off x="1986840" y="1028160"/>
            <a:ext cx="700560" cy="671760"/>
          </a:xfrm>
          <a:prstGeom prst="rect">
            <a:avLst/>
          </a:prstGeom>
          <a:ln>
            <a:noFill/>
          </a:ln>
        </p:spPr>
      </p:pic>
      <p:sp>
        <p:nvSpPr>
          <p:cNvPr id="106" name="CustomShape 13"/>
          <p:cNvSpPr/>
          <p:nvPr/>
        </p:nvSpPr>
        <p:spPr>
          <a:xfrm>
            <a:off x="185760" y="1886760"/>
            <a:ext cx="23590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视觉识别抽象动作模型，核查用户动作行为，防止漏扫造成损失。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图片 20" descr=""/>
          <p:cNvPicPr/>
          <p:nvPr/>
        </p:nvPicPr>
        <p:blipFill>
          <a:blip r:embed="rId5"/>
          <a:stretch/>
        </p:blipFill>
        <p:spPr>
          <a:xfrm>
            <a:off x="8971920" y="1459800"/>
            <a:ext cx="494280" cy="407160"/>
          </a:xfrm>
          <a:prstGeom prst="rect">
            <a:avLst/>
          </a:prstGeom>
          <a:ln>
            <a:noFill/>
          </a:ln>
        </p:spPr>
      </p:pic>
      <p:sp>
        <p:nvSpPr>
          <p:cNvPr id="108" name="Line 14"/>
          <p:cNvSpPr/>
          <p:nvPr/>
        </p:nvSpPr>
        <p:spPr>
          <a:xfrm>
            <a:off x="9219240" y="1860480"/>
            <a:ext cx="360" cy="1414800"/>
          </a:xfrm>
          <a:prstGeom prst="line">
            <a:avLst/>
          </a:prstGeom>
          <a:ln w="604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5"/>
          <p:cNvSpPr/>
          <p:nvPr/>
        </p:nvSpPr>
        <p:spPr>
          <a:xfrm>
            <a:off x="9579600" y="1568880"/>
            <a:ext cx="2501640" cy="27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漏扫发生时，通过蜂鸣器进行语音提示，顾客及时进行纠正漏扫行为。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防损员工作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APP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实时收到提示，对于每一个漏扫行为，及时核查，及时纠正。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6"/>
          <p:cNvSpPr/>
          <p:nvPr/>
        </p:nvSpPr>
        <p:spPr>
          <a:xfrm>
            <a:off x="5204160" y="2825640"/>
            <a:ext cx="1517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扫码区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7"/>
          <p:cNvSpPr/>
          <p:nvPr/>
        </p:nvSpPr>
        <p:spPr>
          <a:xfrm>
            <a:off x="2198520" y="1707840"/>
            <a:ext cx="7380720" cy="3893040"/>
          </a:xfrm>
          <a:custGeom>
            <a:avLst/>
            <a:gdLst/>
            <a:ahLst/>
            <a:rect l="l" t="t" r="r" b="b"/>
            <a:pathLst>
              <a:path w="6683604" h="2611225">
                <a:moveTo>
                  <a:pt x="0" y="18854"/>
                </a:moveTo>
                <a:lnTo>
                  <a:pt x="160255" y="2592371"/>
                </a:lnTo>
                <a:lnTo>
                  <a:pt x="6683604" y="2611225"/>
                </a:lnTo>
                <a:lnTo>
                  <a:pt x="6664750" y="513887"/>
                </a:lnTo>
                <a:lnTo>
                  <a:pt x="377072" y="0"/>
                </a:lnTo>
                <a:lnTo>
                  <a:pt x="0" y="18854"/>
                </a:lnTo>
                <a:close/>
              </a:path>
            </a:pathLst>
          </a:custGeom>
          <a:solidFill>
            <a:schemeClr val="bg2">
              <a:alpha val="49000"/>
            </a:schemeClr>
          </a:solidFill>
          <a:ln w="6480">
            <a:solidFill>
              <a:schemeClr val="bg1">
                <a:lumMod val="65000"/>
              </a:schemeClr>
            </a:solidFill>
            <a:custDash>
              <a:ds d="700000" sp="5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20560" y="176760"/>
            <a:ext cx="11231640" cy="628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主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要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作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内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3" name="Line 2"/>
          <p:cNvSpPr/>
          <p:nvPr/>
        </p:nvSpPr>
        <p:spPr>
          <a:xfrm>
            <a:off x="520560" y="800640"/>
            <a:ext cx="11232000" cy="360"/>
          </a:xfrm>
          <a:prstGeom prst="line">
            <a:avLst/>
          </a:prstGeom>
          <a:ln w="6984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339480" y="849240"/>
            <a:ext cx="11656440" cy="528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模型调整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适应银台布局调整：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型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-&gt;I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顾客自助扫码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同时支持收银员和顾客扫码两个场景。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报警装置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35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准备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个蜂鸣报警器（如人声报警设备能在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周内调整完，这部分工作可以省略）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6352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准备人声报警设备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软件开发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基于物美的工作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APP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，增加防损板块可以大大缩减我们的软件开发时间。（长期来看，还是应该开发专用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APP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银线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POS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系统对接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与物美的人员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权限管理系统对接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防损功能前端开发（针对防损员、领班、区域经理）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防损功能后端开发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服务器准备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图形处理（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业务处理（普通）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20560" y="176760"/>
            <a:ext cx="11231640" cy="628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作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内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容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排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16" name="Line 2"/>
          <p:cNvSpPr/>
          <p:nvPr/>
        </p:nvSpPr>
        <p:spPr>
          <a:xfrm>
            <a:off x="520560" y="800640"/>
            <a:ext cx="11232000" cy="360"/>
          </a:xfrm>
          <a:prstGeom prst="line">
            <a:avLst/>
          </a:prstGeom>
          <a:ln w="6984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graphicFrame>
        <p:nvGraphicFramePr>
          <p:cNvPr id="117" name="Table 3"/>
          <p:cNvGraphicFramePr/>
          <p:nvPr/>
        </p:nvGraphicFramePr>
        <p:xfrm>
          <a:off x="520560" y="899640"/>
          <a:ext cx="11231640" cy="175320"/>
        </p:xfrm>
        <a:graphic>
          <a:graphicData uri="http://schemas.openxmlformats.org/drawingml/2006/table">
            <a:tbl>
              <a:tblPr/>
              <a:tblGrid>
                <a:gridCol w="962280"/>
                <a:gridCol w="4102920"/>
                <a:gridCol w="942480"/>
                <a:gridCol w="933120"/>
                <a:gridCol w="904680"/>
                <a:gridCol w="3386160"/>
              </a:tblGrid>
              <a:tr h="31752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工作内容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step1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step2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step3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备注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模型调整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1-1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银台布局变更，同时支持两种模式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☆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1-2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模型优化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☆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☆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降低误报率，提高准确率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报警装置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2-1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蜂鸣器报警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☆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2-2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，两周内完成，可省略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2-2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人声报警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☆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最好能在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step1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完成。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服务器准备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3-1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视觉处理、后台处理服务器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☆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采购及安装部署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软件开发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4-1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银线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POS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对接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☆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4-2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防损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APP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开发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 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4-2-1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对接物美人员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/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权限管理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☆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 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4-2-2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防损功能前端开发（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H5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☆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 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4-2-3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防损功能后端开发（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Java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☆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 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4-2-4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独立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APP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开发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☆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安装部署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5-1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硬件安装调整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☆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调整摄像头、安装服务器、确认网络。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5-2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软件部署调试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微软雅黑"/>
                          <a:ea typeface="微软雅黑"/>
                        </a:rPr>
                        <a:t>☆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CustomShape 4"/>
          <p:cNvSpPr/>
          <p:nvPr/>
        </p:nvSpPr>
        <p:spPr>
          <a:xfrm>
            <a:off x="5446080" y="356040"/>
            <a:ext cx="1237680" cy="5858280"/>
          </a:xfrm>
          <a:prstGeom prst="rect">
            <a:avLst/>
          </a:prstGeom>
          <a:noFill/>
          <a:ln w="38160"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622e7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本期范围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20560" y="176760"/>
            <a:ext cx="11231640" cy="628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防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损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务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处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置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20" name="Line 2"/>
          <p:cNvSpPr/>
          <p:nvPr/>
        </p:nvSpPr>
        <p:spPr>
          <a:xfrm>
            <a:off x="520560" y="800640"/>
            <a:ext cx="11232000" cy="360"/>
          </a:xfrm>
          <a:prstGeom prst="line">
            <a:avLst/>
          </a:prstGeom>
          <a:ln w="6984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1" name="CustomShape 3"/>
          <p:cNvSpPr/>
          <p:nvPr/>
        </p:nvSpPr>
        <p:spPr>
          <a:xfrm>
            <a:off x="144720" y="1284480"/>
            <a:ext cx="2473560" cy="31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防损业务管理的整体流程请参照此图。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手机处理的部分（黄色），非本次项目提供内容。服务提供时间会另行计划。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光报警不在本次项目范围内。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Line 4"/>
          <p:cNvSpPr/>
          <p:nvPr/>
        </p:nvSpPr>
        <p:spPr>
          <a:xfrm>
            <a:off x="5982840" y="1666440"/>
            <a:ext cx="360" cy="399600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Line 5"/>
          <p:cNvSpPr/>
          <p:nvPr/>
        </p:nvSpPr>
        <p:spPr>
          <a:xfrm>
            <a:off x="7791480" y="1666440"/>
            <a:ext cx="360" cy="399600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6"/>
          <p:cNvSpPr/>
          <p:nvPr/>
        </p:nvSpPr>
        <p:spPr>
          <a:xfrm>
            <a:off x="9600120" y="1666440"/>
            <a:ext cx="360" cy="399600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7"/>
          <p:cNvSpPr/>
          <p:nvPr/>
        </p:nvSpPr>
        <p:spPr>
          <a:xfrm>
            <a:off x="11408760" y="1666440"/>
            <a:ext cx="360" cy="399600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8"/>
          <p:cNvSpPr/>
          <p:nvPr/>
        </p:nvSpPr>
        <p:spPr>
          <a:xfrm>
            <a:off x="5280840" y="1240200"/>
            <a:ext cx="1404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报警装置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9"/>
          <p:cNvSpPr/>
          <p:nvPr/>
        </p:nvSpPr>
        <p:spPr>
          <a:xfrm>
            <a:off x="7089480" y="1240200"/>
            <a:ext cx="1404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防损员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10"/>
          <p:cNvSpPr/>
          <p:nvPr/>
        </p:nvSpPr>
        <p:spPr>
          <a:xfrm>
            <a:off x="8898120" y="1240200"/>
            <a:ext cx="14040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防损经理（店）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10706400" y="1240200"/>
            <a:ext cx="1404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区域经理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4096440" y="2172600"/>
            <a:ext cx="135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3"/>
          <p:cNvSpPr/>
          <p:nvPr/>
        </p:nvSpPr>
        <p:spPr>
          <a:xfrm>
            <a:off x="7233840" y="2740320"/>
            <a:ext cx="1115640" cy="5144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现场处置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（银台）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14"/>
          <p:cNvSpPr/>
          <p:nvPr/>
        </p:nvSpPr>
        <p:spPr>
          <a:xfrm>
            <a:off x="7233840" y="3375000"/>
            <a:ext cx="1115640" cy="307080"/>
          </a:xfrm>
          <a:prstGeom prst="rect">
            <a:avLst/>
          </a:prstGeom>
          <a:solidFill>
            <a:srgbClr val="ffff00"/>
          </a:solidFill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记录处置结果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Line 15"/>
          <p:cNvSpPr/>
          <p:nvPr/>
        </p:nvSpPr>
        <p:spPr>
          <a:xfrm>
            <a:off x="4096080" y="1666440"/>
            <a:ext cx="360" cy="399600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6"/>
          <p:cNvSpPr/>
          <p:nvPr/>
        </p:nvSpPr>
        <p:spPr>
          <a:xfrm>
            <a:off x="3394080" y="1233720"/>
            <a:ext cx="1404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后台服务器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7"/>
          <p:cNvSpPr/>
          <p:nvPr/>
        </p:nvSpPr>
        <p:spPr>
          <a:xfrm>
            <a:off x="5448240" y="1990800"/>
            <a:ext cx="1069560" cy="35748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声音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/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光报警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8"/>
          <p:cNvSpPr/>
          <p:nvPr/>
        </p:nvSpPr>
        <p:spPr>
          <a:xfrm>
            <a:off x="7233840" y="2348640"/>
            <a:ext cx="1115640" cy="291240"/>
          </a:xfrm>
          <a:prstGeom prst="rect">
            <a:avLst/>
          </a:prstGeom>
          <a:solidFill>
            <a:srgbClr val="ffff00"/>
          </a:solidFill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手机接收推送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9"/>
          <p:cNvSpPr/>
          <p:nvPr/>
        </p:nvSpPr>
        <p:spPr>
          <a:xfrm>
            <a:off x="4096440" y="2489760"/>
            <a:ext cx="313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0"/>
          <p:cNvSpPr/>
          <p:nvPr/>
        </p:nvSpPr>
        <p:spPr>
          <a:xfrm flipH="1">
            <a:off x="4096440" y="3510720"/>
            <a:ext cx="3137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1"/>
          <p:cNvSpPr/>
          <p:nvPr/>
        </p:nvSpPr>
        <p:spPr>
          <a:xfrm>
            <a:off x="3538440" y="3807720"/>
            <a:ext cx="1115640" cy="307080"/>
          </a:xfrm>
          <a:prstGeom prst="rect">
            <a:avLst/>
          </a:prstGeom>
          <a:solidFill>
            <a:srgbClr val="ffff00"/>
          </a:solidFill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保存处置结果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Line 22"/>
          <p:cNvSpPr/>
          <p:nvPr/>
        </p:nvSpPr>
        <p:spPr>
          <a:xfrm>
            <a:off x="2770560" y="4279320"/>
            <a:ext cx="9070920" cy="360"/>
          </a:xfrm>
          <a:prstGeom prst="line">
            <a:avLst/>
          </a:prstGeom>
          <a:ln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3"/>
          <p:cNvSpPr/>
          <p:nvPr/>
        </p:nvSpPr>
        <p:spPr>
          <a:xfrm>
            <a:off x="2829600" y="2296080"/>
            <a:ext cx="680040" cy="1187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防损事件处理过程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4"/>
          <p:cNvSpPr/>
          <p:nvPr/>
        </p:nvSpPr>
        <p:spPr>
          <a:xfrm>
            <a:off x="2829600" y="4535280"/>
            <a:ext cx="680040" cy="913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防损工作查询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5"/>
          <p:cNvSpPr/>
          <p:nvPr/>
        </p:nvSpPr>
        <p:spPr>
          <a:xfrm>
            <a:off x="9042120" y="4472640"/>
            <a:ext cx="1115640" cy="514440"/>
          </a:xfrm>
          <a:prstGeom prst="rect">
            <a:avLst/>
          </a:prstGeom>
          <a:solidFill>
            <a:srgbClr val="ffff00"/>
          </a:solidFill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查询本店状况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（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APP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6"/>
          <p:cNvSpPr/>
          <p:nvPr/>
        </p:nvSpPr>
        <p:spPr>
          <a:xfrm>
            <a:off x="10783440" y="5062320"/>
            <a:ext cx="1250280" cy="514440"/>
          </a:xfrm>
          <a:prstGeom prst="rect">
            <a:avLst/>
          </a:prstGeom>
          <a:solidFill>
            <a:srgbClr val="ffff00"/>
          </a:solidFill>
          <a:ln w="648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查询本区域状况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（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APP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7"/>
          <p:cNvSpPr/>
          <p:nvPr/>
        </p:nvSpPr>
        <p:spPr>
          <a:xfrm flipH="1">
            <a:off x="4095720" y="4730040"/>
            <a:ext cx="494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8"/>
          <p:cNvSpPr/>
          <p:nvPr/>
        </p:nvSpPr>
        <p:spPr>
          <a:xfrm flipH="1">
            <a:off x="4096440" y="5319720"/>
            <a:ext cx="6686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9"/>
          <p:cNvSpPr/>
          <p:nvPr/>
        </p:nvSpPr>
        <p:spPr>
          <a:xfrm>
            <a:off x="3520440" y="1541520"/>
            <a:ext cx="1151640" cy="621360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事件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发生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20560" y="176760"/>
            <a:ext cx="11231640" cy="628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防损业务结构图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149" name="Line 2"/>
          <p:cNvSpPr/>
          <p:nvPr/>
        </p:nvSpPr>
        <p:spPr>
          <a:xfrm>
            <a:off x="520560" y="800640"/>
            <a:ext cx="11232000" cy="360"/>
          </a:xfrm>
          <a:prstGeom prst="line">
            <a:avLst/>
          </a:prstGeom>
          <a:ln w="6984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50" name="图片 30" descr=""/>
          <p:cNvPicPr/>
          <p:nvPr/>
        </p:nvPicPr>
        <p:blipFill>
          <a:blip r:embed="rId1"/>
          <a:stretch/>
        </p:blipFill>
        <p:spPr>
          <a:xfrm>
            <a:off x="811440" y="5163120"/>
            <a:ext cx="432360" cy="414360"/>
          </a:xfrm>
          <a:prstGeom prst="rect">
            <a:avLst/>
          </a:prstGeom>
          <a:ln>
            <a:noFill/>
          </a:ln>
        </p:spPr>
      </p:pic>
      <p:pic>
        <p:nvPicPr>
          <p:cNvPr id="151" name="图片 32" descr=""/>
          <p:cNvPicPr/>
          <p:nvPr/>
        </p:nvPicPr>
        <p:blipFill>
          <a:blip r:embed="rId2"/>
          <a:stretch/>
        </p:blipFill>
        <p:spPr>
          <a:xfrm>
            <a:off x="1323000" y="5234760"/>
            <a:ext cx="329760" cy="27144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674280" y="5672880"/>
            <a:ext cx="1115640" cy="30708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银线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2631240" y="5672880"/>
            <a:ext cx="1115640" cy="30708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银线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4588200" y="5672880"/>
            <a:ext cx="1115640" cy="30708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银线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6545160" y="5672880"/>
            <a:ext cx="1115640" cy="30708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银线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图片 62" descr=""/>
          <p:cNvPicPr/>
          <p:nvPr/>
        </p:nvPicPr>
        <p:blipFill>
          <a:blip r:embed="rId3"/>
          <a:stretch/>
        </p:blipFill>
        <p:spPr>
          <a:xfrm>
            <a:off x="10662120" y="5163120"/>
            <a:ext cx="432360" cy="414360"/>
          </a:xfrm>
          <a:prstGeom prst="rect">
            <a:avLst/>
          </a:prstGeom>
          <a:ln>
            <a:noFill/>
          </a:ln>
        </p:spPr>
      </p:pic>
      <p:pic>
        <p:nvPicPr>
          <p:cNvPr id="157" name="图片 63" descr=""/>
          <p:cNvPicPr/>
          <p:nvPr/>
        </p:nvPicPr>
        <p:blipFill>
          <a:blip r:embed="rId4"/>
          <a:stretch/>
        </p:blipFill>
        <p:spPr>
          <a:xfrm>
            <a:off x="11174040" y="5234760"/>
            <a:ext cx="329760" cy="271440"/>
          </a:xfrm>
          <a:prstGeom prst="rect">
            <a:avLst/>
          </a:prstGeom>
          <a:ln>
            <a:noFill/>
          </a:ln>
        </p:spPr>
      </p:pic>
      <p:sp>
        <p:nvSpPr>
          <p:cNvPr id="158" name="CustomShape 7"/>
          <p:cNvSpPr/>
          <p:nvPr/>
        </p:nvSpPr>
        <p:spPr>
          <a:xfrm>
            <a:off x="10524960" y="5672880"/>
            <a:ext cx="1115640" cy="30708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银线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8535240" y="5353200"/>
            <a:ext cx="1115640" cy="307080"/>
          </a:xfrm>
          <a:prstGeom prst="rect">
            <a:avLst/>
          </a:prstGeom>
          <a:noFill/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・・・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9"/>
          <p:cNvSpPr/>
          <p:nvPr/>
        </p:nvSpPr>
        <p:spPr>
          <a:xfrm flipH="1" flipV="1" rot="5400000">
            <a:off x="2835000" y="2136240"/>
            <a:ext cx="1217880" cy="4833000"/>
          </a:xfrm>
          <a:prstGeom prst="bentConnector3">
            <a:avLst>
              <a:gd name="adj1" fmla="val 50000"/>
            </a:avLst>
          </a:prstGeom>
          <a:noFill/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0"/>
          <p:cNvSpPr/>
          <p:nvPr/>
        </p:nvSpPr>
        <p:spPr>
          <a:xfrm>
            <a:off x="4728240" y="3474000"/>
            <a:ext cx="2265840" cy="4705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LPS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图像处理服务器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1"/>
          <p:cNvSpPr/>
          <p:nvPr/>
        </p:nvSpPr>
        <p:spPr>
          <a:xfrm flipH="1" flipV="1" rot="5400000">
            <a:off x="3813480" y="3115080"/>
            <a:ext cx="1217880" cy="2876040"/>
          </a:xfrm>
          <a:prstGeom prst="bentConnector3">
            <a:avLst>
              <a:gd name="adj1" fmla="val 50000"/>
            </a:avLst>
          </a:prstGeom>
          <a:noFill/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2"/>
          <p:cNvSpPr/>
          <p:nvPr/>
        </p:nvSpPr>
        <p:spPr>
          <a:xfrm flipH="1" flipV="1" rot="5400000">
            <a:off x="4791960" y="4093560"/>
            <a:ext cx="1217880" cy="919080"/>
          </a:xfrm>
          <a:prstGeom prst="bentConnector3">
            <a:avLst>
              <a:gd name="adj1" fmla="val 50000"/>
            </a:avLst>
          </a:prstGeom>
          <a:noFill/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3"/>
          <p:cNvSpPr/>
          <p:nvPr/>
        </p:nvSpPr>
        <p:spPr>
          <a:xfrm flipV="1" rot="16200000">
            <a:off x="5770800" y="4034880"/>
            <a:ext cx="1217880" cy="1037160"/>
          </a:xfrm>
          <a:prstGeom prst="bentConnector3">
            <a:avLst>
              <a:gd name="adj1" fmla="val 50000"/>
            </a:avLst>
          </a:prstGeom>
          <a:noFill/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4"/>
          <p:cNvSpPr/>
          <p:nvPr/>
        </p:nvSpPr>
        <p:spPr>
          <a:xfrm flipV="1" rot="16200000">
            <a:off x="7760520" y="2044800"/>
            <a:ext cx="1217880" cy="5016960"/>
          </a:xfrm>
          <a:prstGeom prst="bentConnector3">
            <a:avLst>
              <a:gd name="adj1" fmla="val 50000"/>
            </a:avLst>
          </a:prstGeom>
          <a:noFill/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5"/>
          <p:cNvSpPr/>
          <p:nvPr/>
        </p:nvSpPr>
        <p:spPr>
          <a:xfrm flipH="1" flipV="1" rot="5400000">
            <a:off x="6414120" y="309240"/>
            <a:ext cx="12240" cy="9850320"/>
          </a:xfrm>
          <a:prstGeom prst="bentConnector3">
            <a:avLst>
              <a:gd name="adj1" fmla="val 1800000"/>
            </a:avLst>
          </a:prstGeom>
          <a:noFill/>
          <a:ln w="6480">
            <a:custDash>
              <a:ds d="7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Line 16"/>
          <p:cNvSpPr/>
          <p:nvPr/>
        </p:nvSpPr>
        <p:spPr>
          <a:xfrm>
            <a:off x="3441960" y="5060160"/>
            <a:ext cx="360" cy="292680"/>
          </a:xfrm>
          <a:prstGeom prst="line">
            <a:avLst/>
          </a:prstGeom>
          <a:ln w="6480">
            <a:custDash>
              <a:ds d="7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17"/>
          <p:cNvSpPr/>
          <p:nvPr/>
        </p:nvSpPr>
        <p:spPr>
          <a:xfrm>
            <a:off x="5401800" y="5016960"/>
            <a:ext cx="360" cy="292320"/>
          </a:xfrm>
          <a:prstGeom prst="line">
            <a:avLst/>
          </a:prstGeom>
          <a:ln w="6480">
            <a:custDash>
              <a:ds d="7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18"/>
          <p:cNvSpPr/>
          <p:nvPr/>
        </p:nvSpPr>
        <p:spPr>
          <a:xfrm>
            <a:off x="7324920" y="5031360"/>
            <a:ext cx="360" cy="292680"/>
          </a:xfrm>
          <a:prstGeom prst="line">
            <a:avLst/>
          </a:prstGeom>
          <a:ln w="6480">
            <a:custDash>
              <a:ds d="7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19"/>
          <p:cNvSpPr/>
          <p:nvPr/>
        </p:nvSpPr>
        <p:spPr>
          <a:xfrm>
            <a:off x="8534880" y="4281120"/>
            <a:ext cx="360" cy="735840"/>
          </a:xfrm>
          <a:prstGeom prst="line">
            <a:avLst/>
          </a:prstGeom>
          <a:ln w="6480">
            <a:custDash>
              <a:ds d="700000" sp="5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0"/>
          <p:cNvSpPr/>
          <p:nvPr/>
        </p:nvSpPr>
        <p:spPr>
          <a:xfrm>
            <a:off x="7920360" y="3920040"/>
            <a:ext cx="1229040" cy="360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WiFi-AP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图片 54" descr=""/>
          <p:cNvPicPr/>
          <p:nvPr/>
        </p:nvPicPr>
        <p:blipFill>
          <a:blip r:embed="rId5"/>
          <a:stretch/>
        </p:blipFill>
        <p:spPr>
          <a:xfrm>
            <a:off x="4725360" y="5163120"/>
            <a:ext cx="432360" cy="414360"/>
          </a:xfrm>
          <a:prstGeom prst="rect">
            <a:avLst/>
          </a:prstGeom>
          <a:ln>
            <a:noFill/>
          </a:ln>
        </p:spPr>
      </p:pic>
      <p:pic>
        <p:nvPicPr>
          <p:cNvPr id="173" name="图片 55" descr=""/>
          <p:cNvPicPr/>
          <p:nvPr/>
        </p:nvPicPr>
        <p:blipFill>
          <a:blip r:embed="rId6"/>
          <a:stretch/>
        </p:blipFill>
        <p:spPr>
          <a:xfrm>
            <a:off x="5236920" y="5234760"/>
            <a:ext cx="329760" cy="271440"/>
          </a:xfrm>
          <a:prstGeom prst="rect">
            <a:avLst/>
          </a:prstGeom>
          <a:ln>
            <a:noFill/>
          </a:ln>
        </p:spPr>
      </p:pic>
      <p:pic>
        <p:nvPicPr>
          <p:cNvPr id="174" name="图片 58" descr=""/>
          <p:cNvPicPr/>
          <p:nvPr/>
        </p:nvPicPr>
        <p:blipFill>
          <a:blip r:embed="rId7"/>
          <a:stretch/>
        </p:blipFill>
        <p:spPr>
          <a:xfrm>
            <a:off x="6682320" y="5163120"/>
            <a:ext cx="432360" cy="414360"/>
          </a:xfrm>
          <a:prstGeom prst="rect">
            <a:avLst/>
          </a:prstGeom>
          <a:ln>
            <a:noFill/>
          </a:ln>
        </p:spPr>
      </p:pic>
      <p:pic>
        <p:nvPicPr>
          <p:cNvPr id="175" name="图片 59" descr=""/>
          <p:cNvPicPr/>
          <p:nvPr/>
        </p:nvPicPr>
        <p:blipFill>
          <a:blip r:embed="rId8"/>
          <a:stretch/>
        </p:blipFill>
        <p:spPr>
          <a:xfrm>
            <a:off x="7193880" y="5234760"/>
            <a:ext cx="329760" cy="271440"/>
          </a:xfrm>
          <a:prstGeom prst="rect">
            <a:avLst/>
          </a:prstGeom>
          <a:ln>
            <a:noFill/>
          </a:ln>
        </p:spPr>
      </p:pic>
      <p:pic>
        <p:nvPicPr>
          <p:cNvPr id="176" name="图片 37" descr=""/>
          <p:cNvPicPr/>
          <p:nvPr/>
        </p:nvPicPr>
        <p:blipFill>
          <a:blip r:embed="rId9"/>
          <a:stretch/>
        </p:blipFill>
        <p:spPr>
          <a:xfrm>
            <a:off x="2768400" y="5163120"/>
            <a:ext cx="432360" cy="414360"/>
          </a:xfrm>
          <a:prstGeom prst="rect">
            <a:avLst/>
          </a:prstGeom>
          <a:ln>
            <a:noFill/>
          </a:ln>
        </p:spPr>
      </p:pic>
      <p:pic>
        <p:nvPicPr>
          <p:cNvPr id="177" name="图片 39" descr=""/>
          <p:cNvPicPr/>
          <p:nvPr/>
        </p:nvPicPr>
        <p:blipFill>
          <a:blip r:embed="rId10"/>
          <a:stretch/>
        </p:blipFill>
        <p:spPr>
          <a:xfrm>
            <a:off x="3279960" y="5234760"/>
            <a:ext cx="329760" cy="271440"/>
          </a:xfrm>
          <a:prstGeom prst="rect">
            <a:avLst/>
          </a:prstGeom>
          <a:ln>
            <a:noFill/>
          </a:ln>
        </p:spPr>
      </p:pic>
      <p:sp>
        <p:nvSpPr>
          <p:cNvPr id="178" name="CustomShape 21"/>
          <p:cNvSpPr/>
          <p:nvPr/>
        </p:nvSpPr>
        <p:spPr>
          <a:xfrm flipV="1" rot="16200000">
            <a:off x="7659360" y="3044520"/>
            <a:ext cx="210240" cy="1540440"/>
          </a:xfrm>
          <a:prstGeom prst="bentConnector2">
            <a:avLst/>
          </a:prstGeom>
          <a:noFill/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22"/>
          <p:cNvSpPr/>
          <p:nvPr/>
        </p:nvSpPr>
        <p:spPr>
          <a:xfrm>
            <a:off x="2470320" y="2433600"/>
            <a:ext cx="663840" cy="1510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物美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服务器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图片 97" descr=""/>
          <p:cNvPicPr/>
          <p:nvPr/>
        </p:nvPicPr>
        <p:blipFill>
          <a:blip r:embed="rId11"/>
          <a:stretch/>
        </p:blipFill>
        <p:spPr>
          <a:xfrm>
            <a:off x="670680" y="2090160"/>
            <a:ext cx="867240" cy="660960"/>
          </a:xfrm>
          <a:prstGeom prst="rect">
            <a:avLst/>
          </a:prstGeom>
          <a:ln>
            <a:noFill/>
          </a:ln>
        </p:spPr>
      </p:pic>
      <p:pic>
        <p:nvPicPr>
          <p:cNvPr id="181" name="图片 98" descr=""/>
          <p:cNvPicPr/>
          <p:nvPr/>
        </p:nvPicPr>
        <p:blipFill>
          <a:blip r:embed="rId12"/>
          <a:stretch/>
        </p:blipFill>
        <p:spPr>
          <a:xfrm>
            <a:off x="670680" y="2861640"/>
            <a:ext cx="867240" cy="660960"/>
          </a:xfrm>
          <a:prstGeom prst="rect">
            <a:avLst/>
          </a:prstGeom>
          <a:ln>
            <a:noFill/>
          </a:ln>
        </p:spPr>
      </p:pic>
      <p:pic>
        <p:nvPicPr>
          <p:cNvPr id="182" name="图片 99" descr=""/>
          <p:cNvPicPr/>
          <p:nvPr/>
        </p:nvPicPr>
        <p:blipFill>
          <a:blip r:embed="rId13"/>
          <a:stretch/>
        </p:blipFill>
        <p:spPr>
          <a:xfrm>
            <a:off x="670680" y="3623760"/>
            <a:ext cx="867240" cy="660960"/>
          </a:xfrm>
          <a:prstGeom prst="rect">
            <a:avLst/>
          </a:prstGeom>
          <a:ln>
            <a:noFill/>
          </a:ln>
        </p:spPr>
      </p:pic>
      <p:sp>
        <p:nvSpPr>
          <p:cNvPr id="183" name="CustomShape 23"/>
          <p:cNvSpPr/>
          <p:nvPr/>
        </p:nvSpPr>
        <p:spPr>
          <a:xfrm>
            <a:off x="1538280" y="2421000"/>
            <a:ext cx="931680" cy="767880"/>
          </a:xfrm>
          <a:prstGeom prst="bentConnector3">
            <a:avLst>
              <a:gd name="adj1" fmla="val 50000"/>
            </a:avLst>
          </a:prstGeom>
          <a:noFill/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4"/>
          <p:cNvSpPr/>
          <p:nvPr/>
        </p:nvSpPr>
        <p:spPr>
          <a:xfrm flipV="1">
            <a:off x="1538280" y="3188880"/>
            <a:ext cx="931680" cy="2880"/>
          </a:xfrm>
          <a:prstGeom prst="bentConnector3">
            <a:avLst>
              <a:gd name="adj1" fmla="val 50000"/>
            </a:avLst>
          </a:prstGeom>
          <a:noFill/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5"/>
          <p:cNvSpPr/>
          <p:nvPr/>
        </p:nvSpPr>
        <p:spPr>
          <a:xfrm flipV="1">
            <a:off x="1538280" y="3188160"/>
            <a:ext cx="931680" cy="765000"/>
          </a:xfrm>
          <a:prstGeom prst="bentConnector3">
            <a:avLst>
              <a:gd name="adj1" fmla="val 50000"/>
            </a:avLst>
          </a:prstGeom>
          <a:noFill/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6"/>
          <p:cNvSpPr/>
          <p:nvPr/>
        </p:nvSpPr>
        <p:spPr>
          <a:xfrm>
            <a:off x="3134520" y="3188880"/>
            <a:ext cx="1593000" cy="520200"/>
          </a:xfrm>
          <a:prstGeom prst="bentConnector3">
            <a:avLst>
              <a:gd name="adj1" fmla="val 50000"/>
            </a:avLst>
          </a:prstGeom>
          <a:noFill/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7"/>
          <p:cNvSpPr/>
          <p:nvPr/>
        </p:nvSpPr>
        <p:spPr>
          <a:xfrm>
            <a:off x="4652640" y="2539800"/>
            <a:ext cx="2418120" cy="225360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路由器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/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防火墙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8"/>
          <p:cNvSpPr/>
          <p:nvPr/>
        </p:nvSpPr>
        <p:spPr>
          <a:xfrm rot="5400000">
            <a:off x="5507640" y="3119760"/>
            <a:ext cx="708120" cy="360"/>
          </a:xfrm>
          <a:prstGeom prst="bentConnector3">
            <a:avLst>
              <a:gd name="adj1" fmla="val 50000"/>
            </a:avLst>
          </a:prstGeom>
          <a:noFill/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9"/>
          <p:cNvSpPr/>
          <p:nvPr/>
        </p:nvSpPr>
        <p:spPr>
          <a:xfrm>
            <a:off x="4633200" y="1424880"/>
            <a:ext cx="2454120" cy="978480"/>
          </a:xfrm>
          <a:prstGeom prst="cloudCallout">
            <a:avLst>
              <a:gd name="adj1" fmla="val -11624"/>
              <a:gd name="adj2" fmla="val 39526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互联网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0"/>
          <p:cNvSpPr/>
          <p:nvPr/>
        </p:nvSpPr>
        <p:spPr>
          <a:xfrm flipH="1" rot="16200000">
            <a:off x="5791680" y="2470680"/>
            <a:ext cx="136800" cy="1080"/>
          </a:xfrm>
          <a:prstGeom prst="bentConnector3">
            <a:avLst>
              <a:gd name="adj1" fmla="val 50000"/>
            </a:avLst>
          </a:prstGeom>
          <a:noFill/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图片 152" descr=""/>
          <p:cNvPicPr/>
          <p:nvPr/>
        </p:nvPicPr>
        <p:blipFill>
          <a:blip r:embed="rId14"/>
          <a:stretch/>
        </p:blipFill>
        <p:spPr>
          <a:xfrm rot="10800000">
            <a:off x="8828640" y="2157120"/>
            <a:ext cx="416880" cy="569160"/>
          </a:xfrm>
          <a:prstGeom prst="rect">
            <a:avLst/>
          </a:prstGeom>
          <a:ln>
            <a:noFill/>
          </a:ln>
        </p:spPr>
      </p:pic>
      <p:sp>
        <p:nvSpPr>
          <p:cNvPr id="192" name="CustomShape 31"/>
          <p:cNvSpPr/>
          <p:nvPr/>
        </p:nvSpPr>
        <p:spPr>
          <a:xfrm>
            <a:off x="8777880" y="1153800"/>
            <a:ext cx="1404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防损员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2"/>
          <p:cNvSpPr/>
          <p:nvPr/>
        </p:nvSpPr>
        <p:spPr>
          <a:xfrm>
            <a:off x="8777880" y="1834560"/>
            <a:ext cx="14040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防损经理（店）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33"/>
          <p:cNvSpPr/>
          <p:nvPr/>
        </p:nvSpPr>
        <p:spPr>
          <a:xfrm>
            <a:off x="8777880" y="2490480"/>
            <a:ext cx="1404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区域经理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图片 158" descr=""/>
          <p:cNvPicPr/>
          <p:nvPr/>
        </p:nvPicPr>
        <p:blipFill>
          <a:blip r:embed="rId15"/>
          <a:stretch/>
        </p:blipFill>
        <p:spPr>
          <a:xfrm rot="10800000">
            <a:off x="8828640" y="2840040"/>
            <a:ext cx="416880" cy="569160"/>
          </a:xfrm>
          <a:prstGeom prst="rect">
            <a:avLst/>
          </a:prstGeom>
          <a:ln>
            <a:noFill/>
          </a:ln>
        </p:spPr>
      </p:pic>
      <p:pic>
        <p:nvPicPr>
          <p:cNvPr id="196" name="图片 159" descr=""/>
          <p:cNvPicPr/>
          <p:nvPr/>
        </p:nvPicPr>
        <p:blipFill>
          <a:blip r:embed="rId16"/>
          <a:stretch/>
        </p:blipFill>
        <p:spPr>
          <a:xfrm rot="10800000">
            <a:off x="8828640" y="3508200"/>
            <a:ext cx="416880" cy="569160"/>
          </a:xfrm>
          <a:prstGeom prst="rect">
            <a:avLst/>
          </a:prstGeom>
          <a:ln>
            <a:noFill/>
          </a:ln>
        </p:spPr>
      </p:pic>
      <p:sp>
        <p:nvSpPr>
          <p:cNvPr id="197" name="CustomShape 34"/>
          <p:cNvSpPr/>
          <p:nvPr/>
        </p:nvSpPr>
        <p:spPr>
          <a:xfrm rot="6875400">
            <a:off x="7688520" y="1368360"/>
            <a:ext cx="554040" cy="236160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5"/>
          <p:cNvSpPr/>
          <p:nvPr/>
        </p:nvSpPr>
        <p:spPr>
          <a:xfrm rot="11217000">
            <a:off x="7688160" y="2385720"/>
            <a:ext cx="554040" cy="236160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36"/>
          <p:cNvSpPr/>
          <p:nvPr/>
        </p:nvSpPr>
        <p:spPr>
          <a:xfrm>
            <a:off x="4728240" y="2873880"/>
            <a:ext cx="2265840" cy="45108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LPS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业务服务器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7"/>
          <p:cNvSpPr/>
          <p:nvPr/>
        </p:nvSpPr>
        <p:spPr>
          <a:xfrm>
            <a:off x="4413240" y="923760"/>
            <a:ext cx="6681240" cy="2455200"/>
          </a:xfrm>
          <a:prstGeom prst="rect">
            <a:avLst/>
          </a:prstGeom>
          <a:noFill/>
          <a:ln>
            <a:solidFill>
              <a:srgbClr val="00b050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vert="vert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622e7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开发周期另行计划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9622e7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非本期内容，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8"/>
          <p:cNvSpPr/>
          <p:nvPr/>
        </p:nvSpPr>
        <p:spPr>
          <a:xfrm rot="8351400">
            <a:off x="7643520" y="1916280"/>
            <a:ext cx="554040" cy="236160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520560" y="176760"/>
            <a:ext cx="11231640" cy="628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推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进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计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03" name="Line 2"/>
          <p:cNvSpPr/>
          <p:nvPr/>
        </p:nvSpPr>
        <p:spPr>
          <a:xfrm>
            <a:off x="520560" y="800640"/>
            <a:ext cx="11232000" cy="360"/>
          </a:xfrm>
          <a:prstGeom prst="line">
            <a:avLst/>
          </a:prstGeom>
          <a:ln w="6984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04" name="图片 2" descr=""/>
          <p:cNvPicPr/>
          <p:nvPr/>
        </p:nvPicPr>
        <p:blipFill>
          <a:blip r:embed="rId1"/>
          <a:stretch/>
        </p:blipFill>
        <p:spPr>
          <a:xfrm>
            <a:off x="0" y="1279440"/>
            <a:ext cx="12191760" cy="347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520560" y="176760"/>
            <a:ext cx="11231640" cy="628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防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损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APP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主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要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功</a:t>
            </a: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206" name="Line 2"/>
          <p:cNvSpPr/>
          <p:nvPr/>
        </p:nvSpPr>
        <p:spPr>
          <a:xfrm>
            <a:off x="520560" y="800640"/>
            <a:ext cx="11232000" cy="360"/>
          </a:xfrm>
          <a:prstGeom prst="line">
            <a:avLst/>
          </a:prstGeom>
          <a:ln w="6984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07" name="图片 4" descr=""/>
          <p:cNvPicPr/>
          <p:nvPr/>
        </p:nvPicPr>
        <p:blipFill>
          <a:blip r:embed="rId1"/>
          <a:stretch/>
        </p:blipFill>
        <p:spPr>
          <a:xfrm>
            <a:off x="7930080" y="1914480"/>
            <a:ext cx="1681200" cy="2956680"/>
          </a:xfrm>
          <a:prstGeom prst="rect">
            <a:avLst/>
          </a:prstGeom>
          <a:ln>
            <a:noFill/>
          </a:ln>
        </p:spPr>
      </p:pic>
      <p:pic>
        <p:nvPicPr>
          <p:cNvPr id="208" name="图片 6" descr=""/>
          <p:cNvPicPr/>
          <p:nvPr/>
        </p:nvPicPr>
        <p:blipFill>
          <a:blip r:embed="rId2"/>
          <a:stretch/>
        </p:blipFill>
        <p:spPr>
          <a:xfrm>
            <a:off x="10011240" y="1914480"/>
            <a:ext cx="1740960" cy="3004200"/>
          </a:xfrm>
          <a:prstGeom prst="rect">
            <a:avLst/>
          </a:prstGeom>
          <a:ln>
            <a:noFill/>
          </a:ln>
        </p:spPr>
      </p:pic>
      <p:sp>
        <p:nvSpPr>
          <p:cNvPr id="209" name="CustomShape 3"/>
          <p:cNvSpPr/>
          <p:nvPr/>
        </p:nvSpPr>
        <p:spPr>
          <a:xfrm rot="5400000">
            <a:off x="9325080" y="2990520"/>
            <a:ext cx="310680" cy="994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4"/>
          <p:cNvSpPr/>
          <p:nvPr/>
        </p:nvSpPr>
        <p:spPr>
          <a:xfrm>
            <a:off x="9160200" y="3013200"/>
            <a:ext cx="5032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防损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9177120" y="2932560"/>
            <a:ext cx="467640" cy="4402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6"/>
          <p:cNvSpPr/>
          <p:nvPr/>
        </p:nvSpPr>
        <p:spPr>
          <a:xfrm>
            <a:off x="8497800" y="1164600"/>
            <a:ext cx="1441800" cy="539640"/>
          </a:xfrm>
          <a:prstGeom prst="wedgeRoundRectCallout">
            <a:avLst>
              <a:gd name="adj1" fmla="val 12316"/>
              <a:gd name="adj2" fmla="val 302007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6511a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防损板块所在位置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394200" y="1800000"/>
            <a:ext cx="7354440" cy="31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防损板块内嵌入物美工作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APP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可以大大提高我们提供服务的速度。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对接物美工作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APP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的人员，权限管理体系。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针对防损部门的不同角色，提供相应的管理功能。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防损员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防损经理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区域经理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2425</TotalTime>
  <Application>LibreOffice/5.1.4.2$Linux_X86_64 LibreOffice_project/10m0$Build-2</Application>
  <Words>912</Words>
  <Paragraphs>167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2017-10-10T09:52:23Z</dcterms:created>
  <dc:creator>任爱辉</dc:creator>
  <dc:description/>
  <dc:language>zh-CN</dc:language>
  <cp:lastModifiedBy/>
  <dcterms:modified xsi:type="dcterms:W3CDTF">2017-10-31T18:16:11Z</dcterms:modified>
  <cp:revision>50</cp:revision>
  <dc:subject/>
  <dc:title>联想桥店自助收银改造项目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