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2" r:id="rId3"/>
    <p:sldId id="393" r:id="rId4"/>
    <p:sldId id="396" r:id="rId5"/>
    <p:sldId id="275" r:id="rId6"/>
    <p:sldId id="276" r:id="rId7"/>
    <p:sldId id="395" r:id="rId8"/>
    <p:sldId id="39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9D9"/>
    <a:srgbClr val="3C85E2"/>
    <a:srgbClr val="AC64D9"/>
    <a:srgbClr val="D961D8"/>
    <a:srgbClr val="217AE2"/>
    <a:srgbClr val="26A8CF"/>
    <a:srgbClr val="47A2CF"/>
    <a:srgbClr val="41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 autoAdjust="0"/>
    <p:restoredTop sz="86578" autoAdjust="0"/>
  </p:normalViewPr>
  <p:slideViewPr>
    <p:cSldViewPr snapToGrid="0" snapToObjects="1">
      <p:cViewPr varScale="1">
        <p:scale>
          <a:sx n="79" d="100"/>
          <a:sy n="79" d="100"/>
        </p:scale>
        <p:origin x="-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BAED485-D643-44CF-9035-D13D97B593B5}" type="datetimeFigureOut">
              <a:rPr lang="zh-TW" altLang="en-US"/>
              <a:pPr/>
              <a:t>16/7/2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3936F9-2F4B-45C2-AD2C-13C84F0400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907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620DA85-2284-4AFD-B1E9-D8DDCCF1B6CF}" type="datetimeFigureOut">
              <a:rPr lang="zh-TW" altLang="en-US"/>
              <a:pPr/>
              <a:t>16/7/2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1C3B95E-9E93-41BB-911F-CFF56B1E0CC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33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莊子　　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內篇 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‧ 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養生主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　　　　　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吾生也有涯，而知也無涯。以有涯隨無涯，殆已；已而為知者，殆而已矣。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為善無近名，為惡無近刑，緣督以為經，可以保身，可以全生，可以養親，可以盡年。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我的生命是有限，而智識卻是無限。以有限追求無限，是非常疲困的；既然已經知是這樣還要汲汲追求智識，只會更增加疲困罷了。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為善不要有求名之心，為惡不要遭到刑戮，順著自然的督脈循虛而行以為常法，這樣就可以保護生命，可以保全天性，可以養護身體，可以享盡天年。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庖丁為文惠君解牛，手之所觸，肩之所倚，足之所履，膝之所踦，砉然嚮然，奏刀騞然，莫不中音，合於桑林之舞，乃中經首之會。文惠君曰：「譆！善哉！技蓋至此乎？」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釋刀對曰：「臣之所好者道也，進乎技矣。始臣之解牛之時，所見無非全牛者。三年之後，未嘗見全牛也。方今之時，臣以神遇而不以目視，官知止而神欲行。依乎天理，批大郤，導大窾，因其固然，枝經肯綮之未嘗微礙，而況大軱乎！良庖歲更刀，割也；族庖月更刀，折也。今臣之刀十九年矣，所解數千牛矣，而刀刃若新發於硎。彼節者有閒，而刀刃者無厚，以無厚入有閒，恢恢乎其於遊刃必有餘地矣。是以十九年而刀刃若新發於硎。雖然，每至於族，吾見其難為，怵然為戒，視為止，行為遲。動刀甚微，謋然已解，牛不知其死也，如土委地。提刀而立，為之四顧，為之躊躇滿志，善刀而藏之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文惠君曰：「善哉！吾聞庖丁之言，得養生焉。」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庖丁為文惠君宰解牛隻，手所觸的，肩所倚的，足所踏的，膝所抵的，骨肉相離其聲砉然，刀砍處其聲騞然，沒有不合於音節的，像合於殷湯的桑林舞曲，堯咸池經首樂章的韻律。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啊！好極了！技術怎能到達這般境界？」庖丁放下刀回答說：「臣所愛好的是道啊，已經超越技術了。剛開始臣宰牛的時候，滿眼所看到的無非都是整隻牛。三年以後，再也沒見到整隻牛了。到了現在，臣是用心神領會而不以眼睛來觀看，官能的作用已停止而只是心神在運用。順著牛身上天然的腠理，劈開筋骨的間隙，引刀入骨節的空處，都是順著牛的自然結構去用刀，經絡相連骨肉盤結處都未曾有絲毫阻礙，何況那大骨頭呢！好廚子一年換一把刀，他們是用刀去割筋肉；一般的廚子一個月換一把刀，他們是用刀去砍骨頭。現在臣這把刀已經用十九年了，所支解過的牛好幾千頭了，而刀刃還是像磨刀石上新磨出的一樣銳利。牛的骨節是有間隙的，而刀刃是沒有厚度的，以沒有厚度的刀刃進入有間隙的骨節，當然是遊刃恢恢寬大還有餘地哩。所以十九年來刀刃還是像新磨的一般銳利。雖然如此，但每遇到筋骨交錯盤結處，我知道很難下刀，謹慎小心，眼神專注，動作緩慢，刀力微微運用，牛就嘩啦解體了，牛還不知道牠已經死了，如同泥土散落於地。這時我提刀站立著，向四方望一望，相當志得意滿，把刀子整理乾淨收藏起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文惠君說：「好極了！我聽了庖丁的話，得到養生的方法了。」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公文軒見右師而驚曰：「是何人也？惡乎介也？天與？其人與？」曰：「天也，非人也。天之生是使獨也，人之貌有與也。以是知其天也，非人也。」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到右師驚訝的說：「這是什麼人呢？為何只有一隻腳呢？是天生就這樣的？還是人為才這樣的？」他說：「是天生的，不是人為的。天一生下來就使只有一隻腳，人的形貌是天所賦與的。所以知道這是天生的，不是人為的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澤雉十步一啄，百步一飲，不蘄畜乎樊中。神雖王，不善也。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水澤裏的野雞走十步才啄一口食，行百步才飲一口水，可是牠不求被養在雞籠裏。養在雞籠雖然精神旺盛，但不安不自在。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老聃死，秦失弔之，三號而出。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弟子曰：「非夫子之友邪？」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「然則弔焉若此，可乎？」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始也吾以為至人也，而今非也。向吾入而弔焉，有老者哭之，如哭其子；少者哭之，如哭其母。彼其所以會之，必有不蘄言而言，不蘄哭而哭者。是遁天倍情，忘其所受，古者謂之遁天之刑。適來，夫子時也；適去，夫子順也。安時而處順，哀樂不能入也，古者謂是帝之懸解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指窮於為薪，火傳也，不知其盡也。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老聃死了，秦失去弔喪，哭號三聲就出來了。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弟子問說：「他不是夫子的朋友嗎？」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秦失說：「是。」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弟子問：「那麼如此這樣子的弔唁，可以嗎？」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可以。剛開始我以為老聃是至人，而現在知道並不是。在我進去弔喪時，有老年人哭他，如同哭自己的兒子；有少年人哭他，如同哭自己的母親。他們之所以這樣的悲傷，一定有不期弔唁而弔唁，不期哭號而哭號者。這是逃避自然背棄世情，忘記我們所稟受的天命，古時候稱這叫作逃遁天理之刑。該來時，老聃應時而生；該去時，老聃順理而逝。安心適時而順應變化以處之，哀樂自然不入於心中，古時候說這是上帝為人解除倒懸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彈指間薪柴就燒盡了，而火卻傳續下去，沒有窮盡的時候。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3B95E-9E93-41BB-911F-CFF56B1E0CC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695ABF-6D8F-4724-9179-CBE067474741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7F9F-9445-4540-A025-9BA9EC23159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61513-C24B-4A78-ADCE-130B2F4535D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4079875" y="292100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3" descr="2014_p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5" y="292100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324725" y="1908175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10075863" y="27273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180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5705475" y="1908175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Rectangle 11"/>
          <p:cNvSpPr/>
          <p:nvPr userDrawn="1"/>
        </p:nvSpPr>
        <p:spPr>
          <a:xfrm>
            <a:off x="5705475" y="292100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1" name="圖片 10" descr="2014_p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2424113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755650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 userDrawn="1"/>
        </p:nvSpPr>
        <p:spPr>
          <a:xfrm>
            <a:off x="4079875" y="1908175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7" name="圖片 16" descr="i1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357438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210802"/>
            <a:ext cx="8556625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148733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1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4544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264544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59026" y="6511696"/>
            <a:ext cx="84969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601508" y="6326115"/>
            <a:ext cx="360000" cy="360000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 defTabSz="457154" fontAlgn="auto">
              <a:spcBef>
                <a:spcPts val="0"/>
              </a:spcBef>
              <a:spcAft>
                <a:spcPts val="0"/>
              </a:spcAft>
            </a:pPr>
            <a:fld id="{A15A6C43-99F3-423D-BE27-15A670584AF8}" type="slidenum">
              <a:rPr kumimoji="0" lang="zh-TW" altLang="en-US" sz="1200" b="1" smtClean="0">
                <a:solidFill>
                  <a:prstClr val="white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defTabSz="4571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400" b="1" dirty="0">
              <a:solidFill>
                <a:prstClr val="white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" y="6569019"/>
            <a:ext cx="621439" cy="302510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1"/>
          </p:nvPr>
        </p:nvSpPr>
        <p:spPr>
          <a:xfrm>
            <a:off x="457200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7"/>
          </p:nvPr>
        </p:nvSpPr>
        <p:spPr>
          <a:xfrm>
            <a:off x="4660963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14211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8"/>
          </p:nvPr>
        </p:nvSpPr>
        <p:spPr>
          <a:xfrm>
            <a:off x="457200" y="3855461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39302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122505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636912"/>
            <a:ext cx="8229600" cy="366654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36300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3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橢圓 14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3102B1E7-66F5-4C29-85C8-7C3AE711FFC2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838" y="6525910"/>
            <a:ext cx="7869237" cy="3320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4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6028822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7"/>
            <a:ext cx="4028683" cy="6028823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754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8593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 userDrawn="1"/>
        </p:nvGrpSpPr>
        <p:grpSpPr bwMode="auto">
          <a:xfrm>
            <a:off x="0" y="0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88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B6C6C0B8-22C9-42DD-8CF8-C7898B188E0C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46738"/>
            <a:ext cx="8110939" cy="89946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2861B8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11300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F7902D"/>
              </a:buClr>
              <a:buSzPct val="80000"/>
              <a:buFont typeface="Wingdings" charset="2"/>
              <a:buChar char="n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619125" indent="-258763">
              <a:spcBef>
                <a:spcPts val="0"/>
              </a:spcBef>
              <a:buClr>
                <a:srgbClr val="2987B8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 marL="977900" indent="-257175">
              <a:spcBef>
                <a:spcPts val="0"/>
              </a:spcBef>
              <a:buClr>
                <a:srgbClr val="17A38C"/>
              </a:buClr>
              <a:buSzPct val="80000"/>
              <a:buFont typeface="Wingdings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1338263" indent="-257175">
              <a:spcBef>
                <a:spcPts val="0"/>
              </a:spcBef>
              <a:buClr>
                <a:srgbClr val="7B3FA2"/>
              </a:buClr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703388" indent="-261938">
              <a:spcBef>
                <a:spcPts val="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56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09" y="140677"/>
            <a:ext cx="8834829" cy="6545873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37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7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D34A2-2A29-423D-9267-2625D65E3E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1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568325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85750" y="236538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4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265863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304213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F95242A6-42D1-4442-9515-6AEEB9BF07C1}" type="slidenum">
              <a:rPr kumimoji="0" lang="en-US" altLang="zh-TW" sz="11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99" y="2197792"/>
            <a:ext cx="7239889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 b="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99" y="3924274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24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630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1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895501" y="3477838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1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2"/>
          </p:nvPr>
        </p:nvSpPr>
        <p:spPr>
          <a:xfrm>
            <a:off x="4658117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6616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7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536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7"/>
          </p:nvPr>
        </p:nvSpPr>
        <p:spPr>
          <a:xfrm>
            <a:off x="4660963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0440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fld id="{688A6CA6-4FC7-4E07-BBF8-FA8546830B3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56" r:id="rId3"/>
    <p:sldLayoutId id="2147483780" r:id="rId4"/>
    <p:sldLayoutId id="2147483757" r:id="rId5"/>
    <p:sldLayoutId id="2147483758" r:id="rId6"/>
    <p:sldLayoutId id="2147483772" r:id="rId7"/>
    <p:sldLayoutId id="2147483768" r:id="rId8"/>
    <p:sldLayoutId id="2147483775" r:id="rId9"/>
    <p:sldLayoutId id="2147483777" r:id="rId10"/>
    <p:sldLayoutId id="2147483774" r:id="rId11"/>
    <p:sldLayoutId id="2147483770" r:id="rId12"/>
    <p:sldLayoutId id="2147483771" r:id="rId13"/>
    <p:sldLayoutId id="2147483762" r:id="rId14"/>
    <p:sldLayoutId id="2147483759" r:id="rId15"/>
    <p:sldLayoutId id="2147483776" r:id="rId16"/>
    <p:sldLayoutId id="2147483773" r:id="rId17"/>
    <p:sldLayoutId id="2147483779" r:id="rId18"/>
    <p:sldLayoutId id="2147483781" r:id="rId19"/>
    <p:sldLayoutId id="2147483778" r:id="rId20"/>
    <p:sldLayoutId id="2147483782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新細明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16.emf"/><Relationship Id="rId5" Type="http://schemas.openxmlformats.org/officeDocument/2006/relationships/customXml" Target="../ink/ink2.xml"/><Relationship Id="rId6" Type="http://schemas.openxmlformats.org/officeDocument/2006/relationships/image" Target="../media/image17.emf"/><Relationship Id="rId7" Type="http://schemas.openxmlformats.org/officeDocument/2006/relationships/customXml" Target="../ink/ink3.xml"/><Relationship Id="rId8" Type="http://schemas.openxmlformats.org/officeDocument/2006/relationships/image" Target="../media/image18.emf"/><Relationship Id="rId9" Type="http://schemas.openxmlformats.org/officeDocument/2006/relationships/customXml" Target="../ink/ink4.xml"/><Relationship Id="rId10" Type="http://schemas.openxmlformats.org/officeDocument/2006/relationships/image" Target="../media/image19.e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標題 1"/>
          <p:cNvSpPr>
            <a:spLocks noGrp="1"/>
          </p:cNvSpPr>
          <p:nvPr>
            <p:ph type="ctrTitle"/>
          </p:nvPr>
        </p:nvSpPr>
        <p:spPr bwMode="auto">
          <a:xfrm>
            <a:off x="282575" y="4445000"/>
            <a:ext cx="8556625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天空阿唄的學習之旅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–Python</a:t>
            </a: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、歹玩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</a:b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老馬也要學新把戲</a:t>
            </a:r>
            <a:endParaRPr lang="zh-TW" altLang="en-US" sz="3600" dirty="0" smtClean="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6" name="子標題 2"/>
          <p:cNvSpPr>
            <a:spLocks noGrp="1"/>
          </p:cNvSpPr>
          <p:nvPr>
            <p:ph type="subTitle" idx="1"/>
          </p:nvPr>
        </p:nvSpPr>
        <p:spPr bwMode="auto">
          <a:xfrm>
            <a:off x="282575" y="5759450"/>
            <a:ext cx="8556625" cy="747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報告人：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no limits but….sky</a:t>
            </a:r>
          </a:p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日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   </a:t>
            </a:r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期：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2014//</a:t>
            </a:r>
            <a:endParaRPr kumimoji="0" lang="zh-TW" altLang="en-US" sz="1800" dirty="0" smtClean="0">
              <a:solidFill>
                <a:schemeClr val="tx1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2575" y="3676650"/>
            <a:ext cx="395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問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思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辯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行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5854700" y="5583238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吾生也有涯，而知也無涯。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以有涯隨無涯，殆已！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已而為知者，殆而已矣！</a:t>
            </a:r>
            <a:endParaRPr lang="zh-TW" altLang="en-US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zh-TW" altLang="en-US" dirty="0" smtClean="0"/>
              <a:t>學習動力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HT" altLang="en-US" dirty="0"/>
              <a:t>「一個好的工程師學寫程式並不是為了賺錢或是贏得大家的關注，只因為這真的很有趣！</a:t>
            </a:r>
            <a:r>
              <a:rPr lang="zh-CHT" altLang="en-US" dirty="0" smtClean="0"/>
              <a:t>」</a:t>
            </a:r>
            <a:endParaRPr lang="en-US" altLang="zh-CHT" dirty="0" smtClean="0"/>
          </a:p>
          <a:p>
            <a:pPr marL="360362" lvl="1" indent="0" algn="r">
              <a:lnSpc>
                <a:spcPct val="120000"/>
              </a:lnSpc>
              <a:buNone/>
            </a:pPr>
            <a:r>
              <a:rPr lang="en-US" altLang="zh-CHT" dirty="0" smtClean="0"/>
              <a:t>– </a:t>
            </a:r>
            <a:r>
              <a:rPr lang="en-US" altLang="zh-CHT" dirty="0"/>
              <a:t>Linus Torvalds </a:t>
            </a:r>
            <a:r>
              <a:rPr lang="zh-CHT" altLang="en-US" dirty="0"/>
              <a:t>（</a:t>
            </a:r>
            <a:r>
              <a:rPr lang="en-US" altLang="zh-CHT" dirty="0"/>
              <a:t>Linux </a:t>
            </a:r>
            <a:r>
              <a:rPr lang="zh-CHT" altLang="en-US" dirty="0"/>
              <a:t>的創辦人</a:t>
            </a:r>
            <a:r>
              <a:rPr lang="zh-CHT" altLang="en-US" dirty="0" smtClean="0"/>
              <a:t>）</a:t>
            </a:r>
            <a:endParaRPr lang="en-US" altLang="zh-CHT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我不是！所以希望透過學習、投入並創造價值</a:t>
            </a:r>
            <a:r>
              <a:rPr lang="en-US" altLang="zh-TW" dirty="0" smtClean="0"/>
              <a:t>-$$$$$.</a:t>
            </a:r>
            <a:endParaRPr lang="zh-CHT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/>
          <a:srcRect t="1632" b="1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33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6215A91-FE16-49CB-9FBF-21366F91F944}" type="slidenum">
              <a:rPr lang="en-US" altLang="zh-TW" sz="1100">
                <a:solidFill>
                  <a:srgbClr val="898989"/>
                </a:solidFill>
                <a:ea typeface="微軟正黑體" pitchFamily="34" charset="-120"/>
              </a:rPr>
              <a:pPr eaLnBrk="1" hangingPunct="1"/>
              <a:t>5</a:t>
            </a:fld>
            <a:endParaRPr lang="en-US" altLang="zh-TW" sz="1100">
              <a:solidFill>
                <a:srgbClr val="898989"/>
              </a:solidFill>
              <a:ea typeface="微軟正黑體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24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24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2421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21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242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revision history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914983"/>
              </p:ext>
            </p:extLst>
          </p:nvPr>
        </p:nvGraphicFramePr>
        <p:xfrm>
          <a:off x="457200" y="1268413"/>
          <a:ext cx="8002588" cy="2228850"/>
        </p:xfrm>
        <a:graphic>
          <a:graphicData uri="http://schemas.openxmlformats.org/drawingml/2006/table">
            <a:tbl>
              <a:tblPr/>
              <a:tblGrid>
                <a:gridCol w="1031875"/>
                <a:gridCol w="1462088"/>
                <a:gridCol w="958850"/>
                <a:gridCol w="45497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version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date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author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description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1.0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2014//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sky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339013" y="6526213"/>
            <a:ext cx="1751012" cy="331787"/>
          </a:xfrm>
          <a:prstGeom prst="rect">
            <a:avLst/>
          </a:prstGeom>
        </p:spPr>
        <p:txBody>
          <a:bodyPr/>
          <a:lstStyle/>
          <a:p>
            <a:fld id="{2083473D-6E70-405D-9B67-5274B717AA3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67400" cy="847725"/>
          </a:xfrm>
        </p:spPr>
        <p:txBody>
          <a:bodyPr/>
          <a:lstStyle/>
          <a:p>
            <a:r>
              <a:rPr lang="en-US" altLang="zh-TW"/>
              <a:t>Where you want to Go???</a:t>
            </a:r>
            <a:endParaRPr lang="en-US" altLang="zh-TW" sz="32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199438" y="6042025"/>
            <a:ext cx="868362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chemeClr val="bg1"/>
                </a:solidFill>
                <a:ea typeface="標楷體" pitchFamily="65" charset="-120"/>
              </a:rPr>
              <a:t>2007.8.19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914400" y="3214688"/>
            <a:ext cx="4419600" cy="3338512"/>
            <a:chOff x="576" y="2025"/>
            <a:chExt cx="2784" cy="2103"/>
          </a:xfrm>
        </p:grpSpPr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1280" y="2025"/>
              <a:ext cx="2080" cy="2031"/>
              <a:chOff x="1280" y="2025"/>
              <a:chExt cx="2080" cy="2031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280" y="2025"/>
                <a:ext cx="2080" cy="2031"/>
              </a:xfrm>
              <a:prstGeom prst="ellipse">
                <a:avLst/>
              </a:prstGeom>
              <a:solidFill>
                <a:srgbClr val="CC6600">
                  <a:alpha val="50000"/>
                </a:srgbClr>
              </a:solidFill>
              <a:ln w="28575" algn="ctr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熱情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當你每天早上起來都想要開始工作，那就對了。</a:t>
                </a:r>
              </a:p>
            </p:txBody>
          </p:sp>
        </p:grpSp>
        <p:pic>
          <p:nvPicPr>
            <p:cNvPr id="11283" name="Picture 19" descr="j02908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312"/>
              <a:ext cx="7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2997200" y="1524000"/>
            <a:ext cx="4546600" cy="3224213"/>
            <a:chOff x="1888" y="960"/>
            <a:chExt cx="2864" cy="2031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1888" y="960"/>
              <a:ext cx="2081" cy="2031"/>
              <a:chOff x="1888" y="960"/>
              <a:chExt cx="2081" cy="2031"/>
            </a:xfrm>
          </p:grpSpPr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1888" y="960"/>
                <a:ext cx="2081" cy="2031"/>
              </a:xfrm>
              <a:prstGeom prst="ellipse">
                <a:avLst/>
              </a:prstGeom>
              <a:solidFill>
                <a:srgbClr val="B88888">
                  <a:alpha val="50000"/>
                </a:srgbClr>
              </a:solidFill>
              <a:ln w="28575" algn="ctr">
                <a:solidFill>
                  <a:srgbClr val="B06A6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天分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對你自己說</a:t>
                </a:r>
                <a:r>
                  <a:rPr lang="en-US" altLang="zh-TW" sz="2000">
                    <a:latin typeface="Georgia" pitchFamily="18" charset="0"/>
                    <a:ea typeface="標楷體" pitchFamily="65" charset="-120"/>
                  </a:rPr>
                  <a:t>:</a:t>
                </a:r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我真是天生吃這行飯的，那就對了。</a:t>
                </a:r>
              </a:p>
            </p:txBody>
          </p:sp>
        </p:grpSp>
        <p:pic>
          <p:nvPicPr>
            <p:cNvPr id="11284" name="Picture 20" descr="j00906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" y="1008"/>
              <a:ext cx="9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0" y="1295400"/>
            <a:ext cx="2238375" cy="4060825"/>
            <a:chOff x="3992" y="1248"/>
            <a:chExt cx="1440" cy="2600"/>
          </a:xfrm>
        </p:grpSpPr>
        <p:graphicFrame>
          <p:nvGraphicFramePr>
            <p:cNvPr id="11290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92" y="1248"/>
            <a:ext cx="1440" cy="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Clip" r:id="rId6" imgW="2286000" imgH="4125600" progId="MS_ClipArt_Gallery.2">
                    <p:embed/>
                  </p:oleObj>
                </mc:Choice>
                <mc:Fallback>
                  <p:oleObj name="Clip" r:id="rId6" imgW="2286000" imgH="4125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48"/>
                          <a:ext cx="1440" cy="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 rot="21360000">
              <a:off x="4369" y="1614"/>
              <a:ext cx="7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Architect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 rot="600000">
              <a:off x="4037" y="1345"/>
              <a:ext cx="8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Consultant</a:t>
              </a: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 rot="420000">
              <a:off x="4322" y="2198"/>
              <a:ext cx="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Manager</a:t>
              </a:r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3962400" y="3214688"/>
            <a:ext cx="4267200" cy="3238500"/>
            <a:chOff x="2496" y="2025"/>
            <a:chExt cx="2688" cy="2040"/>
          </a:xfrm>
        </p:grpSpPr>
        <p:grpSp>
          <p:nvGrpSpPr>
            <p:cNvPr id="11297" name="Group 33"/>
            <p:cNvGrpSpPr>
              <a:grpSpLocks/>
            </p:cNvGrpSpPr>
            <p:nvPr/>
          </p:nvGrpSpPr>
          <p:grpSpPr bwMode="auto">
            <a:xfrm>
              <a:off x="2496" y="2025"/>
              <a:ext cx="2688" cy="2040"/>
              <a:chOff x="2496" y="2025"/>
              <a:chExt cx="2688" cy="2040"/>
            </a:xfrm>
          </p:grpSpPr>
          <p:grpSp>
            <p:nvGrpSpPr>
              <p:cNvPr id="11278" name="Group 14"/>
              <p:cNvGrpSpPr>
                <a:grpSpLocks/>
              </p:cNvGrpSpPr>
              <p:nvPr/>
            </p:nvGrpSpPr>
            <p:grpSpPr bwMode="auto">
              <a:xfrm>
                <a:off x="2496" y="2025"/>
                <a:ext cx="2160" cy="2031"/>
                <a:chOff x="2496" y="2025"/>
                <a:chExt cx="2160" cy="2031"/>
              </a:xfrm>
            </p:grpSpPr>
            <p:sp>
              <p:nvSpPr>
                <p:cNvPr id="11270" name="Oval 6"/>
                <p:cNvSpPr>
                  <a:spLocks noChangeArrowheads="1"/>
                </p:cNvSpPr>
                <p:nvPr/>
              </p:nvSpPr>
              <p:spPr bwMode="auto">
                <a:xfrm>
                  <a:off x="2496" y="2025"/>
                  <a:ext cx="2080" cy="2031"/>
                </a:xfrm>
                <a:prstGeom prst="ellipse">
                  <a:avLst/>
                </a:prstGeom>
                <a:solidFill>
                  <a:srgbClr val="8888B8">
                    <a:alpha val="50000"/>
                  </a:srgbClr>
                </a:solidFill>
                <a:ln w="28575" algn="ctr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58" y="2736"/>
                  <a:ext cx="1498" cy="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TW" altLang="en-US" sz="2400" b="1">
                      <a:latin typeface="Georgia" pitchFamily="18" charset="0"/>
                      <a:ea typeface="標楷體" pitchFamily="65" charset="-120"/>
                    </a:rPr>
                    <a:t>價值</a:t>
                  </a:r>
                </a:p>
                <a:p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當你覺得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: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有人付錢請我做樣的事情，真棒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!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那就對了。</a:t>
                  </a:r>
                </a:p>
              </p:txBody>
            </p:sp>
          </p:grpSp>
          <p:graphicFrame>
            <p:nvGraphicFramePr>
              <p:cNvPr id="11286" name="Object 22"/>
              <p:cNvGraphicFramePr>
                <a:graphicFrameLocks noChangeAspect="1"/>
              </p:cNvGraphicFramePr>
              <p:nvPr/>
            </p:nvGraphicFramePr>
            <p:xfrm>
              <a:off x="4464" y="3264"/>
              <a:ext cx="720" cy="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Clip" r:id="rId8" imgW="2409480" imgH="2295000" progId="MS_ClipArt_Gallery.5">
                      <p:embed/>
                    </p:oleObj>
                  </mc:Choice>
                  <mc:Fallback>
                    <p:oleObj name="Clip" r:id="rId8" imgW="2409480" imgH="22950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264"/>
                            <a:ext cx="720" cy="8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120" y="3629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eorgia" pitchFamily="18" charset="0"/>
                  <a:ea typeface="標楷體" pitchFamily="65" charset="-120"/>
                </a:rPr>
                <a:t>Why? </a:t>
              </a:r>
              <a:r>
                <a:rPr lang="zh-TW" altLang="en-US" sz="2000" b="1">
                  <a:solidFill>
                    <a:srgbClr val="F0000B"/>
                  </a:solidFill>
                  <a:latin typeface="Georgia" pitchFamily="18" charset="0"/>
                  <a:ea typeface="標楷體" pitchFamily="65" charset="-120"/>
                </a:rPr>
                <a:t>無可取代</a:t>
              </a:r>
            </a:p>
          </p:txBody>
        </p:sp>
      </p:grp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828800" y="1066800"/>
            <a:ext cx="19621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個人的刺蝟原則</a:t>
            </a:r>
          </a:p>
        </p:txBody>
      </p:sp>
      <p:sp>
        <p:nvSpPr>
          <p:cNvPr id="2" name="向下箭號 1"/>
          <p:cNvSpPr/>
          <p:nvPr/>
        </p:nvSpPr>
        <p:spPr>
          <a:xfrm rot="2393627">
            <a:off x="3372830" y="3427275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支持</a:t>
            </a:r>
          </a:p>
        </p:txBody>
      </p:sp>
      <p:sp>
        <p:nvSpPr>
          <p:cNvPr id="3" name="太陽 2"/>
          <p:cNvSpPr/>
          <p:nvPr/>
        </p:nvSpPr>
        <p:spPr>
          <a:xfrm>
            <a:off x="9512120" y="3277279"/>
            <a:ext cx="1296000" cy="1296000"/>
          </a:xfrm>
          <a:prstGeom prst="sun">
            <a:avLst>
              <a:gd name="adj" fmla="val 14304"/>
            </a:avLst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你最重要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956425" y="2725011"/>
            <a:ext cx="1649811" cy="1015663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從經驗開始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創造價值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擴大影響力</a:t>
            </a:r>
          </a:p>
        </p:txBody>
      </p:sp>
      <p:sp>
        <p:nvSpPr>
          <p:cNvPr id="39" name="向下箭號 38"/>
          <p:cNvSpPr/>
          <p:nvPr/>
        </p:nvSpPr>
        <p:spPr>
          <a:xfrm rot="19351884">
            <a:off x="5148684" y="3436010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創造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0" name="向下箭號 39"/>
          <p:cNvSpPr/>
          <p:nvPr/>
        </p:nvSpPr>
        <p:spPr>
          <a:xfrm rot="16200000">
            <a:off x="4207509" y="4753274"/>
            <a:ext cx="973455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影響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" name="七角星形 3"/>
          <p:cNvSpPr/>
          <p:nvPr/>
        </p:nvSpPr>
        <p:spPr>
          <a:xfrm>
            <a:off x="4083236" y="3655334"/>
            <a:ext cx="1080000" cy="1080000"/>
          </a:xfrm>
          <a:prstGeom prst="star7">
            <a:avLst/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你</a:t>
            </a:r>
            <a:endParaRPr lang="en-US" altLang="zh-TW" sz="1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最</a:t>
            </a:r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</a:p>
        </p:txBody>
      </p:sp>
    </p:spTree>
    <p:extLst>
      <p:ext uri="{BB962C8B-B14F-4D97-AF65-F5344CB8AC3E}">
        <p14:creationId xmlns:p14="http://schemas.microsoft.com/office/powerpoint/2010/main" val="35367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9A2E5-6697-4440-9486-83253D4533F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620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latin typeface="Garamond" pitchFamily="18" charset="0"/>
              </a:rPr>
              <a:t>個人 </a:t>
            </a:r>
            <a:r>
              <a:rPr lang="en-US" altLang="zh-TW" sz="2400" b="1">
                <a:latin typeface="Garamond" pitchFamily="18" charset="0"/>
              </a:rPr>
              <a:t>---  </a:t>
            </a:r>
            <a:r>
              <a:rPr lang="zh-TW" altLang="en-US" sz="2400" b="1">
                <a:latin typeface="Garamond" pitchFamily="18" charset="0"/>
              </a:rPr>
              <a:t>每個人都是一種產品</a:t>
            </a:r>
          </a:p>
          <a:p>
            <a:r>
              <a:rPr lang="zh-TW" altLang="en-US" sz="2400" b="1">
                <a:latin typeface="Garamond" pitchFamily="18" charset="0"/>
              </a:rPr>
              <a:t>               每個人無時不刻都扮演業務行銷角色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433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>
                <a:latin typeface="Garamond" pitchFamily="18" charset="0"/>
              </a:rPr>
              <a:t>公司競爭策略 </a:t>
            </a:r>
            <a:r>
              <a:rPr lang="en-US" altLang="zh-TW" sz="2400">
                <a:latin typeface="Garamond" pitchFamily="18" charset="0"/>
              </a:rPr>
              <a:t>/ </a:t>
            </a:r>
            <a:r>
              <a:rPr lang="zh-TW" altLang="en-US" sz="2400">
                <a:latin typeface="Garamond" pitchFamily="18" charset="0"/>
              </a:rPr>
              <a:t>個人競爭策略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30275" y="3997325"/>
            <a:ext cx="514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Skill + Knowledge  =  </a:t>
            </a:r>
            <a:r>
              <a:rPr lang="en-US" altLang="zh-TW" sz="2400" b="1">
                <a:latin typeface="Garamond" pitchFamily="18" charset="0"/>
              </a:rPr>
              <a:t>Core competency</a:t>
            </a:r>
            <a:endParaRPr lang="en-US" altLang="zh-TW" sz="2400" b="1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63675" y="27765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-- </a:t>
            </a: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創造一個無可取代的價值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30275" y="4510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Performance</a:t>
            </a:r>
            <a:r>
              <a:rPr lang="en-US" altLang="zh-TW" sz="2400">
                <a:latin typeface="Garamond" pitchFamily="18" charset="0"/>
              </a:rPr>
              <a:t>  =  Core competency + </a:t>
            </a: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Attitude + Passion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181600" y="44196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92875" y="3983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基本職能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1616075" y="49672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4075" y="557688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個人價值 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:  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公司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同事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競爭對手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都認同您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06475" y="3367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THINK :</a:t>
            </a: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如果這個工作及位置由他人來作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,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有何不同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價值創造</a:t>
            </a:r>
          </a:p>
        </p:txBody>
      </p:sp>
    </p:spTree>
    <p:extLst>
      <p:ext uri="{BB962C8B-B14F-4D97-AF65-F5344CB8AC3E}">
        <p14:creationId xmlns:p14="http://schemas.microsoft.com/office/powerpoint/2010/main" val="17079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theme/theme1.xml><?xml version="1.0" encoding="utf-8"?>
<a:theme xmlns:a="http://schemas.openxmlformats.org/drawingml/2006/main" name="tDS-captur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dirty="0">
            <a:latin typeface="Century Gothic" panose="020B0502020202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tDS-capture</Template>
  <TotalTime>1455</TotalTime>
  <Words>236</Words>
  <Application>Microsoft Macintosh PowerPoint</Application>
  <PresentationFormat>On-screen Show (4:3)</PresentationFormat>
  <Paragraphs>90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tDS-capture</vt:lpstr>
      <vt:lpstr>Clip</vt:lpstr>
      <vt:lpstr>天空阿唄的學習之旅 –Python、歹玩 老馬也要學新把戲</vt:lpstr>
      <vt:lpstr>Why? -學習動力</vt:lpstr>
      <vt:lpstr>Full Stack Web Application</vt:lpstr>
      <vt:lpstr>PowerPoint Presentation</vt:lpstr>
      <vt:lpstr>PowerPoint Presentation</vt:lpstr>
      <vt:lpstr>revision history</vt:lpstr>
      <vt:lpstr>Where you want to Go???</vt:lpstr>
      <vt:lpstr>價值創造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from tExpress -自動下載高鐵憑證與費用申報</dc:title>
  <dc:creator>sky_wu</dc:creator>
  <cp:lastModifiedBy>Chen-ming Wu</cp:lastModifiedBy>
  <cp:revision>25</cp:revision>
  <dcterms:created xsi:type="dcterms:W3CDTF">2015-04-27T06:09:48Z</dcterms:created>
  <dcterms:modified xsi:type="dcterms:W3CDTF">2016-07-02T09:17:10Z</dcterms:modified>
</cp:coreProperties>
</file>