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308" r:id="rId3"/>
    <p:sldId id="310" r:id="rId4"/>
    <p:sldId id="421" r:id="rId5"/>
    <p:sldId id="424" r:id="rId6"/>
    <p:sldId id="378" r:id="rId7"/>
    <p:sldId id="807" r:id="rId8"/>
    <p:sldId id="808" r:id="rId9"/>
    <p:sldId id="809" r:id="rId10"/>
    <p:sldId id="409" r:id="rId11"/>
    <p:sldId id="820" r:id="rId12"/>
    <p:sldId id="410" r:id="rId13"/>
    <p:sldId id="821" r:id="rId14"/>
    <p:sldId id="822" r:id="rId15"/>
    <p:sldId id="823" r:id="rId16"/>
    <p:sldId id="825" r:id="rId17"/>
    <p:sldId id="826" r:id="rId18"/>
    <p:sldId id="828" r:id="rId19"/>
    <p:sldId id="81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00FF"/>
    <a:srgbClr val="4472C4"/>
    <a:srgbClr val="7FB7DF"/>
    <a:srgbClr val="E2F0D9"/>
    <a:srgbClr val="008000"/>
    <a:srgbClr val="FFFF99"/>
    <a:srgbClr val="FFC000"/>
    <a:srgbClr val="E2E2E2"/>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6671" autoAdjust="0"/>
  </p:normalViewPr>
  <p:slideViewPr>
    <p:cSldViewPr snapToGrid="0">
      <p:cViewPr varScale="1">
        <p:scale>
          <a:sx n="85" d="100"/>
          <a:sy n="85" d="100"/>
        </p:scale>
        <p:origin x="1406"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8B6FBF-091D-443F-84AB-AB9263ADB9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a:extLst>
              <a:ext uri="{FF2B5EF4-FFF2-40B4-BE49-F238E27FC236}">
                <a16:creationId xmlns:a16="http://schemas.microsoft.com/office/drawing/2014/main" id="{ECCF93A2-F370-468D-AC39-D5E795A493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A26352-7700-4A0B-A9E7-5AA579BAAE0F}" type="datetimeFigureOut">
              <a:rPr lang="zh-CN" altLang="en-US" smtClean="0"/>
              <a:t>2021/4/10</a:t>
            </a:fld>
            <a:endParaRPr lang="zh-CN" altLang="en-US"/>
          </a:p>
        </p:txBody>
      </p:sp>
      <p:sp>
        <p:nvSpPr>
          <p:cNvPr id="4" name="Footer Placeholder 3">
            <a:extLst>
              <a:ext uri="{FF2B5EF4-FFF2-40B4-BE49-F238E27FC236}">
                <a16:creationId xmlns:a16="http://schemas.microsoft.com/office/drawing/2014/main" id="{98CFB117-AAB7-4ABC-9D6E-78D9627D44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a:extLst>
              <a:ext uri="{FF2B5EF4-FFF2-40B4-BE49-F238E27FC236}">
                <a16:creationId xmlns:a16="http://schemas.microsoft.com/office/drawing/2014/main" id="{2D3F1B0A-C868-4C3C-88E2-E51F3B1184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EAEEFB-4AB6-49EA-A6AD-26A4094F943F}" type="slidenum">
              <a:rPr lang="zh-CN" altLang="en-US" smtClean="0"/>
              <a:t>‹#›</a:t>
            </a:fld>
            <a:endParaRPr lang="zh-CN" altLang="en-US"/>
          </a:p>
        </p:txBody>
      </p:sp>
    </p:spTree>
    <p:extLst>
      <p:ext uri="{BB962C8B-B14F-4D97-AF65-F5344CB8AC3E}">
        <p14:creationId xmlns:p14="http://schemas.microsoft.com/office/powerpoint/2010/main" val="36133555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1229D91-B52B-46B3-8E75-471927E58D08}" type="datetimeFigureOut">
              <a:rPr lang="zh-CN" altLang="en-US" smtClean="0"/>
              <a:t>2021/4/9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7D361-7CCB-40DA-8B7C-3DDC8B9FCD21}" type="slidenum">
              <a:rPr lang="zh-CN" altLang="en-US" smtClean="0"/>
              <a:t>‹#›</a:t>
            </a:fld>
            <a:endParaRPr lang="zh-CN" altLang="en-US"/>
          </a:p>
        </p:txBody>
      </p:sp>
    </p:spTree>
    <p:extLst>
      <p:ext uri="{BB962C8B-B14F-4D97-AF65-F5344CB8AC3E}">
        <p14:creationId xmlns:p14="http://schemas.microsoft.com/office/powerpoint/2010/main" val="19106591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Hello everyone! I am Jingfan Meng from Georgia Tech. Today, I present Sliding Window QPS, a perfect scheduling algorithm for input-queued crossbar switches.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15s</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1</a:t>
            </a:fld>
            <a:endParaRPr lang="zh-CN" altLang="en-US"/>
          </a:p>
        </p:txBody>
      </p:sp>
    </p:spTree>
    <p:extLst>
      <p:ext uri="{BB962C8B-B14F-4D97-AF65-F5344CB8AC3E}">
        <p14:creationId xmlns:p14="http://schemas.microsoft.com/office/powerpoint/2010/main" val="914517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
            </a:r>
            <a:r>
              <a:rPr lang="en-US" altLang="zh-CN" baseline="0" dirty="0"/>
              <a:t> first introduce QPS-1, because our schemes are based on this simple scheduler.</a:t>
            </a:r>
          </a:p>
          <a:p>
            <a:r>
              <a:rPr lang="en-US" altLang="zh-CN" baseline="0" dirty="0"/>
              <a:t>QPS-1 computes one matching in one round of two stages: a proposing stage and an acceptance stage.</a:t>
            </a:r>
          </a:p>
          <a:p>
            <a:r>
              <a:rPr lang="en-US" altLang="zh-CN" baseline="0" dirty="0"/>
              <a:t>In the proposing stage, each input port randomly selects one output port and propose to it. </a:t>
            </a:r>
          </a:p>
          <a:p>
            <a:r>
              <a:rPr lang="en-US" altLang="zh-CN" baseline="0" dirty="0"/>
              <a:t>However, multiple input ports may propose to the same output, resulting in a conflict (like output port 4 in this figure).</a:t>
            </a:r>
          </a:p>
          <a:p>
            <a:r>
              <a:rPr lang="en-US" altLang="zh-CN" baseline="0" dirty="0"/>
              <a:t>Therefore, in the acceptance stage, output port 4 accepts only one proposal and the result is a matching.</a:t>
            </a:r>
          </a:p>
          <a:p>
            <a:r>
              <a:rPr lang="en-US" altLang="zh-CN" baseline="0" dirty="0"/>
              <a:t>From this figure, we see conflicts in proposals results in loss of throughput, and our schemes solves this issue by batching the conflicts.</a:t>
            </a:r>
          </a:p>
          <a:p>
            <a:r>
              <a:rPr lang="en-US" altLang="zh-CN" baseline="0" dirty="0"/>
              <a:t>55s</a:t>
            </a:r>
            <a:endParaRPr lang="en-US" altLang="zh-C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18029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a:t>
            </a:r>
            <a:r>
              <a:rPr lang="en-US" altLang="zh-CN" baseline="0" dirty="0"/>
              <a:t> SB-QPS, we compute a batch of T matchings with T rounds of proposals and acceptances. This batch of T matchings is call the joint calendar, and each port has a local view on it. In this case of proposal conflicts, output 4 may try to accommodate both proposals at different time slots of the joint calendar without losing any of them. </a:t>
            </a:r>
          </a:p>
          <a:p>
            <a:r>
              <a:rPr lang="en-US" altLang="zh-CN" baseline="0" dirty="0"/>
              <a:t>However, there is a caveat. </a:t>
            </a:r>
          </a:p>
          <a:p>
            <a:r>
              <a:rPr lang="en-US" altLang="zh-CN" baseline="0" dirty="0"/>
              <a:t>In this case, input 2 has already connected to output 1 at time slot 2, but output 4 cannot foresee this conflict with only its own view of the joint calendar. </a:t>
            </a:r>
          </a:p>
          <a:p>
            <a:r>
              <a:rPr lang="en-US" altLang="zh-CN" baseline="0" dirty="0"/>
              <a:t>We now present how SB-QPS avoids this conflict in detail.</a:t>
            </a:r>
          </a:p>
          <a:p>
            <a:r>
              <a:rPr lang="en-US" altLang="zh-CN" baseline="0" dirty="0"/>
              <a:t>55s</a:t>
            </a:r>
          </a:p>
          <a:p>
            <a:endParaRPr lang="en-US" altLang="zh-C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33405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We focus on proposing stage of input 1. Here are the lengths of each VOQ at input 1. The target of proposal is sampled from this wheel, which has 4 sectors corresponding to each VOQ and the area of each sector is proportional to the VOQ length.</a:t>
            </a:r>
          </a:p>
          <a:p>
            <a:r>
              <a:rPr lang="en-US" altLang="zh-CN" baseline="0" dirty="0"/>
              <a:t>Now we see, VOQ 1 is selected.</a:t>
            </a:r>
          </a:p>
          <a:p>
            <a:r>
              <a:rPr lang="en-US" altLang="zh-CN" baseline="0" dirty="0"/>
              <a:t>So input 1 proposes to output 1 in the following format.</a:t>
            </a:r>
          </a:p>
          <a:p>
            <a:r>
              <a:rPr lang="en-US" altLang="zh-CN" baseline="0" dirty="0"/>
              <a:t>30s</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35901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r>
              <a:rPr lang="en-US" altLang="zh-CN" baseline="0" dirty="0"/>
              <a:t>The proposal contains the id of the input port, the corresponding VOQ length, and the availability information, which encodes whether input 1 is available or occupied at each time slot of the joint calendar. </a:t>
            </a:r>
          </a:p>
          <a:p>
            <a:r>
              <a:rPr lang="en-US" altLang="zh-CN" baseline="0" dirty="0"/>
              <a:t>Here, N is the number of input ports, W is the maximum VOQ length and T is the batch size.</a:t>
            </a:r>
          </a:p>
          <a:p>
            <a:r>
              <a:rPr lang="en-US" altLang="zh-CN" baseline="0" dirty="0"/>
              <a:t>We claim that our communication overhead is small under typical values of these parameters.</a:t>
            </a:r>
          </a:p>
          <a:p>
            <a:r>
              <a:rPr lang="en-US" altLang="zh-CN" baseline="0" dirty="0"/>
              <a:t>35s</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0886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r>
              <a:rPr lang="en-US" altLang="zh-CN" baseline="0" dirty="0"/>
              <a:t>We now describe the acceptance stage of SB-QPS using this conflicting case. Here are the proposals from each input port. </a:t>
            </a:r>
          </a:p>
          <a:p>
            <a:r>
              <a:rPr lang="en-US" altLang="zh-CN" baseline="0" dirty="0"/>
              <a:t>Output 4 first sorts the received proposals in descending order of VOQ length. It accommodates input 2 first because it has a longer VOQ. </a:t>
            </a:r>
          </a:p>
          <a:p>
            <a:r>
              <a:rPr lang="en-US" altLang="zh-CN" baseline="0" dirty="0"/>
              <a:t>Input 2 is accommodated to the first commonly available time slot of both input 2 and output 4, which is time slot 3. The first fit can be found with a single instruction if the availability fits in one machine word. </a:t>
            </a:r>
          </a:p>
          <a:p>
            <a:r>
              <a:rPr lang="en-US" altLang="zh-CN" baseline="0" dirty="0"/>
              <a:t>Input 4 is added after input 2, and its first fit is time slot 2.</a:t>
            </a:r>
          </a:p>
          <a:p>
            <a:r>
              <a:rPr lang="en-US" altLang="zh-CN" baseline="0" dirty="0"/>
              <a:t>Other outputs also add their received proposals to the first fit of their joint calendar in parallel, and we can see there is no conflict in the joint calendar.</a:t>
            </a:r>
          </a:p>
          <a:p>
            <a:r>
              <a:rPr lang="en-US" altLang="zh-CN" baseline="0" dirty="0"/>
              <a:t>70s</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50318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SB-QPS achieves high throughput with low complexity, but it suffers from a large batching delay, which is significant under low loads. Recall that SB-QPS computes a batch of T matchings in T rounds. Even if a packet is matched in the first round, it has to wait for this batch to complete before it is scheduled.</a:t>
            </a:r>
          </a:p>
          <a:p>
            <a:r>
              <a:rPr lang="en-US" altLang="zh-CN" baseline="0" dirty="0"/>
              <a:t>To eliminate this batching delay, we propose SW-QPS, which is the final result of this research.</a:t>
            </a:r>
          </a:p>
          <a:p>
            <a:r>
              <a:rPr lang="en-US" altLang="zh-CN" baseline="0" dirty="0"/>
              <a:t>In SW-QPS, the proposing and accepting stages are exactly the same as in SB-QPS, but after each round, we regard the first matching in the joint calendar as completed. This matching is immediately scheduled without waiting for the rest of the batch. Then, a new empty matching is appended to the joint calendar and we do another round of proposing and accepting and so on.</a:t>
            </a:r>
          </a:p>
          <a:p>
            <a:r>
              <a:rPr lang="en-US" altLang="zh-CN" baseline="0" dirty="0"/>
              <a:t>70s</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9601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From this figure, we can see that the joint calendar of SW-QPS slides on the timeline, just as the name suggests. It produces one matching in each time slot, which is much smoother than SB-QPS, which is shown in blue color.</a:t>
            </a:r>
          </a:p>
          <a:p>
            <a:r>
              <a:rPr lang="en-US" altLang="zh-CN" dirty="0"/>
              <a:t>25s</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95700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Here, we show the mean delay under different loads in simulation. We simulated four generated traffic patterns modeled as a Bernoulli arrival process. We use 64 input ports, 64 output ports and a batch size of 16. We further constrain that each output port can process up to three proposals in each round as a hardware implementation constraint.</a:t>
            </a:r>
          </a:p>
          <a:p>
            <a:endParaRPr lang="en-US" altLang="zh-CN" baseline="0" dirty="0"/>
          </a:p>
          <a:p>
            <a:r>
              <a:rPr lang="en-US" altLang="zh-CN" baseline="0" dirty="0"/>
              <a:t>We can see SW-QPS eliminates the batching delay of SB-QPS, performs better than QPS-1 and is better than </a:t>
            </a:r>
            <a:r>
              <a:rPr lang="en-US" altLang="zh-CN" baseline="0" dirty="0" err="1"/>
              <a:t>iSLIP</a:t>
            </a:r>
            <a:r>
              <a:rPr lang="en-US" altLang="zh-CN" baseline="0" dirty="0"/>
              <a:t> under all patterns except uniform.</a:t>
            </a:r>
          </a:p>
          <a:p>
            <a:r>
              <a:rPr lang="en-US" altLang="zh-CN" dirty="0"/>
              <a:t>60s</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53224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In conclusion, we propose SW-QPS, a parallel iterative scheduler for input-queued crossbar switches that achieves high throughput, low mean delay empirically with just O(1) complexity.</a:t>
            </a:r>
          </a:p>
          <a:p>
            <a:endParaRPr lang="en-US" altLang="zh-CN" baseline="0" dirty="0"/>
          </a:p>
          <a:p>
            <a:r>
              <a:rPr lang="en-US" altLang="zh-CN" baseline="0"/>
              <a:t>Thank you.</a:t>
            </a:r>
            <a:endParaRPr lang="en-US" altLang="zh-CN" baseline="0" dirty="0"/>
          </a:p>
          <a:p>
            <a:r>
              <a:rPr lang="en-US" altLang="zh-CN" baseline="0" dirty="0"/>
              <a:t>45s</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43743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this preliminary work, we ..</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19</a:t>
            </a:fld>
            <a:endParaRPr lang="zh-CN" altLang="en-US"/>
          </a:p>
        </p:txBody>
      </p:sp>
    </p:spTree>
    <p:extLst>
      <p:ext uri="{BB962C8B-B14F-4D97-AF65-F5344CB8AC3E}">
        <p14:creationId xmlns:p14="http://schemas.microsoft.com/office/powerpoint/2010/main" val="4204978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First,</a:t>
            </a:r>
            <a:r>
              <a:rPr lang="en-US" altLang="zh-CN" baseline="0" dirty="0"/>
              <a:t> let me introduce the background of input-queued switches. In such a switch, each input port holds N Virtual Output Queues, or VOQs. For example, VOQ1 of input 1 holds all packets from input 1 to output 1, so there the head-of-line packet will not block other packets going to different output ports.</a:t>
            </a:r>
          </a:p>
          <a:p>
            <a:pPr marL="0" indent="0">
              <a:buNone/>
            </a:pPr>
            <a:endParaRPr lang="en-US" altLang="zh-CN" baseline="0" dirty="0"/>
          </a:p>
          <a:p>
            <a:pPr marL="0" indent="0">
              <a:buNone/>
            </a:pPr>
            <a:r>
              <a:rPr lang="en-US" altLang="zh-CN" baseline="0" dirty="0"/>
              <a:t>We further assume that we only deal with fixed-size packet segments in the crossbar, and that all input ports, output ports and the crossbar works at normalized speed 1, so there is no speed-up at the crossbar.</a:t>
            </a:r>
          </a:p>
          <a:p>
            <a:pPr marL="0" indent="0">
              <a:buNone/>
            </a:pPr>
            <a:endParaRPr lang="en-US" altLang="zh-CN" baseline="0" dirty="0"/>
          </a:p>
          <a:p>
            <a:pPr marL="0" indent="0">
              <a:buNone/>
            </a:pPr>
            <a:r>
              <a:rPr lang="en-US" altLang="zh-CN" dirty="0"/>
              <a:t>50s</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2</a:t>
            </a:fld>
            <a:endParaRPr lang="zh-CN" altLang="en-US"/>
          </a:p>
        </p:txBody>
      </p:sp>
    </p:spTree>
    <p:extLst>
      <p:ext uri="{BB962C8B-B14F-4D97-AF65-F5344CB8AC3E}">
        <p14:creationId xmlns:p14="http://schemas.microsoft.com/office/powerpoint/2010/main" val="2843673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crossbar structure poses a constraint</a:t>
            </a:r>
            <a:r>
              <a:rPr lang="en-US" altLang="zh-CN" baseline="0" dirty="0"/>
              <a:t> that each input or output port can connect to at most one port on the other side of the crossbar, so the mission of our scheduler is to decide on which input connects to which output for the best performance.</a:t>
            </a:r>
          </a:p>
          <a:p>
            <a:r>
              <a:rPr lang="en-US" altLang="zh-CN" baseline="0" dirty="0"/>
              <a:t>25s</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3</a:t>
            </a:fld>
            <a:endParaRPr lang="zh-CN" altLang="en-US"/>
          </a:p>
        </p:txBody>
      </p:sp>
    </p:spTree>
    <p:extLst>
      <p:ext uri="{BB962C8B-B14F-4D97-AF65-F5344CB8AC3E}">
        <p14:creationId xmlns:p14="http://schemas.microsoft.com/office/powerpoint/2010/main" val="3724361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a:t>
            </a:r>
            <a:r>
              <a:rPr lang="en-US" altLang="zh-CN" baseline="0" dirty="0"/>
              <a:t> capture this constraint, </a:t>
            </a:r>
            <a:r>
              <a:rPr lang="en-US" altLang="zh-CN" dirty="0"/>
              <a:t>we</a:t>
            </a:r>
            <a:r>
              <a:rPr lang="en-US" altLang="zh-CN" baseline="0" dirty="0"/>
              <a:t> model the crossbar as a bipartite graph. The input ports and output ports are two disjoint vertex sets, and there is an edge </a:t>
            </a:r>
            <a:r>
              <a:rPr lang="en-US" altLang="zh-CN" dirty="0"/>
              <a:t>between input </a:t>
            </a:r>
            <a:r>
              <a:rPr lang="en-US" altLang="zh-CN" dirty="0" err="1"/>
              <a:t>i</a:t>
            </a:r>
            <a:r>
              <a:rPr lang="en-US" altLang="zh-CN" dirty="0"/>
              <a:t> and output port j if and</a:t>
            </a:r>
            <a:r>
              <a:rPr lang="en-US" altLang="zh-CN" baseline="0" dirty="0"/>
              <a:t> only if the VOQ j of input </a:t>
            </a:r>
            <a:r>
              <a:rPr lang="en-US" altLang="zh-CN" baseline="0" dirty="0" err="1"/>
              <a:t>i</a:t>
            </a:r>
            <a:r>
              <a:rPr lang="en-US" altLang="zh-CN" baseline="0" dirty="0"/>
              <a:t> is not empty.</a:t>
            </a:r>
            <a:endParaRPr lang="en-US" altLang="zh-CN" dirty="0"/>
          </a:p>
          <a:p>
            <a:r>
              <a:rPr lang="en-US" altLang="zh-CN" dirty="0"/>
              <a:t>Under such a model, each valid crossbar schedules</a:t>
            </a:r>
            <a:r>
              <a:rPr lang="en-US" altLang="zh-CN" baseline="0" dirty="0"/>
              <a:t> </a:t>
            </a:r>
            <a:r>
              <a:rPr lang="en-US" altLang="zh-CN" dirty="0"/>
              <a:t>corresponds to a matching in this bipartite graph. So we will refer</a:t>
            </a:r>
            <a:r>
              <a:rPr lang="en-US" altLang="zh-CN" baseline="0" dirty="0"/>
              <a:t> to this </a:t>
            </a:r>
            <a:r>
              <a:rPr lang="en-US" altLang="zh-CN" baseline="0" dirty="0" err="1"/>
              <a:t>constaint</a:t>
            </a:r>
            <a:r>
              <a:rPr lang="en-US" altLang="zh-CN" baseline="0" dirty="0"/>
              <a:t> “the matching” constraint in this presentation.</a:t>
            </a:r>
          </a:p>
          <a:p>
            <a:endParaRPr lang="en-US" altLang="zh-CN" baseline="0" dirty="0"/>
          </a:p>
          <a:p>
            <a:r>
              <a:rPr lang="en-US" altLang="zh-CN" baseline="0" dirty="0"/>
              <a:t>40s</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4</a:t>
            </a:fld>
            <a:endParaRPr lang="zh-CN" altLang="en-US"/>
          </a:p>
        </p:txBody>
      </p:sp>
    </p:spTree>
    <p:extLst>
      <p:ext uri="{BB962C8B-B14F-4D97-AF65-F5344CB8AC3E}">
        <p14:creationId xmlns:p14="http://schemas.microsoft.com/office/powerpoint/2010/main" val="152799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goal of crossbar scheduling is to compute “high-quality” matchings that can maximize the throughput and minimize the queueing delay. </a:t>
            </a:r>
          </a:p>
          <a:p>
            <a:r>
              <a:rPr lang="en-US" altLang="zh-CN" dirty="0"/>
              <a:t>The throughput is the number</a:t>
            </a:r>
            <a:r>
              <a:rPr lang="en-US" altLang="zh-CN" baseline="0" dirty="0"/>
              <a:t> of packets that leaves the switch and delay is the time a packet spends in the switch.</a:t>
            </a:r>
            <a:endParaRPr lang="en-US" altLang="zh-CN" dirty="0"/>
          </a:p>
          <a:p>
            <a:r>
              <a:rPr lang="en-US" altLang="zh-CN" dirty="0"/>
              <a:t>Besides the matching constraint, there are some other constraints for crossbar scheduling. An</a:t>
            </a:r>
            <a:r>
              <a:rPr lang="en-US" altLang="zh-CN" baseline="0" dirty="0"/>
              <a:t> ideal scheduler should be fast enough for high-speed links and simple enough for low cost implementation.</a:t>
            </a:r>
          </a:p>
          <a:p>
            <a:endParaRPr lang="en-US" altLang="zh-CN" baseline="0" dirty="0"/>
          </a:p>
          <a:p>
            <a:r>
              <a:rPr lang="en-US" altLang="zh-CN" baseline="0" dirty="0"/>
              <a:t>35s</a:t>
            </a:r>
            <a:endParaRPr lang="en-US" altLang="zh-CN"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5</a:t>
            </a:fld>
            <a:endParaRPr lang="zh-CN" altLang="en-US"/>
          </a:p>
        </p:txBody>
      </p:sp>
    </p:spTree>
    <p:extLst>
      <p:ext uri="{BB962C8B-B14F-4D97-AF65-F5344CB8AC3E}">
        <p14:creationId xmlns:p14="http://schemas.microsoft.com/office/powerpoint/2010/main" val="871962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However, there is a well-known tradeoff between the quality of the matching and the amount of time needed to compute the matching.</a:t>
            </a:r>
          </a:p>
          <a:p>
            <a:r>
              <a:rPr lang="en-US" altLang="zh-CN" dirty="0"/>
              <a:t>15s</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6</a:t>
            </a:fld>
            <a:endParaRPr lang="zh-CN" altLang="en-US"/>
          </a:p>
        </p:txBody>
      </p:sp>
    </p:spTree>
    <p:extLst>
      <p:ext uri="{BB962C8B-B14F-4D97-AF65-F5344CB8AC3E}">
        <p14:creationId xmlns:p14="http://schemas.microsoft.com/office/powerpoint/2010/main" val="1730963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example, if we care only about the matching quality</a:t>
            </a:r>
            <a:r>
              <a:rPr lang="en-US" altLang="zh-CN" baseline="0" dirty="0"/>
              <a:t> and has no time constraint on computing a high quality matching. MWM is a good choice with 100% throughput and low empirical day. But the high time complexity of MWM stops it from being widely implemented in switches.</a:t>
            </a:r>
            <a:endParaRPr lang="en-US" altLang="zh-CN" dirty="0"/>
          </a:p>
          <a:p>
            <a:r>
              <a:rPr lang="en-US" altLang="zh-CN" dirty="0"/>
              <a:t>25s</a:t>
            </a:r>
          </a:p>
          <a:p>
            <a:endParaRPr lang="en-US" altLang="zh-CN" dirty="0"/>
          </a:p>
          <a:p>
            <a:r>
              <a:rPr lang="en-US" altLang="zh-CN" dirty="0"/>
              <a:t>First, let’s only consider the objective of maximizing the throughput, since it is much simpler.</a:t>
            </a:r>
          </a:p>
          <a:p>
            <a:r>
              <a:rPr lang="en-US" altLang="zh-CN" dirty="0"/>
              <a:t>For this optimization problem, many optimal solutions or policies,  have been proposed and proved by various researchers.</a:t>
            </a:r>
          </a:p>
          <a:p>
            <a:r>
              <a:rPr lang="en-US" altLang="zh-CN" dirty="0"/>
              <a:t>For example, … </a:t>
            </a:r>
          </a:p>
          <a:p>
            <a:r>
              <a:rPr lang="en-US" altLang="zh-CN" dirty="0"/>
              <a:t>You might think that maximum cardinality matching should also be among those optimal policies, since it maximizes the instantaneous throughput every switching cycle, or in other words, it tries to transmit </a:t>
            </a:r>
          </a:p>
          <a:p>
            <a:r>
              <a:rPr lang="en-US" altLang="zh-CN" dirty="0"/>
              <a:t>as many as possible packets for each switching cycle. </a:t>
            </a:r>
            <a:r>
              <a:rPr lang="en-US" altLang="zh-CN" dirty="0" err="1"/>
              <a:t>Suprisingly</a:t>
            </a:r>
            <a:r>
              <a:rPr lang="en-US" altLang="zh-CN" dirty="0"/>
              <a:t>, it have been proved that MCM cannot attain 100%. </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7</a:t>
            </a:fld>
            <a:endParaRPr lang="zh-CN" altLang="en-US"/>
          </a:p>
        </p:txBody>
      </p:sp>
    </p:spTree>
    <p:extLst>
      <p:ext uri="{BB962C8B-B14F-4D97-AF65-F5344CB8AC3E}">
        <p14:creationId xmlns:p14="http://schemas.microsoft.com/office/powerpoint/2010/main" val="248597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 the other side, under</a:t>
            </a:r>
            <a:r>
              <a:rPr lang="en-US" altLang="zh-CN" baseline="0" dirty="0"/>
              <a:t> strict timing constrains, we may choose parallel iterative schedulers. For example, </a:t>
            </a:r>
            <a:r>
              <a:rPr lang="en-US" altLang="zh-CN" baseline="0" dirty="0" err="1"/>
              <a:t>iSLIP</a:t>
            </a:r>
            <a:r>
              <a:rPr lang="en-US" altLang="zh-CN" baseline="0" dirty="0"/>
              <a:t> is widely used and QPS-1 has only O(1) time complexity. However, because these schedulers are parallel and heuristic in nature, the quality of the produced matchings are far from optimal.</a:t>
            </a:r>
            <a:endParaRPr lang="en-US" altLang="zh-CN" dirty="0"/>
          </a:p>
          <a:p>
            <a:r>
              <a:rPr lang="en-US" altLang="zh-CN" dirty="0"/>
              <a:t>30s</a:t>
            </a:r>
          </a:p>
          <a:p>
            <a:endParaRPr lang="en-US" altLang="zh-CN" dirty="0"/>
          </a:p>
          <a:p>
            <a:r>
              <a:rPr lang="en-US" altLang="zh-CN" dirty="0"/>
              <a:t>Now let’s consider the objective of minimizing the mean delay. As expected, this problem is much more complicated. To the best of my knowledge, no optimal policy have been found until today. </a:t>
            </a:r>
          </a:p>
          <a:p>
            <a:r>
              <a:rPr lang="en-US" altLang="zh-CN" dirty="0"/>
              <a:t>The best policy along this objective is Fair-Frame. It provably attains 100% and achieves a mean delay no larger than O(log N). We note that here “The Best Policy” is placed in double quotation marks because it is only the best theoretical result that has been proved. </a:t>
            </a:r>
          </a:p>
          <a:p>
            <a:r>
              <a:rPr lang="en-US" altLang="zh-CN" dirty="0"/>
              <a:t>As we will show later, empirically,  the average queueing delay of Fair-Frame is much higher than that of MWM.</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8</a:t>
            </a:fld>
            <a:endParaRPr lang="zh-CN" altLang="en-US"/>
          </a:p>
        </p:txBody>
      </p:sp>
    </p:spTree>
    <p:extLst>
      <p:ext uri="{BB962C8B-B14F-4D97-AF65-F5344CB8AC3E}">
        <p14:creationId xmlns:p14="http://schemas.microsoft.com/office/powerpoint/2010/main" val="791391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we compare the existing</a:t>
            </a:r>
            <a:r>
              <a:rPr lang="en-US" altLang="zh-CN" baseline="0" dirty="0"/>
              <a:t> works that fall in this tradeoff of matching quality and time complexity. MWM is good on quality, </a:t>
            </a:r>
            <a:r>
              <a:rPr lang="en-US" altLang="zh-CN" baseline="0" dirty="0" err="1"/>
              <a:t>iSLIP</a:t>
            </a:r>
            <a:r>
              <a:rPr lang="en-US" altLang="zh-CN" baseline="0" dirty="0"/>
              <a:t> and QPS-1 are good on time complexity. In this work, we propose two parallel iterative schedulers that achieve the better of both worlds. Our final result, SW-QPS, achieves 90% empirical throughput with only O(1) time complexity. In the following part of this presentation, I will describe the design ideas from QPS-1 to SB-QPS and then to SW-QPS.</a:t>
            </a:r>
          </a:p>
          <a:p>
            <a:r>
              <a:rPr lang="en-US" altLang="zh-CN" baseline="0" dirty="0"/>
              <a:t>45s</a:t>
            </a:r>
            <a:endParaRPr lang="zh-CN" altLang="en-US" dirty="0"/>
          </a:p>
        </p:txBody>
      </p:sp>
      <p:sp>
        <p:nvSpPr>
          <p:cNvPr id="4" name="Slide Number Placeholder 3"/>
          <p:cNvSpPr>
            <a:spLocks noGrp="1"/>
          </p:cNvSpPr>
          <p:nvPr>
            <p:ph type="sldNum" sz="quarter" idx="5"/>
          </p:nvPr>
        </p:nvSpPr>
        <p:spPr/>
        <p:txBody>
          <a:bodyPr/>
          <a:lstStyle/>
          <a:p>
            <a:fld id="{6A47D361-7CCB-40DA-8B7C-3DDC8B9FCD21}" type="slidenum">
              <a:rPr lang="zh-CN" altLang="en-US" smtClean="0"/>
              <a:t>9</a:t>
            </a:fld>
            <a:endParaRPr lang="zh-CN" altLang="en-US"/>
          </a:p>
        </p:txBody>
      </p:sp>
    </p:spTree>
    <p:extLst>
      <p:ext uri="{BB962C8B-B14F-4D97-AF65-F5344CB8AC3E}">
        <p14:creationId xmlns:p14="http://schemas.microsoft.com/office/powerpoint/2010/main" val="3876159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合 6"/>
          <p:cNvGrpSpPr/>
          <p:nvPr userDrawn="1"/>
        </p:nvGrpSpPr>
        <p:grpSpPr>
          <a:xfrm>
            <a:off x="251478" y="1270364"/>
            <a:ext cx="8579785" cy="360363"/>
            <a:chOff x="251478" y="1270364"/>
            <a:chExt cx="8579785" cy="360363"/>
          </a:xfrm>
        </p:grpSpPr>
        <p:sp>
          <p:nvSpPr>
            <p:cNvPr id="8"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9"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ctrTitle" hasCustomPrompt="1"/>
          </p:nvPr>
        </p:nvSpPr>
        <p:spPr>
          <a:xfrm>
            <a:off x="1143000" y="1122363"/>
            <a:ext cx="6858000" cy="2387600"/>
          </a:xfrm>
        </p:spPr>
        <p:txBody>
          <a:bodyPr anchor="b">
            <a:normAutofit/>
          </a:bodyPr>
          <a:lstStyle>
            <a:lvl1pPr algn="ctr">
              <a:defRPr sz="3600" b="1" baseline="0">
                <a:solidFill>
                  <a:schemeClr val="tx1"/>
                </a:solidFill>
                <a:latin typeface="+mj-lt"/>
              </a:defRPr>
            </a:lvl1pPr>
          </a:lstStyle>
          <a:p>
            <a:r>
              <a:rPr lang="en-US" altLang="zh-CN" dirty="0"/>
              <a:t>Title</a:t>
            </a:r>
            <a:endParaRPr lang="zh-CN" altLang="en-US" dirty="0"/>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baseline="0">
                <a:solidFill>
                  <a:schemeClr val="tx1"/>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Sub-title</a:t>
            </a:r>
            <a:endParaRPr lang="zh-CN" altLang="en-US" dirty="0"/>
          </a:p>
        </p:txBody>
      </p:sp>
      <p:sp>
        <p:nvSpPr>
          <p:cNvPr id="4" name="日期占位符 3"/>
          <p:cNvSpPr>
            <a:spLocks noGrp="1"/>
          </p:cNvSpPr>
          <p:nvPr>
            <p:ph type="dt" sz="half" idx="10"/>
          </p:nvPr>
        </p:nvSpPr>
        <p:spPr/>
        <p:txBody>
          <a:bodyPr/>
          <a:lstStyle>
            <a:lvl1pPr>
              <a:defRPr>
                <a:solidFill>
                  <a:schemeClr val="tx1"/>
                </a:solidFill>
              </a:defRPr>
            </a:lvl1pPr>
          </a:lstStyle>
          <a:p>
            <a:fld id="{20264ED9-0FE1-493A-AB6C-98FAD6E03705}" type="datetime4">
              <a:rPr lang="en-US" altLang="zh-CN" smtClean="0"/>
              <a:t>April 9, 2021</a:t>
            </a:fld>
            <a:endParaRPr lang="zh-CN" altLang="en-US" dirty="0"/>
          </a:p>
        </p:txBody>
      </p:sp>
      <p:sp>
        <p:nvSpPr>
          <p:cNvPr id="5" name="页脚占位符 4"/>
          <p:cNvSpPr>
            <a:spLocks noGrp="1"/>
          </p:cNvSpPr>
          <p:nvPr>
            <p:ph type="ftr" sz="quarter" idx="11"/>
          </p:nvPr>
        </p:nvSpPr>
        <p:spPr>
          <a:xfrm>
            <a:off x="2204357" y="6356351"/>
            <a:ext cx="4712426" cy="365125"/>
          </a:xfrm>
          <a:prstGeom prst="rect">
            <a:avLst/>
          </a:prstGeom>
        </p:spPr>
        <p:txBody>
          <a:bodyPr/>
          <a:lstStyle>
            <a:lvl1pPr>
              <a:defRPr>
                <a:solidFill>
                  <a:schemeClr val="tx1"/>
                </a:solidFill>
              </a:defRPr>
            </a:lvl1pPr>
          </a:lstStyle>
          <a:p>
            <a:r>
              <a:rPr lang="sv-SE" altLang="zh-CN" dirty="0"/>
              <a:t>Performance 2020</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25711CE1-5A3A-4555-AFFF-2018F0E14892}" type="slidenum">
              <a:rPr lang="zh-CN" altLang="en-US" smtClean="0"/>
              <a:pPr/>
              <a:t>‹#›</a:t>
            </a:fld>
            <a:r>
              <a:rPr lang="en-US" altLang="zh-CN" dirty="0"/>
              <a:t>/19</a:t>
            </a:r>
            <a:endParaRPr lang="zh-CN" altLang="en-US" dirty="0"/>
          </a:p>
        </p:txBody>
      </p:sp>
    </p:spTree>
    <p:extLst>
      <p:ext uri="{BB962C8B-B14F-4D97-AF65-F5344CB8AC3E}">
        <p14:creationId xmlns:p14="http://schemas.microsoft.com/office/powerpoint/2010/main" val="17498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9" name="组合 8"/>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title" hasCustomPrompt="1"/>
          </p:nvPr>
        </p:nvSpPr>
        <p:spPr>
          <a:xfrm>
            <a:off x="431659" y="85794"/>
            <a:ext cx="7886700" cy="1325563"/>
          </a:xfrm>
        </p:spPr>
        <p:txBody>
          <a:bodyPr>
            <a:normAutofit/>
          </a:bodyPr>
          <a:lstStyle>
            <a:lvl1pPr>
              <a:defRPr sz="3300"/>
            </a:lvl1pPr>
          </a:lstStyle>
          <a:p>
            <a:r>
              <a:rPr lang="en-US" altLang="zh-CN" dirty="0"/>
              <a:t>Title</a:t>
            </a:r>
            <a:endParaRPr lang="zh-CN" altLang="en-US" dirty="0"/>
          </a:p>
        </p:txBody>
      </p:sp>
      <p:sp>
        <p:nvSpPr>
          <p:cNvPr id="3" name="内容占位符 2"/>
          <p:cNvSpPr>
            <a:spLocks noGrp="1"/>
          </p:cNvSpPr>
          <p:nvPr>
            <p:ph idx="1" hasCustomPrompt="1"/>
          </p:nvPr>
        </p:nvSpPr>
        <p:spPr/>
        <p:txBody>
          <a:bodyPr/>
          <a:lstStyle>
            <a:lvl1pPr>
              <a:defRPr sz="2800" baseline="0">
                <a:latin typeface="Arial" panose="020B0604020202020204" pitchFamily="34" charset="0"/>
                <a:ea typeface="楷体" panose="02010609060101010101" pitchFamily="49" charset="-122"/>
              </a:defRPr>
            </a:lvl1pPr>
            <a:lvl2pPr marL="685800" indent="-342900">
              <a:buSzPct val="80000"/>
              <a:buFont typeface="Arial" panose="020B0604020202020204" pitchFamily="34" charset="0"/>
              <a:buChar char="○"/>
              <a:defRPr sz="2400" baseline="0">
                <a:latin typeface="Arial" panose="020B0604020202020204" pitchFamily="34" charset="0"/>
                <a:ea typeface="楷体" panose="02010609060101010101" pitchFamily="49" charset="-122"/>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10"/>
          </p:nvPr>
        </p:nvSpPr>
        <p:spPr/>
        <p:txBody>
          <a:bodyPr/>
          <a:lstStyle/>
          <a:p>
            <a:fld id="{2A28F019-106F-42A6-A1B7-7EF51DD35080}" type="datetime4">
              <a:rPr lang="en-US" altLang="zh-CN" smtClean="0"/>
              <a:t>April 9, 2021</a:t>
            </a:fld>
            <a:endParaRPr lang="zh-CN" altLang="en-US" dirty="0"/>
          </a:p>
        </p:txBody>
      </p:sp>
      <p:sp>
        <p:nvSpPr>
          <p:cNvPr id="5" name="页脚占位符 4"/>
          <p:cNvSpPr>
            <a:spLocks noGrp="1"/>
          </p:cNvSpPr>
          <p:nvPr>
            <p:ph type="ftr" sz="quarter" idx="11"/>
          </p:nvPr>
        </p:nvSpPr>
        <p:spPr>
          <a:xfrm>
            <a:off x="2204357" y="6356351"/>
            <a:ext cx="4712426" cy="365125"/>
          </a:xfrm>
          <a:prstGeom prst="rect">
            <a:avLst/>
          </a:prstGeom>
        </p:spPr>
        <p:txBody>
          <a:bodyPr/>
          <a:lstStyle/>
          <a:p>
            <a:r>
              <a:rPr lang="sv-SE" altLang="zh-CN" dirty="0"/>
              <a:t>Performance 2020</a:t>
            </a:r>
            <a:endParaRPr lang="zh-CN" altLang="en-US" dirty="0"/>
          </a:p>
        </p:txBody>
      </p:sp>
      <p:sp>
        <p:nvSpPr>
          <p:cNvPr id="6" name="灯片编号占位符 5"/>
          <p:cNvSpPr>
            <a:spLocks noGrp="1"/>
          </p:cNvSpPr>
          <p:nvPr>
            <p:ph type="sldNum" sz="quarter" idx="12"/>
          </p:nvPr>
        </p:nvSpPr>
        <p:spPr/>
        <p:txBody>
          <a:bodyPr/>
          <a:lstStyle>
            <a:lvl1pPr>
              <a:defRPr/>
            </a:lvl1pPr>
          </a:lstStyle>
          <a:p>
            <a:fld id="{49BF2F59-D1D2-4BCF-82DA-B1F2608D3135}" type="slidenum">
              <a:rPr lang="zh-CN" altLang="en-US" smtClean="0"/>
              <a:pPr/>
              <a:t>‹#›</a:t>
            </a:fld>
            <a:r>
              <a:rPr lang="en-US" altLang="zh-CN" dirty="0"/>
              <a:t>/19</a:t>
            </a:r>
            <a:endParaRPr lang="zh-CN" altLang="en-US" dirty="0"/>
          </a:p>
        </p:txBody>
      </p:sp>
      <p:cxnSp>
        <p:nvCxnSpPr>
          <p:cNvPr id="8" name="直接连接符 7"/>
          <p:cNvCxnSpPr>
            <a:cxnSpLocks/>
          </p:cNvCxnSpPr>
          <p:nvPr userDrawn="1"/>
        </p:nvCxnSpPr>
        <p:spPr>
          <a:xfrm>
            <a:off x="548641" y="6255341"/>
            <a:ext cx="8282622" cy="0"/>
          </a:xfrm>
          <a:prstGeom prst="line">
            <a:avLst/>
          </a:prstGeom>
          <a:ln w="28575">
            <a:solidFill>
              <a:schemeClr val="tx1"/>
            </a:solidFill>
            <a:prstDash val="dash"/>
            <a:headEnd type="oval" w="med" len="med"/>
            <a:tailEnd type="oval"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94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1709739"/>
            <a:ext cx="7886700" cy="2852737"/>
          </a:xfrm>
        </p:spPr>
        <p:txBody>
          <a:bodyPr anchor="b"/>
          <a:lstStyle>
            <a:lvl1pPr>
              <a:defRPr sz="3200"/>
            </a:lvl1pPr>
          </a:lstStyle>
          <a:p>
            <a:r>
              <a:rPr lang="en-US" altLang="zh-CN" dirty="0"/>
              <a:t>Title</a:t>
            </a:r>
            <a:endParaRPr lang="zh-CN" altLang="en-US" dirty="0"/>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Text style</a:t>
            </a:r>
            <a:endParaRPr lang="zh-CN" altLang="en-US" dirty="0"/>
          </a:p>
        </p:txBody>
      </p:sp>
      <p:sp>
        <p:nvSpPr>
          <p:cNvPr id="4" name="日期占位符 3"/>
          <p:cNvSpPr>
            <a:spLocks noGrp="1"/>
          </p:cNvSpPr>
          <p:nvPr>
            <p:ph type="dt" sz="half" idx="10"/>
          </p:nvPr>
        </p:nvSpPr>
        <p:spPr/>
        <p:txBody>
          <a:bodyPr/>
          <a:lstStyle/>
          <a:p>
            <a:fld id="{5CCE9F5C-5049-4EE3-9510-4E5870DB86DD}" type="datetime4">
              <a:rPr lang="en-US" altLang="zh-CN" smtClean="0"/>
              <a:t>April 9, 2021</a:t>
            </a:fld>
            <a:endParaRPr lang="zh-CN" altLang="en-US"/>
          </a:p>
        </p:txBody>
      </p:sp>
      <p:sp>
        <p:nvSpPr>
          <p:cNvPr id="5" name="页脚占位符 4"/>
          <p:cNvSpPr>
            <a:spLocks noGrp="1"/>
          </p:cNvSpPr>
          <p:nvPr>
            <p:ph type="ftr" sz="quarter" idx="11"/>
          </p:nvPr>
        </p:nvSpPr>
        <p:spPr>
          <a:xfrm>
            <a:off x="2204357" y="6356351"/>
            <a:ext cx="4712426" cy="365125"/>
          </a:xfrm>
          <a:prstGeom prst="rect">
            <a:avLst/>
          </a:prstGeom>
        </p:spPr>
        <p:txBody>
          <a:bodyPr/>
          <a:lstStyle/>
          <a:p>
            <a:r>
              <a:rPr lang="sv-SE" altLang="zh-CN" dirty="0"/>
              <a:t>Performance 2020</a:t>
            </a:r>
            <a:endParaRPr lang="zh-CN" altLang="en-US" dirty="0"/>
          </a:p>
        </p:txBody>
      </p:sp>
      <p:sp>
        <p:nvSpPr>
          <p:cNvPr id="6" name="灯片编号占位符 5"/>
          <p:cNvSpPr>
            <a:spLocks noGrp="1"/>
          </p:cNvSpPr>
          <p:nvPr>
            <p:ph type="sldNum" sz="quarter" idx="12"/>
          </p:nvPr>
        </p:nvSpPr>
        <p:spPr/>
        <p:txBody>
          <a:bodyPr/>
          <a:lstStyle/>
          <a:p>
            <a:fld id="{25711CE1-5A3A-4555-AFFF-2018F0E14892}" type="slidenum">
              <a:rPr lang="zh-CN" altLang="en-US" smtClean="0"/>
              <a:pPr/>
              <a:t>‹#›</a:t>
            </a:fld>
            <a:r>
              <a:rPr lang="en-US" altLang="zh-CN" dirty="0"/>
              <a:t>/19</a:t>
            </a:r>
            <a:endParaRPr lang="zh-CN" altLang="en-US" dirty="0"/>
          </a:p>
        </p:txBody>
      </p:sp>
      <p:cxnSp>
        <p:nvCxnSpPr>
          <p:cNvPr id="8" name="直接连接符 7"/>
          <p:cNvCxnSpPr>
            <a:cxnSpLocks/>
          </p:cNvCxnSpPr>
          <p:nvPr userDrawn="1"/>
        </p:nvCxnSpPr>
        <p:spPr>
          <a:xfrm>
            <a:off x="548641" y="6255341"/>
            <a:ext cx="8282622"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251478" y="1270364"/>
            <a:ext cx="8579785" cy="360363"/>
            <a:chOff x="251478" y="1270364"/>
            <a:chExt cx="8579785" cy="360363"/>
          </a:xfrm>
        </p:grpSpPr>
        <p:sp>
          <p:nvSpPr>
            <p:cNvPr id="10" name="直接连接符 9"/>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346583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mj-lt"/>
              </a:defRPr>
            </a:lvl1pPr>
          </a:lstStyle>
          <a:p>
            <a:r>
              <a:rPr lang="en-US" altLang="zh-CN" dirty="0"/>
              <a:t>Only Title</a:t>
            </a:r>
            <a:endParaRPr lang="zh-CN" altLang="en-US" dirty="0"/>
          </a:p>
        </p:txBody>
      </p:sp>
      <p:sp>
        <p:nvSpPr>
          <p:cNvPr id="3" name="日期占位符 2"/>
          <p:cNvSpPr>
            <a:spLocks noGrp="1"/>
          </p:cNvSpPr>
          <p:nvPr>
            <p:ph type="dt" sz="half" idx="10"/>
          </p:nvPr>
        </p:nvSpPr>
        <p:spPr/>
        <p:txBody>
          <a:bodyPr/>
          <a:lstStyle/>
          <a:p>
            <a:fld id="{7322F358-2F55-4307-849B-3D4829B775A8}" type="datetime4">
              <a:rPr lang="en-US" altLang="zh-CN" smtClean="0"/>
              <a:t>April 9, 2021</a:t>
            </a:fld>
            <a:endParaRPr lang="zh-CN" altLang="en-US"/>
          </a:p>
        </p:txBody>
      </p:sp>
      <p:sp>
        <p:nvSpPr>
          <p:cNvPr id="4" name="页脚占位符 3"/>
          <p:cNvSpPr>
            <a:spLocks noGrp="1"/>
          </p:cNvSpPr>
          <p:nvPr>
            <p:ph type="ftr" sz="quarter" idx="11"/>
          </p:nvPr>
        </p:nvSpPr>
        <p:spPr>
          <a:xfrm>
            <a:off x="2204357" y="6356351"/>
            <a:ext cx="4712426" cy="365125"/>
          </a:xfrm>
          <a:prstGeom prst="rect">
            <a:avLst/>
          </a:prstGeom>
        </p:spPr>
        <p:txBody>
          <a:bodyPr/>
          <a:lstStyle/>
          <a:p>
            <a:r>
              <a:rPr lang="sv-SE" altLang="zh-CN" dirty="0"/>
              <a:t>Performance 2020</a:t>
            </a:r>
            <a:endParaRPr lang="zh-CN" altLang="en-US" dirty="0"/>
          </a:p>
        </p:txBody>
      </p:sp>
      <p:sp>
        <p:nvSpPr>
          <p:cNvPr id="5" name="灯片编号占位符 4"/>
          <p:cNvSpPr>
            <a:spLocks noGrp="1"/>
          </p:cNvSpPr>
          <p:nvPr>
            <p:ph type="sldNum" sz="quarter" idx="12"/>
          </p:nvPr>
        </p:nvSpPr>
        <p:spPr/>
        <p:txBody>
          <a:bodyPr/>
          <a:lstStyle/>
          <a:p>
            <a:fld id="{25711CE1-5A3A-4555-AFFF-2018F0E14892}" type="slidenum">
              <a:rPr lang="zh-CN" altLang="en-US" smtClean="0"/>
              <a:pPr/>
              <a:t>‹#›</a:t>
            </a:fld>
            <a:r>
              <a:rPr lang="en-US" altLang="zh-CN" dirty="0"/>
              <a:t>/19</a:t>
            </a:r>
            <a:endParaRPr lang="zh-CN" altLang="en-US" dirty="0"/>
          </a:p>
        </p:txBody>
      </p:sp>
      <p:cxnSp>
        <p:nvCxnSpPr>
          <p:cNvPr id="6" name="直接连接符 5"/>
          <p:cNvCxnSpPr>
            <a:cxnSpLocks/>
          </p:cNvCxnSpPr>
          <p:nvPr userDrawn="1"/>
        </p:nvCxnSpPr>
        <p:spPr>
          <a:xfrm>
            <a:off x="548641" y="6255341"/>
            <a:ext cx="8296101"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6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521CE28B-C97A-449E-9562-D2F5431E657C}"/>
              </a:ext>
            </a:extLst>
          </p:cNvPr>
          <p:cNvSpPr>
            <a:spLocks noGrp="1"/>
          </p:cNvSpPr>
          <p:nvPr>
            <p:ph type="dt" sz="half" idx="10"/>
          </p:nvPr>
        </p:nvSpPr>
        <p:spPr>
          <a:xfrm>
            <a:off x="628650" y="6356351"/>
            <a:ext cx="2057400" cy="365125"/>
          </a:xfrm>
        </p:spPr>
        <p:txBody>
          <a:bodyPr/>
          <a:lstStyle/>
          <a:p>
            <a:fld id="{927ACF4C-C6F1-46FA-A262-FAECA1C67710}" type="datetime4">
              <a:rPr lang="en-US" altLang="zh-CN" smtClean="0"/>
              <a:t>April 9, 2021</a:t>
            </a:fld>
            <a:endParaRPr lang="zh-CN" altLang="en-US"/>
          </a:p>
        </p:txBody>
      </p:sp>
      <p:sp>
        <p:nvSpPr>
          <p:cNvPr id="3" name="页脚占位符 3">
            <a:extLst>
              <a:ext uri="{FF2B5EF4-FFF2-40B4-BE49-F238E27FC236}">
                <a16:creationId xmlns:a16="http://schemas.microsoft.com/office/drawing/2014/main" id="{89F413E7-02C3-4A8F-A022-9D2FD9796A11}"/>
              </a:ext>
            </a:extLst>
          </p:cNvPr>
          <p:cNvSpPr>
            <a:spLocks noGrp="1"/>
          </p:cNvSpPr>
          <p:nvPr>
            <p:ph type="ftr" sz="quarter" idx="11"/>
          </p:nvPr>
        </p:nvSpPr>
        <p:spPr>
          <a:xfrm>
            <a:off x="2204357" y="6356351"/>
            <a:ext cx="4712426" cy="365125"/>
          </a:xfrm>
          <a:prstGeom prst="rect">
            <a:avLst/>
          </a:prstGeom>
        </p:spPr>
        <p:txBody>
          <a:bodyPr/>
          <a:lstStyle/>
          <a:p>
            <a:r>
              <a:rPr lang="sv-SE" altLang="zh-CN" dirty="0"/>
              <a:t>Performance 2020</a:t>
            </a:r>
            <a:endParaRPr lang="zh-CN" altLang="en-US" dirty="0"/>
          </a:p>
        </p:txBody>
      </p:sp>
      <p:sp>
        <p:nvSpPr>
          <p:cNvPr id="4" name="灯片编号占位符 4">
            <a:extLst>
              <a:ext uri="{FF2B5EF4-FFF2-40B4-BE49-F238E27FC236}">
                <a16:creationId xmlns:a16="http://schemas.microsoft.com/office/drawing/2014/main" id="{B37F7023-3714-440E-9F86-E24F6B3F3B60}"/>
              </a:ext>
            </a:extLst>
          </p:cNvPr>
          <p:cNvSpPr>
            <a:spLocks noGrp="1"/>
          </p:cNvSpPr>
          <p:nvPr>
            <p:ph type="sldNum" sz="quarter" idx="12"/>
          </p:nvPr>
        </p:nvSpPr>
        <p:spPr>
          <a:xfrm>
            <a:off x="6457950" y="6356351"/>
            <a:ext cx="2057400" cy="365125"/>
          </a:xfrm>
        </p:spPr>
        <p:txBody>
          <a:bodyPr/>
          <a:lstStyle/>
          <a:p>
            <a:fld id="{25711CE1-5A3A-4555-AFFF-2018F0E14892}" type="slidenum">
              <a:rPr lang="zh-CN" altLang="en-US" smtClean="0"/>
              <a:pPr/>
              <a:t>‹#›</a:t>
            </a:fld>
            <a:r>
              <a:rPr lang="en-US" altLang="zh-CN" dirty="0"/>
              <a:t>/19</a:t>
            </a:r>
            <a:endParaRPr lang="zh-CN" altLang="en-US" dirty="0"/>
          </a:p>
        </p:txBody>
      </p:sp>
      <p:cxnSp>
        <p:nvCxnSpPr>
          <p:cNvPr id="5" name="直接连接符 5">
            <a:extLst>
              <a:ext uri="{FF2B5EF4-FFF2-40B4-BE49-F238E27FC236}">
                <a16:creationId xmlns:a16="http://schemas.microsoft.com/office/drawing/2014/main" id="{CEF32661-F3AE-4B51-B623-3F6153E16BF8}"/>
              </a:ext>
            </a:extLst>
          </p:cNvPr>
          <p:cNvCxnSpPr>
            <a:cxnSpLocks/>
          </p:cNvCxnSpPr>
          <p:nvPr userDrawn="1"/>
        </p:nvCxnSpPr>
        <p:spPr>
          <a:xfrm>
            <a:off x="548641" y="6255341"/>
            <a:ext cx="8279475"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783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p>
            <a:r>
              <a:rPr lang="en-US" altLang="zh-CN" dirty="0"/>
              <a:t>Title</a:t>
            </a:r>
            <a:endParaRPr lang="zh-CN" altLang="en-US" dirty="0"/>
          </a:p>
        </p:txBody>
      </p:sp>
      <p:sp>
        <p:nvSpPr>
          <p:cNvPr id="3" name="文本占位符 2"/>
          <p:cNvSpPr>
            <a:spLocks noGrp="1"/>
          </p:cNvSpPr>
          <p:nvPr>
            <p:ph type="body" idx="1"/>
          </p:nvPr>
        </p:nvSpPr>
        <p:spPr>
          <a:xfrm>
            <a:off x="628650" y="1825625"/>
            <a:ext cx="7886700" cy="4351338"/>
          </a:xfrm>
          <a:prstGeom prst="rect">
            <a:avLst/>
          </a:prstGeom>
          <a:noFill/>
        </p:spPr>
        <p:txBody>
          <a:bodyPr vert="horz" lIns="91440" tIns="45720" rIns="91440" bIns="45720" rtlCol="0">
            <a:normAutofit/>
          </a:body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350" b="0">
                <a:solidFill>
                  <a:schemeClr val="tx1"/>
                </a:solidFill>
              </a:defRPr>
            </a:lvl1pPr>
          </a:lstStyle>
          <a:p>
            <a:fld id="{E8BDE889-B089-4453-A72E-FCAF59168033}" type="datetime4">
              <a:rPr lang="en-US" altLang="zh-CN" smtClean="0"/>
              <a:t>April 9, 2021</a:t>
            </a:fld>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350" b="0">
                <a:solidFill>
                  <a:schemeClr val="tx1"/>
                </a:solidFill>
              </a:defRPr>
            </a:lvl1pPr>
          </a:lstStyle>
          <a:p>
            <a:fld id="{9EC8CF4D-7D58-4A74-BDD2-0615DC050D49}" type="slidenum">
              <a:rPr lang="zh-CN" altLang="en-US" smtClean="0"/>
              <a:pPr/>
              <a:t>‹#›</a:t>
            </a:fld>
            <a:r>
              <a:rPr lang="en-US" altLang="zh-CN" dirty="0"/>
              <a:t>/19</a:t>
            </a:r>
            <a:endParaRPr lang="zh-CN" altLang="en-US" dirty="0"/>
          </a:p>
        </p:txBody>
      </p:sp>
      <p:grpSp>
        <p:nvGrpSpPr>
          <p:cNvPr id="9" name="组合 6"/>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7" name="Footer Placeholder 6">
            <a:extLst>
              <a:ext uri="{FF2B5EF4-FFF2-40B4-BE49-F238E27FC236}">
                <a16:creationId xmlns:a16="http://schemas.microsoft.com/office/drawing/2014/main" id="{EAA01989-84EB-42AC-BB07-C5A07F0C7D2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solidFill>
              </a:defRPr>
            </a:lvl1pPr>
          </a:lstStyle>
          <a:p>
            <a:r>
              <a:rPr lang="sv-SE" altLang="zh-CN" dirty="0"/>
              <a:t>Performance 2020</a:t>
            </a:r>
            <a:endParaRPr lang="zh-CN" altLang="en-US" dirty="0"/>
          </a:p>
        </p:txBody>
      </p:sp>
    </p:spTree>
    <p:extLst>
      <p:ext uri="{BB962C8B-B14F-4D97-AF65-F5344CB8AC3E}">
        <p14:creationId xmlns:p14="http://schemas.microsoft.com/office/powerpoint/2010/main" val="55315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685800" rtl="0" eaLnBrk="1" latinLnBrk="0" hangingPunct="1">
        <a:lnSpc>
          <a:spcPct val="90000"/>
        </a:lnSpc>
        <a:spcBef>
          <a:spcPct val="0"/>
        </a:spcBef>
        <a:buNone/>
        <a:defRPr sz="3300" kern="1200" baseline="0">
          <a:solidFill>
            <a:schemeClr val="tx1"/>
          </a:solidFill>
          <a:latin typeface="+mj-lt"/>
          <a:ea typeface="楷体" panose="02010609060101010101" pitchFamily="49" charset="-122"/>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342900" algn="l" defTabSz="685800" rtl="0" eaLnBrk="1" latinLnBrk="0" hangingPunct="1">
        <a:lnSpc>
          <a:spcPct val="90000"/>
        </a:lnSpc>
        <a:spcBef>
          <a:spcPts val="375"/>
        </a:spcBef>
        <a:buSzPct val="80000"/>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l"/>
        <a:defRPr sz="1800" kern="1200" baseline="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400" kern="1200" baseline="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Wingdings" panose="05000000000000000000" pitchFamily="2" charset="2"/>
        <a:buChar char="l"/>
        <a:defRPr sz="1100" kern="1200" baseline="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6180" y="1268738"/>
            <a:ext cx="8671639" cy="2042077"/>
          </a:xfrm>
        </p:spPr>
        <p:txBody>
          <a:bodyPr>
            <a:normAutofit/>
          </a:bodyPr>
          <a:lstStyle/>
          <a:p>
            <a:pPr defTabSz="914400"/>
            <a:r>
              <a:rPr lang="en-US" dirty="0">
                <a:latin typeface="+mn-lt"/>
                <a:ea typeface="Verdana" pitchFamily="34" charset="0"/>
              </a:rPr>
              <a:t>Sliding-Window QPS (SW-QPS): A Perfect Parallel Iterative Switching Algorithm for Input-Queued Switches</a:t>
            </a:r>
          </a:p>
        </p:txBody>
      </p:sp>
      <p:sp>
        <p:nvSpPr>
          <p:cNvPr id="7" name="Subtitle 2">
            <a:extLst>
              <a:ext uri="{FF2B5EF4-FFF2-40B4-BE49-F238E27FC236}">
                <a16:creationId xmlns:a16="http://schemas.microsoft.com/office/drawing/2014/main" id="{74A9A916-68B0-43C5-82D7-3557DD0B2207}"/>
              </a:ext>
            </a:extLst>
          </p:cNvPr>
          <p:cNvSpPr>
            <a:spLocks noGrp="1"/>
          </p:cNvSpPr>
          <p:nvPr>
            <p:ph type="subTitle" idx="1"/>
          </p:nvPr>
        </p:nvSpPr>
        <p:spPr>
          <a:xfrm>
            <a:off x="253702" y="3429000"/>
            <a:ext cx="8671638" cy="2641600"/>
          </a:xfrm>
        </p:spPr>
        <p:txBody>
          <a:bodyPr>
            <a:noAutofit/>
          </a:bodyPr>
          <a:lstStyle/>
          <a:p>
            <a:endParaRPr lang="en-US" sz="100" dirty="0"/>
          </a:p>
          <a:p>
            <a:r>
              <a:rPr lang="en-US" sz="3600" dirty="0">
                <a:latin typeface="+mj-lt"/>
              </a:rPr>
              <a:t>Jingfan Meng</a:t>
            </a:r>
          </a:p>
          <a:p>
            <a:endParaRPr lang="en-US" sz="100" b="1" dirty="0">
              <a:latin typeface="+mj-lt"/>
            </a:endParaRPr>
          </a:p>
          <a:p>
            <a:r>
              <a:rPr lang="en-US" sz="2200" dirty="0">
                <a:latin typeface="+mj-lt"/>
              </a:rPr>
              <a:t>Long Gong, Jun (Jim) Xu</a:t>
            </a:r>
          </a:p>
        </p:txBody>
      </p:sp>
      <p:pic>
        <p:nvPicPr>
          <p:cNvPr id="4" name="Picture 3" descr="A picture containing drawing&#10;&#10;Description automatically generated">
            <a:extLst>
              <a:ext uri="{FF2B5EF4-FFF2-40B4-BE49-F238E27FC236}">
                <a16:creationId xmlns:a16="http://schemas.microsoft.com/office/drawing/2014/main" id="{B221FD58-5A98-4CED-9996-BDD586FEB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140" y="4906479"/>
            <a:ext cx="2748762" cy="1164121"/>
          </a:xfrm>
          <a:prstGeom prst="rect">
            <a:avLst/>
          </a:prstGeom>
        </p:spPr>
      </p:pic>
    </p:spTree>
    <p:extLst>
      <p:ext uri="{BB962C8B-B14F-4D97-AF65-F5344CB8AC3E}">
        <p14:creationId xmlns:p14="http://schemas.microsoft.com/office/powerpoint/2010/main" val="1980919907"/>
      </p:ext>
    </p:extLst>
  </p:cSld>
  <p:clrMapOvr>
    <a:masterClrMapping/>
  </p:clrMapOvr>
  <mc:AlternateContent xmlns:mc="http://schemas.openxmlformats.org/markup-compatibility/2006" xmlns:p14="http://schemas.microsoft.com/office/powerpoint/2010/main">
    <mc:Choice Requires="p14">
      <p:transition spd="slow" p14:dur="2000" advTm="830"/>
    </mc:Choice>
    <mc:Fallback xmlns="">
      <p:transition spd="slow" advTm="8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1A79C8-71DC-4611-B0D1-467055F2D4DE}"/>
              </a:ext>
            </a:extLst>
          </p:cNvPr>
          <p:cNvSpPr>
            <a:spLocks noGrp="1"/>
          </p:cNvSpPr>
          <p:nvPr>
            <p:ph type="title"/>
          </p:nvPr>
        </p:nvSpPr>
        <p:spPr>
          <a:xfrm>
            <a:off x="755419" y="373748"/>
            <a:ext cx="7886700" cy="1325563"/>
          </a:xfrm>
        </p:spPr>
        <p:txBody>
          <a:bodyPr/>
          <a:lstStyle/>
          <a:p>
            <a:r>
              <a:rPr lang="en-US" altLang="zh-CN" b="1" dirty="0"/>
              <a:t>QPS-1 : Propose and Accept</a:t>
            </a:r>
            <a:endParaRPr lang="zh-CN" altLang="en-US" b="1" dirty="0"/>
          </a:p>
        </p:txBody>
      </p:sp>
      <p:sp>
        <p:nvSpPr>
          <p:cNvPr id="3" name="Date Placeholder 2">
            <a:extLst>
              <a:ext uri="{FF2B5EF4-FFF2-40B4-BE49-F238E27FC236}">
                <a16:creationId xmlns:a16="http://schemas.microsoft.com/office/drawing/2014/main" id="{698439E3-3C64-4945-A3C8-2A554336394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27C21CF-DD28-4BDB-988E-0E6D79A80A18}" type="datetime4">
              <a:rPr kumimoji="0" lang="en-US" altLang="zh-CN" sz="1350" b="0" i="0" u="none" strike="noStrike" kern="1200" cap="none" spc="0" normalizeH="0" baseline="0" noProof="0" smtClean="0">
                <a:ln>
                  <a:noFill/>
                </a:ln>
                <a:solidFill>
                  <a:prstClr val="black"/>
                </a:solidFill>
                <a:effectLst/>
                <a:uLnTx/>
                <a:uFillTx/>
                <a:latin typeface="Century Gothic" panose="020F0302020204030204"/>
                <a:ea typeface="宋体" panose="02010600030101010101" pitchFamily="2" charset="-122"/>
                <a:cs typeface="+mn-cs"/>
              </a:rPr>
              <a:t>April 9, 2021</a:t>
            </a:fld>
            <a:endParaRPr kumimoji="0" lang="zh-CN" altLang="en-US" sz="1350" b="0" i="0" u="none" strike="noStrike" kern="1200" cap="none" spc="0" normalizeH="0" baseline="0" noProof="0">
              <a:ln>
                <a:noFill/>
              </a:ln>
              <a:solidFill>
                <a:prstClr val="black"/>
              </a:solidFill>
              <a:effectLst/>
              <a:uLnTx/>
              <a:uFillTx/>
              <a:latin typeface="Century Gothic" panose="020F0302020204030204"/>
              <a:ea typeface="宋体" panose="02010600030101010101" pitchFamily="2" charset="-122"/>
              <a:cs typeface="+mn-cs"/>
            </a:endParaRPr>
          </a:p>
        </p:txBody>
      </p:sp>
      <p:sp>
        <p:nvSpPr>
          <p:cNvPr id="4" name="Footer Placeholder 3">
            <a:extLst>
              <a:ext uri="{FF2B5EF4-FFF2-40B4-BE49-F238E27FC236}">
                <a16:creationId xmlns:a16="http://schemas.microsoft.com/office/drawing/2014/main" id="{40DCF2D8-333C-464C-986C-E81D4C1DA1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altLang="zh-CN" sz="1350" b="0" i="0" u="none" strike="noStrike" kern="1200" cap="none" spc="0" normalizeH="0" baseline="0" noProof="0">
                <a:ln>
                  <a:noFill/>
                </a:ln>
                <a:solidFill>
                  <a:prstClr val="black"/>
                </a:solidFill>
                <a:effectLst/>
                <a:uLnTx/>
                <a:uFillTx/>
                <a:latin typeface="Century Gothic" panose="020F0302020204030204"/>
                <a:ea typeface="宋体" panose="02010600030101010101" pitchFamily="2" charset="-122"/>
                <a:cs typeface="+mn-cs"/>
              </a:rPr>
              <a:t>Performance 2020</a:t>
            </a:r>
            <a:endParaRPr kumimoji="0" lang="zh-CN" altLang="en-US" sz="1350" b="0" i="0" u="none" strike="noStrike" kern="1200" cap="none" spc="0" normalizeH="0" baseline="0" noProof="0">
              <a:ln>
                <a:noFill/>
              </a:ln>
              <a:solidFill>
                <a:prstClr val="black"/>
              </a:solidFill>
              <a:effectLst/>
              <a:uLnTx/>
              <a:uFillTx/>
              <a:latin typeface="Century Gothic" panose="020F0302020204030204"/>
              <a:ea typeface="宋体" panose="02010600030101010101" pitchFamily="2" charset="-122"/>
              <a:cs typeface="+mn-cs"/>
            </a:endParaRPr>
          </a:p>
        </p:txBody>
      </p:sp>
      <p:sp>
        <p:nvSpPr>
          <p:cNvPr id="10" name="Slide Number Placeholder 9">
            <a:extLst>
              <a:ext uri="{FF2B5EF4-FFF2-40B4-BE49-F238E27FC236}">
                <a16:creationId xmlns:a16="http://schemas.microsoft.com/office/drawing/2014/main" id="{C87D811D-AB43-4480-A7B5-6C325D638A2A}"/>
              </a:ext>
            </a:extLst>
          </p:cNvPr>
          <p:cNvSpPr>
            <a:spLocks noGrp="1"/>
          </p:cNvSpPr>
          <p:nvPr>
            <p:ph type="sldNum" sz="quarter" idx="12"/>
          </p:nvPr>
        </p:nvSpPr>
        <p:spPr/>
        <p:txBody>
          <a:bodyPr/>
          <a:lstStyle/>
          <a:p>
            <a:fld id="{25711CE1-5A3A-4555-AFFF-2018F0E14892}" type="slidenum">
              <a:rPr lang="zh-CN" altLang="en-US" smtClean="0"/>
              <a:pPr/>
              <a:t>10</a:t>
            </a:fld>
            <a:r>
              <a:rPr lang="en-US" altLang="zh-CN"/>
              <a:t>/19</a:t>
            </a:r>
            <a:endParaRPr lang="zh-CN" altLang="en-US" dirty="0"/>
          </a:p>
        </p:txBody>
      </p:sp>
      <p:sp>
        <p:nvSpPr>
          <p:cNvPr id="47" name="矩形 46"/>
          <p:cNvSpPr/>
          <p:nvPr/>
        </p:nvSpPr>
        <p:spPr>
          <a:xfrm>
            <a:off x="874354" y="1669424"/>
            <a:ext cx="7767765" cy="707886"/>
          </a:xfrm>
          <a:prstGeom prst="rect">
            <a:avLst/>
          </a:prstGeom>
        </p:spPr>
        <p:txBody>
          <a:bodyPr wrap="square">
            <a:spAutoFit/>
          </a:bodyPr>
          <a:lstStyle/>
          <a:p>
            <a:r>
              <a:rPr lang="en-US" altLang="zh-CN" sz="2000" dirty="0">
                <a:ea typeface="Cambria Math" panose="02040503050406030204" pitchFamily="18" charset="0"/>
              </a:rPr>
              <a:t>QPS-1 [Gong20] computes each matching with the following two stages:</a:t>
            </a:r>
          </a:p>
        </p:txBody>
      </p:sp>
      <p:sp>
        <p:nvSpPr>
          <p:cNvPr id="34" name="Oval 2"/>
          <p:cNvSpPr/>
          <p:nvPr/>
        </p:nvSpPr>
        <p:spPr>
          <a:xfrm>
            <a:off x="1052542" y="250987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1</a:t>
            </a:r>
          </a:p>
        </p:txBody>
      </p:sp>
      <p:sp>
        <p:nvSpPr>
          <p:cNvPr id="36" name="Oval 44"/>
          <p:cNvSpPr/>
          <p:nvPr/>
        </p:nvSpPr>
        <p:spPr>
          <a:xfrm>
            <a:off x="1052542" y="303105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2</a:t>
            </a:r>
          </a:p>
        </p:txBody>
      </p:sp>
      <p:sp>
        <p:nvSpPr>
          <p:cNvPr id="37" name="Oval 45"/>
          <p:cNvSpPr/>
          <p:nvPr/>
        </p:nvSpPr>
        <p:spPr>
          <a:xfrm>
            <a:off x="1052542" y="355224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3</a:t>
            </a:r>
          </a:p>
        </p:txBody>
      </p:sp>
      <p:sp>
        <p:nvSpPr>
          <p:cNvPr id="38" name="Oval 46"/>
          <p:cNvSpPr/>
          <p:nvPr/>
        </p:nvSpPr>
        <p:spPr>
          <a:xfrm>
            <a:off x="1052542" y="407342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4</a:t>
            </a:r>
          </a:p>
        </p:txBody>
      </p:sp>
      <p:sp>
        <p:nvSpPr>
          <p:cNvPr id="39" name="Oval 47"/>
          <p:cNvSpPr/>
          <p:nvPr/>
        </p:nvSpPr>
        <p:spPr>
          <a:xfrm>
            <a:off x="2229289" y="2509876"/>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1</a:t>
            </a:r>
          </a:p>
        </p:txBody>
      </p:sp>
      <p:sp>
        <p:nvSpPr>
          <p:cNvPr id="40" name="Oval 48"/>
          <p:cNvSpPr/>
          <p:nvPr/>
        </p:nvSpPr>
        <p:spPr>
          <a:xfrm>
            <a:off x="2229289" y="3031059"/>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2</a:t>
            </a:r>
          </a:p>
        </p:txBody>
      </p:sp>
      <p:sp>
        <p:nvSpPr>
          <p:cNvPr id="42" name="Oval 49"/>
          <p:cNvSpPr/>
          <p:nvPr/>
        </p:nvSpPr>
        <p:spPr>
          <a:xfrm>
            <a:off x="2229289" y="3552242"/>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3</a:t>
            </a:r>
          </a:p>
        </p:txBody>
      </p:sp>
      <p:sp>
        <p:nvSpPr>
          <p:cNvPr id="44" name="Oval 50"/>
          <p:cNvSpPr/>
          <p:nvPr/>
        </p:nvSpPr>
        <p:spPr>
          <a:xfrm>
            <a:off x="2229289" y="4073426"/>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4</a:t>
            </a:r>
          </a:p>
        </p:txBody>
      </p:sp>
      <p:sp>
        <p:nvSpPr>
          <p:cNvPr id="9" name="矩形 8"/>
          <p:cNvSpPr/>
          <p:nvPr/>
        </p:nvSpPr>
        <p:spPr>
          <a:xfrm>
            <a:off x="874354" y="4583855"/>
            <a:ext cx="755335" cy="369332"/>
          </a:xfrm>
          <a:prstGeom prst="rect">
            <a:avLst/>
          </a:prstGeom>
        </p:spPr>
        <p:txBody>
          <a:bodyPr wrap="none">
            <a:spAutoFit/>
          </a:bodyPr>
          <a:lstStyle/>
          <a:p>
            <a:r>
              <a:rPr lang="en-US" altLang="zh-CN" b="1" dirty="0">
                <a:solidFill>
                  <a:srgbClr val="FFC000"/>
                </a:solidFill>
                <a:ea typeface="Cambria Math" panose="02040503050406030204" pitchFamily="18" charset="0"/>
              </a:rPr>
              <a:t>input</a:t>
            </a:r>
            <a:endParaRPr lang="zh-CN" altLang="en-US" b="1" dirty="0">
              <a:solidFill>
                <a:srgbClr val="FFC000"/>
              </a:solidFill>
            </a:endParaRPr>
          </a:p>
        </p:txBody>
      </p:sp>
      <p:sp>
        <p:nvSpPr>
          <p:cNvPr id="49" name="矩形 48"/>
          <p:cNvSpPr/>
          <p:nvPr/>
        </p:nvSpPr>
        <p:spPr>
          <a:xfrm>
            <a:off x="2051101" y="4578851"/>
            <a:ext cx="898003" cy="369332"/>
          </a:xfrm>
          <a:prstGeom prst="rect">
            <a:avLst/>
          </a:prstGeom>
        </p:spPr>
        <p:txBody>
          <a:bodyPr wrap="none">
            <a:spAutoFit/>
          </a:bodyPr>
          <a:lstStyle/>
          <a:p>
            <a:r>
              <a:rPr lang="en-US" altLang="zh-CN" b="1" dirty="0">
                <a:solidFill>
                  <a:srgbClr val="4472C4"/>
                </a:solidFill>
                <a:ea typeface="Cambria Math" panose="02040503050406030204" pitchFamily="18" charset="0"/>
              </a:rPr>
              <a:t>output</a:t>
            </a:r>
            <a:endParaRPr lang="zh-CN" altLang="en-US" b="1" dirty="0">
              <a:solidFill>
                <a:srgbClr val="4472C4"/>
              </a:solidFill>
            </a:endParaRPr>
          </a:p>
        </p:txBody>
      </p:sp>
      <p:grpSp>
        <p:nvGrpSpPr>
          <p:cNvPr id="15" name="组合 14"/>
          <p:cNvGrpSpPr/>
          <p:nvPr/>
        </p:nvGrpSpPr>
        <p:grpSpPr>
          <a:xfrm>
            <a:off x="1451503" y="2700852"/>
            <a:ext cx="806979" cy="1572054"/>
            <a:chOff x="1451503" y="2700852"/>
            <a:chExt cx="806979" cy="1572054"/>
          </a:xfrm>
        </p:grpSpPr>
        <p:cxnSp>
          <p:nvCxnSpPr>
            <p:cNvPr id="45" name="Straight Arrow Connector 4"/>
            <p:cNvCxnSpPr/>
            <p:nvPr/>
          </p:nvCxnSpPr>
          <p:spPr>
            <a:xfrm>
              <a:off x="1451503" y="2700852"/>
              <a:ext cx="777786" cy="1700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6"/>
            <p:cNvCxnSpPr>
              <a:stCxn id="36" idx="6"/>
            </p:cNvCxnSpPr>
            <p:nvPr/>
          </p:nvCxnSpPr>
          <p:spPr>
            <a:xfrm>
              <a:off x="1451503" y="3230540"/>
              <a:ext cx="806979" cy="970994"/>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
            <p:cNvCxnSpPr>
              <a:endCxn id="42" idx="2"/>
            </p:cNvCxnSpPr>
            <p:nvPr/>
          </p:nvCxnSpPr>
          <p:spPr>
            <a:xfrm>
              <a:off x="1461571" y="3751722"/>
              <a:ext cx="767718" cy="1"/>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
            <p:cNvCxnSpPr/>
            <p:nvPr/>
          </p:nvCxnSpPr>
          <p:spPr>
            <a:xfrm>
              <a:off x="1458108" y="4272905"/>
              <a:ext cx="767718" cy="1"/>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2" name="Oval 2"/>
          <p:cNvSpPr/>
          <p:nvPr/>
        </p:nvSpPr>
        <p:spPr>
          <a:xfrm>
            <a:off x="6524629" y="250987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1</a:t>
            </a:r>
          </a:p>
        </p:txBody>
      </p:sp>
      <p:sp>
        <p:nvSpPr>
          <p:cNvPr id="53" name="Oval 44"/>
          <p:cNvSpPr/>
          <p:nvPr/>
        </p:nvSpPr>
        <p:spPr>
          <a:xfrm>
            <a:off x="6524629" y="303105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2</a:t>
            </a:r>
          </a:p>
        </p:txBody>
      </p:sp>
      <p:sp>
        <p:nvSpPr>
          <p:cNvPr id="54" name="Oval 45"/>
          <p:cNvSpPr/>
          <p:nvPr/>
        </p:nvSpPr>
        <p:spPr>
          <a:xfrm>
            <a:off x="6524629" y="355224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3</a:t>
            </a:r>
          </a:p>
        </p:txBody>
      </p:sp>
      <p:sp>
        <p:nvSpPr>
          <p:cNvPr id="55" name="Oval 46"/>
          <p:cNvSpPr/>
          <p:nvPr/>
        </p:nvSpPr>
        <p:spPr>
          <a:xfrm>
            <a:off x="6524629" y="407342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4</a:t>
            </a:r>
          </a:p>
        </p:txBody>
      </p:sp>
      <p:sp>
        <p:nvSpPr>
          <p:cNvPr id="56" name="Oval 47"/>
          <p:cNvSpPr/>
          <p:nvPr/>
        </p:nvSpPr>
        <p:spPr>
          <a:xfrm>
            <a:off x="7701376" y="2509876"/>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1</a:t>
            </a:r>
          </a:p>
        </p:txBody>
      </p:sp>
      <p:sp>
        <p:nvSpPr>
          <p:cNvPr id="57" name="Oval 48"/>
          <p:cNvSpPr/>
          <p:nvPr/>
        </p:nvSpPr>
        <p:spPr>
          <a:xfrm>
            <a:off x="7701376" y="3031059"/>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2</a:t>
            </a:r>
          </a:p>
        </p:txBody>
      </p:sp>
      <p:sp>
        <p:nvSpPr>
          <p:cNvPr id="58" name="Oval 49"/>
          <p:cNvSpPr/>
          <p:nvPr/>
        </p:nvSpPr>
        <p:spPr>
          <a:xfrm>
            <a:off x="7701376" y="3552242"/>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3</a:t>
            </a:r>
          </a:p>
        </p:txBody>
      </p:sp>
      <p:sp>
        <p:nvSpPr>
          <p:cNvPr id="59" name="Oval 50"/>
          <p:cNvSpPr/>
          <p:nvPr/>
        </p:nvSpPr>
        <p:spPr>
          <a:xfrm>
            <a:off x="7701376" y="4073426"/>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4</a:t>
            </a:r>
          </a:p>
        </p:txBody>
      </p:sp>
      <p:grpSp>
        <p:nvGrpSpPr>
          <p:cNvPr id="16" name="组合 15"/>
          <p:cNvGrpSpPr/>
          <p:nvPr/>
        </p:nvGrpSpPr>
        <p:grpSpPr>
          <a:xfrm>
            <a:off x="6923590" y="2700852"/>
            <a:ext cx="806979" cy="1500682"/>
            <a:chOff x="6923590" y="2700852"/>
            <a:chExt cx="806979" cy="1500682"/>
          </a:xfrm>
        </p:grpSpPr>
        <p:cxnSp>
          <p:nvCxnSpPr>
            <p:cNvPr id="60" name="Straight Arrow Connector 4"/>
            <p:cNvCxnSpPr/>
            <p:nvPr/>
          </p:nvCxnSpPr>
          <p:spPr>
            <a:xfrm>
              <a:off x="6923590" y="2700852"/>
              <a:ext cx="777786" cy="17008"/>
            </a:xfrm>
            <a:prstGeom prst="straightConnector1">
              <a:avLst/>
            </a:prstGeom>
            <a:ln w="38100">
              <a:solidFill>
                <a:srgbClr val="008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
            <p:cNvCxnSpPr>
              <a:stCxn id="53" idx="6"/>
            </p:cNvCxnSpPr>
            <p:nvPr/>
          </p:nvCxnSpPr>
          <p:spPr>
            <a:xfrm>
              <a:off x="6923590" y="3230540"/>
              <a:ext cx="806979" cy="970994"/>
            </a:xfrm>
            <a:prstGeom prst="straightConnector1">
              <a:avLst/>
            </a:prstGeom>
            <a:ln w="38100">
              <a:solidFill>
                <a:srgbClr val="008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4"/>
            <p:cNvCxnSpPr>
              <a:endCxn id="58" idx="2"/>
            </p:cNvCxnSpPr>
            <p:nvPr/>
          </p:nvCxnSpPr>
          <p:spPr>
            <a:xfrm>
              <a:off x="6933658" y="3751722"/>
              <a:ext cx="767718" cy="1"/>
            </a:xfrm>
            <a:prstGeom prst="straightConnector1">
              <a:avLst/>
            </a:prstGeom>
            <a:ln w="38100">
              <a:solidFill>
                <a:srgbClr val="008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3" name="矩形 62"/>
          <p:cNvSpPr/>
          <p:nvPr/>
        </p:nvSpPr>
        <p:spPr>
          <a:xfrm>
            <a:off x="6346441" y="4583855"/>
            <a:ext cx="755335" cy="369332"/>
          </a:xfrm>
          <a:prstGeom prst="rect">
            <a:avLst/>
          </a:prstGeom>
        </p:spPr>
        <p:txBody>
          <a:bodyPr wrap="none">
            <a:spAutoFit/>
          </a:bodyPr>
          <a:lstStyle/>
          <a:p>
            <a:r>
              <a:rPr lang="en-US" altLang="zh-CN" b="1" dirty="0">
                <a:solidFill>
                  <a:srgbClr val="FFC000"/>
                </a:solidFill>
                <a:ea typeface="Cambria Math" panose="02040503050406030204" pitchFamily="18" charset="0"/>
              </a:rPr>
              <a:t>input</a:t>
            </a:r>
            <a:endParaRPr lang="zh-CN" altLang="en-US" b="1" dirty="0">
              <a:solidFill>
                <a:srgbClr val="FFC000"/>
              </a:solidFill>
            </a:endParaRPr>
          </a:p>
        </p:txBody>
      </p:sp>
      <p:sp>
        <p:nvSpPr>
          <p:cNvPr id="64" name="矩形 63"/>
          <p:cNvSpPr/>
          <p:nvPr/>
        </p:nvSpPr>
        <p:spPr>
          <a:xfrm>
            <a:off x="7523188" y="4578851"/>
            <a:ext cx="898003" cy="369332"/>
          </a:xfrm>
          <a:prstGeom prst="rect">
            <a:avLst/>
          </a:prstGeom>
        </p:spPr>
        <p:txBody>
          <a:bodyPr wrap="none">
            <a:spAutoFit/>
          </a:bodyPr>
          <a:lstStyle/>
          <a:p>
            <a:r>
              <a:rPr lang="en-US" altLang="zh-CN" b="1" dirty="0">
                <a:solidFill>
                  <a:srgbClr val="4472C4"/>
                </a:solidFill>
                <a:ea typeface="Cambria Math" panose="02040503050406030204" pitchFamily="18" charset="0"/>
              </a:rPr>
              <a:t>output</a:t>
            </a:r>
            <a:endParaRPr lang="zh-CN" altLang="en-US" b="1" dirty="0">
              <a:solidFill>
                <a:srgbClr val="4472C4"/>
              </a:solidFill>
            </a:endParaRPr>
          </a:p>
        </p:txBody>
      </p:sp>
      <p:sp>
        <p:nvSpPr>
          <p:cNvPr id="13" name="矩形 12"/>
          <p:cNvSpPr/>
          <p:nvPr/>
        </p:nvSpPr>
        <p:spPr>
          <a:xfrm>
            <a:off x="3157965" y="2559030"/>
            <a:ext cx="3171659" cy="923330"/>
          </a:xfrm>
          <a:prstGeom prst="rect">
            <a:avLst/>
          </a:prstGeom>
        </p:spPr>
        <p:txBody>
          <a:bodyPr wrap="square">
            <a:spAutoFit/>
          </a:bodyPr>
          <a:lstStyle/>
          <a:p>
            <a:r>
              <a:rPr lang="en-US" altLang="zh-CN" dirty="0"/>
              <a:t>1. Each input port </a:t>
            </a:r>
            <a:r>
              <a:rPr lang="en-US" altLang="zh-CN" dirty="0">
                <a:solidFill>
                  <a:srgbClr val="FF0000"/>
                </a:solidFill>
              </a:rPr>
              <a:t>proposes</a:t>
            </a:r>
            <a:r>
              <a:rPr lang="en-US" altLang="zh-CN" dirty="0"/>
              <a:t> to </a:t>
            </a:r>
            <a:r>
              <a:rPr lang="en-US" altLang="zh-CN" dirty="0">
                <a:solidFill>
                  <a:srgbClr val="0000FF"/>
                </a:solidFill>
              </a:rPr>
              <a:t>exactly one</a:t>
            </a:r>
            <a:r>
              <a:rPr lang="en-US" altLang="zh-CN" dirty="0"/>
              <a:t> output port.</a:t>
            </a:r>
          </a:p>
        </p:txBody>
      </p:sp>
      <p:sp>
        <p:nvSpPr>
          <p:cNvPr id="14" name="矩形 13"/>
          <p:cNvSpPr/>
          <p:nvPr/>
        </p:nvSpPr>
        <p:spPr>
          <a:xfrm>
            <a:off x="3162439" y="3614026"/>
            <a:ext cx="3080344" cy="923330"/>
          </a:xfrm>
          <a:prstGeom prst="rect">
            <a:avLst/>
          </a:prstGeom>
        </p:spPr>
        <p:txBody>
          <a:bodyPr wrap="square">
            <a:spAutoFit/>
          </a:bodyPr>
          <a:lstStyle/>
          <a:p>
            <a:r>
              <a:rPr lang="en-US" altLang="zh-CN" dirty="0"/>
              <a:t>2. Each output port </a:t>
            </a:r>
            <a:r>
              <a:rPr lang="en-US" altLang="zh-CN" dirty="0">
                <a:solidFill>
                  <a:srgbClr val="008000"/>
                </a:solidFill>
              </a:rPr>
              <a:t>accepts</a:t>
            </a:r>
            <a:r>
              <a:rPr lang="en-US" altLang="zh-CN" dirty="0"/>
              <a:t> </a:t>
            </a:r>
            <a:r>
              <a:rPr lang="en-US" altLang="zh-CN" dirty="0">
                <a:solidFill>
                  <a:srgbClr val="0000FF"/>
                </a:solidFill>
              </a:rPr>
              <a:t>exactly one </a:t>
            </a:r>
            <a:r>
              <a:rPr lang="en-US" altLang="zh-CN" dirty="0"/>
              <a:t>input port. </a:t>
            </a:r>
            <a:endParaRPr lang="zh-CN" altLang="en-US" dirty="0"/>
          </a:p>
        </p:txBody>
      </p:sp>
      <p:sp>
        <p:nvSpPr>
          <p:cNvPr id="66" name="圆角矩形 65"/>
          <p:cNvSpPr/>
          <p:nvPr/>
        </p:nvSpPr>
        <p:spPr>
          <a:xfrm>
            <a:off x="628650" y="5144997"/>
            <a:ext cx="8147922" cy="919401"/>
          </a:xfrm>
          <a:prstGeom prst="roundRect">
            <a:avLst/>
          </a:prstGeom>
          <a:solidFill>
            <a:schemeClr val="bg2"/>
          </a:solidFill>
          <a:ln w="19050"/>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2400" dirty="0">
                <a:ea typeface="Cambria Math" panose="02040503050406030204" pitchFamily="18" charset="0"/>
              </a:rPr>
              <a:t>Our schemes also follow this paradigm, but we use batching to alleviate proposal conflicts.</a:t>
            </a:r>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1632" y="4002765"/>
            <a:ext cx="548165" cy="508766"/>
          </a:xfrm>
          <a:prstGeom prst="rect">
            <a:avLst/>
          </a:prstGeom>
        </p:spPr>
      </p:pic>
      <p:grpSp>
        <p:nvGrpSpPr>
          <p:cNvPr id="43" name="组合 42"/>
          <p:cNvGrpSpPr/>
          <p:nvPr/>
        </p:nvGrpSpPr>
        <p:grpSpPr>
          <a:xfrm>
            <a:off x="0" y="-1098"/>
            <a:ext cx="6154535" cy="277805"/>
            <a:chOff x="0" y="-1098"/>
            <a:chExt cx="6154535" cy="277805"/>
          </a:xfrm>
        </p:grpSpPr>
        <p:sp>
          <p:nvSpPr>
            <p:cNvPr id="51"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65" name="Rectangle 24">
              <a:extLst>
                <a:ext uri="{FF2B5EF4-FFF2-40B4-BE49-F238E27FC236}">
                  <a16:creationId xmlns:a16="http://schemas.microsoft.com/office/drawing/2014/main" id="{22EA5974-798C-435E-9213-F4CE3EFA8411}"/>
                </a:ext>
              </a:extLst>
            </p:cNvPr>
            <p:cNvSpPr/>
            <p:nvPr/>
          </p:nvSpPr>
          <p:spPr>
            <a:xfrm>
              <a:off x="3781916"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SW-QPS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67" name="Rectangle 24">
              <a:extLst>
                <a:ext uri="{FF2B5EF4-FFF2-40B4-BE49-F238E27FC236}">
                  <a16:creationId xmlns:a16="http://schemas.microsoft.com/office/drawing/2014/main" id="{22EA5974-798C-435E-9213-F4CE3EFA8411}"/>
                </a:ext>
              </a:extLst>
            </p:cNvPr>
            <p:cNvSpPr/>
            <p:nvPr/>
          </p:nvSpPr>
          <p:spPr>
            <a:xfrm>
              <a:off x="2607253" y="-1098"/>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SB-QPS</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68" name="Rectangle 25">
              <a:extLst>
                <a:ext uri="{FF2B5EF4-FFF2-40B4-BE49-F238E27FC236}">
                  <a16:creationId xmlns:a16="http://schemas.microsoft.com/office/drawing/2014/main" id="{9977B47C-A176-439E-BF06-993CF4856342}"/>
                </a:ext>
              </a:extLst>
            </p:cNvPr>
            <p:cNvSpPr/>
            <p:nvPr/>
          </p:nvSpPr>
          <p:spPr>
            <a:xfrm>
              <a:off x="4956580"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grpSp>
    </p:spTree>
    <p:extLst>
      <p:ext uri="{BB962C8B-B14F-4D97-AF65-F5344CB8AC3E}">
        <p14:creationId xmlns:p14="http://schemas.microsoft.com/office/powerpoint/2010/main" val="30663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par>
                          <p:cTn id="20" fill="hold">
                            <p:stCondLst>
                              <p:cond delay="1000"/>
                            </p:stCondLst>
                            <p:childTnLst>
                              <p:par>
                                <p:cTn id="21" presetID="53" presetClass="entr" presetSubtype="16" fill="hold" nodeType="afterEffect">
                                  <p:stCondLst>
                                    <p:cond delay="50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anim calcmode="lin" valueType="num">
                                      <p:cBhvr>
                                        <p:cTn id="31" dur="1000" fill="hold"/>
                                        <p:tgtEl>
                                          <p:spTgt spid="14"/>
                                        </p:tgtEl>
                                        <p:attrNameLst>
                                          <p:attrName>ppt_x</p:attrName>
                                        </p:attrNameLst>
                                      </p:cBhvr>
                                      <p:tavLst>
                                        <p:tav tm="0">
                                          <p:val>
                                            <p:strVal val="#ppt_x"/>
                                          </p:val>
                                        </p:tav>
                                        <p:tav tm="100000">
                                          <p:val>
                                            <p:strVal val="#ppt_x"/>
                                          </p:val>
                                        </p:tav>
                                      </p:tavLst>
                                    </p:anim>
                                    <p:anim calcmode="lin" valueType="num">
                                      <p:cBhvr>
                                        <p:cTn id="32" dur="1000" fill="hold"/>
                                        <p:tgtEl>
                                          <p:spTgt spid="14"/>
                                        </p:tgtEl>
                                        <p:attrNameLst>
                                          <p:attrName>ppt_y</p:attrName>
                                        </p:attrNameLst>
                                      </p:cBhvr>
                                      <p:tavLst>
                                        <p:tav tm="0">
                                          <p:val>
                                            <p:strVal val="#ppt_y+.1"/>
                                          </p:val>
                                        </p:tav>
                                        <p:tav tm="100000">
                                          <p:val>
                                            <p:strVal val="#ppt_y"/>
                                          </p:val>
                                        </p:tav>
                                      </p:tavLst>
                                    </p:anim>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6"/>
                                        </p:tgtEl>
                                        <p:attrNameLst>
                                          <p:attrName>style.visibility</p:attrName>
                                        </p:attrNameLst>
                                      </p:cBhvr>
                                      <p:to>
                                        <p:strVal val="visible"/>
                                      </p:to>
                                    </p:set>
                                    <p:animEffect transition="in" filter="fade">
                                      <p:cBhvr>
                                        <p:cTn id="40" dur="1000"/>
                                        <p:tgtEl>
                                          <p:spTgt spid="66"/>
                                        </p:tgtEl>
                                      </p:cBhvr>
                                    </p:animEffect>
                                    <p:anim calcmode="lin" valueType="num">
                                      <p:cBhvr>
                                        <p:cTn id="41" dur="1000" fill="hold"/>
                                        <p:tgtEl>
                                          <p:spTgt spid="66"/>
                                        </p:tgtEl>
                                        <p:attrNameLst>
                                          <p:attrName>ppt_x</p:attrName>
                                        </p:attrNameLst>
                                      </p:cBhvr>
                                      <p:tavLst>
                                        <p:tav tm="0">
                                          <p:val>
                                            <p:strVal val="#ppt_x"/>
                                          </p:val>
                                        </p:tav>
                                        <p:tav tm="100000">
                                          <p:val>
                                            <p:strVal val="#ppt_x"/>
                                          </p:val>
                                        </p:tav>
                                      </p:tavLst>
                                    </p:anim>
                                    <p:anim calcmode="lin" valueType="num">
                                      <p:cBhvr>
                                        <p:cTn id="42"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3" grpId="0"/>
      <p:bldP spid="14" grpId="0"/>
      <p:bldP spid="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81A79C8-71DC-4611-B0D1-467055F2D4DE}"/>
              </a:ext>
            </a:extLst>
          </p:cNvPr>
          <p:cNvSpPr>
            <a:spLocks noGrp="1"/>
          </p:cNvSpPr>
          <p:nvPr>
            <p:ph type="title"/>
          </p:nvPr>
        </p:nvSpPr>
        <p:spPr>
          <a:xfrm>
            <a:off x="755419" y="373748"/>
            <a:ext cx="7886700" cy="1325563"/>
          </a:xfrm>
        </p:spPr>
        <p:txBody>
          <a:bodyPr/>
          <a:lstStyle/>
          <a:p>
            <a:r>
              <a:rPr lang="en-US" altLang="zh-CN" b="1" dirty="0"/>
              <a:t>SB-QPS: Batching the Conflicts to maximize throughput</a:t>
            </a:r>
            <a:endParaRPr lang="zh-CN" altLang="en-US" b="1" dirty="0"/>
          </a:p>
        </p:txBody>
      </p:sp>
      <p:sp>
        <p:nvSpPr>
          <p:cNvPr id="3" name="Date Placeholder 2">
            <a:extLst>
              <a:ext uri="{FF2B5EF4-FFF2-40B4-BE49-F238E27FC236}">
                <a16:creationId xmlns:a16="http://schemas.microsoft.com/office/drawing/2014/main" id="{698439E3-3C64-4945-A3C8-2A554336394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27C21CF-DD28-4BDB-988E-0E6D79A80A18}" type="datetime4">
              <a:rPr kumimoji="0" lang="en-US" altLang="zh-CN" sz="1350" b="0" i="0" u="none" strike="noStrike" kern="1200" cap="none" spc="0" normalizeH="0" baseline="0" noProof="0" smtClean="0">
                <a:ln>
                  <a:noFill/>
                </a:ln>
                <a:solidFill>
                  <a:prstClr val="black"/>
                </a:solidFill>
                <a:effectLst/>
                <a:uLnTx/>
                <a:uFillTx/>
                <a:latin typeface="Century Gothic" panose="020F0302020204030204"/>
                <a:ea typeface="宋体" panose="02010600030101010101" pitchFamily="2" charset="-122"/>
                <a:cs typeface="+mn-cs"/>
              </a:rPr>
              <a:t>April 9, 2021</a:t>
            </a:fld>
            <a:endParaRPr kumimoji="0" lang="zh-CN" altLang="en-US" sz="1350" b="0" i="0" u="none" strike="noStrike" kern="1200" cap="none" spc="0" normalizeH="0" baseline="0" noProof="0">
              <a:ln>
                <a:noFill/>
              </a:ln>
              <a:solidFill>
                <a:prstClr val="black"/>
              </a:solidFill>
              <a:effectLst/>
              <a:uLnTx/>
              <a:uFillTx/>
              <a:latin typeface="Century Gothic" panose="020F0302020204030204"/>
              <a:ea typeface="宋体" panose="02010600030101010101" pitchFamily="2" charset="-122"/>
              <a:cs typeface="+mn-cs"/>
            </a:endParaRPr>
          </a:p>
        </p:txBody>
      </p:sp>
      <p:sp>
        <p:nvSpPr>
          <p:cNvPr id="4" name="Footer Placeholder 3">
            <a:extLst>
              <a:ext uri="{FF2B5EF4-FFF2-40B4-BE49-F238E27FC236}">
                <a16:creationId xmlns:a16="http://schemas.microsoft.com/office/drawing/2014/main" id="{40DCF2D8-333C-464C-986C-E81D4C1DA1B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altLang="zh-CN" sz="1350" b="0" i="0" u="none" strike="noStrike" kern="1200" cap="none" spc="0" normalizeH="0" baseline="0" noProof="0" dirty="0">
                <a:ln>
                  <a:noFill/>
                </a:ln>
                <a:solidFill>
                  <a:prstClr val="black"/>
                </a:solidFill>
                <a:effectLst/>
                <a:uLnTx/>
                <a:uFillTx/>
                <a:latin typeface="Century Gothic" panose="020F0302020204030204"/>
                <a:ea typeface="宋体" panose="02010600030101010101" pitchFamily="2" charset="-122"/>
                <a:cs typeface="+mn-cs"/>
              </a:rPr>
              <a:t>Performance 2020</a:t>
            </a:r>
            <a:endParaRPr kumimoji="0" lang="zh-CN" altLang="en-US" sz="1350" b="0" i="0" u="none" strike="noStrike" kern="1200" cap="none" spc="0" normalizeH="0" baseline="0" noProof="0" dirty="0">
              <a:ln>
                <a:noFill/>
              </a:ln>
              <a:solidFill>
                <a:prstClr val="black"/>
              </a:solidFill>
              <a:effectLst/>
              <a:uLnTx/>
              <a:uFillTx/>
              <a:latin typeface="Century Gothic" panose="020F0302020204030204"/>
              <a:ea typeface="宋体" panose="02010600030101010101" pitchFamily="2" charset="-122"/>
              <a:cs typeface="+mn-cs"/>
            </a:endParaRPr>
          </a:p>
        </p:txBody>
      </p:sp>
      <p:sp>
        <p:nvSpPr>
          <p:cNvPr id="10" name="Slide Number Placeholder 9">
            <a:extLst>
              <a:ext uri="{FF2B5EF4-FFF2-40B4-BE49-F238E27FC236}">
                <a16:creationId xmlns:a16="http://schemas.microsoft.com/office/drawing/2014/main" id="{C87D811D-AB43-4480-A7B5-6C325D638A2A}"/>
              </a:ext>
            </a:extLst>
          </p:cNvPr>
          <p:cNvSpPr>
            <a:spLocks noGrp="1"/>
          </p:cNvSpPr>
          <p:nvPr>
            <p:ph type="sldNum" sz="quarter" idx="12"/>
          </p:nvPr>
        </p:nvSpPr>
        <p:spPr/>
        <p:txBody>
          <a:bodyPr/>
          <a:lstStyle/>
          <a:p>
            <a:fld id="{25711CE1-5A3A-4555-AFFF-2018F0E14892}" type="slidenum">
              <a:rPr lang="zh-CN" altLang="en-US" smtClean="0"/>
              <a:pPr/>
              <a:t>11</a:t>
            </a:fld>
            <a:r>
              <a:rPr lang="en-US" altLang="zh-CN"/>
              <a:t>/19</a:t>
            </a:r>
            <a:endParaRPr lang="zh-CN" altLang="en-US" dirty="0"/>
          </a:p>
        </p:txBody>
      </p:sp>
      <p:grpSp>
        <p:nvGrpSpPr>
          <p:cNvPr id="11" name="组合 10"/>
          <p:cNvGrpSpPr/>
          <p:nvPr/>
        </p:nvGrpSpPr>
        <p:grpSpPr>
          <a:xfrm>
            <a:off x="628650" y="2483707"/>
            <a:ext cx="2155443" cy="2443311"/>
            <a:chOff x="874354" y="2509876"/>
            <a:chExt cx="2155443" cy="2443311"/>
          </a:xfrm>
        </p:grpSpPr>
        <p:sp>
          <p:nvSpPr>
            <p:cNvPr id="34" name="Oval 2"/>
            <p:cNvSpPr/>
            <p:nvPr/>
          </p:nvSpPr>
          <p:spPr>
            <a:xfrm>
              <a:off x="1052542" y="250987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1</a:t>
              </a:r>
            </a:p>
          </p:txBody>
        </p:sp>
        <p:sp>
          <p:nvSpPr>
            <p:cNvPr id="36" name="Oval 44"/>
            <p:cNvSpPr/>
            <p:nvPr/>
          </p:nvSpPr>
          <p:spPr>
            <a:xfrm>
              <a:off x="1052542" y="303105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2</a:t>
              </a:r>
            </a:p>
          </p:txBody>
        </p:sp>
        <p:sp>
          <p:nvSpPr>
            <p:cNvPr id="37" name="Oval 45"/>
            <p:cNvSpPr/>
            <p:nvPr/>
          </p:nvSpPr>
          <p:spPr>
            <a:xfrm>
              <a:off x="1052542" y="355224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3</a:t>
              </a:r>
            </a:p>
          </p:txBody>
        </p:sp>
        <p:sp>
          <p:nvSpPr>
            <p:cNvPr id="38" name="Oval 46"/>
            <p:cNvSpPr/>
            <p:nvPr/>
          </p:nvSpPr>
          <p:spPr>
            <a:xfrm>
              <a:off x="1052542" y="407342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4</a:t>
              </a:r>
            </a:p>
          </p:txBody>
        </p:sp>
        <p:sp>
          <p:nvSpPr>
            <p:cNvPr id="39" name="Oval 47"/>
            <p:cNvSpPr/>
            <p:nvPr/>
          </p:nvSpPr>
          <p:spPr>
            <a:xfrm>
              <a:off x="2229289" y="2509876"/>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1</a:t>
              </a:r>
            </a:p>
          </p:txBody>
        </p:sp>
        <p:sp>
          <p:nvSpPr>
            <p:cNvPr id="40" name="Oval 48"/>
            <p:cNvSpPr/>
            <p:nvPr/>
          </p:nvSpPr>
          <p:spPr>
            <a:xfrm>
              <a:off x="2229289" y="3031059"/>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2</a:t>
              </a:r>
            </a:p>
          </p:txBody>
        </p:sp>
        <p:sp>
          <p:nvSpPr>
            <p:cNvPr id="42" name="Oval 49"/>
            <p:cNvSpPr/>
            <p:nvPr/>
          </p:nvSpPr>
          <p:spPr>
            <a:xfrm>
              <a:off x="2229289" y="3552242"/>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3</a:t>
              </a:r>
            </a:p>
          </p:txBody>
        </p:sp>
        <p:sp>
          <p:nvSpPr>
            <p:cNvPr id="44" name="Oval 50"/>
            <p:cNvSpPr/>
            <p:nvPr/>
          </p:nvSpPr>
          <p:spPr>
            <a:xfrm>
              <a:off x="2229289" y="4073426"/>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4</a:t>
              </a:r>
            </a:p>
          </p:txBody>
        </p:sp>
        <p:sp>
          <p:nvSpPr>
            <p:cNvPr id="9" name="矩形 8"/>
            <p:cNvSpPr/>
            <p:nvPr/>
          </p:nvSpPr>
          <p:spPr>
            <a:xfrm>
              <a:off x="874354" y="4583855"/>
              <a:ext cx="755335" cy="369332"/>
            </a:xfrm>
            <a:prstGeom prst="rect">
              <a:avLst/>
            </a:prstGeom>
          </p:spPr>
          <p:txBody>
            <a:bodyPr wrap="none">
              <a:spAutoFit/>
            </a:bodyPr>
            <a:lstStyle/>
            <a:p>
              <a:r>
                <a:rPr lang="en-US" altLang="zh-CN" b="1" dirty="0">
                  <a:solidFill>
                    <a:srgbClr val="FFC000"/>
                  </a:solidFill>
                  <a:ea typeface="Cambria Math" panose="02040503050406030204" pitchFamily="18" charset="0"/>
                </a:rPr>
                <a:t>input</a:t>
              </a:r>
              <a:endParaRPr lang="zh-CN" altLang="en-US" b="1" dirty="0">
                <a:solidFill>
                  <a:srgbClr val="FFC000"/>
                </a:solidFill>
              </a:endParaRPr>
            </a:p>
          </p:txBody>
        </p:sp>
        <p:sp>
          <p:nvSpPr>
            <p:cNvPr id="49" name="矩形 48"/>
            <p:cNvSpPr/>
            <p:nvPr/>
          </p:nvSpPr>
          <p:spPr>
            <a:xfrm>
              <a:off x="2051101" y="4578851"/>
              <a:ext cx="898003" cy="369332"/>
            </a:xfrm>
            <a:prstGeom prst="rect">
              <a:avLst/>
            </a:prstGeom>
          </p:spPr>
          <p:txBody>
            <a:bodyPr wrap="none">
              <a:spAutoFit/>
            </a:bodyPr>
            <a:lstStyle/>
            <a:p>
              <a:r>
                <a:rPr lang="en-US" altLang="zh-CN" b="1" dirty="0">
                  <a:solidFill>
                    <a:srgbClr val="4472C4"/>
                  </a:solidFill>
                  <a:ea typeface="Cambria Math" panose="02040503050406030204" pitchFamily="18" charset="0"/>
                </a:rPr>
                <a:t>output</a:t>
              </a:r>
              <a:endParaRPr lang="zh-CN" altLang="en-US" b="1" dirty="0">
                <a:solidFill>
                  <a:srgbClr val="4472C4"/>
                </a:solidFill>
              </a:endParaRPr>
            </a:p>
          </p:txBody>
        </p:sp>
        <p:grpSp>
          <p:nvGrpSpPr>
            <p:cNvPr id="15" name="组合 14"/>
            <p:cNvGrpSpPr/>
            <p:nvPr/>
          </p:nvGrpSpPr>
          <p:grpSpPr>
            <a:xfrm>
              <a:off x="1451503" y="2700852"/>
              <a:ext cx="806979" cy="1572054"/>
              <a:chOff x="1451503" y="2700852"/>
              <a:chExt cx="806979" cy="1572054"/>
            </a:xfrm>
          </p:grpSpPr>
          <p:cxnSp>
            <p:nvCxnSpPr>
              <p:cNvPr id="45" name="Straight Arrow Connector 4"/>
              <p:cNvCxnSpPr/>
              <p:nvPr/>
            </p:nvCxnSpPr>
            <p:spPr>
              <a:xfrm>
                <a:off x="1451503" y="2700852"/>
                <a:ext cx="777786" cy="1700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6"/>
              <p:cNvCxnSpPr>
                <a:stCxn id="36" idx="6"/>
              </p:cNvCxnSpPr>
              <p:nvPr/>
            </p:nvCxnSpPr>
            <p:spPr>
              <a:xfrm>
                <a:off x="1451503" y="3230540"/>
                <a:ext cx="806979" cy="970994"/>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
              <p:cNvCxnSpPr>
                <a:endCxn id="42" idx="2"/>
              </p:cNvCxnSpPr>
              <p:nvPr/>
            </p:nvCxnSpPr>
            <p:spPr>
              <a:xfrm>
                <a:off x="1461571" y="3751722"/>
                <a:ext cx="767718" cy="1"/>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
              <p:cNvCxnSpPr/>
              <p:nvPr/>
            </p:nvCxnSpPr>
            <p:spPr>
              <a:xfrm>
                <a:off x="1458108" y="4272905"/>
                <a:ext cx="767718" cy="1"/>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1632" y="4002765"/>
              <a:ext cx="548165" cy="508766"/>
            </a:xfrm>
            <a:prstGeom prst="rect">
              <a:avLst/>
            </a:prstGeom>
          </p:spPr>
        </p:pic>
      </p:grpSp>
      <p:graphicFrame>
        <p:nvGraphicFramePr>
          <p:cNvPr id="5" name="表格 4"/>
          <p:cNvGraphicFramePr>
            <a:graphicFrameLocks noGrp="1"/>
          </p:cNvGraphicFramePr>
          <p:nvPr>
            <p:extLst>
              <p:ext uri="{D42A27DB-BD31-4B8C-83A1-F6EECF244321}">
                <p14:modId xmlns:p14="http://schemas.microsoft.com/office/powerpoint/2010/main" val="3825372390"/>
              </p:ext>
            </p:extLst>
          </p:nvPr>
        </p:nvGraphicFramePr>
        <p:xfrm>
          <a:off x="3597192" y="2297455"/>
          <a:ext cx="4918158" cy="3307495"/>
        </p:xfrm>
        <a:graphic>
          <a:graphicData uri="http://schemas.openxmlformats.org/drawingml/2006/table">
            <a:tbl>
              <a:tblPr firstRow="1" bandRow="1">
                <a:tableStyleId>{D27102A9-8310-4765-A935-A1911B00CA55}</a:tableStyleId>
              </a:tblPr>
              <a:tblGrid>
                <a:gridCol w="650958">
                  <a:extLst>
                    <a:ext uri="{9D8B030D-6E8A-4147-A177-3AD203B41FA5}">
                      <a16:colId xmlns:a16="http://schemas.microsoft.com/office/drawing/2014/main" val="20000"/>
                    </a:ext>
                  </a:extLst>
                </a:gridCol>
                <a:gridCol w="672662">
                  <a:extLst>
                    <a:ext uri="{9D8B030D-6E8A-4147-A177-3AD203B41FA5}">
                      <a16:colId xmlns:a16="http://schemas.microsoft.com/office/drawing/2014/main" val="20001"/>
                    </a:ext>
                  </a:extLst>
                </a:gridCol>
                <a:gridCol w="693683">
                  <a:extLst>
                    <a:ext uri="{9D8B030D-6E8A-4147-A177-3AD203B41FA5}">
                      <a16:colId xmlns:a16="http://schemas.microsoft.com/office/drawing/2014/main" val="20002"/>
                    </a:ext>
                  </a:extLst>
                </a:gridCol>
                <a:gridCol w="693683">
                  <a:extLst>
                    <a:ext uri="{9D8B030D-6E8A-4147-A177-3AD203B41FA5}">
                      <a16:colId xmlns:a16="http://schemas.microsoft.com/office/drawing/2014/main" val="20003"/>
                    </a:ext>
                  </a:extLst>
                </a:gridCol>
                <a:gridCol w="714703">
                  <a:extLst>
                    <a:ext uri="{9D8B030D-6E8A-4147-A177-3AD203B41FA5}">
                      <a16:colId xmlns:a16="http://schemas.microsoft.com/office/drawing/2014/main" val="20004"/>
                    </a:ext>
                  </a:extLst>
                </a:gridCol>
                <a:gridCol w="840828">
                  <a:extLst>
                    <a:ext uri="{9D8B030D-6E8A-4147-A177-3AD203B41FA5}">
                      <a16:colId xmlns:a16="http://schemas.microsoft.com/office/drawing/2014/main" val="20005"/>
                    </a:ext>
                  </a:extLst>
                </a:gridCol>
                <a:gridCol w="651641">
                  <a:extLst>
                    <a:ext uri="{9D8B030D-6E8A-4147-A177-3AD203B41FA5}">
                      <a16:colId xmlns:a16="http://schemas.microsoft.com/office/drawing/2014/main" val="20006"/>
                    </a:ext>
                  </a:extLst>
                </a:gridCol>
              </a:tblGrid>
              <a:tr h="661499">
                <a:tc>
                  <a:txBody>
                    <a:bodyPr/>
                    <a:lstStyle/>
                    <a:p>
                      <a:pPr algn="ctr"/>
                      <a:r>
                        <a:rPr lang="en-US" altLang="zh-CN" sz="1800" b="1" dirty="0"/>
                        <a:t>t</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4</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1600" b="1" dirty="0">
                          <a:latin typeface="+mn-lt"/>
                        </a:rPr>
                        <a:t>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0"/>
                  </a:ext>
                </a:extLst>
              </a:tr>
              <a:tr h="661499">
                <a:tc>
                  <a:txBody>
                    <a:bodyPr/>
                    <a:lstStyle/>
                    <a:p>
                      <a:pPr algn="ctr"/>
                      <a:r>
                        <a:rPr lang="en-US" altLang="zh-CN" sz="1800" b="1" dirty="0"/>
                        <a:t>o1</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i2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latin typeface="+mn-lt"/>
                        </a:rPr>
                        <a:t>…      </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r h="661499">
                <a:tc>
                  <a:txBody>
                    <a:bodyPr/>
                    <a:lstStyle/>
                    <a:p>
                      <a:pPr algn="ctr"/>
                      <a:r>
                        <a:rPr lang="en-US" altLang="zh-CN" sz="1800" b="1" dirty="0"/>
                        <a:t>o2</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dirty="0"/>
                        <a:t>i1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2"/>
                  </a:ext>
                </a:extLst>
              </a:tr>
              <a:tr h="661499">
                <a:tc>
                  <a:txBody>
                    <a:bodyPr/>
                    <a:lstStyle/>
                    <a:p>
                      <a:pPr algn="ctr"/>
                      <a:r>
                        <a:rPr lang="en-US" altLang="zh-CN" sz="1800" b="1" dirty="0"/>
                        <a:t>o3</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i2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i1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3"/>
                  </a:ext>
                </a:extLst>
              </a:tr>
              <a:tr h="661499">
                <a:tc>
                  <a:txBody>
                    <a:bodyPr/>
                    <a:lstStyle/>
                    <a:p>
                      <a:pPr algn="ctr"/>
                      <a:r>
                        <a:rPr lang="en-US" altLang="zh-CN" sz="1800" b="1" dirty="0"/>
                        <a:t>o4</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dirty="0"/>
                        <a:t>i3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4"/>
                  </a:ext>
                </a:extLst>
              </a:tr>
            </a:tbl>
          </a:graphicData>
        </a:graphic>
      </p:graphicFrame>
      <p:sp>
        <p:nvSpPr>
          <p:cNvPr id="6" name="矩形 5"/>
          <p:cNvSpPr/>
          <p:nvPr/>
        </p:nvSpPr>
        <p:spPr>
          <a:xfrm>
            <a:off x="628651" y="1613346"/>
            <a:ext cx="9766080" cy="461665"/>
          </a:xfrm>
          <a:prstGeom prst="rect">
            <a:avLst/>
          </a:prstGeom>
        </p:spPr>
        <p:txBody>
          <a:bodyPr wrap="square">
            <a:spAutoFit/>
          </a:bodyPr>
          <a:lstStyle/>
          <a:p>
            <a:r>
              <a:rPr lang="en-US" altLang="zh-CN" sz="2400" dirty="0">
                <a:ea typeface="Cambria Math" panose="02040503050406030204" pitchFamily="18" charset="0"/>
              </a:rPr>
              <a:t>Small Batch             Joint Calendar (output view)</a:t>
            </a:r>
          </a:p>
        </p:txBody>
      </p:sp>
      <p:sp>
        <p:nvSpPr>
          <p:cNvPr id="7" name="矩形 6"/>
          <p:cNvSpPr/>
          <p:nvPr/>
        </p:nvSpPr>
        <p:spPr>
          <a:xfrm>
            <a:off x="2204357" y="5711414"/>
            <a:ext cx="6617517" cy="369332"/>
          </a:xfrm>
          <a:prstGeom prst="rect">
            <a:avLst/>
          </a:prstGeom>
        </p:spPr>
        <p:txBody>
          <a:bodyPr wrap="none">
            <a:spAutoFit/>
          </a:bodyPr>
          <a:lstStyle/>
          <a:p>
            <a:r>
              <a:rPr lang="en-US" altLang="zh-CN" dirty="0">
                <a:ea typeface="Cambria Math" panose="02040503050406030204" pitchFamily="18" charset="0"/>
              </a:rPr>
              <a:t>T time slots, T matchings, T rounds of proposing/accepting.</a:t>
            </a:r>
          </a:p>
        </p:txBody>
      </p:sp>
      <p:sp>
        <p:nvSpPr>
          <p:cNvPr id="51" name="矩形 50"/>
          <p:cNvSpPr/>
          <p:nvPr/>
        </p:nvSpPr>
        <p:spPr>
          <a:xfrm>
            <a:off x="5060913" y="5063427"/>
            <a:ext cx="378630" cy="400110"/>
          </a:xfrm>
          <a:prstGeom prst="rect">
            <a:avLst/>
          </a:prstGeom>
        </p:spPr>
        <p:txBody>
          <a:bodyPr wrap="none">
            <a:spAutoFit/>
          </a:bodyPr>
          <a:lstStyle/>
          <a:p>
            <a:pPr algn="ctr" defTabSz="685800"/>
            <a:r>
              <a:rPr lang="en-US" altLang="zh-CN" sz="2000" dirty="0">
                <a:solidFill>
                  <a:srgbClr val="0000FF"/>
                </a:solidFill>
              </a:rPr>
              <a:t>i2</a:t>
            </a:r>
            <a:endParaRPr lang="zh-CN" altLang="en-US" sz="2000" dirty="0">
              <a:solidFill>
                <a:srgbClr val="0000FF"/>
              </a:solidFill>
            </a:endParaRPr>
          </a:p>
        </p:txBody>
      </p:sp>
      <p:sp>
        <p:nvSpPr>
          <p:cNvPr id="67" name="矩形 66"/>
          <p:cNvSpPr/>
          <p:nvPr/>
        </p:nvSpPr>
        <p:spPr>
          <a:xfrm>
            <a:off x="5756188" y="5058017"/>
            <a:ext cx="378630" cy="400110"/>
          </a:xfrm>
          <a:prstGeom prst="rect">
            <a:avLst/>
          </a:prstGeom>
        </p:spPr>
        <p:txBody>
          <a:bodyPr wrap="none">
            <a:spAutoFit/>
          </a:bodyPr>
          <a:lstStyle/>
          <a:p>
            <a:pPr algn="ctr" defTabSz="685800"/>
            <a:r>
              <a:rPr lang="en-US" altLang="zh-CN" sz="2000" dirty="0">
                <a:solidFill>
                  <a:srgbClr val="0000FF"/>
                </a:solidFill>
              </a:rPr>
              <a:t>i4</a:t>
            </a:r>
            <a:endParaRPr lang="zh-CN" altLang="en-US" sz="2000" dirty="0">
              <a:solidFill>
                <a:srgbClr val="0000FF"/>
              </a:solidFill>
            </a:endParaRPr>
          </a:p>
        </p:txBody>
      </p:sp>
      <p:cxnSp>
        <p:nvCxnSpPr>
          <p:cNvPr id="19" name="直接箭头连接符 18"/>
          <p:cNvCxnSpPr/>
          <p:nvPr/>
        </p:nvCxnSpPr>
        <p:spPr>
          <a:xfrm>
            <a:off x="5250228" y="3416948"/>
            <a:ext cx="0" cy="1754142"/>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4014" y="5309085"/>
            <a:ext cx="548165" cy="508766"/>
          </a:xfrm>
          <a:prstGeom prst="rect">
            <a:avLst/>
          </a:prstGeom>
        </p:spPr>
      </p:pic>
      <p:sp>
        <p:nvSpPr>
          <p:cNvPr id="12" name="矩形 11"/>
          <p:cNvSpPr/>
          <p:nvPr/>
        </p:nvSpPr>
        <p:spPr>
          <a:xfrm>
            <a:off x="3194585" y="2938909"/>
            <a:ext cx="5833801" cy="19831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0" y="-1098"/>
            <a:ext cx="6154535" cy="277805"/>
            <a:chOff x="0" y="-1098"/>
            <a:chExt cx="6154535" cy="277805"/>
          </a:xfrm>
        </p:grpSpPr>
        <p:sp>
          <p:nvSpPr>
            <p:cNvPr id="41"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43" name="Rectangle 24">
              <a:extLst>
                <a:ext uri="{FF2B5EF4-FFF2-40B4-BE49-F238E27FC236}">
                  <a16:creationId xmlns:a16="http://schemas.microsoft.com/office/drawing/2014/main" id="{22EA5974-798C-435E-9213-F4CE3EFA8411}"/>
                </a:ext>
              </a:extLst>
            </p:cNvPr>
            <p:cNvSpPr/>
            <p:nvPr/>
          </p:nvSpPr>
          <p:spPr>
            <a:xfrm>
              <a:off x="3781916"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SW-QPS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47" name="Rectangle 24">
              <a:extLst>
                <a:ext uri="{FF2B5EF4-FFF2-40B4-BE49-F238E27FC236}">
                  <a16:creationId xmlns:a16="http://schemas.microsoft.com/office/drawing/2014/main" id="{22EA5974-798C-435E-9213-F4CE3EFA8411}"/>
                </a:ext>
              </a:extLst>
            </p:cNvPr>
            <p:cNvSpPr/>
            <p:nvPr/>
          </p:nvSpPr>
          <p:spPr>
            <a:xfrm>
              <a:off x="2607253" y="-1098"/>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SB-QPS</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52" name="Rectangle 25">
              <a:extLst>
                <a:ext uri="{FF2B5EF4-FFF2-40B4-BE49-F238E27FC236}">
                  <a16:creationId xmlns:a16="http://schemas.microsoft.com/office/drawing/2014/main" id="{9977B47C-A176-439E-BF06-993CF4856342}"/>
                </a:ext>
              </a:extLst>
            </p:cNvPr>
            <p:cNvSpPr/>
            <p:nvPr/>
          </p:nvSpPr>
          <p:spPr>
            <a:xfrm>
              <a:off x="4956580"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grpSp>
    </p:spTree>
    <p:extLst>
      <p:ext uri="{BB962C8B-B14F-4D97-AF65-F5344CB8AC3E}">
        <p14:creationId xmlns:p14="http://schemas.microsoft.com/office/powerpoint/2010/main" val="3092848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42"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par>
                          <p:cTn id="24" fill="hold">
                            <p:stCondLst>
                              <p:cond delay="0"/>
                            </p:stCondLst>
                            <p:childTnLst>
                              <p:par>
                                <p:cTn id="25" presetID="53" presetClass="entr" presetSubtype="16" fill="hold" nodeType="afterEffect">
                                  <p:stCondLst>
                                    <p:cond delay="50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nodeType="withEffect">
                                  <p:stCondLst>
                                    <p:cond delay="500"/>
                                  </p:stCondLst>
                                  <p:childTnLst>
                                    <p:set>
                                      <p:cBhvr>
                                        <p:cTn id="31" dur="1" fill="hold">
                                          <p:stCondLst>
                                            <p:cond delay="0"/>
                                          </p:stCondLst>
                                        </p:cTn>
                                        <p:tgtEl>
                                          <p:spTgt spid="68"/>
                                        </p:tgtEl>
                                        <p:attrNameLst>
                                          <p:attrName>style.visibility</p:attrName>
                                        </p:attrNameLst>
                                      </p:cBhvr>
                                      <p:to>
                                        <p:strVal val="visible"/>
                                      </p:to>
                                    </p:set>
                                    <p:anim calcmode="lin" valueType="num">
                                      <p:cBhvr>
                                        <p:cTn id="32" dur="500" fill="hold"/>
                                        <p:tgtEl>
                                          <p:spTgt spid="68"/>
                                        </p:tgtEl>
                                        <p:attrNameLst>
                                          <p:attrName>ppt_w</p:attrName>
                                        </p:attrNameLst>
                                      </p:cBhvr>
                                      <p:tavLst>
                                        <p:tav tm="0">
                                          <p:val>
                                            <p:fltVal val="0"/>
                                          </p:val>
                                        </p:tav>
                                        <p:tav tm="100000">
                                          <p:val>
                                            <p:strVal val="#ppt_w"/>
                                          </p:val>
                                        </p:tav>
                                      </p:tavLst>
                                    </p:anim>
                                    <p:anim calcmode="lin" valueType="num">
                                      <p:cBhvr>
                                        <p:cTn id="33" dur="500" fill="hold"/>
                                        <p:tgtEl>
                                          <p:spTgt spid="68"/>
                                        </p:tgtEl>
                                        <p:attrNameLst>
                                          <p:attrName>ppt_h</p:attrName>
                                        </p:attrNameLst>
                                      </p:cBhvr>
                                      <p:tavLst>
                                        <p:tav tm="0">
                                          <p:val>
                                            <p:fltVal val="0"/>
                                          </p:val>
                                        </p:tav>
                                        <p:tav tm="100000">
                                          <p:val>
                                            <p:strVal val="#ppt_h"/>
                                          </p:val>
                                        </p:tav>
                                      </p:tavLst>
                                    </p:anim>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1" grpId="0"/>
      <p:bldP spid="67" grpId="0"/>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a:xfrm>
            <a:off x="774751" y="169722"/>
            <a:ext cx="7886700" cy="1325563"/>
          </a:xfrm>
        </p:spPr>
        <p:txBody>
          <a:bodyPr>
            <a:normAutofit/>
          </a:bodyPr>
          <a:lstStyle/>
          <a:p>
            <a:r>
              <a:rPr lang="en-US" altLang="zh-CN" b="1" dirty="0">
                <a:latin typeface="+mj-lt"/>
              </a:rPr>
              <a:t>Proposing: Queue Proportional Sampling (QPS)</a:t>
            </a:r>
            <a:endParaRPr lang="en-US" sz="1800" b="1" dirty="0">
              <a:latin typeface="+mj-lt"/>
            </a:endParaRPr>
          </a:p>
        </p:txBody>
      </p:sp>
      <p:sp>
        <p:nvSpPr>
          <p:cNvPr id="42"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08F4E9-5816-4271-A3DA-8C2D8674894C}" type="datetime4">
              <a:rPr kumimoji="0" lang="en-US" altLang="zh-CN" sz="1350" b="0" i="0" u="none" strike="noStrike" kern="1200" cap="none" spc="0" normalizeH="0" baseline="0" noProof="0" smtClean="0">
                <a:ln>
                  <a:noFill/>
                </a:ln>
                <a:solidFill>
                  <a:prstClr val="black"/>
                </a:solidFill>
                <a:effectLst/>
                <a:uLnTx/>
                <a:uFillTx/>
                <a:latin typeface="Century Gothic" panose="020F0302020204030204"/>
                <a:ea typeface="宋体" panose="02010600030101010101" pitchFamily="2" charset="-122"/>
                <a:cs typeface="+mn-cs"/>
              </a:rPr>
              <a:t>April 9, 2021</a:t>
            </a:fld>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43"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350" b="0" i="0" u="none" strike="noStrike" kern="1200" cap="none" spc="0" normalizeH="0" baseline="0" noProof="0">
                <a:ln>
                  <a:noFill/>
                </a:ln>
                <a:solidFill>
                  <a:prstClr val="black"/>
                </a:solidFill>
                <a:effectLst/>
                <a:uLnTx/>
                <a:uFillTx/>
                <a:latin typeface="Century Gothic" panose="020F0302020204030204"/>
                <a:ea typeface="+mn-ea"/>
                <a:cs typeface="+mn-cs"/>
              </a:rPr>
              <a:t>Performance 2020</a:t>
            </a:r>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12" name="Slide Number Placeholder 11">
            <a:extLst>
              <a:ext uri="{FF2B5EF4-FFF2-40B4-BE49-F238E27FC236}">
                <a16:creationId xmlns:a16="http://schemas.microsoft.com/office/drawing/2014/main" id="{0FE19D28-BD4A-4CC9-9C23-225C6924E5A3}"/>
              </a:ext>
            </a:extLst>
          </p:cNvPr>
          <p:cNvSpPr>
            <a:spLocks noGrp="1"/>
          </p:cNvSpPr>
          <p:nvPr>
            <p:ph type="sldNum" sz="quarter" idx="12"/>
          </p:nvPr>
        </p:nvSpPr>
        <p:spPr/>
        <p:txBody>
          <a:bodyPr/>
          <a:lstStyle/>
          <a:p>
            <a:fld id="{25711CE1-5A3A-4555-AFFF-2018F0E14892}" type="slidenum">
              <a:rPr lang="zh-CN" altLang="en-US" smtClean="0"/>
              <a:pPr/>
              <a:t>12</a:t>
            </a:fld>
            <a:r>
              <a:rPr lang="en-US" altLang="zh-CN"/>
              <a:t>/19</a:t>
            </a:r>
            <a:endParaRPr lang="zh-CN" altLang="en-US" dirty="0"/>
          </a:p>
        </p:txBody>
      </p:sp>
      <p:grpSp>
        <p:nvGrpSpPr>
          <p:cNvPr id="30" name="Group 83"/>
          <p:cNvGrpSpPr/>
          <p:nvPr/>
        </p:nvGrpSpPr>
        <p:grpSpPr>
          <a:xfrm>
            <a:off x="414717" y="3270125"/>
            <a:ext cx="4385073" cy="2691948"/>
            <a:chOff x="2520826" y="1930228"/>
            <a:chExt cx="4385073" cy="2691948"/>
          </a:xfrm>
        </p:grpSpPr>
        <p:sp>
          <p:nvSpPr>
            <p:cNvPr id="31" name="Arrow: Right 84"/>
            <p:cNvSpPr/>
            <p:nvPr/>
          </p:nvSpPr>
          <p:spPr>
            <a:xfrm>
              <a:off x="4080951" y="2517356"/>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86"/>
            <p:cNvSpPr/>
            <p:nvPr/>
          </p:nvSpPr>
          <p:spPr>
            <a:xfrm>
              <a:off x="4089289" y="4098387"/>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87"/>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34" name="Rectangle 89"/>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90"/>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94"/>
            <p:cNvCxnSpPr>
              <a:stCxn id="35" idx="1"/>
              <a:endCxn id="35"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37" name="Rectangle 96"/>
            <p:cNvSpPr/>
            <p:nvPr/>
          </p:nvSpPr>
          <p:spPr>
            <a:xfrm>
              <a:off x="3183980" y="2276237"/>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97"/>
            <p:cNvSpPr/>
            <p:nvPr/>
          </p:nvSpPr>
          <p:spPr>
            <a:xfrm>
              <a:off x="3893188"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04"/>
            <p:cNvSpPr/>
            <p:nvPr/>
          </p:nvSpPr>
          <p:spPr>
            <a:xfrm>
              <a:off x="3701709"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105"/>
            <p:cNvSpPr/>
            <p:nvPr/>
          </p:nvSpPr>
          <p:spPr>
            <a:xfrm>
              <a:off x="3510230"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06"/>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107"/>
            <p:cNvCxnSpPr>
              <a:stCxn id="41" idx="1"/>
              <a:endCxn id="41"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52" name="Rectangle 108"/>
            <p:cNvSpPr/>
            <p:nvPr/>
          </p:nvSpPr>
          <p:spPr>
            <a:xfrm>
              <a:off x="3181790" y="2825111"/>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09"/>
            <p:cNvSpPr/>
            <p:nvPr/>
          </p:nvSpPr>
          <p:spPr>
            <a:xfrm>
              <a:off x="3890998"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110"/>
            <p:cNvSpPr/>
            <p:nvPr/>
          </p:nvSpPr>
          <p:spPr>
            <a:xfrm>
              <a:off x="3699519"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111"/>
            <p:cNvGrpSpPr/>
            <p:nvPr/>
          </p:nvGrpSpPr>
          <p:grpSpPr>
            <a:xfrm>
              <a:off x="3633674" y="2515182"/>
              <a:ext cx="45719" cy="198119"/>
              <a:chOff x="6348549" y="1950720"/>
              <a:chExt cx="45719" cy="198119"/>
            </a:xfrm>
          </p:grpSpPr>
          <p:sp>
            <p:nvSpPr>
              <p:cNvPr id="92" name="Oval 147"/>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148"/>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149"/>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112"/>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57" name="TextBox 113"/>
            <p:cNvSpPr txBox="1"/>
            <p:nvPr/>
          </p:nvSpPr>
          <p:spPr>
            <a:xfrm>
              <a:off x="2520826" y="2740614"/>
              <a:ext cx="720069" cy="292388"/>
            </a:xfrm>
            <a:prstGeom prst="rect">
              <a:avLst/>
            </a:prstGeom>
            <a:noFill/>
          </p:spPr>
          <p:txBody>
            <a:bodyPr wrap="none" rtlCol="0">
              <a:spAutoFit/>
            </a:bodyPr>
            <a:lstStyle/>
            <a:p>
              <a:r>
                <a:rPr lang="en-US" sz="1300" b="1" dirty="0"/>
                <a:t>VOQ 4</a:t>
              </a:r>
            </a:p>
          </p:txBody>
        </p:sp>
        <p:grpSp>
          <p:nvGrpSpPr>
            <p:cNvPr id="58" name="Group 114"/>
            <p:cNvGrpSpPr/>
            <p:nvPr/>
          </p:nvGrpSpPr>
          <p:grpSpPr>
            <a:xfrm>
              <a:off x="2520826" y="3788814"/>
              <a:ext cx="1562315" cy="833362"/>
              <a:chOff x="1954760" y="3753978"/>
              <a:chExt cx="1562315" cy="833362"/>
            </a:xfrm>
          </p:grpSpPr>
          <p:sp>
            <p:nvSpPr>
              <p:cNvPr id="73" name="Rectangle 129"/>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130"/>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131"/>
              <p:cNvCxnSpPr>
                <a:stCxn id="74" idx="1"/>
                <a:endCxn id="74"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76" name="Rectangle 132"/>
              <p:cNvSpPr/>
              <p:nvPr/>
            </p:nvSpPr>
            <p:spPr>
              <a:xfrm>
                <a:off x="2617914" y="3830575"/>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133"/>
              <p:cNvSpPr/>
              <p:nvPr/>
            </p:nvSpPr>
            <p:spPr>
              <a:xfrm>
                <a:off x="3327122" y="384740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134"/>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135"/>
              <p:cNvCxnSpPr>
                <a:stCxn id="78" idx="1"/>
                <a:endCxn id="78"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80" name="Rectangle 136"/>
              <p:cNvSpPr/>
              <p:nvPr/>
            </p:nvSpPr>
            <p:spPr>
              <a:xfrm>
                <a:off x="2615724" y="4379757"/>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137"/>
              <p:cNvSpPr/>
              <p:nvPr/>
            </p:nvSpPr>
            <p:spPr>
              <a:xfrm>
                <a:off x="332493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138"/>
              <p:cNvSpPr/>
              <p:nvPr/>
            </p:nvSpPr>
            <p:spPr>
              <a:xfrm>
                <a:off x="314719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139"/>
              <p:cNvGrpSpPr/>
              <p:nvPr/>
            </p:nvGrpSpPr>
            <p:grpSpPr>
              <a:xfrm>
                <a:off x="3067608" y="4069520"/>
                <a:ext cx="45719" cy="198119"/>
                <a:chOff x="6348549" y="1950720"/>
                <a:chExt cx="45719" cy="198119"/>
              </a:xfrm>
            </p:grpSpPr>
            <p:sp>
              <p:nvSpPr>
                <p:cNvPr id="88" name="Oval 14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14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14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140"/>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85" name="TextBox 141"/>
              <p:cNvSpPr txBox="1"/>
              <p:nvPr/>
            </p:nvSpPr>
            <p:spPr>
              <a:xfrm>
                <a:off x="1954760" y="4294952"/>
                <a:ext cx="720069" cy="292388"/>
              </a:xfrm>
              <a:prstGeom prst="rect">
                <a:avLst/>
              </a:prstGeom>
              <a:noFill/>
            </p:spPr>
            <p:txBody>
              <a:bodyPr wrap="none" rtlCol="0">
                <a:spAutoFit/>
              </a:bodyPr>
              <a:lstStyle/>
              <a:p>
                <a:r>
                  <a:rPr lang="en-US" sz="1300" b="1" dirty="0"/>
                  <a:t>VOQ 4</a:t>
                </a:r>
              </a:p>
            </p:txBody>
          </p:sp>
          <p:sp>
            <p:nvSpPr>
              <p:cNvPr id="86" name="Rectangle 142"/>
              <p:cNvSpPr/>
              <p:nvPr/>
            </p:nvSpPr>
            <p:spPr>
              <a:xfrm>
                <a:off x="2969453"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143"/>
              <p:cNvSpPr/>
              <p:nvPr/>
            </p:nvSpPr>
            <p:spPr>
              <a:xfrm>
                <a:off x="2791714"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115"/>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60" name="TextBox 116"/>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61" name="Group 117"/>
            <p:cNvGrpSpPr/>
            <p:nvPr/>
          </p:nvGrpSpPr>
          <p:grpSpPr>
            <a:xfrm>
              <a:off x="3299477" y="3181893"/>
              <a:ext cx="91440" cy="352695"/>
              <a:chOff x="7097486" y="2049280"/>
              <a:chExt cx="91440" cy="352695"/>
            </a:xfrm>
          </p:grpSpPr>
          <p:sp>
            <p:nvSpPr>
              <p:cNvPr id="70" name="Oval 126"/>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127"/>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128"/>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Arrow: Right 118"/>
            <p:cNvSpPr/>
            <p:nvPr/>
          </p:nvSpPr>
          <p:spPr>
            <a:xfrm>
              <a:off x="5989233" y="2544601"/>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119"/>
            <p:cNvSpPr/>
            <p:nvPr/>
          </p:nvSpPr>
          <p:spPr>
            <a:xfrm>
              <a:off x="5989233" y="4108348"/>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120"/>
            <p:cNvSpPr txBox="1"/>
            <p:nvPr/>
          </p:nvSpPr>
          <p:spPr>
            <a:xfrm>
              <a:off x="5910852" y="3911358"/>
              <a:ext cx="928459" cy="307777"/>
            </a:xfrm>
            <a:prstGeom prst="rect">
              <a:avLst/>
            </a:prstGeom>
            <a:noFill/>
          </p:spPr>
          <p:txBody>
            <a:bodyPr wrap="none" rtlCol="0">
              <a:spAutoFit/>
            </a:bodyPr>
            <a:lstStyle/>
            <a:p>
              <a:r>
                <a:rPr lang="en-US" sz="1400" b="1" dirty="0"/>
                <a:t>Output 4</a:t>
              </a:r>
            </a:p>
          </p:txBody>
        </p:sp>
        <p:sp>
          <p:nvSpPr>
            <p:cNvPr id="65" name="TextBox 121"/>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66" name="Group 122"/>
            <p:cNvGrpSpPr/>
            <p:nvPr/>
          </p:nvGrpSpPr>
          <p:grpSpPr>
            <a:xfrm>
              <a:off x="6318477" y="3184955"/>
              <a:ext cx="91440" cy="352695"/>
              <a:chOff x="7097486" y="2049280"/>
              <a:chExt cx="91440" cy="352695"/>
            </a:xfrm>
          </p:grpSpPr>
          <p:sp>
            <p:nvSpPr>
              <p:cNvPr id="67" name="Oval 12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12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12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mc:Choice xmlns:a14="http://schemas.microsoft.com/office/drawing/2010/main" Requires="a14">
          <p:graphicFrame>
            <p:nvGraphicFramePr>
              <p:cNvPr id="95" name="Table 69"/>
              <p:cNvGraphicFramePr>
                <a:graphicFrameLocks noGrp="1"/>
              </p:cNvGraphicFramePr>
              <p:nvPr>
                <p:extLst>
                  <p:ext uri="{D42A27DB-BD31-4B8C-83A1-F6EECF244321}">
                    <p14:modId xmlns:p14="http://schemas.microsoft.com/office/powerpoint/2010/main" val="2740265440"/>
                  </p:ext>
                </p:extLst>
              </p:nvPr>
            </p:nvGraphicFramePr>
            <p:xfrm>
              <a:off x="726881" y="1744271"/>
              <a:ext cx="3567213" cy="1219200"/>
            </p:xfrm>
            <a:graphic>
              <a:graphicData uri="http://schemas.openxmlformats.org/drawingml/2006/table">
                <a:tbl>
                  <a:tblPr firstRow="1">
                    <a:tableStyleId>{F5AB1C69-6EDB-4FF4-983F-18BD219EF322}</a:tableStyleId>
                  </a:tblPr>
                  <a:tblGrid>
                    <a:gridCol w="967448">
                      <a:extLst>
                        <a:ext uri="{9D8B030D-6E8A-4147-A177-3AD203B41FA5}">
                          <a16:colId xmlns:a16="http://schemas.microsoft.com/office/drawing/2014/main" val="520629815"/>
                        </a:ext>
                      </a:extLst>
                    </a:gridCol>
                    <a:gridCol w="1317812">
                      <a:extLst>
                        <a:ext uri="{9D8B030D-6E8A-4147-A177-3AD203B41FA5}">
                          <a16:colId xmlns:a16="http://schemas.microsoft.com/office/drawing/2014/main" val="9371547"/>
                        </a:ext>
                      </a:extLst>
                    </a:gridCol>
                    <a:gridCol w="1281953">
                      <a:extLst>
                        <a:ext uri="{9D8B030D-6E8A-4147-A177-3AD203B41FA5}">
                          <a16:colId xmlns:a16="http://schemas.microsoft.com/office/drawing/2014/main" val="3673896769"/>
                        </a:ext>
                      </a:extLst>
                    </a:gridCol>
                  </a:tblGrid>
                  <a:tr h="214712">
                    <a:tc>
                      <a:txBody>
                        <a:bodyPr/>
                        <a:lstStyle/>
                        <a:p>
                          <a:pPr algn="ctr"/>
                          <a:r>
                            <a:rPr lang="en-US" sz="1600" dirty="0">
                              <a:solidFill>
                                <a:schemeClr val="tx1"/>
                              </a:solidFill>
                            </a:rPr>
                            <a:t>VOQ ID</a:t>
                          </a:r>
                        </a:p>
                      </a:txBody>
                      <a:tcPr marL="0" marR="0" marT="0" marB="0">
                        <a:solidFill>
                          <a:schemeClr val="accent1">
                            <a:lumMod val="20000"/>
                            <a:lumOff val="80000"/>
                          </a:schemeClr>
                        </a:solidFill>
                      </a:tcPr>
                    </a:tc>
                    <a:tc>
                      <a:txBody>
                        <a:bodyPr/>
                        <a:lstStyle/>
                        <a:p>
                          <a:pPr algn="ctr"/>
                          <a:r>
                            <a:rPr lang="en-US" sz="1600" dirty="0">
                              <a:solidFill>
                                <a:schemeClr val="tx1"/>
                              </a:solidFill>
                            </a:rPr>
                            <a:t>VOQ Length</a:t>
                          </a:r>
                        </a:p>
                      </a:txBody>
                      <a:tcPr marL="0" marR="0" marT="0" marB="0">
                        <a:solidFill>
                          <a:schemeClr val="accent1">
                            <a:lumMod val="20000"/>
                            <a:lumOff val="80000"/>
                          </a:schemeClr>
                        </a:solidFill>
                      </a:tcPr>
                    </a:tc>
                    <a:tc>
                      <a:txBody>
                        <a:bodyPr/>
                        <a:lstStyle/>
                        <a:p>
                          <a:pPr algn="ctr"/>
                          <a:r>
                            <a:rPr lang="en-US" sz="1600" dirty="0">
                              <a:solidFill>
                                <a:schemeClr val="tx1"/>
                              </a:solidFill>
                            </a:rPr>
                            <a:t>Probability</a:t>
                          </a:r>
                        </a:p>
                      </a:txBody>
                      <a:tcPr marL="0" marR="0" marT="0" marB="0">
                        <a:solidFill>
                          <a:schemeClr val="accent1">
                            <a:lumMod val="20000"/>
                            <a:lumOff val="80000"/>
                          </a:schemeClr>
                        </a:solidFill>
                      </a:tcPr>
                    </a:tc>
                    <a:extLst>
                      <a:ext uri="{0D108BD9-81ED-4DB2-BD59-A6C34878D82A}">
                        <a16:rowId xmlns:a16="http://schemas.microsoft.com/office/drawing/2014/main" val="812177036"/>
                      </a:ext>
                    </a:extLst>
                  </a:tr>
                  <a:tr h="214712">
                    <a:tc>
                      <a:txBody>
                        <a:bodyPr/>
                        <a:lstStyle/>
                        <a:p>
                          <a:pPr algn="ctr"/>
                          <a:r>
                            <a:rPr lang="en-US" sz="1600" dirty="0"/>
                            <a:t>1</a:t>
                          </a:r>
                          <a14:m>
                            <m:oMath xmlns:m="http://schemas.openxmlformats.org/officeDocument/2006/math">
                              <m:r>
                                <a:rPr lang="en-US" sz="1600" i="1" smtClean="0">
                                  <a:latin typeface="Cambria Math" panose="02040503050406030204" pitchFamily="18" charset="0"/>
                                  <a:ea typeface="Cambria Math" panose="02040503050406030204" pitchFamily="18" charset="0"/>
                                </a:rPr>
                                <m:t>→</m:t>
                              </m:r>
                            </m:oMath>
                          </a14:m>
                          <a:r>
                            <a:rPr lang="en-US" sz="1600" dirty="0"/>
                            <a:t>1</a:t>
                          </a:r>
                        </a:p>
                      </a:txBody>
                      <a:tcPr marL="0" marR="0" marT="0" marB="0"/>
                    </a:tc>
                    <a:tc>
                      <a:txBody>
                        <a:bodyPr/>
                        <a:lstStyle/>
                        <a:p>
                          <a:pPr algn="ctr"/>
                          <a:r>
                            <a:rPr lang="en-US" sz="1600" dirty="0"/>
                            <a:t>3</a:t>
                          </a:r>
                        </a:p>
                      </a:txBody>
                      <a:tcPr marL="0" marR="0" marT="0" marB="0"/>
                    </a:tc>
                    <a:tc>
                      <a:txBody>
                        <a:bodyPr/>
                        <a:lstStyle/>
                        <a:p>
                          <a:pPr algn="ctr"/>
                          <a:r>
                            <a:rPr lang="en-US" sz="1600" dirty="0"/>
                            <a:t>0.3</a:t>
                          </a:r>
                        </a:p>
                      </a:txBody>
                      <a:tcPr marL="0" marR="0" marT="0" marB="0"/>
                    </a:tc>
                    <a:extLst>
                      <a:ext uri="{0D108BD9-81ED-4DB2-BD59-A6C34878D82A}">
                        <a16:rowId xmlns:a16="http://schemas.microsoft.com/office/drawing/2014/main" val="2721264429"/>
                      </a:ext>
                    </a:extLst>
                  </a:tr>
                  <a:tr h="202896">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sz="1600" dirty="0"/>
                            <a:t>1</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sz="1600" dirty="0"/>
                            <a:t>2</a:t>
                          </a:r>
                        </a:p>
                      </a:txBody>
                      <a:tcPr marL="0" marR="0" marT="0" marB="0"/>
                    </a:tc>
                    <a:tc>
                      <a:txBody>
                        <a:bodyPr/>
                        <a:lstStyle/>
                        <a:p>
                          <a:pPr algn="ctr"/>
                          <a:r>
                            <a:rPr lang="en-US" sz="1600" dirty="0"/>
                            <a:t>2</a:t>
                          </a:r>
                        </a:p>
                      </a:txBody>
                      <a:tcPr marL="0" marR="0" marT="0" marB="0"/>
                    </a:tc>
                    <a:tc>
                      <a:txBody>
                        <a:bodyPr/>
                        <a:lstStyle/>
                        <a:p>
                          <a:pPr algn="ctr"/>
                          <a:r>
                            <a:rPr lang="en-US" sz="1600" dirty="0"/>
                            <a:t>0.2</a:t>
                          </a:r>
                        </a:p>
                      </a:txBody>
                      <a:tcPr marL="0" marR="0" marT="0" marB="0"/>
                    </a:tc>
                    <a:extLst>
                      <a:ext uri="{0D108BD9-81ED-4DB2-BD59-A6C34878D82A}">
                        <a16:rowId xmlns:a16="http://schemas.microsoft.com/office/drawing/2014/main" val="4057632264"/>
                      </a:ext>
                    </a:extLst>
                  </a:tr>
                  <a:tr h="214712">
                    <a:tc>
                      <a:txBody>
                        <a:bodyPr/>
                        <a:lstStyle/>
                        <a:p>
                          <a:pPr algn="ctr"/>
                          <a:r>
                            <a:rPr lang="en-US" altLang="zh-CN" sz="1600" dirty="0"/>
                            <a:t>1</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sz="1600" dirty="0"/>
                            <a:t>3</a:t>
                          </a:r>
                        </a:p>
                      </a:txBody>
                      <a:tcPr marL="0" marR="0" marT="0" marB="0"/>
                    </a:tc>
                    <a:tc>
                      <a:txBody>
                        <a:bodyPr/>
                        <a:lstStyle/>
                        <a:p>
                          <a:pPr algn="ctr"/>
                          <a:r>
                            <a:rPr lang="en-US" sz="1600" dirty="0"/>
                            <a:t>4</a:t>
                          </a:r>
                        </a:p>
                      </a:txBody>
                      <a:tcPr marL="0" marR="0" marT="0" marB="0"/>
                    </a:tc>
                    <a:tc>
                      <a:txBody>
                        <a:bodyPr/>
                        <a:lstStyle/>
                        <a:p>
                          <a:pPr algn="ctr"/>
                          <a:r>
                            <a:rPr lang="en-US" sz="1600" dirty="0"/>
                            <a:t>0.4</a:t>
                          </a:r>
                        </a:p>
                      </a:txBody>
                      <a:tcPr marL="0" marR="0" marT="0" marB="0"/>
                    </a:tc>
                    <a:extLst>
                      <a:ext uri="{0D108BD9-81ED-4DB2-BD59-A6C34878D82A}">
                        <a16:rowId xmlns:a16="http://schemas.microsoft.com/office/drawing/2014/main" val="1024699140"/>
                      </a:ext>
                    </a:extLst>
                  </a:tr>
                  <a:tr h="214712">
                    <a:tc>
                      <a:txBody>
                        <a:bodyPr/>
                        <a:lstStyle/>
                        <a:p>
                          <a:pPr algn="ctr"/>
                          <a:r>
                            <a:rPr lang="en-US" altLang="zh-CN" sz="1600" dirty="0"/>
                            <a:t>1</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m:t>
                              </m:r>
                            </m:oMath>
                          </a14:m>
                          <a:r>
                            <a:rPr lang="en-US" sz="1600" dirty="0"/>
                            <a:t>4</a:t>
                          </a:r>
                        </a:p>
                      </a:txBody>
                      <a:tcPr marL="0" marR="0" marT="0" marB="0"/>
                    </a:tc>
                    <a:tc>
                      <a:txBody>
                        <a:bodyPr/>
                        <a:lstStyle/>
                        <a:p>
                          <a:pPr algn="ctr"/>
                          <a:r>
                            <a:rPr lang="en-US" sz="1600" dirty="0"/>
                            <a:t>1</a:t>
                          </a:r>
                        </a:p>
                      </a:txBody>
                      <a:tcPr marL="0" marR="0" marT="0" marB="0"/>
                    </a:tc>
                    <a:tc>
                      <a:txBody>
                        <a:bodyPr/>
                        <a:lstStyle/>
                        <a:p>
                          <a:pPr algn="ctr"/>
                          <a:r>
                            <a:rPr lang="en-US" sz="1600" dirty="0"/>
                            <a:t>0.1</a:t>
                          </a:r>
                        </a:p>
                      </a:txBody>
                      <a:tcPr marL="0" marR="0" marT="0" marB="0"/>
                    </a:tc>
                    <a:extLst>
                      <a:ext uri="{0D108BD9-81ED-4DB2-BD59-A6C34878D82A}">
                        <a16:rowId xmlns:a16="http://schemas.microsoft.com/office/drawing/2014/main" val="3094813289"/>
                      </a:ext>
                    </a:extLst>
                  </a:tr>
                </a:tbl>
              </a:graphicData>
            </a:graphic>
          </p:graphicFrame>
        </mc:Choice>
        <mc:Fallback>
          <p:graphicFrame>
            <p:nvGraphicFramePr>
              <p:cNvPr id="95" name="Table 69"/>
              <p:cNvGraphicFramePr>
                <a:graphicFrameLocks noGrp="1"/>
              </p:cNvGraphicFramePr>
              <p:nvPr>
                <p:extLst>
                  <p:ext uri="{D42A27DB-BD31-4B8C-83A1-F6EECF244321}">
                    <p14:modId xmlns:p14="http://schemas.microsoft.com/office/powerpoint/2010/main" val="2740265440"/>
                  </p:ext>
                </p:extLst>
              </p:nvPr>
            </p:nvGraphicFramePr>
            <p:xfrm>
              <a:off x="726881" y="1744271"/>
              <a:ext cx="3567213" cy="1219200"/>
            </p:xfrm>
            <a:graphic>
              <a:graphicData uri="http://schemas.openxmlformats.org/drawingml/2006/table">
                <a:tbl>
                  <a:tblPr firstRow="1">
                    <a:tableStyleId>{F5AB1C69-6EDB-4FF4-983F-18BD219EF322}</a:tableStyleId>
                  </a:tblPr>
                  <a:tblGrid>
                    <a:gridCol w="967448">
                      <a:extLst>
                        <a:ext uri="{9D8B030D-6E8A-4147-A177-3AD203B41FA5}">
                          <a16:colId xmlns:a16="http://schemas.microsoft.com/office/drawing/2014/main" val="520629815"/>
                        </a:ext>
                      </a:extLst>
                    </a:gridCol>
                    <a:gridCol w="1317812">
                      <a:extLst>
                        <a:ext uri="{9D8B030D-6E8A-4147-A177-3AD203B41FA5}">
                          <a16:colId xmlns:a16="http://schemas.microsoft.com/office/drawing/2014/main" val="9371547"/>
                        </a:ext>
                      </a:extLst>
                    </a:gridCol>
                    <a:gridCol w="1281953">
                      <a:extLst>
                        <a:ext uri="{9D8B030D-6E8A-4147-A177-3AD203B41FA5}">
                          <a16:colId xmlns:a16="http://schemas.microsoft.com/office/drawing/2014/main" val="3673896769"/>
                        </a:ext>
                      </a:extLst>
                    </a:gridCol>
                  </a:tblGrid>
                  <a:tr h="243840">
                    <a:tc>
                      <a:txBody>
                        <a:bodyPr/>
                        <a:lstStyle/>
                        <a:p>
                          <a:pPr algn="ctr"/>
                          <a:r>
                            <a:rPr lang="en-US" sz="1600" dirty="0">
                              <a:solidFill>
                                <a:schemeClr val="tx1"/>
                              </a:solidFill>
                            </a:rPr>
                            <a:t>VOQ ID</a:t>
                          </a:r>
                        </a:p>
                      </a:txBody>
                      <a:tcPr marL="0" marR="0" marT="0" marB="0">
                        <a:solidFill>
                          <a:schemeClr val="accent1">
                            <a:lumMod val="20000"/>
                            <a:lumOff val="80000"/>
                          </a:schemeClr>
                        </a:solidFill>
                      </a:tcPr>
                    </a:tc>
                    <a:tc>
                      <a:txBody>
                        <a:bodyPr/>
                        <a:lstStyle/>
                        <a:p>
                          <a:pPr algn="ctr"/>
                          <a:r>
                            <a:rPr lang="en-US" sz="1600" dirty="0">
                              <a:solidFill>
                                <a:schemeClr val="tx1"/>
                              </a:solidFill>
                            </a:rPr>
                            <a:t>VOQ Length</a:t>
                          </a:r>
                        </a:p>
                      </a:txBody>
                      <a:tcPr marL="0" marR="0" marT="0" marB="0">
                        <a:solidFill>
                          <a:schemeClr val="accent1">
                            <a:lumMod val="20000"/>
                            <a:lumOff val="80000"/>
                          </a:schemeClr>
                        </a:solidFill>
                      </a:tcPr>
                    </a:tc>
                    <a:tc>
                      <a:txBody>
                        <a:bodyPr/>
                        <a:lstStyle/>
                        <a:p>
                          <a:pPr algn="ctr"/>
                          <a:r>
                            <a:rPr lang="en-US" sz="1600" dirty="0">
                              <a:solidFill>
                                <a:schemeClr val="tx1"/>
                              </a:solidFill>
                            </a:rPr>
                            <a:t>Probability</a:t>
                          </a:r>
                        </a:p>
                      </a:txBody>
                      <a:tcPr marL="0" marR="0" marT="0" marB="0">
                        <a:solidFill>
                          <a:schemeClr val="accent1">
                            <a:lumMod val="20000"/>
                            <a:lumOff val="80000"/>
                          </a:schemeClr>
                        </a:solidFill>
                      </a:tcPr>
                    </a:tc>
                    <a:extLst>
                      <a:ext uri="{0D108BD9-81ED-4DB2-BD59-A6C34878D82A}">
                        <a16:rowId xmlns:a16="http://schemas.microsoft.com/office/drawing/2014/main" val="812177036"/>
                      </a:ext>
                    </a:extLst>
                  </a:tr>
                  <a:tr h="243840">
                    <a:tc>
                      <a:txBody>
                        <a:bodyPr/>
                        <a:lstStyle/>
                        <a:p>
                          <a:endParaRPr lang="zh-CN"/>
                        </a:p>
                      </a:txBody>
                      <a:tcPr marL="0" marR="0" marT="0" marB="0">
                        <a:blipFill>
                          <a:blip r:embed="rId3"/>
                          <a:stretch>
                            <a:fillRect l="-629" t="-125000" r="-271069" b="-352500"/>
                          </a:stretch>
                        </a:blipFill>
                      </a:tcPr>
                    </a:tc>
                    <a:tc>
                      <a:txBody>
                        <a:bodyPr/>
                        <a:lstStyle/>
                        <a:p>
                          <a:pPr algn="ctr"/>
                          <a:r>
                            <a:rPr lang="en-US" sz="1600" dirty="0"/>
                            <a:t>3</a:t>
                          </a:r>
                        </a:p>
                      </a:txBody>
                      <a:tcPr marL="0" marR="0" marT="0" marB="0"/>
                    </a:tc>
                    <a:tc>
                      <a:txBody>
                        <a:bodyPr/>
                        <a:lstStyle/>
                        <a:p>
                          <a:pPr algn="ctr"/>
                          <a:r>
                            <a:rPr lang="en-US" sz="1600" dirty="0"/>
                            <a:t>0.3</a:t>
                          </a:r>
                        </a:p>
                      </a:txBody>
                      <a:tcPr marL="0" marR="0" marT="0" marB="0"/>
                    </a:tc>
                    <a:extLst>
                      <a:ext uri="{0D108BD9-81ED-4DB2-BD59-A6C34878D82A}">
                        <a16:rowId xmlns:a16="http://schemas.microsoft.com/office/drawing/2014/main" val="2721264429"/>
                      </a:ext>
                    </a:extLst>
                  </a:tr>
                  <a:tr h="243840">
                    <a:tc>
                      <a:txBody>
                        <a:bodyPr/>
                        <a:lstStyle/>
                        <a:p>
                          <a:endParaRPr lang="zh-CN"/>
                        </a:p>
                      </a:txBody>
                      <a:tcPr marL="0" marR="0" marT="0" marB="0">
                        <a:blipFill>
                          <a:blip r:embed="rId3"/>
                          <a:stretch>
                            <a:fillRect l="-629" t="-219512" r="-271069" b="-243902"/>
                          </a:stretch>
                        </a:blipFill>
                      </a:tcPr>
                    </a:tc>
                    <a:tc>
                      <a:txBody>
                        <a:bodyPr/>
                        <a:lstStyle/>
                        <a:p>
                          <a:pPr algn="ctr"/>
                          <a:r>
                            <a:rPr lang="en-US" sz="1600" dirty="0"/>
                            <a:t>2</a:t>
                          </a:r>
                        </a:p>
                      </a:txBody>
                      <a:tcPr marL="0" marR="0" marT="0" marB="0"/>
                    </a:tc>
                    <a:tc>
                      <a:txBody>
                        <a:bodyPr/>
                        <a:lstStyle/>
                        <a:p>
                          <a:pPr algn="ctr"/>
                          <a:r>
                            <a:rPr lang="en-US" sz="1600" dirty="0"/>
                            <a:t>0.2</a:t>
                          </a:r>
                        </a:p>
                      </a:txBody>
                      <a:tcPr marL="0" marR="0" marT="0" marB="0"/>
                    </a:tc>
                    <a:extLst>
                      <a:ext uri="{0D108BD9-81ED-4DB2-BD59-A6C34878D82A}">
                        <a16:rowId xmlns:a16="http://schemas.microsoft.com/office/drawing/2014/main" val="4057632264"/>
                      </a:ext>
                    </a:extLst>
                  </a:tr>
                  <a:tr h="243840">
                    <a:tc>
                      <a:txBody>
                        <a:bodyPr/>
                        <a:lstStyle/>
                        <a:p>
                          <a:endParaRPr lang="zh-CN"/>
                        </a:p>
                      </a:txBody>
                      <a:tcPr marL="0" marR="0" marT="0" marB="0">
                        <a:blipFill>
                          <a:blip r:embed="rId3"/>
                          <a:stretch>
                            <a:fillRect l="-629" t="-327500" r="-271069" b="-150000"/>
                          </a:stretch>
                        </a:blipFill>
                      </a:tcPr>
                    </a:tc>
                    <a:tc>
                      <a:txBody>
                        <a:bodyPr/>
                        <a:lstStyle/>
                        <a:p>
                          <a:pPr algn="ctr"/>
                          <a:r>
                            <a:rPr lang="en-US" sz="1600" dirty="0"/>
                            <a:t>4</a:t>
                          </a:r>
                        </a:p>
                      </a:txBody>
                      <a:tcPr marL="0" marR="0" marT="0" marB="0"/>
                    </a:tc>
                    <a:tc>
                      <a:txBody>
                        <a:bodyPr/>
                        <a:lstStyle/>
                        <a:p>
                          <a:pPr algn="ctr"/>
                          <a:r>
                            <a:rPr lang="en-US" sz="1600" dirty="0"/>
                            <a:t>0.4</a:t>
                          </a:r>
                        </a:p>
                      </a:txBody>
                      <a:tcPr marL="0" marR="0" marT="0" marB="0"/>
                    </a:tc>
                    <a:extLst>
                      <a:ext uri="{0D108BD9-81ED-4DB2-BD59-A6C34878D82A}">
                        <a16:rowId xmlns:a16="http://schemas.microsoft.com/office/drawing/2014/main" val="1024699140"/>
                      </a:ext>
                    </a:extLst>
                  </a:tr>
                  <a:tr h="243840">
                    <a:tc>
                      <a:txBody>
                        <a:bodyPr/>
                        <a:lstStyle/>
                        <a:p>
                          <a:endParaRPr lang="zh-CN"/>
                        </a:p>
                      </a:txBody>
                      <a:tcPr marL="0" marR="0" marT="0" marB="0">
                        <a:blipFill>
                          <a:blip r:embed="rId3"/>
                          <a:stretch>
                            <a:fillRect l="-629" t="-427500" r="-271069" b="-50000"/>
                          </a:stretch>
                        </a:blipFill>
                      </a:tcPr>
                    </a:tc>
                    <a:tc>
                      <a:txBody>
                        <a:bodyPr/>
                        <a:lstStyle/>
                        <a:p>
                          <a:pPr algn="ctr"/>
                          <a:r>
                            <a:rPr lang="en-US" sz="1600" dirty="0"/>
                            <a:t>1</a:t>
                          </a:r>
                        </a:p>
                      </a:txBody>
                      <a:tcPr marL="0" marR="0" marT="0" marB="0"/>
                    </a:tc>
                    <a:tc>
                      <a:txBody>
                        <a:bodyPr/>
                        <a:lstStyle/>
                        <a:p>
                          <a:pPr algn="ctr"/>
                          <a:r>
                            <a:rPr lang="en-US" sz="1600" dirty="0"/>
                            <a:t>0.1</a:t>
                          </a:r>
                        </a:p>
                      </a:txBody>
                      <a:tcPr marL="0" marR="0" marT="0" marB="0"/>
                    </a:tc>
                    <a:extLst>
                      <a:ext uri="{0D108BD9-81ED-4DB2-BD59-A6C34878D82A}">
                        <a16:rowId xmlns:a16="http://schemas.microsoft.com/office/drawing/2014/main" val="3094813289"/>
                      </a:ext>
                    </a:extLst>
                  </a:tr>
                </a:tbl>
              </a:graphicData>
            </a:graphic>
          </p:graphicFrame>
        </mc:Fallback>
      </mc:AlternateContent>
      <p:sp>
        <p:nvSpPr>
          <p:cNvPr id="96" name="Oval 67"/>
          <p:cNvSpPr/>
          <p:nvPr/>
        </p:nvSpPr>
        <p:spPr>
          <a:xfrm>
            <a:off x="312053" y="3264076"/>
            <a:ext cx="1936253" cy="133836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8"/>
          <p:cNvSpPr txBox="1"/>
          <p:nvPr/>
        </p:nvSpPr>
        <p:spPr>
          <a:xfrm>
            <a:off x="5439433" y="4783045"/>
            <a:ext cx="2132315" cy="369332"/>
          </a:xfrm>
          <a:prstGeom prst="rect">
            <a:avLst/>
          </a:prstGeom>
          <a:noFill/>
        </p:spPr>
        <p:txBody>
          <a:bodyPr wrap="none" rtlCol="0">
            <a:spAutoFit/>
          </a:bodyPr>
          <a:lstStyle/>
          <a:p>
            <a:r>
              <a:rPr lang="en-US" dirty="0"/>
              <a:t>1. Sample a VOQ</a:t>
            </a:r>
          </a:p>
        </p:txBody>
      </p:sp>
      <p:grpSp>
        <p:nvGrpSpPr>
          <p:cNvPr id="98" name="Group 6"/>
          <p:cNvGrpSpPr/>
          <p:nvPr/>
        </p:nvGrpSpPr>
        <p:grpSpPr>
          <a:xfrm>
            <a:off x="6119923" y="1716063"/>
            <a:ext cx="2319884" cy="2326129"/>
            <a:chOff x="6248909" y="2007540"/>
            <a:chExt cx="2168434" cy="2168434"/>
          </a:xfrm>
        </p:grpSpPr>
        <p:sp>
          <p:nvSpPr>
            <p:cNvPr id="99" name="Oval 71"/>
            <p:cNvSpPr/>
            <p:nvPr/>
          </p:nvSpPr>
          <p:spPr>
            <a:xfrm>
              <a:off x="6248909" y="2007540"/>
              <a:ext cx="2168434" cy="2168434"/>
            </a:xfrm>
            <a:prstGeom prst="ellipse">
              <a:avLst/>
            </a:prstGeom>
            <a:solidFill>
              <a:srgbClr val="FFCC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77"/>
            <p:cNvCxnSpPr/>
            <p:nvPr/>
          </p:nvCxnSpPr>
          <p:spPr>
            <a:xfrm flipV="1">
              <a:off x="7333126" y="2625687"/>
              <a:ext cx="962296" cy="4660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1" name="TextBox 81"/>
            <p:cNvSpPr txBox="1"/>
            <p:nvPr/>
          </p:nvSpPr>
          <p:spPr>
            <a:xfrm>
              <a:off x="7509532" y="2333093"/>
              <a:ext cx="312906" cy="369332"/>
            </a:xfrm>
            <a:prstGeom prst="rect">
              <a:avLst/>
            </a:prstGeom>
            <a:noFill/>
          </p:spPr>
          <p:txBody>
            <a:bodyPr wrap="none" rtlCol="0">
              <a:spAutoFit/>
            </a:bodyPr>
            <a:lstStyle/>
            <a:p>
              <a:r>
                <a:rPr lang="en-US" dirty="0"/>
                <a:t>1</a:t>
              </a:r>
            </a:p>
          </p:txBody>
        </p:sp>
        <p:cxnSp>
          <p:nvCxnSpPr>
            <p:cNvPr id="102" name="Straight Connector 82"/>
            <p:cNvCxnSpPr>
              <a:endCxn id="99" idx="0"/>
            </p:cNvCxnSpPr>
            <p:nvPr/>
          </p:nvCxnSpPr>
          <p:spPr>
            <a:xfrm flipV="1">
              <a:off x="7333126" y="2007540"/>
              <a:ext cx="0" cy="108421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85"/>
            <p:cNvCxnSpPr/>
            <p:nvPr/>
          </p:nvCxnSpPr>
          <p:spPr>
            <a:xfrm flipH="1">
              <a:off x="7211205" y="3091757"/>
              <a:ext cx="121920" cy="108421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88"/>
            <p:cNvCxnSpPr/>
            <p:nvPr/>
          </p:nvCxnSpPr>
          <p:spPr>
            <a:xfrm>
              <a:off x="6634577" y="2285612"/>
              <a:ext cx="698548" cy="82296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05" name="TextBox 91"/>
            <p:cNvSpPr txBox="1"/>
            <p:nvPr/>
          </p:nvSpPr>
          <p:spPr>
            <a:xfrm>
              <a:off x="7637367" y="3231441"/>
              <a:ext cx="312906" cy="369332"/>
            </a:xfrm>
            <a:prstGeom prst="rect">
              <a:avLst/>
            </a:prstGeom>
            <a:noFill/>
          </p:spPr>
          <p:txBody>
            <a:bodyPr wrap="none" rtlCol="0">
              <a:spAutoFit/>
            </a:bodyPr>
            <a:lstStyle/>
            <a:p>
              <a:r>
                <a:rPr lang="en-US" dirty="0"/>
                <a:t>2</a:t>
              </a:r>
            </a:p>
          </p:txBody>
        </p:sp>
        <p:sp>
          <p:nvSpPr>
            <p:cNvPr id="106" name="TextBox 92"/>
            <p:cNvSpPr txBox="1"/>
            <p:nvPr/>
          </p:nvSpPr>
          <p:spPr>
            <a:xfrm>
              <a:off x="6589725" y="3111903"/>
              <a:ext cx="312906" cy="369332"/>
            </a:xfrm>
            <a:prstGeom prst="rect">
              <a:avLst/>
            </a:prstGeom>
            <a:noFill/>
          </p:spPr>
          <p:txBody>
            <a:bodyPr wrap="none" rtlCol="0">
              <a:spAutoFit/>
            </a:bodyPr>
            <a:lstStyle/>
            <a:p>
              <a:r>
                <a:rPr lang="en-US" dirty="0"/>
                <a:t>3</a:t>
              </a:r>
            </a:p>
          </p:txBody>
        </p:sp>
        <p:sp>
          <p:nvSpPr>
            <p:cNvPr id="107" name="TextBox 93"/>
            <p:cNvSpPr txBox="1"/>
            <p:nvPr/>
          </p:nvSpPr>
          <p:spPr>
            <a:xfrm>
              <a:off x="6951969" y="2304724"/>
              <a:ext cx="312906" cy="369332"/>
            </a:xfrm>
            <a:prstGeom prst="rect">
              <a:avLst/>
            </a:prstGeom>
            <a:noFill/>
          </p:spPr>
          <p:txBody>
            <a:bodyPr wrap="none" rtlCol="0">
              <a:spAutoFit/>
            </a:bodyPr>
            <a:lstStyle/>
            <a:p>
              <a:r>
                <a:rPr lang="en-US" dirty="0"/>
                <a:t>4</a:t>
              </a:r>
            </a:p>
          </p:txBody>
        </p:sp>
      </p:grpSp>
      <p:cxnSp>
        <p:nvCxnSpPr>
          <p:cNvPr id="108" name="Straight Arrow Connector 95"/>
          <p:cNvCxnSpPr/>
          <p:nvPr/>
        </p:nvCxnSpPr>
        <p:spPr>
          <a:xfrm flipV="1">
            <a:off x="7272064" y="1624470"/>
            <a:ext cx="19843" cy="1254656"/>
          </a:xfrm>
          <a:prstGeom prst="straightConnector1">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95"/>
          <p:cNvCxnSpPr/>
          <p:nvPr/>
        </p:nvCxnSpPr>
        <p:spPr>
          <a:xfrm>
            <a:off x="2383682" y="4005246"/>
            <a:ext cx="1490733" cy="0"/>
          </a:xfrm>
          <a:prstGeom prst="straightConnector1">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0" name="TextBox 98"/>
          <p:cNvSpPr txBox="1"/>
          <p:nvPr/>
        </p:nvSpPr>
        <p:spPr>
          <a:xfrm>
            <a:off x="5395703" y="5246167"/>
            <a:ext cx="2755883" cy="369332"/>
          </a:xfrm>
          <a:prstGeom prst="rect">
            <a:avLst/>
          </a:prstGeom>
          <a:noFill/>
        </p:spPr>
        <p:txBody>
          <a:bodyPr wrap="none" rtlCol="0">
            <a:spAutoFit/>
          </a:bodyPr>
          <a:lstStyle/>
          <a:p>
            <a:r>
              <a:rPr lang="en-US" dirty="0"/>
              <a:t> 2. Propose to Output 1</a:t>
            </a:r>
          </a:p>
        </p:txBody>
      </p:sp>
      <p:grpSp>
        <p:nvGrpSpPr>
          <p:cNvPr id="91" name="组合 90"/>
          <p:cNvGrpSpPr/>
          <p:nvPr/>
        </p:nvGrpSpPr>
        <p:grpSpPr>
          <a:xfrm>
            <a:off x="0" y="-1098"/>
            <a:ext cx="6154535" cy="277805"/>
            <a:chOff x="0" y="-1098"/>
            <a:chExt cx="6154535" cy="277805"/>
          </a:xfrm>
        </p:grpSpPr>
        <p:sp>
          <p:nvSpPr>
            <p:cNvPr id="111"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112" name="Rectangle 24">
              <a:extLst>
                <a:ext uri="{FF2B5EF4-FFF2-40B4-BE49-F238E27FC236}">
                  <a16:creationId xmlns:a16="http://schemas.microsoft.com/office/drawing/2014/main" id="{22EA5974-798C-435E-9213-F4CE3EFA8411}"/>
                </a:ext>
              </a:extLst>
            </p:cNvPr>
            <p:cNvSpPr/>
            <p:nvPr/>
          </p:nvSpPr>
          <p:spPr>
            <a:xfrm>
              <a:off x="3781916"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SW-QPS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113" name="Rectangle 24">
              <a:extLst>
                <a:ext uri="{FF2B5EF4-FFF2-40B4-BE49-F238E27FC236}">
                  <a16:creationId xmlns:a16="http://schemas.microsoft.com/office/drawing/2014/main" id="{22EA5974-798C-435E-9213-F4CE3EFA8411}"/>
                </a:ext>
              </a:extLst>
            </p:cNvPr>
            <p:cNvSpPr/>
            <p:nvPr/>
          </p:nvSpPr>
          <p:spPr>
            <a:xfrm>
              <a:off x="2607253" y="-1098"/>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SB-QPS</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114" name="Rectangle 25">
              <a:extLst>
                <a:ext uri="{FF2B5EF4-FFF2-40B4-BE49-F238E27FC236}">
                  <a16:creationId xmlns:a16="http://schemas.microsoft.com/office/drawing/2014/main" id="{9977B47C-A176-439E-BF06-993CF4856342}"/>
                </a:ext>
              </a:extLst>
            </p:cNvPr>
            <p:cNvSpPr/>
            <p:nvPr/>
          </p:nvSpPr>
          <p:spPr>
            <a:xfrm>
              <a:off x="4956580"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grpSp>
    </p:spTree>
    <p:extLst>
      <p:ext uri="{BB962C8B-B14F-4D97-AF65-F5344CB8AC3E}">
        <p14:creationId xmlns:p14="http://schemas.microsoft.com/office/powerpoint/2010/main" val="151705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1000"/>
                                        <p:tgtEl>
                                          <p:spTgt spid="95"/>
                                        </p:tgtEl>
                                      </p:cBhvr>
                                    </p:animEffect>
                                    <p:anim calcmode="lin" valueType="num">
                                      <p:cBhvr>
                                        <p:cTn id="11" dur="1000" fill="hold"/>
                                        <p:tgtEl>
                                          <p:spTgt spid="95"/>
                                        </p:tgtEl>
                                        <p:attrNameLst>
                                          <p:attrName>ppt_x</p:attrName>
                                        </p:attrNameLst>
                                      </p:cBhvr>
                                      <p:tavLst>
                                        <p:tav tm="0">
                                          <p:val>
                                            <p:strVal val="#ppt_x"/>
                                          </p:val>
                                        </p:tav>
                                        <p:tav tm="100000">
                                          <p:val>
                                            <p:strVal val="#ppt_x"/>
                                          </p:val>
                                        </p:tav>
                                      </p:tavLst>
                                    </p:anim>
                                    <p:anim calcmode="lin" valueType="num">
                                      <p:cBhvr>
                                        <p:cTn id="12"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fade">
                                      <p:cBhvr>
                                        <p:cTn id="17" dur="1000"/>
                                        <p:tgtEl>
                                          <p:spTgt spid="97"/>
                                        </p:tgtEl>
                                      </p:cBhvr>
                                    </p:animEffect>
                                    <p:anim calcmode="lin" valueType="num">
                                      <p:cBhvr>
                                        <p:cTn id="18" dur="1000" fill="hold"/>
                                        <p:tgtEl>
                                          <p:spTgt spid="97"/>
                                        </p:tgtEl>
                                        <p:attrNameLst>
                                          <p:attrName>ppt_x</p:attrName>
                                        </p:attrNameLst>
                                      </p:cBhvr>
                                      <p:tavLst>
                                        <p:tav tm="0">
                                          <p:val>
                                            <p:strVal val="#ppt_x"/>
                                          </p:val>
                                        </p:tav>
                                        <p:tav tm="100000">
                                          <p:val>
                                            <p:strVal val="#ppt_x"/>
                                          </p:val>
                                        </p:tav>
                                      </p:tavLst>
                                    </p:anim>
                                    <p:anim calcmode="lin" valueType="num">
                                      <p:cBhvr>
                                        <p:cTn id="19" dur="1000" fill="hold"/>
                                        <p:tgtEl>
                                          <p:spTgt spid="9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nodeType="clickEffect">
                                  <p:stCondLst>
                                    <p:cond delay="0"/>
                                  </p:stCondLst>
                                  <p:childTnLst>
                                    <p:animRot by="63000000">
                                      <p:cBhvr>
                                        <p:cTn id="28" dur="2000" fill="hold"/>
                                        <p:tgtEl>
                                          <p:spTgt spid="98"/>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0"/>
                                        </p:tgtEl>
                                        <p:attrNameLst>
                                          <p:attrName>style.visibility</p:attrName>
                                        </p:attrNameLst>
                                      </p:cBhvr>
                                      <p:to>
                                        <p:strVal val="visible"/>
                                      </p:to>
                                    </p:set>
                                    <p:animEffect transition="in" filter="fade">
                                      <p:cBhvr>
                                        <p:cTn id="33" dur="1000"/>
                                        <p:tgtEl>
                                          <p:spTgt spid="110"/>
                                        </p:tgtEl>
                                      </p:cBhvr>
                                    </p:animEffect>
                                    <p:anim calcmode="lin" valueType="num">
                                      <p:cBhvr>
                                        <p:cTn id="34" dur="1000" fill="hold"/>
                                        <p:tgtEl>
                                          <p:spTgt spid="110"/>
                                        </p:tgtEl>
                                        <p:attrNameLst>
                                          <p:attrName>ppt_x</p:attrName>
                                        </p:attrNameLst>
                                      </p:cBhvr>
                                      <p:tavLst>
                                        <p:tav tm="0">
                                          <p:val>
                                            <p:strVal val="#ppt_x"/>
                                          </p:val>
                                        </p:tav>
                                        <p:tav tm="100000">
                                          <p:val>
                                            <p:strVal val="#ppt_x"/>
                                          </p:val>
                                        </p:tav>
                                      </p:tavLst>
                                    </p:anim>
                                    <p:anim calcmode="lin" valueType="num">
                                      <p:cBhvr>
                                        <p:cTn id="35" dur="1000" fill="hold"/>
                                        <p:tgtEl>
                                          <p:spTgt spid="110"/>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1" presetClass="entr" presetSubtype="0" fill="hold" nodeType="after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97" grpId="0"/>
      <p:bldP spid="1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a:xfrm>
            <a:off x="774751" y="169722"/>
            <a:ext cx="7886700" cy="1325563"/>
          </a:xfrm>
        </p:spPr>
        <p:txBody>
          <a:bodyPr>
            <a:normAutofit/>
          </a:bodyPr>
          <a:lstStyle/>
          <a:p>
            <a:r>
              <a:rPr lang="en-US" altLang="zh-CN" b="1" dirty="0">
                <a:latin typeface="+mj-lt"/>
              </a:rPr>
              <a:t>Proposal Format</a:t>
            </a:r>
            <a:endParaRPr lang="en-US" sz="1800" b="1" dirty="0">
              <a:latin typeface="+mj-lt"/>
            </a:endParaRPr>
          </a:p>
        </p:txBody>
      </p:sp>
      <p:sp>
        <p:nvSpPr>
          <p:cNvPr id="42"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08F4E9-5816-4271-A3DA-8C2D8674894C}" type="datetime4">
              <a:rPr kumimoji="0" lang="en-US" altLang="zh-CN" sz="1350" b="0" i="0" u="none" strike="noStrike" kern="1200" cap="none" spc="0" normalizeH="0" baseline="0" noProof="0" smtClean="0">
                <a:ln>
                  <a:noFill/>
                </a:ln>
                <a:solidFill>
                  <a:prstClr val="black"/>
                </a:solidFill>
                <a:effectLst/>
                <a:uLnTx/>
                <a:uFillTx/>
                <a:latin typeface="Century Gothic" panose="020F0302020204030204"/>
                <a:ea typeface="宋体" panose="02010600030101010101" pitchFamily="2" charset="-122"/>
                <a:cs typeface="+mn-cs"/>
              </a:rPr>
              <a:t>April 9, 2021</a:t>
            </a:fld>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43"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350" b="0" i="0" u="none" strike="noStrike" kern="1200" cap="none" spc="0" normalizeH="0" baseline="0" noProof="0">
                <a:ln>
                  <a:noFill/>
                </a:ln>
                <a:solidFill>
                  <a:prstClr val="black"/>
                </a:solidFill>
                <a:effectLst/>
                <a:uLnTx/>
                <a:uFillTx/>
                <a:latin typeface="Century Gothic" panose="020F0302020204030204"/>
                <a:ea typeface="+mn-ea"/>
                <a:cs typeface="+mn-cs"/>
              </a:rPr>
              <a:t>Performance 2020</a:t>
            </a:r>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12" name="Slide Number Placeholder 11">
            <a:extLst>
              <a:ext uri="{FF2B5EF4-FFF2-40B4-BE49-F238E27FC236}">
                <a16:creationId xmlns:a16="http://schemas.microsoft.com/office/drawing/2014/main" id="{0FE19D28-BD4A-4CC9-9C23-225C6924E5A3}"/>
              </a:ext>
            </a:extLst>
          </p:cNvPr>
          <p:cNvSpPr>
            <a:spLocks noGrp="1"/>
          </p:cNvSpPr>
          <p:nvPr>
            <p:ph type="sldNum" sz="quarter" idx="12"/>
          </p:nvPr>
        </p:nvSpPr>
        <p:spPr/>
        <p:txBody>
          <a:bodyPr/>
          <a:lstStyle/>
          <a:p>
            <a:fld id="{25711CE1-5A3A-4555-AFFF-2018F0E14892}" type="slidenum">
              <a:rPr lang="zh-CN" altLang="en-US" smtClean="0"/>
              <a:pPr/>
              <a:t>13</a:t>
            </a:fld>
            <a:r>
              <a:rPr lang="en-US" altLang="zh-CN"/>
              <a:t>/19</a:t>
            </a:r>
            <a:endParaRPr lang="zh-CN" altLang="en-US" dirty="0"/>
          </a:p>
        </p:txBody>
      </p:sp>
      <p:graphicFrame>
        <p:nvGraphicFramePr>
          <p:cNvPr id="95" name="Table 69"/>
          <p:cNvGraphicFramePr>
            <a:graphicFrameLocks noGrp="1"/>
          </p:cNvGraphicFramePr>
          <p:nvPr>
            <p:extLst>
              <p:ext uri="{D42A27DB-BD31-4B8C-83A1-F6EECF244321}">
                <p14:modId xmlns:p14="http://schemas.microsoft.com/office/powerpoint/2010/main" val="3887638352"/>
              </p:ext>
            </p:extLst>
          </p:nvPr>
        </p:nvGraphicFramePr>
        <p:xfrm>
          <a:off x="655209" y="1882777"/>
          <a:ext cx="5440791" cy="839402"/>
        </p:xfrm>
        <a:graphic>
          <a:graphicData uri="http://schemas.openxmlformats.org/drawingml/2006/table">
            <a:tbl>
              <a:tblPr firstRow="1">
                <a:tableStyleId>{F5AB1C69-6EDB-4FF4-983F-18BD219EF322}</a:tableStyleId>
              </a:tblPr>
              <a:tblGrid>
                <a:gridCol w="1143297">
                  <a:extLst>
                    <a:ext uri="{9D8B030D-6E8A-4147-A177-3AD203B41FA5}">
                      <a16:colId xmlns:a16="http://schemas.microsoft.com/office/drawing/2014/main" val="520629815"/>
                    </a:ext>
                  </a:extLst>
                </a:gridCol>
                <a:gridCol w="1827563">
                  <a:extLst>
                    <a:ext uri="{9D8B030D-6E8A-4147-A177-3AD203B41FA5}">
                      <a16:colId xmlns:a16="http://schemas.microsoft.com/office/drawing/2014/main" val="9371547"/>
                    </a:ext>
                  </a:extLst>
                </a:gridCol>
                <a:gridCol w="2469931">
                  <a:extLst>
                    <a:ext uri="{9D8B030D-6E8A-4147-A177-3AD203B41FA5}">
                      <a16:colId xmlns:a16="http://schemas.microsoft.com/office/drawing/2014/main" val="20002"/>
                    </a:ext>
                  </a:extLst>
                </a:gridCol>
              </a:tblGrid>
              <a:tr h="559601">
                <a:tc>
                  <a:txBody>
                    <a:bodyPr/>
                    <a:lstStyle/>
                    <a:p>
                      <a:pPr algn="ctr"/>
                      <a:r>
                        <a:rPr lang="en-US" sz="1800" dirty="0">
                          <a:solidFill>
                            <a:schemeClr val="tx1"/>
                          </a:solidFill>
                        </a:rPr>
                        <a:t>Input ID</a:t>
                      </a:r>
                    </a:p>
                  </a:txBody>
                  <a:tcPr marL="0" marR="0" marT="0" marB="0" anchor="ctr">
                    <a:solidFill>
                      <a:schemeClr val="accent1">
                        <a:lumMod val="20000"/>
                        <a:lumOff val="80000"/>
                      </a:schemeClr>
                    </a:solidFill>
                  </a:tcPr>
                </a:tc>
                <a:tc>
                  <a:txBody>
                    <a:bodyPr/>
                    <a:lstStyle/>
                    <a:p>
                      <a:pPr algn="ctr"/>
                      <a:r>
                        <a:rPr lang="en-US" sz="1800" dirty="0">
                          <a:solidFill>
                            <a:schemeClr val="tx1"/>
                          </a:solidFill>
                        </a:rPr>
                        <a:t>VOQ Length</a:t>
                      </a:r>
                    </a:p>
                  </a:txBody>
                  <a:tcPr marL="0" marR="0" marT="0" marB="0" anchor="ctr">
                    <a:solidFill>
                      <a:schemeClr val="accent1">
                        <a:lumMod val="20000"/>
                        <a:lumOff val="80000"/>
                      </a:schemeClr>
                    </a:solidFill>
                  </a:tcPr>
                </a:tc>
                <a:tc>
                  <a:txBody>
                    <a:bodyPr/>
                    <a:lstStyle/>
                    <a:p>
                      <a:pPr algn="ctr"/>
                      <a:r>
                        <a:rPr lang="en-US" sz="1800" dirty="0">
                          <a:solidFill>
                            <a:schemeClr val="tx1"/>
                          </a:solidFill>
                        </a:rPr>
                        <a:t>Availability</a:t>
                      </a:r>
                    </a:p>
                  </a:txBody>
                  <a:tcPr marL="0" marR="0" marT="0" marB="0" anchor="ctr">
                    <a:solidFill>
                      <a:schemeClr val="accent1">
                        <a:lumMod val="20000"/>
                        <a:lumOff val="80000"/>
                      </a:schemeClr>
                    </a:solidFill>
                  </a:tcPr>
                </a:tc>
                <a:extLst>
                  <a:ext uri="{0D108BD9-81ED-4DB2-BD59-A6C34878D82A}">
                    <a16:rowId xmlns:a16="http://schemas.microsoft.com/office/drawing/2014/main" val="812177036"/>
                  </a:ext>
                </a:extLst>
              </a:tr>
              <a:tr h="279801">
                <a:tc>
                  <a:txBody>
                    <a:bodyPr/>
                    <a:lstStyle/>
                    <a:p>
                      <a:pPr algn="ctr"/>
                      <a:r>
                        <a:rPr lang="en-US" sz="1800" dirty="0"/>
                        <a:t>1</a:t>
                      </a:r>
                    </a:p>
                  </a:txBody>
                  <a:tcPr marL="0" marR="0" marT="0" marB="0" anchor="ctr"/>
                </a:tc>
                <a:tc>
                  <a:txBody>
                    <a:bodyPr/>
                    <a:lstStyle/>
                    <a:p>
                      <a:pPr algn="ctr"/>
                      <a:r>
                        <a:rPr lang="en-US" sz="1800" dirty="0"/>
                        <a:t>3</a:t>
                      </a:r>
                    </a:p>
                  </a:txBody>
                  <a:tcPr marL="0" marR="0" marT="0" marB="0" anchor="ctr"/>
                </a:tc>
                <a:tc>
                  <a:txBody>
                    <a:bodyPr/>
                    <a:lstStyle/>
                    <a:p>
                      <a:pPr algn="ctr"/>
                      <a:endParaRPr lang="en-US" sz="1800" dirty="0"/>
                    </a:p>
                  </a:txBody>
                  <a:tcPr marL="0" marR="0" marT="0" marB="0" anchor="ctr"/>
                </a:tc>
                <a:extLst>
                  <a:ext uri="{0D108BD9-81ED-4DB2-BD59-A6C34878D82A}">
                    <a16:rowId xmlns:a16="http://schemas.microsoft.com/office/drawing/2014/main" val="2721264429"/>
                  </a:ext>
                </a:extLst>
              </a:tr>
            </a:tbl>
          </a:graphicData>
        </a:graphic>
      </p:graphicFrame>
      <p:sp>
        <p:nvSpPr>
          <p:cNvPr id="91" name="矩形 90"/>
          <p:cNvSpPr/>
          <p:nvPr/>
        </p:nvSpPr>
        <p:spPr>
          <a:xfrm>
            <a:off x="628650" y="3259916"/>
            <a:ext cx="6714115" cy="461665"/>
          </a:xfrm>
          <a:prstGeom prst="rect">
            <a:avLst/>
          </a:prstGeom>
        </p:spPr>
        <p:txBody>
          <a:bodyPr wrap="square">
            <a:spAutoFit/>
          </a:bodyPr>
          <a:lstStyle/>
          <a:p>
            <a:r>
              <a:rPr lang="en-US" altLang="zh-CN" sz="2400" dirty="0">
                <a:ea typeface="Cambria Math" panose="02040503050406030204" pitchFamily="18" charset="0"/>
              </a:rPr>
              <a:t>Joint Calendar (input view)</a:t>
            </a:r>
          </a:p>
        </p:txBody>
      </p:sp>
      <p:graphicFrame>
        <p:nvGraphicFramePr>
          <p:cNvPr id="111" name="表格 110"/>
          <p:cNvGraphicFramePr>
            <a:graphicFrameLocks noGrp="1"/>
          </p:cNvGraphicFramePr>
          <p:nvPr>
            <p:extLst>
              <p:ext uri="{D42A27DB-BD31-4B8C-83A1-F6EECF244321}">
                <p14:modId xmlns:p14="http://schemas.microsoft.com/office/powerpoint/2010/main" val="362455752"/>
              </p:ext>
            </p:extLst>
          </p:nvPr>
        </p:nvGraphicFramePr>
        <p:xfrm>
          <a:off x="655208" y="3926559"/>
          <a:ext cx="4918158" cy="1322998"/>
        </p:xfrm>
        <a:graphic>
          <a:graphicData uri="http://schemas.openxmlformats.org/drawingml/2006/table">
            <a:tbl>
              <a:tblPr firstRow="1" bandRow="1">
                <a:tableStyleId>{D27102A9-8310-4765-A935-A1911B00CA55}</a:tableStyleId>
              </a:tblPr>
              <a:tblGrid>
                <a:gridCol w="650958">
                  <a:extLst>
                    <a:ext uri="{9D8B030D-6E8A-4147-A177-3AD203B41FA5}">
                      <a16:colId xmlns:a16="http://schemas.microsoft.com/office/drawing/2014/main" val="20000"/>
                    </a:ext>
                  </a:extLst>
                </a:gridCol>
                <a:gridCol w="672662">
                  <a:extLst>
                    <a:ext uri="{9D8B030D-6E8A-4147-A177-3AD203B41FA5}">
                      <a16:colId xmlns:a16="http://schemas.microsoft.com/office/drawing/2014/main" val="20001"/>
                    </a:ext>
                  </a:extLst>
                </a:gridCol>
                <a:gridCol w="693683">
                  <a:extLst>
                    <a:ext uri="{9D8B030D-6E8A-4147-A177-3AD203B41FA5}">
                      <a16:colId xmlns:a16="http://schemas.microsoft.com/office/drawing/2014/main" val="20002"/>
                    </a:ext>
                  </a:extLst>
                </a:gridCol>
                <a:gridCol w="693683">
                  <a:extLst>
                    <a:ext uri="{9D8B030D-6E8A-4147-A177-3AD203B41FA5}">
                      <a16:colId xmlns:a16="http://schemas.microsoft.com/office/drawing/2014/main" val="20003"/>
                    </a:ext>
                  </a:extLst>
                </a:gridCol>
                <a:gridCol w="714703">
                  <a:extLst>
                    <a:ext uri="{9D8B030D-6E8A-4147-A177-3AD203B41FA5}">
                      <a16:colId xmlns:a16="http://schemas.microsoft.com/office/drawing/2014/main" val="20004"/>
                    </a:ext>
                  </a:extLst>
                </a:gridCol>
                <a:gridCol w="840828">
                  <a:extLst>
                    <a:ext uri="{9D8B030D-6E8A-4147-A177-3AD203B41FA5}">
                      <a16:colId xmlns:a16="http://schemas.microsoft.com/office/drawing/2014/main" val="20005"/>
                    </a:ext>
                  </a:extLst>
                </a:gridCol>
                <a:gridCol w="651641">
                  <a:extLst>
                    <a:ext uri="{9D8B030D-6E8A-4147-A177-3AD203B41FA5}">
                      <a16:colId xmlns:a16="http://schemas.microsoft.com/office/drawing/2014/main" val="20006"/>
                    </a:ext>
                  </a:extLst>
                </a:gridCol>
              </a:tblGrid>
              <a:tr h="661499">
                <a:tc>
                  <a:txBody>
                    <a:bodyPr/>
                    <a:lstStyle/>
                    <a:p>
                      <a:pPr algn="ctr"/>
                      <a:r>
                        <a:rPr lang="en-US" altLang="zh-CN" sz="1800" b="1" dirty="0"/>
                        <a:t>t</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4</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1600" b="1" dirty="0">
                          <a:latin typeface="+mn-lt"/>
                        </a:rPr>
                        <a:t>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0"/>
                  </a:ext>
                </a:extLst>
              </a:tr>
              <a:tr h="661499">
                <a:tc>
                  <a:txBody>
                    <a:bodyPr/>
                    <a:lstStyle/>
                    <a:p>
                      <a:pPr algn="ctr"/>
                      <a:r>
                        <a:rPr lang="en-US" altLang="zh-CN" sz="1800" b="1" dirty="0"/>
                        <a:t>i1</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o2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o3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latin typeface="+mn-lt"/>
                        </a:rPr>
                        <a:t>…      </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2" name="矩形 1"/>
          <p:cNvSpPr/>
          <p:nvPr/>
        </p:nvSpPr>
        <p:spPr>
          <a:xfrm>
            <a:off x="4380893" y="2417413"/>
            <a:ext cx="1056701" cy="369332"/>
          </a:xfrm>
          <a:prstGeom prst="rect">
            <a:avLst/>
          </a:prstGeom>
        </p:spPr>
        <p:txBody>
          <a:bodyPr wrap="none">
            <a:spAutoFit/>
          </a:bodyPr>
          <a:lstStyle/>
          <a:p>
            <a:pPr algn="ctr"/>
            <a:r>
              <a:rPr lang="en-US" altLang="zh-CN" dirty="0"/>
              <a:t>1010…1</a:t>
            </a:r>
          </a:p>
        </p:txBody>
      </p:sp>
      <p:sp>
        <p:nvSpPr>
          <p:cNvPr id="3" name="矩形 2"/>
          <p:cNvSpPr/>
          <p:nvPr/>
        </p:nvSpPr>
        <p:spPr>
          <a:xfrm>
            <a:off x="1303627" y="5318611"/>
            <a:ext cx="4269739" cy="461665"/>
          </a:xfrm>
          <a:prstGeom prst="rect">
            <a:avLst/>
          </a:prstGeom>
          <a:ln w="6350">
            <a:solidFill>
              <a:schemeClr val="tx1"/>
            </a:solidFill>
          </a:ln>
        </p:spPr>
        <p:txBody>
          <a:bodyPr wrap="square">
            <a:spAutoFit/>
          </a:bodyPr>
          <a:lstStyle/>
          <a:p>
            <a:r>
              <a:rPr lang="en-US" altLang="zh-CN" sz="2400" dirty="0"/>
              <a:t>   1     0       1      0      …      1</a:t>
            </a:r>
          </a:p>
        </p:txBody>
      </p:sp>
      <mc:AlternateContent xmlns:mc="http://schemas.openxmlformats.org/markup-compatibility/2006" xmlns:a14="http://schemas.microsoft.com/office/drawing/2010/main">
        <mc:Choice Requires="a14">
          <p:sp>
            <p:nvSpPr>
              <p:cNvPr id="113" name="圆角矩形 112"/>
              <p:cNvSpPr/>
              <p:nvPr/>
            </p:nvSpPr>
            <p:spPr>
              <a:xfrm>
                <a:off x="5748969" y="2864018"/>
                <a:ext cx="3187591" cy="1464231"/>
              </a:xfrm>
              <a:prstGeom prst="roundRect">
                <a:avLst/>
              </a:prstGeom>
              <a:solidFill>
                <a:schemeClr val="bg2"/>
              </a:solidFill>
              <a:ln w="19050"/>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2000" dirty="0">
                    <a:ea typeface="Cambria Math" panose="02040503050406030204" pitchFamily="18" charset="0"/>
                  </a:rPr>
                  <a:t>Communication Overhead: </a:t>
                </a:r>
              </a:p>
              <a:p>
                <a:pPr algn="ctr"/>
                <a14:m>
                  <m:oMath xmlns:m="http://schemas.openxmlformats.org/officeDocument/2006/math">
                    <m:func>
                      <m:funcPr>
                        <m:ctrlPr>
                          <a:rPr lang="en-US" altLang="zh-CN" sz="2000" b="0" i="1" dirty="0" smtClean="0">
                            <a:latin typeface="Cambria Math" panose="02040503050406030204" pitchFamily="18" charset="0"/>
                            <a:ea typeface="Cambria Math" panose="02040503050406030204" pitchFamily="18" charset="0"/>
                          </a:rPr>
                        </m:ctrlPr>
                      </m:funcPr>
                      <m:fName>
                        <m:r>
                          <m:rPr>
                            <m:sty m:val="p"/>
                          </m:rPr>
                          <a:rPr lang="en-US" altLang="zh-CN" sz="2000" b="0" i="0" dirty="0" smtClean="0">
                            <a:latin typeface="Cambria Math" panose="02040503050406030204" pitchFamily="18" charset="0"/>
                            <a:ea typeface="Cambria Math" panose="02040503050406030204" pitchFamily="18" charset="0"/>
                          </a:rPr>
                          <m:t>log</m:t>
                        </m:r>
                      </m:fName>
                      <m:e>
                        <m:r>
                          <a:rPr lang="en-US" altLang="zh-CN" sz="2000" b="0" i="1" dirty="0" smtClean="0">
                            <a:latin typeface="Cambria Math" panose="02040503050406030204" pitchFamily="18" charset="0"/>
                            <a:ea typeface="Cambria Math" panose="02040503050406030204" pitchFamily="18" charset="0"/>
                          </a:rPr>
                          <m:t>𝑁</m:t>
                        </m:r>
                      </m:e>
                    </m:func>
                    <m:r>
                      <a:rPr lang="en-US" altLang="zh-CN" sz="2000" b="0" i="1" dirty="0" smtClean="0">
                        <a:latin typeface="Cambria Math" panose="02040503050406030204" pitchFamily="18" charset="0"/>
                        <a:ea typeface="Cambria Math" panose="02040503050406030204" pitchFamily="18" charset="0"/>
                      </a:rPr>
                      <m:t>+</m:t>
                    </m:r>
                    <m:func>
                      <m:funcPr>
                        <m:ctrlPr>
                          <a:rPr lang="en-US" altLang="zh-CN" sz="2000" b="0" i="1" dirty="0" smtClean="0">
                            <a:latin typeface="Cambria Math" panose="02040503050406030204" pitchFamily="18" charset="0"/>
                            <a:ea typeface="Cambria Math" panose="02040503050406030204" pitchFamily="18" charset="0"/>
                          </a:rPr>
                        </m:ctrlPr>
                      </m:funcPr>
                      <m:fName>
                        <m:r>
                          <m:rPr>
                            <m:sty m:val="p"/>
                          </m:rPr>
                          <a:rPr lang="en-US" altLang="zh-CN" sz="2000" b="0" i="0" dirty="0" smtClean="0">
                            <a:latin typeface="Cambria Math" panose="02040503050406030204" pitchFamily="18" charset="0"/>
                            <a:ea typeface="Cambria Math" panose="02040503050406030204" pitchFamily="18" charset="0"/>
                          </a:rPr>
                          <m:t>log</m:t>
                        </m:r>
                      </m:fName>
                      <m:e>
                        <m:r>
                          <a:rPr lang="en-US" altLang="zh-CN" sz="2000" b="0" i="1" dirty="0" smtClean="0">
                            <a:latin typeface="Cambria Math" panose="02040503050406030204" pitchFamily="18" charset="0"/>
                            <a:ea typeface="Cambria Math" panose="02040503050406030204" pitchFamily="18" charset="0"/>
                          </a:rPr>
                          <m:t>𝑊</m:t>
                        </m:r>
                      </m:e>
                    </m:func>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𝑇</m:t>
                    </m:r>
                  </m:oMath>
                </a14:m>
                <a:r>
                  <a:rPr lang="en-US" altLang="zh-CN" sz="2000" dirty="0">
                    <a:ea typeface="Cambria Math" panose="02040503050406030204" pitchFamily="18" charset="0"/>
                  </a:rPr>
                  <a:t> bits per proposal.</a:t>
                </a:r>
              </a:p>
            </p:txBody>
          </p:sp>
        </mc:Choice>
        <mc:Fallback xmlns="">
          <p:sp>
            <p:nvSpPr>
              <p:cNvPr id="113" name="圆角矩形 112"/>
              <p:cNvSpPr>
                <a:spLocks noRot="1" noChangeAspect="1" noMove="1" noResize="1" noEditPoints="1" noAdjustHandles="1" noChangeArrowheads="1" noChangeShapeType="1" noTextEdit="1"/>
              </p:cNvSpPr>
              <p:nvPr/>
            </p:nvSpPr>
            <p:spPr>
              <a:xfrm>
                <a:off x="5748969" y="2864018"/>
                <a:ext cx="3187591" cy="1464231"/>
              </a:xfrm>
              <a:prstGeom prst="roundRect">
                <a:avLst/>
              </a:prstGeom>
              <a:blipFill rotWithShape="0">
                <a:blip r:embed="rId4"/>
                <a:stretch>
                  <a:fillRect b="-1235"/>
                </a:stretch>
              </a:blipFill>
              <a:ln w="19050"/>
            </p:spPr>
            <p:txBody>
              <a:bodyPr/>
              <a:lstStyle/>
              <a:p>
                <a:r>
                  <a:rPr lang="zh-CN" altLang="en-US">
                    <a:noFill/>
                  </a:rPr>
                  <a:t> </a:t>
                </a:r>
              </a:p>
            </p:txBody>
          </p:sp>
        </mc:Fallback>
      </mc:AlternateContent>
      <p:sp>
        <p:nvSpPr>
          <p:cNvPr id="15" name="TextBox 98"/>
          <p:cNvSpPr txBox="1"/>
          <p:nvPr/>
        </p:nvSpPr>
        <p:spPr>
          <a:xfrm>
            <a:off x="927151" y="2806381"/>
            <a:ext cx="561372" cy="369332"/>
          </a:xfrm>
          <a:prstGeom prst="rect">
            <a:avLst/>
          </a:prstGeom>
          <a:noFill/>
        </p:spPr>
        <p:txBody>
          <a:bodyPr wrap="none" rtlCol="0">
            <a:spAutoFit/>
          </a:bodyPr>
          <a:lstStyle/>
          <a:p>
            <a:r>
              <a:rPr lang="en-US" dirty="0"/>
              <a:t>1-N</a:t>
            </a:r>
          </a:p>
        </p:txBody>
      </p:sp>
      <p:sp>
        <p:nvSpPr>
          <p:cNvPr id="16" name="TextBox 98"/>
          <p:cNvSpPr txBox="1"/>
          <p:nvPr/>
        </p:nvSpPr>
        <p:spPr>
          <a:xfrm>
            <a:off x="2380517" y="2806381"/>
            <a:ext cx="611065" cy="369332"/>
          </a:xfrm>
          <a:prstGeom prst="rect">
            <a:avLst/>
          </a:prstGeom>
          <a:noFill/>
        </p:spPr>
        <p:txBody>
          <a:bodyPr wrap="none" rtlCol="0">
            <a:spAutoFit/>
          </a:bodyPr>
          <a:lstStyle/>
          <a:p>
            <a:r>
              <a:rPr lang="en-US" dirty="0"/>
              <a:t>0-W</a:t>
            </a:r>
          </a:p>
        </p:txBody>
      </p:sp>
      <p:sp>
        <p:nvSpPr>
          <p:cNvPr id="17" name="TextBox 98"/>
          <p:cNvSpPr txBox="1"/>
          <p:nvPr/>
        </p:nvSpPr>
        <p:spPr>
          <a:xfrm>
            <a:off x="4418500" y="2819164"/>
            <a:ext cx="1005403" cy="369332"/>
          </a:xfrm>
          <a:prstGeom prst="rect">
            <a:avLst/>
          </a:prstGeom>
          <a:noFill/>
        </p:spPr>
        <p:txBody>
          <a:bodyPr wrap="none" rtlCol="0">
            <a:spAutoFit/>
          </a:bodyPr>
          <a:lstStyle/>
          <a:p>
            <a:r>
              <a:rPr lang="en-US" dirty="0"/>
              <a:t>{0,1} x T</a:t>
            </a:r>
          </a:p>
        </p:txBody>
      </p:sp>
      <p:sp>
        <p:nvSpPr>
          <p:cNvPr id="18" name="TextBox 98"/>
          <p:cNvSpPr txBox="1"/>
          <p:nvPr/>
        </p:nvSpPr>
        <p:spPr>
          <a:xfrm>
            <a:off x="6201426" y="4695968"/>
            <a:ext cx="2570448" cy="646331"/>
          </a:xfrm>
          <a:prstGeom prst="rect">
            <a:avLst/>
          </a:prstGeom>
          <a:noFill/>
        </p:spPr>
        <p:txBody>
          <a:bodyPr wrap="square" rtlCol="0">
            <a:spAutoFit/>
          </a:bodyPr>
          <a:lstStyle/>
          <a:p>
            <a:r>
              <a:rPr lang="en-US" b="1" dirty="0"/>
              <a:t>32</a:t>
            </a:r>
            <a:r>
              <a:rPr lang="en-US" dirty="0"/>
              <a:t> bits when N = 64, W = 1023, T = 16</a:t>
            </a:r>
          </a:p>
        </p:txBody>
      </p:sp>
      <p:grpSp>
        <p:nvGrpSpPr>
          <p:cNvPr id="19" name="组合 18"/>
          <p:cNvGrpSpPr/>
          <p:nvPr/>
        </p:nvGrpSpPr>
        <p:grpSpPr>
          <a:xfrm>
            <a:off x="0" y="-1098"/>
            <a:ext cx="6154535" cy="277805"/>
            <a:chOff x="0" y="-1098"/>
            <a:chExt cx="6154535" cy="277805"/>
          </a:xfrm>
        </p:grpSpPr>
        <p:sp>
          <p:nvSpPr>
            <p:cNvPr id="20"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21" name="Rectangle 24">
              <a:extLst>
                <a:ext uri="{FF2B5EF4-FFF2-40B4-BE49-F238E27FC236}">
                  <a16:creationId xmlns:a16="http://schemas.microsoft.com/office/drawing/2014/main" id="{22EA5974-798C-435E-9213-F4CE3EFA8411}"/>
                </a:ext>
              </a:extLst>
            </p:cNvPr>
            <p:cNvSpPr/>
            <p:nvPr/>
          </p:nvSpPr>
          <p:spPr>
            <a:xfrm>
              <a:off x="3781916"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SW-QPS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22" name="Rectangle 24">
              <a:extLst>
                <a:ext uri="{FF2B5EF4-FFF2-40B4-BE49-F238E27FC236}">
                  <a16:creationId xmlns:a16="http://schemas.microsoft.com/office/drawing/2014/main" id="{22EA5974-798C-435E-9213-F4CE3EFA8411}"/>
                </a:ext>
              </a:extLst>
            </p:cNvPr>
            <p:cNvSpPr/>
            <p:nvPr/>
          </p:nvSpPr>
          <p:spPr>
            <a:xfrm>
              <a:off x="2607253" y="-1098"/>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SB-QPS</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23" name="Rectangle 25">
              <a:extLst>
                <a:ext uri="{FF2B5EF4-FFF2-40B4-BE49-F238E27FC236}">
                  <a16:creationId xmlns:a16="http://schemas.microsoft.com/office/drawing/2014/main" id="{9977B47C-A176-439E-BF06-993CF4856342}"/>
                </a:ext>
              </a:extLst>
            </p:cNvPr>
            <p:cNvSpPr/>
            <p:nvPr/>
          </p:nvSpPr>
          <p:spPr>
            <a:xfrm>
              <a:off x="4956580"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grpSp>
    </p:spTree>
    <p:extLst>
      <p:ext uri="{BB962C8B-B14F-4D97-AF65-F5344CB8AC3E}">
        <p14:creationId xmlns:p14="http://schemas.microsoft.com/office/powerpoint/2010/main" val="375752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fade">
                                      <p:cBhvr>
                                        <p:cTn id="14" dur="1000"/>
                                        <p:tgtEl>
                                          <p:spTgt spid="91"/>
                                        </p:tgtEl>
                                      </p:cBhvr>
                                    </p:animEffect>
                                    <p:anim calcmode="lin" valueType="num">
                                      <p:cBhvr>
                                        <p:cTn id="15" dur="1000" fill="hold"/>
                                        <p:tgtEl>
                                          <p:spTgt spid="91"/>
                                        </p:tgtEl>
                                        <p:attrNameLst>
                                          <p:attrName>ppt_x</p:attrName>
                                        </p:attrNameLst>
                                      </p:cBhvr>
                                      <p:tavLst>
                                        <p:tav tm="0">
                                          <p:val>
                                            <p:strVal val="#ppt_x"/>
                                          </p:val>
                                        </p:tav>
                                        <p:tav tm="100000">
                                          <p:val>
                                            <p:strVal val="#ppt_x"/>
                                          </p:val>
                                        </p:tav>
                                      </p:tavLst>
                                    </p:anim>
                                    <p:anim calcmode="lin" valueType="num">
                                      <p:cBhvr>
                                        <p:cTn id="16" dur="1000" fill="hold"/>
                                        <p:tgtEl>
                                          <p:spTgt spid="91"/>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1000"/>
                                        <p:tgtEl>
                                          <p:spTgt spid="111"/>
                                        </p:tgtEl>
                                      </p:cBhvr>
                                    </p:animEffect>
                                    <p:anim calcmode="lin" valueType="num">
                                      <p:cBhvr>
                                        <p:cTn id="20" dur="1000" fill="hold"/>
                                        <p:tgtEl>
                                          <p:spTgt spid="111"/>
                                        </p:tgtEl>
                                        <p:attrNameLst>
                                          <p:attrName>ppt_x</p:attrName>
                                        </p:attrNameLst>
                                      </p:cBhvr>
                                      <p:tavLst>
                                        <p:tav tm="0">
                                          <p:val>
                                            <p:strVal val="#ppt_x"/>
                                          </p:val>
                                        </p:tav>
                                        <p:tav tm="100000">
                                          <p:val>
                                            <p:strVal val="#ppt_x"/>
                                          </p:val>
                                        </p:tav>
                                      </p:tavLst>
                                    </p:anim>
                                    <p:anim calcmode="lin" valueType="num">
                                      <p:cBhvr>
                                        <p:cTn id="21"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xit" presetSubtype="0" fill="hold" grpId="1" nodeType="clickEffect">
                                  <p:stCondLst>
                                    <p:cond delay="0"/>
                                  </p:stCondLst>
                                  <p:childTnLst>
                                    <p:animEffect transition="out" filter="fade">
                                      <p:cBhvr>
                                        <p:cTn id="32" dur="1000"/>
                                        <p:tgtEl>
                                          <p:spTgt spid="3"/>
                                        </p:tgtEl>
                                      </p:cBhvr>
                                    </p:animEffect>
                                    <p:anim calcmode="lin" valueType="num">
                                      <p:cBhvr>
                                        <p:cTn id="33" dur="1000"/>
                                        <p:tgtEl>
                                          <p:spTgt spid="3"/>
                                        </p:tgtEl>
                                        <p:attrNameLst>
                                          <p:attrName>ppt_x</p:attrName>
                                        </p:attrNameLst>
                                      </p:cBhvr>
                                      <p:tavLst>
                                        <p:tav tm="0">
                                          <p:val>
                                            <p:strVal val="ppt_x"/>
                                          </p:val>
                                        </p:tav>
                                        <p:tav tm="100000">
                                          <p:val>
                                            <p:strVal val="ppt_x"/>
                                          </p:val>
                                        </p:tav>
                                      </p:tavLst>
                                    </p:anim>
                                    <p:anim calcmode="lin" valueType="num">
                                      <p:cBhvr>
                                        <p:cTn id="34" dur="1000"/>
                                        <p:tgtEl>
                                          <p:spTgt spid="3"/>
                                        </p:tgtEl>
                                        <p:attrNameLst>
                                          <p:attrName>ppt_y</p:attrName>
                                        </p:attrNameLst>
                                      </p:cBhvr>
                                      <p:tavLst>
                                        <p:tav tm="0">
                                          <p:val>
                                            <p:strVal val="ppt_y"/>
                                          </p:val>
                                        </p:tav>
                                        <p:tav tm="100000">
                                          <p:val>
                                            <p:strVal val="ppt_y-.1"/>
                                          </p:val>
                                        </p:tav>
                                      </p:tavLst>
                                    </p:anim>
                                    <p:set>
                                      <p:cBhvr>
                                        <p:cTn id="35" dur="1" fill="hold">
                                          <p:stCondLst>
                                            <p:cond delay="999"/>
                                          </p:stCondLst>
                                        </p:cTn>
                                        <p:tgtEl>
                                          <p:spTgt spid="3"/>
                                        </p:tgtEl>
                                        <p:attrNameLst>
                                          <p:attrName>style.visibility</p:attrName>
                                        </p:attrNameLst>
                                      </p:cBhvr>
                                      <p:to>
                                        <p:strVal val="hidden"/>
                                      </p:to>
                                    </p:set>
                                  </p:childTnLst>
                                </p:cTn>
                              </p:par>
                              <p:par>
                                <p:cTn id="36" presetID="42" presetClass="entr" presetSubtype="0" fill="hold" grpId="0"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13"/>
                                        </p:tgtEl>
                                        <p:attrNameLst>
                                          <p:attrName>style.visibility</p:attrName>
                                        </p:attrNameLst>
                                      </p:cBhvr>
                                      <p:to>
                                        <p:strVal val="visible"/>
                                      </p:to>
                                    </p:set>
                                    <p:animEffect transition="in" filter="fade">
                                      <p:cBhvr>
                                        <p:cTn id="45" dur="1000"/>
                                        <p:tgtEl>
                                          <p:spTgt spid="113"/>
                                        </p:tgtEl>
                                      </p:cBhvr>
                                    </p:animEffect>
                                    <p:anim calcmode="lin" valueType="num">
                                      <p:cBhvr>
                                        <p:cTn id="46" dur="1000" fill="hold"/>
                                        <p:tgtEl>
                                          <p:spTgt spid="113"/>
                                        </p:tgtEl>
                                        <p:attrNameLst>
                                          <p:attrName>ppt_x</p:attrName>
                                        </p:attrNameLst>
                                      </p:cBhvr>
                                      <p:tavLst>
                                        <p:tav tm="0">
                                          <p:val>
                                            <p:strVal val="#ppt_x"/>
                                          </p:val>
                                        </p:tav>
                                        <p:tav tm="100000">
                                          <p:val>
                                            <p:strVal val="#ppt_x"/>
                                          </p:val>
                                        </p:tav>
                                      </p:tavLst>
                                    </p:anim>
                                    <p:anim calcmode="lin" valueType="num">
                                      <p:cBhvr>
                                        <p:cTn id="47" dur="1000" fill="hold"/>
                                        <p:tgtEl>
                                          <p:spTgt spid="1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anim calcmode="lin" valueType="num">
                                      <p:cBhvr>
                                        <p:cTn id="51" dur="1000" fill="hold"/>
                                        <p:tgtEl>
                                          <p:spTgt spid="15"/>
                                        </p:tgtEl>
                                        <p:attrNameLst>
                                          <p:attrName>ppt_x</p:attrName>
                                        </p:attrNameLst>
                                      </p:cBhvr>
                                      <p:tavLst>
                                        <p:tav tm="0">
                                          <p:val>
                                            <p:strVal val="#ppt_x"/>
                                          </p:val>
                                        </p:tav>
                                        <p:tav tm="100000">
                                          <p:val>
                                            <p:strVal val="#ppt_x"/>
                                          </p:val>
                                        </p:tav>
                                      </p:tavLst>
                                    </p:anim>
                                    <p:anim calcmode="lin" valueType="num">
                                      <p:cBhvr>
                                        <p:cTn id="52" dur="1000" fill="hold"/>
                                        <p:tgtEl>
                                          <p:spTgt spid="15"/>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1000"/>
                                        <p:tgtEl>
                                          <p:spTgt spid="17"/>
                                        </p:tgtEl>
                                      </p:cBhvr>
                                    </p:animEffect>
                                    <p:anim calcmode="lin" valueType="num">
                                      <p:cBhvr>
                                        <p:cTn id="61" dur="1000" fill="hold"/>
                                        <p:tgtEl>
                                          <p:spTgt spid="17"/>
                                        </p:tgtEl>
                                        <p:attrNameLst>
                                          <p:attrName>ppt_x</p:attrName>
                                        </p:attrNameLst>
                                      </p:cBhvr>
                                      <p:tavLst>
                                        <p:tav tm="0">
                                          <p:val>
                                            <p:strVal val="#ppt_x"/>
                                          </p:val>
                                        </p:tav>
                                        <p:tav tm="100000">
                                          <p:val>
                                            <p:strVal val="#ppt_x"/>
                                          </p:val>
                                        </p:tav>
                                      </p:tavLst>
                                    </p:anim>
                                    <p:anim calcmode="lin" valueType="num">
                                      <p:cBhvr>
                                        <p:cTn id="6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2" grpId="0"/>
      <p:bldP spid="3" grpId="0" animBg="1"/>
      <p:bldP spid="3" grpId="1" animBg="1"/>
      <p:bldP spid="113" grpId="0" animBg="1"/>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a:xfrm>
            <a:off x="774751" y="169722"/>
            <a:ext cx="7886700" cy="1325563"/>
          </a:xfrm>
        </p:spPr>
        <p:txBody>
          <a:bodyPr>
            <a:normAutofit/>
          </a:bodyPr>
          <a:lstStyle/>
          <a:p>
            <a:r>
              <a:rPr lang="en-US" altLang="zh-CN" b="1" dirty="0">
                <a:latin typeface="+mj-lt"/>
              </a:rPr>
              <a:t>Accepting: First Fit Accepting (FFA)</a:t>
            </a:r>
            <a:endParaRPr lang="en-US" sz="1800" b="1" dirty="0">
              <a:latin typeface="+mj-lt"/>
            </a:endParaRPr>
          </a:p>
        </p:txBody>
      </p:sp>
      <p:sp>
        <p:nvSpPr>
          <p:cNvPr id="42"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08F4E9-5816-4271-A3DA-8C2D8674894C}" type="datetime4">
              <a:rPr kumimoji="0" lang="en-US" altLang="zh-CN" sz="1350" b="0" i="0" u="none" strike="noStrike" kern="1200" cap="none" spc="0" normalizeH="0" baseline="0" noProof="0" smtClean="0">
                <a:ln>
                  <a:noFill/>
                </a:ln>
                <a:solidFill>
                  <a:prstClr val="black"/>
                </a:solidFill>
                <a:effectLst/>
                <a:uLnTx/>
                <a:uFillTx/>
                <a:latin typeface="Century Gothic" panose="020F0302020204030204"/>
                <a:ea typeface="宋体" panose="02010600030101010101" pitchFamily="2" charset="-122"/>
                <a:cs typeface="+mn-cs"/>
              </a:rPr>
              <a:t>April 9, 2021</a:t>
            </a:fld>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43"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350" b="0" i="0" u="none" strike="noStrike" kern="1200" cap="none" spc="0" normalizeH="0" baseline="0" noProof="0">
                <a:ln>
                  <a:noFill/>
                </a:ln>
                <a:solidFill>
                  <a:prstClr val="black"/>
                </a:solidFill>
                <a:effectLst/>
                <a:uLnTx/>
                <a:uFillTx/>
                <a:latin typeface="Century Gothic" panose="020F0302020204030204"/>
                <a:ea typeface="+mn-ea"/>
                <a:cs typeface="+mn-cs"/>
              </a:rPr>
              <a:t>Performance 2020</a:t>
            </a:r>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12" name="Slide Number Placeholder 11">
            <a:extLst>
              <a:ext uri="{FF2B5EF4-FFF2-40B4-BE49-F238E27FC236}">
                <a16:creationId xmlns:a16="http://schemas.microsoft.com/office/drawing/2014/main" id="{0FE19D28-BD4A-4CC9-9C23-225C6924E5A3}"/>
              </a:ext>
            </a:extLst>
          </p:cNvPr>
          <p:cNvSpPr>
            <a:spLocks noGrp="1"/>
          </p:cNvSpPr>
          <p:nvPr>
            <p:ph type="sldNum" sz="quarter" idx="12"/>
          </p:nvPr>
        </p:nvSpPr>
        <p:spPr/>
        <p:txBody>
          <a:bodyPr/>
          <a:lstStyle/>
          <a:p>
            <a:fld id="{25711CE1-5A3A-4555-AFFF-2018F0E14892}" type="slidenum">
              <a:rPr lang="zh-CN" altLang="en-US" smtClean="0"/>
              <a:pPr/>
              <a:t>14</a:t>
            </a:fld>
            <a:r>
              <a:rPr lang="en-US" altLang="zh-CN"/>
              <a:t>/19</a:t>
            </a:r>
            <a:endParaRPr lang="zh-CN" altLang="en-US" dirty="0"/>
          </a:p>
        </p:txBody>
      </p:sp>
      <p:graphicFrame>
        <p:nvGraphicFramePr>
          <p:cNvPr id="95" name="Table 69"/>
          <p:cNvGraphicFramePr>
            <a:graphicFrameLocks noGrp="1"/>
          </p:cNvGraphicFramePr>
          <p:nvPr>
            <p:extLst>
              <p:ext uri="{D42A27DB-BD31-4B8C-83A1-F6EECF244321}">
                <p14:modId xmlns:p14="http://schemas.microsoft.com/office/powerpoint/2010/main" val="1302156266"/>
              </p:ext>
            </p:extLst>
          </p:nvPr>
        </p:nvGraphicFramePr>
        <p:xfrm>
          <a:off x="309754" y="4444229"/>
          <a:ext cx="3406048" cy="1678805"/>
        </p:xfrm>
        <a:graphic>
          <a:graphicData uri="http://schemas.openxmlformats.org/drawingml/2006/table">
            <a:tbl>
              <a:tblPr firstRow="1">
                <a:tableStyleId>{F5AB1C69-6EDB-4FF4-983F-18BD219EF322}</a:tableStyleId>
              </a:tblPr>
              <a:tblGrid>
                <a:gridCol w="1081342">
                  <a:extLst>
                    <a:ext uri="{9D8B030D-6E8A-4147-A177-3AD203B41FA5}">
                      <a16:colId xmlns:a16="http://schemas.microsoft.com/office/drawing/2014/main" val="520629815"/>
                    </a:ext>
                  </a:extLst>
                </a:gridCol>
                <a:gridCol w="1063465">
                  <a:extLst>
                    <a:ext uri="{9D8B030D-6E8A-4147-A177-3AD203B41FA5}">
                      <a16:colId xmlns:a16="http://schemas.microsoft.com/office/drawing/2014/main" val="9371547"/>
                    </a:ext>
                  </a:extLst>
                </a:gridCol>
                <a:gridCol w="1261241">
                  <a:extLst>
                    <a:ext uri="{9D8B030D-6E8A-4147-A177-3AD203B41FA5}">
                      <a16:colId xmlns:a16="http://schemas.microsoft.com/office/drawing/2014/main" val="20002"/>
                    </a:ext>
                  </a:extLst>
                </a:gridCol>
              </a:tblGrid>
              <a:tr h="559601">
                <a:tc>
                  <a:txBody>
                    <a:bodyPr/>
                    <a:lstStyle/>
                    <a:p>
                      <a:pPr algn="ctr"/>
                      <a:r>
                        <a:rPr lang="en-US" sz="1800" dirty="0">
                          <a:solidFill>
                            <a:schemeClr val="tx1"/>
                          </a:solidFill>
                        </a:rPr>
                        <a:t>Input ID</a:t>
                      </a:r>
                    </a:p>
                  </a:txBody>
                  <a:tcPr marL="0" marR="0" marT="0" marB="0" anchor="ctr">
                    <a:solidFill>
                      <a:schemeClr val="accent1">
                        <a:lumMod val="20000"/>
                        <a:lumOff val="80000"/>
                      </a:schemeClr>
                    </a:solidFill>
                  </a:tcPr>
                </a:tc>
                <a:tc>
                  <a:txBody>
                    <a:bodyPr/>
                    <a:lstStyle/>
                    <a:p>
                      <a:pPr algn="ctr"/>
                      <a:r>
                        <a:rPr lang="en-US" sz="1800" dirty="0">
                          <a:solidFill>
                            <a:schemeClr val="tx1"/>
                          </a:solidFill>
                        </a:rPr>
                        <a:t>VOQ </a:t>
                      </a:r>
                      <a:r>
                        <a:rPr lang="en-US" sz="1800" dirty="0" err="1">
                          <a:solidFill>
                            <a:schemeClr val="tx1"/>
                          </a:solidFill>
                        </a:rPr>
                        <a:t>len</a:t>
                      </a:r>
                      <a:endParaRPr lang="en-US" sz="1800" dirty="0">
                        <a:solidFill>
                          <a:schemeClr val="tx1"/>
                        </a:solidFill>
                      </a:endParaRPr>
                    </a:p>
                  </a:txBody>
                  <a:tcPr marL="0" marR="0" marT="0" marB="0" anchor="ctr">
                    <a:solidFill>
                      <a:schemeClr val="accent1">
                        <a:lumMod val="20000"/>
                        <a:lumOff val="80000"/>
                      </a:schemeClr>
                    </a:solidFill>
                  </a:tcPr>
                </a:tc>
                <a:tc>
                  <a:txBody>
                    <a:bodyPr/>
                    <a:lstStyle/>
                    <a:p>
                      <a:pPr algn="ctr"/>
                      <a:r>
                        <a:rPr lang="en-US" sz="1800" dirty="0">
                          <a:solidFill>
                            <a:schemeClr val="tx1"/>
                          </a:solidFill>
                        </a:rPr>
                        <a:t>Availability</a:t>
                      </a:r>
                    </a:p>
                  </a:txBody>
                  <a:tcPr marL="0" marR="0" marT="0" marB="0" anchor="ctr">
                    <a:solidFill>
                      <a:schemeClr val="accent1">
                        <a:lumMod val="20000"/>
                        <a:lumOff val="80000"/>
                      </a:schemeClr>
                    </a:solidFill>
                  </a:tcPr>
                </a:tc>
                <a:extLst>
                  <a:ext uri="{0D108BD9-81ED-4DB2-BD59-A6C34878D82A}">
                    <a16:rowId xmlns:a16="http://schemas.microsoft.com/office/drawing/2014/main" val="812177036"/>
                  </a:ext>
                </a:extLst>
              </a:tr>
              <a:tr h="279801">
                <a:tc>
                  <a:txBody>
                    <a:bodyPr/>
                    <a:lstStyle/>
                    <a:p>
                      <a:pPr algn="ctr"/>
                      <a:r>
                        <a:rPr lang="en-US" sz="1800" dirty="0"/>
                        <a:t>1</a:t>
                      </a:r>
                    </a:p>
                  </a:txBody>
                  <a:tcPr marL="0" marR="0" marT="0" marB="0" anchor="ctr"/>
                </a:tc>
                <a:tc>
                  <a:txBody>
                    <a:bodyPr/>
                    <a:lstStyle/>
                    <a:p>
                      <a:pPr algn="ctr"/>
                      <a:endParaRPr lang="en-US" sz="1800" dirty="0"/>
                    </a:p>
                  </a:txBody>
                  <a:tcPr marL="0" marR="0" marT="0" marB="0" anchor="ctr"/>
                </a:tc>
                <a:tc>
                  <a:txBody>
                    <a:bodyPr/>
                    <a:lstStyle/>
                    <a:p>
                      <a:pPr algn="ctr"/>
                      <a:r>
                        <a:rPr lang="en-US" altLang="zh-CN" sz="1800" dirty="0"/>
                        <a:t>1010…1</a:t>
                      </a:r>
                    </a:p>
                  </a:txBody>
                  <a:tcPr marL="0" marR="0" marT="0" marB="0" anchor="ctr"/>
                </a:tc>
                <a:extLst>
                  <a:ext uri="{0D108BD9-81ED-4DB2-BD59-A6C34878D82A}">
                    <a16:rowId xmlns:a16="http://schemas.microsoft.com/office/drawing/2014/main" val="2721264429"/>
                  </a:ext>
                </a:extLst>
              </a:tr>
              <a:tr h="279801">
                <a:tc>
                  <a:txBody>
                    <a:bodyPr/>
                    <a:lstStyle/>
                    <a:p>
                      <a:pPr algn="ctr"/>
                      <a:r>
                        <a:rPr lang="en-US" sz="1800" dirty="0"/>
                        <a:t>2</a:t>
                      </a:r>
                    </a:p>
                  </a:txBody>
                  <a:tcPr marL="0" marR="0" marT="0" marB="0" anchor="ctr"/>
                </a:tc>
                <a:tc>
                  <a:txBody>
                    <a:bodyPr/>
                    <a:lstStyle/>
                    <a:p>
                      <a:pPr algn="ctr"/>
                      <a:endParaRPr lang="en-US" sz="1800" dirty="0"/>
                    </a:p>
                  </a:txBody>
                  <a:tcPr marL="0" marR="0" marT="0" marB="0" anchor="ctr"/>
                </a:tc>
                <a:tc>
                  <a:txBody>
                    <a:bodyPr/>
                    <a:lstStyle/>
                    <a:p>
                      <a:pPr algn="ctr"/>
                      <a:r>
                        <a:rPr lang="en-US" sz="1800" dirty="0"/>
                        <a:t>0011…1</a:t>
                      </a:r>
                    </a:p>
                  </a:txBody>
                  <a:tcPr marL="0" marR="0" marT="0" marB="0" anchor="ctr"/>
                </a:tc>
                <a:extLst>
                  <a:ext uri="{0D108BD9-81ED-4DB2-BD59-A6C34878D82A}">
                    <a16:rowId xmlns:a16="http://schemas.microsoft.com/office/drawing/2014/main" val="10002"/>
                  </a:ext>
                </a:extLst>
              </a:tr>
              <a:tr h="279801">
                <a:tc>
                  <a:txBody>
                    <a:bodyPr/>
                    <a:lstStyle/>
                    <a:p>
                      <a:pPr algn="ctr"/>
                      <a:r>
                        <a:rPr lang="en-US" sz="1800" dirty="0"/>
                        <a:t>3</a:t>
                      </a:r>
                    </a:p>
                  </a:txBody>
                  <a:tcPr marL="0" marR="0" marT="0" marB="0" anchor="ctr"/>
                </a:tc>
                <a:tc>
                  <a:txBody>
                    <a:bodyPr/>
                    <a:lstStyle/>
                    <a:p>
                      <a:pPr algn="ctr"/>
                      <a:endParaRPr lang="en-US" sz="1800" dirty="0"/>
                    </a:p>
                  </a:txBody>
                  <a:tcPr marL="0" marR="0" marT="0" marB="0" anchor="ctr"/>
                </a:tc>
                <a:tc>
                  <a:txBody>
                    <a:bodyPr/>
                    <a:lstStyle/>
                    <a:p>
                      <a:pPr algn="ctr"/>
                      <a:r>
                        <a:rPr lang="en-US" sz="1800" dirty="0"/>
                        <a:t>0111…1</a:t>
                      </a:r>
                    </a:p>
                  </a:txBody>
                  <a:tcPr marL="0" marR="0" marT="0" marB="0" anchor="ctr"/>
                </a:tc>
                <a:extLst>
                  <a:ext uri="{0D108BD9-81ED-4DB2-BD59-A6C34878D82A}">
                    <a16:rowId xmlns:a16="http://schemas.microsoft.com/office/drawing/2014/main" val="10003"/>
                  </a:ext>
                </a:extLst>
              </a:tr>
              <a:tr h="279801">
                <a:tc>
                  <a:txBody>
                    <a:bodyPr/>
                    <a:lstStyle/>
                    <a:p>
                      <a:pPr algn="ctr"/>
                      <a:r>
                        <a:rPr lang="en-US" sz="1800" dirty="0"/>
                        <a:t>4</a:t>
                      </a:r>
                    </a:p>
                  </a:txBody>
                  <a:tcPr marL="0" marR="0" marT="0" marB="0" anchor="ctr"/>
                </a:tc>
                <a:tc>
                  <a:txBody>
                    <a:bodyPr/>
                    <a:lstStyle/>
                    <a:p>
                      <a:pPr algn="ctr"/>
                      <a:endParaRPr lang="en-US" sz="1800" dirty="0"/>
                    </a:p>
                  </a:txBody>
                  <a:tcPr marL="0" marR="0" marT="0" marB="0" anchor="ctr"/>
                </a:tc>
                <a:tc>
                  <a:txBody>
                    <a:bodyPr/>
                    <a:lstStyle/>
                    <a:p>
                      <a:pPr algn="ctr"/>
                      <a:r>
                        <a:rPr lang="en-US" sz="1800" dirty="0"/>
                        <a:t>1111…1</a:t>
                      </a:r>
                    </a:p>
                  </a:txBody>
                  <a:tcPr marL="0" marR="0" marT="0" marB="0" anchor="ctr"/>
                </a:tc>
                <a:extLst>
                  <a:ext uri="{0D108BD9-81ED-4DB2-BD59-A6C34878D82A}">
                    <a16:rowId xmlns:a16="http://schemas.microsoft.com/office/drawing/2014/main" val="10004"/>
                  </a:ext>
                </a:extLst>
              </a:tr>
            </a:tbl>
          </a:graphicData>
        </a:graphic>
      </p:graphicFrame>
      <p:sp>
        <p:nvSpPr>
          <p:cNvPr id="16" name="Oval 2"/>
          <p:cNvSpPr/>
          <p:nvPr/>
        </p:nvSpPr>
        <p:spPr>
          <a:xfrm>
            <a:off x="806838" y="166262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1</a:t>
            </a:r>
          </a:p>
        </p:txBody>
      </p:sp>
      <p:sp>
        <p:nvSpPr>
          <p:cNvPr id="17" name="Oval 44"/>
          <p:cNvSpPr/>
          <p:nvPr/>
        </p:nvSpPr>
        <p:spPr>
          <a:xfrm>
            <a:off x="806838" y="2183803"/>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2</a:t>
            </a:r>
          </a:p>
        </p:txBody>
      </p:sp>
      <p:sp>
        <p:nvSpPr>
          <p:cNvPr id="18" name="Oval 45"/>
          <p:cNvSpPr/>
          <p:nvPr/>
        </p:nvSpPr>
        <p:spPr>
          <a:xfrm>
            <a:off x="806838" y="270498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3</a:t>
            </a:r>
          </a:p>
        </p:txBody>
      </p:sp>
      <p:sp>
        <p:nvSpPr>
          <p:cNvPr id="19" name="Oval 46"/>
          <p:cNvSpPr/>
          <p:nvPr/>
        </p:nvSpPr>
        <p:spPr>
          <a:xfrm>
            <a:off x="806838" y="322617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4</a:t>
            </a:r>
          </a:p>
        </p:txBody>
      </p:sp>
      <p:sp>
        <p:nvSpPr>
          <p:cNvPr id="20" name="Oval 47"/>
          <p:cNvSpPr/>
          <p:nvPr/>
        </p:nvSpPr>
        <p:spPr>
          <a:xfrm>
            <a:off x="1983585" y="1662620"/>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1</a:t>
            </a:r>
          </a:p>
        </p:txBody>
      </p:sp>
      <p:sp>
        <p:nvSpPr>
          <p:cNvPr id="21" name="Oval 48"/>
          <p:cNvSpPr/>
          <p:nvPr/>
        </p:nvSpPr>
        <p:spPr>
          <a:xfrm>
            <a:off x="1983585" y="2183803"/>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2</a:t>
            </a:r>
          </a:p>
        </p:txBody>
      </p:sp>
      <p:sp>
        <p:nvSpPr>
          <p:cNvPr id="22" name="Oval 49"/>
          <p:cNvSpPr/>
          <p:nvPr/>
        </p:nvSpPr>
        <p:spPr>
          <a:xfrm>
            <a:off x="1983585" y="2704986"/>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3</a:t>
            </a:r>
          </a:p>
        </p:txBody>
      </p:sp>
      <p:sp>
        <p:nvSpPr>
          <p:cNvPr id="23" name="Oval 50"/>
          <p:cNvSpPr/>
          <p:nvPr/>
        </p:nvSpPr>
        <p:spPr>
          <a:xfrm>
            <a:off x="1983585" y="3226170"/>
            <a:ext cx="398961" cy="398961"/>
          </a:xfrm>
          <a:prstGeom prst="ellipse">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ysClr val="windowText" lastClr="000000"/>
                </a:solidFill>
                <a:effectLst/>
                <a:uLnTx/>
                <a:uFillTx/>
                <a:latin typeface="Century Gothic" panose="020F0302020204030204"/>
                <a:ea typeface="+mn-ea"/>
                <a:cs typeface="+mn-cs"/>
              </a:rPr>
              <a:t>4</a:t>
            </a:r>
          </a:p>
        </p:txBody>
      </p:sp>
      <p:sp>
        <p:nvSpPr>
          <p:cNvPr id="27" name="矩形 26"/>
          <p:cNvSpPr/>
          <p:nvPr/>
        </p:nvSpPr>
        <p:spPr>
          <a:xfrm>
            <a:off x="628650" y="3736599"/>
            <a:ext cx="755335" cy="369332"/>
          </a:xfrm>
          <a:prstGeom prst="rect">
            <a:avLst/>
          </a:prstGeom>
        </p:spPr>
        <p:txBody>
          <a:bodyPr wrap="none">
            <a:spAutoFit/>
          </a:bodyPr>
          <a:lstStyle/>
          <a:p>
            <a:r>
              <a:rPr lang="en-US" altLang="zh-CN" b="1" dirty="0">
                <a:solidFill>
                  <a:srgbClr val="FFC000"/>
                </a:solidFill>
                <a:ea typeface="Cambria Math" panose="02040503050406030204" pitchFamily="18" charset="0"/>
              </a:rPr>
              <a:t>input</a:t>
            </a:r>
            <a:endParaRPr lang="zh-CN" altLang="en-US" b="1" dirty="0">
              <a:solidFill>
                <a:srgbClr val="FFC000"/>
              </a:solidFill>
            </a:endParaRPr>
          </a:p>
        </p:txBody>
      </p:sp>
      <p:sp>
        <p:nvSpPr>
          <p:cNvPr id="28" name="矩形 27"/>
          <p:cNvSpPr/>
          <p:nvPr/>
        </p:nvSpPr>
        <p:spPr>
          <a:xfrm>
            <a:off x="1805397" y="3731595"/>
            <a:ext cx="898003" cy="369332"/>
          </a:xfrm>
          <a:prstGeom prst="rect">
            <a:avLst/>
          </a:prstGeom>
        </p:spPr>
        <p:txBody>
          <a:bodyPr wrap="none">
            <a:spAutoFit/>
          </a:bodyPr>
          <a:lstStyle/>
          <a:p>
            <a:r>
              <a:rPr lang="en-US" altLang="zh-CN" b="1" dirty="0">
                <a:solidFill>
                  <a:srgbClr val="0070C0"/>
                </a:solidFill>
                <a:ea typeface="Cambria Math" panose="02040503050406030204" pitchFamily="18" charset="0"/>
              </a:rPr>
              <a:t>output</a:t>
            </a:r>
            <a:endParaRPr lang="zh-CN" altLang="en-US" b="1" dirty="0">
              <a:solidFill>
                <a:srgbClr val="0070C0"/>
              </a:solidFill>
            </a:endParaRPr>
          </a:p>
        </p:txBody>
      </p:sp>
      <p:cxnSp>
        <p:nvCxnSpPr>
          <p:cNvPr id="31" name="Straight Arrow Connector 4"/>
          <p:cNvCxnSpPr/>
          <p:nvPr/>
        </p:nvCxnSpPr>
        <p:spPr>
          <a:xfrm>
            <a:off x="1205799" y="1853596"/>
            <a:ext cx="777786" cy="1700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6"/>
          <p:cNvCxnSpPr>
            <a:stCxn id="17" idx="6"/>
          </p:cNvCxnSpPr>
          <p:nvPr/>
        </p:nvCxnSpPr>
        <p:spPr>
          <a:xfrm>
            <a:off x="1205799" y="2383284"/>
            <a:ext cx="806979" cy="970994"/>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4"/>
          <p:cNvCxnSpPr>
            <a:endCxn id="22" idx="2"/>
          </p:cNvCxnSpPr>
          <p:nvPr/>
        </p:nvCxnSpPr>
        <p:spPr>
          <a:xfrm>
            <a:off x="1215867" y="2904466"/>
            <a:ext cx="767718" cy="1"/>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4"/>
          <p:cNvCxnSpPr/>
          <p:nvPr/>
        </p:nvCxnSpPr>
        <p:spPr>
          <a:xfrm>
            <a:off x="1212404" y="3425649"/>
            <a:ext cx="767718" cy="1"/>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5928" y="3155509"/>
            <a:ext cx="548165" cy="508766"/>
          </a:xfrm>
          <a:prstGeom prst="rect">
            <a:avLst/>
          </a:prstGeom>
        </p:spPr>
      </p:pic>
      <p:sp>
        <p:nvSpPr>
          <p:cNvPr id="35" name="矩形 34"/>
          <p:cNvSpPr/>
          <p:nvPr/>
        </p:nvSpPr>
        <p:spPr>
          <a:xfrm>
            <a:off x="3781917" y="1531013"/>
            <a:ext cx="6714115" cy="461665"/>
          </a:xfrm>
          <a:prstGeom prst="rect">
            <a:avLst/>
          </a:prstGeom>
        </p:spPr>
        <p:txBody>
          <a:bodyPr wrap="square">
            <a:spAutoFit/>
          </a:bodyPr>
          <a:lstStyle/>
          <a:p>
            <a:r>
              <a:rPr lang="en-US" altLang="zh-CN" sz="2400" dirty="0">
                <a:ea typeface="Cambria Math" panose="02040503050406030204" pitchFamily="18" charset="0"/>
              </a:rPr>
              <a:t>Joint Calendar (output view)</a:t>
            </a:r>
          </a:p>
        </p:txBody>
      </p:sp>
      <p:graphicFrame>
        <p:nvGraphicFramePr>
          <p:cNvPr id="36" name="表格 35"/>
          <p:cNvGraphicFramePr>
            <a:graphicFrameLocks noGrp="1"/>
          </p:cNvGraphicFramePr>
          <p:nvPr>
            <p:extLst>
              <p:ext uri="{D42A27DB-BD31-4B8C-83A1-F6EECF244321}">
                <p14:modId xmlns:p14="http://schemas.microsoft.com/office/powerpoint/2010/main" val="2375718977"/>
              </p:ext>
            </p:extLst>
          </p:nvPr>
        </p:nvGraphicFramePr>
        <p:xfrm>
          <a:off x="3891481" y="2002730"/>
          <a:ext cx="4918158" cy="2422125"/>
        </p:xfrm>
        <a:graphic>
          <a:graphicData uri="http://schemas.openxmlformats.org/drawingml/2006/table">
            <a:tbl>
              <a:tblPr firstRow="1" bandRow="1">
                <a:tableStyleId>{D27102A9-8310-4765-A935-A1911B00CA55}</a:tableStyleId>
              </a:tblPr>
              <a:tblGrid>
                <a:gridCol w="650958">
                  <a:extLst>
                    <a:ext uri="{9D8B030D-6E8A-4147-A177-3AD203B41FA5}">
                      <a16:colId xmlns:a16="http://schemas.microsoft.com/office/drawing/2014/main" val="20000"/>
                    </a:ext>
                  </a:extLst>
                </a:gridCol>
                <a:gridCol w="672662">
                  <a:extLst>
                    <a:ext uri="{9D8B030D-6E8A-4147-A177-3AD203B41FA5}">
                      <a16:colId xmlns:a16="http://schemas.microsoft.com/office/drawing/2014/main" val="20001"/>
                    </a:ext>
                  </a:extLst>
                </a:gridCol>
                <a:gridCol w="693683">
                  <a:extLst>
                    <a:ext uri="{9D8B030D-6E8A-4147-A177-3AD203B41FA5}">
                      <a16:colId xmlns:a16="http://schemas.microsoft.com/office/drawing/2014/main" val="20002"/>
                    </a:ext>
                  </a:extLst>
                </a:gridCol>
                <a:gridCol w="693683">
                  <a:extLst>
                    <a:ext uri="{9D8B030D-6E8A-4147-A177-3AD203B41FA5}">
                      <a16:colId xmlns:a16="http://schemas.microsoft.com/office/drawing/2014/main" val="20003"/>
                    </a:ext>
                  </a:extLst>
                </a:gridCol>
                <a:gridCol w="714703">
                  <a:extLst>
                    <a:ext uri="{9D8B030D-6E8A-4147-A177-3AD203B41FA5}">
                      <a16:colId xmlns:a16="http://schemas.microsoft.com/office/drawing/2014/main" val="20004"/>
                    </a:ext>
                  </a:extLst>
                </a:gridCol>
                <a:gridCol w="840828">
                  <a:extLst>
                    <a:ext uri="{9D8B030D-6E8A-4147-A177-3AD203B41FA5}">
                      <a16:colId xmlns:a16="http://schemas.microsoft.com/office/drawing/2014/main" val="20005"/>
                    </a:ext>
                  </a:extLst>
                </a:gridCol>
                <a:gridCol w="651641">
                  <a:extLst>
                    <a:ext uri="{9D8B030D-6E8A-4147-A177-3AD203B41FA5}">
                      <a16:colId xmlns:a16="http://schemas.microsoft.com/office/drawing/2014/main" val="20006"/>
                    </a:ext>
                  </a:extLst>
                </a:gridCol>
              </a:tblGrid>
              <a:tr h="435670">
                <a:tc>
                  <a:txBody>
                    <a:bodyPr/>
                    <a:lstStyle/>
                    <a:p>
                      <a:pPr algn="ctr"/>
                      <a:r>
                        <a:rPr lang="en-US" altLang="zh-CN" sz="1800" b="1" dirty="0"/>
                        <a:t>t</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4</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1600" b="1" dirty="0">
                          <a:latin typeface="+mn-lt"/>
                        </a:rPr>
                        <a:t>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0"/>
                  </a:ext>
                </a:extLst>
              </a:tr>
              <a:tr h="525517">
                <a:tc>
                  <a:txBody>
                    <a:bodyPr/>
                    <a:lstStyle/>
                    <a:p>
                      <a:pPr algn="ctr"/>
                      <a:r>
                        <a:rPr lang="en-US" altLang="zh-CN" sz="1800" b="1" dirty="0"/>
                        <a:t>o1</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i2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latin typeface="+mn-lt"/>
                        </a:rPr>
                        <a:t>…      </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r h="493986">
                <a:tc>
                  <a:txBody>
                    <a:bodyPr/>
                    <a:lstStyle/>
                    <a:p>
                      <a:pPr algn="ctr"/>
                      <a:r>
                        <a:rPr lang="en-US" altLang="zh-CN" sz="1800" b="1" dirty="0"/>
                        <a:t>o2</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dirty="0"/>
                        <a:t>i1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2"/>
                  </a:ext>
                </a:extLst>
              </a:tr>
              <a:tr h="515007">
                <a:tc>
                  <a:txBody>
                    <a:bodyPr/>
                    <a:lstStyle/>
                    <a:p>
                      <a:pPr algn="ctr"/>
                      <a:r>
                        <a:rPr lang="en-US" altLang="zh-CN" sz="1800" b="1" dirty="0"/>
                        <a:t>o3</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i2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i1</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3"/>
                  </a:ext>
                </a:extLst>
              </a:tr>
              <a:tr h="451945">
                <a:tc>
                  <a:txBody>
                    <a:bodyPr/>
                    <a:lstStyle/>
                    <a:p>
                      <a:pPr algn="ctr"/>
                      <a:r>
                        <a:rPr lang="en-US" altLang="zh-CN" sz="1800" b="1" dirty="0"/>
                        <a:t>o4</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dirty="0"/>
                        <a:t>i3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0004"/>
                  </a:ext>
                </a:extLst>
              </a:tr>
            </a:tbl>
          </a:graphicData>
        </a:graphic>
      </p:graphicFrame>
      <p:sp>
        <p:nvSpPr>
          <p:cNvPr id="37" name="TextBox 98"/>
          <p:cNvSpPr txBox="1"/>
          <p:nvPr/>
        </p:nvSpPr>
        <p:spPr>
          <a:xfrm>
            <a:off x="3913714" y="4640380"/>
            <a:ext cx="4526093" cy="1323439"/>
          </a:xfrm>
          <a:prstGeom prst="rect">
            <a:avLst/>
          </a:prstGeom>
          <a:noFill/>
        </p:spPr>
        <p:txBody>
          <a:bodyPr wrap="square" rtlCol="0">
            <a:spAutoFit/>
          </a:bodyPr>
          <a:lstStyle/>
          <a:p>
            <a:pPr marL="342900" indent="-342900">
              <a:buAutoNum type="arabicPeriod"/>
            </a:pPr>
            <a:r>
              <a:rPr lang="en-US" sz="2000" dirty="0"/>
              <a:t>Sort in decreasing order of VOQ length.</a:t>
            </a:r>
          </a:p>
          <a:p>
            <a:pPr marL="342900" indent="-342900">
              <a:buAutoNum type="arabicPeriod"/>
            </a:pPr>
            <a:r>
              <a:rPr lang="en-US" sz="2000" dirty="0"/>
              <a:t>Match at first commonly available time slot.</a:t>
            </a:r>
          </a:p>
        </p:txBody>
      </p:sp>
      <p:sp>
        <p:nvSpPr>
          <p:cNvPr id="38" name="矩形 37"/>
          <p:cNvSpPr/>
          <p:nvPr/>
        </p:nvSpPr>
        <p:spPr>
          <a:xfrm>
            <a:off x="4495827" y="3500762"/>
            <a:ext cx="4269739" cy="461665"/>
          </a:xfrm>
          <a:prstGeom prst="rect">
            <a:avLst/>
          </a:prstGeom>
          <a:solidFill>
            <a:schemeClr val="accent6">
              <a:lumMod val="20000"/>
              <a:lumOff val="80000"/>
            </a:schemeClr>
          </a:solidFill>
          <a:ln w="6350">
            <a:solidFill>
              <a:schemeClr val="tx1"/>
            </a:solidFill>
          </a:ln>
        </p:spPr>
        <p:txBody>
          <a:bodyPr wrap="square">
            <a:spAutoFit/>
          </a:bodyPr>
          <a:lstStyle/>
          <a:p>
            <a:r>
              <a:rPr lang="en-US" altLang="zh-CN" sz="2400" dirty="0"/>
              <a:t>   0     0       1      1      …      1</a:t>
            </a:r>
          </a:p>
        </p:txBody>
      </p:sp>
      <p:sp>
        <p:nvSpPr>
          <p:cNvPr id="39" name="矩形 38"/>
          <p:cNvSpPr/>
          <p:nvPr/>
        </p:nvSpPr>
        <p:spPr>
          <a:xfrm>
            <a:off x="6079320" y="3980503"/>
            <a:ext cx="378630" cy="400110"/>
          </a:xfrm>
          <a:prstGeom prst="rect">
            <a:avLst/>
          </a:prstGeom>
        </p:spPr>
        <p:txBody>
          <a:bodyPr wrap="none">
            <a:spAutoFit/>
          </a:bodyPr>
          <a:lstStyle/>
          <a:p>
            <a:pPr algn="ctr" defTabSz="685800"/>
            <a:r>
              <a:rPr lang="en-US" altLang="zh-CN" sz="2000" dirty="0">
                <a:solidFill>
                  <a:srgbClr val="0000FF"/>
                </a:solidFill>
              </a:rPr>
              <a:t>i2</a:t>
            </a:r>
            <a:endParaRPr lang="zh-CN" altLang="en-US" sz="2000" dirty="0">
              <a:solidFill>
                <a:srgbClr val="0000FF"/>
              </a:solidFill>
            </a:endParaRPr>
          </a:p>
        </p:txBody>
      </p:sp>
      <p:sp>
        <p:nvSpPr>
          <p:cNvPr id="40" name="矩形 39"/>
          <p:cNvSpPr/>
          <p:nvPr/>
        </p:nvSpPr>
        <p:spPr>
          <a:xfrm>
            <a:off x="4495826" y="3497385"/>
            <a:ext cx="4269739" cy="461665"/>
          </a:xfrm>
          <a:prstGeom prst="rect">
            <a:avLst/>
          </a:prstGeom>
          <a:solidFill>
            <a:schemeClr val="accent6">
              <a:lumMod val="20000"/>
              <a:lumOff val="80000"/>
            </a:schemeClr>
          </a:solidFill>
          <a:ln w="6350">
            <a:solidFill>
              <a:schemeClr val="tx1"/>
            </a:solidFill>
          </a:ln>
        </p:spPr>
        <p:txBody>
          <a:bodyPr wrap="square">
            <a:spAutoFit/>
          </a:bodyPr>
          <a:lstStyle/>
          <a:p>
            <a:r>
              <a:rPr lang="en-US" altLang="zh-CN" sz="2400" dirty="0"/>
              <a:t>   1     1       1      1      …      1</a:t>
            </a:r>
          </a:p>
        </p:txBody>
      </p:sp>
      <p:sp>
        <p:nvSpPr>
          <p:cNvPr id="41" name="矩形 40"/>
          <p:cNvSpPr/>
          <p:nvPr/>
        </p:nvSpPr>
        <p:spPr>
          <a:xfrm>
            <a:off x="5389082" y="3975221"/>
            <a:ext cx="378630" cy="400110"/>
          </a:xfrm>
          <a:prstGeom prst="rect">
            <a:avLst/>
          </a:prstGeom>
        </p:spPr>
        <p:txBody>
          <a:bodyPr wrap="none">
            <a:spAutoFit/>
          </a:bodyPr>
          <a:lstStyle/>
          <a:p>
            <a:pPr algn="ctr" defTabSz="685800"/>
            <a:r>
              <a:rPr lang="en-US" altLang="zh-CN" sz="2000" dirty="0">
                <a:solidFill>
                  <a:srgbClr val="0000FF"/>
                </a:solidFill>
              </a:rPr>
              <a:t>i4</a:t>
            </a:r>
            <a:endParaRPr lang="zh-CN" altLang="en-US" sz="2000" dirty="0">
              <a:solidFill>
                <a:srgbClr val="0000FF"/>
              </a:solidFill>
            </a:endParaRPr>
          </a:p>
        </p:txBody>
      </p:sp>
      <p:sp>
        <p:nvSpPr>
          <p:cNvPr id="44" name="矩形 43"/>
          <p:cNvSpPr/>
          <p:nvPr/>
        </p:nvSpPr>
        <p:spPr>
          <a:xfrm>
            <a:off x="4689598" y="2478165"/>
            <a:ext cx="378630" cy="400110"/>
          </a:xfrm>
          <a:prstGeom prst="rect">
            <a:avLst/>
          </a:prstGeom>
        </p:spPr>
        <p:txBody>
          <a:bodyPr wrap="none">
            <a:spAutoFit/>
          </a:bodyPr>
          <a:lstStyle/>
          <a:p>
            <a:pPr algn="ctr" defTabSz="685800"/>
            <a:r>
              <a:rPr lang="en-US" altLang="zh-CN" sz="2000" dirty="0">
                <a:solidFill>
                  <a:srgbClr val="0000FF"/>
                </a:solidFill>
              </a:rPr>
              <a:t>i1</a:t>
            </a:r>
            <a:endParaRPr lang="zh-CN" altLang="en-US" sz="2000" dirty="0">
              <a:solidFill>
                <a:srgbClr val="0000FF"/>
              </a:solidFill>
            </a:endParaRPr>
          </a:p>
        </p:txBody>
      </p:sp>
      <p:sp>
        <p:nvSpPr>
          <p:cNvPr id="45" name="矩形 44"/>
          <p:cNvSpPr/>
          <p:nvPr/>
        </p:nvSpPr>
        <p:spPr>
          <a:xfrm>
            <a:off x="5389082" y="3490710"/>
            <a:ext cx="378630" cy="400110"/>
          </a:xfrm>
          <a:prstGeom prst="rect">
            <a:avLst/>
          </a:prstGeom>
        </p:spPr>
        <p:txBody>
          <a:bodyPr wrap="none">
            <a:spAutoFit/>
          </a:bodyPr>
          <a:lstStyle/>
          <a:p>
            <a:pPr algn="ctr" defTabSz="685800"/>
            <a:r>
              <a:rPr lang="en-US" altLang="zh-CN" sz="2000" dirty="0">
                <a:solidFill>
                  <a:srgbClr val="0000FF"/>
                </a:solidFill>
              </a:rPr>
              <a:t>i3</a:t>
            </a:r>
            <a:endParaRPr lang="zh-CN" altLang="en-US" sz="2000" dirty="0">
              <a:solidFill>
                <a:srgbClr val="0000FF"/>
              </a:solidFill>
            </a:endParaRPr>
          </a:p>
        </p:txBody>
      </p:sp>
      <p:sp>
        <p:nvSpPr>
          <p:cNvPr id="4" name="矩形 3"/>
          <p:cNvSpPr/>
          <p:nvPr/>
        </p:nvSpPr>
        <p:spPr>
          <a:xfrm>
            <a:off x="1823669" y="5244464"/>
            <a:ext cx="312906" cy="369332"/>
          </a:xfrm>
          <a:prstGeom prst="rect">
            <a:avLst/>
          </a:prstGeom>
        </p:spPr>
        <p:txBody>
          <a:bodyPr wrap="none">
            <a:spAutoFit/>
          </a:bodyPr>
          <a:lstStyle/>
          <a:p>
            <a:pPr algn="ctr"/>
            <a:r>
              <a:rPr lang="en-US" altLang="zh-CN" dirty="0"/>
              <a:t>8</a:t>
            </a:r>
          </a:p>
        </p:txBody>
      </p:sp>
      <p:sp>
        <p:nvSpPr>
          <p:cNvPr id="5" name="矩形 4"/>
          <p:cNvSpPr/>
          <p:nvPr/>
        </p:nvSpPr>
        <p:spPr>
          <a:xfrm>
            <a:off x="1812431" y="5805723"/>
            <a:ext cx="312906" cy="369332"/>
          </a:xfrm>
          <a:prstGeom prst="rect">
            <a:avLst/>
          </a:prstGeom>
        </p:spPr>
        <p:txBody>
          <a:bodyPr wrap="none">
            <a:spAutoFit/>
          </a:bodyPr>
          <a:lstStyle/>
          <a:p>
            <a:pPr algn="ctr"/>
            <a:r>
              <a:rPr lang="en-US" altLang="zh-CN" dirty="0"/>
              <a:t>6</a:t>
            </a:r>
          </a:p>
        </p:txBody>
      </p:sp>
      <p:sp>
        <p:nvSpPr>
          <p:cNvPr id="6" name="矩形 5"/>
          <p:cNvSpPr/>
          <p:nvPr/>
        </p:nvSpPr>
        <p:spPr>
          <a:xfrm>
            <a:off x="1823669" y="4959059"/>
            <a:ext cx="312906" cy="369332"/>
          </a:xfrm>
          <a:prstGeom prst="rect">
            <a:avLst/>
          </a:prstGeom>
        </p:spPr>
        <p:txBody>
          <a:bodyPr wrap="none">
            <a:spAutoFit/>
          </a:bodyPr>
          <a:lstStyle/>
          <a:p>
            <a:pPr algn="ctr"/>
            <a:r>
              <a:rPr lang="en-US" altLang="zh-CN" dirty="0"/>
              <a:t>3</a:t>
            </a:r>
          </a:p>
        </p:txBody>
      </p:sp>
      <p:sp>
        <p:nvSpPr>
          <p:cNvPr id="7" name="矩形 6"/>
          <p:cNvSpPr/>
          <p:nvPr/>
        </p:nvSpPr>
        <p:spPr>
          <a:xfrm>
            <a:off x="1823669" y="5558049"/>
            <a:ext cx="312906" cy="369332"/>
          </a:xfrm>
          <a:prstGeom prst="rect">
            <a:avLst/>
          </a:prstGeom>
        </p:spPr>
        <p:txBody>
          <a:bodyPr wrap="none">
            <a:spAutoFit/>
          </a:bodyPr>
          <a:lstStyle/>
          <a:p>
            <a:pPr algn="ctr"/>
            <a:r>
              <a:rPr lang="en-US" altLang="zh-CN" dirty="0"/>
              <a:t>5</a:t>
            </a:r>
          </a:p>
        </p:txBody>
      </p:sp>
      <p:sp>
        <p:nvSpPr>
          <p:cNvPr id="46" name="TextBox 98"/>
          <p:cNvSpPr txBox="1"/>
          <p:nvPr/>
        </p:nvSpPr>
        <p:spPr>
          <a:xfrm>
            <a:off x="2293465" y="4017663"/>
            <a:ext cx="1500732" cy="369332"/>
          </a:xfrm>
          <a:prstGeom prst="rect">
            <a:avLst/>
          </a:prstGeom>
          <a:noFill/>
        </p:spPr>
        <p:txBody>
          <a:bodyPr wrap="none" rtlCol="0">
            <a:spAutoFit/>
          </a:bodyPr>
          <a:lstStyle/>
          <a:p>
            <a:r>
              <a:rPr lang="en-US" dirty="0"/>
              <a:t>(input view)</a:t>
            </a:r>
          </a:p>
        </p:txBody>
      </p:sp>
      <p:grpSp>
        <p:nvGrpSpPr>
          <p:cNvPr id="2" name="组合 1"/>
          <p:cNvGrpSpPr/>
          <p:nvPr/>
        </p:nvGrpSpPr>
        <p:grpSpPr>
          <a:xfrm>
            <a:off x="0" y="-1098"/>
            <a:ext cx="6154535" cy="277805"/>
            <a:chOff x="0" y="-1098"/>
            <a:chExt cx="6154535" cy="277805"/>
          </a:xfrm>
        </p:grpSpPr>
        <p:sp>
          <p:nvSpPr>
            <p:cNvPr id="48"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49" name="Rectangle 24">
              <a:extLst>
                <a:ext uri="{FF2B5EF4-FFF2-40B4-BE49-F238E27FC236}">
                  <a16:creationId xmlns:a16="http://schemas.microsoft.com/office/drawing/2014/main" id="{22EA5974-798C-435E-9213-F4CE3EFA8411}"/>
                </a:ext>
              </a:extLst>
            </p:cNvPr>
            <p:cNvSpPr/>
            <p:nvPr/>
          </p:nvSpPr>
          <p:spPr>
            <a:xfrm>
              <a:off x="3781916"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SW-QPS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50" name="Rectangle 24">
              <a:extLst>
                <a:ext uri="{FF2B5EF4-FFF2-40B4-BE49-F238E27FC236}">
                  <a16:creationId xmlns:a16="http://schemas.microsoft.com/office/drawing/2014/main" id="{22EA5974-798C-435E-9213-F4CE3EFA8411}"/>
                </a:ext>
              </a:extLst>
            </p:cNvPr>
            <p:cNvSpPr/>
            <p:nvPr/>
          </p:nvSpPr>
          <p:spPr>
            <a:xfrm>
              <a:off x="2607253" y="-1098"/>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SB-QPS</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51" name="Rectangle 25">
              <a:extLst>
                <a:ext uri="{FF2B5EF4-FFF2-40B4-BE49-F238E27FC236}">
                  <a16:creationId xmlns:a16="http://schemas.microsoft.com/office/drawing/2014/main" id="{9977B47C-A176-439E-BF06-993CF4856342}"/>
                </a:ext>
              </a:extLst>
            </p:cNvPr>
            <p:cNvSpPr/>
            <p:nvPr/>
          </p:nvSpPr>
          <p:spPr>
            <a:xfrm>
              <a:off x="4956580"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grpSp>
    </p:spTree>
    <p:extLst>
      <p:ext uri="{BB962C8B-B14F-4D97-AF65-F5344CB8AC3E}">
        <p14:creationId xmlns:p14="http://schemas.microsoft.com/office/powerpoint/2010/main" val="102160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100" fill="hold"/>
                                        <p:tgtEl>
                                          <p:spTgt spid="4"/>
                                        </p:tgtEl>
                                        <p:attrNameLst>
                                          <p:attrName>style.color</p:attrName>
                                        </p:attrNameLst>
                                      </p:cBhvr>
                                      <p:to>
                                        <a:srgbClr val="00B0F0"/>
                                      </p:to>
                                    </p:animClr>
                                  </p:childTnLst>
                                </p:cTn>
                              </p:par>
                              <p:par>
                                <p:cTn id="14" presetID="3" presetClass="emph" presetSubtype="2" fill="hold" grpId="0" nodeType="withEffect">
                                  <p:stCondLst>
                                    <p:cond delay="0"/>
                                  </p:stCondLst>
                                  <p:childTnLst>
                                    <p:animClr clrSpc="rgb" dir="cw">
                                      <p:cBhvr override="childStyle">
                                        <p:cTn id="15" dur="100" fill="hold"/>
                                        <p:tgtEl>
                                          <p:spTgt spid="5"/>
                                        </p:tgtEl>
                                        <p:attrNameLst>
                                          <p:attrName>style.color</p:attrName>
                                        </p:attrNameLst>
                                      </p:cBhvr>
                                      <p:to>
                                        <a:srgbClr val="00B0F0"/>
                                      </p:to>
                                    </p:animClr>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100" fill="hold"/>
                                        <p:tgtEl>
                                          <p:spTgt spid="32"/>
                                        </p:tgtEl>
                                        <p:attrNameLst>
                                          <p:attrName>stroke.color</p:attrName>
                                        </p:attrNameLst>
                                      </p:cBhvr>
                                      <p:to>
                                        <a:srgbClr val="00B0F0"/>
                                      </p:to>
                                    </p:animClr>
                                    <p:set>
                                      <p:cBhvr>
                                        <p:cTn id="20" dur="100" fill="hold"/>
                                        <p:tgtEl>
                                          <p:spTgt spid="32"/>
                                        </p:tgtEl>
                                        <p:attrNameLst>
                                          <p:attrName>stroke.on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childTnLst>
                          </p:cTn>
                        </p:par>
                        <p:par>
                          <p:cTn id="32" fill="hold">
                            <p:stCondLst>
                              <p:cond delay="0"/>
                            </p:stCondLst>
                            <p:childTnLst>
                              <p:par>
                                <p:cTn id="33" presetID="47" presetClass="exit" presetSubtype="0" fill="hold" grpId="1" nodeType="afterEffect">
                                  <p:stCondLst>
                                    <p:cond delay="1000"/>
                                  </p:stCondLst>
                                  <p:childTnLst>
                                    <p:animEffect transition="out" filter="fade">
                                      <p:cBhvr>
                                        <p:cTn id="34" dur="1000"/>
                                        <p:tgtEl>
                                          <p:spTgt spid="38"/>
                                        </p:tgtEl>
                                      </p:cBhvr>
                                    </p:animEffect>
                                    <p:anim calcmode="lin" valueType="num">
                                      <p:cBhvr>
                                        <p:cTn id="35" dur="1000"/>
                                        <p:tgtEl>
                                          <p:spTgt spid="38"/>
                                        </p:tgtEl>
                                        <p:attrNameLst>
                                          <p:attrName>ppt_x</p:attrName>
                                        </p:attrNameLst>
                                      </p:cBhvr>
                                      <p:tavLst>
                                        <p:tav tm="0">
                                          <p:val>
                                            <p:strVal val="ppt_x"/>
                                          </p:val>
                                        </p:tav>
                                        <p:tav tm="100000">
                                          <p:val>
                                            <p:strVal val="ppt_x"/>
                                          </p:val>
                                        </p:tav>
                                      </p:tavLst>
                                    </p:anim>
                                    <p:anim calcmode="lin" valueType="num">
                                      <p:cBhvr>
                                        <p:cTn id="36" dur="1000"/>
                                        <p:tgtEl>
                                          <p:spTgt spid="38"/>
                                        </p:tgtEl>
                                        <p:attrNameLst>
                                          <p:attrName>ppt_y</p:attrName>
                                        </p:attrNameLst>
                                      </p:cBhvr>
                                      <p:tavLst>
                                        <p:tav tm="0">
                                          <p:val>
                                            <p:strVal val="ppt_y"/>
                                          </p:val>
                                        </p:tav>
                                        <p:tav tm="100000">
                                          <p:val>
                                            <p:strVal val="ppt_y-.1"/>
                                          </p:val>
                                        </p:tav>
                                      </p:tavLst>
                                    </p:anim>
                                    <p:set>
                                      <p:cBhvr>
                                        <p:cTn id="37" dur="1" fill="hold">
                                          <p:stCondLst>
                                            <p:cond delay="999"/>
                                          </p:stCondLst>
                                        </p:cTn>
                                        <p:tgtEl>
                                          <p:spTgt spid="3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100" fill="hold"/>
                                        <p:tgtEl>
                                          <p:spTgt spid="32"/>
                                        </p:tgtEl>
                                        <p:attrNameLst>
                                          <p:attrName>stroke.color</p:attrName>
                                        </p:attrNameLst>
                                      </p:cBhvr>
                                      <p:to>
                                        <a:srgbClr val="FF0000"/>
                                      </p:to>
                                    </p:animClr>
                                    <p:set>
                                      <p:cBhvr>
                                        <p:cTn id="42" dur="100" fill="hold"/>
                                        <p:tgtEl>
                                          <p:spTgt spid="32"/>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100" fill="hold"/>
                                        <p:tgtEl>
                                          <p:spTgt spid="34"/>
                                        </p:tgtEl>
                                        <p:attrNameLst>
                                          <p:attrName>stroke.color</p:attrName>
                                        </p:attrNameLst>
                                      </p:cBhvr>
                                      <p:to>
                                        <a:srgbClr val="00B0F0"/>
                                      </p:to>
                                    </p:animClr>
                                    <p:set>
                                      <p:cBhvr>
                                        <p:cTn id="45" dur="100" fill="hold"/>
                                        <p:tgtEl>
                                          <p:spTgt spid="34"/>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1000"/>
                                        <p:tgtEl>
                                          <p:spTgt spid="40"/>
                                        </p:tgtEl>
                                      </p:cBhvr>
                                    </p:animEffect>
                                    <p:anim calcmode="lin" valueType="num">
                                      <p:cBhvr>
                                        <p:cTn id="51" dur="1000" fill="hold"/>
                                        <p:tgtEl>
                                          <p:spTgt spid="40"/>
                                        </p:tgtEl>
                                        <p:attrNameLst>
                                          <p:attrName>ppt_x</p:attrName>
                                        </p:attrNameLst>
                                      </p:cBhvr>
                                      <p:tavLst>
                                        <p:tav tm="0">
                                          <p:val>
                                            <p:strVal val="#ppt_x"/>
                                          </p:val>
                                        </p:tav>
                                        <p:tav tm="100000">
                                          <p:val>
                                            <p:strVal val="#ppt_x"/>
                                          </p:val>
                                        </p:tav>
                                      </p:tavLst>
                                    </p:anim>
                                    <p:anim calcmode="lin" valueType="num">
                                      <p:cBhvr>
                                        <p:cTn id="52"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par>
                          <p:cTn id="57" fill="hold">
                            <p:stCondLst>
                              <p:cond delay="0"/>
                            </p:stCondLst>
                            <p:childTnLst>
                              <p:par>
                                <p:cTn id="58" presetID="47" presetClass="exit" presetSubtype="0" fill="hold" grpId="1" nodeType="afterEffect">
                                  <p:stCondLst>
                                    <p:cond delay="1000"/>
                                  </p:stCondLst>
                                  <p:childTnLst>
                                    <p:animEffect transition="out" filter="fade">
                                      <p:cBhvr>
                                        <p:cTn id="59" dur="1000"/>
                                        <p:tgtEl>
                                          <p:spTgt spid="40"/>
                                        </p:tgtEl>
                                      </p:cBhvr>
                                    </p:animEffect>
                                    <p:anim calcmode="lin" valueType="num">
                                      <p:cBhvr>
                                        <p:cTn id="60" dur="1000"/>
                                        <p:tgtEl>
                                          <p:spTgt spid="40"/>
                                        </p:tgtEl>
                                        <p:attrNameLst>
                                          <p:attrName>ppt_x</p:attrName>
                                        </p:attrNameLst>
                                      </p:cBhvr>
                                      <p:tavLst>
                                        <p:tav tm="0">
                                          <p:val>
                                            <p:strVal val="ppt_x"/>
                                          </p:val>
                                        </p:tav>
                                        <p:tav tm="100000">
                                          <p:val>
                                            <p:strVal val="ppt_x"/>
                                          </p:val>
                                        </p:tav>
                                      </p:tavLst>
                                    </p:anim>
                                    <p:anim calcmode="lin" valueType="num">
                                      <p:cBhvr>
                                        <p:cTn id="61" dur="1000"/>
                                        <p:tgtEl>
                                          <p:spTgt spid="40"/>
                                        </p:tgtEl>
                                        <p:attrNameLst>
                                          <p:attrName>ppt_y</p:attrName>
                                        </p:attrNameLst>
                                      </p:cBhvr>
                                      <p:tavLst>
                                        <p:tav tm="0">
                                          <p:val>
                                            <p:strVal val="ppt_y"/>
                                          </p:val>
                                        </p:tav>
                                        <p:tav tm="100000">
                                          <p:val>
                                            <p:strVal val="ppt_y-.1"/>
                                          </p:val>
                                        </p:tav>
                                      </p:tavLst>
                                    </p:anim>
                                    <p:set>
                                      <p:cBhvr>
                                        <p:cTn id="62" dur="1" fill="hold">
                                          <p:stCondLst>
                                            <p:cond delay="999"/>
                                          </p:stCondLst>
                                        </p:cTn>
                                        <p:tgtEl>
                                          <p:spTgt spid="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8" grpId="1" animBg="1"/>
      <p:bldP spid="39" grpId="0"/>
      <p:bldP spid="40" grpId="0" animBg="1"/>
      <p:bldP spid="40" grpId="1" animBg="1"/>
      <p:bldP spid="41" grpId="0"/>
      <p:bldP spid="44" grpId="0"/>
      <p:bldP spid="45" grpId="0"/>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a:xfrm>
            <a:off x="533013" y="106823"/>
            <a:ext cx="7886700" cy="1325563"/>
          </a:xfrm>
        </p:spPr>
        <p:txBody>
          <a:bodyPr>
            <a:normAutofit/>
          </a:bodyPr>
          <a:lstStyle/>
          <a:p>
            <a:r>
              <a:rPr lang="en-US" b="1" dirty="0"/>
              <a:t>SW-QPS: Avoiding the Batching Delay </a:t>
            </a:r>
            <a:endParaRPr lang="en-US" sz="1800" b="1" dirty="0">
              <a:latin typeface="+mj-lt"/>
            </a:endParaRPr>
          </a:p>
        </p:txBody>
      </p:sp>
      <p:sp>
        <p:nvSpPr>
          <p:cNvPr id="42"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08F4E9-5816-4271-A3DA-8C2D8674894C}" type="datetime4">
              <a:rPr kumimoji="0" lang="en-US" altLang="zh-CN" sz="1350" b="0" i="0" u="none" strike="noStrike" kern="1200" cap="none" spc="0" normalizeH="0" baseline="0" noProof="0" smtClean="0">
                <a:ln>
                  <a:noFill/>
                </a:ln>
                <a:solidFill>
                  <a:prstClr val="black"/>
                </a:solidFill>
                <a:effectLst/>
                <a:uLnTx/>
                <a:uFillTx/>
                <a:latin typeface="Century Gothic" panose="020F0302020204030204"/>
                <a:ea typeface="宋体" panose="02010600030101010101" pitchFamily="2" charset="-122"/>
                <a:cs typeface="+mn-cs"/>
              </a:rPr>
              <a:t>April 9, 2021</a:t>
            </a:fld>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43"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350" b="0" i="0" u="none" strike="noStrike" kern="1200" cap="none" spc="0" normalizeH="0" baseline="0" noProof="0">
                <a:ln>
                  <a:noFill/>
                </a:ln>
                <a:solidFill>
                  <a:prstClr val="black"/>
                </a:solidFill>
                <a:effectLst/>
                <a:uLnTx/>
                <a:uFillTx/>
                <a:latin typeface="Century Gothic" panose="020F0302020204030204"/>
                <a:ea typeface="+mn-ea"/>
                <a:cs typeface="+mn-cs"/>
              </a:rPr>
              <a:t>Performance 2020</a:t>
            </a:r>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12" name="Slide Number Placeholder 11">
            <a:extLst>
              <a:ext uri="{FF2B5EF4-FFF2-40B4-BE49-F238E27FC236}">
                <a16:creationId xmlns:a16="http://schemas.microsoft.com/office/drawing/2014/main" id="{0FE19D28-BD4A-4CC9-9C23-225C6924E5A3}"/>
              </a:ext>
            </a:extLst>
          </p:cNvPr>
          <p:cNvSpPr>
            <a:spLocks noGrp="1"/>
          </p:cNvSpPr>
          <p:nvPr>
            <p:ph type="sldNum" sz="quarter" idx="12"/>
          </p:nvPr>
        </p:nvSpPr>
        <p:spPr/>
        <p:txBody>
          <a:bodyPr/>
          <a:lstStyle/>
          <a:p>
            <a:fld id="{25711CE1-5A3A-4555-AFFF-2018F0E14892}" type="slidenum">
              <a:rPr lang="zh-CN" altLang="en-US" smtClean="0"/>
              <a:pPr/>
              <a:t>15</a:t>
            </a:fld>
            <a:r>
              <a:rPr lang="en-US" altLang="zh-CN"/>
              <a:t>/19</a:t>
            </a:r>
            <a:endParaRPr lang="zh-CN" altLang="en-US" dirty="0"/>
          </a:p>
        </p:txBody>
      </p:sp>
      <p:sp>
        <p:nvSpPr>
          <p:cNvPr id="91" name="矩形 90"/>
          <p:cNvSpPr/>
          <p:nvPr/>
        </p:nvSpPr>
        <p:spPr>
          <a:xfrm>
            <a:off x="5394333" y="1721746"/>
            <a:ext cx="6714115" cy="369332"/>
          </a:xfrm>
          <a:prstGeom prst="rect">
            <a:avLst/>
          </a:prstGeom>
        </p:spPr>
        <p:txBody>
          <a:bodyPr wrap="square">
            <a:spAutoFit/>
          </a:bodyPr>
          <a:lstStyle/>
          <a:p>
            <a:r>
              <a:rPr lang="en-US" altLang="zh-CN" dirty="0">
                <a:ea typeface="Cambria Math" panose="02040503050406030204" pitchFamily="18" charset="0"/>
              </a:rPr>
              <a:t>T matchings in Joint Calendar</a:t>
            </a:r>
          </a:p>
        </p:txBody>
      </p:sp>
      <p:graphicFrame>
        <p:nvGraphicFramePr>
          <p:cNvPr id="111" name="表格 110"/>
          <p:cNvGraphicFramePr>
            <a:graphicFrameLocks noGrp="1"/>
          </p:cNvGraphicFramePr>
          <p:nvPr>
            <p:extLst>
              <p:ext uri="{D42A27DB-BD31-4B8C-83A1-F6EECF244321}">
                <p14:modId xmlns:p14="http://schemas.microsoft.com/office/powerpoint/2010/main" val="1974699447"/>
              </p:ext>
            </p:extLst>
          </p:nvPr>
        </p:nvGraphicFramePr>
        <p:xfrm>
          <a:off x="6125687" y="2200316"/>
          <a:ext cx="2073372" cy="801816"/>
        </p:xfrm>
        <a:graphic>
          <a:graphicData uri="http://schemas.openxmlformats.org/drawingml/2006/table">
            <a:tbl>
              <a:tblPr firstRow="1" bandRow="1">
                <a:tableStyleId>{D27102A9-8310-4765-A935-A1911B00CA55}</a:tableStyleId>
              </a:tblPr>
              <a:tblGrid>
                <a:gridCol w="326837">
                  <a:extLst>
                    <a:ext uri="{9D8B030D-6E8A-4147-A177-3AD203B41FA5}">
                      <a16:colId xmlns:a16="http://schemas.microsoft.com/office/drawing/2014/main" val="20000"/>
                    </a:ext>
                  </a:extLst>
                </a:gridCol>
                <a:gridCol w="337051">
                  <a:extLst>
                    <a:ext uri="{9D8B030D-6E8A-4147-A177-3AD203B41FA5}">
                      <a16:colId xmlns:a16="http://schemas.microsoft.com/office/drawing/2014/main" val="20001"/>
                    </a:ext>
                  </a:extLst>
                </a:gridCol>
                <a:gridCol w="337051">
                  <a:extLst>
                    <a:ext uri="{9D8B030D-6E8A-4147-A177-3AD203B41FA5}">
                      <a16:colId xmlns:a16="http://schemas.microsoft.com/office/drawing/2014/main" val="20002"/>
                    </a:ext>
                  </a:extLst>
                </a:gridCol>
                <a:gridCol w="347264">
                  <a:extLst>
                    <a:ext uri="{9D8B030D-6E8A-4147-A177-3AD203B41FA5}">
                      <a16:colId xmlns:a16="http://schemas.microsoft.com/office/drawing/2014/main" val="20003"/>
                    </a:ext>
                  </a:extLst>
                </a:gridCol>
                <a:gridCol w="408546">
                  <a:extLst>
                    <a:ext uri="{9D8B030D-6E8A-4147-A177-3AD203B41FA5}">
                      <a16:colId xmlns:a16="http://schemas.microsoft.com/office/drawing/2014/main" val="20004"/>
                    </a:ext>
                  </a:extLst>
                </a:gridCol>
                <a:gridCol w="316623">
                  <a:extLst>
                    <a:ext uri="{9D8B030D-6E8A-4147-A177-3AD203B41FA5}">
                      <a16:colId xmlns:a16="http://schemas.microsoft.com/office/drawing/2014/main" val="20005"/>
                    </a:ext>
                  </a:extLst>
                </a:gridCol>
              </a:tblGrid>
              <a:tr h="382699">
                <a:tc>
                  <a:txBody>
                    <a:bodyPr/>
                    <a:lstStyle/>
                    <a:p>
                      <a:pPr algn="ctr"/>
                      <a:r>
                        <a:rPr lang="en-US" altLang="zh-CN" sz="2000" dirty="0"/>
                        <a:t>1</a:t>
                      </a:r>
                      <a:endParaRPr lang="zh-CN"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2</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4</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1600" b="1" dirty="0">
                          <a:latin typeface="+mn-lt"/>
                        </a:rPr>
                        <a:t>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0"/>
                  </a:ext>
                </a:extLst>
              </a:tr>
              <a:tr h="405576">
                <a:tc>
                  <a:txBody>
                    <a:bodyPr/>
                    <a:lstStyle/>
                    <a:p>
                      <a:pPr algn="ctr"/>
                      <a:endParaRPr lang="zh-CN"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latin typeface="+mn-lt"/>
                        </a:rPr>
                        <a:t>…      </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16" name="矩形 15"/>
          <p:cNvSpPr/>
          <p:nvPr/>
        </p:nvSpPr>
        <p:spPr>
          <a:xfrm>
            <a:off x="533013" y="2342221"/>
            <a:ext cx="1379870" cy="461665"/>
          </a:xfrm>
          <a:prstGeom prst="rect">
            <a:avLst/>
          </a:prstGeom>
        </p:spPr>
        <p:txBody>
          <a:bodyPr wrap="square">
            <a:spAutoFit/>
          </a:bodyPr>
          <a:lstStyle/>
          <a:p>
            <a:r>
              <a:rPr lang="en-US" altLang="zh-CN" sz="2400" dirty="0">
                <a:ea typeface="Cambria Math" panose="02040503050406030204" pitchFamily="18" charset="0"/>
              </a:rPr>
              <a:t>SB-QPS</a:t>
            </a:r>
          </a:p>
        </p:txBody>
      </p:sp>
      <p:sp>
        <p:nvSpPr>
          <p:cNvPr id="4" name="右箭头 3"/>
          <p:cNvSpPr/>
          <p:nvPr/>
        </p:nvSpPr>
        <p:spPr>
          <a:xfrm>
            <a:off x="4946202" y="2421094"/>
            <a:ext cx="896263" cy="303920"/>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061088933"/>
              </p:ext>
            </p:extLst>
          </p:nvPr>
        </p:nvGraphicFramePr>
        <p:xfrm>
          <a:off x="2080487" y="2172145"/>
          <a:ext cx="2582492" cy="801816"/>
        </p:xfrm>
        <a:graphic>
          <a:graphicData uri="http://schemas.openxmlformats.org/drawingml/2006/table">
            <a:tbl>
              <a:tblPr firstRow="1" bandRow="1">
                <a:tableStyleId>{5C22544A-7EE6-4342-B048-85BDC9FD1C3A}</a:tableStyleId>
              </a:tblPr>
              <a:tblGrid>
                <a:gridCol w="234772">
                  <a:extLst>
                    <a:ext uri="{9D8B030D-6E8A-4147-A177-3AD203B41FA5}">
                      <a16:colId xmlns:a16="http://schemas.microsoft.com/office/drawing/2014/main" val="20000"/>
                    </a:ext>
                  </a:extLst>
                </a:gridCol>
                <a:gridCol w="234772">
                  <a:extLst>
                    <a:ext uri="{9D8B030D-6E8A-4147-A177-3AD203B41FA5}">
                      <a16:colId xmlns:a16="http://schemas.microsoft.com/office/drawing/2014/main" val="20001"/>
                    </a:ext>
                  </a:extLst>
                </a:gridCol>
                <a:gridCol w="234772">
                  <a:extLst>
                    <a:ext uri="{9D8B030D-6E8A-4147-A177-3AD203B41FA5}">
                      <a16:colId xmlns:a16="http://schemas.microsoft.com/office/drawing/2014/main" val="20002"/>
                    </a:ext>
                  </a:extLst>
                </a:gridCol>
                <a:gridCol w="234772">
                  <a:extLst>
                    <a:ext uri="{9D8B030D-6E8A-4147-A177-3AD203B41FA5}">
                      <a16:colId xmlns:a16="http://schemas.microsoft.com/office/drawing/2014/main" val="20003"/>
                    </a:ext>
                  </a:extLst>
                </a:gridCol>
                <a:gridCol w="234772">
                  <a:extLst>
                    <a:ext uri="{9D8B030D-6E8A-4147-A177-3AD203B41FA5}">
                      <a16:colId xmlns:a16="http://schemas.microsoft.com/office/drawing/2014/main" val="20004"/>
                    </a:ext>
                  </a:extLst>
                </a:gridCol>
                <a:gridCol w="234772">
                  <a:extLst>
                    <a:ext uri="{9D8B030D-6E8A-4147-A177-3AD203B41FA5}">
                      <a16:colId xmlns:a16="http://schemas.microsoft.com/office/drawing/2014/main" val="20005"/>
                    </a:ext>
                  </a:extLst>
                </a:gridCol>
                <a:gridCol w="234772">
                  <a:extLst>
                    <a:ext uri="{9D8B030D-6E8A-4147-A177-3AD203B41FA5}">
                      <a16:colId xmlns:a16="http://schemas.microsoft.com/office/drawing/2014/main" val="20006"/>
                    </a:ext>
                  </a:extLst>
                </a:gridCol>
                <a:gridCol w="234772">
                  <a:extLst>
                    <a:ext uri="{9D8B030D-6E8A-4147-A177-3AD203B41FA5}">
                      <a16:colId xmlns:a16="http://schemas.microsoft.com/office/drawing/2014/main" val="20007"/>
                    </a:ext>
                  </a:extLst>
                </a:gridCol>
                <a:gridCol w="234772">
                  <a:extLst>
                    <a:ext uri="{9D8B030D-6E8A-4147-A177-3AD203B41FA5}">
                      <a16:colId xmlns:a16="http://schemas.microsoft.com/office/drawing/2014/main" val="20008"/>
                    </a:ext>
                  </a:extLst>
                </a:gridCol>
                <a:gridCol w="234772">
                  <a:extLst>
                    <a:ext uri="{9D8B030D-6E8A-4147-A177-3AD203B41FA5}">
                      <a16:colId xmlns:a16="http://schemas.microsoft.com/office/drawing/2014/main" val="20009"/>
                    </a:ext>
                  </a:extLst>
                </a:gridCol>
                <a:gridCol w="234772">
                  <a:extLst>
                    <a:ext uri="{9D8B030D-6E8A-4147-A177-3AD203B41FA5}">
                      <a16:colId xmlns:a16="http://schemas.microsoft.com/office/drawing/2014/main" val="20010"/>
                    </a:ext>
                  </a:extLst>
                </a:gridCol>
              </a:tblGrid>
              <a:tr h="801816">
                <a:tc>
                  <a:txBody>
                    <a:bodyPr/>
                    <a:lstStyle/>
                    <a:p>
                      <a:endParaRPr lang="zh-CN" altLang="en-US" dirty="0"/>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7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8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8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008000"/>
                    </a:solidFill>
                  </a:tcPr>
                </a:tc>
                <a:tc>
                  <a:txBody>
                    <a:bodyPr/>
                    <a:lstStyle/>
                    <a:p>
                      <a:r>
                        <a:rPr lang="en-US" altLang="zh-CN" dirty="0">
                          <a:solidFill>
                            <a:schemeClr val="tx1"/>
                          </a:solidFill>
                        </a:rPr>
                        <a:t>.</a:t>
                      </a:r>
                    </a:p>
                    <a:p>
                      <a:r>
                        <a:rPr lang="en-US" altLang="zh-CN" dirty="0">
                          <a:solidFill>
                            <a:schemeClr val="tx1"/>
                          </a:solidFill>
                        </a:rPr>
                        <a:t>.</a:t>
                      </a:r>
                    </a:p>
                    <a:p>
                      <a:r>
                        <a:rPr lang="en-US" altLang="zh-CN" dirty="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10000"/>
                  </a:ext>
                </a:extLst>
              </a:tr>
            </a:tbl>
          </a:graphicData>
        </a:graphic>
      </p:graphicFrame>
      <p:sp>
        <p:nvSpPr>
          <p:cNvPr id="17" name="矩形 16"/>
          <p:cNvSpPr/>
          <p:nvPr/>
        </p:nvSpPr>
        <p:spPr>
          <a:xfrm>
            <a:off x="1119305" y="1721746"/>
            <a:ext cx="6714115" cy="369332"/>
          </a:xfrm>
          <a:prstGeom prst="rect">
            <a:avLst/>
          </a:prstGeom>
        </p:spPr>
        <p:txBody>
          <a:bodyPr wrap="square">
            <a:spAutoFit/>
          </a:bodyPr>
          <a:lstStyle/>
          <a:p>
            <a:r>
              <a:rPr lang="en-US" altLang="zh-CN" dirty="0">
                <a:ea typeface="Cambria Math" panose="02040503050406030204" pitchFamily="18" charset="0"/>
              </a:rPr>
              <a:t>T rounds of proposing &amp; accepting</a:t>
            </a:r>
          </a:p>
        </p:txBody>
      </p:sp>
      <p:graphicFrame>
        <p:nvGraphicFramePr>
          <p:cNvPr id="6" name="表格 5"/>
          <p:cNvGraphicFramePr>
            <a:graphicFrameLocks noGrp="1"/>
          </p:cNvGraphicFramePr>
          <p:nvPr>
            <p:extLst>
              <p:ext uri="{D42A27DB-BD31-4B8C-83A1-F6EECF244321}">
                <p14:modId xmlns:p14="http://schemas.microsoft.com/office/powerpoint/2010/main" val="3758460615"/>
              </p:ext>
            </p:extLst>
          </p:nvPr>
        </p:nvGraphicFramePr>
        <p:xfrm>
          <a:off x="2065236" y="4203491"/>
          <a:ext cx="469544" cy="801816"/>
        </p:xfrm>
        <a:graphic>
          <a:graphicData uri="http://schemas.openxmlformats.org/drawingml/2006/table">
            <a:tbl>
              <a:tblPr firstRow="1" bandRow="1">
                <a:tableStyleId>{5C22544A-7EE6-4342-B048-85BDC9FD1C3A}</a:tableStyleId>
              </a:tblPr>
              <a:tblGrid>
                <a:gridCol w="234772">
                  <a:extLst>
                    <a:ext uri="{9D8B030D-6E8A-4147-A177-3AD203B41FA5}">
                      <a16:colId xmlns:a16="http://schemas.microsoft.com/office/drawing/2014/main" val="20000"/>
                    </a:ext>
                  </a:extLst>
                </a:gridCol>
                <a:gridCol w="234772">
                  <a:extLst>
                    <a:ext uri="{9D8B030D-6E8A-4147-A177-3AD203B41FA5}">
                      <a16:colId xmlns:a16="http://schemas.microsoft.com/office/drawing/2014/main" val="20001"/>
                    </a:ext>
                  </a:extLst>
                </a:gridCol>
              </a:tblGrid>
              <a:tr h="801816">
                <a:tc>
                  <a:txBody>
                    <a:bodyPr/>
                    <a:lstStyle/>
                    <a:p>
                      <a:endParaRPr lang="zh-CN" altLang="en-US" dirty="0"/>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bl>
          </a:graphicData>
        </a:graphic>
      </p:graphicFrame>
      <p:sp>
        <p:nvSpPr>
          <p:cNvPr id="7" name="矩形 6"/>
          <p:cNvSpPr/>
          <p:nvPr/>
        </p:nvSpPr>
        <p:spPr>
          <a:xfrm>
            <a:off x="1998532" y="2973971"/>
            <a:ext cx="2820003" cy="369332"/>
          </a:xfrm>
          <a:prstGeom prst="rect">
            <a:avLst/>
          </a:prstGeom>
        </p:spPr>
        <p:txBody>
          <a:bodyPr wrap="none">
            <a:spAutoFit/>
          </a:bodyPr>
          <a:lstStyle/>
          <a:p>
            <a:r>
              <a:rPr lang="en-US" altLang="zh-CN" b="1" dirty="0">
                <a:solidFill>
                  <a:srgbClr val="FF0000"/>
                </a:solidFill>
                <a:ea typeface="Cambria Math" panose="02040503050406030204" pitchFamily="18" charset="0"/>
              </a:rPr>
              <a:t>P  </a:t>
            </a:r>
            <a:r>
              <a:rPr lang="en-US" altLang="zh-CN" b="1" dirty="0">
                <a:solidFill>
                  <a:srgbClr val="008000"/>
                </a:solidFill>
                <a:ea typeface="Cambria Math" panose="02040503050406030204" pitchFamily="18" charset="0"/>
              </a:rPr>
              <a:t>A </a:t>
            </a:r>
            <a:r>
              <a:rPr lang="en-US" altLang="zh-CN" b="1" dirty="0">
                <a:solidFill>
                  <a:srgbClr val="FF0000"/>
                </a:solidFill>
                <a:ea typeface="Cambria Math" panose="02040503050406030204" pitchFamily="18" charset="0"/>
              </a:rPr>
              <a:t>P </a:t>
            </a:r>
            <a:r>
              <a:rPr lang="en-US" altLang="zh-CN" b="1" dirty="0">
                <a:solidFill>
                  <a:srgbClr val="008000"/>
                </a:solidFill>
                <a:ea typeface="Cambria Math" panose="02040503050406030204" pitchFamily="18" charset="0"/>
              </a:rPr>
              <a:t>A  </a:t>
            </a:r>
            <a:r>
              <a:rPr lang="en-US" altLang="zh-CN" b="1" dirty="0">
                <a:solidFill>
                  <a:srgbClr val="FF0000"/>
                </a:solidFill>
                <a:ea typeface="Cambria Math" panose="02040503050406030204" pitchFamily="18" charset="0"/>
              </a:rPr>
              <a:t>P  </a:t>
            </a:r>
            <a:r>
              <a:rPr lang="en-US" altLang="zh-CN" b="1" dirty="0">
                <a:solidFill>
                  <a:srgbClr val="008000"/>
                </a:solidFill>
                <a:ea typeface="Cambria Math" panose="02040503050406030204" pitchFamily="18" charset="0"/>
              </a:rPr>
              <a:t>A </a:t>
            </a:r>
            <a:r>
              <a:rPr lang="en-US" altLang="zh-CN" b="1" dirty="0">
                <a:solidFill>
                  <a:srgbClr val="FF0000"/>
                </a:solidFill>
                <a:ea typeface="Cambria Math" panose="02040503050406030204" pitchFamily="18" charset="0"/>
              </a:rPr>
              <a:t>P  </a:t>
            </a:r>
            <a:r>
              <a:rPr lang="en-US" altLang="zh-CN" b="1" dirty="0">
                <a:solidFill>
                  <a:srgbClr val="008000"/>
                </a:solidFill>
                <a:ea typeface="Cambria Math" panose="02040503050406030204" pitchFamily="18" charset="0"/>
              </a:rPr>
              <a:t>A</a:t>
            </a:r>
            <a:r>
              <a:rPr lang="en-US" altLang="zh-CN" b="1" dirty="0">
                <a:ea typeface="Cambria Math" panose="02040503050406030204" pitchFamily="18" charset="0"/>
              </a:rPr>
              <a:t>…</a:t>
            </a:r>
            <a:r>
              <a:rPr lang="en-US" altLang="zh-CN" b="1" dirty="0">
                <a:solidFill>
                  <a:srgbClr val="FF0000"/>
                </a:solidFill>
                <a:ea typeface="Cambria Math" panose="02040503050406030204" pitchFamily="18" charset="0"/>
              </a:rPr>
              <a:t>P  </a:t>
            </a:r>
            <a:r>
              <a:rPr lang="en-US" altLang="zh-CN" b="1" dirty="0">
                <a:solidFill>
                  <a:srgbClr val="008000"/>
                </a:solidFill>
                <a:ea typeface="Cambria Math" panose="02040503050406030204" pitchFamily="18" charset="0"/>
              </a:rPr>
              <a:t>A </a:t>
            </a:r>
            <a:endParaRPr lang="zh-CN" altLang="en-US" b="1" dirty="0">
              <a:solidFill>
                <a:srgbClr val="008000"/>
              </a:solidFill>
            </a:endParaRPr>
          </a:p>
        </p:txBody>
      </p:sp>
      <p:graphicFrame>
        <p:nvGraphicFramePr>
          <p:cNvPr id="22" name="表格 21"/>
          <p:cNvGraphicFramePr>
            <a:graphicFrameLocks noGrp="1"/>
          </p:cNvGraphicFramePr>
          <p:nvPr>
            <p:extLst>
              <p:ext uri="{D42A27DB-BD31-4B8C-83A1-F6EECF244321}">
                <p14:modId xmlns:p14="http://schemas.microsoft.com/office/powerpoint/2010/main" val="2068253863"/>
              </p:ext>
            </p:extLst>
          </p:nvPr>
        </p:nvGraphicFramePr>
        <p:xfrm>
          <a:off x="4034618" y="4203491"/>
          <a:ext cx="1746535" cy="801816"/>
        </p:xfrm>
        <a:graphic>
          <a:graphicData uri="http://schemas.openxmlformats.org/drawingml/2006/table">
            <a:tbl>
              <a:tblPr firstRow="1" bandRow="1">
                <a:tableStyleId>{D27102A9-8310-4765-A935-A1911B00CA55}</a:tableStyleId>
              </a:tblPr>
              <a:tblGrid>
                <a:gridCol w="337051">
                  <a:extLst>
                    <a:ext uri="{9D8B030D-6E8A-4147-A177-3AD203B41FA5}">
                      <a16:colId xmlns:a16="http://schemas.microsoft.com/office/drawing/2014/main" val="20000"/>
                    </a:ext>
                  </a:extLst>
                </a:gridCol>
                <a:gridCol w="337051">
                  <a:extLst>
                    <a:ext uri="{9D8B030D-6E8A-4147-A177-3AD203B41FA5}">
                      <a16:colId xmlns:a16="http://schemas.microsoft.com/office/drawing/2014/main" val="20001"/>
                    </a:ext>
                  </a:extLst>
                </a:gridCol>
                <a:gridCol w="347264">
                  <a:extLst>
                    <a:ext uri="{9D8B030D-6E8A-4147-A177-3AD203B41FA5}">
                      <a16:colId xmlns:a16="http://schemas.microsoft.com/office/drawing/2014/main" val="20002"/>
                    </a:ext>
                  </a:extLst>
                </a:gridCol>
                <a:gridCol w="408546">
                  <a:extLst>
                    <a:ext uri="{9D8B030D-6E8A-4147-A177-3AD203B41FA5}">
                      <a16:colId xmlns:a16="http://schemas.microsoft.com/office/drawing/2014/main" val="20003"/>
                    </a:ext>
                  </a:extLst>
                </a:gridCol>
                <a:gridCol w="316623">
                  <a:extLst>
                    <a:ext uri="{9D8B030D-6E8A-4147-A177-3AD203B41FA5}">
                      <a16:colId xmlns:a16="http://schemas.microsoft.com/office/drawing/2014/main" val="20004"/>
                    </a:ext>
                  </a:extLst>
                </a:gridCol>
              </a:tblGrid>
              <a:tr h="382699">
                <a:tc>
                  <a:txBody>
                    <a:bodyPr/>
                    <a:lstStyle/>
                    <a:p>
                      <a:pPr algn="ctr"/>
                      <a:r>
                        <a:rPr lang="en-US" altLang="zh-CN" sz="2000" dirty="0"/>
                        <a:t>2</a:t>
                      </a:r>
                      <a:endParaRPr lang="zh-CN"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3</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t>4</a:t>
                      </a: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2000" dirty="0">
                          <a:latin typeface="+mn-lt"/>
                        </a:rPr>
                        <a:t>…</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altLang="zh-CN" sz="1600" b="1" dirty="0">
                          <a:latin typeface="+mn-lt"/>
                        </a:rPr>
                        <a:t>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0"/>
                  </a:ext>
                </a:extLst>
              </a:tr>
              <a:tr h="405576">
                <a:tc>
                  <a:txBody>
                    <a:bodyPr/>
                    <a:lstStyle/>
                    <a:p>
                      <a:pPr algn="ctr"/>
                      <a:endParaRPr lang="zh-CN" altLang="en-US" sz="20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zh-CN"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latin typeface="+mn-lt"/>
                        </a:rPr>
                        <a:t>…      </a:t>
                      </a:r>
                      <a:endParaRPr lang="zh-CN" alt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grpSp>
        <p:nvGrpSpPr>
          <p:cNvPr id="13" name="组合 12"/>
          <p:cNvGrpSpPr/>
          <p:nvPr/>
        </p:nvGrpSpPr>
        <p:grpSpPr>
          <a:xfrm>
            <a:off x="2080487" y="3439309"/>
            <a:ext cx="7119035" cy="428414"/>
            <a:chOff x="2080487" y="3439309"/>
            <a:chExt cx="7119035" cy="428414"/>
          </a:xfrm>
        </p:grpSpPr>
        <p:cxnSp>
          <p:nvCxnSpPr>
            <p:cNvPr id="9" name="直接连接符 8"/>
            <p:cNvCxnSpPr/>
            <p:nvPr/>
          </p:nvCxnSpPr>
          <p:spPr>
            <a:xfrm>
              <a:off x="2080487" y="3439309"/>
              <a:ext cx="2582492" cy="2813"/>
            </a:xfrm>
            <a:prstGeom prst="line">
              <a:avLst/>
            </a:prstGeom>
            <a:ln w="38100">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485407" y="3498391"/>
              <a:ext cx="6714115" cy="369332"/>
            </a:xfrm>
            <a:prstGeom prst="rect">
              <a:avLst/>
            </a:prstGeom>
          </p:spPr>
          <p:txBody>
            <a:bodyPr wrap="square">
              <a:spAutoFit/>
            </a:bodyPr>
            <a:lstStyle/>
            <a:p>
              <a:r>
                <a:rPr lang="en-US" altLang="zh-CN" dirty="0">
                  <a:ea typeface="Cambria Math" panose="02040503050406030204" pitchFamily="18" charset="0"/>
                </a:rPr>
                <a:t>Batching delay (significant under low loads)</a:t>
              </a:r>
            </a:p>
          </p:txBody>
        </p:sp>
      </p:grpSp>
      <p:grpSp>
        <p:nvGrpSpPr>
          <p:cNvPr id="19" name="组合 18"/>
          <p:cNvGrpSpPr/>
          <p:nvPr/>
        </p:nvGrpSpPr>
        <p:grpSpPr>
          <a:xfrm>
            <a:off x="533013" y="4203491"/>
            <a:ext cx="3049300" cy="1222636"/>
            <a:chOff x="533013" y="4203491"/>
            <a:chExt cx="3049300" cy="1222636"/>
          </a:xfrm>
        </p:grpSpPr>
        <p:sp>
          <p:nvSpPr>
            <p:cNvPr id="18" name="矩形 17"/>
            <p:cNvSpPr/>
            <p:nvPr/>
          </p:nvSpPr>
          <p:spPr>
            <a:xfrm>
              <a:off x="533013" y="4203491"/>
              <a:ext cx="1379870" cy="1200329"/>
            </a:xfrm>
            <a:prstGeom prst="rect">
              <a:avLst/>
            </a:prstGeom>
          </p:spPr>
          <p:txBody>
            <a:bodyPr wrap="square">
              <a:spAutoFit/>
            </a:bodyPr>
            <a:lstStyle/>
            <a:p>
              <a:r>
                <a:rPr lang="en-US" altLang="zh-CN" sz="2400" dirty="0">
                  <a:ea typeface="Cambria Math" panose="02040503050406030204" pitchFamily="18" charset="0"/>
                </a:rPr>
                <a:t>SW-QPS</a:t>
              </a:r>
            </a:p>
            <a:p>
              <a:r>
                <a:rPr lang="en-US" altLang="zh-CN" sz="2400" dirty="0">
                  <a:ea typeface="Cambria Math" panose="02040503050406030204" pitchFamily="18" charset="0"/>
                </a:rPr>
                <a:t>(sliding window)</a:t>
              </a:r>
            </a:p>
          </p:txBody>
        </p:sp>
        <p:sp>
          <p:nvSpPr>
            <p:cNvPr id="21" name="右箭头 20"/>
            <p:cNvSpPr/>
            <p:nvPr/>
          </p:nvSpPr>
          <p:spPr>
            <a:xfrm>
              <a:off x="2686050" y="4437758"/>
              <a:ext cx="896263" cy="303920"/>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998532" y="5056795"/>
              <a:ext cx="678391" cy="369332"/>
            </a:xfrm>
            <a:prstGeom prst="rect">
              <a:avLst/>
            </a:prstGeom>
          </p:spPr>
          <p:txBody>
            <a:bodyPr wrap="none">
              <a:spAutoFit/>
            </a:bodyPr>
            <a:lstStyle/>
            <a:p>
              <a:r>
                <a:rPr lang="en-US" altLang="zh-CN" b="1" dirty="0">
                  <a:solidFill>
                    <a:srgbClr val="FF0000"/>
                  </a:solidFill>
                  <a:ea typeface="Cambria Math" panose="02040503050406030204" pitchFamily="18" charset="0"/>
                </a:rPr>
                <a:t>P  </a:t>
              </a:r>
              <a:r>
                <a:rPr lang="en-US" altLang="zh-CN" b="1" dirty="0">
                  <a:solidFill>
                    <a:srgbClr val="008000"/>
                  </a:solidFill>
                  <a:ea typeface="Cambria Math" panose="02040503050406030204" pitchFamily="18" charset="0"/>
                </a:rPr>
                <a:t>A </a:t>
              </a:r>
              <a:endParaRPr lang="zh-CN" altLang="en-US" dirty="0"/>
            </a:p>
          </p:txBody>
        </p:sp>
      </p:grpSp>
      <p:sp>
        <p:nvSpPr>
          <p:cNvPr id="32" name="矩形 31"/>
          <p:cNvSpPr/>
          <p:nvPr/>
        </p:nvSpPr>
        <p:spPr>
          <a:xfrm>
            <a:off x="1599522" y="5470678"/>
            <a:ext cx="6714115" cy="369332"/>
          </a:xfrm>
          <a:prstGeom prst="rect">
            <a:avLst/>
          </a:prstGeom>
        </p:spPr>
        <p:txBody>
          <a:bodyPr wrap="square">
            <a:spAutoFit/>
          </a:bodyPr>
          <a:lstStyle/>
          <a:p>
            <a:r>
              <a:rPr lang="en-US" altLang="zh-CN" dirty="0">
                <a:ea typeface="Cambria Math" panose="02040503050406030204" pitchFamily="18" charset="0"/>
              </a:rPr>
              <a:t>One round</a:t>
            </a:r>
          </a:p>
        </p:txBody>
      </p:sp>
      <p:graphicFrame>
        <p:nvGraphicFramePr>
          <p:cNvPr id="23" name="表格 22"/>
          <p:cNvGraphicFramePr>
            <a:graphicFrameLocks noGrp="1"/>
          </p:cNvGraphicFramePr>
          <p:nvPr>
            <p:extLst>
              <p:ext uri="{D42A27DB-BD31-4B8C-83A1-F6EECF244321}">
                <p14:modId xmlns:p14="http://schemas.microsoft.com/office/powerpoint/2010/main" val="1263174287"/>
              </p:ext>
            </p:extLst>
          </p:nvPr>
        </p:nvGraphicFramePr>
        <p:xfrm>
          <a:off x="3718327" y="4204335"/>
          <a:ext cx="316291" cy="800972"/>
        </p:xfrm>
        <a:graphic>
          <a:graphicData uri="http://schemas.openxmlformats.org/drawingml/2006/table">
            <a:tbl>
              <a:tblPr firstRow="1" bandRow="1">
                <a:tableStyleId>{D27102A9-8310-4765-A935-A1911B00CA55}</a:tableStyleId>
              </a:tblPr>
              <a:tblGrid>
                <a:gridCol w="316291">
                  <a:extLst>
                    <a:ext uri="{9D8B030D-6E8A-4147-A177-3AD203B41FA5}">
                      <a16:colId xmlns:a16="http://schemas.microsoft.com/office/drawing/2014/main" val="20000"/>
                    </a:ext>
                  </a:extLst>
                </a:gridCol>
              </a:tblGrid>
              <a:tr h="395396">
                <a:tc>
                  <a:txBody>
                    <a:bodyPr/>
                    <a:lstStyle/>
                    <a:p>
                      <a:pPr algn="ctr"/>
                      <a:r>
                        <a:rPr lang="en-US" altLang="zh-CN" sz="1800" b="1" dirty="0"/>
                        <a:t>1</a:t>
                      </a: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0"/>
                  </a:ext>
                </a:extLst>
              </a:tr>
              <a:tr h="405576">
                <a:tc>
                  <a:txBody>
                    <a:bodyPr/>
                    <a:lstStyle/>
                    <a:p>
                      <a:pPr algn="ctr"/>
                      <a:endParaRPr lang="zh-CN" altLang="en-US" sz="1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20" name="矩形 19"/>
          <p:cNvSpPr/>
          <p:nvPr/>
        </p:nvSpPr>
        <p:spPr>
          <a:xfrm>
            <a:off x="3718403" y="4215499"/>
            <a:ext cx="304800" cy="801816"/>
          </a:xfrm>
          <a:prstGeom prst="rect">
            <a:avLst/>
          </a:prstGeom>
          <a:noFill/>
          <a:ln w="381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023203" y="5544182"/>
            <a:ext cx="6714115" cy="369332"/>
          </a:xfrm>
          <a:prstGeom prst="rect">
            <a:avLst/>
          </a:prstGeom>
        </p:spPr>
        <p:txBody>
          <a:bodyPr wrap="square">
            <a:spAutoFit/>
          </a:bodyPr>
          <a:lstStyle/>
          <a:p>
            <a:r>
              <a:rPr lang="en-US" altLang="zh-CN" dirty="0">
                <a:ea typeface="Cambria Math" panose="02040503050406030204" pitchFamily="18" charset="0"/>
              </a:rPr>
              <a:t>One matching is scheduled.</a:t>
            </a:r>
          </a:p>
        </p:txBody>
      </p:sp>
      <p:graphicFrame>
        <p:nvGraphicFramePr>
          <p:cNvPr id="28" name="表格 27"/>
          <p:cNvGraphicFramePr>
            <a:graphicFrameLocks noGrp="1"/>
          </p:cNvGraphicFramePr>
          <p:nvPr>
            <p:extLst>
              <p:ext uri="{D42A27DB-BD31-4B8C-83A1-F6EECF244321}">
                <p14:modId xmlns:p14="http://schemas.microsoft.com/office/powerpoint/2010/main" val="445222796"/>
              </p:ext>
            </p:extLst>
          </p:nvPr>
        </p:nvGraphicFramePr>
        <p:xfrm>
          <a:off x="5781153" y="4203491"/>
          <a:ext cx="514887" cy="801816"/>
        </p:xfrm>
        <a:graphic>
          <a:graphicData uri="http://schemas.openxmlformats.org/drawingml/2006/table">
            <a:tbl>
              <a:tblPr firstRow="1" bandRow="1">
                <a:tableStyleId>{D27102A9-8310-4765-A935-A1911B00CA55}</a:tableStyleId>
              </a:tblPr>
              <a:tblGrid>
                <a:gridCol w="514887">
                  <a:extLst>
                    <a:ext uri="{9D8B030D-6E8A-4147-A177-3AD203B41FA5}">
                      <a16:colId xmlns:a16="http://schemas.microsoft.com/office/drawing/2014/main" val="20000"/>
                    </a:ext>
                  </a:extLst>
                </a:gridCol>
              </a:tblGrid>
              <a:tr h="389273">
                <a:tc>
                  <a:txBody>
                    <a:bodyPr/>
                    <a:lstStyle/>
                    <a:p>
                      <a:pPr algn="ctr"/>
                      <a:r>
                        <a:rPr lang="en-US" altLang="zh-CN" sz="1600" b="1" dirty="0">
                          <a:latin typeface="+mn-lt"/>
                        </a:rPr>
                        <a:t>T+1</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0"/>
                  </a:ext>
                </a:extLst>
              </a:tr>
              <a:tr h="412543">
                <a:tc>
                  <a:txBody>
                    <a:bodyPr/>
                    <a:lstStyle/>
                    <a:p>
                      <a:pPr algn="ctr"/>
                      <a:endParaRPr lang="en-US" altLang="zh-CN" sz="1600" b="0" dirty="0">
                        <a:latin typeface="+mn-lt"/>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4" name="表格 43"/>
          <p:cNvGraphicFramePr>
            <a:graphicFrameLocks noGrp="1"/>
          </p:cNvGraphicFramePr>
          <p:nvPr>
            <p:extLst>
              <p:ext uri="{D42A27DB-BD31-4B8C-83A1-F6EECF244321}">
                <p14:modId xmlns:p14="http://schemas.microsoft.com/office/powerpoint/2010/main" val="1713294934"/>
              </p:ext>
            </p:extLst>
          </p:nvPr>
        </p:nvGraphicFramePr>
        <p:xfrm>
          <a:off x="7380260" y="4163959"/>
          <a:ext cx="469544" cy="801816"/>
        </p:xfrm>
        <a:graphic>
          <a:graphicData uri="http://schemas.openxmlformats.org/drawingml/2006/table">
            <a:tbl>
              <a:tblPr firstRow="1" bandRow="1">
                <a:tableStyleId>{5C22544A-7EE6-4342-B048-85BDC9FD1C3A}</a:tableStyleId>
              </a:tblPr>
              <a:tblGrid>
                <a:gridCol w="234772">
                  <a:extLst>
                    <a:ext uri="{9D8B030D-6E8A-4147-A177-3AD203B41FA5}">
                      <a16:colId xmlns:a16="http://schemas.microsoft.com/office/drawing/2014/main" val="20000"/>
                    </a:ext>
                  </a:extLst>
                </a:gridCol>
                <a:gridCol w="234772">
                  <a:extLst>
                    <a:ext uri="{9D8B030D-6E8A-4147-A177-3AD203B41FA5}">
                      <a16:colId xmlns:a16="http://schemas.microsoft.com/office/drawing/2014/main" val="20001"/>
                    </a:ext>
                  </a:extLst>
                </a:gridCol>
              </a:tblGrid>
              <a:tr h="801816">
                <a:tc>
                  <a:txBody>
                    <a:bodyPr/>
                    <a:lstStyle/>
                    <a:p>
                      <a:endParaRPr lang="zh-CN" altLang="en-US" dirty="0"/>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FF0000"/>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75000"/>
                      </a:schemeClr>
                    </a:solidFill>
                  </a:tcPr>
                </a:tc>
                <a:extLst>
                  <a:ext uri="{0D108BD9-81ED-4DB2-BD59-A6C34878D82A}">
                    <a16:rowId xmlns:a16="http://schemas.microsoft.com/office/drawing/2014/main" val="10000"/>
                  </a:ext>
                </a:extLst>
              </a:tr>
            </a:tbl>
          </a:graphicData>
        </a:graphic>
      </p:graphicFrame>
      <p:grpSp>
        <p:nvGrpSpPr>
          <p:cNvPr id="30" name="组合 29"/>
          <p:cNvGrpSpPr/>
          <p:nvPr/>
        </p:nvGrpSpPr>
        <p:grpSpPr>
          <a:xfrm>
            <a:off x="6391693" y="4082635"/>
            <a:ext cx="2270757" cy="1280877"/>
            <a:chOff x="6391693" y="4082635"/>
            <a:chExt cx="2270757" cy="1280877"/>
          </a:xfrm>
        </p:grpSpPr>
        <p:sp>
          <p:nvSpPr>
            <p:cNvPr id="40" name="右箭头 39"/>
            <p:cNvSpPr/>
            <p:nvPr/>
          </p:nvSpPr>
          <p:spPr>
            <a:xfrm>
              <a:off x="6391693" y="4436578"/>
              <a:ext cx="896263" cy="303920"/>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331417" y="4994180"/>
              <a:ext cx="678391" cy="369332"/>
            </a:xfrm>
            <a:prstGeom prst="rect">
              <a:avLst/>
            </a:prstGeom>
          </p:spPr>
          <p:txBody>
            <a:bodyPr wrap="none">
              <a:spAutoFit/>
            </a:bodyPr>
            <a:lstStyle/>
            <a:p>
              <a:r>
                <a:rPr lang="en-US" altLang="zh-CN" b="1" dirty="0">
                  <a:solidFill>
                    <a:srgbClr val="FF0000"/>
                  </a:solidFill>
                  <a:ea typeface="Cambria Math" panose="02040503050406030204" pitchFamily="18" charset="0"/>
                </a:rPr>
                <a:t>P  </a:t>
              </a:r>
              <a:r>
                <a:rPr lang="en-US" altLang="zh-CN" b="1" dirty="0">
                  <a:solidFill>
                    <a:srgbClr val="008000"/>
                  </a:solidFill>
                  <a:ea typeface="Cambria Math" panose="02040503050406030204" pitchFamily="18" charset="0"/>
                </a:rPr>
                <a:t>A </a:t>
              </a:r>
              <a:endParaRPr lang="zh-CN" altLang="en-US" dirty="0"/>
            </a:p>
          </p:txBody>
        </p:sp>
        <p:sp>
          <p:nvSpPr>
            <p:cNvPr id="45" name="矩形 44"/>
            <p:cNvSpPr/>
            <p:nvPr/>
          </p:nvSpPr>
          <p:spPr>
            <a:xfrm>
              <a:off x="7964823" y="4082635"/>
              <a:ext cx="697627" cy="707886"/>
            </a:xfrm>
            <a:prstGeom prst="rect">
              <a:avLst/>
            </a:prstGeom>
          </p:spPr>
          <p:txBody>
            <a:bodyPr wrap="none">
              <a:spAutoFit/>
            </a:bodyPr>
            <a:lstStyle/>
            <a:p>
              <a:r>
                <a:rPr lang="en-US" altLang="zh-CN" sz="4000" b="1" dirty="0">
                  <a:ea typeface="Cambria Math" panose="02040503050406030204" pitchFamily="18" charset="0"/>
                </a:rPr>
                <a:t>…</a:t>
              </a:r>
              <a:endParaRPr lang="zh-CN" altLang="en-US" sz="4000" dirty="0"/>
            </a:p>
          </p:txBody>
        </p:sp>
      </p:grpSp>
      <p:grpSp>
        <p:nvGrpSpPr>
          <p:cNvPr id="48" name="组合 47"/>
          <p:cNvGrpSpPr/>
          <p:nvPr/>
        </p:nvGrpSpPr>
        <p:grpSpPr>
          <a:xfrm>
            <a:off x="0" y="-1965"/>
            <a:ext cx="6154535" cy="278672"/>
            <a:chOff x="0" y="-1965"/>
            <a:chExt cx="6154535" cy="278672"/>
          </a:xfrm>
        </p:grpSpPr>
        <p:sp>
          <p:nvSpPr>
            <p:cNvPr id="49"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50" name="Rectangle 24">
              <a:extLst>
                <a:ext uri="{FF2B5EF4-FFF2-40B4-BE49-F238E27FC236}">
                  <a16:creationId xmlns:a16="http://schemas.microsoft.com/office/drawing/2014/main" id="{22EA5974-798C-435E-9213-F4CE3EFA8411}"/>
                </a:ext>
              </a:extLst>
            </p:cNvPr>
            <p:cNvSpPr/>
            <p:nvPr/>
          </p:nvSpPr>
          <p:spPr>
            <a:xfrm>
              <a:off x="2607254"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SB-QPS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51" name="Rectangle 24">
              <a:extLst>
                <a:ext uri="{FF2B5EF4-FFF2-40B4-BE49-F238E27FC236}">
                  <a16:creationId xmlns:a16="http://schemas.microsoft.com/office/drawing/2014/main" id="{22EA5974-798C-435E-9213-F4CE3EFA8411}"/>
                </a:ext>
              </a:extLst>
            </p:cNvPr>
            <p:cNvSpPr/>
            <p:nvPr/>
          </p:nvSpPr>
          <p:spPr>
            <a:xfrm>
              <a:off x="3781917" y="-1965"/>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SW-QPS</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52" name="Rectangle 25">
              <a:extLst>
                <a:ext uri="{FF2B5EF4-FFF2-40B4-BE49-F238E27FC236}">
                  <a16:creationId xmlns:a16="http://schemas.microsoft.com/office/drawing/2014/main" id="{9977B47C-A176-439E-BF06-993CF4856342}"/>
                </a:ext>
              </a:extLst>
            </p:cNvPr>
            <p:cNvSpPr/>
            <p:nvPr/>
          </p:nvSpPr>
          <p:spPr>
            <a:xfrm>
              <a:off x="4956580"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grpSp>
    </p:spTree>
    <p:extLst>
      <p:ext uri="{BB962C8B-B14F-4D97-AF65-F5344CB8AC3E}">
        <p14:creationId xmlns:p14="http://schemas.microsoft.com/office/powerpoint/2010/main" val="218645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anim calcmode="lin" valueType="num">
                                      <p:cBhvr>
                                        <p:cTn id="25" dur="1000" fill="hold"/>
                                        <p:tgtEl>
                                          <p:spTgt spid="22"/>
                                        </p:tgtEl>
                                        <p:attrNameLst>
                                          <p:attrName>ppt_x</p:attrName>
                                        </p:attrNameLst>
                                      </p:cBhvr>
                                      <p:tavLst>
                                        <p:tav tm="0">
                                          <p:val>
                                            <p:strVal val="#ppt_x"/>
                                          </p:val>
                                        </p:tav>
                                        <p:tav tm="100000">
                                          <p:val>
                                            <p:strVal val="#ppt_x"/>
                                          </p:val>
                                        </p:tav>
                                      </p:tavLst>
                                    </p:anim>
                                    <p:anim calcmode="lin" valueType="num">
                                      <p:cBhvr>
                                        <p:cTn id="26" dur="1000" fill="hold"/>
                                        <p:tgtEl>
                                          <p:spTgt spid="2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1000"/>
                                        <p:tgtEl>
                                          <p:spTgt spid="23"/>
                                        </p:tgtEl>
                                      </p:cBhvr>
                                    </p:animEffect>
                                    <p:anim calcmode="lin" valueType="num">
                                      <p:cBhvr>
                                        <p:cTn id="35" dur="1000" fill="hold"/>
                                        <p:tgtEl>
                                          <p:spTgt spid="23"/>
                                        </p:tgtEl>
                                        <p:attrNameLst>
                                          <p:attrName>ppt_x</p:attrName>
                                        </p:attrNameLst>
                                      </p:cBhvr>
                                      <p:tavLst>
                                        <p:tav tm="0">
                                          <p:val>
                                            <p:strVal val="#ppt_x"/>
                                          </p:val>
                                        </p:tav>
                                        <p:tav tm="100000">
                                          <p:val>
                                            <p:strVal val="#ppt_x"/>
                                          </p:val>
                                        </p:tav>
                                      </p:tavLst>
                                    </p:anim>
                                    <p:anim calcmode="lin" valueType="num">
                                      <p:cBhvr>
                                        <p:cTn id="3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0"/>
                                        </p:tgtEl>
                                        <p:attrNameLst>
                                          <p:attrName>style.visibility</p:attrName>
                                        </p:attrNameLst>
                                      </p:cBhvr>
                                      <p:to>
                                        <p:strVal val="hidden"/>
                                      </p:to>
                                    </p:set>
                                  </p:childTnLst>
                                </p:cTn>
                              </p:par>
                              <p:par>
                                <p:cTn id="45" presetID="42" presetClass="path" presetSubtype="0" accel="50000" decel="50000" fill="hold" nodeType="withEffect">
                                  <p:stCondLst>
                                    <p:cond delay="0"/>
                                  </p:stCondLst>
                                  <p:childTnLst>
                                    <p:animMotion origin="layout" path="M -4.72222E-6 3.7037E-6 L -0.00156 0.13379 " pathEditMode="relative" rAng="0" ptsTypes="AA">
                                      <p:cBhvr>
                                        <p:cTn id="46" dur="2000" fill="hold"/>
                                        <p:tgtEl>
                                          <p:spTgt spid="23"/>
                                        </p:tgtEl>
                                        <p:attrNameLst>
                                          <p:attrName>ppt_x</p:attrName>
                                          <p:attrName>ppt_y</p:attrName>
                                        </p:attrNameLst>
                                      </p:cBhvr>
                                      <p:rCtr x="-87" y="6690"/>
                                    </p:animMotion>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1000" fill="hold"/>
                                        <p:tgtEl>
                                          <p:spTgt spid="28"/>
                                        </p:tgtEl>
                                        <p:attrNameLst>
                                          <p:attrName>ppt_x</p:attrName>
                                        </p:attrNameLst>
                                      </p:cBhvr>
                                      <p:tavLst>
                                        <p:tav tm="0">
                                          <p:val>
                                            <p:strVal val="1+#ppt_w/2"/>
                                          </p:val>
                                        </p:tav>
                                        <p:tav tm="100000">
                                          <p:val>
                                            <p:strVal val="#ppt_x"/>
                                          </p:val>
                                        </p:tav>
                                      </p:tavLst>
                                    </p:anim>
                                    <p:anim calcmode="lin" valueType="num">
                                      <p:cBhvr additive="base">
                                        <p:cTn id="55" dur="10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1000"/>
                                        <p:tgtEl>
                                          <p:spTgt spid="44"/>
                                        </p:tgtEl>
                                      </p:cBhvr>
                                    </p:animEffect>
                                    <p:anim calcmode="lin" valueType="num">
                                      <p:cBhvr>
                                        <p:cTn id="61" dur="1000" fill="hold"/>
                                        <p:tgtEl>
                                          <p:spTgt spid="44"/>
                                        </p:tgtEl>
                                        <p:attrNameLst>
                                          <p:attrName>ppt_x</p:attrName>
                                        </p:attrNameLst>
                                      </p:cBhvr>
                                      <p:tavLst>
                                        <p:tav tm="0">
                                          <p:val>
                                            <p:strVal val="#ppt_x"/>
                                          </p:val>
                                        </p:tav>
                                        <p:tav tm="100000">
                                          <p:val>
                                            <p:strVal val="#ppt_x"/>
                                          </p:val>
                                        </p:tav>
                                      </p:tavLst>
                                    </p:anim>
                                    <p:anim calcmode="lin" valueType="num">
                                      <p:cBhvr>
                                        <p:cTn id="62" dur="1000" fill="hold"/>
                                        <p:tgtEl>
                                          <p:spTgt spid="44"/>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1000"/>
                                        <p:tgtEl>
                                          <p:spTgt spid="30"/>
                                        </p:tgtEl>
                                      </p:cBhvr>
                                    </p:animEffect>
                                    <p:anim calcmode="lin" valueType="num">
                                      <p:cBhvr>
                                        <p:cTn id="66" dur="1000" fill="hold"/>
                                        <p:tgtEl>
                                          <p:spTgt spid="30"/>
                                        </p:tgtEl>
                                        <p:attrNameLst>
                                          <p:attrName>ppt_x</p:attrName>
                                        </p:attrNameLst>
                                      </p:cBhvr>
                                      <p:tavLst>
                                        <p:tav tm="0">
                                          <p:val>
                                            <p:strVal val="#ppt_x"/>
                                          </p:val>
                                        </p:tav>
                                        <p:tav tm="100000">
                                          <p:val>
                                            <p:strVal val="#ppt_x"/>
                                          </p:val>
                                        </p:tav>
                                      </p:tavLst>
                                    </p:anim>
                                    <p:anim calcmode="lin" valueType="num">
                                      <p:cBhvr>
                                        <p:cTn id="6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animBg="1"/>
      <p:bldP spid="20" grpId="1" animBg="1"/>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a:xfrm>
            <a:off x="533013" y="106823"/>
            <a:ext cx="7886700" cy="1325563"/>
          </a:xfrm>
        </p:spPr>
        <p:txBody>
          <a:bodyPr>
            <a:normAutofit/>
          </a:bodyPr>
          <a:lstStyle/>
          <a:p>
            <a:r>
              <a:rPr lang="en-US" b="1" dirty="0"/>
              <a:t>SW-QPS: Timeline</a:t>
            </a:r>
            <a:endParaRPr lang="en-US" sz="1800" b="1" dirty="0">
              <a:latin typeface="+mj-lt"/>
            </a:endParaRPr>
          </a:p>
        </p:txBody>
      </p:sp>
      <p:sp>
        <p:nvSpPr>
          <p:cNvPr id="42"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08F4E9-5816-4271-A3DA-8C2D8674894C}" type="datetime4">
              <a:rPr kumimoji="0" lang="en-US" altLang="zh-CN" sz="1350" b="0" i="0" u="none" strike="noStrike" kern="1200" cap="none" spc="0" normalizeH="0" baseline="0" noProof="0" smtClean="0">
                <a:ln>
                  <a:noFill/>
                </a:ln>
                <a:solidFill>
                  <a:prstClr val="black"/>
                </a:solidFill>
                <a:effectLst/>
                <a:uLnTx/>
                <a:uFillTx/>
                <a:latin typeface="Century Gothic" panose="020F0302020204030204"/>
                <a:ea typeface="宋体" panose="02010600030101010101" pitchFamily="2" charset="-122"/>
                <a:cs typeface="+mn-cs"/>
              </a:rPr>
              <a:t>April 9, 2021</a:t>
            </a:fld>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43"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350" b="0" i="0" u="none" strike="noStrike" kern="1200" cap="none" spc="0" normalizeH="0" baseline="0" noProof="0">
                <a:ln>
                  <a:noFill/>
                </a:ln>
                <a:solidFill>
                  <a:prstClr val="black"/>
                </a:solidFill>
                <a:effectLst/>
                <a:uLnTx/>
                <a:uFillTx/>
                <a:latin typeface="Century Gothic" panose="020F0302020204030204"/>
                <a:ea typeface="+mn-ea"/>
                <a:cs typeface="+mn-cs"/>
              </a:rPr>
              <a:t>Performance 2020</a:t>
            </a:r>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12" name="Slide Number Placeholder 11">
            <a:extLst>
              <a:ext uri="{FF2B5EF4-FFF2-40B4-BE49-F238E27FC236}">
                <a16:creationId xmlns:a16="http://schemas.microsoft.com/office/drawing/2014/main" id="{0FE19D28-BD4A-4CC9-9C23-225C6924E5A3}"/>
              </a:ext>
            </a:extLst>
          </p:cNvPr>
          <p:cNvSpPr>
            <a:spLocks noGrp="1"/>
          </p:cNvSpPr>
          <p:nvPr>
            <p:ph type="sldNum" sz="quarter" idx="12"/>
          </p:nvPr>
        </p:nvSpPr>
        <p:spPr/>
        <p:txBody>
          <a:bodyPr/>
          <a:lstStyle/>
          <a:p>
            <a:fld id="{25711CE1-5A3A-4555-AFFF-2018F0E14892}" type="slidenum">
              <a:rPr lang="zh-CN" altLang="en-US" smtClean="0"/>
              <a:pPr/>
              <a:t>16</a:t>
            </a:fld>
            <a:r>
              <a:rPr lang="en-US" altLang="zh-CN"/>
              <a:t>/19</a:t>
            </a:r>
            <a:endParaRPr lang="zh-CN" altLang="en-US" dirty="0"/>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520" y="1536822"/>
            <a:ext cx="7955280" cy="1988820"/>
          </a:xfrm>
          <a:prstGeom prst="rect">
            <a:avLst/>
          </a:prstGeom>
        </p:spPr>
      </p:pic>
      <p:sp>
        <p:nvSpPr>
          <p:cNvPr id="37" name="圆角矩形 36"/>
          <p:cNvSpPr/>
          <p:nvPr/>
        </p:nvSpPr>
        <p:spPr>
          <a:xfrm>
            <a:off x="731520" y="3673676"/>
            <a:ext cx="8147922" cy="1804749"/>
          </a:xfrm>
          <a:prstGeom prst="roundRect">
            <a:avLst/>
          </a:prstGeom>
          <a:solidFill>
            <a:schemeClr val="bg2"/>
          </a:solidFill>
          <a:ln w="19050"/>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dirty="0">
                <a:ea typeface="Cambria Math" panose="02040503050406030204" pitchFamily="18" charset="0"/>
              </a:rPr>
              <a:t>Remarks:</a:t>
            </a:r>
          </a:p>
          <a:p>
            <a:pPr marL="457200" indent="-457200">
              <a:buFont typeface="+mj-lt"/>
              <a:buAutoNum type="arabicPeriod"/>
            </a:pPr>
            <a:r>
              <a:rPr lang="en-US" altLang="zh-CN" sz="2000" dirty="0">
                <a:ea typeface="Cambria Math" panose="02040503050406030204" pitchFamily="18" charset="0"/>
              </a:rPr>
              <a:t>SW-QPS uses the same proposing and accepting schemes as in SB-QPS and produces one matching in each time slot.</a:t>
            </a:r>
          </a:p>
          <a:p>
            <a:pPr marL="457200" indent="-457200">
              <a:buFont typeface="+mj-lt"/>
              <a:buAutoNum type="arabicPeriod"/>
            </a:pPr>
            <a:r>
              <a:rPr lang="en-US" altLang="zh-CN" sz="2000" dirty="0">
                <a:ea typeface="Cambria Math" panose="02040503050406030204" pitchFamily="18" charset="0"/>
              </a:rPr>
              <a:t>The time complexity of each round (each matching) is O(1) if the T-bit availability fits in a machine word.</a:t>
            </a:r>
          </a:p>
        </p:txBody>
      </p:sp>
      <p:grpSp>
        <p:nvGrpSpPr>
          <p:cNvPr id="39" name="组合 38"/>
          <p:cNvGrpSpPr/>
          <p:nvPr/>
        </p:nvGrpSpPr>
        <p:grpSpPr>
          <a:xfrm>
            <a:off x="0" y="-1965"/>
            <a:ext cx="6154535" cy="278672"/>
            <a:chOff x="0" y="-1965"/>
            <a:chExt cx="6154535" cy="278672"/>
          </a:xfrm>
        </p:grpSpPr>
        <p:sp>
          <p:nvSpPr>
            <p:cNvPr id="46"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47" name="Rectangle 24">
              <a:extLst>
                <a:ext uri="{FF2B5EF4-FFF2-40B4-BE49-F238E27FC236}">
                  <a16:creationId xmlns:a16="http://schemas.microsoft.com/office/drawing/2014/main" id="{22EA5974-798C-435E-9213-F4CE3EFA8411}"/>
                </a:ext>
              </a:extLst>
            </p:cNvPr>
            <p:cNvSpPr/>
            <p:nvPr/>
          </p:nvSpPr>
          <p:spPr>
            <a:xfrm>
              <a:off x="2607254"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SB-QPS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48" name="Rectangle 24">
              <a:extLst>
                <a:ext uri="{FF2B5EF4-FFF2-40B4-BE49-F238E27FC236}">
                  <a16:creationId xmlns:a16="http://schemas.microsoft.com/office/drawing/2014/main" id="{22EA5974-798C-435E-9213-F4CE3EFA8411}"/>
                </a:ext>
              </a:extLst>
            </p:cNvPr>
            <p:cNvSpPr/>
            <p:nvPr/>
          </p:nvSpPr>
          <p:spPr>
            <a:xfrm>
              <a:off x="3781917" y="-1965"/>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SW-QPS</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49" name="Rectangle 25">
              <a:extLst>
                <a:ext uri="{FF2B5EF4-FFF2-40B4-BE49-F238E27FC236}">
                  <a16:creationId xmlns:a16="http://schemas.microsoft.com/office/drawing/2014/main" id="{9977B47C-A176-439E-BF06-993CF4856342}"/>
                </a:ext>
              </a:extLst>
            </p:cNvPr>
            <p:cNvSpPr/>
            <p:nvPr/>
          </p:nvSpPr>
          <p:spPr>
            <a:xfrm>
              <a:off x="4956580"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grpSp>
    </p:spTree>
    <p:extLst>
      <p:ext uri="{BB962C8B-B14F-4D97-AF65-F5344CB8AC3E}">
        <p14:creationId xmlns:p14="http://schemas.microsoft.com/office/powerpoint/2010/main" val="268230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a:xfrm>
            <a:off x="533013" y="106823"/>
            <a:ext cx="7886700" cy="1325563"/>
          </a:xfrm>
        </p:spPr>
        <p:txBody>
          <a:bodyPr>
            <a:normAutofit/>
          </a:bodyPr>
          <a:lstStyle/>
          <a:p>
            <a:r>
              <a:rPr lang="en-US" b="1" dirty="0"/>
              <a:t>SW-QPS: Empirical Performance</a:t>
            </a:r>
            <a:endParaRPr lang="en-US" sz="1800" b="1" dirty="0">
              <a:latin typeface="+mj-lt"/>
            </a:endParaRPr>
          </a:p>
        </p:txBody>
      </p:sp>
      <p:sp>
        <p:nvSpPr>
          <p:cNvPr id="42"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08F4E9-5816-4271-A3DA-8C2D8674894C}" type="datetime4">
              <a:rPr kumimoji="0" lang="en-US" altLang="zh-CN" sz="1350" b="0" i="0" u="none" strike="noStrike" kern="1200" cap="none" spc="0" normalizeH="0" baseline="0" noProof="0" smtClean="0">
                <a:ln>
                  <a:noFill/>
                </a:ln>
                <a:solidFill>
                  <a:prstClr val="black"/>
                </a:solidFill>
                <a:effectLst/>
                <a:uLnTx/>
                <a:uFillTx/>
                <a:latin typeface="Century Gothic" panose="020F0302020204030204"/>
                <a:ea typeface="宋体" panose="02010600030101010101" pitchFamily="2" charset="-122"/>
                <a:cs typeface="+mn-cs"/>
              </a:rPr>
              <a:t>April 9, 2021</a:t>
            </a:fld>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43"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350" b="0" i="0" u="none" strike="noStrike" kern="1200" cap="none" spc="0" normalizeH="0" baseline="0" noProof="0">
                <a:ln>
                  <a:noFill/>
                </a:ln>
                <a:solidFill>
                  <a:prstClr val="black"/>
                </a:solidFill>
                <a:effectLst/>
                <a:uLnTx/>
                <a:uFillTx/>
                <a:latin typeface="Century Gothic" panose="020F0302020204030204"/>
                <a:ea typeface="+mn-ea"/>
                <a:cs typeface="+mn-cs"/>
              </a:rPr>
              <a:t>Performance 2020</a:t>
            </a:r>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12" name="Slide Number Placeholder 11">
            <a:extLst>
              <a:ext uri="{FF2B5EF4-FFF2-40B4-BE49-F238E27FC236}">
                <a16:creationId xmlns:a16="http://schemas.microsoft.com/office/drawing/2014/main" id="{0FE19D28-BD4A-4CC9-9C23-225C6924E5A3}"/>
              </a:ext>
            </a:extLst>
          </p:cNvPr>
          <p:cNvSpPr>
            <a:spLocks noGrp="1"/>
          </p:cNvSpPr>
          <p:nvPr>
            <p:ph type="sldNum" sz="quarter" idx="12"/>
          </p:nvPr>
        </p:nvSpPr>
        <p:spPr/>
        <p:txBody>
          <a:bodyPr/>
          <a:lstStyle/>
          <a:p>
            <a:fld id="{25711CE1-5A3A-4555-AFFF-2018F0E14892}" type="slidenum">
              <a:rPr lang="zh-CN" altLang="en-US" smtClean="0"/>
              <a:pPr/>
              <a:t>17</a:t>
            </a:fld>
            <a:r>
              <a:rPr lang="en-US" altLang="zh-CN"/>
              <a:t>/19</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720" y="1793730"/>
            <a:ext cx="8818880" cy="2448709"/>
          </a:xfrm>
          <a:prstGeom prst="rect">
            <a:avLst/>
          </a:prstGeom>
        </p:spPr>
      </p:pic>
      <p:sp>
        <p:nvSpPr>
          <p:cNvPr id="13" name="矩形 12"/>
          <p:cNvSpPr/>
          <p:nvPr/>
        </p:nvSpPr>
        <p:spPr>
          <a:xfrm>
            <a:off x="533013" y="4419117"/>
            <a:ext cx="6714115" cy="1200329"/>
          </a:xfrm>
          <a:prstGeom prst="rect">
            <a:avLst/>
          </a:prstGeom>
        </p:spPr>
        <p:txBody>
          <a:bodyPr wrap="square">
            <a:spAutoFit/>
          </a:bodyPr>
          <a:lstStyle/>
          <a:p>
            <a:r>
              <a:rPr lang="en-US" altLang="zh-CN" dirty="0">
                <a:ea typeface="Cambria Math" panose="02040503050406030204" pitchFamily="18" charset="0"/>
              </a:rPr>
              <a:t>Assumptions: </a:t>
            </a:r>
          </a:p>
          <a:p>
            <a:r>
              <a:rPr lang="en-US" altLang="zh-CN" dirty="0">
                <a:ea typeface="Cambria Math" panose="02040503050406030204" pitchFamily="18" charset="0"/>
              </a:rPr>
              <a:t>Independent</a:t>
            </a:r>
            <a:r>
              <a:rPr lang="en-US" altLang="zh-CN" b="1" dirty="0">
                <a:ea typeface="Cambria Math" panose="02040503050406030204" pitchFamily="18" charset="0"/>
              </a:rPr>
              <a:t> Bernoulli</a:t>
            </a:r>
            <a:r>
              <a:rPr lang="en-US" altLang="zh-CN" dirty="0">
                <a:ea typeface="Cambria Math" panose="02040503050406030204" pitchFamily="18" charset="0"/>
              </a:rPr>
              <a:t> arrival process</a:t>
            </a:r>
          </a:p>
          <a:p>
            <a:r>
              <a:rPr lang="en-US" altLang="zh-CN" b="1" dirty="0">
                <a:ea typeface="Cambria Math" panose="02040503050406030204" pitchFamily="18" charset="0"/>
              </a:rPr>
              <a:t>N=64</a:t>
            </a:r>
            <a:r>
              <a:rPr lang="en-US" altLang="zh-CN" dirty="0">
                <a:ea typeface="Cambria Math" panose="02040503050406030204" pitchFamily="18" charset="0"/>
              </a:rPr>
              <a:t> input and output ports, batch size </a:t>
            </a:r>
            <a:r>
              <a:rPr lang="en-US" altLang="zh-CN" b="1" dirty="0">
                <a:ea typeface="Cambria Math" panose="02040503050406030204" pitchFamily="18" charset="0"/>
              </a:rPr>
              <a:t>T=16</a:t>
            </a:r>
          </a:p>
          <a:p>
            <a:r>
              <a:rPr lang="en-US" altLang="zh-CN" dirty="0">
                <a:ea typeface="Cambria Math" panose="02040503050406030204" pitchFamily="18" charset="0"/>
              </a:rPr>
              <a:t>maximum number of processed proposals = </a:t>
            </a:r>
            <a:r>
              <a:rPr lang="en-US" altLang="zh-CN" b="1" dirty="0">
                <a:ea typeface="Cambria Math" panose="02040503050406030204" pitchFamily="18" charset="0"/>
              </a:rPr>
              <a:t>3</a:t>
            </a:r>
            <a:r>
              <a:rPr lang="en-US" altLang="zh-CN" dirty="0">
                <a:ea typeface="Cambria Math" panose="02040503050406030204" pitchFamily="18" charset="0"/>
              </a:rPr>
              <a:t> per round</a:t>
            </a:r>
          </a:p>
        </p:txBody>
      </p:sp>
      <p:grpSp>
        <p:nvGrpSpPr>
          <p:cNvPr id="4" name="组合 3"/>
          <p:cNvGrpSpPr/>
          <p:nvPr/>
        </p:nvGrpSpPr>
        <p:grpSpPr>
          <a:xfrm>
            <a:off x="0" y="-1965"/>
            <a:ext cx="6154535" cy="278672"/>
            <a:chOff x="0" y="-1965"/>
            <a:chExt cx="6154535" cy="278672"/>
          </a:xfrm>
        </p:grpSpPr>
        <p:sp>
          <p:nvSpPr>
            <p:cNvPr id="24"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25" name="Rectangle 24">
              <a:extLst>
                <a:ext uri="{FF2B5EF4-FFF2-40B4-BE49-F238E27FC236}">
                  <a16:creationId xmlns:a16="http://schemas.microsoft.com/office/drawing/2014/main" id="{22EA5974-798C-435E-9213-F4CE3EFA8411}"/>
                </a:ext>
              </a:extLst>
            </p:cNvPr>
            <p:cNvSpPr/>
            <p:nvPr/>
          </p:nvSpPr>
          <p:spPr>
            <a:xfrm>
              <a:off x="2607254"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SB-QPS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15" name="Rectangle 24">
              <a:extLst>
                <a:ext uri="{FF2B5EF4-FFF2-40B4-BE49-F238E27FC236}">
                  <a16:creationId xmlns:a16="http://schemas.microsoft.com/office/drawing/2014/main" id="{22EA5974-798C-435E-9213-F4CE3EFA8411}"/>
                </a:ext>
              </a:extLst>
            </p:cNvPr>
            <p:cNvSpPr/>
            <p:nvPr/>
          </p:nvSpPr>
          <p:spPr>
            <a:xfrm>
              <a:off x="3781917" y="-1965"/>
              <a:ext cx="1174663"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SW-QPS</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14" name="Rectangle 25">
              <a:extLst>
                <a:ext uri="{FF2B5EF4-FFF2-40B4-BE49-F238E27FC236}">
                  <a16:creationId xmlns:a16="http://schemas.microsoft.com/office/drawing/2014/main" id="{9977B47C-A176-439E-BF06-993CF4856342}"/>
                </a:ext>
              </a:extLst>
            </p:cNvPr>
            <p:cNvSpPr/>
            <p:nvPr/>
          </p:nvSpPr>
          <p:spPr>
            <a:xfrm>
              <a:off x="4956580"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grpSp>
    </p:spTree>
    <p:extLst>
      <p:ext uri="{BB962C8B-B14F-4D97-AF65-F5344CB8AC3E}">
        <p14:creationId xmlns:p14="http://schemas.microsoft.com/office/powerpoint/2010/main" val="42629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a:xfrm>
            <a:off x="533013" y="106823"/>
            <a:ext cx="7886700" cy="1325563"/>
          </a:xfrm>
        </p:spPr>
        <p:txBody>
          <a:bodyPr>
            <a:normAutofit/>
          </a:bodyPr>
          <a:lstStyle/>
          <a:p>
            <a:r>
              <a:rPr lang="en-US" b="1" dirty="0"/>
              <a:t>Conclusion</a:t>
            </a:r>
            <a:endParaRPr lang="en-US" sz="1800" b="1" dirty="0">
              <a:latin typeface="+mj-lt"/>
            </a:endParaRPr>
          </a:p>
        </p:txBody>
      </p:sp>
      <p:sp>
        <p:nvSpPr>
          <p:cNvPr id="42"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208F4E9-5816-4271-A3DA-8C2D8674894C}" type="datetime4">
              <a:rPr kumimoji="0" lang="en-US" altLang="zh-CN" sz="1350" b="0" i="0" u="none" strike="noStrike" kern="1200" cap="none" spc="0" normalizeH="0" baseline="0" noProof="0" smtClean="0">
                <a:ln>
                  <a:noFill/>
                </a:ln>
                <a:solidFill>
                  <a:prstClr val="black"/>
                </a:solidFill>
                <a:effectLst/>
                <a:uLnTx/>
                <a:uFillTx/>
                <a:latin typeface="Century Gothic" panose="020F0302020204030204"/>
                <a:ea typeface="宋体" panose="02010600030101010101" pitchFamily="2" charset="-122"/>
                <a:cs typeface="+mn-cs"/>
              </a:rPr>
              <a:t>April 9, 2021</a:t>
            </a:fld>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43"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350" b="0" i="0" u="none" strike="noStrike" kern="1200" cap="none" spc="0" normalizeH="0" baseline="0" noProof="0">
                <a:ln>
                  <a:noFill/>
                </a:ln>
                <a:solidFill>
                  <a:prstClr val="black"/>
                </a:solidFill>
                <a:effectLst/>
                <a:uLnTx/>
                <a:uFillTx/>
                <a:latin typeface="Century Gothic" panose="020F0302020204030204"/>
                <a:ea typeface="+mn-ea"/>
                <a:cs typeface="+mn-cs"/>
              </a:rPr>
              <a:t>Performance 2020</a:t>
            </a:r>
            <a:endParaRPr kumimoji="0" lang="en-US" sz="1350" b="0" i="0" u="none" strike="noStrike" kern="1200" cap="none" spc="0" normalizeH="0" baseline="0" noProof="0">
              <a:ln>
                <a:noFill/>
              </a:ln>
              <a:solidFill>
                <a:prstClr val="black"/>
              </a:solidFill>
              <a:effectLst/>
              <a:uLnTx/>
              <a:uFillTx/>
              <a:latin typeface="Century Gothic" panose="020F0302020204030204"/>
              <a:ea typeface="+mn-ea"/>
              <a:cs typeface="+mn-cs"/>
            </a:endParaRPr>
          </a:p>
        </p:txBody>
      </p:sp>
      <p:sp>
        <p:nvSpPr>
          <p:cNvPr id="12" name="Slide Number Placeholder 11">
            <a:extLst>
              <a:ext uri="{FF2B5EF4-FFF2-40B4-BE49-F238E27FC236}">
                <a16:creationId xmlns:a16="http://schemas.microsoft.com/office/drawing/2014/main" id="{0FE19D28-BD4A-4CC9-9C23-225C6924E5A3}"/>
              </a:ext>
            </a:extLst>
          </p:cNvPr>
          <p:cNvSpPr>
            <a:spLocks noGrp="1"/>
          </p:cNvSpPr>
          <p:nvPr>
            <p:ph type="sldNum" sz="quarter" idx="12"/>
          </p:nvPr>
        </p:nvSpPr>
        <p:spPr/>
        <p:txBody>
          <a:bodyPr/>
          <a:lstStyle/>
          <a:p>
            <a:fld id="{25711CE1-5A3A-4555-AFFF-2018F0E14892}" type="slidenum">
              <a:rPr lang="zh-CN" altLang="en-US" smtClean="0"/>
              <a:pPr/>
              <a:t>18</a:t>
            </a:fld>
            <a:r>
              <a:rPr lang="en-US" altLang="zh-CN"/>
              <a:t>/19</a:t>
            </a:r>
            <a:endParaRPr lang="zh-CN" altLang="en-US" dirty="0"/>
          </a:p>
        </p:txBody>
      </p:sp>
      <mc:AlternateContent xmlns:mc="http://schemas.openxmlformats.org/markup-compatibility/2006" xmlns:a14="http://schemas.microsoft.com/office/drawing/2010/main">
        <mc:Choice Requires="a14">
          <p:sp>
            <p:nvSpPr>
              <p:cNvPr id="11" name="TextBox 26">
                <a:extLst>
                  <a:ext uri="{FF2B5EF4-FFF2-40B4-BE49-F238E27FC236}">
                    <a16:creationId xmlns:a16="http://schemas.microsoft.com/office/drawing/2014/main" id="{AC2E38E1-234E-4D8B-93F8-D1CDBA6DFD66}"/>
                  </a:ext>
                </a:extLst>
              </p:cNvPr>
              <p:cNvSpPr txBox="1"/>
              <p:nvPr/>
            </p:nvSpPr>
            <p:spPr>
              <a:xfrm>
                <a:off x="533013" y="1809588"/>
                <a:ext cx="8432575" cy="3572260"/>
              </a:xfrm>
              <a:prstGeom prst="rect">
                <a:avLst/>
              </a:prstGeom>
              <a:noFill/>
            </p:spPr>
            <p:txBody>
              <a:bodyPr wrap="square" rtlCol="0">
                <a:spAutoFit/>
              </a:bodyPr>
              <a:lstStyle/>
              <a:p>
                <a:pPr marL="342900" indent="-342900" algn="just">
                  <a:lnSpc>
                    <a:spcPct val="90000"/>
                  </a:lnSpc>
                  <a:spcBef>
                    <a:spcPts val="500"/>
                  </a:spcBef>
                  <a:buFont typeface="Arial" panose="020B0604020202020204" pitchFamily="34" charset="0"/>
                  <a:buChar char="•"/>
                </a:pPr>
                <a:r>
                  <a:rPr lang="en-US" altLang="zh-CN" sz="2200" dirty="0"/>
                  <a:t>We propose </a:t>
                </a:r>
                <a:r>
                  <a:rPr lang="en-US" altLang="zh-CN" sz="2200" b="1" dirty="0"/>
                  <a:t>SB-QPS</a:t>
                </a:r>
                <a:r>
                  <a:rPr lang="en-US" altLang="zh-CN" sz="2200" dirty="0"/>
                  <a:t>, a parallel </a:t>
                </a:r>
                <a14:m>
                  <m:oMath xmlns:m="http://schemas.openxmlformats.org/officeDocument/2006/math">
                    <m:r>
                      <a:rPr lang="en-US" altLang="zh-CN" sz="2200" b="0" i="1" smtClean="0">
                        <a:latin typeface="Cambria Math" panose="02040503050406030204" pitchFamily="18" charset="0"/>
                      </a:rPr>
                      <m:t>𝑂</m:t>
                    </m:r>
                    <m:r>
                      <a:rPr lang="en-US" altLang="zh-CN" sz="2200" b="0" i="1" smtClean="0">
                        <a:latin typeface="Cambria Math" panose="02040503050406030204" pitchFamily="18" charset="0"/>
                      </a:rPr>
                      <m:t>(1)</m:t>
                    </m:r>
                  </m:oMath>
                </a14:m>
                <a:r>
                  <a:rPr lang="en-US" altLang="zh-CN" sz="2200" dirty="0">
                    <a:solidFill>
                      <a:srgbClr val="1C1C1C"/>
                    </a:solidFill>
                    <a:cs typeface="Arial" panose="020B0604020202020204" pitchFamily="34" charset="0"/>
                  </a:rPr>
                  <a:t> time crossbar scheduler that achieves good performance with a </a:t>
                </a:r>
                <a:r>
                  <a:rPr lang="en-US" altLang="zh-CN" sz="2200" b="1" dirty="0">
                    <a:solidFill>
                      <a:srgbClr val="1C1C1C"/>
                    </a:solidFill>
                    <a:cs typeface="Arial" panose="020B0604020202020204" pitchFamily="34" charset="0"/>
                  </a:rPr>
                  <a:t>small batch</a:t>
                </a:r>
                <a:r>
                  <a:rPr lang="en-US" altLang="zh-CN" sz="2200" dirty="0">
                    <a:solidFill>
                      <a:srgbClr val="1C1C1C"/>
                    </a:solidFill>
                    <a:cs typeface="Arial" panose="020B0604020202020204" pitchFamily="34" charset="0"/>
                  </a:rPr>
                  <a:t> size.</a:t>
                </a:r>
              </a:p>
              <a:p>
                <a:pPr marL="342900" indent="-342900" algn="just">
                  <a:lnSpc>
                    <a:spcPct val="90000"/>
                  </a:lnSpc>
                  <a:spcBef>
                    <a:spcPts val="500"/>
                  </a:spcBef>
                  <a:buFont typeface="Arial" panose="020B0604020202020204" pitchFamily="34" charset="0"/>
                  <a:buChar char="•"/>
                </a:pPr>
                <a:r>
                  <a:rPr lang="en-US" altLang="zh-CN" sz="2200" dirty="0">
                    <a:solidFill>
                      <a:srgbClr val="1C1C1C"/>
                    </a:solidFill>
                    <a:cs typeface="Arial" panose="020B0604020202020204" pitchFamily="34" charset="0"/>
                  </a:rPr>
                  <a:t>We propose </a:t>
                </a:r>
                <a:r>
                  <a:rPr lang="en-US" altLang="zh-CN" sz="2200" b="1" dirty="0">
                    <a:solidFill>
                      <a:srgbClr val="1C1C1C"/>
                    </a:solidFill>
                    <a:cs typeface="Arial" panose="020B0604020202020204" pitchFamily="34" charset="0"/>
                  </a:rPr>
                  <a:t>SW-QPS</a:t>
                </a:r>
                <a:r>
                  <a:rPr lang="en-US" altLang="zh-CN" sz="2200" dirty="0">
                    <a:solidFill>
                      <a:srgbClr val="1C1C1C"/>
                    </a:solidFill>
                    <a:cs typeface="Arial" panose="020B0604020202020204" pitchFamily="34" charset="0"/>
                  </a:rPr>
                  <a:t>, which is based our new </a:t>
                </a:r>
                <a:r>
                  <a:rPr lang="en-US" altLang="zh-CN" sz="2200" b="1" dirty="0">
                    <a:solidFill>
                      <a:srgbClr val="1C1C1C"/>
                    </a:solidFill>
                    <a:cs typeface="Arial" panose="020B0604020202020204" pitchFamily="34" charset="0"/>
                  </a:rPr>
                  <a:t>sliding window</a:t>
                </a:r>
                <a:r>
                  <a:rPr lang="en-US" altLang="zh-CN" sz="2200" dirty="0">
                    <a:solidFill>
                      <a:srgbClr val="1C1C1C"/>
                    </a:solidFill>
                    <a:cs typeface="Arial" panose="020B0604020202020204" pitchFamily="34" charset="0"/>
                  </a:rPr>
                  <a:t> switching framework. SW-QPS inherits all the benefits of SB-QPS and reduces the batching delay to zero.</a:t>
                </a:r>
              </a:p>
              <a:p>
                <a:pPr marL="342900" indent="-342900" algn="just">
                  <a:lnSpc>
                    <a:spcPct val="90000"/>
                  </a:lnSpc>
                  <a:spcBef>
                    <a:spcPts val="500"/>
                  </a:spcBef>
                  <a:buFont typeface="Arial" panose="020B0604020202020204" pitchFamily="34" charset="0"/>
                  <a:buChar char="•"/>
                </a:pPr>
                <a:r>
                  <a:rPr lang="en-US" sz="2200" dirty="0">
                    <a:solidFill>
                      <a:srgbClr val="1C1C1C"/>
                    </a:solidFill>
                    <a:cs typeface="Arial" panose="020B0604020202020204" pitchFamily="34" charset="0"/>
                  </a:rPr>
                  <a:t>We show, through simulations, that the throughput and delay performance of SW-QPS are much better than QPS-1, the state-of-the-art bipartite matching algorithm with </a:t>
                </a:r>
                <a:r>
                  <a:rPr lang="en-US" altLang="zh-CN" sz="2200" dirty="0"/>
                  <a:t>parallel </a:t>
                </a:r>
                <a14:m>
                  <m:oMath xmlns:m="http://schemas.openxmlformats.org/officeDocument/2006/math">
                    <m:r>
                      <a:rPr lang="en-US" altLang="zh-CN" sz="2200" i="1">
                        <a:latin typeface="Cambria Math" panose="02040503050406030204" pitchFamily="18" charset="0"/>
                      </a:rPr>
                      <m:t>𝑂</m:t>
                    </m:r>
                    <m:r>
                      <a:rPr lang="en-US" altLang="zh-CN" sz="2200" i="1">
                        <a:latin typeface="Cambria Math" panose="02040503050406030204" pitchFamily="18" charset="0"/>
                      </a:rPr>
                      <m:t>(1)</m:t>
                    </m:r>
                  </m:oMath>
                </a14:m>
                <a:r>
                  <a:rPr lang="en-US" altLang="zh-CN" sz="2200" dirty="0">
                    <a:solidFill>
                      <a:srgbClr val="1C1C1C"/>
                    </a:solidFill>
                    <a:cs typeface="Arial" panose="020B0604020202020204" pitchFamily="34" charset="0"/>
                  </a:rPr>
                  <a:t> running time.</a:t>
                </a:r>
                <a:endParaRPr lang="en-US" sz="2200" dirty="0">
                  <a:solidFill>
                    <a:prstClr val="black"/>
                  </a:solidFill>
                </a:endParaRPr>
              </a:p>
            </p:txBody>
          </p:sp>
        </mc:Choice>
        <mc:Fallback xmlns="">
          <p:sp>
            <p:nvSpPr>
              <p:cNvPr id="11" name="TextBox 26">
                <a:extLst>
                  <a:ext uri="{FF2B5EF4-FFF2-40B4-BE49-F238E27FC236}">
                    <a16:creationId xmlns:a14="http://schemas.microsoft.com/office/drawing/2010/main" xmlns:a16="http://schemas.microsoft.com/office/drawing/2014/main" xmlns="" id="{AC2E38E1-234E-4D8B-93F8-D1CDBA6DFD66}"/>
                  </a:ext>
                </a:extLst>
              </p:cNvPr>
              <p:cNvSpPr txBox="1">
                <a:spLocks noRot="1" noChangeAspect="1" noMove="1" noResize="1" noEditPoints="1" noAdjustHandles="1" noChangeArrowheads="1" noChangeShapeType="1" noTextEdit="1"/>
              </p:cNvSpPr>
              <p:nvPr/>
            </p:nvSpPr>
            <p:spPr>
              <a:xfrm>
                <a:off x="533013" y="1809588"/>
                <a:ext cx="8432575" cy="3572260"/>
              </a:xfrm>
              <a:prstGeom prst="rect">
                <a:avLst/>
              </a:prstGeom>
              <a:blipFill rotWithShape="0">
                <a:blip r:embed="rId4"/>
                <a:stretch>
                  <a:fillRect l="-795" t="-2218" r="-867" b="-2389"/>
                </a:stretch>
              </a:blipFill>
            </p:spPr>
            <p:txBody>
              <a:bodyPr/>
              <a:lstStyle/>
              <a:p>
                <a:r>
                  <a:rPr lang="zh-CN" altLang="en-US">
                    <a:noFill/>
                  </a:rPr>
                  <a:t> </a:t>
                </a:r>
              </a:p>
            </p:txBody>
          </p:sp>
        </mc:Fallback>
      </mc:AlternateContent>
      <p:grpSp>
        <p:nvGrpSpPr>
          <p:cNvPr id="2" name="组合 1"/>
          <p:cNvGrpSpPr/>
          <p:nvPr/>
        </p:nvGrpSpPr>
        <p:grpSpPr>
          <a:xfrm>
            <a:off x="0" y="-1965"/>
            <a:ext cx="6248400" cy="278672"/>
            <a:chOff x="0" y="-1965"/>
            <a:chExt cx="6248400" cy="278672"/>
          </a:xfrm>
        </p:grpSpPr>
        <p:sp>
          <p:nvSpPr>
            <p:cNvPr id="24"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25" name="Rectangle 24">
              <a:extLst>
                <a:ext uri="{FF2B5EF4-FFF2-40B4-BE49-F238E27FC236}">
                  <a16:creationId xmlns:a16="http://schemas.microsoft.com/office/drawing/2014/main" id="{22EA5974-798C-435E-9213-F4CE3EFA8411}"/>
                </a:ext>
              </a:extLst>
            </p:cNvPr>
            <p:cNvSpPr/>
            <p:nvPr/>
          </p:nvSpPr>
          <p:spPr>
            <a:xfrm>
              <a:off x="2607254"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SB-QPS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15" name="Rectangle 24">
              <a:extLst>
                <a:ext uri="{FF2B5EF4-FFF2-40B4-BE49-F238E27FC236}">
                  <a16:creationId xmlns:a16="http://schemas.microsoft.com/office/drawing/2014/main" id="{22EA5974-798C-435E-9213-F4CE3EFA8411}"/>
                </a:ext>
              </a:extLst>
            </p:cNvPr>
            <p:cNvSpPr/>
            <p:nvPr/>
          </p:nvSpPr>
          <p:spPr>
            <a:xfrm>
              <a:off x="3781917" y="-1965"/>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SW-QPS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16" name="Rectangle 24">
              <a:extLst>
                <a:ext uri="{FF2B5EF4-FFF2-40B4-BE49-F238E27FC236}">
                  <a16:creationId xmlns:a16="http://schemas.microsoft.com/office/drawing/2014/main" id="{22EA5974-798C-435E-9213-F4CE3EFA8411}"/>
                </a:ext>
              </a:extLst>
            </p:cNvPr>
            <p:cNvSpPr/>
            <p:nvPr/>
          </p:nvSpPr>
          <p:spPr>
            <a:xfrm>
              <a:off x="4956580" y="2387"/>
              <a:ext cx="1291820" cy="269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Conclusion</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grpSp>
    </p:spTree>
    <p:extLst>
      <p:ext uri="{BB962C8B-B14F-4D97-AF65-F5344CB8AC3E}">
        <p14:creationId xmlns:p14="http://schemas.microsoft.com/office/powerpoint/2010/main" val="31515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B0800-46FB-4222-AA43-A23F10656260}"/>
              </a:ext>
            </a:extLst>
          </p:cNvPr>
          <p:cNvSpPr>
            <a:spLocks noGrp="1"/>
          </p:cNvSpPr>
          <p:nvPr>
            <p:ph type="title"/>
          </p:nvPr>
        </p:nvSpPr>
        <p:spPr/>
        <p:txBody>
          <a:bodyPr/>
          <a:lstStyle/>
          <a:p>
            <a:r>
              <a:rPr lang="en-US" altLang="zh-CN" b="1" dirty="0"/>
              <a:t>References</a:t>
            </a:r>
            <a:endParaRPr lang="zh-CN" altLang="en-US" b="1" dirty="0"/>
          </a:p>
        </p:txBody>
      </p:sp>
      <p:sp>
        <p:nvSpPr>
          <p:cNvPr id="3" name="Date Placeholder 2">
            <a:extLst>
              <a:ext uri="{FF2B5EF4-FFF2-40B4-BE49-F238E27FC236}">
                <a16:creationId xmlns:a16="http://schemas.microsoft.com/office/drawing/2014/main" id="{99F5CA1F-9AF9-485F-84B8-5013B2B42D17}"/>
              </a:ext>
            </a:extLst>
          </p:cNvPr>
          <p:cNvSpPr>
            <a:spLocks noGrp="1"/>
          </p:cNvSpPr>
          <p:nvPr>
            <p:ph type="dt" sz="half" idx="10"/>
          </p:nvPr>
        </p:nvSpPr>
        <p:spPr/>
        <p:txBody>
          <a:bodyPr/>
          <a:lstStyle/>
          <a:p>
            <a:fld id="{64858CCE-4313-4092-9F9E-FB25E28BD129}" type="datetime4">
              <a:rPr lang="en-US" altLang="zh-CN" smtClean="0"/>
              <a:t>April 9, 2021</a:t>
            </a:fld>
            <a:endParaRPr lang="zh-CN" altLang="en-US"/>
          </a:p>
        </p:txBody>
      </p:sp>
      <p:sp>
        <p:nvSpPr>
          <p:cNvPr id="4" name="Footer Placeholder 3">
            <a:extLst>
              <a:ext uri="{FF2B5EF4-FFF2-40B4-BE49-F238E27FC236}">
                <a16:creationId xmlns:a16="http://schemas.microsoft.com/office/drawing/2014/main" id="{66BB85BA-2323-4759-B133-0440A2A0CE92}"/>
              </a:ext>
            </a:extLst>
          </p:cNvPr>
          <p:cNvSpPr>
            <a:spLocks noGrp="1"/>
          </p:cNvSpPr>
          <p:nvPr>
            <p:ph type="ftr" sz="quarter" idx="11"/>
          </p:nvPr>
        </p:nvSpPr>
        <p:spPr/>
        <p:txBody>
          <a:bodyPr/>
          <a:lstStyle/>
          <a:p>
            <a:r>
              <a:rPr lang="sv-SE" altLang="zh-CN"/>
              <a:t>Performance 2020</a:t>
            </a:r>
            <a:endParaRPr lang="zh-CN" altLang="en-US"/>
          </a:p>
        </p:txBody>
      </p:sp>
      <p:sp>
        <p:nvSpPr>
          <p:cNvPr id="27" name="TextBox 26">
            <a:extLst>
              <a:ext uri="{FF2B5EF4-FFF2-40B4-BE49-F238E27FC236}">
                <a16:creationId xmlns:a16="http://schemas.microsoft.com/office/drawing/2014/main" id="{AC2E38E1-234E-4D8B-93F8-D1CDBA6DFD66}"/>
              </a:ext>
            </a:extLst>
          </p:cNvPr>
          <p:cNvSpPr txBox="1"/>
          <p:nvPr/>
        </p:nvSpPr>
        <p:spPr>
          <a:xfrm>
            <a:off x="628650" y="1779108"/>
            <a:ext cx="8432575" cy="3276282"/>
          </a:xfrm>
          <a:prstGeom prst="rect">
            <a:avLst/>
          </a:prstGeom>
          <a:noFill/>
        </p:spPr>
        <p:txBody>
          <a:bodyPr wrap="square" rtlCol="0">
            <a:spAutoFit/>
          </a:bodyPr>
          <a:lstStyle/>
          <a:p>
            <a:pPr marL="342900" indent="-342900" algn="just">
              <a:lnSpc>
                <a:spcPct val="90000"/>
              </a:lnSpc>
              <a:spcBef>
                <a:spcPts val="500"/>
              </a:spcBef>
              <a:buFont typeface="Arial" panose="020B0604020202020204" pitchFamily="34" charset="0"/>
              <a:buChar char="•"/>
            </a:pPr>
            <a:r>
              <a:rPr lang="en-US" altLang="zh-CN" dirty="0"/>
              <a:t>[Gong17] L. Gong, P. Tune, L. Liu, S. Yang, and J. Xu. Queue-proportional sampling: A better approach to crossbar scheduling for input-queued switches. Proceedings of the ACM SIGMETRICS, 1(1):3:1–3:33, June 2017.</a:t>
            </a:r>
            <a:endParaRPr lang="en-US" altLang="zh-CN" dirty="0">
              <a:solidFill>
                <a:srgbClr val="1C1C1C"/>
              </a:solidFill>
              <a:cs typeface="Arial" panose="020B0604020202020204" pitchFamily="34" charset="0"/>
            </a:endParaRPr>
          </a:p>
          <a:p>
            <a:pPr marL="342900" indent="-342900" algn="just">
              <a:lnSpc>
                <a:spcPct val="90000"/>
              </a:lnSpc>
              <a:spcBef>
                <a:spcPts val="500"/>
              </a:spcBef>
              <a:buFont typeface="Arial" panose="020B0604020202020204" pitchFamily="34" charset="0"/>
              <a:buChar char="•"/>
            </a:pPr>
            <a:r>
              <a:rPr lang="en-US" altLang="zh-CN" dirty="0">
                <a:solidFill>
                  <a:srgbClr val="1C1C1C"/>
                </a:solidFill>
                <a:cs typeface="Arial" panose="020B0604020202020204" pitchFamily="34" charset="0"/>
              </a:rPr>
              <a:t>[Gong20] </a:t>
            </a:r>
            <a:r>
              <a:rPr lang="en-US" altLang="zh-CN" dirty="0"/>
              <a:t>L. Gong, J. Xu, L. Liu, and S. T. </a:t>
            </a:r>
            <a:r>
              <a:rPr lang="en-US" altLang="zh-CN" dirty="0" err="1"/>
              <a:t>Maguluri</a:t>
            </a:r>
            <a:r>
              <a:rPr lang="en-US" altLang="zh-CN" dirty="0"/>
              <a:t>. QPS-r: A cost-effective crossbar scheduling algorithm and its stability and delay analysis. In Proceedings of the EAI VALUETOOLS, 2020.</a:t>
            </a:r>
            <a:r>
              <a:rPr lang="en-US" altLang="zh-CN" dirty="0">
                <a:solidFill>
                  <a:srgbClr val="1C1C1C"/>
                </a:solidFill>
                <a:cs typeface="Arial" panose="020B0604020202020204" pitchFamily="34" charset="0"/>
              </a:rPr>
              <a:t> </a:t>
            </a:r>
          </a:p>
          <a:p>
            <a:pPr marL="342900" indent="-342900" algn="just">
              <a:lnSpc>
                <a:spcPct val="90000"/>
              </a:lnSpc>
              <a:spcBef>
                <a:spcPts val="500"/>
              </a:spcBef>
              <a:buFont typeface="Arial" panose="020B0604020202020204" pitchFamily="34" charset="0"/>
              <a:buChar char="•"/>
            </a:pPr>
            <a:r>
              <a:rPr lang="en-US" dirty="0">
                <a:solidFill>
                  <a:srgbClr val="1C1C1C"/>
                </a:solidFill>
                <a:cs typeface="Arial" panose="020B0604020202020204" pitchFamily="34" charset="0"/>
              </a:rPr>
              <a:t>[McKeown99a] </a:t>
            </a:r>
            <a:r>
              <a:rPr lang="en-US" altLang="zh-CN" dirty="0"/>
              <a:t>N. McKeown, A. </a:t>
            </a:r>
            <a:r>
              <a:rPr lang="en-US" altLang="zh-CN" dirty="0" err="1"/>
              <a:t>Mekkittikul</a:t>
            </a:r>
            <a:r>
              <a:rPr lang="en-US" altLang="zh-CN" dirty="0"/>
              <a:t>, V. </a:t>
            </a:r>
            <a:r>
              <a:rPr lang="en-US" altLang="zh-CN" dirty="0" err="1"/>
              <a:t>Anantharam</a:t>
            </a:r>
            <a:r>
              <a:rPr lang="en-US" altLang="zh-CN" dirty="0"/>
              <a:t>, and J. </a:t>
            </a:r>
            <a:r>
              <a:rPr lang="en-US" altLang="zh-CN" dirty="0" err="1"/>
              <a:t>Walrand</a:t>
            </a:r>
            <a:r>
              <a:rPr lang="en-US" altLang="zh-CN" dirty="0"/>
              <a:t>. Achieving 100% Throughput in an Input-Queued Switch. IEEE Trans. </a:t>
            </a:r>
            <a:r>
              <a:rPr lang="en-US" altLang="zh-CN" dirty="0" err="1"/>
              <a:t>Commun</a:t>
            </a:r>
            <a:r>
              <a:rPr lang="en-US" altLang="zh-CN" dirty="0"/>
              <a:t>., 47(8):1260–1267, Aug. 1999.</a:t>
            </a:r>
          </a:p>
          <a:p>
            <a:pPr marL="342900" indent="-342900" algn="just">
              <a:lnSpc>
                <a:spcPct val="90000"/>
              </a:lnSpc>
              <a:spcBef>
                <a:spcPts val="500"/>
              </a:spcBef>
              <a:buFont typeface="Arial" panose="020B0604020202020204" pitchFamily="34" charset="0"/>
              <a:buChar char="•"/>
            </a:pPr>
            <a:r>
              <a:rPr lang="en-US" altLang="zh-CN" dirty="0"/>
              <a:t>[McKeown99b] N. McKeown. The </a:t>
            </a:r>
            <a:r>
              <a:rPr lang="en-US" altLang="zh-CN" dirty="0" err="1"/>
              <a:t>iSLIP</a:t>
            </a:r>
            <a:r>
              <a:rPr lang="en-US" altLang="zh-CN" dirty="0"/>
              <a:t> Scheduling Algorithm for Input-queued Switches. IEEE/ACM Trans. </a:t>
            </a:r>
            <a:r>
              <a:rPr lang="en-US" altLang="zh-CN" dirty="0" err="1"/>
              <a:t>Netw</a:t>
            </a:r>
            <a:r>
              <a:rPr lang="en-US" altLang="zh-CN" dirty="0"/>
              <a:t>., 7(2):188–201, Apr. 1999.</a:t>
            </a:r>
            <a:endParaRPr lang="en-US" dirty="0">
              <a:solidFill>
                <a:prstClr val="black"/>
              </a:solidFill>
            </a:endParaRPr>
          </a:p>
        </p:txBody>
      </p:sp>
      <p:sp>
        <p:nvSpPr>
          <p:cNvPr id="9" name="Slide Number Placeholder 8">
            <a:extLst>
              <a:ext uri="{FF2B5EF4-FFF2-40B4-BE49-F238E27FC236}">
                <a16:creationId xmlns:a16="http://schemas.microsoft.com/office/drawing/2014/main" id="{4401A877-01AE-42A9-916E-8C0F37B65C4F}"/>
              </a:ext>
            </a:extLst>
          </p:cNvPr>
          <p:cNvSpPr>
            <a:spLocks noGrp="1"/>
          </p:cNvSpPr>
          <p:nvPr>
            <p:ph type="sldNum" sz="quarter" idx="12"/>
          </p:nvPr>
        </p:nvSpPr>
        <p:spPr/>
        <p:txBody>
          <a:bodyPr/>
          <a:lstStyle/>
          <a:p>
            <a:fld id="{25711CE1-5A3A-4555-AFFF-2018F0E14892}" type="slidenum">
              <a:rPr lang="zh-CN" altLang="en-US" smtClean="0"/>
              <a:pPr/>
              <a:t>19</a:t>
            </a:fld>
            <a:r>
              <a:rPr lang="en-US" altLang="zh-CN"/>
              <a:t>/19</a:t>
            </a:r>
            <a:endParaRPr lang="zh-CN" altLang="en-US" dirty="0"/>
          </a:p>
        </p:txBody>
      </p:sp>
      <p:grpSp>
        <p:nvGrpSpPr>
          <p:cNvPr id="10" name="组合 9"/>
          <p:cNvGrpSpPr/>
          <p:nvPr/>
        </p:nvGrpSpPr>
        <p:grpSpPr>
          <a:xfrm>
            <a:off x="0" y="-1965"/>
            <a:ext cx="6248400" cy="278672"/>
            <a:chOff x="0" y="-1965"/>
            <a:chExt cx="6248400" cy="278672"/>
          </a:xfrm>
        </p:grpSpPr>
        <p:sp>
          <p:nvSpPr>
            <p:cNvPr id="11" name="Rectangle 23">
              <a:extLst>
                <a:ext uri="{FF2B5EF4-FFF2-40B4-BE49-F238E27FC236}">
                  <a16:creationId xmlns:a16="http://schemas.microsoft.com/office/drawing/2014/main" id="{2567DBB5-8A0D-458A-AD1D-7BFA95C6A0FC}"/>
                </a:ext>
              </a:extLst>
            </p:cNvPr>
            <p:cNvSpPr/>
            <p:nvPr/>
          </p:nvSpPr>
          <p:spPr>
            <a:xfrm>
              <a:off x="0" y="2387"/>
              <a:ext cx="2607254"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rPr>
                <a:t>Background &amp; Motivation</a:t>
              </a:r>
              <a:endParaRPr kumimoji="0" lang="zh-CN" altLang="en-US" sz="1600" b="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sp>
          <p:nvSpPr>
            <p:cNvPr id="12" name="Rectangle 24">
              <a:extLst>
                <a:ext uri="{FF2B5EF4-FFF2-40B4-BE49-F238E27FC236}">
                  <a16:creationId xmlns:a16="http://schemas.microsoft.com/office/drawing/2014/main" id="{22EA5974-798C-435E-9213-F4CE3EFA8411}"/>
                </a:ext>
              </a:extLst>
            </p:cNvPr>
            <p:cNvSpPr/>
            <p:nvPr/>
          </p:nvSpPr>
          <p:spPr>
            <a:xfrm>
              <a:off x="2607254" y="2387"/>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SB-QPS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13" name="Rectangle 24">
              <a:extLst>
                <a:ext uri="{FF2B5EF4-FFF2-40B4-BE49-F238E27FC236}">
                  <a16:creationId xmlns:a16="http://schemas.microsoft.com/office/drawing/2014/main" id="{22EA5974-798C-435E-9213-F4CE3EFA8411}"/>
                </a:ext>
              </a:extLst>
            </p:cNvPr>
            <p:cNvSpPr/>
            <p:nvPr/>
          </p:nvSpPr>
          <p:spPr>
            <a:xfrm>
              <a:off x="3781917" y="-1965"/>
              <a:ext cx="1174663" cy="274320"/>
            </a:xfrm>
            <a:prstGeom prst="rect">
              <a:avLst/>
            </a:prstGeom>
            <a:solidFill>
              <a:srgbClr val="7FB7D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solidFill>
                    <a:prstClr val="white"/>
                  </a:solidFill>
                  <a:latin typeface="Century Gothic" panose="020F0302020204030204"/>
                  <a:ea typeface="宋体" panose="02010600030101010101" pitchFamily="2" charset="-122"/>
                </a:rPr>
                <a:t>SW-QPS</a:t>
              </a:r>
              <a:endParaRPr kumimoji="0" lang="zh-CN" altLang="en-US" sz="1600"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endParaRPr>
            </a:p>
          </p:txBody>
        </p:sp>
        <p:sp>
          <p:nvSpPr>
            <p:cNvPr id="14" name="Rectangle 24">
              <a:extLst>
                <a:ext uri="{FF2B5EF4-FFF2-40B4-BE49-F238E27FC236}">
                  <a16:creationId xmlns:a16="http://schemas.microsoft.com/office/drawing/2014/main" id="{22EA5974-798C-435E-9213-F4CE3EFA8411}"/>
                </a:ext>
              </a:extLst>
            </p:cNvPr>
            <p:cNvSpPr/>
            <p:nvPr/>
          </p:nvSpPr>
          <p:spPr>
            <a:xfrm>
              <a:off x="4956580" y="2387"/>
              <a:ext cx="1291820" cy="2699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prstClr val="white"/>
                  </a:solidFill>
                  <a:latin typeface="Century Gothic" panose="020F0302020204030204"/>
                  <a:ea typeface="宋体" panose="02010600030101010101" pitchFamily="2" charset="-122"/>
                </a:rPr>
                <a:t>Conclusion</a:t>
              </a:r>
              <a:endParaRPr kumimoji="0" lang="zh-CN" altLang="en-US" sz="1600" b="1" i="0" u="none" strike="noStrike" kern="1200" cap="none" spc="0" normalizeH="0" baseline="0" noProof="0" dirty="0">
                <a:ln>
                  <a:noFill/>
                </a:ln>
                <a:solidFill>
                  <a:prstClr val="white"/>
                </a:solidFill>
                <a:effectLst/>
                <a:uLnTx/>
                <a:uFillTx/>
                <a:latin typeface="Century Gothic" panose="020F0302020204030204"/>
                <a:ea typeface="宋体" panose="02010600030101010101" pitchFamily="2" charset="-122"/>
                <a:cs typeface="+mn-cs"/>
              </a:endParaRPr>
            </a:p>
          </p:txBody>
        </p:sp>
      </p:grpSp>
    </p:spTree>
    <p:extLst>
      <p:ext uri="{BB962C8B-B14F-4D97-AF65-F5344CB8AC3E}">
        <p14:creationId xmlns:p14="http://schemas.microsoft.com/office/powerpoint/2010/main" val="304620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latin typeface="+mn-lt"/>
              </a:rPr>
              <a:t>Input-Queued Crossbar Switches</a:t>
            </a:r>
          </a:p>
        </p:txBody>
      </p:sp>
      <p:sp>
        <p:nvSpPr>
          <p:cNvPr id="5" name="页脚占位符 4"/>
          <p:cNvSpPr>
            <a:spLocks noGrp="1"/>
          </p:cNvSpPr>
          <p:nvPr>
            <p:ph type="ftr" sz="quarter" idx="11"/>
          </p:nvPr>
        </p:nvSpPr>
        <p:spPr/>
        <p:txBody>
          <a:bodyPr/>
          <a:lstStyle/>
          <a:p>
            <a:r>
              <a:rPr lang="sv-SE" altLang="zh-CN"/>
              <a:t>Performance 2020</a:t>
            </a:r>
            <a:endParaRPr lang="zh-CN" altLang="en-US" dirty="0"/>
          </a:p>
        </p:txBody>
      </p:sp>
      <p:sp>
        <p:nvSpPr>
          <p:cNvPr id="88" name="Rectangle: Rounded Corners 87"/>
          <p:cNvSpPr/>
          <p:nvPr/>
        </p:nvSpPr>
        <p:spPr>
          <a:xfrm>
            <a:off x="1080162" y="2170690"/>
            <a:ext cx="1284761"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Segment</a:t>
            </a:r>
          </a:p>
        </p:txBody>
      </p:sp>
      <p:sp>
        <p:nvSpPr>
          <p:cNvPr id="89" name="Rectangle 88"/>
          <p:cNvSpPr/>
          <p:nvPr/>
        </p:nvSpPr>
        <p:spPr>
          <a:xfrm>
            <a:off x="385812" y="2344289"/>
            <a:ext cx="292608" cy="14630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02932" y="3943678"/>
            <a:ext cx="475488" cy="146304"/>
          </a:xfrm>
          <a:prstGeom prst="rect">
            <a:avLst/>
          </a:prstGeom>
          <a:solidFill>
            <a:srgbClr val="FF9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p:cNvSpPr/>
          <p:nvPr/>
        </p:nvSpPr>
        <p:spPr>
          <a:xfrm>
            <a:off x="4080951" y="2327240"/>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p:cNvSpPr/>
          <p:nvPr/>
        </p:nvSpPr>
        <p:spPr>
          <a:xfrm>
            <a:off x="4089289" y="3908271"/>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73941" y="2028264"/>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grpSp>
        <p:nvGrpSpPr>
          <p:cNvPr id="9" name="Group 8"/>
          <p:cNvGrpSpPr/>
          <p:nvPr/>
        </p:nvGrpSpPr>
        <p:grpSpPr>
          <a:xfrm>
            <a:off x="2520826" y="2009524"/>
            <a:ext cx="1562315" cy="833362"/>
            <a:chOff x="2520826" y="2199640"/>
            <a:chExt cx="1562315" cy="833362"/>
          </a:xfrm>
        </p:grpSpPr>
        <p:sp>
          <p:nvSpPr>
            <p:cNvPr id="7" name="Rectangle 6"/>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1"/>
              <a:endCxn id="23"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893188"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701709"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10230"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1"/>
              <a:endCxn id="3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0998"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99519"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3633674" y="2515182"/>
              <a:ext cx="45719" cy="198119"/>
              <a:chOff x="6348549" y="1950720"/>
              <a:chExt cx="45719" cy="198119"/>
            </a:xfrm>
          </p:grpSpPr>
          <p:sp>
            <p:nvSpPr>
              <p:cNvPr id="47" name="Oval 46"/>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51" name="TextBox 50"/>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grpSp>
        <p:nvGrpSpPr>
          <p:cNvPr id="73" name="Group 72"/>
          <p:cNvGrpSpPr/>
          <p:nvPr/>
        </p:nvGrpSpPr>
        <p:grpSpPr>
          <a:xfrm>
            <a:off x="2520826" y="3598698"/>
            <a:ext cx="1562315" cy="833362"/>
            <a:chOff x="1954760" y="3753978"/>
            <a:chExt cx="1562315" cy="833362"/>
          </a:xfrm>
        </p:grpSpPr>
        <p:sp>
          <p:nvSpPr>
            <p:cNvPr id="52" name="Rectangle 51"/>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3" idx="1"/>
              <a:endCxn id="53"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327122" y="3837782"/>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9" idx="1"/>
              <a:endCxn id="59"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615724" y="4370132"/>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324932" y="4386964"/>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147192" y="4386964"/>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3067608" y="4069520"/>
              <a:ext cx="45719" cy="198119"/>
              <a:chOff x="6348549" y="1950720"/>
              <a:chExt cx="45719" cy="198119"/>
            </a:xfrm>
          </p:grpSpPr>
          <p:sp>
            <p:nvSpPr>
              <p:cNvPr id="65" name="Oval 6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69" name="TextBox 6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70" name="Rectangle 69"/>
            <p:cNvSpPr/>
            <p:nvPr/>
          </p:nvSpPr>
          <p:spPr>
            <a:xfrm>
              <a:off x="2969453" y="4386964"/>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91714" y="4386964"/>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TextBox 77"/>
          <p:cNvSpPr txBox="1"/>
          <p:nvPr/>
        </p:nvSpPr>
        <p:spPr>
          <a:xfrm>
            <a:off x="3386289" y="1740112"/>
            <a:ext cx="774571" cy="307777"/>
          </a:xfrm>
          <a:prstGeom prst="rect">
            <a:avLst/>
          </a:prstGeom>
          <a:noFill/>
        </p:spPr>
        <p:txBody>
          <a:bodyPr wrap="none" rtlCol="0">
            <a:spAutoFit/>
          </a:bodyPr>
          <a:lstStyle/>
          <a:p>
            <a:r>
              <a:rPr lang="en-US" sz="1400" b="1" dirty="0"/>
              <a:t>Input 1</a:t>
            </a:r>
          </a:p>
        </p:txBody>
      </p:sp>
      <p:sp>
        <p:nvSpPr>
          <p:cNvPr id="79" name="TextBox 78"/>
          <p:cNvSpPr txBox="1"/>
          <p:nvPr/>
        </p:nvSpPr>
        <p:spPr>
          <a:xfrm>
            <a:off x="3370156" y="3328948"/>
            <a:ext cx="805029" cy="307777"/>
          </a:xfrm>
          <a:prstGeom prst="rect">
            <a:avLst/>
          </a:prstGeom>
          <a:noFill/>
        </p:spPr>
        <p:txBody>
          <a:bodyPr wrap="none" rtlCol="0">
            <a:spAutoFit/>
          </a:bodyPr>
          <a:lstStyle/>
          <a:p>
            <a:r>
              <a:rPr lang="en-US" sz="1400" b="1" dirty="0"/>
              <a:t>Input N</a:t>
            </a:r>
          </a:p>
        </p:txBody>
      </p:sp>
      <p:grpSp>
        <p:nvGrpSpPr>
          <p:cNvPr id="83" name="Group 82"/>
          <p:cNvGrpSpPr/>
          <p:nvPr/>
        </p:nvGrpSpPr>
        <p:grpSpPr>
          <a:xfrm>
            <a:off x="3299477" y="2991777"/>
            <a:ext cx="91440" cy="352695"/>
            <a:chOff x="7097486" y="2049280"/>
            <a:chExt cx="91440" cy="352695"/>
          </a:xfrm>
        </p:grpSpPr>
        <p:sp>
          <p:nvSpPr>
            <p:cNvPr id="80" name="Oval 7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Arrow: Right 83"/>
          <p:cNvSpPr/>
          <p:nvPr/>
        </p:nvSpPr>
        <p:spPr>
          <a:xfrm>
            <a:off x="5989233" y="2354485"/>
            <a:ext cx="916666" cy="2414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row: Right 84"/>
          <p:cNvSpPr/>
          <p:nvPr/>
        </p:nvSpPr>
        <p:spPr>
          <a:xfrm>
            <a:off x="5989233" y="3918232"/>
            <a:ext cx="916666" cy="241497"/>
          </a:xfrm>
          <a:prstGeom prst="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5910852" y="3721242"/>
            <a:ext cx="960519" cy="307777"/>
          </a:xfrm>
          <a:prstGeom prst="rect">
            <a:avLst/>
          </a:prstGeom>
          <a:noFill/>
        </p:spPr>
        <p:txBody>
          <a:bodyPr wrap="none" rtlCol="0">
            <a:spAutoFit/>
          </a:bodyPr>
          <a:lstStyle/>
          <a:p>
            <a:r>
              <a:rPr lang="en-US" sz="1400" b="1" dirty="0"/>
              <a:t>Output N</a:t>
            </a:r>
          </a:p>
        </p:txBody>
      </p:sp>
      <p:sp>
        <p:nvSpPr>
          <p:cNvPr id="87" name="TextBox 86"/>
          <p:cNvSpPr txBox="1"/>
          <p:nvPr/>
        </p:nvSpPr>
        <p:spPr>
          <a:xfrm>
            <a:off x="5910852" y="2133682"/>
            <a:ext cx="928459" cy="307777"/>
          </a:xfrm>
          <a:prstGeom prst="rect">
            <a:avLst/>
          </a:prstGeom>
          <a:noFill/>
        </p:spPr>
        <p:txBody>
          <a:bodyPr wrap="none" rtlCol="0">
            <a:spAutoFit/>
          </a:bodyPr>
          <a:lstStyle/>
          <a:p>
            <a:r>
              <a:rPr lang="en-US" sz="1400" b="1" dirty="0"/>
              <a:t>Output 1</a:t>
            </a:r>
          </a:p>
        </p:txBody>
      </p:sp>
      <p:grpSp>
        <p:nvGrpSpPr>
          <p:cNvPr id="92" name="Group 91"/>
          <p:cNvGrpSpPr/>
          <p:nvPr/>
        </p:nvGrpSpPr>
        <p:grpSpPr>
          <a:xfrm>
            <a:off x="6318477" y="2994839"/>
            <a:ext cx="91440" cy="352695"/>
            <a:chOff x="7097486" y="2049280"/>
            <a:chExt cx="91440" cy="352695"/>
          </a:xfrm>
        </p:grpSpPr>
        <p:sp>
          <p:nvSpPr>
            <p:cNvPr id="93" name="Oval 9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Rounded Corners 101"/>
          <p:cNvSpPr/>
          <p:nvPr/>
        </p:nvSpPr>
        <p:spPr>
          <a:xfrm>
            <a:off x="1058436" y="3741919"/>
            <a:ext cx="1284761"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Segment</a:t>
            </a:r>
          </a:p>
        </p:txBody>
      </p:sp>
      <p:sp>
        <p:nvSpPr>
          <p:cNvPr id="103" name="Rectangle: Rounded Corners 102"/>
          <p:cNvSpPr/>
          <p:nvPr/>
        </p:nvSpPr>
        <p:spPr>
          <a:xfrm>
            <a:off x="910493" y="1821564"/>
            <a:ext cx="1575805" cy="279545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p:cNvSpPr/>
          <p:nvPr/>
        </p:nvSpPr>
        <p:spPr>
          <a:xfrm>
            <a:off x="7205323" y="2217491"/>
            <a:ext cx="1328577"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Assemble</a:t>
            </a:r>
          </a:p>
        </p:txBody>
      </p:sp>
      <p:sp>
        <p:nvSpPr>
          <p:cNvPr id="106" name="Rectangle: Rounded Corners 105"/>
          <p:cNvSpPr/>
          <p:nvPr/>
        </p:nvSpPr>
        <p:spPr>
          <a:xfrm>
            <a:off x="7035654" y="1821564"/>
            <a:ext cx="1672212" cy="279545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106"/>
          <p:cNvSpPr/>
          <p:nvPr/>
        </p:nvSpPr>
        <p:spPr>
          <a:xfrm>
            <a:off x="7196614" y="3811039"/>
            <a:ext cx="1328577"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Assemble</a:t>
            </a:r>
          </a:p>
        </p:txBody>
      </p:sp>
      <p:sp>
        <p:nvSpPr>
          <p:cNvPr id="109" name="Speech Bubble: Rectangle with Corners Rounded 108"/>
          <p:cNvSpPr/>
          <p:nvPr/>
        </p:nvSpPr>
        <p:spPr>
          <a:xfrm>
            <a:off x="1389584" y="4885911"/>
            <a:ext cx="2469978" cy="560132"/>
          </a:xfrm>
          <a:prstGeom prst="wedgeRoundRectCallout">
            <a:avLst>
              <a:gd name="adj1" fmla="val -38251"/>
              <a:gd name="adj2" fmla="val -9684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Segment </a:t>
            </a:r>
            <a:r>
              <a:rPr lang="en-US" sz="1600" dirty="0">
                <a:solidFill>
                  <a:srgbClr val="FF0000"/>
                </a:solidFill>
              </a:rPr>
              <a:t>variable-size</a:t>
            </a:r>
            <a:r>
              <a:rPr lang="en-US" sz="1600" dirty="0">
                <a:solidFill>
                  <a:sysClr val="windowText" lastClr="000000"/>
                </a:solidFill>
              </a:rPr>
              <a:t> packets into </a:t>
            </a:r>
            <a:r>
              <a:rPr lang="en-US" sz="1600" dirty="0">
                <a:solidFill>
                  <a:srgbClr val="FF0000"/>
                </a:solidFill>
              </a:rPr>
              <a:t>fixed-size</a:t>
            </a:r>
          </a:p>
        </p:txBody>
      </p:sp>
      <p:sp>
        <p:nvSpPr>
          <p:cNvPr id="110" name="Speech Bubble: Rectangle with Corners Rounded 109"/>
          <p:cNvSpPr/>
          <p:nvPr/>
        </p:nvSpPr>
        <p:spPr>
          <a:xfrm>
            <a:off x="6191793" y="4889401"/>
            <a:ext cx="2323557" cy="560132"/>
          </a:xfrm>
          <a:prstGeom prst="wedgeRoundRectCallout">
            <a:avLst>
              <a:gd name="adj1" fmla="val 34732"/>
              <a:gd name="adj2" fmla="val -9684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Reassemble packets before they leave</a:t>
            </a:r>
          </a:p>
        </p:txBody>
      </p:sp>
      <p:sp>
        <p:nvSpPr>
          <p:cNvPr id="111" name="TextBox 110"/>
          <p:cNvSpPr txBox="1"/>
          <p:nvPr/>
        </p:nvSpPr>
        <p:spPr>
          <a:xfrm>
            <a:off x="-90079" y="1678751"/>
            <a:ext cx="1061509" cy="369332"/>
          </a:xfrm>
          <a:prstGeom prst="rect">
            <a:avLst/>
          </a:prstGeom>
          <a:noFill/>
        </p:spPr>
        <p:txBody>
          <a:bodyPr wrap="none" rtlCol="0">
            <a:spAutoFit/>
          </a:bodyPr>
          <a:lstStyle/>
          <a:p>
            <a:r>
              <a:rPr lang="en-US" dirty="0"/>
              <a:t>Packets</a:t>
            </a:r>
          </a:p>
        </p:txBody>
      </p:sp>
      <p:grpSp>
        <p:nvGrpSpPr>
          <p:cNvPr id="112" name="Group 111"/>
          <p:cNvGrpSpPr/>
          <p:nvPr/>
        </p:nvGrpSpPr>
        <p:grpSpPr>
          <a:xfrm>
            <a:off x="1756740" y="3049793"/>
            <a:ext cx="91440" cy="352695"/>
            <a:chOff x="7097486" y="2049280"/>
            <a:chExt cx="91440" cy="352695"/>
          </a:xfrm>
        </p:grpSpPr>
        <p:sp>
          <p:nvSpPr>
            <p:cNvPr id="113" name="Oval 11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486396" y="3049793"/>
            <a:ext cx="91440" cy="352695"/>
            <a:chOff x="7097486" y="2049280"/>
            <a:chExt cx="91440" cy="352695"/>
          </a:xfrm>
        </p:grpSpPr>
        <p:sp>
          <p:nvSpPr>
            <p:cNvPr id="117" name="Oval 116"/>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7823891" y="3001079"/>
            <a:ext cx="91440" cy="352695"/>
            <a:chOff x="7097486" y="2049280"/>
            <a:chExt cx="91440" cy="352695"/>
          </a:xfrm>
        </p:grpSpPr>
        <p:sp>
          <p:nvSpPr>
            <p:cNvPr id="121" name="Oval 12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p:cNvSpPr/>
          <p:nvPr/>
        </p:nvSpPr>
        <p:spPr>
          <a:xfrm>
            <a:off x="3532809" y="2645602"/>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350201" y="265120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707763" y="3679404"/>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525088" y="3681053"/>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3342413" y="3679033"/>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C6F4A08-BD64-4CEA-8B7D-25F5B155B326}" type="datetime4">
              <a:rPr lang="en-US" altLang="zh-CN" smtClean="0"/>
              <a:t>April 9, 2021</a:t>
            </a:fld>
            <a:endParaRPr lang="zh-CN" altLang="en-US"/>
          </a:p>
        </p:txBody>
      </p:sp>
      <p:sp>
        <p:nvSpPr>
          <p:cNvPr id="6" name="Oval 5">
            <a:extLst>
              <a:ext uri="{FF2B5EF4-FFF2-40B4-BE49-F238E27FC236}">
                <a16:creationId xmlns:a16="http://schemas.microsoft.com/office/drawing/2014/main" id="{C6A5E0C2-0E41-40BB-B009-35862354E2A0}"/>
              </a:ext>
            </a:extLst>
          </p:cNvPr>
          <p:cNvSpPr/>
          <p:nvPr/>
        </p:nvSpPr>
        <p:spPr>
          <a:xfrm>
            <a:off x="2529206" y="1992684"/>
            <a:ext cx="1832428" cy="38084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Rectangle 123">
            <a:extLst>
              <a:ext uri="{FF2B5EF4-FFF2-40B4-BE49-F238E27FC236}">
                <a16:creationId xmlns:a16="http://schemas.microsoft.com/office/drawing/2014/main" id="{26EC77C8-1F42-419E-9EB6-D0C5592E7F3A}"/>
              </a:ext>
            </a:extLst>
          </p:cNvPr>
          <p:cNvSpPr/>
          <p:nvPr/>
        </p:nvSpPr>
        <p:spPr>
          <a:xfrm>
            <a:off x="3888827" y="2088374"/>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35E27E10-350C-4F33-ACB7-015B6AA46A1A}"/>
              </a:ext>
            </a:extLst>
          </p:cNvPr>
          <p:cNvSpPr/>
          <p:nvPr/>
        </p:nvSpPr>
        <p:spPr>
          <a:xfrm>
            <a:off x="486396" y="5506360"/>
            <a:ext cx="8512749" cy="732922"/>
          </a:xfrm>
          <a:prstGeom prst="roundRect">
            <a:avLst/>
          </a:prstGeom>
          <a:solidFill>
            <a:srgbClr val="FFC000"/>
          </a:solidFill>
          <a:ln>
            <a:solidFill>
              <a:srgbClr val="FFC000"/>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marL="285750" indent="-285750">
              <a:buFont typeface="Arial" panose="020B0604020202020204" pitchFamily="34" charset="0"/>
              <a:buChar char="•"/>
            </a:pPr>
            <a:r>
              <a:rPr lang="en-US" altLang="zh-CN" dirty="0"/>
              <a:t>All the (input/output) ports and the crossbar operate at the same speed;</a:t>
            </a:r>
          </a:p>
          <a:p>
            <a:pPr marL="285750" indent="-285750">
              <a:buFont typeface="Arial" panose="020B0604020202020204" pitchFamily="34" charset="0"/>
              <a:buChar char="•"/>
            </a:pPr>
            <a:r>
              <a:rPr lang="en-US" altLang="zh-CN" dirty="0"/>
              <a:t>This speed is normalized at 1.</a:t>
            </a:r>
            <a:endParaRPr lang="zh-CN" altLang="en-US" dirty="0"/>
          </a:p>
        </p:txBody>
      </p:sp>
      <p:sp>
        <p:nvSpPr>
          <p:cNvPr id="16" name="Slide Number Placeholder 15">
            <a:extLst>
              <a:ext uri="{FF2B5EF4-FFF2-40B4-BE49-F238E27FC236}">
                <a16:creationId xmlns:a16="http://schemas.microsoft.com/office/drawing/2014/main" id="{44B69EDD-DFAF-42C5-8459-6FF3EFA60DDF}"/>
              </a:ext>
            </a:extLst>
          </p:cNvPr>
          <p:cNvSpPr>
            <a:spLocks noGrp="1"/>
          </p:cNvSpPr>
          <p:nvPr>
            <p:ph type="sldNum" sz="quarter" idx="12"/>
          </p:nvPr>
        </p:nvSpPr>
        <p:spPr/>
        <p:txBody>
          <a:bodyPr/>
          <a:lstStyle/>
          <a:p>
            <a:fld id="{25711CE1-5A3A-4555-AFFF-2018F0E14892}" type="slidenum">
              <a:rPr lang="zh-CN" altLang="en-US" smtClean="0"/>
              <a:pPr/>
              <a:t>2</a:t>
            </a:fld>
            <a:r>
              <a:rPr lang="en-US" altLang="zh-CN"/>
              <a:t>/19</a:t>
            </a:r>
            <a:endParaRPr lang="zh-CN" altLang="en-US" dirty="0"/>
          </a:p>
        </p:txBody>
      </p:sp>
      <p:grpSp>
        <p:nvGrpSpPr>
          <p:cNvPr id="105" name="组合 104"/>
          <p:cNvGrpSpPr/>
          <p:nvPr/>
        </p:nvGrpSpPr>
        <p:grpSpPr>
          <a:xfrm>
            <a:off x="0" y="0"/>
            <a:ext cx="6290988" cy="276707"/>
            <a:chOff x="0" y="0"/>
            <a:chExt cx="6290988" cy="276707"/>
          </a:xfrm>
        </p:grpSpPr>
        <p:sp>
          <p:nvSpPr>
            <p:cNvPr id="108" name="Rectangle 46">
              <a:extLst>
                <a:ext uri="{FF2B5EF4-FFF2-40B4-BE49-F238E27FC236}">
                  <a16:creationId xmlns:a16="http://schemas.microsoft.com/office/drawing/2014/main" id="{CF20D83C-4A24-4005-A610-4DD6C83AAE9D}"/>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125" name="Rectangle 47">
              <a:extLst>
                <a:ext uri="{FF2B5EF4-FFF2-40B4-BE49-F238E27FC236}">
                  <a16:creationId xmlns:a16="http://schemas.microsoft.com/office/drawing/2014/main" id="{CDE8C32D-584D-4A8C-B0F1-F58C8599BABF}"/>
                </a:ext>
              </a:extLst>
            </p:cNvPr>
            <p:cNvSpPr/>
            <p:nvPr/>
          </p:nvSpPr>
          <p:spPr>
            <a:xfrm>
              <a:off x="3842840"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SW-QPS</a:t>
              </a:r>
              <a:endParaRPr lang="zh-CN" altLang="en-US" sz="1600" dirty="0"/>
            </a:p>
          </p:txBody>
        </p:sp>
        <p:sp>
          <p:nvSpPr>
            <p:cNvPr id="126" name="Rectangle 60">
              <a:extLst>
                <a:ext uri="{FF2B5EF4-FFF2-40B4-BE49-F238E27FC236}">
                  <a16:creationId xmlns:a16="http://schemas.microsoft.com/office/drawing/2014/main" id="{65E182C4-8DCC-4A2D-9093-D7B9D6792FF5}"/>
                </a:ext>
              </a:extLst>
            </p:cNvPr>
            <p:cNvSpPr/>
            <p:nvPr/>
          </p:nvSpPr>
          <p:spPr>
            <a:xfrm>
              <a:off x="5093033"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127" name="Rectangle 47">
              <a:extLst>
                <a:ext uri="{FF2B5EF4-FFF2-40B4-BE49-F238E27FC236}">
                  <a16:creationId xmlns:a16="http://schemas.microsoft.com/office/drawing/2014/main" id="{CDE8C32D-584D-4A8C-B0F1-F58C8599BABF}"/>
                </a:ext>
              </a:extLst>
            </p:cNvPr>
            <p:cNvSpPr/>
            <p:nvPr/>
          </p:nvSpPr>
          <p:spPr>
            <a:xfrm>
              <a:off x="2592647" y="0"/>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SB-QPS</a:t>
              </a:r>
              <a:endParaRPr lang="zh-CN" altLang="en-US" sz="1600" dirty="0"/>
            </a:p>
          </p:txBody>
        </p:sp>
      </p:grpSp>
    </p:spTree>
    <p:extLst>
      <p:ext uri="{BB962C8B-B14F-4D97-AF65-F5344CB8AC3E}">
        <p14:creationId xmlns:p14="http://schemas.microsoft.com/office/powerpoint/2010/main" val="2656019672"/>
      </p:ext>
    </p:extLst>
  </p:cSld>
  <p:clrMapOvr>
    <a:masterClrMapping/>
  </p:clrMapOvr>
  <mc:AlternateContent xmlns:mc="http://schemas.openxmlformats.org/markup-compatibility/2006" xmlns:p14="http://schemas.microsoft.com/office/powerpoint/2010/main">
    <mc:Choice Requires="p14">
      <p:transition spd="slow" p14:dur="2000" advTm="3239"/>
    </mc:Choice>
    <mc:Fallback xmlns="">
      <p:transition spd="slow" advTm="32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124"/>
                                        </p:tgtEl>
                                        <p:attrNameLst>
                                          <p:attrName>style.visibility</p:attrName>
                                        </p:attrNameLst>
                                      </p:cBhvr>
                                      <p:to>
                                        <p:strVal val="visible"/>
                                      </p:to>
                                    </p:set>
                                  </p:childTnLst>
                                </p:cTn>
                              </p:par>
                            </p:childTnLst>
                          </p:cTn>
                        </p:par>
                        <p:par>
                          <p:cTn id="44" fill="hold">
                            <p:stCondLst>
                              <p:cond delay="0"/>
                            </p:stCondLst>
                            <p:childTnLst>
                              <p:par>
                                <p:cTn id="45" presetID="0" presetClass="path" presetSubtype="0" accel="50000" decel="50000" fill="hold" grpId="1" nodeType="afterEffect">
                                  <p:stCondLst>
                                    <p:cond delay="1000"/>
                                  </p:stCondLst>
                                  <p:childTnLst>
                                    <p:animMotion origin="layout" path="M 0.00243 0.00046 L 0.00243 0.00069 L 0.01233 0.0044 C 0.01372 0.00486 0.01754 0.00579 0.0191 0.00694 C 0.02031 0.00764 0.02101 0.00903 0.02222 0.00949 C 0.02413 0.01065 0.02813 0.01227 0.02813 0.0125 C 0.03524 0.02639 0.02413 0.00486 0.03299 0.02014 C 0.03455 0.02268 0.03698 0.02801 0.03698 0.02824 C 0.03768 0.03055 0.03785 0.03356 0.03889 0.03588 C 0.03959 0.03727 0.04063 0.03842 0.04097 0.03981 C 0.04115 0.04051 0.04028 0.04074 0.03993 0.0412 L 0.33802 0.04792 L 0.33802 0.04815 " pathEditMode="relative" rAng="0" ptsTypes="AAAAAAAAAAAAA">
                                      <p:cBhvr>
                                        <p:cTn id="46" dur="2000" fill="hold"/>
                                        <p:tgtEl>
                                          <p:spTgt spid="124"/>
                                        </p:tgtEl>
                                        <p:attrNameLst>
                                          <p:attrName>ppt_x</p:attrName>
                                          <p:attrName>ppt_y</p:attrName>
                                        </p:attrNameLst>
                                      </p:cBhvr>
                                      <p:rCtr x="16771" y="2384"/>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124"/>
                                        </p:tgtEl>
                                        <p:attrNameLst>
                                          <p:attrName>style.visibility</p:attrName>
                                        </p:attrNameLst>
                                      </p:cBhvr>
                                      <p:to>
                                        <p:strVal val="hidden"/>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childTnLst>
                          </p:cTn>
                        </p:par>
                        <p:par>
                          <p:cTn id="54" fill="hold">
                            <p:stCondLst>
                              <p:cond delay="0"/>
                            </p:stCondLst>
                            <p:childTnLst>
                              <p:par>
                                <p:cTn id="55" presetID="2" presetClass="entr" presetSubtype="4" fill="hold" grpId="0" nodeType="afterEffect">
                                  <p:stCondLst>
                                    <p:cond delay="0"/>
                                  </p:stCondLst>
                                  <p:childTnLst>
                                    <p:set>
                                      <p:cBhvr>
                                        <p:cTn id="56" dur="1" fill="hold">
                                          <p:stCondLst>
                                            <p:cond delay="0"/>
                                          </p:stCondLst>
                                        </p:cTn>
                                        <p:tgtEl>
                                          <p:spTgt spid="102"/>
                                        </p:tgtEl>
                                        <p:attrNameLst>
                                          <p:attrName>style.visibility</p:attrName>
                                        </p:attrNameLst>
                                      </p:cBhvr>
                                      <p:to>
                                        <p:strVal val="visible"/>
                                      </p:to>
                                    </p:set>
                                    <p:anim calcmode="lin" valueType="num">
                                      <p:cBhvr additive="base">
                                        <p:cTn id="57" dur="500" fill="hold"/>
                                        <p:tgtEl>
                                          <p:spTgt spid="102"/>
                                        </p:tgtEl>
                                        <p:attrNameLst>
                                          <p:attrName>ppt_x</p:attrName>
                                        </p:attrNameLst>
                                      </p:cBhvr>
                                      <p:tavLst>
                                        <p:tav tm="0">
                                          <p:val>
                                            <p:strVal val="#ppt_x"/>
                                          </p:val>
                                        </p:tav>
                                        <p:tav tm="100000">
                                          <p:val>
                                            <p:strVal val="#ppt_x"/>
                                          </p:val>
                                        </p:tav>
                                      </p:tavLst>
                                    </p:anim>
                                    <p:anim calcmode="lin" valueType="num">
                                      <p:cBhvr additive="base">
                                        <p:cTn id="58" dur="500" fill="hold"/>
                                        <p:tgtEl>
                                          <p:spTgt spid="10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12"/>
                                        </p:tgtEl>
                                        <p:attrNameLst>
                                          <p:attrName>style.visibility</p:attrName>
                                        </p:attrNameLst>
                                      </p:cBhvr>
                                      <p:to>
                                        <p:strVal val="visible"/>
                                      </p:to>
                                    </p:set>
                                    <p:anim calcmode="lin" valueType="num">
                                      <p:cBhvr additive="base">
                                        <p:cTn id="61" dur="500" fill="hold"/>
                                        <p:tgtEl>
                                          <p:spTgt spid="112"/>
                                        </p:tgtEl>
                                        <p:attrNameLst>
                                          <p:attrName>ppt_x</p:attrName>
                                        </p:attrNameLst>
                                      </p:cBhvr>
                                      <p:tavLst>
                                        <p:tav tm="0">
                                          <p:val>
                                            <p:strVal val="#ppt_x"/>
                                          </p:val>
                                        </p:tav>
                                        <p:tav tm="100000">
                                          <p:val>
                                            <p:strVal val="#ppt_x"/>
                                          </p:val>
                                        </p:tav>
                                      </p:tavLst>
                                    </p:anim>
                                    <p:anim calcmode="lin" valueType="num">
                                      <p:cBhvr additive="base">
                                        <p:cTn id="62" dur="500" fill="hold"/>
                                        <p:tgtEl>
                                          <p:spTgt spid="11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anim calcmode="lin" valueType="num">
                                      <p:cBhvr additive="base">
                                        <p:cTn id="65" dur="500" fill="hold"/>
                                        <p:tgtEl>
                                          <p:spTgt spid="88"/>
                                        </p:tgtEl>
                                        <p:attrNameLst>
                                          <p:attrName>ppt_x</p:attrName>
                                        </p:attrNameLst>
                                      </p:cBhvr>
                                      <p:tavLst>
                                        <p:tav tm="0">
                                          <p:val>
                                            <p:strVal val="#ppt_x"/>
                                          </p:val>
                                        </p:tav>
                                        <p:tav tm="100000">
                                          <p:val>
                                            <p:strVal val="#ppt_x"/>
                                          </p:val>
                                        </p:tav>
                                      </p:tavLst>
                                    </p:anim>
                                    <p:anim calcmode="lin" valueType="num">
                                      <p:cBhvr additive="base">
                                        <p:cTn id="66" dur="500" fill="hold"/>
                                        <p:tgtEl>
                                          <p:spTgt spid="88"/>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03"/>
                                        </p:tgtEl>
                                        <p:attrNameLst>
                                          <p:attrName>style.visibility</p:attrName>
                                        </p:attrNameLst>
                                      </p:cBhvr>
                                      <p:to>
                                        <p:strVal val="visible"/>
                                      </p:to>
                                    </p:set>
                                    <p:anim calcmode="lin" valueType="num">
                                      <p:cBhvr additive="base">
                                        <p:cTn id="69" dur="500" fill="hold"/>
                                        <p:tgtEl>
                                          <p:spTgt spid="103"/>
                                        </p:tgtEl>
                                        <p:attrNameLst>
                                          <p:attrName>ppt_x</p:attrName>
                                        </p:attrNameLst>
                                      </p:cBhvr>
                                      <p:tavLst>
                                        <p:tav tm="0">
                                          <p:val>
                                            <p:strVal val="#ppt_x"/>
                                          </p:val>
                                        </p:tav>
                                        <p:tav tm="100000">
                                          <p:val>
                                            <p:strVal val="#ppt_x"/>
                                          </p:val>
                                        </p:tav>
                                      </p:tavLst>
                                    </p:anim>
                                    <p:anim calcmode="lin" valueType="num">
                                      <p:cBhvr additive="base">
                                        <p:cTn id="70" dur="500" fill="hold"/>
                                        <p:tgtEl>
                                          <p:spTgt spid="10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anim calcmode="lin" valueType="num">
                                      <p:cBhvr additive="base">
                                        <p:cTn id="73" dur="500" fill="hold"/>
                                        <p:tgtEl>
                                          <p:spTgt spid="109"/>
                                        </p:tgtEl>
                                        <p:attrNameLst>
                                          <p:attrName>ppt_x</p:attrName>
                                        </p:attrNameLst>
                                      </p:cBhvr>
                                      <p:tavLst>
                                        <p:tav tm="0">
                                          <p:val>
                                            <p:strVal val="#ppt_x"/>
                                          </p:val>
                                        </p:tav>
                                        <p:tav tm="100000">
                                          <p:val>
                                            <p:strVal val="#ppt_x"/>
                                          </p:val>
                                        </p:tav>
                                      </p:tavLst>
                                    </p:anim>
                                    <p:anim calcmode="lin" valueType="num">
                                      <p:cBhvr additive="base">
                                        <p:cTn id="74" dur="500" fill="hold"/>
                                        <p:tgtEl>
                                          <p:spTgt spid="10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0"/>
                                        </p:tgtEl>
                                        <p:attrNameLst>
                                          <p:attrName>style.visibility</p:attrName>
                                        </p:attrNameLst>
                                      </p:cBhvr>
                                      <p:to>
                                        <p:strVal val="visible"/>
                                      </p:to>
                                    </p:set>
                                    <p:anim calcmode="lin" valueType="num">
                                      <p:cBhvr additive="base">
                                        <p:cTn id="77" dur="500" fill="hold"/>
                                        <p:tgtEl>
                                          <p:spTgt spid="90"/>
                                        </p:tgtEl>
                                        <p:attrNameLst>
                                          <p:attrName>ppt_x</p:attrName>
                                        </p:attrNameLst>
                                      </p:cBhvr>
                                      <p:tavLst>
                                        <p:tav tm="0">
                                          <p:val>
                                            <p:strVal val="#ppt_x"/>
                                          </p:val>
                                        </p:tav>
                                        <p:tav tm="100000">
                                          <p:val>
                                            <p:strVal val="#ppt_x"/>
                                          </p:val>
                                        </p:tav>
                                      </p:tavLst>
                                    </p:anim>
                                    <p:anim calcmode="lin" valueType="num">
                                      <p:cBhvr additive="base">
                                        <p:cTn id="78" dur="500" fill="hold"/>
                                        <p:tgtEl>
                                          <p:spTgt spid="9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16"/>
                                        </p:tgtEl>
                                        <p:attrNameLst>
                                          <p:attrName>style.visibility</p:attrName>
                                        </p:attrNameLst>
                                      </p:cBhvr>
                                      <p:to>
                                        <p:strVal val="visible"/>
                                      </p:to>
                                    </p:set>
                                    <p:anim calcmode="lin" valueType="num">
                                      <p:cBhvr additive="base">
                                        <p:cTn id="81" dur="500" fill="hold"/>
                                        <p:tgtEl>
                                          <p:spTgt spid="116"/>
                                        </p:tgtEl>
                                        <p:attrNameLst>
                                          <p:attrName>ppt_x</p:attrName>
                                        </p:attrNameLst>
                                      </p:cBhvr>
                                      <p:tavLst>
                                        <p:tav tm="0">
                                          <p:val>
                                            <p:strVal val="#ppt_x"/>
                                          </p:val>
                                        </p:tav>
                                        <p:tav tm="100000">
                                          <p:val>
                                            <p:strVal val="#ppt_x"/>
                                          </p:val>
                                        </p:tav>
                                      </p:tavLst>
                                    </p:anim>
                                    <p:anim calcmode="lin" valueType="num">
                                      <p:cBhvr additive="base">
                                        <p:cTn id="82" dur="500" fill="hold"/>
                                        <p:tgtEl>
                                          <p:spTgt spid="11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89"/>
                                        </p:tgtEl>
                                        <p:attrNameLst>
                                          <p:attrName>style.visibility</p:attrName>
                                        </p:attrNameLst>
                                      </p:cBhvr>
                                      <p:to>
                                        <p:strVal val="visible"/>
                                      </p:to>
                                    </p:set>
                                    <p:anim calcmode="lin" valueType="num">
                                      <p:cBhvr additive="base">
                                        <p:cTn id="85" dur="500" fill="hold"/>
                                        <p:tgtEl>
                                          <p:spTgt spid="89"/>
                                        </p:tgtEl>
                                        <p:attrNameLst>
                                          <p:attrName>ppt_x</p:attrName>
                                        </p:attrNameLst>
                                      </p:cBhvr>
                                      <p:tavLst>
                                        <p:tav tm="0">
                                          <p:val>
                                            <p:strVal val="#ppt_x"/>
                                          </p:val>
                                        </p:tav>
                                        <p:tav tm="100000">
                                          <p:val>
                                            <p:strVal val="#ppt_x"/>
                                          </p:val>
                                        </p:tav>
                                      </p:tavLst>
                                    </p:anim>
                                    <p:anim calcmode="lin" valueType="num">
                                      <p:cBhvr additive="base">
                                        <p:cTn id="86" dur="500" fill="hold"/>
                                        <p:tgtEl>
                                          <p:spTgt spid="8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11"/>
                                        </p:tgtEl>
                                        <p:attrNameLst>
                                          <p:attrName>style.visibility</p:attrName>
                                        </p:attrNameLst>
                                      </p:cBhvr>
                                      <p:to>
                                        <p:strVal val="visible"/>
                                      </p:to>
                                    </p:set>
                                    <p:anim calcmode="lin" valueType="num">
                                      <p:cBhvr additive="base">
                                        <p:cTn id="89" dur="500" fill="hold"/>
                                        <p:tgtEl>
                                          <p:spTgt spid="111"/>
                                        </p:tgtEl>
                                        <p:attrNameLst>
                                          <p:attrName>ppt_x</p:attrName>
                                        </p:attrNameLst>
                                      </p:cBhvr>
                                      <p:tavLst>
                                        <p:tav tm="0">
                                          <p:val>
                                            <p:strVal val="#ppt_x"/>
                                          </p:val>
                                        </p:tav>
                                        <p:tav tm="100000">
                                          <p:val>
                                            <p:strVal val="#ppt_x"/>
                                          </p:val>
                                        </p:tav>
                                      </p:tavLst>
                                    </p:anim>
                                    <p:anim calcmode="lin" valueType="num">
                                      <p:cBhvr additive="base">
                                        <p:cTn id="90" dur="500" fill="hold"/>
                                        <p:tgtEl>
                                          <p:spTgt spid="111"/>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06"/>
                                        </p:tgtEl>
                                        <p:attrNameLst>
                                          <p:attrName>style.visibility</p:attrName>
                                        </p:attrNameLst>
                                      </p:cBhvr>
                                      <p:to>
                                        <p:strVal val="visible"/>
                                      </p:to>
                                    </p:set>
                                    <p:anim calcmode="lin" valueType="num">
                                      <p:cBhvr additive="base">
                                        <p:cTn id="93" dur="500" fill="hold"/>
                                        <p:tgtEl>
                                          <p:spTgt spid="106"/>
                                        </p:tgtEl>
                                        <p:attrNameLst>
                                          <p:attrName>ppt_x</p:attrName>
                                        </p:attrNameLst>
                                      </p:cBhvr>
                                      <p:tavLst>
                                        <p:tav tm="0">
                                          <p:val>
                                            <p:strVal val="#ppt_x"/>
                                          </p:val>
                                        </p:tav>
                                        <p:tav tm="100000">
                                          <p:val>
                                            <p:strVal val="#ppt_x"/>
                                          </p:val>
                                        </p:tav>
                                      </p:tavLst>
                                    </p:anim>
                                    <p:anim calcmode="lin" valueType="num">
                                      <p:cBhvr additive="base">
                                        <p:cTn id="94" dur="500" fill="hold"/>
                                        <p:tgtEl>
                                          <p:spTgt spid="10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104"/>
                                        </p:tgtEl>
                                        <p:attrNameLst>
                                          <p:attrName>style.visibility</p:attrName>
                                        </p:attrNameLst>
                                      </p:cBhvr>
                                      <p:to>
                                        <p:strVal val="visible"/>
                                      </p:to>
                                    </p:set>
                                    <p:anim calcmode="lin" valueType="num">
                                      <p:cBhvr additive="base">
                                        <p:cTn id="97" dur="500" fill="hold"/>
                                        <p:tgtEl>
                                          <p:spTgt spid="104"/>
                                        </p:tgtEl>
                                        <p:attrNameLst>
                                          <p:attrName>ppt_x</p:attrName>
                                        </p:attrNameLst>
                                      </p:cBhvr>
                                      <p:tavLst>
                                        <p:tav tm="0">
                                          <p:val>
                                            <p:strVal val="#ppt_x"/>
                                          </p:val>
                                        </p:tav>
                                        <p:tav tm="100000">
                                          <p:val>
                                            <p:strVal val="#ppt_x"/>
                                          </p:val>
                                        </p:tav>
                                      </p:tavLst>
                                    </p:anim>
                                    <p:anim calcmode="lin" valueType="num">
                                      <p:cBhvr additive="base">
                                        <p:cTn id="98" dur="500" fill="hold"/>
                                        <p:tgtEl>
                                          <p:spTgt spid="104"/>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20"/>
                                        </p:tgtEl>
                                        <p:attrNameLst>
                                          <p:attrName>style.visibility</p:attrName>
                                        </p:attrNameLst>
                                      </p:cBhvr>
                                      <p:to>
                                        <p:strVal val="visible"/>
                                      </p:to>
                                    </p:set>
                                    <p:anim calcmode="lin" valueType="num">
                                      <p:cBhvr additive="base">
                                        <p:cTn id="101" dur="500" fill="hold"/>
                                        <p:tgtEl>
                                          <p:spTgt spid="120"/>
                                        </p:tgtEl>
                                        <p:attrNameLst>
                                          <p:attrName>ppt_x</p:attrName>
                                        </p:attrNameLst>
                                      </p:cBhvr>
                                      <p:tavLst>
                                        <p:tav tm="0">
                                          <p:val>
                                            <p:strVal val="#ppt_x"/>
                                          </p:val>
                                        </p:tav>
                                        <p:tav tm="100000">
                                          <p:val>
                                            <p:strVal val="#ppt_x"/>
                                          </p:val>
                                        </p:tav>
                                      </p:tavLst>
                                    </p:anim>
                                    <p:anim calcmode="lin" valueType="num">
                                      <p:cBhvr additive="base">
                                        <p:cTn id="102" dur="500" fill="hold"/>
                                        <p:tgtEl>
                                          <p:spTgt spid="120"/>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07"/>
                                        </p:tgtEl>
                                        <p:attrNameLst>
                                          <p:attrName>style.visibility</p:attrName>
                                        </p:attrNameLst>
                                      </p:cBhvr>
                                      <p:to>
                                        <p:strVal val="visible"/>
                                      </p:to>
                                    </p:set>
                                    <p:anim calcmode="lin" valueType="num">
                                      <p:cBhvr additive="base">
                                        <p:cTn id="105" dur="500" fill="hold"/>
                                        <p:tgtEl>
                                          <p:spTgt spid="107"/>
                                        </p:tgtEl>
                                        <p:attrNameLst>
                                          <p:attrName>ppt_x</p:attrName>
                                        </p:attrNameLst>
                                      </p:cBhvr>
                                      <p:tavLst>
                                        <p:tav tm="0">
                                          <p:val>
                                            <p:strVal val="#ppt_x"/>
                                          </p:val>
                                        </p:tav>
                                        <p:tav tm="100000">
                                          <p:val>
                                            <p:strVal val="#ppt_x"/>
                                          </p:val>
                                        </p:tav>
                                      </p:tavLst>
                                    </p:anim>
                                    <p:anim calcmode="lin" valueType="num">
                                      <p:cBhvr additive="base">
                                        <p:cTn id="106" dur="500" fill="hold"/>
                                        <p:tgtEl>
                                          <p:spTgt spid="10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10"/>
                                        </p:tgtEl>
                                        <p:attrNameLst>
                                          <p:attrName>style.visibility</p:attrName>
                                        </p:attrNameLst>
                                      </p:cBhvr>
                                      <p:to>
                                        <p:strVal val="visible"/>
                                      </p:to>
                                    </p:set>
                                    <p:anim calcmode="lin" valueType="num">
                                      <p:cBhvr additive="base">
                                        <p:cTn id="109" dur="500" fill="hold"/>
                                        <p:tgtEl>
                                          <p:spTgt spid="110"/>
                                        </p:tgtEl>
                                        <p:attrNameLst>
                                          <p:attrName>ppt_x</p:attrName>
                                        </p:attrNameLst>
                                      </p:cBhvr>
                                      <p:tavLst>
                                        <p:tav tm="0">
                                          <p:val>
                                            <p:strVal val="#ppt_x"/>
                                          </p:val>
                                        </p:tav>
                                        <p:tav tm="100000">
                                          <p:val>
                                            <p:strVal val="#ppt_x"/>
                                          </p:val>
                                        </p:tav>
                                      </p:tavLst>
                                    </p:anim>
                                    <p:anim calcmode="lin" valueType="num">
                                      <p:cBhvr additive="base">
                                        <p:cTn id="110" dur="500" fill="hold"/>
                                        <p:tgtEl>
                                          <p:spTgt spid="110"/>
                                        </p:tgtEl>
                                        <p:attrNameLst>
                                          <p:attrName>ppt_y</p:attrName>
                                        </p:attrNameLst>
                                      </p:cBhvr>
                                      <p:tavLst>
                                        <p:tav tm="0">
                                          <p:val>
                                            <p:strVal val="1+#ppt_h/2"/>
                                          </p:val>
                                        </p:tav>
                                        <p:tav tm="100000">
                                          <p:val>
                                            <p:strVal val="#ppt_y"/>
                                          </p:val>
                                        </p:tav>
                                      </p:tavLst>
                                    </p:anim>
                                  </p:childTnLst>
                                </p:cTn>
                              </p:par>
                            </p:childTnLst>
                          </p:cTn>
                        </p:par>
                        <p:par>
                          <p:cTn id="111" fill="hold">
                            <p:stCondLst>
                              <p:cond delay="500"/>
                            </p:stCondLst>
                            <p:childTnLst>
                              <p:par>
                                <p:cTn id="112" presetID="42" presetClass="entr" presetSubtype="0" fill="hold" grpId="0" nodeType="after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1000"/>
                                        <p:tgtEl>
                                          <p:spTgt spid="91"/>
                                        </p:tgtEl>
                                      </p:cBhvr>
                                    </p:animEffect>
                                    <p:anim calcmode="lin" valueType="num">
                                      <p:cBhvr>
                                        <p:cTn id="115" dur="1000" fill="hold"/>
                                        <p:tgtEl>
                                          <p:spTgt spid="91"/>
                                        </p:tgtEl>
                                        <p:attrNameLst>
                                          <p:attrName>ppt_x</p:attrName>
                                        </p:attrNameLst>
                                      </p:cBhvr>
                                      <p:tavLst>
                                        <p:tav tm="0">
                                          <p:val>
                                            <p:strVal val="#ppt_x"/>
                                          </p:val>
                                        </p:tav>
                                        <p:tav tm="100000">
                                          <p:val>
                                            <p:strVal val="#ppt_x"/>
                                          </p:val>
                                        </p:tav>
                                      </p:tavLst>
                                    </p:anim>
                                    <p:anim calcmode="lin" valueType="num">
                                      <p:cBhvr>
                                        <p:cTn id="116" dur="1000" fill="hold"/>
                                        <p:tgtEl>
                                          <p:spTgt spid="91"/>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96"/>
                                        </p:tgtEl>
                                        <p:attrNameLst>
                                          <p:attrName>style.visibility</p:attrName>
                                        </p:attrNameLst>
                                      </p:cBhvr>
                                      <p:to>
                                        <p:strVal val="visible"/>
                                      </p:to>
                                    </p:set>
                                    <p:animEffect transition="in" filter="fade">
                                      <p:cBhvr>
                                        <p:cTn id="119" dur="1000"/>
                                        <p:tgtEl>
                                          <p:spTgt spid="96"/>
                                        </p:tgtEl>
                                      </p:cBhvr>
                                    </p:animEffect>
                                    <p:anim calcmode="lin" valueType="num">
                                      <p:cBhvr>
                                        <p:cTn id="120" dur="1000" fill="hold"/>
                                        <p:tgtEl>
                                          <p:spTgt spid="96"/>
                                        </p:tgtEl>
                                        <p:attrNameLst>
                                          <p:attrName>ppt_x</p:attrName>
                                        </p:attrNameLst>
                                      </p:cBhvr>
                                      <p:tavLst>
                                        <p:tav tm="0">
                                          <p:val>
                                            <p:strVal val="#ppt_x"/>
                                          </p:val>
                                        </p:tav>
                                        <p:tav tm="100000">
                                          <p:val>
                                            <p:strVal val="#ppt_x"/>
                                          </p:val>
                                        </p:tav>
                                      </p:tavLst>
                                    </p:anim>
                                    <p:anim calcmode="lin" valueType="num">
                                      <p:cBhvr>
                                        <p:cTn id="121" dur="1000" fill="hold"/>
                                        <p:tgtEl>
                                          <p:spTgt spid="96"/>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98"/>
                                        </p:tgtEl>
                                        <p:attrNameLst>
                                          <p:attrName>style.visibility</p:attrName>
                                        </p:attrNameLst>
                                      </p:cBhvr>
                                      <p:to>
                                        <p:strVal val="visible"/>
                                      </p:to>
                                    </p:set>
                                    <p:animEffect transition="in" filter="fade">
                                      <p:cBhvr>
                                        <p:cTn id="124" dur="1000"/>
                                        <p:tgtEl>
                                          <p:spTgt spid="98"/>
                                        </p:tgtEl>
                                      </p:cBhvr>
                                    </p:animEffect>
                                    <p:anim calcmode="lin" valueType="num">
                                      <p:cBhvr>
                                        <p:cTn id="125" dur="1000" fill="hold"/>
                                        <p:tgtEl>
                                          <p:spTgt spid="98"/>
                                        </p:tgtEl>
                                        <p:attrNameLst>
                                          <p:attrName>ppt_x</p:attrName>
                                        </p:attrNameLst>
                                      </p:cBhvr>
                                      <p:tavLst>
                                        <p:tav tm="0">
                                          <p:val>
                                            <p:strVal val="#ppt_x"/>
                                          </p:val>
                                        </p:tav>
                                        <p:tav tm="100000">
                                          <p:val>
                                            <p:strVal val="#ppt_x"/>
                                          </p:val>
                                        </p:tav>
                                      </p:tavLst>
                                    </p:anim>
                                    <p:anim calcmode="lin" valueType="num">
                                      <p:cBhvr>
                                        <p:cTn id="126" dur="1000" fill="hold"/>
                                        <p:tgtEl>
                                          <p:spTgt spid="98"/>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animEffect transition="in" filter="fade">
                                      <p:cBhvr>
                                        <p:cTn id="129" dur="1000"/>
                                        <p:tgtEl>
                                          <p:spTgt spid="97"/>
                                        </p:tgtEl>
                                      </p:cBhvr>
                                    </p:animEffect>
                                    <p:anim calcmode="lin" valueType="num">
                                      <p:cBhvr>
                                        <p:cTn id="130" dur="1000" fill="hold"/>
                                        <p:tgtEl>
                                          <p:spTgt spid="97"/>
                                        </p:tgtEl>
                                        <p:attrNameLst>
                                          <p:attrName>ppt_x</p:attrName>
                                        </p:attrNameLst>
                                      </p:cBhvr>
                                      <p:tavLst>
                                        <p:tav tm="0">
                                          <p:val>
                                            <p:strVal val="#ppt_x"/>
                                          </p:val>
                                        </p:tav>
                                        <p:tav tm="100000">
                                          <p:val>
                                            <p:strVal val="#ppt_x"/>
                                          </p:val>
                                        </p:tav>
                                      </p:tavLst>
                                    </p:anim>
                                    <p:anim calcmode="lin" valueType="num">
                                      <p:cBhvr>
                                        <p:cTn id="131" dur="1000" fill="hold"/>
                                        <p:tgtEl>
                                          <p:spTgt spid="97"/>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99"/>
                                        </p:tgtEl>
                                        <p:attrNameLst>
                                          <p:attrName>style.visibility</p:attrName>
                                        </p:attrNameLst>
                                      </p:cBhvr>
                                      <p:to>
                                        <p:strVal val="visible"/>
                                      </p:to>
                                    </p:set>
                                    <p:animEffect transition="in" filter="fade">
                                      <p:cBhvr>
                                        <p:cTn id="134" dur="1000"/>
                                        <p:tgtEl>
                                          <p:spTgt spid="99"/>
                                        </p:tgtEl>
                                      </p:cBhvr>
                                    </p:animEffect>
                                    <p:anim calcmode="lin" valueType="num">
                                      <p:cBhvr>
                                        <p:cTn id="135" dur="1000" fill="hold"/>
                                        <p:tgtEl>
                                          <p:spTgt spid="99"/>
                                        </p:tgtEl>
                                        <p:attrNameLst>
                                          <p:attrName>ppt_x</p:attrName>
                                        </p:attrNameLst>
                                      </p:cBhvr>
                                      <p:tavLst>
                                        <p:tav tm="0">
                                          <p:val>
                                            <p:strVal val="#ppt_x"/>
                                          </p:val>
                                        </p:tav>
                                        <p:tav tm="100000">
                                          <p:val>
                                            <p:strVal val="#ppt_x"/>
                                          </p:val>
                                        </p:tav>
                                      </p:tavLst>
                                    </p:anim>
                                    <p:anim calcmode="lin" valueType="num">
                                      <p:cBhvr>
                                        <p:cTn id="136"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5"/>
                                        </p:tgtEl>
                                        <p:attrNameLst>
                                          <p:attrName>style.visibility</p:attrName>
                                        </p:attrNameLst>
                                      </p:cBhvr>
                                      <p:to>
                                        <p:strVal val="visible"/>
                                      </p:to>
                                    </p:set>
                                  </p:childTnLst>
                                </p:cTn>
                              </p:par>
                              <p:par>
                                <p:cTn id="141" presetID="42" presetClass="entr" presetSubtype="0" fill="hold" nodeType="withEffect">
                                  <p:stCondLst>
                                    <p:cond delay="0"/>
                                  </p:stCondLst>
                                  <p:childTnLst>
                                    <p:set>
                                      <p:cBhvr>
                                        <p:cTn id="142" dur="1" fill="hold">
                                          <p:stCondLst>
                                            <p:cond delay="0"/>
                                          </p:stCondLst>
                                        </p:cTn>
                                        <p:tgtEl>
                                          <p:spTgt spid="15">
                                            <p:txEl>
                                              <p:pRg st="0" end="0"/>
                                            </p:txEl>
                                          </p:spTgt>
                                        </p:tgtEl>
                                        <p:attrNameLst>
                                          <p:attrName>style.visibility</p:attrName>
                                        </p:attrNameLst>
                                      </p:cBhvr>
                                      <p:to>
                                        <p:strVal val="visible"/>
                                      </p:to>
                                    </p:set>
                                    <p:animEffect transition="in" filter="fade">
                                      <p:cBhvr>
                                        <p:cTn id="143" dur="500"/>
                                        <p:tgtEl>
                                          <p:spTgt spid="15">
                                            <p:txEl>
                                              <p:pRg st="0" end="0"/>
                                            </p:txEl>
                                          </p:spTgt>
                                        </p:tgtEl>
                                      </p:cBhvr>
                                    </p:animEffect>
                                    <p:anim calcmode="lin" valueType="num">
                                      <p:cBhvr>
                                        <p:cTn id="144"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45" dur="500" fill="hold"/>
                                        <p:tgtEl>
                                          <p:spTgt spid="15">
                                            <p:txEl>
                                              <p:pRg st="0" end="0"/>
                                            </p:txEl>
                                          </p:spTgt>
                                        </p:tgtEl>
                                        <p:attrNameLst>
                                          <p:attrName>ppt_y</p:attrName>
                                        </p:attrNameLst>
                                      </p:cBhvr>
                                      <p:tavLst>
                                        <p:tav tm="0">
                                          <p:val>
                                            <p:strVal val="#ppt_y+.1"/>
                                          </p:val>
                                        </p:tav>
                                        <p:tav tm="100000">
                                          <p:val>
                                            <p:strVal val="#ppt_y"/>
                                          </p:val>
                                        </p:tav>
                                      </p:tavLst>
                                    </p:anim>
                                  </p:childTnLst>
                                </p:cTn>
                              </p:par>
                              <p:par>
                                <p:cTn id="146" presetID="42" presetClass="entr" presetSubtype="0" fill="hold" nodeType="withEffect">
                                  <p:stCondLst>
                                    <p:cond delay="0"/>
                                  </p:stCondLst>
                                  <p:childTnLst>
                                    <p:set>
                                      <p:cBhvr>
                                        <p:cTn id="147" dur="1" fill="hold">
                                          <p:stCondLst>
                                            <p:cond delay="0"/>
                                          </p:stCondLst>
                                        </p:cTn>
                                        <p:tgtEl>
                                          <p:spTgt spid="15">
                                            <p:txEl>
                                              <p:pRg st="1" end="1"/>
                                            </p:txEl>
                                          </p:spTgt>
                                        </p:tgtEl>
                                        <p:attrNameLst>
                                          <p:attrName>style.visibility</p:attrName>
                                        </p:attrNameLst>
                                      </p:cBhvr>
                                      <p:to>
                                        <p:strVal val="visible"/>
                                      </p:to>
                                    </p:set>
                                    <p:animEffect transition="in" filter="fade">
                                      <p:cBhvr>
                                        <p:cTn id="148" dur="500"/>
                                        <p:tgtEl>
                                          <p:spTgt spid="15">
                                            <p:txEl>
                                              <p:pRg st="1" end="1"/>
                                            </p:txEl>
                                          </p:spTgt>
                                        </p:tgtEl>
                                      </p:cBhvr>
                                    </p:animEffect>
                                    <p:anim calcmode="lin" valueType="num">
                                      <p:cBhvr>
                                        <p:cTn id="149"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150" dur="5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76" grpId="0" animBg="1"/>
      <p:bldP spid="77" grpId="0" animBg="1"/>
      <p:bldP spid="3" grpId="0" animBg="1"/>
      <p:bldP spid="78" grpId="0"/>
      <p:bldP spid="79" grpId="0"/>
      <p:bldP spid="84" grpId="0" animBg="1"/>
      <p:bldP spid="85" grpId="0" animBg="1"/>
      <p:bldP spid="86" grpId="0"/>
      <p:bldP spid="87" grpId="0"/>
      <p:bldP spid="102" grpId="0" animBg="1"/>
      <p:bldP spid="103" grpId="0" animBg="1"/>
      <p:bldP spid="104" grpId="0" animBg="1"/>
      <p:bldP spid="106" grpId="0" animBg="1"/>
      <p:bldP spid="107" grpId="0" animBg="1"/>
      <p:bldP spid="109" grpId="0" animBg="1"/>
      <p:bldP spid="110" grpId="0" animBg="1"/>
      <p:bldP spid="111" grpId="0"/>
      <p:bldP spid="91" grpId="0" animBg="1"/>
      <p:bldP spid="96" grpId="0" animBg="1"/>
      <p:bldP spid="97" grpId="0" animBg="1"/>
      <p:bldP spid="98" grpId="0" animBg="1"/>
      <p:bldP spid="99" grpId="0" animBg="1"/>
      <p:bldP spid="6" grpId="0" animBg="1"/>
      <p:bldP spid="6" grpId="1" animBg="1"/>
      <p:bldP spid="124" grpId="0" animBg="1"/>
      <p:bldP spid="124" grpId="1" animBg="1"/>
      <p:bldP spid="124" grpId="2"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b="1" dirty="0"/>
              <a:t>Crossbar Scheduling: Constraint</a:t>
            </a:r>
            <a:endParaRPr lang="en-US" b="1" dirty="0">
              <a:latin typeface="+mn-lt"/>
            </a:endParaRPr>
          </a:p>
        </p:txBody>
      </p:sp>
      <p:sp>
        <p:nvSpPr>
          <p:cNvPr id="5" name="页脚占位符 4"/>
          <p:cNvSpPr>
            <a:spLocks noGrp="1"/>
          </p:cNvSpPr>
          <p:nvPr>
            <p:ph type="ftr" sz="quarter" idx="11"/>
          </p:nvPr>
        </p:nvSpPr>
        <p:spPr/>
        <p:txBody>
          <a:bodyPr/>
          <a:lstStyle/>
          <a:p>
            <a:r>
              <a:rPr lang="sv-SE" altLang="zh-CN"/>
              <a:t>Performance 2020</a:t>
            </a:r>
            <a:endParaRPr lang="zh-CN" altLang="en-US" dirty="0"/>
          </a:p>
        </p:txBody>
      </p:sp>
      <p:cxnSp>
        <p:nvCxnSpPr>
          <p:cNvPr id="9" name="Straight Connector 8"/>
          <p:cNvCxnSpPr/>
          <p:nvPr/>
        </p:nvCxnSpPr>
        <p:spPr>
          <a:xfrm flipH="1">
            <a:off x="4850523" y="2200955"/>
            <a:ext cx="1144" cy="2996524"/>
          </a:xfrm>
          <a:prstGeom prst="line">
            <a:avLst/>
          </a:prstGeom>
          <a:ln w="28575">
            <a:solidFill>
              <a:srgbClr val="E3F1FF"/>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Rounded Corners 21"/>
          <p:cNvSpPr/>
          <p:nvPr/>
        </p:nvSpPr>
        <p:spPr>
          <a:xfrm>
            <a:off x="5303519" y="2629992"/>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1</a:t>
            </a:r>
          </a:p>
        </p:txBody>
      </p:sp>
      <p:sp>
        <p:nvSpPr>
          <p:cNvPr id="141" name="Rectangle: Rounded Corners 140"/>
          <p:cNvSpPr/>
          <p:nvPr/>
        </p:nvSpPr>
        <p:spPr>
          <a:xfrm>
            <a:off x="5303519" y="3121157"/>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2</a:t>
            </a:r>
          </a:p>
        </p:txBody>
      </p:sp>
      <p:sp>
        <p:nvSpPr>
          <p:cNvPr id="142" name="Rectangle: Rounded Corners 141"/>
          <p:cNvSpPr/>
          <p:nvPr/>
        </p:nvSpPr>
        <p:spPr>
          <a:xfrm>
            <a:off x="5303519" y="4688039"/>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N</a:t>
            </a:r>
          </a:p>
        </p:txBody>
      </p:sp>
      <p:grpSp>
        <p:nvGrpSpPr>
          <p:cNvPr id="143" name="Group 142"/>
          <p:cNvGrpSpPr/>
          <p:nvPr/>
        </p:nvGrpSpPr>
        <p:grpSpPr>
          <a:xfrm>
            <a:off x="5789022" y="3924709"/>
            <a:ext cx="91440" cy="352695"/>
            <a:chOff x="7097486" y="2049280"/>
            <a:chExt cx="91440" cy="352695"/>
          </a:xfrm>
        </p:grpSpPr>
        <p:sp>
          <p:nvSpPr>
            <p:cNvPr id="144" name="Oval 14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Rounded Corners 146"/>
          <p:cNvSpPr/>
          <p:nvPr/>
        </p:nvSpPr>
        <p:spPr>
          <a:xfrm>
            <a:off x="7560839" y="2607162"/>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1</a:t>
            </a:r>
          </a:p>
        </p:txBody>
      </p:sp>
      <p:sp>
        <p:nvSpPr>
          <p:cNvPr id="148" name="Rectangle: Rounded Corners 147"/>
          <p:cNvSpPr/>
          <p:nvPr/>
        </p:nvSpPr>
        <p:spPr>
          <a:xfrm>
            <a:off x="7560839" y="309832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2</a:t>
            </a:r>
          </a:p>
        </p:txBody>
      </p:sp>
      <p:sp>
        <p:nvSpPr>
          <p:cNvPr id="149" name="Rectangle: Rounded Corners 148"/>
          <p:cNvSpPr/>
          <p:nvPr/>
        </p:nvSpPr>
        <p:spPr>
          <a:xfrm>
            <a:off x="7560839" y="466520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N</a:t>
            </a:r>
          </a:p>
        </p:txBody>
      </p:sp>
      <p:grpSp>
        <p:nvGrpSpPr>
          <p:cNvPr id="150" name="Group 149"/>
          <p:cNvGrpSpPr/>
          <p:nvPr/>
        </p:nvGrpSpPr>
        <p:grpSpPr>
          <a:xfrm>
            <a:off x="8046343" y="3901879"/>
            <a:ext cx="91440" cy="352695"/>
            <a:chOff x="7097486" y="2049280"/>
            <a:chExt cx="91440" cy="352695"/>
          </a:xfrm>
        </p:grpSpPr>
        <p:sp>
          <p:nvSpPr>
            <p:cNvPr id="151" name="Oval 15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Rounded Corners 23"/>
          <p:cNvSpPr/>
          <p:nvPr/>
        </p:nvSpPr>
        <p:spPr>
          <a:xfrm>
            <a:off x="6457950" y="2629992"/>
            <a:ext cx="1040130" cy="238673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691718" y="3330970"/>
            <a:ext cx="572593"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
        <p:nvSpPr>
          <p:cNvPr id="38" name="Speech Bubble: Rectangle 37"/>
          <p:cNvSpPr/>
          <p:nvPr/>
        </p:nvSpPr>
        <p:spPr>
          <a:xfrm>
            <a:off x="5834742" y="1856241"/>
            <a:ext cx="2602606" cy="619882"/>
          </a:xfrm>
          <a:prstGeom prst="wedgeRectCallout">
            <a:avLst>
              <a:gd name="adj1" fmla="val -4769"/>
              <a:gd name="adj2" fmla="val 72844"/>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Which input connects to which output?</a:t>
            </a:r>
          </a:p>
        </p:txBody>
      </p:sp>
      <p:sp>
        <p:nvSpPr>
          <p:cNvPr id="44" name="TextBox 43"/>
          <p:cNvSpPr txBox="1"/>
          <p:nvPr/>
        </p:nvSpPr>
        <p:spPr>
          <a:xfrm>
            <a:off x="1410962" y="5249206"/>
            <a:ext cx="6637709" cy="954107"/>
          </a:xfrm>
          <a:prstGeom prst="rect">
            <a:avLst/>
          </a:prstGeom>
          <a:solidFill>
            <a:srgbClr val="FFC000">
              <a:alpha val="75000"/>
            </a:srgbClr>
          </a:solidFill>
        </p:spPr>
        <p:txBody>
          <a:bodyPr wrap="square" rtlCol="0">
            <a:spAutoFit/>
          </a:bodyPr>
          <a:lstStyle/>
          <a:p>
            <a:r>
              <a:rPr lang="en-US" sz="2000" b="1" dirty="0"/>
              <a:t>During each switching cycle, or time slot</a:t>
            </a:r>
          </a:p>
          <a:p>
            <a:pPr marL="285750" indent="-285750">
              <a:buFont typeface="Arial" panose="020B0604020202020204" pitchFamily="34" charset="0"/>
              <a:buChar char="•"/>
            </a:pPr>
            <a:r>
              <a:rPr lang="en-US" dirty="0"/>
              <a:t>Each input can only connect to a single output</a:t>
            </a:r>
          </a:p>
          <a:p>
            <a:pPr marL="285750" indent="-285750">
              <a:buFont typeface="Arial" panose="020B0604020202020204" pitchFamily="34" charset="0"/>
              <a:buChar char="•"/>
            </a:pPr>
            <a:r>
              <a:rPr lang="en-US" dirty="0"/>
              <a:t>Each output can only be connected by a single input</a:t>
            </a:r>
          </a:p>
        </p:txBody>
      </p:sp>
      <p:grpSp>
        <p:nvGrpSpPr>
          <p:cNvPr id="88" name="Group 87"/>
          <p:cNvGrpSpPr/>
          <p:nvPr/>
        </p:nvGrpSpPr>
        <p:grpSpPr>
          <a:xfrm>
            <a:off x="348566" y="2318564"/>
            <a:ext cx="4385073" cy="2691948"/>
            <a:chOff x="2520826" y="1930228"/>
            <a:chExt cx="4385073" cy="2691948"/>
          </a:xfrm>
        </p:grpSpPr>
        <p:sp>
          <p:nvSpPr>
            <p:cNvPr id="89" name="Arrow: Right 88"/>
            <p:cNvSpPr/>
            <p:nvPr/>
          </p:nvSpPr>
          <p:spPr>
            <a:xfrm>
              <a:off x="4080951" y="2517356"/>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p:cNvSpPr/>
            <p:nvPr/>
          </p:nvSpPr>
          <p:spPr>
            <a:xfrm>
              <a:off x="4089289" y="4098387"/>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96" name="Rectangle 95"/>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1"/>
              <a:endCxn id="97"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893188"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701709"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510230"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3" idx="1"/>
              <a:endCxn id="10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890998"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699519"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3633674" y="2515182"/>
              <a:ext cx="45719" cy="198119"/>
              <a:chOff x="6348549" y="1950720"/>
              <a:chExt cx="45719" cy="198119"/>
            </a:xfrm>
          </p:grpSpPr>
          <p:sp>
            <p:nvSpPr>
              <p:cNvPr id="158" name="Oval 157"/>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110" name="TextBox 109"/>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nvGrpSpPr>
            <p:cNvPr id="111" name="Group 110"/>
            <p:cNvGrpSpPr/>
            <p:nvPr/>
          </p:nvGrpSpPr>
          <p:grpSpPr>
            <a:xfrm>
              <a:off x="2520826" y="3788814"/>
              <a:ext cx="1562315" cy="833362"/>
              <a:chOff x="1954760" y="3753978"/>
              <a:chExt cx="1562315" cy="833362"/>
            </a:xfrm>
          </p:grpSpPr>
          <p:sp>
            <p:nvSpPr>
              <p:cNvPr id="127" name="Rectangle 126"/>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a:stCxn id="128" idx="1"/>
                <a:endCxn id="128"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327122" y="384740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stCxn id="132" idx="1"/>
                <a:endCxn id="132"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2615724" y="4379757"/>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324932"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3147192"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3067608" y="4069520"/>
                <a:ext cx="45719" cy="198119"/>
                <a:chOff x="6348549" y="1950720"/>
                <a:chExt cx="45719" cy="198119"/>
              </a:xfrm>
            </p:grpSpPr>
            <p:sp>
              <p:nvSpPr>
                <p:cNvPr id="155" name="Oval 15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139" name="TextBox 13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140" name="Rectangle 139"/>
              <p:cNvSpPr/>
              <p:nvPr/>
            </p:nvSpPr>
            <p:spPr>
              <a:xfrm>
                <a:off x="2969453"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2791714"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113" name="TextBox 112"/>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114" name="Group 113"/>
            <p:cNvGrpSpPr/>
            <p:nvPr/>
          </p:nvGrpSpPr>
          <p:grpSpPr>
            <a:xfrm>
              <a:off x="3299477" y="3181893"/>
              <a:ext cx="91440" cy="352695"/>
              <a:chOff x="7097486" y="2049280"/>
              <a:chExt cx="91440" cy="352695"/>
            </a:xfrm>
          </p:grpSpPr>
          <p:sp>
            <p:nvSpPr>
              <p:cNvPr id="123" name="Oval 12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Arrow: Right 114"/>
            <p:cNvSpPr/>
            <p:nvPr/>
          </p:nvSpPr>
          <p:spPr>
            <a:xfrm>
              <a:off x="5989233" y="2544601"/>
              <a:ext cx="916666" cy="2414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Right 115"/>
            <p:cNvSpPr/>
            <p:nvPr/>
          </p:nvSpPr>
          <p:spPr>
            <a:xfrm>
              <a:off x="5989233" y="4108348"/>
              <a:ext cx="916666" cy="241497"/>
            </a:xfrm>
            <a:prstGeom prst="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5910852" y="3911358"/>
              <a:ext cx="960519" cy="307777"/>
            </a:xfrm>
            <a:prstGeom prst="rect">
              <a:avLst/>
            </a:prstGeom>
            <a:noFill/>
          </p:spPr>
          <p:txBody>
            <a:bodyPr wrap="none" rtlCol="0">
              <a:spAutoFit/>
            </a:bodyPr>
            <a:lstStyle/>
            <a:p>
              <a:r>
                <a:rPr lang="en-US" sz="1400" b="1" dirty="0"/>
                <a:t>Output N</a:t>
              </a:r>
            </a:p>
          </p:txBody>
        </p:sp>
        <p:sp>
          <p:nvSpPr>
            <p:cNvPr id="118" name="TextBox 117"/>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119" name="Group 118"/>
            <p:cNvGrpSpPr/>
            <p:nvPr/>
          </p:nvGrpSpPr>
          <p:grpSpPr>
            <a:xfrm>
              <a:off x="6318477" y="3184955"/>
              <a:ext cx="91440" cy="352695"/>
              <a:chOff x="7097486" y="2049280"/>
              <a:chExt cx="91440" cy="352695"/>
            </a:xfrm>
          </p:grpSpPr>
          <p:sp>
            <p:nvSpPr>
              <p:cNvPr id="120" name="Oval 11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Date Placeholder 2"/>
          <p:cNvSpPr>
            <a:spLocks noGrp="1"/>
          </p:cNvSpPr>
          <p:nvPr>
            <p:ph type="dt" sz="half" idx="10"/>
          </p:nvPr>
        </p:nvSpPr>
        <p:spPr/>
        <p:txBody>
          <a:bodyPr/>
          <a:lstStyle/>
          <a:p>
            <a:fld id="{691667D1-794A-495B-AB9A-B8AE2ADFEDB8}" type="datetime4">
              <a:rPr lang="en-US" altLang="zh-CN" smtClean="0"/>
              <a:t>April 9, 2021</a:t>
            </a:fld>
            <a:endParaRPr lang="zh-CN" altLang="en-US"/>
          </a:p>
        </p:txBody>
      </p:sp>
      <p:sp>
        <p:nvSpPr>
          <p:cNvPr id="10" name="Slide Number Placeholder 9">
            <a:extLst>
              <a:ext uri="{FF2B5EF4-FFF2-40B4-BE49-F238E27FC236}">
                <a16:creationId xmlns:a16="http://schemas.microsoft.com/office/drawing/2014/main" id="{EE7814BA-9D02-49AA-BEAB-1636E2A18021}"/>
              </a:ext>
            </a:extLst>
          </p:cNvPr>
          <p:cNvSpPr>
            <a:spLocks noGrp="1"/>
          </p:cNvSpPr>
          <p:nvPr>
            <p:ph type="sldNum" sz="quarter" idx="12"/>
          </p:nvPr>
        </p:nvSpPr>
        <p:spPr/>
        <p:txBody>
          <a:bodyPr/>
          <a:lstStyle/>
          <a:p>
            <a:fld id="{25711CE1-5A3A-4555-AFFF-2018F0E14892}" type="slidenum">
              <a:rPr lang="zh-CN" altLang="en-US" smtClean="0"/>
              <a:pPr/>
              <a:t>3</a:t>
            </a:fld>
            <a:r>
              <a:rPr lang="en-US" altLang="zh-CN"/>
              <a:t>/19</a:t>
            </a:r>
            <a:endParaRPr lang="zh-CN" altLang="en-US" dirty="0"/>
          </a:p>
        </p:txBody>
      </p:sp>
      <p:grpSp>
        <p:nvGrpSpPr>
          <p:cNvPr id="83" name="组合 82"/>
          <p:cNvGrpSpPr/>
          <p:nvPr/>
        </p:nvGrpSpPr>
        <p:grpSpPr>
          <a:xfrm>
            <a:off x="0" y="0"/>
            <a:ext cx="6290988" cy="276707"/>
            <a:chOff x="0" y="0"/>
            <a:chExt cx="6290988" cy="276707"/>
          </a:xfrm>
        </p:grpSpPr>
        <p:sp>
          <p:nvSpPr>
            <p:cNvPr id="84" name="Rectangle 46">
              <a:extLst>
                <a:ext uri="{FF2B5EF4-FFF2-40B4-BE49-F238E27FC236}">
                  <a16:creationId xmlns:a16="http://schemas.microsoft.com/office/drawing/2014/main" id="{CF20D83C-4A24-4005-A610-4DD6C83AAE9D}"/>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85" name="Rectangle 47">
              <a:extLst>
                <a:ext uri="{FF2B5EF4-FFF2-40B4-BE49-F238E27FC236}">
                  <a16:creationId xmlns:a16="http://schemas.microsoft.com/office/drawing/2014/main" id="{CDE8C32D-584D-4A8C-B0F1-F58C8599BABF}"/>
                </a:ext>
              </a:extLst>
            </p:cNvPr>
            <p:cNvSpPr/>
            <p:nvPr/>
          </p:nvSpPr>
          <p:spPr>
            <a:xfrm>
              <a:off x="3842840"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SW-QPS</a:t>
              </a:r>
              <a:endParaRPr lang="zh-CN" altLang="en-US" sz="1600" dirty="0"/>
            </a:p>
          </p:txBody>
        </p:sp>
        <p:sp>
          <p:nvSpPr>
            <p:cNvPr id="87" name="Rectangle 60">
              <a:extLst>
                <a:ext uri="{FF2B5EF4-FFF2-40B4-BE49-F238E27FC236}">
                  <a16:creationId xmlns:a16="http://schemas.microsoft.com/office/drawing/2014/main" id="{65E182C4-8DCC-4A2D-9093-D7B9D6792FF5}"/>
                </a:ext>
              </a:extLst>
            </p:cNvPr>
            <p:cNvSpPr/>
            <p:nvPr/>
          </p:nvSpPr>
          <p:spPr>
            <a:xfrm>
              <a:off x="5093033"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92" name="Rectangle 47">
              <a:extLst>
                <a:ext uri="{FF2B5EF4-FFF2-40B4-BE49-F238E27FC236}">
                  <a16:creationId xmlns:a16="http://schemas.microsoft.com/office/drawing/2014/main" id="{CDE8C32D-584D-4A8C-B0F1-F58C8599BABF}"/>
                </a:ext>
              </a:extLst>
            </p:cNvPr>
            <p:cNvSpPr/>
            <p:nvPr/>
          </p:nvSpPr>
          <p:spPr>
            <a:xfrm>
              <a:off x="2592647" y="0"/>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SB-QPS</a:t>
              </a:r>
              <a:endParaRPr lang="zh-CN" altLang="en-US" sz="1600" dirty="0"/>
            </a:p>
          </p:txBody>
        </p:sp>
      </p:grpSp>
    </p:spTree>
    <p:extLst>
      <p:ext uri="{BB962C8B-B14F-4D97-AF65-F5344CB8AC3E}">
        <p14:creationId xmlns:p14="http://schemas.microsoft.com/office/powerpoint/2010/main" val="4049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500" fill="hold"/>
                                        <p:tgtEl>
                                          <p:spTgt spid="141"/>
                                        </p:tgtEl>
                                        <p:attrNameLst>
                                          <p:attrName>ppt_x</p:attrName>
                                        </p:attrNameLst>
                                      </p:cBhvr>
                                      <p:tavLst>
                                        <p:tav tm="0">
                                          <p:val>
                                            <p:strVal val="#ppt_x"/>
                                          </p:val>
                                        </p:tav>
                                        <p:tav tm="100000">
                                          <p:val>
                                            <p:strVal val="#ppt_x"/>
                                          </p:val>
                                        </p:tav>
                                      </p:tavLst>
                                    </p:anim>
                                    <p:anim calcmode="lin" valueType="num">
                                      <p:cBhvr additive="base">
                                        <p:cTn id="12" dur="500" fill="hold"/>
                                        <p:tgtEl>
                                          <p:spTgt spid="14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
                                        </p:tgtEl>
                                        <p:attrNameLst>
                                          <p:attrName>style.visibility</p:attrName>
                                        </p:attrNameLst>
                                      </p:cBhvr>
                                      <p:to>
                                        <p:strVal val="visible"/>
                                      </p:to>
                                    </p:set>
                                    <p:anim calcmode="lin" valueType="num">
                                      <p:cBhvr additive="base">
                                        <p:cTn id="15" dur="500" fill="hold"/>
                                        <p:tgtEl>
                                          <p:spTgt spid="143"/>
                                        </p:tgtEl>
                                        <p:attrNameLst>
                                          <p:attrName>ppt_x</p:attrName>
                                        </p:attrNameLst>
                                      </p:cBhvr>
                                      <p:tavLst>
                                        <p:tav tm="0">
                                          <p:val>
                                            <p:strVal val="#ppt_x"/>
                                          </p:val>
                                        </p:tav>
                                        <p:tav tm="100000">
                                          <p:val>
                                            <p:strVal val="#ppt_x"/>
                                          </p:val>
                                        </p:tav>
                                      </p:tavLst>
                                    </p:anim>
                                    <p:anim calcmode="lin" valueType="num">
                                      <p:cBhvr additive="base">
                                        <p:cTn id="16" dur="500" fill="hold"/>
                                        <p:tgtEl>
                                          <p:spTgt spid="14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2"/>
                                        </p:tgtEl>
                                        <p:attrNameLst>
                                          <p:attrName>style.visibility</p:attrName>
                                        </p:attrNameLst>
                                      </p:cBhvr>
                                      <p:to>
                                        <p:strVal val="visible"/>
                                      </p:to>
                                    </p:set>
                                    <p:anim calcmode="lin" valueType="num">
                                      <p:cBhvr additive="base">
                                        <p:cTn id="19" dur="500" fill="hold"/>
                                        <p:tgtEl>
                                          <p:spTgt spid="142"/>
                                        </p:tgtEl>
                                        <p:attrNameLst>
                                          <p:attrName>ppt_x</p:attrName>
                                        </p:attrNameLst>
                                      </p:cBhvr>
                                      <p:tavLst>
                                        <p:tav tm="0">
                                          <p:val>
                                            <p:strVal val="#ppt_x"/>
                                          </p:val>
                                        </p:tav>
                                        <p:tav tm="100000">
                                          <p:val>
                                            <p:strVal val="#ppt_x"/>
                                          </p:val>
                                        </p:tav>
                                      </p:tavLst>
                                    </p:anim>
                                    <p:anim calcmode="lin" valueType="num">
                                      <p:cBhvr additive="base">
                                        <p:cTn id="20" dur="500" fill="hold"/>
                                        <p:tgtEl>
                                          <p:spTgt spid="1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9"/>
                                        </p:tgtEl>
                                        <p:attrNameLst>
                                          <p:attrName>style.visibility</p:attrName>
                                        </p:attrNameLst>
                                      </p:cBhvr>
                                      <p:to>
                                        <p:strVal val="visible"/>
                                      </p:to>
                                    </p:set>
                                    <p:anim calcmode="lin" valueType="num">
                                      <p:cBhvr additive="base">
                                        <p:cTn id="23" dur="500" fill="hold"/>
                                        <p:tgtEl>
                                          <p:spTgt spid="149"/>
                                        </p:tgtEl>
                                        <p:attrNameLst>
                                          <p:attrName>ppt_x</p:attrName>
                                        </p:attrNameLst>
                                      </p:cBhvr>
                                      <p:tavLst>
                                        <p:tav tm="0">
                                          <p:val>
                                            <p:strVal val="#ppt_x"/>
                                          </p:val>
                                        </p:tav>
                                        <p:tav tm="100000">
                                          <p:val>
                                            <p:strVal val="#ppt_x"/>
                                          </p:val>
                                        </p:tav>
                                      </p:tavLst>
                                    </p:anim>
                                    <p:anim calcmode="lin" valueType="num">
                                      <p:cBhvr additive="base">
                                        <p:cTn id="24" dur="500" fill="hold"/>
                                        <p:tgtEl>
                                          <p:spTgt spid="14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anim calcmode="lin" valueType="num">
                                      <p:cBhvr additive="base">
                                        <p:cTn id="27" dur="500" fill="hold"/>
                                        <p:tgtEl>
                                          <p:spTgt spid="150"/>
                                        </p:tgtEl>
                                        <p:attrNameLst>
                                          <p:attrName>ppt_x</p:attrName>
                                        </p:attrNameLst>
                                      </p:cBhvr>
                                      <p:tavLst>
                                        <p:tav tm="0">
                                          <p:val>
                                            <p:strVal val="#ppt_x"/>
                                          </p:val>
                                        </p:tav>
                                        <p:tav tm="100000">
                                          <p:val>
                                            <p:strVal val="#ppt_x"/>
                                          </p:val>
                                        </p:tav>
                                      </p:tavLst>
                                    </p:anim>
                                    <p:anim calcmode="lin" valueType="num">
                                      <p:cBhvr additive="base">
                                        <p:cTn id="28" dur="500" fill="hold"/>
                                        <p:tgtEl>
                                          <p:spTgt spid="1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8"/>
                                        </p:tgtEl>
                                        <p:attrNameLst>
                                          <p:attrName>style.visibility</p:attrName>
                                        </p:attrNameLst>
                                      </p:cBhvr>
                                      <p:to>
                                        <p:strVal val="visible"/>
                                      </p:to>
                                    </p:set>
                                    <p:anim calcmode="lin" valueType="num">
                                      <p:cBhvr additive="base">
                                        <p:cTn id="31" dur="500" fill="hold"/>
                                        <p:tgtEl>
                                          <p:spTgt spid="148"/>
                                        </p:tgtEl>
                                        <p:attrNameLst>
                                          <p:attrName>ppt_x</p:attrName>
                                        </p:attrNameLst>
                                      </p:cBhvr>
                                      <p:tavLst>
                                        <p:tav tm="0">
                                          <p:val>
                                            <p:strVal val="#ppt_x"/>
                                          </p:val>
                                        </p:tav>
                                        <p:tav tm="100000">
                                          <p:val>
                                            <p:strVal val="#ppt_x"/>
                                          </p:val>
                                        </p:tav>
                                      </p:tavLst>
                                    </p:anim>
                                    <p:anim calcmode="lin" valueType="num">
                                      <p:cBhvr additive="base">
                                        <p:cTn id="32" dur="500" fill="hold"/>
                                        <p:tgtEl>
                                          <p:spTgt spid="14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7"/>
                                        </p:tgtEl>
                                        <p:attrNameLst>
                                          <p:attrName>style.visibility</p:attrName>
                                        </p:attrNameLst>
                                      </p:cBhvr>
                                      <p:to>
                                        <p:strVal val="visible"/>
                                      </p:to>
                                    </p:set>
                                    <p:anim calcmode="lin" valueType="num">
                                      <p:cBhvr additive="base">
                                        <p:cTn id="35" dur="500" fill="hold"/>
                                        <p:tgtEl>
                                          <p:spTgt spid="147"/>
                                        </p:tgtEl>
                                        <p:attrNameLst>
                                          <p:attrName>ppt_x</p:attrName>
                                        </p:attrNameLst>
                                      </p:cBhvr>
                                      <p:tavLst>
                                        <p:tav tm="0">
                                          <p:val>
                                            <p:strVal val="#ppt_x"/>
                                          </p:val>
                                        </p:tav>
                                        <p:tav tm="100000">
                                          <p:val>
                                            <p:strVal val="#ppt_x"/>
                                          </p:val>
                                        </p:tav>
                                      </p:tavLst>
                                    </p:anim>
                                    <p:anim calcmode="lin" valueType="num">
                                      <p:cBhvr additive="base">
                                        <p:cTn id="36" dur="500" fill="hold"/>
                                        <p:tgtEl>
                                          <p:spTgt spid="14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ppt_x"/>
                                          </p:val>
                                        </p:tav>
                                        <p:tav tm="100000">
                                          <p:val>
                                            <p:strVal val="#ppt_x"/>
                                          </p:val>
                                        </p:tav>
                                      </p:tavLst>
                                    </p:anim>
                                    <p:anim calcmode="lin" valueType="num">
                                      <p:cBhvr additive="base">
                                        <p:cTn id="4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fill="hold"/>
                                        <p:tgtEl>
                                          <p:spTgt spid="38"/>
                                        </p:tgtEl>
                                        <p:attrNameLst>
                                          <p:attrName>ppt_x</p:attrName>
                                        </p:attrNameLst>
                                      </p:cBhvr>
                                      <p:tavLst>
                                        <p:tav tm="0">
                                          <p:val>
                                            <p:strVal val="#ppt_x"/>
                                          </p:val>
                                        </p:tav>
                                        <p:tav tm="100000">
                                          <p:val>
                                            <p:strVal val="#ppt_x"/>
                                          </p:val>
                                        </p:tav>
                                      </p:tavLst>
                                    </p:anim>
                                    <p:anim calcmode="lin" valueType="num">
                                      <p:cBhvr additive="base">
                                        <p:cTn id="46" dur="500" fill="hold"/>
                                        <p:tgtEl>
                                          <p:spTgt spid="3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1" grpId="0" animBg="1"/>
      <p:bldP spid="142" grpId="0" animBg="1"/>
      <p:bldP spid="147" grpId="0" animBg="1"/>
      <p:bldP spid="148" grpId="0" animBg="1"/>
      <p:bldP spid="149" grpId="0" animBg="1"/>
      <p:bldP spid="24" grpId="0" animBg="1"/>
      <p:bldP spid="26" grpId="0"/>
      <p:bldP spid="38"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a:bodyPr>
          <a:lstStyle/>
          <a:p>
            <a:r>
              <a:rPr lang="en-US" b="1" dirty="0"/>
              <a:t>Crossbar Scheduling: Model</a:t>
            </a:r>
            <a:endParaRPr lang="en-US" b="1" dirty="0">
              <a:latin typeface="+mn-lt"/>
            </a:endParaRPr>
          </a:p>
        </p:txBody>
      </p:sp>
      <p:sp>
        <p:nvSpPr>
          <p:cNvPr id="5" name="页脚占位符 4"/>
          <p:cNvSpPr>
            <a:spLocks noGrp="1"/>
          </p:cNvSpPr>
          <p:nvPr>
            <p:ph type="ftr" sz="quarter" idx="11"/>
          </p:nvPr>
        </p:nvSpPr>
        <p:spPr/>
        <p:txBody>
          <a:bodyPr/>
          <a:lstStyle/>
          <a:p>
            <a:r>
              <a:rPr lang="en-US" altLang="zh-CN"/>
              <a:t>Performance 2020</a:t>
            </a:r>
            <a:endParaRPr lang="zh-CN" altLang="en-US" dirty="0"/>
          </a:p>
        </p:txBody>
      </p:sp>
      <p:cxnSp>
        <p:nvCxnSpPr>
          <p:cNvPr id="9" name="Straight Connector 8"/>
          <p:cNvCxnSpPr/>
          <p:nvPr/>
        </p:nvCxnSpPr>
        <p:spPr>
          <a:xfrm flipH="1">
            <a:off x="4900218" y="2936452"/>
            <a:ext cx="1144" cy="2996524"/>
          </a:xfrm>
          <a:prstGeom prst="line">
            <a:avLst/>
          </a:prstGeom>
          <a:ln w="28575">
            <a:solidFill>
              <a:srgbClr val="E3F1FF"/>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Rounded Corners 21"/>
          <p:cNvSpPr/>
          <p:nvPr/>
        </p:nvSpPr>
        <p:spPr>
          <a:xfrm>
            <a:off x="5353214" y="3365489"/>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1</a:t>
            </a:r>
          </a:p>
        </p:txBody>
      </p:sp>
      <p:sp>
        <p:nvSpPr>
          <p:cNvPr id="141" name="Rectangle: Rounded Corners 140"/>
          <p:cNvSpPr/>
          <p:nvPr/>
        </p:nvSpPr>
        <p:spPr>
          <a:xfrm>
            <a:off x="5353214" y="3856654"/>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2</a:t>
            </a:r>
          </a:p>
        </p:txBody>
      </p:sp>
      <p:sp>
        <p:nvSpPr>
          <p:cNvPr id="142" name="Rectangle: Rounded Corners 141"/>
          <p:cNvSpPr/>
          <p:nvPr/>
        </p:nvSpPr>
        <p:spPr>
          <a:xfrm>
            <a:off x="5353214" y="5423536"/>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N</a:t>
            </a:r>
          </a:p>
        </p:txBody>
      </p:sp>
      <p:grpSp>
        <p:nvGrpSpPr>
          <p:cNvPr id="143" name="Group 142"/>
          <p:cNvGrpSpPr/>
          <p:nvPr/>
        </p:nvGrpSpPr>
        <p:grpSpPr>
          <a:xfrm>
            <a:off x="5838717" y="4660206"/>
            <a:ext cx="91440" cy="352695"/>
            <a:chOff x="7097486" y="2049280"/>
            <a:chExt cx="91440" cy="352695"/>
          </a:xfrm>
        </p:grpSpPr>
        <p:sp>
          <p:nvSpPr>
            <p:cNvPr id="144" name="Oval 14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Rounded Corners 146"/>
          <p:cNvSpPr/>
          <p:nvPr/>
        </p:nvSpPr>
        <p:spPr>
          <a:xfrm>
            <a:off x="7610534" y="334265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1</a:t>
            </a:r>
          </a:p>
        </p:txBody>
      </p:sp>
      <p:sp>
        <p:nvSpPr>
          <p:cNvPr id="148" name="Rectangle: Rounded Corners 147"/>
          <p:cNvSpPr/>
          <p:nvPr/>
        </p:nvSpPr>
        <p:spPr>
          <a:xfrm>
            <a:off x="7610534" y="3833824"/>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2</a:t>
            </a:r>
          </a:p>
        </p:txBody>
      </p:sp>
      <p:sp>
        <p:nvSpPr>
          <p:cNvPr id="149" name="Rectangle: Rounded Corners 148"/>
          <p:cNvSpPr/>
          <p:nvPr/>
        </p:nvSpPr>
        <p:spPr>
          <a:xfrm>
            <a:off x="7610534" y="5400706"/>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N</a:t>
            </a:r>
          </a:p>
        </p:txBody>
      </p:sp>
      <p:grpSp>
        <p:nvGrpSpPr>
          <p:cNvPr id="150" name="Group 149"/>
          <p:cNvGrpSpPr/>
          <p:nvPr/>
        </p:nvGrpSpPr>
        <p:grpSpPr>
          <a:xfrm>
            <a:off x="8096038" y="4637376"/>
            <a:ext cx="91440" cy="352695"/>
            <a:chOff x="7097486" y="2049280"/>
            <a:chExt cx="91440" cy="352695"/>
          </a:xfrm>
        </p:grpSpPr>
        <p:sp>
          <p:nvSpPr>
            <p:cNvPr id="151" name="Oval 15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Arrow: Curved Down 39"/>
          <p:cNvSpPr/>
          <p:nvPr/>
        </p:nvSpPr>
        <p:spPr>
          <a:xfrm>
            <a:off x="3190754" y="1593129"/>
            <a:ext cx="4419780" cy="434634"/>
          </a:xfrm>
          <a:prstGeom prst="curvedDownArrow">
            <a:avLst>
              <a:gd name="adj1" fmla="val 130114"/>
              <a:gd name="adj2" fmla="val 346894"/>
              <a:gd name="adj3" fmla="val 25000"/>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p:cNvSpPr txBox="1"/>
          <p:nvPr/>
        </p:nvSpPr>
        <p:spPr>
          <a:xfrm>
            <a:off x="4325001" y="1671909"/>
            <a:ext cx="1616148" cy="400110"/>
          </a:xfrm>
          <a:prstGeom prst="rect">
            <a:avLst/>
          </a:prstGeom>
          <a:noFill/>
        </p:spPr>
        <p:txBody>
          <a:bodyPr wrap="none" rtlCol="0">
            <a:spAutoFit/>
          </a:bodyPr>
          <a:lstStyle/>
          <a:p>
            <a:r>
              <a:rPr lang="en-US" sz="2000" dirty="0"/>
              <a:t>Abstraction</a:t>
            </a:r>
          </a:p>
        </p:txBody>
      </p:sp>
      <p:grpSp>
        <p:nvGrpSpPr>
          <p:cNvPr id="88" name="Group 87"/>
          <p:cNvGrpSpPr/>
          <p:nvPr/>
        </p:nvGrpSpPr>
        <p:grpSpPr>
          <a:xfrm>
            <a:off x="398261" y="3054061"/>
            <a:ext cx="4385073" cy="2691948"/>
            <a:chOff x="2520826" y="1930228"/>
            <a:chExt cx="4385073" cy="2691948"/>
          </a:xfrm>
        </p:grpSpPr>
        <p:sp>
          <p:nvSpPr>
            <p:cNvPr id="89" name="Arrow: Right 88"/>
            <p:cNvSpPr/>
            <p:nvPr/>
          </p:nvSpPr>
          <p:spPr>
            <a:xfrm>
              <a:off x="4080951" y="2517356"/>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p:cNvSpPr/>
            <p:nvPr/>
          </p:nvSpPr>
          <p:spPr>
            <a:xfrm>
              <a:off x="4089289" y="4098387"/>
              <a:ext cx="392989" cy="24149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96" name="Rectangle 95"/>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1"/>
              <a:endCxn id="97"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893188"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701709"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510230" y="228569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3" idx="1"/>
              <a:endCxn id="10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890998"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699519" y="283487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3633674" y="2515182"/>
              <a:ext cx="45719" cy="198119"/>
              <a:chOff x="6348549" y="1950720"/>
              <a:chExt cx="45719" cy="198119"/>
            </a:xfrm>
          </p:grpSpPr>
          <p:sp>
            <p:nvSpPr>
              <p:cNvPr id="158" name="Oval 157"/>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110" name="TextBox 109"/>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nvGrpSpPr>
            <p:cNvPr id="111" name="Group 110"/>
            <p:cNvGrpSpPr/>
            <p:nvPr/>
          </p:nvGrpSpPr>
          <p:grpSpPr>
            <a:xfrm>
              <a:off x="2520826" y="3788814"/>
              <a:ext cx="1562315" cy="833362"/>
              <a:chOff x="1954760" y="3753978"/>
              <a:chExt cx="1562315" cy="833362"/>
            </a:xfrm>
          </p:grpSpPr>
          <p:sp>
            <p:nvSpPr>
              <p:cNvPr id="127" name="Rectangle 126"/>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a:stCxn id="128" idx="1"/>
                <a:endCxn id="128"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327122" y="384740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stCxn id="132" idx="1"/>
                <a:endCxn id="132"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2615724" y="4379757"/>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324932"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3147192"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3067608" y="4069520"/>
                <a:ext cx="45719" cy="198119"/>
                <a:chOff x="6348549" y="1950720"/>
                <a:chExt cx="45719" cy="198119"/>
              </a:xfrm>
            </p:grpSpPr>
            <p:sp>
              <p:nvSpPr>
                <p:cNvPr id="155" name="Oval 15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139" name="TextBox 13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140" name="Rectangle 139"/>
              <p:cNvSpPr/>
              <p:nvPr/>
            </p:nvSpPr>
            <p:spPr>
              <a:xfrm>
                <a:off x="2969453"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2791714" y="439658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113" name="TextBox 112"/>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114" name="Group 113"/>
            <p:cNvGrpSpPr/>
            <p:nvPr/>
          </p:nvGrpSpPr>
          <p:grpSpPr>
            <a:xfrm>
              <a:off x="3299477" y="3181893"/>
              <a:ext cx="91440" cy="352695"/>
              <a:chOff x="7097486" y="2049280"/>
              <a:chExt cx="91440" cy="352695"/>
            </a:xfrm>
          </p:grpSpPr>
          <p:sp>
            <p:nvSpPr>
              <p:cNvPr id="123" name="Oval 12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Arrow: Right 114"/>
            <p:cNvSpPr/>
            <p:nvPr/>
          </p:nvSpPr>
          <p:spPr>
            <a:xfrm>
              <a:off x="5989233" y="2544601"/>
              <a:ext cx="916666" cy="24149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Right 115"/>
            <p:cNvSpPr/>
            <p:nvPr/>
          </p:nvSpPr>
          <p:spPr>
            <a:xfrm>
              <a:off x="5989233" y="4108348"/>
              <a:ext cx="916666" cy="241497"/>
            </a:xfrm>
            <a:prstGeom prst="rightArrow">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5910852" y="3911358"/>
              <a:ext cx="960519" cy="307777"/>
            </a:xfrm>
            <a:prstGeom prst="rect">
              <a:avLst/>
            </a:prstGeom>
            <a:noFill/>
          </p:spPr>
          <p:txBody>
            <a:bodyPr wrap="none" rtlCol="0">
              <a:spAutoFit/>
            </a:bodyPr>
            <a:lstStyle/>
            <a:p>
              <a:r>
                <a:rPr lang="en-US" sz="1400" b="1" dirty="0"/>
                <a:t>Output N</a:t>
              </a:r>
            </a:p>
          </p:txBody>
        </p:sp>
        <p:sp>
          <p:nvSpPr>
            <p:cNvPr id="118" name="TextBox 117"/>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119" name="Group 118"/>
            <p:cNvGrpSpPr/>
            <p:nvPr/>
          </p:nvGrpSpPr>
          <p:grpSpPr>
            <a:xfrm>
              <a:off x="6318477" y="3184955"/>
              <a:ext cx="91440" cy="352695"/>
              <a:chOff x="7097486" y="2049280"/>
              <a:chExt cx="91440" cy="352695"/>
            </a:xfrm>
          </p:grpSpPr>
          <p:sp>
            <p:nvSpPr>
              <p:cNvPr id="120" name="Oval 11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Date Placeholder 2"/>
          <p:cNvSpPr>
            <a:spLocks noGrp="1"/>
          </p:cNvSpPr>
          <p:nvPr>
            <p:ph type="dt" sz="half" idx="10"/>
          </p:nvPr>
        </p:nvSpPr>
        <p:spPr/>
        <p:txBody>
          <a:bodyPr/>
          <a:lstStyle/>
          <a:p>
            <a:fld id="{B896ADF1-995E-47BA-89C9-8D3DA0FC30FC}" type="datetime4">
              <a:rPr lang="en-US" altLang="zh-CN" smtClean="0"/>
              <a:t>April 9, 2021</a:t>
            </a:fld>
            <a:endParaRPr lang="zh-CN" altLang="en-US"/>
          </a:p>
        </p:txBody>
      </p:sp>
      <p:sp>
        <p:nvSpPr>
          <p:cNvPr id="4" name="Rectangle 3">
            <a:extLst>
              <a:ext uri="{FF2B5EF4-FFF2-40B4-BE49-F238E27FC236}">
                <a16:creationId xmlns:a16="http://schemas.microsoft.com/office/drawing/2014/main" id="{28811971-7676-42A9-8B9E-62D535101C9D}"/>
              </a:ext>
            </a:extLst>
          </p:cNvPr>
          <p:cNvSpPr/>
          <p:nvPr/>
        </p:nvSpPr>
        <p:spPr>
          <a:xfrm>
            <a:off x="5918764" y="2040432"/>
            <a:ext cx="2188665" cy="472119"/>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Bipartite Graph</a:t>
            </a:r>
            <a:endParaRPr lang="zh-CN" altLang="en-US" sz="2000" b="1" dirty="0">
              <a:solidFill>
                <a:schemeClr val="tx1"/>
              </a:solidFill>
            </a:endParaRPr>
          </a:p>
        </p:txBody>
      </p:sp>
      <mc:AlternateContent xmlns:mc="http://schemas.openxmlformats.org/markup-compatibility/2006" xmlns:a14="http://schemas.microsoft.com/office/drawing/2010/main">
        <mc:Choice Requires="a14">
          <p:sp>
            <p:nvSpPr>
              <p:cNvPr id="124" name="Rectangle 123">
                <a:extLst>
                  <a:ext uri="{FF2B5EF4-FFF2-40B4-BE49-F238E27FC236}">
                    <a16:creationId xmlns:a16="http://schemas.microsoft.com/office/drawing/2014/main" id="{AF65C895-7B46-43CB-B97A-276605A5DE8E}"/>
                  </a:ext>
                </a:extLst>
              </p:cNvPr>
              <p:cNvSpPr/>
              <p:nvPr/>
            </p:nvSpPr>
            <p:spPr>
              <a:xfrm>
                <a:off x="1640962" y="2041236"/>
                <a:ext cx="2872114" cy="472119"/>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N</a:t>
                </a:r>
                <a14:m>
                  <m:oMath xmlns:m="http://schemas.openxmlformats.org/officeDocument/2006/math">
                    <m:r>
                      <a:rPr lang="en-US" altLang="zh-CN" sz="2000" b="1" i="1" smtClean="0">
                        <a:solidFill>
                          <a:schemeClr val="tx1"/>
                        </a:solidFill>
                        <a:latin typeface="Cambria Math" panose="02040503050406030204" pitchFamily="18" charset="0"/>
                        <a:ea typeface="Cambria Math" panose="02040503050406030204" pitchFamily="18" charset="0"/>
                      </a:rPr>
                      <m:t>×</m:t>
                    </m:r>
                  </m:oMath>
                </a14:m>
                <a:r>
                  <a:rPr lang="en-US" altLang="zh-CN" sz="2000" b="1" dirty="0">
                    <a:solidFill>
                      <a:schemeClr val="tx1"/>
                    </a:solidFill>
                  </a:rPr>
                  <a:t> N Crossbar Switch</a:t>
                </a:r>
                <a:endParaRPr lang="zh-CN" altLang="en-US" sz="2000" b="1" dirty="0">
                  <a:solidFill>
                    <a:schemeClr val="tx1"/>
                  </a:solidFill>
                </a:endParaRPr>
              </a:p>
            </p:txBody>
          </p:sp>
        </mc:Choice>
        <mc:Fallback xmlns="">
          <p:sp>
            <p:nvSpPr>
              <p:cNvPr id="124" name="Rectangle 123">
                <a:extLst>
                  <a:ext uri="{FF2B5EF4-FFF2-40B4-BE49-F238E27FC236}">
                    <a16:creationId xmlns:a16="http://schemas.microsoft.com/office/drawing/2014/main" xmlns="" xmlns:a14="http://schemas.microsoft.com/office/drawing/2010/main" id="{AF65C895-7B46-43CB-B97A-276605A5DE8E}"/>
                  </a:ext>
                </a:extLst>
              </p:cNvPr>
              <p:cNvSpPr>
                <a:spLocks noRot="1" noChangeAspect="1" noMove="1" noResize="1" noEditPoints="1" noAdjustHandles="1" noChangeArrowheads="1" noChangeShapeType="1" noTextEdit="1"/>
              </p:cNvSpPr>
              <p:nvPr/>
            </p:nvSpPr>
            <p:spPr>
              <a:xfrm>
                <a:off x="1640962" y="2041236"/>
                <a:ext cx="2872114" cy="472119"/>
              </a:xfrm>
              <a:prstGeom prst="rect">
                <a:avLst/>
              </a:prstGeom>
              <a:blipFill rotWithShape="0">
                <a:blip r:embed="rId4"/>
                <a:stretch>
                  <a:fillRect l="-1486" r="-1699" b="-15584"/>
                </a:stretch>
              </a:blipFill>
              <a:ln>
                <a:noFill/>
              </a:ln>
            </p:spPr>
            <p:txBody>
              <a:bodyPr/>
              <a:lstStyle/>
              <a:p>
                <a:r>
                  <a:rPr lang="zh-CN" altLang="en-US">
                    <a:noFill/>
                  </a:rPr>
                  <a:t> </a:t>
                </a:r>
              </a:p>
            </p:txBody>
          </p:sp>
        </mc:Fallback>
      </mc:AlternateContent>
      <p:cxnSp>
        <p:nvCxnSpPr>
          <p:cNvPr id="8" name="Straight Connector 7">
            <a:extLst>
              <a:ext uri="{FF2B5EF4-FFF2-40B4-BE49-F238E27FC236}">
                <a16:creationId xmlns:a16="http://schemas.microsoft.com/office/drawing/2014/main" id="{7DA774D1-7B23-4718-9A2F-711B73019E0E}"/>
              </a:ext>
            </a:extLst>
          </p:cNvPr>
          <p:cNvCxnSpPr>
            <a:stCxn id="22" idx="3"/>
            <a:endCxn id="147" idx="1"/>
          </p:cNvCxnSpPr>
          <p:nvPr/>
        </p:nvCxnSpPr>
        <p:spPr>
          <a:xfrm flipV="1">
            <a:off x="6415660" y="3503896"/>
            <a:ext cx="1194874" cy="2283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938DCD1-A69B-4FEE-97AA-FC4477A1897A}"/>
              </a:ext>
            </a:extLst>
          </p:cNvPr>
          <p:cNvCxnSpPr>
            <a:stCxn id="22" idx="3"/>
            <a:endCxn id="149" idx="1"/>
          </p:cNvCxnSpPr>
          <p:nvPr/>
        </p:nvCxnSpPr>
        <p:spPr>
          <a:xfrm>
            <a:off x="6415660" y="3526726"/>
            <a:ext cx="1194874" cy="2035217"/>
          </a:xfrm>
          <a:prstGeom prst="line">
            <a:avLst/>
          </a:prstGeom>
          <a:ln w="1905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2A48341B-8450-433D-B4DB-4087450A7D41}"/>
              </a:ext>
            </a:extLst>
          </p:cNvPr>
          <p:cNvCxnSpPr>
            <a:stCxn id="141" idx="3"/>
            <a:endCxn id="148" idx="1"/>
          </p:cNvCxnSpPr>
          <p:nvPr/>
        </p:nvCxnSpPr>
        <p:spPr>
          <a:xfrm flipV="1">
            <a:off x="6415660" y="3995061"/>
            <a:ext cx="1194874" cy="2283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B7B1CA1-1A45-44E0-A143-1EE5382B8A25}"/>
              </a:ext>
            </a:extLst>
          </p:cNvPr>
          <p:cNvCxnSpPr>
            <a:stCxn id="141" idx="3"/>
            <a:endCxn id="149" idx="1"/>
          </p:cNvCxnSpPr>
          <p:nvPr/>
        </p:nvCxnSpPr>
        <p:spPr>
          <a:xfrm>
            <a:off x="6415660" y="4017891"/>
            <a:ext cx="1194874" cy="1544052"/>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9734F74-103F-496B-97BB-509297E2E17F}"/>
              </a:ext>
            </a:extLst>
          </p:cNvPr>
          <p:cNvCxnSpPr>
            <a:stCxn id="142" idx="3"/>
            <a:endCxn id="149" idx="1"/>
          </p:cNvCxnSpPr>
          <p:nvPr/>
        </p:nvCxnSpPr>
        <p:spPr>
          <a:xfrm flipV="1">
            <a:off x="6415660" y="5561943"/>
            <a:ext cx="1194874" cy="22830"/>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050F467-3F46-447A-92A8-E2ABCC3A147B}"/>
              </a:ext>
            </a:extLst>
          </p:cNvPr>
          <p:cNvCxnSpPr>
            <a:stCxn id="142" idx="3"/>
            <a:endCxn id="148" idx="1"/>
          </p:cNvCxnSpPr>
          <p:nvPr/>
        </p:nvCxnSpPr>
        <p:spPr>
          <a:xfrm flipV="1">
            <a:off x="6415660" y="3995061"/>
            <a:ext cx="1194874" cy="1589712"/>
          </a:xfrm>
          <a:prstGeom prst="line">
            <a:avLst/>
          </a:prstGeom>
          <a:ln w="1905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7C84C7-AD38-44B1-868E-F1B8F44E18EE}"/>
              </a:ext>
            </a:extLst>
          </p:cNvPr>
          <p:cNvCxnSpPr>
            <a:stCxn id="22" idx="3"/>
            <a:endCxn id="148" idx="1"/>
          </p:cNvCxnSpPr>
          <p:nvPr/>
        </p:nvCxnSpPr>
        <p:spPr>
          <a:xfrm>
            <a:off x="6415660" y="3526726"/>
            <a:ext cx="1194874" cy="468335"/>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DDD024D-3CE0-46D9-A01C-2E8F2E9EDAEC}"/>
              </a:ext>
            </a:extLst>
          </p:cNvPr>
          <p:cNvCxnSpPr>
            <a:stCxn id="141" idx="3"/>
            <a:endCxn id="147" idx="1"/>
          </p:cNvCxnSpPr>
          <p:nvPr/>
        </p:nvCxnSpPr>
        <p:spPr>
          <a:xfrm flipV="1">
            <a:off x="6415660" y="3503896"/>
            <a:ext cx="1194874" cy="513995"/>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82EBE56-2162-4DEB-888B-26EE27D4CD95}"/>
              </a:ext>
            </a:extLst>
          </p:cNvPr>
          <p:cNvCxnSpPr>
            <a:stCxn id="142" idx="3"/>
            <a:endCxn id="147" idx="1"/>
          </p:cNvCxnSpPr>
          <p:nvPr/>
        </p:nvCxnSpPr>
        <p:spPr>
          <a:xfrm flipV="1">
            <a:off x="6415660" y="3503896"/>
            <a:ext cx="1194874" cy="2080877"/>
          </a:xfrm>
          <a:prstGeom prst="line">
            <a:avLst/>
          </a:prstGeom>
          <a:ln w="19050"/>
        </p:spPr>
        <p:style>
          <a:lnRef idx="1">
            <a:schemeClr val="dk1"/>
          </a:lnRef>
          <a:fillRef idx="0">
            <a:schemeClr val="dk1"/>
          </a:fillRef>
          <a:effectRef idx="0">
            <a:schemeClr val="dk1"/>
          </a:effectRef>
          <a:fontRef idx="minor">
            <a:schemeClr val="tx1"/>
          </a:fontRef>
        </p:style>
      </p:cxnSp>
      <p:sp>
        <p:nvSpPr>
          <p:cNvPr id="14" name="Slide Number Placeholder 13">
            <a:extLst>
              <a:ext uri="{FF2B5EF4-FFF2-40B4-BE49-F238E27FC236}">
                <a16:creationId xmlns:a16="http://schemas.microsoft.com/office/drawing/2014/main" id="{EAAAAEA1-EF2C-420F-88BC-F5DBD783FBA2}"/>
              </a:ext>
            </a:extLst>
          </p:cNvPr>
          <p:cNvSpPr>
            <a:spLocks noGrp="1"/>
          </p:cNvSpPr>
          <p:nvPr>
            <p:ph type="sldNum" sz="quarter" idx="12"/>
          </p:nvPr>
        </p:nvSpPr>
        <p:spPr/>
        <p:txBody>
          <a:bodyPr/>
          <a:lstStyle/>
          <a:p>
            <a:fld id="{25711CE1-5A3A-4555-AFFF-2018F0E14892}" type="slidenum">
              <a:rPr lang="zh-CN" altLang="en-US" smtClean="0"/>
              <a:pPr/>
              <a:t>4</a:t>
            </a:fld>
            <a:r>
              <a:rPr lang="en-US" altLang="zh-CN"/>
              <a:t>/19</a:t>
            </a:r>
            <a:endParaRPr lang="zh-CN" altLang="en-US" dirty="0"/>
          </a:p>
        </p:txBody>
      </p:sp>
      <p:grpSp>
        <p:nvGrpSpPr>
          <p:cNvPr id="6" name="组合 5"/>
          <p:cNvGrpSpPr/>
          <p:nvPr/>
        </p:nvGrpSpPr>
        <p:grpSpPr>
          <a:xfrm>
            <a:off x="1640962" y="2537382"/>
            <a:ext cx="6808191" cy="482652"/>
            <a:chOff x="1640962" y="2537382"/>
            <a:chExt cx="6808191" cy="482652"/>
          </a:xfrm>
        </p:grpSpPr>
        <p:sp>
          <p:nvSpPr>
            <p:cNvPr id="92" name="Rectangle 123">
              <a:extLst>
                <a:ext uri="{FF2B5EF4-FFF2-40B4-BE49-F238E27FC236}">
                  <a16:creationId xmlns:a16="http://schemas.microsoft.com/office/drawing/2014/main" id="{AF65C895-7B46-43CB-B97A-276605A5DE8E}"/>
                </a:ext>
              </a:extLst>
            </p:cNvPr>
            <p:cNvSpPr/>
            <p:nvPr/>
          </p:nvSpPr>
          <p:spPr>
            <a:xfrm>
              <a:off x="1640962" y="2537382"/>
              <a:ext cx="2872114" cy="472119"/>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Valid schedule</a:t>
              </a:r>
              <a:endParaRPr lang="zh-CN" altLang="en-US" sz="2000" b="1" dirty="0">
                <a:solidFill>
                  <a:schemeClr val="tx1"/>
                </a:solidFill>
              </a:endParaRPr>
            </a:p>
          </p:txBody>
        </p:sp>
        <p:sp>
          <p:nvSpPr>
            <p:cNvPr id="93" name="Rectangle 123">
              <a:extLst>
                <a:ext uri="{FF2B5EF4-FFF2-40B4-BE49-F238E27FC236}">
                  <a16:creationId xmlns:a16="http://schemas.microsoft.com/office/drawing/2014/main" id="{AF65C895-7B46-43CB-B97A-276605A5DE8E}"/>
                </a:ext>
              </a:extLst>
            </p:cNvPr>
            <p:cNvSpPr/>
            <p:nvPr/>
          </p:nvSpPr>
          <p:spPr>
            <a:xfrm>
              <a:off x="5577039" y="2547915"/>
              <a:ext cx="2872114" cy="472119"/>
            </a:xfrm>
            <a:prstGeom prst="rect">
              <a:avLst/>
            </a:prstGeom>
            <a:solidFill>
              <a:srgbClr val="E2E2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rPr>
                <a:t>Matching</a:t>
              </a:r>
              <a:endParaRPr lang="zh-CN" altLang="en-US" sz="2000" b="1" dirty="0">
                <a:solidFill>
                  <a:schemeClr val="tx1"/>
                </a:solidFill>
              </a:endParaRPr>
            </a:p>
          </p:txBody>
        </p:sp>
      </p:grpSp>
      <p:grpSp>
        <p:nvGrpSpPr>
          <p:cNvPr id="161" name="组合 160"/>
          <p:cNvGrpSpPr/>
          <p:nvPr/>
        </p:nvGrpSpPr>
        <p:grpSpPr>
          <a:xfrm>
            <a:off x="0" y="0"/>
            <a:ext cx="6290988" cy="276707"/>
            <a:chOff x="0" y="0"/>
            <a:chExt cx="6290988" cy="276707"/>
          </a:xfrm>
        </p:grpSpPr>
        <p:sp>
          <p:nvSpPr>
            <p:cNvPr id="164" name="Rectangle 46">
              <a:extLst>
                <a:ext uri="{FF2B5EF4-FFF2-40B4-BE49-F238E27FC236}">
                  <a16:creationId xmlns:a16="http://schemas.microsoft.com/office/drawing/2014/main" id="{CF20D83C-4A24-4005-A610-4DD6C83AAE9D}"/>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165" name="Rectangle 47">
              <a:extLst>
                <a:ext uri="{FF2B5EF4-FFF2-40B4-BE49-F238E27FC236}">
                  <a16:creationId xmlns:a16="http://schemas.microsoft.com/office/drawing/2014/main" id="{CDE8C32D-584D-4A8C-B0F1-F58C8599BABF}"/>
                </a:ext>
              </a:extLst>
            </p:cNvPr>
            <p:cNvSpPr/>
            <p:nvPr/>
          </p:nvSpPr>
          <p:spPr>
            <a:xfrm>
              <a:off x="3842840"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SW-QPS</a:t>
              </a:r>
              <a:endParaRPr lang="zh-CN" altLang="en-US" sz="1600" dirty="0"/>
            </a:p>
          </p:txBody>
        </p:sp>
        <p:sp>
          <p:nvSpPr>
            <p:cNvPr id="166" name="Rectangle 60">
              <a:extLst>
                <a:ext uri="{FF2B5EF4-FFF2-40B4-BE49-F238E27FC236}">
                  <a16:creationId xmlns:a16="http://schemas.microsoft.com/office/drawing/2014/main" id="{65E182C4-8DCC-4A2D-9093-D7B9D6792FF5}"/>
                </a:ext>
              </a:extLst>
            </p:cNvPr>
            <p:cNvSpPr/>
            <p:nvPr/>
          </p:nvSpPr>
          <p:spPr>
            <a:xfrm>
              <a:off x="5093033"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167" name="Rectangle 47">
              <a:extLst>
                <a:ext uri="{FF2B5EF4-FFF2-40B4-BE49-F238E27FC236}">
                  <a16:creationId xmlns:a16="http://schemas.microsoft.com/office/drawing/2014/main" id="{CDE8C32D-584D-4A8C-B0F1-F58C8599BABF}"/>
                </a:ext>
              </a:extLst>
            </p:cNvPr>
            <p:cNvSpPr/>
            <p:nvPr/>
          </p:nvSpPr>
          <p:spPr>
            <a:xfrm>
              <a:off x="2592647" y="0"/>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SB-QPS</a:t>
              </a:r>
              <a:endParaRPr lang="zh-CN" altLang="en-US" sz="1600" dirty="0"/>
            </a:p>
          </p:txBody>
        </p:sp>
      </p:grpSp>
    </p:spTree>
    <p:extLst>
      <p:ext uri="{BB962C8B-B14F-4D97-AF65-F5344CB8AC3E}">
        <p14:creationId xmlns:p14="http://schemas.microsoft.com/office/powerpoint/2010/main" val="40319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anim calcmode="lin" valueType="num">
                                      <p:cBhvr additive="base">
                                        <p:cTn id="23" dur="500" fill="hold"/>
                                        <p:tgtEl>
                                          <p:spTgt spid="141"/>
                                        </p:tgtEl>
                                        <p:attrNameLst>
                                          <p:attrName>ppt_x</p:attrName>
                                        </p:attrNameLst>
                                      </p:cBhvr>
                                      <p:tavLst>
                                        <p:tav tm="0">
                                          <p:val>
                                            <p:strVal val="#ppt_x"/>
                                          </p:val>
                                        </p:tav>
                                        <p:tav tm="100000">
                                          <p:val>
                                            <p:strVal val="#ppt_x"/>
                                          </p:val>
                                        </p:tav>
                                      </p:tavLst>
                                    </p:anim>
                                    <p:anim calcmode="lin" valueType="num">
                                      <p:cBhvr additive="base">
                                        <p:cTn id="24" dur="500" fill="hold"/>
                                        <p:tgtEl>
                                          <p:spTgt spid="14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2"/>
                                        </p:tgtEl>
                                        <p:attrNameLst>
                                          <p:attrName>style.visibility</p:attrName>
                                        </p:attrNameLst>
                                      </p:cBhvr>
                                      <p:to>
                                        <p:strVal val="visible"/>
                                      </p:to>
                                    </p:set>
                                    <p:anim calcmode="lin" valueType="num">
                                      <p:cBhvr additive="base">
                                        <p:cTn id="27" dur="500" fill="hold"/>
                                        <p:tgtEl>
                                          <p:spTgt spid="142"/>
                                        </p:tgtEl>
                                        <p:attrNameLst>
                                          <p:attrName>ppt_x</p:attrName>
                                        </p:attrNameLst>
                                      </p:cBhvr>
                                      <p:tavLst>
                                        <p:tav tm="0">
                                          <p:val>
                                            <p:strVal val="#ppt_x"/>
                                          </p:val>
                                        </p:tav>
                                        <p:tav tm="100000">
                                          <p:val>
                                            <p:strVal val="#ppt_x"/>
                                          </p:val>
                                        </p:tav>
                                      </p:tavLst>
                                    </p:anim>
                                    <p:anim calcmode="lin" valueType="num">
                                      <p:cBhvr additive="base">
                                        <p:cTn id="28" dur="500" fill="hold"/>
                                        <p:tgtEl>
                                          <p:spTgt spid="14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3"/>
                                        </p:tgtEl>
                                        <p:attrNameLst>
                                          <p:attrName>style.visibility</p:attrName>
                                        </p:attrNameLst>
                                      </p:cBhvr>
                                      <p:to>
                                        <p:strVal val="visible"/>
                                      </p:to>
                                    </p:set>
                                    <p:anim calcmode="lin" valueType="num">
                                      <p:cBhvr additive="base">
                                        <p:cTn id="31" dur="500" fill="hold"/>
                                        <p:tgtEl>
                                          <p:spTgt spid="143"/>
                                        </p:tgtEl>
                                        <p:attrNameLst>
                                          <p:attrName>ppt_x</p:attrName>
                                        </p:attrNameLst>
                                      </p:cBhvr>
                                      <p:tavLst>
                                        <p:tav tm="0">
                                          <p:val>
                                            <p:strVal val="#ppt_x"/>
                                          </p:val>
                                        </p:tav>
                                        <p:tav tm="100000">
                                          <p:val>
                                            <p:strVal val="#ppt_x"/>
                                          </p:val>
                                        </p:tav>
                                      </p:tavLst>
                                    </p:anim>
                                    <p:anim calcmode="lin" valueType="num">
                                      <p:cBhvr additive="base">
                                        <p:cTn id="32" dur="500" fill="hold"/>
                                        <p:tgtEl>
                                          <p:spTgt spid="1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7"/>
                                        </p:tgtEl>
                                        <p:attrNameLst>
                                          <p:attrName>style.visibility</p:attrName>
                                        </p:attrNameLst>
                                      </p:cBhvr>
                                      <p:to>
                                        <p:strVal val="visible"/>
                                      </p:to>
                                    </p:set>
                                    <p:anim calcmode="lin" valueType="num">
                                      <p:cBhvr additive="base">
                                        <p:cTn id="35" dur="500" fill="hold"/>
                                        <p:tgtEl>
                                          <p:spTgt spid="147"/>
                                        </p:tgtEl>
                                        <p:attrNameLst>
                                          <p:attrName>ppt_x</p:attrName>
                                        </p:attrNameLst>
                                      </p:cBhvr>
                                      <p:tavLst>
                                        <p:tav tm="0">
                                          <p:val>
                                            <p:strVal val="#ppt_x"/>
                                          </p:val>
                                        </p:tav>
                                        <p:tav tm="100000">
                                          <p:val>
                                            <p:strVal val="#ppt_x"/>
                                          </p:val>
                                        </p:tav>
                                      </p:tavLst>
                                    </p:anim>
                                    <p:anim calcmode="lin" valueType="num">
                                      <p:cBhvr additive="base">
                                        <p:cTn id="36" dur="500" fill="hold"/>
                                        <p:tgtEl>
                                          <p:spTgt spid="14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8"/>
                                        </p:tgtEl>
                                        <p:attrNameLst>
                                          <p:attrName>style.visibility</p:attrName>
                                        </p:attrNameLst>
                                      </p:cBhvr>
                                      <p:to>
                                        <p:strVal val="visible"/>
                                      </p:to>
                                    </p:set>
                                    <p:anim calcmode="lin" valueType="num">
                                      <p:cBhvr additive="base">
                                        <p:cTn id="39" dur="500" fill="hold"/>
                                        <p:tgtEl>
                                          <p:spTgt spid="148"/>
                                        </p:tgtEl>
                                        <p:attrNameLst>
                                          <p:attrName>ppt_x</p:attrName>
                                        </p:attrNameLst>
                                      </p:cBhvr>
                                      <p:tavLst>
                                        <p:tav tm="0">
                                          <p:val>
                                            <p:strVal val="#ppt_x"/>
                                          </p:val>
                                        </p:tav>
                                        <p:tav tm="100000">
                                          <p:val>
                                            <p:strVal val="#ppt_x"/>
                                          </p:val>
                                        </p:tav>
                                      </p:tavLst>
                                    </p:anim>
                                    <p:anim calcmode="lin" valueType="num">
                                      <p:cBhvr additive="base">
                                        <p:cTn id="40" dur="500" fill="hold"/>
                                        <p:tgtEl>
                                          <p:spTgt spid="14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9"/>
                                        </p:tgtEl>
                                        <p:attrNameLst>
                                          <p:attrName>style.visibility</p:attrName>
                                        </p:attrNameLst>
                                      </p:cBhvr>
                                      <p:to>
                                        <p:strVal val="visible"/>
                                      </p:to>
                                    </p:set>
                                    <p:anim calcmode="lin" valueType="num">
                                      <p:cBhvr additive="base">
                                        <p:cTn id="43" dur="500" fill="hold"/>
                                        <p:tgtEl>
                                          <p:spTgt spid="149"/>
                                        </p:tgtEl>
                                        <p:attrNameLst>
                                          <p:attrName>ppt_x</p:attrName>
                                        </p:attrNameLst>
                                      </p:cBhvr>
                                      <p:tavLst>
                                        <p:tav tm="0">
                                          <p:val>
                                            <p:strVal val="#ppt_x"/>
                                          </p:val>
                                        </p:tav>
                                        <p:tav tm="100000">
                                          <p:val>
                                            <p:strVal val="#ppt_x"/>
                                          </p:val>
                                        </p:tav>
                                      </p:tavLst>
                                    </p:anim>
                                    <p:anim calcmode="lin" valueType="num">
                                      <p:cBhvr additive="base">
                                        <p:cTn id="44" dur="500" fill="hold"/>
                                        <p:tgtEl>
                                          <p:spTgt spid="14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0"/>
                                        </p:tgtEl>
                                        <p:attrNameLst>
                                          <p:attrName>style.visibility</p:attrName>
                                        </p:attrNameLst>
                                      </p:cBhvr>
                                      <p:to>
                                        <p:strVal val="visible"/>
                                      </p:to>
                                    </p:set>
                                    <p:anim calcmode="lin" valueType="num">
                                      <p:cBhvr additive="base">
                                        <p:cTn id="47" dur="500" fill="hold"/>
                                        <p:tgtEl>
                                          <p:spTgt spid="150"/>
                                        </p:tgtEl>
                                        <p:attrNameLst>
                                          <p:attrName>ppt_x</p:attrName>
                                        </p:attrNameLst>
                                      </p:cBhvr>
                                      <p:tavLst>
                                        <p:tav tm="0">
                                          <p:val>
                                            <p:strVal val="#ppt_x"/>
                                          </p:val>
                                        </p:tav>
                                        <p:tav tm="100000">
                                          <p:val>
                                            <p:strVal val="#ppt_x"/>
                                          </p:val>
                                        </p:tav>
                                      </p:tavLst>
                                    </p:anim>
                                    <p:anim calcmode="lin" valueType="num">
                                      <p:cBhvr additive="base">
                                        <p:cTn id="48" dur="500" fill="hold"/>
                                        <p:tgtEl>
                                          <p:spTgt spid="15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4"/>
                                        </p:tgtEl>
                                        <p:attrNameLst>
                                          <p:attrName>style.visibility</p:attrName>
                                        </p:attrNameLst>
                                      </p:cBhvr>
                                      <p:to>
                                        <p:strVal val="visible"/>
                                      </p:to>
                                    </p:set>
                                    <p:anim calcmode="lin" valueType="num">
                                      <p:cBhvr additive="base">
                                        <p:cTn id="51" dur="500" fill="hold"/>
                                        <p:tgtEl>
                                          <p:spTgt spid="124"/>
                                        </p:tgtEl>
                                        <p:attrNameLst>
                                          <p:attrName>ppt_x</p:attrName>
                                        </p:attrNameLst>
                                      </p:cBhvr>
                                      <p:tavLst>
                                        <p:tav tm="0">
                                          <p:val>
                                            <p:strVal val="#ppt_x"/>
                                          </p:val>
                                        </p:tav>
                                        <p:tav tm="100000">
                                          <p:val>
                                            <p:strVal val="#ppt_x"/>
                                          </p:val>
                                        </p:tav>
                                      </p:tavLst>
                                    </p:anim>
                                    <p:anim calcmode="lin" valueType="num">
                                      <p:cBhvr additive="base">
                                        <p:cTn id="52"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500"/>
                                  </p:stCondLst>
                                  <p:childTnLst>
                                    <p:set>
                                      <p:cBhvr>
                                        <p:cTn id="56" dur="1" fill="hold">
                                          <p:stCondLst>
                                            <p:cond delay="0"/>
                                          </p:stCondLst>
                                        </p:cTn>
                                        <p:tgtEl>
                                          <p:spTgt spid="8"/>
                                        </p:tgtEl>
                                        <p:attrNameLst>
                                          <p:attrName>style.visibility</p:attrName>
                                        </p:attrNameLst>
                                      </p:cBhvr>
                                      <p:to>
                                        <p:strVal val="visible"/>
                                      </p:to>
                                    </p:set>
                                  </p:childTnLst>
                                </p:cTn>
                              </p:par>
                            </p:childTnLst>
                          </p:cTn>
                        </p:par>
                        <p:par>
                          <p:cTn id="57" fill="hold">
                            <p:stCondLst>
                              <p:cond delay="500"/>
                            </p:stCondLst>
                            <p:childTnLst>
                              <p:par>
                                <p:cTn id="58" presetID="1" presetClass="entr" presetSubtype="0" fill="hold" nodeType="afterEffect">
                                  <p:stCondLst>
                                    <p:cond delay="500"/>
                                  </p:stCondLst>
                                  <p:childTnLst>
                                    <p:set>
                                      <p:cBhvr>
                                        <p:cTn id="59" dur="1" fill="hold">
                                          <p:stCondLst>
                                            <p:cond delay="0"/>
                                          </p:stCondLst>
                                        </p:cTn>
                                        <p:tgtEl>
                                          <p:spTgt spid="21"/>
                                        </p:tgtEl>
                                        <p:attrNameLst>
                                          <p:attrName>style.visibility</p:attrName>
                                        </p:attrNameLst>
                                      </p:cBhvr>
                                      <p:to>
                                        <p:strVal val="visible"/>
                                      </p:to>
                                    </p:set>
                                  </p:childTnLst>
                                </p:cTn>
                              </p:par>
                            </p:childTnLst>
                          </p:cTn>
                        </p:par>
                        <p:par>
                          <p:cTn id="60" fill="hold">
                            <p:stCondLst>
                              <p:cond delay="1000"/>
                            </p:stCondLst>
                            <p:childTnLst>
                              <p:par>
                                <p:cTn id="61" presetID="1" presetClass="entr" presetSubtype="0" fill="hold" nodeType="afterEffect">
                                  <p:stCondLst>
                                    <p:cond delay="500"/>
                                  </p:stCondLst>
                                  <p:childTnLst>
                                    <p:set>
                                      <p:cBhvr>
                                        <p:cTn id="62" dur="1" fill="hold">
                                          <p:stCondLst>
                                            <p:cond delay="0"/>
                                          </p:stCondLst>
                                        </p:cTn>
                                        <p:tgtEl>
                                          <p:spTgt spid="11"/>
                                        </p:tgtEl>
                                        <p:attrNameLst>
                                          <p:attrName>style.visibility</p:attrName>
                                        </p:attrNameLst>
                                      </p:cBhvr>
                                      <p:to>
                                        <p:strVal val="visible"/>
                                      </p:to>
                                    </p:set>
                                  </p:childTnLst>
                                </p:cTn>
                              </p:par>
                            </p:childTnLst>
                          </p:cTn>
                        </p:par>
                        <p:par>
                          <p:cTn id="63" fill="hold">
                            <p:stCondLst>
                              <p:cond delay="1500"/>
                            </p:stCondLst>
                            <p:childTnLst>
                              <p:par>
                                <p:cTn id="64" presetID="1" presetClass="entr" presetSubtype="0" fill="hold" nodeType="afterEffect">
                                  <p:stCondLst>
                                    <p:cond delay="500"/>
                                  </p:stCondLst>
                                  <p:childTnLst>
                                    <p:set>
                                      <p:cBhvr>
                                        <p:cTn id="65" dur="1" fill="hold">
                                          <p:stCondLst>
                                            <p:cond delay="0"/>
                                          </p:stCondLst>
                                        </p:cTn>
                                        <p:tgtEl>
                                          <p:spTgt spid="25"/>
                                        </p:tgtEl>
                                        <p:attrNameLst>
                                          <p:attrName>style.visibility</p:attrName>
                                        </p:attrNameLst>
                                      </p:cBhvr>
                                      <p:to>
                                        <p:strVal val="visible"/>
                                      </p:to>
                                    </p:set>
                                  </p:childTnLst>
                                </p:cTn>
                              </p:par>
                            </p:childTnLst>
                          </p:cTn>
                        </p:par>
                        <p:par>
                          <p:cTn id="66" fill="hold">
                            <p:stCondLst>
                              <p:cond delay="2000"/>
                            </p:stCondLst>
                            <p:childTnLst>
                              <p:par>
                                <p:cTn id="67" presetID="1" presetClass="entr" presetSubtype="0" fill="hold" nodeType="afterEffect">
                                  <p:stCondLst>
                                    <p:cond delay="50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nodeType="withEffect">
                                  <p:stCondLst>
                                    <p:cond delay="500"/>
                                  </p:stCondLst>
                                  <p:childTnLst>
                                    <p:set>
                                      <p:cBhvr>
                                        <p:cTn id="70" dur="1" fill="hold">
                                          <p:stCondLst>
                                            <p:cond delay="0"/>
                                          </p:stCondLst>
                                        </p:cTn>
                                        <p:tgtEl>
                                          <p:spTgt spid="15"/>
                                        </p:tgtEl>
                                        <p:attrNameLst>
                                          <p:attrName>style.visibility</p:attrName>
                                        </p:attrNameLst>
                                      </p:cBhvr>
                                      <p:to>
                                        <p:strVal val="visible"/>
                                      </p:to>
                                    </p:set>
                                  </p:childTnLst>
                                </p:cTn>
                              </p:par>
                              <p:par>
                                <p:cTn id="71" presetID="1" presetClass="entr" presetSubtype="0" fill="hold" nodeType="withEffect">
                                  <p:stCondLst>
                                    <p:cond delay="50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50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nodeType="withEffect">
                                  <p:stCondLst>
                                    <p:cond delay="50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fade">
                                      <p:cBhvr>
                                        <p:cTn id="81" dur="1000"/>
                                        <p:tgtEl>
                                          <p:spTgt spid="6"/>
                                        </p:tgtEl>
                                      </p:cBhvr>
                                    </p:animEffect>
                                    <p:anim calcmode="lin" valueType="num">
                                      <p:cBhvr>
                                        <p:cTn id="82" dur="1000" fill="hold"/>
                                        <p:tgtEl>
                                          <p:spTgt spid="6"/>
                                        </p:tgtEl>
                                        <p:attrNameLst>
                                          <p:attrName>ppt_x</p:attrName>
                                        </p:attrNameLst>
                                      </p:cBhvr>
                                      <p:tavLst>
                                        <p:tav tm="0">
                                          <p:val>
                                            <p:strVal val="#ppt_x"/>
                                          </p:val>
                                        </p:tav>
                                        <p:tav tm="100000">
                                          <p:val>
                                            <p:strVal val="#ppt_x"/>
                                          </p:val>
                                        </p:tav>
                                      </p:tavLst>
                                    </p:anim>
                                    <p:anim calcmode="lin" valueType="num">
                                      <p:cBhvr>
                                        <p:cTn id="83" dur="1000" fill="hold"/>
                                        <p:tgtEl>
                                          <p:spTgt spid="6"/>
                                        </p:tgtEl>
                                        <p:attrNameLst>
                                          <p:attrName>ppt_y</p:attrName>
                                        </p:attrNameLst>
                                      </p:cBhvr>
                                      <p:tavLst>
                                        <p:tav tm="0">
                                          <p:val>
                                            <p:strVal val="#ppt_y+.1"/>
                                          </p:val>
                                        </p:tav>
                                        <p:tav tm="100000">
                                          <p:val>
                                            <p:strVal val="#ppt_y"/>
                                          </p:val>
                                        </p:tav>
                                      </p:tavLst>
                                    </p:anim>
                                  </p:childTnLst>
                                </p:cTn>
                              </p:par>
                            </p:childTnLst>
                          </p:cTn>
                        </p:par>
                        <p:par>
                          <p:cTn id="84" fill="hold">
                            <p:stCondLst>
                              <p:cond delay="1000"/>
                            </p:stCondLst>
                            <p:childTnLst>
                              <p:par>
                                <p:cTn id="85" presetID="7" presetClass="emph" presetSubtype="2" fill="hold" nodeType="afterEffect">
                                  <p:stCondLst>
                                    <p:cond delay="0"/>
                                  </p:stCondLst>
                                  <p:childTnLst>
                                    <p:animClr clrSpc="rgb" dir="cw">
                                      <p:cBhvr>
                                        <p:cTn id="86" dur="100" fill="hold"/>
                                        <p:tgtEl>
                                          <p:spTgt spid="8"/>
                                        </p:tgtEl>
                                        <p:attrNameLst>
                                          <p:attrName>stroke.color</p:attrName>
                                        </p:attrNameLst>
                                      </p:cBhvr>
                                      <p:to>
                                        <a:srgbClr val="FF0000"/>
                                      </p:to>
                                    </p:animClr>
                                    <p:set>
                                      <p:cBhvr>
                                        <p:cTn id="87" dur="100" fill="hold"/>
                                        <p:tgtEl>
                                          <p:spTgt spid="8"/>
                                        </p:tgtEl>
                                        <p:attrNameLst>
                                          <p:attrName>stroke.on</p:attrName>
                                        </p:attrNameLst>
                                      </p:cBhvr>
                                      <p:to>
                                        <p:strVal val="true"/>
                                      </p:to>
                                    </p:set>
                                  </p:childTnLst>
                                </p:cTn>
                              </p:par>
                              <p:par>
                                <p:cTn id="88" presetID="7" presetClass="emph" presetSubtype="2" fill="hold" nodeType="withEffect">
                                  <p:stCondLst>
                                    <p:cond delay="0"/>
                                  </p:stCondLst>
                                  <p:childTnLst>
                                    <p:animClr clrSpc="rgb" dir="cw">
                                      <p:cBhvr>
                                        <p:cTn id="89" dur="100" fill="hold"/>
                                        <p:tgtEl>
                                          <p:spTgt spid="19"/>
                                        </p:tgtEl>
                                        <p:attrNameLst>
                                          <p:attrName>stroke.color</p:attrName>
                                        </p:attrNameLst>
                                      </p:cBhvr>
                                      <p:to>
                                        <a:srgbClr val="FF0000"/>
                                      </p:to>
                                    </p:animClr>
                                    <p:set>
                                      <p:cBhvr>
                                        <p:cTn id="90" dur="100" fill="hold"/>
                                        <p:tgtEl>
                                          <p:spTgt spid="19"/>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100" fill="hold"/>
                                        <p:tgtEl>
                                          <p:spTgt spid="15"/>
                                        </p:tgtEl>
                                        <p:attrNameLst>
                                          <p:attrName>stroke.color</p:attrName>
                                        </p:attrNameLst>
                                      </p:cBhvr>
                                      <p:to>
                                        <a:srgbClr val="FF0000"/>
                                      </p:to>
                                    </p:animClr>
                                    <p:set>
                                      <p:cBhvr>
                                        <p:cTn id="93" dur="10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1" grpId="0" animBg="1"/>
      <p:bldP spid="142" grpId="0" animBg="1"/>
      <p:bldP spid="147" grpId="0" animBg="1"/>
      <p:bldP spid="148" grpId="0" animBg="1"/>
      <p:bldP spid="149" grpId="0" animBg="1"/>
      <p:bldP spid="40" grpId="0" animBg="1"/>
      <p:bldP spid="41" grpId="0"/>
      <p:bldP spid="4" grpId="0" animBg="1"/>
      <p:bldP spid="1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8294772" cy="1325563"/>
          </a:xfrm>
        </p:spPr>
        <p:txBody>
          <a:bodyPr>
            <a:normAutofit/>
          </a:bodyPr>
          <a:lstStyle/>
          <a:p>
            <a:r>
              <a:rPr lang="en-US" b="1" dirty="0">
                <a:latin typeface="+mn-lt"/>
              </a:rPr>
              <a:t>Crossbar Scheduling: (Informal) Formulation</a:t>
            </a:r>
          </a:p>
        </p:txBody>
      </p:sp>
      <p:sp>
        <p:nvSpPr>
          <p:cNvPr id="5" name="页脚占位符 4"/>
          <p:cNvSpPr>
            <a:spLocks noGrp="1"/>
          </p:cNvSpPr>
          <p:nvPr>
            <p:ph type="ftr" sz="quarter" idx="11"/>
          </p:nvPr>
        </p:nvSpPr>
        <p:spPr/>
        <p:txBody>
          <a:bodyPr/>
          <a:lstStyle/>
          <a:p>
            <a:r>
              <a:rPr lang="sv-SE" altLang="zh-CN"/>
              <a:t>Performance 2020</a:t>
            </a:r>
            <a:endParaRPr lang="zh-CN" altLang="en-US" dirty="0"/>
          </a:p>
        </p:txBody>
      </p:sp>
      <p:sp>
        <p:nvSpPr>
          <p:cNvPr id="3" name="Date Placeholder 2"/>
          <p:cNvSpPr>
            <a:spLocks noGrp="1"/>
          </p:cNvSpPr>
          <p:nvPr>
            <p:ph type="dt" sz="half" idx="10"/>
          </p:nvPr>
        </p:nvSpPr>
        <p:spPr/>
        <p:txBody>
          <a:bodyPr/>
          <a:lstStyle/>
          <a:p>
            <a:fld id="{10EFBC09-E147-43D6-B4F2-BCB583EF648F}" type="datetime4">
              <a:rPr lang="en-US" altLang="zh-CN" smtClean="0"/>
              <a:t>April 9, 2021</a:t>
            </a:fld>
            <a:endParaRPr lang="zh-CN" altLang="en-US"/>
          </a:p>
        </p:txBody>
      </p:sp>
      <p:sp>
        <p:nvSpPr>
          <p:cNvPr id="68" name="TextBox 67">
            <a:extLst>
              <a:ext uri="{FF2B5EF4-FFF2-40B4-BE49-F238E27FC236}">
                <a16:creationId xmlns:a16="http://schemas.microsoft.com/office/drawing/2014/main" id="{D1319E8A-644C-4C2E-9EA1-6329804A6EC7}"/>
              </a:ext>
            </a:extLst>
          </p:cNvPr>
          <p:cNvSpPr txBox="1"/>
          <p:nvPr/>
        </p:nvSpPr>
        <p:spPr>
          <a:xfrm>
            <a:off x="518723" y="1552052"/>
            <a:ext cx="8294773" cy="1092607"/>
          </a:xfrm>
          <a:prstGeom prst="rect">
            <a:avLst/>
          </a:prstGeom>
          <a:noFill/>
        </p:spPr>
        <p:txBody>
          <a:bodyPr wrap="square" rtlCol="0">
            <a:spAutoFit/>
          </a:bodyPr>
          <a:lstStyle/>
          <a:p>
            <a:r>
              <a:rPr lang="en-US" sz="3500" b="1" dirty="0">
                <a:solidFill>
                  <a:srgbClr val="0000FF"/>
                </a:solidFill>
              </a:rPr>
              <a:t>objective    </a:t>
            </a:r>
            <a:r>
              <a:rPr lang="en-US" sz="3000" b="1" i="1" dirty="0"/>
              <a:t>maximize throughput</a:t>
            </a:r>
            <a:r>
              <a:rPr lang="en-US" sz="3000" dirty="0"/>
              <a:t>; and/or</a:t>
            </a:r>
          </a:p>
          <a:p>
            <a:r>
              <a:rPr lang="en-US" sz="3000" i="1" dirty="0"/>
              <a:t>		       </a:t>
            </a:r>
            <a:r>
              <a:rPr lang="en-US" sz="3000" b="1" i="1" dirty="0"/>
              <a:t>minimize (mean) delay</a:t>
            </a:r>
          </a:p>
        </p:txBody>
      </p:sp>
      <p:sp>
        <p:nvSpPr>
          <p:cNvPr id="69" name="TextBox 68">
            <a:extLst>
              <a:ext uri="{FF2B5EF4-FFF2-40B4-BE49-F238E27FC236}">
                <a16:creationId xmlns:a16="http://schemas.microsoft.com/office/drawing/2014/main" id="{DF30D304-A4BF-43E5-87A8-A45A55087679}"/>
              </a:ext>
            </a:extLst>
          </p:cNvPr>
          <p:cNvSpPr txBox="1"/>
          <p:nvPr/>
        </p:nvSpPr>
        <p:spPr>
          <a:xfrm>
            <a:off x="518721" y="2795599"/>
            <a:ext cx="2319866" cy="630942"/>
          </a:xfrm>
          <a:prstGeom prst="rect">
            <a:avLst/>
          </a:prstGeom>
          <a:noFill/>
        </p:spPr>
        <p:txBody>
          <a:bodyPr wrap="none" rtlCol="0">
            <a:spAutoFit/>
          </a:bodyPr>
          <a:lstStyle/>
          <a:p>
            <a:r>
              <a:rPr lang="en-US" sz="3500" b="1" dirty="0">
                <a:solidFill>
                  <a:srgbClr val="0000FF"/>
                </a:solidFill>
              </a:rPr>
              <a:t>subject to</a:t>
            </a:r>
          </a:p>
        </p:txBody>
      </p:sp>
      <p:grpSp>
        <p:nvGrpSpPr>
          <p:cNvPr id="7" name="Group 6">
            <a:extLst>
              <a:ext uri="{FF2B5EF4-FFF2-40B4-BE49-F238E27FC236}">
                <a16:creationId xmlns:a16="http://schemas.microsoft.com/office/drawing/2014/main" id="{778D9B0F-6794-4C46-838A-645D1623665F}"/>
              </a:ext>
            </a:extLst>
          </p:cNvPr>
          <p:cNvGrpSpPr/>
          <p:nvPr/>
        </p:nvGrpSpPr>
        <p:grpSpPr>
          <a:xfrm>
            <a:off x="641885" y="3512835"/>
            <a:ext cx="3930737" cy="1506201"/>
            <a:chOff x="784482" y="4126522"/>
            <a:chExt cx="3930737" cy="1506201"/>
          </a:xfrm>
        </p:grpSpPr>
        <p:sp>
          <p:nvSpPr>
            <p:cNvPr id="70" name="AutoShape 3">
              <a:extLst>
                <a:ext uri="{FF2B5EF4-FFF2-40B4-BE49-F238E27FC236}">
                  <a16:creationId xmlns:a16="http://schemas.microsoft.com/office/drawing/2014/main" id="{0F3126FC-92DB-4C9D-AFC1-5CEAD6CDAC56}"/>
                </a:ext>
              </a:extLst>
            </p:cNvPr>
            <p:cNvSpPr>
              <a:spLocks noChangeArrowheads="1"/>
            </p:cNvSpPr>
            <p:nvPr/>
          </p:nvSpPr>
          <p:spPr bwMode="gray">
            <a:xfrm>
              <a:off x="784483" y="4313846"/>
              <a:ext cx="3930736" cy="1310537"/>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71" name="Group 4">
              <a:extLst>
                <a:ext uri="{FF2B5EF4-FFF2-40B4-BE49-F238E27FC236}">
                  <a16:creationId xmlns:a16="http://schemas.microsoft.com/office/drawing/2014/main" id="{F0091845-81C9-47A2-96BF-200DCAEF9A98}"/>
                </a:ext>
              </a:extLst>
            </p:cNvPr>
            <p:cNvGrpSpPr>
              <a:grpSpLocks/>
            </p:cNvGrpSpPr>
            <p:nvPr/>
          </p:nvGrpSpPr>
          <p:grpSpPr bwMode="auto">
            <a:xfrm>
              <a:off x="1393332" y="4126522"/>
              <a:ext cx="2713038" cy="417513"/>
              <a:chOff x="624" y="672"/>
              <a:chExt cx="1773" cy="240"/>
            </a:xfrm>
            <a:solidFill>
              <a:srgbClr val="E2E2E2"/>
            </a:solidFill>
          </p:grpSpPr>
          <p:sp>
            <p:nvSpPr>
              <p:cNvPr id="72" name="AutoShape 5">
                <a:extLst>
                  <a:ext uri="{FF2B5EF4-FFF2-40B4-BE49-F238E27FC236}">
                    <a16:creationId xmlns:a16="http://schemas.microsoft.com/office/drawing/2014/main" id="{657ADB4A-1686-4EB3-9732-0EA407715122}"/>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3" name="AutoShape 6">
                <a:extLst>
                  <a:ext uri="{FF2B5EF4-FFF2-40B4-BE49-F238E27FC236}">
                    <a16:creationId xmlns:a16="http://schemas.microsoft.com/office/drawing/2014/main" id="{57F1E0DD-16B6-4D37-94DB-00D053345689}"/>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78" name="Rectangle 28">
              <a:extLst>
                <a:ext uri="{FF2B5EF4-FFF2-40B4-BE49-F238E27FC236}">
                  <a16:creationId xmlns:a16="http://schemas.microsoft.com/office/drawing/2014/main" id="{89A0BEBF-8F42-4B96-9B99-F4AEF88A3726}"/>
                </a:ext>
              </a:extLst>
            </p:cNvPr>
            <p:cNvSpPr>
              <a:spLocks noChangeArrowheads="1"/>
            </p:cNvSpPr>
            <p:nvPr/>
          </p:nvSpPr>
          <p:spPr bwMode="white">
            <a:xfrm>
              <a:off x="1406374" y="4144271"/>
              <a:ext cx="26869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ea typeface="宋体" panose="02010600030101010101" pitchFamily="2" charset="-122"/>
                  <a:cs typeface="Arial" panose="020B0604020202020204" pitchFamily="34" charset="0"/>
                </a:rPr>
                <a:t>Matching Constraint</a:t>
              </a:r>
            </a:p>
          </p:txBody>
        </p:sp>
        <p:sp>
          <p:nvSpPr>
            <p:cNvPr id="80" name="Rectangle 30">
              <a:extLst>
                <a:ext uri="{FF2B5EF4-FFF2-40B4-BE49-F238E27FC236}">
                  <a16:creationId xmlns:a16="http://schemas.microsoft.com/office/drawing/2014/main" id="{098C5990-F8FB-4709-BC7A-0D1D3876F7DC}"/>
                </a:ext>
              </a:extLst>
            </p:cNvPr>
            <p:cNvSpPr>
              <a:spLocks noChangeArrowheads="1"/>
            </p:cNvSpPr>
            <p:nvPr/>
          </p:nvSpPr>
          <p:spPr bwMode="black">
            <a:xfrm>
              <a:off x="784482" y="4617060"/>
              <a:ext cx="393073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dirty="0">
                  <a:ea typeface="宋体" panose="02010600030101010101" pitchFamily="2" charset="-122"/>
                  <a:cs typeface="Arial" panose="020B0604020202020204" pitchFamily="34" charset="0"/>
                </a:rPr>
                <a:t>The connections between the input and output ports should be a valid matching.</a:t>
              </a:r>
              <a:endParaRPr lang="en-US" altLang="zh-CN" sz="2000" b="0" dirty="0">
                <a:ea typeface="宋体" panose="02010600030101010101" pitchFamily="2" charset="-122"/>
                <a:cs typeface="Arial" panose="020B0604020202020204" pitchFamily="34" charset="0"/>
              </a:endParaRPr>
            </a:p>
          </p:txBody>
        </p:sp>
      </p:grpSp>
      <p:grpSp>
        <p:nvGrpSpPr>
          <p:cNvPr id="8" name="Group 7">
            <a:extLst>
              <a:ext uri="{FF2B5EF4-FFF2-40B4-BE49-F238E27FC236}">
                <a16:creationId xmlns:a16="http://schemas.microsoft.com/office/drawing/2014/main" id="{B7760EAE-0E64-4813-920F-0F16897314DB}"/>
              </a:ext>
            </a:extLst>
          </p:cNvPr>
          <p:cNvGrpSpPr/>
          <p:nvPr/>
        </p:nvGrpSpPr>
        <p:grpSpPr>
          <a:xfrm>
            <a:off x="4803354" y="3512835"/>
            <a:ext cx="4131326" cy="1510591"/>
            <a:chOff x="4803354" y="4076456"/>
            <a:chExt cx="4131326" cy="1510591"/>
          </a:xfrm>
        </p:grpSpPr>
        <p:sp>
          <p:nvSpPr>
            <p:cNvPr id="74" name="AutoShape 7">
              <a:extLst>
                <a:ext uri="{FF2B5EF4-FFF2-40B4-BE49-F238E27FC236}">
                  <a16:creationId xmlns:a16="http://schemas.microsoft.com/office/drawing/2014/main" id="{E5E429FE-910C-4C78-A138-F22D6D9F8CAD}"/>
                </a:ext>
              </a:extLst>
            </p:cNvPr>
            <p:cNvSpPr>
              <a:spLocks noChangeArrowheads="1"/>
            </p:cNvSpPr>
            <p:nvPr/>
          </p:nvSpPr>
          <p:spPr bwMode="gray">
            <a:xfrm>
              <a:off x="4803354" y="4276510"/>
              <a:ext cx="4131326" cy="1310537"/>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75" name="Group 8">
              <a:extLst>
                <a:ext uri="{FF2B5EF4-FFF2-40B4-BE49-F238E27FC236}">
                  <a16:creationId xmlns:a16="http://schemas.microsoft.com/office/drawing/2014/main" id="{3EBB56F0-D7DF-41EA-84BF-4CCA025A3324}"/>
                </a:ext>
              </a:extLst>
            </p:cNvPr>
            <p:cNvGrpSpPr>
              <a:grpSpLocks/>
            </p:cNvGrpSpPr>
            <p:nvPr/>
          </p:nvGrpSpPr>
          <p:grpSpPr bwMode="auto">
            <a:xfrm>
              <a:off x="5512499" y="4089186"/>
              <a:ext cx="2713037" cy="417513"/>
              <a:chOff x="624" y="672"/>
              <a:chExt cx="1773" cy="240"/>
            </a:xfrm>
            <a:solidFill>
              <a:srgbClr val="E2E2E2"/>
            </a:solidFill>
          </p:grpSpPr>
          <p:sp>
            <p:nvSpPr>
              <p:cNvPr id="76" name="AutoShape 9">
                <a:extLst>
                  <a:ext uri="{FF2B5EF4-FFF2-40B4-BE49-F238E27FC236}">
                    <a16:creationId xmlns:a16="http://schemas.microsoft.com/office/drawing/2014/main" id="{879A080F-8848-439F-9735-8ADB999A098B}"/>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7" name="AutoShape 10">
                <a:extLst>
                  <a:ext uri="{FF2B5EF4-FFF2-40B4-BE49-F238E27FC236}">
                    <a16:creationId xmlns:a16="http://schemas.microsoft.com/office/drawing/2014/main" id="{6CC0619D-C3DF-44E3-AD4C-3F787F864420}"/>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79" name="Rectangle 29">
              <a:extLst>
                <a:ext uri="{FF2B5EF4-FFF2-40B4-BE49-F238E27FC236}">
                  <a16:creationId xmlns:a16="http://schemas.microsoft.com/office/drawing/2014/main" id="{F3C75885-9C00-4762-8767-AA405794F878}"/>
                </a:ext>
              </a:extLst>
            </p:cNvPr>
            <p:cNvSpPr>
              <a:spLocks noChangeArrowheads="1"/>
            </p:cNvSpPr>
            <p:nvPr/>
          </p:nvSpPr>
          <p:spPr bwMode="white">
            <a:xfrm>
              <a:off x="5718701" y="4076456"/>
              <a:ext cx="2300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ea typeface="宋体" panose="02010600030101010101" pitchFamily="2" charset="-122"/>
                  <a:cs typeface="Arial" panose="020B0604020202020204" pitchFamily="34" charset="0"/>
                </a:rPr>
                <a:t>Timing Constraint</a:t>
              </a:r>
            </a:p>
          </p:txBody>
        </p:sp>
        <p:sp>
          <p:nvSpPr>
            <p:cNvPr id="81" name="Rectangle 31">
              <a:extLst>
                <a:ext uri="{FF2B5EF4-FFF2-40B4-BE49-F238E27FC236}">
                  <a16:creationId xmlns:a16="http://schemas.microsoft.com/office/drawing/2014/main" id="{9D1426E2-0C65-45A5-9F3C-67FACAE607C6}"/>
                </a:ext>
              </a:extLst>
            </p:cNvPr>
            <p:cNvSpPr>
              <a:spLocks noChangeArrowheads="1"/>
            </p:cNvSpPr>
            <p:nvPr/>
          </p:nvSpPr>
          <p:spPr bwMode="black">
            <a:xfrm>
              <a:off x="4803354" y="4568707"/>
              <a:ext cx="413132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b="0" dirty="0">
                  <a:ea typeface="宋体" panose="02010600030101010101" pitchFamily="2" charset="-122"/>
                  <a:cs typeface="Arial" panose="020B0604020202020204" pitchFamily="34" charset="0"/>
                </a:rPr>
                <a:t>For example</a:t>
              </a:r>
              <a:r>
                <a:rPr lang="en-US" altLang="zh-CN" dirty="0">
                  <a:cs typeface="Arial" panose="020B0604020202020204" pitchFamily="34" charset="0"/>
                </a:rPr>
                <a:t>, at 40 Gbps, 64-byte packets require one matching every 12.8 ns.</a:t>
              </a:r>
              <a:endParaRPr lang="en-US" altLang="zh-CN" b="0" dirty="0">
                <a:ea typeface="宋体" panose="02010600030101010101" pitchFamily="2" charset="-122"/>
                <a:cs typeface="Arial" panose="020B0604020202020204" pitchFamily="34" charset="0"/>
              </a:endParaRPr>
            </a:p>
          </p:txBody>
        </p:sp>
      </p:grpSp>
      <p:grpSp>
        <p:nvGrpSpPr>
          <p:cNvPr id="9" name="Group 8">
            <a:extLst>
              <a:ext uri="{FF2B5EF4-FFF2-40B4-BE49-F238E27FC236}">
                <a16:creationId xmlns:a16="http://schemas.microsoft.com/office/drawing/2014/main" id="{DF16078A-4BED-45CD-AFFB-D21536AF654C}"/>
              </a:ext>
            </a:extLst>
          </p:cNvPr>
          <p:cNvGrpSpPr/>
          <p:nvPr/>
        </p:nvGrpSpPr>
        <p:grpSpPr>
          <a:xfrm>
            <a:off x="641885" y="5134428"/>
            <a:ext cx="8292795" cy="1017805"/>
            <a:chOff x="641885" y="5112394"/>
            <a:chExt cx="8292795" cy="1017805"/>
          </a:xfrm>
        </p:grpSpPr>
        <p:sp>
          <p:nvSpPr>
            <p:cNvPr id="85" name="AutoShape 7">
              <a:extLst>
                <a:ext uri="{FF2B5EF4-FFF2-40B4-BE49-F238E27FC236}">
                  <a16:creationId xmlns:a16="http://schemas.microsoft.com/office/drawing/2014/main" id="{32C4114F-14F7-475B-AB69-5B2C5F3F7E23}"/>
                </a:ext>
              </a:extLst>
            </p:cNvPr>
            <p:cNvSpPr>
              <a:spLocks noChangeArrowheads="1"/>
            </p:cNvSpPr>
            <p:nvPr/>
          </p:nvSpPr>
          <p:spPr bwMode="gray">
            <a:xfrm>
              <a:off x="641885" y="5312449"/>
              <a:ext cx="8292795" cy="817750"/>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dirty="0"/>
            </a:p>
          </p:txBody>
        </p:sp>
        <p:grpSp>
          <p:nvGrpSpPr>
            <p:cNvPr id="86" name="Group 8">
              <a:extLst>
                <a:ext uri="{FF2B5EF4-FFF2-40B4-BE49-F238E27FC236}">
                  <a16:creationId xmlns:a16="http://schemas.microsoft.com/office/drawing/2014/main" id="{FFB38C0D-1937-4CE2-BEC3-D7E981E628FC}"/>
                </a:ext>
              </a:extLst>
            </p:cNvPr>
            <p:cNvGrpSpPr>
              <a:grpSpLocks/>
            </p:cNvGrpSpPr>
            <p:nvPr/>
          </p:nvGrpSpPr>
          <p:grpSpPr bwMode="auto">
            <a:xfrm>
              <a:off x="2849604" y="5114107"/>
              <a:ext cx="3619364" cy="417513"/>
              <a:chOff x="624" y="672"/>
              <a:chExt cx="1773" cy="240"/>
            </a:xfrm>
            <a:solidFill>
              <a:srgbClr val="E2E2E2"/>
            </a:solidFill>
          </p:grpSpPr>
          <p:sp>
            <p:nvSpPr>
              <p:cNvPr id="90" name="AutoShape 9">
                <a:extLst>
                  <a:ext uri="{FF2B5EF4-FFF2-40B4-BE49-F238E27FC236}">
                    <a16:creationId xmlns:a16="http://schemas.microsoft.com/office/drawing/2014/main" id="{92E702C4-D782-4F78-877C-89A12CA7D387}"/>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91" name="AutoShape 10">
                <a:extLst>
                  <a:ext uri="{FF2B5EF4-FFF2-40B4-BE49-F238E27FC236}">
                    <a16:creationId xmlns:a16="http://schemas.microsoft.com/office/drawing/2014/main" id="{087FF660-EC06-45A4-A061-0AD3189926F0}"/>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88" name="Rectangle 29">
              <a:extLst>
                <a:ext uri="{FF2B5EF4-FFF2-40B4-BE49-F238E27FC236}">
                  <a16:creationId xmlns:a16="http://schemas.microsoft.com/office/drawing/2014/main" id="{E92A1BB6-CF96-478C-B96A-3905C26A1927}"/>
                </a:ext>
              </a:extLst>
            </p:cNvPr>
            <p:cNvSpPr>
              <a:spLocks noChangeArrowheads="1"/>
            </p:cNvSpPr>
            <p:nvPr/>
          </p:nvSpPr>
          <p:spPr bwMode="white">
            <a:xfrm>
              <a:off x="2929096" y="5112394"/>
              <a:ext cx="34740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ea typeface="宋体" panose="02010600030101010101" pitchFamily="2" charset="-122"/>
                  <a:cs typeface="Arial" panose="020B0604020202020204" pitchFamily="34" charset="0"/>
                </a:rPr>
                <a:t>Implementation Constraint</a:t>
              </a:r>
            </a:p>
          </p:txBody>
        </p:sp>
        <p:sp>
          <p:nvSpPr>
            <p:cNvPr id="89" name="Rectangle 31">
              <a:extLst>
                <a:ext uri="{FF2B5EF4-FFF2-40B4-BE49-F238E27FC236}">
                  <a16:creationId xmlns:a16="http://schemas.microsoft.com/office/drawing/2014/main" id="{D747B9A2-8124-49A4-BC8A-213105343067}"/>
                </a:ext>
              </a:extLst>
            </p:cNvPr>
            <p:cNvSpPr>
              <a:spLocks noChangeArrowheads="1"/>
            </p:cNvSpPr>
            <p:nvPr/>
          </p:nvSpPr>
          <p:spPr bwMode="black">
            <a:xfrm>
              <a:off x="641885" y="5604645"/>
              <a:ext cx="82927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dirty="0">
                  <a:ea typeface="宋体" panose="02010600030101010101" pitchFamily="2" charset="-122"/>
                  <a:cs typeface="Arial" panose="020B0604020202020204" pitchFamily="34" charset="0"/>
                </a:rPr>
                <a:t>The algorithm should be simple to implement in hardware.</a:t>
              </a:r>
              <a:endParaRPr lang="en-US" altLang="zh-CN" b="0" dirty="0">
                <a:ea typeface="宋体" panose="02010600030101010101" pitchFamily="2" charset="-122"/>
                <a:cs typeface="Arial" panose="020B0604020202020204" pitchFamily="34" charset="0"/>
              </a:endParaRPr>
            </a:p>
          </p:txBody>
        </p:sp>
      </p:grpSp>
      <p:grpSp>
        <p:nvGrpSpPr>
          <p:cNvPr id="16" name="Group 15">
            <a:extLst>
              <a:ext uri="{FF2B5EF4-FFF2-40B4-BE49-F238E27FC236}">
                <a16:creationId xmlns:a16="http://schemas.microsoft.com/office/drawing/2014/main" id="{FC4B955C-1DDF-4646-85D4-00FCEA5AA082}"/>
              </a:ext>
            </a:extLst>
          </p:cNvPr>
          <p:cNvGrpSpPr/>
          <p:nvPr/>
        </p:nvGrpSpPr>
        <p:grpSpPr>
          <a:xfrm>
            <a:off x="3024760" y="2585418"/>
            <a:ext cx="5909920" cy="1176656"/>
            <a:chOff x="3024760" y="2585418"/>
            <a:chExt cx="5909920" cy="1176656"/>
          </a:xfrm>
        </p:grpSpPr>
        <p:sp>
          <p:nvSpPr>
            <p:cNvPr id="10" name="Scroll: Horizontal 9">
              <a:extLst>
                <a:ext uri="{FF2B5EF4-FFF2-40B4-BE49-F238E27FC236}">
                  <a16:creationId xmlns:a16="http://schemas.microsoft.com/office/drawing/2014/main" id="{9D91D768-310B-4E18-BFFF-27CEAEB160F9}"/>
                </a:ext>
              </a:extLst>
            </p:cNvPr>
            <p:cNvSpPr/>
            <p:nvPr/>
          </p:nvSpPr>
          <p:spPr>
            <a:xfrm>
              <a:off x="3024760" y="2585418"/>
              <a:ext cx="5801778" cy="1064035"/>
            </a:xfrm>
            <a:prstGeom prst="horizontalScroll">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a:extLst>
                <a:ext uri="{FF2B5EF4-FFF2-40B4-BE49-F238E27FC236}">
                  <a16:creationId xmlns:a16="http://schemas.microsoft.com/office/drawing/2014/main" id="{2130F56C-C140-42EA-9C03-EA44C54D8A74}"/>
                </a:ext>
              </a:extLst>
            </p:cNvPr>
            <p:cNvSpPr txBox="1"/>
            <p:nvPr/>
          </p:nvSpPr>
          <p:spPr>
            <a:xfrm>
              <a:off x="3156820" y="2777189"/>
              <a:ext cx="5777860" cy="984885"/>
            </a:xfrm>
            <a:prstGeom prst="rect">
              <a:avLst/>
            </a:prstGeom>
            <a:noFill/>
          </p:spPr>
          <p:txBody>
            <a:bodyPr wrap="square" rtlCol="0">
              <a:spAutoFit/>
            </a:bodyPr>
            <a:lstStyle/>
            <a:p>
              <a:r>
                <a:rPr lang="en-US" altLang="zh-CN" sz="2000" b="1" dirty="0"/>
                <a:t>Throughput: </a:t>
              </a:r>
              <a:r>
                <a:rPr lang="en-US" altLang="zh-CN" sz="2000" dirty="0"/>
                <a:t>the average number of packets that exit an output port during each time slot</a:t>
              </a:r>
              <a:endParaRPr lang="zh-CN" altLang="en-US" sz="2000" dirty="0"/>
            </a:p>
            <a:p>
              <a:endParaRPr lang="zh-CN" altLang="en-US" dirty="0"/>
            </a:p>
          </p:txBody>
        </p:sp>
      </p:grpSp>
      <p:grpSp>
        <p:nvGrpSpPr>
          <p:cNvPr id="17" name="Group 16">
            <a:extLst>
              <a:ext uri="{FF2B5EF4-FFF2-40B4-BE49-F238E27FC236}">
                <a16:creationId xmlns:a16="http://schemas.microsoft.com/office/drawing/2014/main" id="{357EDE53-A9CD-4658-AB11-6C48B1BAF421}"/>
              </a:ext>
            </a:extLst>
          </p:cNvPr>
          <p:cNvGrpSpPr/>
          <p:nvPr/>
        </p:nvGrpSpPr>
        <p:grpSpPr>
          <a:xfrm>
            <a:off x="3011718" y="3606124"/>
            <a:ext cx="5922962" cy="1251160"/>
            <a:chOff x="3011718" y="3606124"/>
            <a:chExt cx="5922962" cy="1251160"/>
          </a:xfrm>
        </p:grpSpPr>
        <p:sp>
          <p:nvSpPr>
            <p:cNvPr id="45" name="Scroll: Horizontal 44">
              <a:extLst>
                <a:ext uri="{FF2B5EF4-FFF2-40B4-BE49-F238E27FC236}">
                  <a16:creationId xmlns:a16="http://schemas.microsoft.com/office/drawing/2014/main" id="{351B9E6C-BFD0-4228-A66A-A0E3EEE7906F}"/>
                </a:ext>
              </a:extLst>
            </p:cNvPr>
            <p:cNvSpPr/>
            <p:nvPr/>
          </p:nvSpPr>
          <p:spPr>
            <a:xfrm>
              <a:off x="3011718" y="3606124"/>
              <a:ext cx="5801778" cy="1251160"/>
            </a:xfrm>
            <a:prstGeom prst="horizontalScroll">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Box 45">
              <a:extLst>
                <a:ext uri="{FF2B5EF4-FFF2-40B4-BE49-F238E27FC236}">
                  <a16:creationId xmlns:a16="http://schemas.microsoft.com/office/drawing/2014/main" id="{5E513E5D-7C2B-41DC-B30D-CAF684F44AA9}"/>
                </a:ext>
              </a:extLst>
            </p:cNvPr>
            <p:cNvSpPr txBox="1"/>
            <p:nvPr/>
          </p:nvSpPr>
          <p:spPr>
            <a:xfrm>
              <a:off x="3156820" y="3742742"/>
              <a:ext cx="5777860" cy="1015663"/>
            </a:xfrm>
            <a:prstGeom prst="rect">
              <a:avLst/>
            </a:prstGeom>
            <a:noFill/>
          </p:spPr>
          <p:txBody>
            <a:bodyPr wrap="square" rtlCol="0">
              <a:spAutoFit/>
            </a:bodyPr>
            <a:lstStyle/>
            <a:p>
              <a:r>
                <a:rPr lang="en-US" altLang="zh-CN" sz="2000" b="1" dirty="0"/>
                <a:t>Delay: </a:t>
              </a:r>
              <a:r>
                <a:rPr lang="en-US" altLang="zh-CN" sz="2000" dirty="0"/>
                <a:t>the number of time slots elapsed since the arrival of a packet to its eventual departure from the switch</a:t>
              </a:r>
            </a:p>
          </p:txBody>
        </p:sp>
      </p:grpSp>
      <p:sp>
        <p:nvSpPr>
          <p:cNvPr id="15" name="Oval 14">
            <a:extLst>
              <a:ext uri="{FF2B5EF4-FFF2-40B4-BE49-F238E27FC236}">
                <a16:creationId xmlns:a16="http://schemas.microsoft.com/office/drawing/2014/main" id="{B9040E76-4B3E-4800-A8D4-80718561E1A5}"/>
              </a:ext>
            </a:extLst>
          </p:cNvPr>
          <p:cNvSpPr/>
          <p:nvPr/>
        </p:nvSpPr>
        <p:spPr>
          <a:xfrm>
            <a:off x="4925085" y="1614011"/>
            <a:ext cx="2209046" cy="51773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Oval 47">
            <a:extLst>
              <a:ext uri="{FF2B5EF4-FFF2-40B4-BE49-F238E27FC236}">
                <a16:creationId xmlns:a16="http://schemas.microsoft.com/office/drawing/2014/main" id="{0A39B84B-4FF6-45E5-AE85-BF49011C02D9}"/>
              </a:ext>
            </a:extLst>
          </p:cNvPr>
          <p:cNvSpPr/>
          <p:nvPr/>
        </p:nvSpPr>
        <p:spPr>
          <a:xfrm>
            <a:off x="6292158" y="2138725"/>
            <a:ext cx="1330860" cy="485052"/>
          </a:xfrm>
          <a:prstGeom prst="ellipse">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Slide Number Placeholder 17">
            <a:extLst>
              <a:ext uri="{FF2B5EF4-FFF2-40B4-BE49-F238E27FC236}">
                <a16:creationId xmlns:a16="http://schemas.microsoft.com/office/drawing/2014/main" id="{284FD5F7-85DB-4346-93A8-B420AFB6A5CD}"/>
              </a:ext>
            </a:extLst>
          </p:cNvPr>
          <p:cNvSpPr>
            <a:spLocks noGrp="1"/>
          </p:cNvSpPr>
          <p:nvPr>
            <p:ph type="sldNum" sz="quarter" idx="12"/>
          </p:nvPr>
        </p:nvSpPr>
        <p:spPr/>
        <p:txBody>
          <a:bodyPr/>
          <a:lstStyle/>
          <a:p>
            <a:fld id="{25711CE1-5A3A-4555-AFFF-2018F0E14892}" type="slidenum">
              <a:rPr lang="zh-CN" altLang="en-US" smtClean="0"/>
              <a:pPr/>
              <a:t>5</a:t>
            </a:fld>
            <a:r>
              <a:rPr lang="en-US" altLang="zh-CN"/>
              <a:t>/19</a:t>
            </a:r>
            <a:endParaRPr lang="zh-CN" altLang="en-US" dirty="0"/>
          </a:p>
        </p:txBody>
      </p:sp>
      <p:grpSp>
        <p:nvGrpSpPr>
          <p:cNvPr id="51" name="组合 50"/>
          <p:cNvGrpSpPr/>
          <p:nvPr/>
        </p:nvGrpSpPr>
        <p:grpSpPr>
          <a:xfrm>
            <a:off x="0" y="0"/>
            <a:ext cx="6290988" cy="276707"/>
            <a:chOff x="0" y="0"/>
            <a:chExt cx="6290988" cy="276707"/>
          </a:xfrm>
        </p:grpSpPr>
        <p:sp>
          <p:nvSpPr>
            <p:cNvPr id="52" name="Rectangle 46">
              <a:extLst>
                <a:ext uri="{FF2B5EF4-FFF2-40B4-BE49-F238E27FC236}">
                  <a16:creationId xmlns:a16="http://schemas.microsoft.com/office/drawing/2014/main" id="{CF20D83C-4A24-4005-A610-4DD6C83AAE9D}"/>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53" name="Rectangle 47">
              <a:extLst>
                <a:ext uri="{FF2B5EF4-FFF2-40B4-BE49-F238E27FC236}">
                  <a16:creationId xmlns:a16="http://schemas.microsoft.com/office/drawing/2014/main" id="{CDE8C32D-584D-4A8C-B0F1-F58C8599BABF}"/>
                </a:ext>
              </a:extLst>
            </p:cNvPr>
            <p:cNvSpPr/>
            <p:nvPr/>
          </p:nvSpPr>
          <p:spPr>
            <a:xfrm>
              <a:off x="3842840"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SW-QPS</a:t>
              </a:r>
              <a:endParaRPr lang="zh-CN" altLang="en-US" sz="1600" dirty="0"/>
            </a:p>
          </p:txBody>
        </p:sp>
        <p:sp>
          <p:nvSpPr>
            <p:cNvPr id="54" name="Rectangle 60">
              <a:extLst>
                <a:ext uri="{FF2B5EF4-FFF2-40B4-BE49-F238E27FC236}">
                  <a16:creationId xmlns:a16="http://schemas.microsoft.com/office/drawing/2014/main" id="{65E182C4-8DCC-4A2D-9093-D7B9D6792FF5}"/>
                </a:ext>
              </a:extLst>
            </p:cNvPr>
            <p:cNvSpPr/>
            <p:nvPr/>
          </p:nvSpPr>
          <p:spPr>
            <a:xfrm>
              <a:off x="5093033"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55" name="Rectangle 47">
              <a:extLst>
                <a:ext uri="{FF2B5EF4-FFF2-40B4-BE49-F238E27FC236}">
                  <a16:creationId xmlns:a16="http://schemas.microsoft.com/office/drawing/2014/main" id="{CDE8C32D-584D-4A8C-B0F1-F58C8599BABF}"/>
                </a:ext>
              </a:extLst>
            </p:cNvPr>
            <p:cNvSpPr/>
            <p:nvPr/>
          </p:nvSpPr>
          <p:spPr>
            <a:xfrm>
              <a:off x="2592647" y="0"/>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SB-QPS</a:t>
              </a:r>
              <a:endParaRPr lang="zh-CN" altLang="en-US" sz="1600" dirty="0"/>
            </a:p>
          </p:txBody>
        </p:sp>
      </p:grpSp>
    </p:spTree>
    <p:extLst>
      <p:ext uri="{BB962C8B-B14F-4D97-AF65-F5344CB8AC3E}">
        <p14:creationId xmlns:p14="http://schemas.microsoft.com/office/powerpoint/2010/main" val="105770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6"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ircle(in)">
                                      <p:cBhvr>
                                        <p:cTn id="13" dur="2000"/>
                                        <p:tgtEl>
                                          <p:spTgt spid="16"/>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par>
                                <p:cTn id="16" presetID="6" presetClass="entr" presetSubtype="16"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circle(in)">
                                      <p:cBhvr>
                                        <p:cTn id="18" dur="20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2" presetClass="entr" presetSubtype="4"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ppt_x"/>
                                          </p:val>
                                        </p:tav>
                                        <p:tav tm="100000">
                                          <p:val>
                                            <p:strVal val="#ppt_x"/>
                                          </p:val>
                                        </p:tav>
                                      </p:tavLst>
                                    </p:anim>
                                    <p:anim calcmode="lin" valueType="num">
                                      <p:cBhvr additive="base">
                                        <p:cTn id="32" dur="500" fill="hold"/>
                                        <p:tgtEl>
                                          <p:spTgt spid="6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15" grpId="0" animBg="1"/>
      <p:bldP spid="15" grpId="1" animBg="1"/>
      <p:bldP spid="48" grpId="0" animBg="1"/>
      <p:bldP spid="4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698DB-A183-4BA8-B0B7-7DBE84A19983}"/>
              </a:ext>
            </a:extLst>
          </p:cNvPr>
          <p:cNvSpPr>
            <a:spLocks noGrp="1"/>
          </p:cNvSpPr>
          <p:nvPr>
            <p:ph type="title"/>
          </p:nvPr>
        </p:nvSpPr>
        <p:spPr/>
        <p:txBody>
          <a:bodyPr/>
          <a:lstStyle/>
          <a:p>
            <a:r>
              <a:rPr lang="en-US" altLang="zh-CN" b="1" dirty="0"/>
              <a:t>Crossbar Scheduling: Tradeoff</a:t>
            </a:r>
            <a:endParaRPr lang="zh-CN" altLang="en-US" dirty="0"/>
          </a:p>
        </p:txBody>
      </p:sp>
      <p:sp>
        <p:nvSpPr>
          <p:cNvPr id="3" name="Date Placeholder 2">
            <a:extLst>
              <a:ext uri="{FF2B5EF4-FFF2-40B4-BE49-F238E27FC236}">
                <a16:creationId xmlns:a16="http://schemas.microsoft.com/office/drawing/2014/main" id="{724BF643-601C-4752-85B3-63D3E5C726BD}"/>
              </a:ext>
            </a:extLst>
          </p:cNvPr>
          <p:cNvSpPr>
            <a:spLocks noGrp="1"/>
          </p:cNvSpPr>
          <p:nvPr>
            <p:ph type="dt" sz="half" idx="10"/>
          </p:nvPr>
        </p:nvSpPr>
        <p:spPr/>
        <p:txBody>
          <a:bodyPr/>
          <a:lstStyle/>
          <a:p>
            <a:fld id="{1B1EA352-614A-4B1A-887E-8BDF693F4B9D}" type="datetime4">
              <a:rPr lang="en-US" altLang="zh-CN" smtClean="0"/>
              <a:t>April 9, 2021</a:t>
            </a:fld>
            <a:endParaRPr lang="zh-CN" altLang="en-US"/>
          </a:p>
        </p:txBody>
      </p:sp>
      <p:sp>
        <p:nvSpPr>
          <p:cNvPr id="4" name="Footer Placeholder 3">
            <a:extLst>
              <a:ext uri="{FF2B5EF4-FFF2-40B4-BE49-F238E27FC236}">
                <a16:creationId xmlns:a16="http://schemas.microsoft.com/office/drawing/2014/main" id="{BAB9A671-311E-41C9-BAFA-A886911CFFBB}"/>
              </a:ext>
            </a:extLst>
          </p:cNvPr>
          <p:cNvSpPr>
            <a:spLocks noGrp="1"/>
          </p:cNvSpPr>
          <p:nvPr>
            <p:ph type="ftr" sz="quarter" idx="11"/>
          </p:nvPr>
        </p:nvSpPr>
        <p:spPr/>
        <p:txBody>
          <a:bodyPr/>
          <a:lstStyle/>
          <a:p>
            <a:r>
              <a:rPr lang="sv-SE" altLang="zh-CN"/>
              <a:t>Performance 2020</a:t>
            </a:r>
            <a:endParaRPr lang="zh-CN" altLang="en-US"/>
          </a:p>
        </p:txBody>
      </p:sp>
      <p:sp>
        <p:nvSpPr>
          <p:cNvPr id="8" name="Isosceles Triangle 7">
            <a:extLst>
              <a:ext uri="{FF2B5EF4-FFF2-40B4-BE49-F238E27FC236}">
                <a16:creationId xmlns:a16="http://schemas.microsoft.com/office/drawing/2014/main" id="{E35AFE8D-C324-432E-9B61-EF856F880075}"/>
              </a:ext>
            </a:extLst>
          </p:cNvPr>
          <p:cNvSpPr/>
          <p:nvPr/>
        </p:nvSpPr>
        <p:spPr>
          <a:xfrm>
            <a:off x="4198593" y="4078898"/>
            <a:ext cx="722119" cy="1130505"/>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F54E242-DFE1-436B-A7C1-686FF1B234E4}"/>
              </a:ext>
            </a:extLst>
          </p:cNvPr>
          <p:cNvGrpSpPr/>
          <p:nvPr/>
        </p:nvGrpSpPr>
        <p:grpSpPr>
          <a:xfrm>
            <a:off x="318744" y="2589464"/>
            <a:ext cx="8410620" cy="1614241"/>
            <a:chOff x="318744" y="2589464"/>
            <a:chExt cx="8410620" cy="1614241"/>
          </a:xfrm>
        </p:grpSpPr>
        <p:sp>
          <p:nvSpPr>
            <p:cNvPr id="10" name="Rectangle 9">
              <a:extLst>
                <a:ext uri="{FF2B5EF4-FFF2-40B4-BE49-F238E27FC236}">
                  <a16:creationId xmlns:a16="http://schemas.microsoft.com/office/drawing/2014/main" id="{5CEEE39D-A296-4D0E-B85E-998A7128A216}"/>
                </a:ext>
              </a:extLst>
            </p:cNvPr>
            <p:cNvSpPr/>
            <p:nvPr/>
          </p:nvSpPr>
          <p:spPr>
            <a:xfrm>
              <a:off x="907541" y="4002956"/>
              <a:ext cx="7306056" cy="20074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2D8ACE7-A814-43A8-8F4C-9DEA1DF759D9}"/>
                </a:ext>
              </a:extLst>
            </p:cNvPr>
            <p:cNvGrpSpPr/>
            <p:nvPr/>
          </p:nvGrpSpPr>
          <p:grpSpPr>
            <a:xfrm>
              <a:off x="907541" y="3353194"/>
              <a:ext cx="1504414" cy="629221"/>
              <a:chOff x="4825014" y="3389095"/>
              <a:chExt cx="1109708" cy="319756"/>
            </a:xfrm>
          </p:grpSpPr>
          <p:sp>
            <p:nvSpPr>
              <p:cNvPr id="18" name="Flowchart: Magnetic Disk 17">
                <a:extLst>
                  <a:ext uri="{FF2B5EF4-FFF2-40B4-BE49-F238E27FC236}">
                    <a16:creationId xmlns:a16="http://schemas.microsoft.com/office/drawing/2014/main" id="{54A0ABE4-3BAE-493A-883E-F968AB686CD3}"/>
                  </a:ext>
                </a:extLst>
              </p:cNvPr>
              <p:cNvSpPr/>
              <p:nvPr/>
            </p:nvSpPr>
            <p:spPr>
              <a:xfrm>
                <a:off x="5069150" y="3389095"/>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F437E9EE-8CBF-43C6-8513-8D3DA9926A04}"/>
                  </a:ext>
                </a:extLst>
              </p:cNvPr>
              <p:cNvSpPr/>
              <p:nvPr/>
            </p:nvSpPr>
            <p:spPr>
              <a:xfrm>
                <a:off x="4825014" y="3538917"/>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A7421B1D-F9FA-4CDB-84EB-9369ADA48011}"/>
                  </a:ext>
                </a:extLst>
              </p:cNvPr>
              <p:cNvSpPr/>
              <p:nvPr/>
            </p:nvSpPr>
            <p:spPr>
              <a:xfrm>
                <a:off x="5357674" y="3540159"/>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0485964-B17C-413A-9BCA-7933881E646F}"/>
                </a:ext>
              </a:extLst>
            </p:cNvPr>
            <p:cNvGrpSpPr/>
            <p:nvPr/>
          </p:nvGrpSpPr>
          <p:grpSpPr>
            <a:xfrm>
              <a:off x="6709183" y="3362242"/>
              <a:ext cx="1504414" cy="629221"/>
              <a:chOff x="7498672" y="3397606"/>
              <a:chExt cx="1109708" cy="319756"/>
            </a:xfrm>
          </p:grpSpPr>
          <p:sp>
            <p:nvSpPr>
              <p:cNvPr id="15" name="Flowchart: Magnetic Disk 14">
                <a:extLst>
                  <a:ext uri="{FF2B5EF4-FFF2-40B4-BE49-F238E27FC236}">
                    <a16:creationId xmlns:a16="http://schemas.microsoft.com/office/drawing/2014/main" id="{58EE3A0B-208F-4047-ABD0-B796E6D8617A}"/>
                  </a:ext>
                </a:extLst>
              </p:cNvPr>
              <p:cNvSpPr/>
              <p:nvPr/>
            </p:nvSpPr>
            <p:spPr>
              <a:xfrm>
                <a:off x="7742808" y="3397606"/>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60F89FAF-FFA5-4197-87E8-6B5940834121}"/>
                  </a:ext>
                </a:extLst>
              </p:cNvPr>
              <p:cNvSpPr/>
              <p:nvPr/>
            </p:nvSpPr>
            <p:spPr>
              <a:xfrm>
                <a:off x="7498672" y="3547428"/>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0118D923-E030-462F-808C-145E8854F57A}"/>
                  </a:ext>
                </a:extLst>
              </p:cNvPr>
              <p:cNvSpPr/>
              <p:nvPr/>
            </p:nvSpPr>
            <p:spPr>
              <a:xfrm>
                <a:off x="8031332" y="3548670"/>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29E2A3B9-157E-4798-92F8-E22959A6751F}"/>
                </a:ext>
              </a:extLst>
            </p:cNvPr>
            <p:cNvSpPr txBox="1"/>
            <p:nvPr/>
          </p:nvSpPr>
          <p:spPr>
            <a:xfrm>
              <a:off x="318744" y="2589464"/>
              <a:ext cx="2742183" cy="707886"/>
            </a:xfrm>
            <a:prstGeom prst="rect">
              <a:avLst/>
            </a:prstGeom>
            <a:noFill/>
          </p:spPr>
          <p:txBody>
            <a:bodyPr wrap="square" rtlCol="0">
              <a:spAutoFit/>
            </a:bodyPr>
            <a:lstStyle/>
            <a:p>
              <a:pPr algn="ctr"/>
              <a:r>
                <a:rPr lang="en-US" sz="2000" dirty="0"/>
                <a:t>Quality of the matching</a:t>
              </a:r>
            </a:p>
          </p:txBody>
        </p:sp>
        <p:sp>
          <p:nvSpPr>
            <p:cNvPr id="14" name="TextBox 13">
              <a:extLst>
                <a:ext uri="{FF2B5EF4-FFF2-40B4-BE49-F238E27FC236}">
                  <a16:creationId xmlns:a16="http://schemas.microsoft.com/office/drawing/2014/main" id="{87F31DD0-9874-4704-B6F0-BB26849CFF70}"/>
                </a:ext>
              </a:extLst>
            </p:cNvPr>
            <p:cNvSpPr txBox="1"/>
            <p:nvPr/>
          </p:nvSpPr>
          <p:spPr>
            <a:xfrm>
              <a:off x="5987181" y="2591744"/>
              <a:ext cx="2742183" cy="707886"/>
            </a:xfrm>
            <a:prstGeom prst="rect">
              <a:avLst/>
            </a:prstGeom>
            <a:noFill/>
          </p:spPr>
          <p:txBody>
            <a:bodyPr wrap="square" rtlCol="0">
              <a:spAutoFit/>
            </a:bodyPr>
            <a:lstStyle/>
            <a:p>
              <a:pPr algn="ctr"/>
              <a:r>
                <a:rPr lang="en-US" sz="2000" dirty="0"/>
                <a:t>Time to compute the matching</a:t>
              </a:r>
            </a:p>
          </p:txBody>
        </p:sp>
      </p:grpSp>
      <p:sp>
        <p:nvSpPr>
          <p:cNvPr id="21" name="Slide Number Placeholder 20">
            <a:extLst>
              <a:ext uri="{FF2B5EF4-FFF2-40B4-BE49-F238E27FC236}">
                <a16:creationId xmlns:a16="http://schemas.microsoft.com/office/drawing/2014/main" id="{6C3A90C4-4593-4DEC-993F-D551336120F0}"/>
              </a:ext>
            </a:extLst>
          </p:cNvPr>
          <p:cNvSpPr>
            <a:spLocks noGrp="1"/>
          </p:cNvSpPr>
          <p:nvPr>
            <p:ph type="sldNum" sz="quarter" idx="12"/>
          </p:nvPr>
        </p:nvSpPr>
        <p:spPr/>
        <p:txBody>
          <a:bodyPr/>
          <a:lstStyle/>
          <a:p>
            <a:fld id="{25711CE1-5A3A-4555-AFFF-2018F0E14892}" type="slidenum">
              <a:rPr lang="zh-CN" altLang="en-US" smtClean="0"/>
              <a:pPr/>
              <a:t>6</a:t>
            </a:fld>
            <a:r>
              <a:rPr lang="en-US" altLang="zh-CN"/>
              <a:t>/19</a:t>
            </a:r>
            <a:endParaRPr lang="zh-CN" altLang="en-US" dirty="0"/>
          </a:p>
        </p:txBody>
      </p:sp>
      <p:grpSp>
        <p:nvGrpSpPr>
          <p:cNvPr id="22" name="组合 21"/>
          <p:cNvGrpSpPr/>
          <p:nvPr/>
        </p:nvGrpSpPr>
        <p:grpSpPr>
          <a:xfrm>
            <a:off x="0" y="-11575"/>
            <a:ext cx="6290988" cy="276707"/>
            <a:chOff x="0" y="0"/>
            <a:chExt cx="6290988" cy="276707"/>
          </a:xfrm>
        </p:grpSpPr>
        <p:sp>
          <p:nvSpPr>
            <p:cNvPr id="23" name="Rectangle 46">
              <a:extLst>
                <a:ext uri="{FF2B5EF4-FFF2-40B4-BE49-F238E27FC236}">
                  <a16:creationId xmlns:a16="http://schemas.microsoft.com/office/drawing/2014/main" id="{CF20D83C-4A24-4005-A610-4DD6C83AAE9D}"/>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24" name="Rectangle 47">
              <a:extLst>
                <a:ext uri="{FF2B5EF4-FFF2-40B4-BE49-F238E27FC236}">
                  <a16:creationId xmlns:a16="http://schemas.microsoft.com/office/drawing/2014/main" id="{CDE8C32D-584D-4A8C-B0F1-F58C8599BABF}"/>
                </a:ext>
              </a:extLst>
            </p:cNvPr>
            <p:cNvSpPr/>
            <p:nvPr/>
          </p:nvSpPr>
          <p:spPr>
            <a:xfrm>
              <a:off x="3842840"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SW-QPS</a:t>
              </a:r>
              <a:endParaRPr lang="zh-CN" altLang="en-US" sz="1600" dirty="0"/>
            </a:p>
          </p:txBody>
        </p:sp>
        <p:sp>
          <p:nvSpPr>
            <p:cNvPr id="25" name="Rectangle 60">
              <a:extLst>
                <a:ext uri="{FF2B5EF4-FFF2-40B4-BE49-F238E27FC236}">
                  <a16:creationId xmlns:a16="http://schemas.microsoft.com/office/drawing/2014/main" id="{65E182C4-8DCC-4A2D-9093-D7B9D6792FF5}"/>
                </a:ext>
              </a:extLst>
            </p:cNvPr>
            <p:cNvSpPr/>
            <p:nvPr/>
          </p:nvSpPr>
          <p:spPr>
            <a:xfrm>
              <a:off x="5093033"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26" name="Rectangle 47">
              <a:extLst>
                <a:ext uri="{FF2B5EF4-FFF2-40B4-BE49-F238E27FC236}">
                  <a16:creationId xmlns:a16="http://schemas.microsoft.com/office/drawing/2014/main" id="{CDE8C32D-584D-4A8C-B0F1-F58C8599BABF}"/>
                </a:ext>
              </a:extLst>
            </p:cNvPr>
            <p:cNvSpPr/>
            <p:nvPr/>
          </p:nvSpPr>
          <p:spPr>
            <a:xfrm>
              <a:off x="2592647" y="0"/>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SB-QPS</a:t>
              </a:r>
              <a:endParaRPr lang="zh-CN" altLang="en-US" sz="1600" dirty="0"/>
            </a:p>
          </p:txBody>
        </p:sp>
      </p:grpSp>
    </p:spTree>
    <p:extLst>
      <p:ext uri="{BB962C8B-B14F-4D97-AF65-F5344CB8AC3E}">
        <p14:creationId xmlns:p14="http://schemas.microsoft.com/office/powerpoint/2010/main" val="406134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8" presetClass="emph" presetSubtype="0" autoRev="1" fill="hold" nodeType="clickEffect">
                                  <p:stCondLst>
                                    <p:cond delay="0"/>
                                  </p:stCondLst>
                                  <p:childTnLst>
                                    <p:animRot by="-900000">
                                      <p:cBhvr>
                                        <p:cTn id="12" dur="1000" fill="hold"/>
                                        <p:tgtEl>
                                          <p:spTgt spid="7"/>
                                        </p:tgtEl>
                                        <p:attrNameLst>
                                          <p:attrName>r</p:attrName>
                                        </p:attrNameLst>
                                      </p:cBhvr>
                                    </p:animRot>
                                  </p:childTnLst>
                                </p:cTn>
                              </p:par>
                            </p:childTnLst>
                          </p:cTn>
                        </p:par>
                        <p:par>
                          <p:cTn id="13" fill="hold">
                            <p:stCondLst>
                              <p:cond delay="2000"/>
                            </p:stCondLst>
                            <p:childTnLst>
                              <p:par>
                                <p:cTn id="14" presetID="8" presetClass="emph" presetSubtype="0" autoRev="1" fill="hold" nodeType="afterEffect">
                                  <p:stCondLst>
                                    <p:cond delay="0"/>
                                  </p:stCondLst>
                                  <p:childTnLst>
                                    <p:animRot by="900000">
                                      <p:cBhvr>
                                        <p:cTn id="15"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8245576" cy="1325563"/>
          </a:xfrm>
        </p:spPr>
        <p:txBody>
          <a:bodyPr>
            <a:normAutofit/>
          </a:bodyPr>
          <a:lstStyle/>
          <a:p>
            <a:r>
              <a:rPr lang="en-US" b="1" dirty="0">
                <a:latin typeface="+mn-lt"/>
              </a:rPr>
              <a:t>Existing Research Work: </a:t>
            </a:r>
            <a:r>
              <a:rPr lang="en-US" altLang="zh-CN" b="1" dirty="0"/>
              <a:t>Maximum Matching Quality</a:t>
            </a:r>
            <a:endParaRPr lang="en-US" b="1" dirty="0">
              <a:latin typeface="+mn-lt"/>
            </a:endParaRPr>
          </a:p>
        </p:txBody>
      </p:sp>
      <p:sp>
        <p:nvSpPr>
          <p:cNvPr id="5" name="页脚占位符 4"/>
          <p:cNvSpPr>
            <a:spLocks noGrp="1"/>
          </p:cNvSpPr>
          <p:nvPr>
            <p:ph type="ftr" sz="quarter" idx="11"/>
          </p:nvPr>
        </p:nvSpPr>
        <p:spPr/>
        <p:txBody>
          <a:bodyPr/>
          <a:lstStyle/>
          <a:p>
            <a:r>
              <a:rPr lang="sv-SE" altLang="zh-CN"/>
              <a:t>Performance 2020</a:t>
            </a:r>
            <a:endParaRPr lang="zh-CN" altLang="en-US" dirty="0"/>
          </a:p>
        </p:txBody>
      </p:sp>
      <p:sp>
        <p:nvSpPr>
          <p:cNvPr id="3" name="Date Placeholder 2"/>
          <p:cNvSpPr>
            <a:spLocks noGrp="1"/>
          </p:cNvSpPr>
          <p:nvPr>
            <p:ph type="dt" sz="half" idx="10"/>
          </p:nvPr>
        </p:nvSpPr>
        <p:spPr/>
        <p:txBody>
          <a:bodyPr/>
          <a:lstStyle/>
          <a:p>
            <a:fld id="{BEB613E3-A182-4E09-A523-BB65E8C44181}" type="datetime4">
              <a:rPr lang="en-US" altLang="zh-CN" smtClean="0"/>
              <a:t>April 9, 2021</a:t>
            </a:fld>
            <a:endParaRPr lang="zh-CN" altLang="en-US"/>
          </a:p>
        </p:txBody>
      </p:sp>
      <p:sp>
        <p:nvSpPr>
          <p:cNvPr id="68" name="TextBox 67">
            <a:extLst>
              <a:ext uri="{FF2B5EF4-FFF2-40B4-BE49-F238E27FC236}">
                <a16:creationId xmlns:a16="http://schemas.microsoft.com/office/drawing/2014/main" id="{D1319E8A-644C-4C2E-9EA1-6329804A6EC7}"/>
              </a:ext>
            </a:extLst>
          </p:cNvPr>
          <p:cNvSpPr txBox="1"/>
          <p:nvPr/>
        </p:nvSpPr>
        <p:spPr>
          <a:xfrm>
            <a:off x="579458" y="1774731"/>
            <a:ext cx="8294773" cy="1092607"/>
          </a:xfrm>
          <a:prstGeom prst="rect">
            <a:avLst/>
          </a:prstGeom>
          <a:noFill/>
        </p:spPr>
        <p:txBody>
          <a:bodyPr wrap="square" rtlCol="0">
            <a:spAutoFit/>
          </a:bodyPr>
          <a:lstStyle/>
          <a:p>
            <a:r>
              <a:rPr lang="en-US" sz="3500" b="1" dirty="0">
                <a:solidFill>
                  <a:srgbClr val="0000FF"/>
                </a:solidFill>
              </a:rPr>
              <a:t>objective    </a:t>
            </a:r>
            <a:r>
              <a:rPr lang="en-US" sz="3000" b="1" i="1" dirty="0"/>
              <a:t>maximize throughput and           		      minimize delay</a:t>
            </a:r>
          </a:p>
        </p:txBody>
      </p:sp>
      <p:sp>
        <p:nvSpPr>
          <p:cNvPr id="69" name="TextBox 68">
            <a:extLst>
              <a:ext uri="{FF2B5EF4-FFF2-40B4-BE49-F238E27FC236}">
                <a16:creationId xmlns:a16="http://schemas.microsoft.com/office/drawing/2014/main" id="{DF30D304-A4BF-43E5-87A8-A45A55087679}"/>
              </a:ext>
            </a:extLst>
          </p:cNvPr>
          <p:cNvSpPr txBox="1"/>
          <p:nvPr/>
        </p:nvSpPr>
        <p:spPr>
          <a:xfrm>
            <a:off x="579458" y="2432782"/>
            <a:ext cx="2319866" cy="630942"/>
          </a:xfrm>
          <a:prstGeom prst="rect">
            <a:avLst/>
          </a:prstGeom>
          <a:noFill/>
        </p:spPr>
        <p:txBody>
          <a:bodyPr wrap="none" rtlCol="0">
            <a:spAutoFit/>
          </a:bodyPr>
          <a:lstStyle/>
          <a:p>
            <a:r>
              <a:rPr lang="en-US" sz="3500" b="1" dirty="0">
                <a:solidFill>
                  <a:srgbClr val="0000FF"/>
                </a:solidFill>
              </a:rPr>
              <a:t>subject to</a:t>
            </a:r>
          </a:p>
        </p:txBody>
      </p:sp>
      <p:grpSp>
        <p:nvGrpSpPr>
          <p:cNvPr id="4" name="Group 3">
            <a:extLst>
              <a:ext uri="{FF2B5EF4-FFF2-40B4-BE49-F238E27FC236}">
                <a16:creationId xmlns:a16="http://schemas.microsoft.com/office/drawing/2014/main" id="{3867FF36-2032-4B02-925A-1031C70EF229}"/>
              </a:ext>
            </a:extLst>
          </p:cNvPr>
          <p:cNvGrpSpPr/>
          <p:nvPr/>
        </p:nvGrpSpPr>
        <p:grpSpPr>
          <a:xfrm>
            <a:off x="702618" y="2972388"/>
            <a:ext cx="8171609" cy="1517218"/>
            <a:chOff x="702622" y="3139001"/>
            <a:chExt cx="8171609" cy="1517218"/>
          </a:xfrm>
        </p:grpSpPr>
        <p:sp>
          <p:nvSpPr>
            <p:cNvPr id="70" name="AutoShape 3">
              <a:extLst>
                <a:ext uri="{FF2B5EF4-FFF2-40B4-BE49-F238E27FC236}">
                  <a16:creationId xmlns:a16="http://schemas.microsoft.com/office/drawing/2014/main" id="{0F3126FC-92DB-4C9D-AFC1-5CEAD6CDAC56}"/>
                </a:ext>
              </a:extLst>
            </p:cNvPr>
            <p:cNvSpPr>
              <a:spLocks noChangeArrowheads="1"/>
            </p:cNvSpPr>
            <p:nvPr/>
          </p:nvSpPr>
          <p:spPr bwMode="gray">
            <a:xfrm>
              <a:off x="702624" y="3337342"/>
              <a:ext cx="8171607" cy="1063697"/>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zh-CN" altLang="en-US"/>
            </a:p>
          </p:txBody>
        </p:sp>
        <p:grpSp>
          <p:nvGrpSpPr>
            <p:cNvPr id="71" name="Group 4">
              <a:extLst>
                <a:ext uri="{FF2B5EF4-FFF2-40B4-BE49-F238E27FC236}">
                  <a16:creationId xmlns:a16="http://schemas.microsoft.com/office/drawing/2014/main" id="{F0091845-81C9-47A2-96BF-200DCAEF9A98}"/>
                </a:ext>
              </a:extLst>
            </p:cNvPr>
            <p:cNvGrpSpPr>
              <a:grpSpLocks/>
            </p:cNvGrpSpPr>
            <p:nvPr/>
          </p:nvGrpSpPr>
          <p:grpSpPr bwMode="auto">
            <a:xfrm>
              <a:off x="3291038" y="3139001"/>
              <a:ext cx="2994778" cy="417513"/>
              <a:chOff x="624" y="672"/>
              <a:chExt cx="1773" cy="240"/>
            </a:xfrm>
            <a:solidFill>
              <a:srgbClr val="E2E2E2"/>
            </a:solidFill>
          </p:grpSpPr>
          <p:sp>
            <p:nvSpPr>
              <p:cNvPr id="72" name="AutoShape 5">
                <a:extLst>
                  <a:ext uri="{FF2B5EF4-FFF2-40B4-BE49-F238E27FC236}">
                    <a16:creationId xmlns:a16="http://schemas.microsoft.com/office/drawing/2014/main" id="{657ADB4A-1686-4EB3-9732-0EA407715122}"/>
                  </a:ext>
                </a:extLst>
              </p:cNvPr>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3" name="AutoShape 6">
                <a:extLst>
                  <a:ext uri="{FF2B5EF4-FFF2-40B4-BE49-F238E27FC236}">
                    <a16:creationId xmlns:a16="http://schemas.microsoft.com/office/drawing/2014/main" id="{57F1E0DD-16B6-4D37-94DB-00D053345689}"/>
                  </a:ext>
                </a:extLst>
              </p:cNvPr>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zh-CN" altLang="en-US"/>
              </a:p>
            </p:txBody>
          </p:sp>
        </p:grpSp>
        <p:sp>
          <p:nvSpPr>
            <p:cNvPr id="78" name="Rectangle 28">
              <a:extLst>
                <a:ext uri="{FF2B5EF4-FFF2-40B4-BE49-F238E27FC236}">
                  <a16:creationId xmlns:a16="http://schemas.microsoft.com/office/drawing/2014/main" id="{89A0BEBF-8F42-4B96-9B99-F4AEF88A3726}"/>
                </a:ext>
              </a:extLst>
            </p:cNvPr>
            <p:cNvSpPr>
              <a:spLocks noChangeArrowheads="1"/>
            </p:cNvSpPr>
            <p:nvPr/>
          </p:nvSpPr>
          <p:spPr bwMode="white">
            <a:xfrm>
              <a:off x="3444370" y="3145733"/>
              <a:ext cx="26881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ea typeface="宋体" panose="02010600030101010101" pitchFamily="2" charset="-122"/>
                  <a:cs typeface="Arial" panose="020B0604020202020204" pitchFamily="34" charset="0"/>
                </a:rPr>
                <a:t>matching constraint</a:t>
              </a:r>
            </a:p>
          </p:txBody>
        </p:sp>
        <p:sp>
          <p:nvSpPr>
            <p:cNvPr id="80" name="Rectangle 30">
              <a:extLst>
                <a:ext uri="{FF2B5EF4-FFF2-40B4-BE49-F238E27FC236}">
                  <a16:creationId xmlns:a16="http://schemas.microsoft.com/office/drawing/2014/main" id="{098C5990-F8FB-4709-BC7A-0D1D3876F7DC}"/>
                </a:ext>
              </a:extLst>
            </p:cNvPr>
            <p:cNvSpPr>
              <a:spLocks noChangeArrowheads="1"/>
            </p:cNvSpPr>
            <p:nvPr/>
          </p:nvSpPr>
          <p:spPr bwMode="black">
            <a:xfrm>
              <a:off x="702622" y="3640556"/>
              <a:ext cx="817160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dirty="0">
                  <a:ea typeface="宋体" panose="02010600030101010101" pitchFamily="2" charset="-122"/>
                  <a:cs typeface="Arial" panose="020B0604020202020204" pitchFamily="34" charset="0"/>
                </a:rPr>
                <a:t>The connections between the input and output ports should be a valid matching.</a:t>
              </a:r>
              <a:endParaRPr lang="en-US" altLang="zh-CN" sz="2000" b="0" dirty="0">
                <a:ea typeface="宋体" panose="02010600030101010101" pitchFamily="2" charset="-122"/>
                <a:cs typeface="Arial" panose="020B0604020202020204" pitchFamily="34" charset="0"/>
              </a:endParaRPr>
            </a:p>
          </p:txBody>
        </p:sp>
      </p:grpSp>
      <p:sp>
        <p:nvSpPr>
          <p:cNvPr id="42" name="Rectangle: Rounded Corners 41">
            <a:extLst>
              <a:ext uri="{FF2B5EF4-FFF2-40B4-BE49-F238E27FC236}">
                <a16:creationId xmlns:a16="http://schemas.microsoft.com/office/drawing/2014/main" id="{10C012F4-936F-4568-B1D2-3A681367EA15}"/>
              </a:ext>
            </a:extLst>
          </p:cNvPr>
          <p:cNvSpPr/>
          <p:nvPr/>
        </p:nvSpPr>
        <p:spPr>
          <a:xfrm>
            <a:off x="672258" y="4341431"/>
            <a:ext cx="2588421" cy="975923"/>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Maximum Weighted Matching (MWM) [McKeown99a] </a:t>
            </a:r>
          </a:p>
        </p:txBody>
      </p:sp>
      <p:sp>
        <p:nvSpPr>
          <p:cNvPr id="13" name="Slide Number Placeholder 12">
            <a:extLst>
              <a:ext uri="{FF2B5EF4-FFF2-40B4-BE49-F238E27FC236}">
                <a16:creationId xmlns:a16="http://schemas.microsoft.com/office/drawing/2014/main" id="{4162A773-BBB9-488A-857A-07BDE1F95B15}"/>
              </a:ext>
            </a:extLst>
          </p:cNvPr>
          <p:cNvSpPr>
            <a:spLocks noGrp="1"/>
          </p:cNvSpPr>
          <p:nvPr>
            <p:ph type="sldNum" sz="quarter" idx="12"/>
          </p:nvPr>
        </p:nvSpPr>
        <p:spPr/>
        <p:txBody>
          <a:bodyPr/>
          <a:lstStyle/>
          <a:p>
            <a:fld id="{25711CE1-5A3A-4555-AFFF-2018F0E14892}" type="slidenum">
              <a:rPr lang="zh-CN" altLang="en-US" smtClean="0"/>
              <a:pPr/>
              <a:t>7</a:t>
            </a:fld>
            <a:r>
              <a:rPr lang="en-US" altLang="zh-CN"/>
              <a:t>/19</a:t>
            </a:r>
            <a:endParaRPr lang="zh-CN" altLang="en-US" dirty="0"/>
          </a:p>
        </p:txBody>
      </p:sp>
      <mc:AlternateContent xmlns:mc="http://schemas.openxmlformats.org/markup-compatibility/2006" xmlns:a14="http://schemas.microsoft.com/office/drawing/2010/main">
        <mc:Choice Requires="a14">
          <p:sp>
            <p:nvSpPr>
              <p:cNvPr id="34" name="TextBox 12">
                <a:extLst>
                  <a:ext uri="{FF2B5EF4-FFF2-40B4-BE49-F238E27FC236}">
                    <a16:creationId xmlns:a16="http://schemas.microsoft.com/office/drawing/2014/main" id="{29E2A3B9-157E-4798-92F8-E22959A6751F}"/>
                  </a:ext>
                </a:extLst>
              </p:cNvPr>
              <p:cNvSpPr txBox="1"/>
              <p:nvPr/>
            </p:nvSpPr>
            <p:spPr>
              <a:xfrm>
                <a:off x="3781451" y="5282356"/>
                <a:ext cx="5567894" cy="403637"/>
              </a:xfrm>
              <a:prstGeom prst="rect">
                <a:avLst/>
              </a:prstGeom>
              <a:noFill/>
            </p:spPr>
            <p:txBody>
              <a:bodyPr wrap="square" rtlCol="0">
                <a:spAutoFit/>
              </a:bodyPr>
              <a:lstStyle/>
              <a:p>
                <a14:m>
                  <m:oMath xmlns:m="http://schemas.openxmlformats.org/officeDocument/2006/math">
                    <m:r>
                      <m:rPr>
                        <m:nor/>
                      </m:rPr>
                      <a:rPr lang="en-US" altLang="zh-CN" sz="2000" dirty="0" smtClean="0">
                        <a:solidFill>
                          <a:srgbClr val="FF0000"/>
                        </a:solidFill>
                      </a:rPr>
                      <m:t>centralized</m:t>
                    </m:r>
                    <m:r>
                      <a:rPr lang="en-US" altLang="zh-CN" sz="2000" b="0" i="1" dirty="0" smtClean="0">
                        <a:solidFill>
                          <a:srgbClr val="FF0000"/>
                        </a:solidFill>
                        <a:latin typeface="Cambria Math" panose="02040503050406030204" pitchFamily="18" charset="0"/>
                      </a:rPr>
                      <m:t> </m:t>
                    </m:r>
                    <m:r>
                      <a:rPr lang="en-US" sz="2000" b="0" i="1" dirty="0" smtClean="0">
                        <a:solidFill>
                          <a:srgbClr val="FF0000"/>
                        </a:solidFill>
                        <a:latin typeface="Cambria Math" panose="02040503050406030204" pitchFamily="18" charset="0"/>
                      </a:rPr>
                      <m:t>𝑂</m:t>
                    </m:r>
                    <m:r>
                      <a:rPr lang="en-US" sz="2000" b="0" i="1" dirty="0" smtClean="0">
                        <a:solidFill>
                          <a:srgbClr val="FF0000"/>
                        </a:solidFill>
                        <a:latin typeface="Cambria Math" panose="02040503050406030204" pitchFamily="18" charset="0"/>
                      </a:rPr>
                      <m:t>(</m:t>
                    </m:r>
                    <m:sSup>
                      <m:sSupPr>
                        <m:ctrlPr>
                          <a:rPr lang="en-US" altLang="zh-CN" sz="2000" b="0" i="1" dirty="0" smtClean="0">
                            <a:solidFill>
                              <a:srgbClr val="FF0000"/>
                            </a:solidFill>
                            <a:latin typeface="Cambria Math" panose="02040503050406030204" pitchFamily="18" charset="0"/>
                          </a:rPr>
                        </m:ctrlPr>
                      </m:sSupPr>
                      <m:e>
                        <m:r>
                          <a:rPr lang="en-US" altLang="zh-CN" sz="2000" b="0" i="1" dirty="0" smtClean="0">
                            <a:solidFill>
                              <a:srgbClr val="FF0000"/>
                            </a:solidFill>
                            <a:latin typeface="Cambria Math" panose="02040503050406030204" pitchFamily="18" charset="0"/>
                          </a:rPr>
                          <m:t>𝑁</m:t>
                        </m:r>
                      </m:e>
                      <m:sup>
                        <m:r>
                          <a:rPr lang="en-US" altLang="zh-CN" sz="2000" b="0" i="1" dirty="0" smtClean="0">
                            <a:solidFill>
                              <a:srgbClr val="FF0000"/>
                            </a:solidFill>
                            <a:latin typeface="Cambria Math" panose="02040503050406030204" pitchFamily="18" charset="0"/>
                          </a:rPr>
                          <m:t>2.5</m:t>
                        </m:r>
                      </m:sup>
                    </m:sSup>
                    <m:func>
                      <m:funcPr>
                        <m:ctrlPr>
                          <a:rPr lang="en-US" altLang="zh-CN" sz="2000" b="0" i="1" dirty="0" smtClean="0">
                            <a:solidFill>
                              <a:srgbClr val="FF0000"/>
                            </a:solidFill>
                            <a:latin typeface="Cambria Math" panose="02040503050406030204" pitchFamily="18" charset="0"/>
                          </a:rPr>
                        </m:ctrlPr>
                      </m:funcPr>
                      <m:fName>
                        <m:r>
                          <m:rPr>
                            <m:sty m:val="p"/>
                          </m:rPr>
                          <a:rPr lang="en-US" altLang="zh-CN" sz="2000" b="0" i="0" dirty="0" smtClean="0">
                            <a:solidFill>
                              <a:srgbClr val="FF0000"/>
                            </a:solidFill>
                            <a:latin typeface="Cambria Math" panose="02040503050406030204" pitchFamily="18" charset="0"/>
                          </a:rPr>
                          <m:t>log</m:t>
                        </m:r>
                      </m:fName>
                      <m:e>
                        <m:r>
                          <a:rPr lang="en-US" altLang="zh-CN" sz="2000" b="0" i="1" dirty="0" smtClean="0">
                            <a:solidFill>
                              <a:srgbClr val="FF0000"/>
                            </a:solidFill>
                            <a:latin typeface="Cambria Math" panose="02040503050406030204" pitchFamily="18" charset="0"/>
                          </a:rPr>
                          <m:t>𝑊</m:t>
                        </m:r>
                      </m:e>
                    </m:func>
                    <m:r>
                      <a:rPr lang="en-US" sz="2000" b="0" i="1" dirty="0" smtClean="0">
                        <a:solidFill>
                          <a:srgbClr val="FF0000"/>
                        </a:solidFill>
                        <a:latin typeface="Cambria Math" panose="02040503050406030204" pitchFamily="18" charset="0"/>
                      </a:rPr>
                      <m:t>)</m:t>
                    </m:r>
                  </m:oMath>
                </a14:m>
                <a:r>
                  <a:rPr lang="en-US" sz="2000" dirty="0">
                    <a:solidFill>
                      <a:srgbClr val="FF0000"/>
                    </a:solidFill>
                  </a:rPr>
                  <a:t> time</a:t>
                </a:r>
              </a:p>
            </p:txBody>
          </p:sp>
        </mc:Choice>
        <mc:Fallback xmlns="">
          <p:sp>
            <p:nvSpPr>
              <p:cNvPr id="34" name="TextBox 12">
                <a:extLst>
                  <a:ext uri="{FF2B5EF4-FFF2-40B4-BE49-F238E27FC236}">
                    <a16:creationId xmlns="" xmlns:a16="http://schemas.microsoft.com/office/drawing/2014/main" id="{29E2A3B9-157E-4798-92F8-E22959A6751F}"/>
                  </a:ext>
                </a:extLst>
              </p:cNvPr>
              <p:cNvSpPr txBox="1">
                <a:spLocks noRot="1" noChangeAspect="1" noMove="1" noResize="1" noEditPoints="1" noAdjustHandles="1" noChangeArrowheads="1" noChangeShapeType="1" noTextEdit="1"/>
              </p:cNvSpPr>
              <p:nvPr/>
            </p:nvSpPr>
            <p:spPr>
              <a:xfrm>
                <a:off x="3781451" y="5282356"/>
                <a:ext cx="5567894" cy="403637"/>
              </a:xfrm>
              <a:prstGeom prst="rect">
                <a:avLst/>
              </a:prstGeom>
              <a:blipFill rotWithShape="0">
                <a:blip r:embed="rId3"/>
                <a:stretch>
                  <a:fillRect l="-109" t="-9091" b="-25758"/>
                </a:stretch>
              </a:blipFill>
            </p:spPr>
            <p:txBody>
              <a:bodyPr/>
              <a:lstStyle/>
              <a:p>
                <a:r>
                  <a:rPr lang="zh-CN" altLang="en-US">
                    <a:noFill/>
                  </a:rPr>
                  <a:t> </a:t>
                </a:r>
              </a:p>
            </p:txBody>
          </p:sp>
        </mc:Fallback>
      </mc:AlternateContent>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8811" y="4751940"/>
            <a:ext cx="595412" cy="415858"/>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36608" y="5291142"/>
            <a:ext cx="542203" cy="542203"/>
          </a:xfrm>
          <a:prstGeom prst="rect">
            <a:avLst/>
          </a:prstGeom>
        </p:spPr>
      </p:pic>
      <p:sp>
        <p:nvSpPr>
          <p:cNvPr id="10" name="矩形 9"/>
          <p:cNvSpPr/>
          <p:nvPr/>
        </p:nvSpPr>
        <p:spPr>
          <a:xfrm>
            <a:off x="3781451" y="4535756"/>
            <a:ext cx="4572000" cy="646331"/>
          </a:xfrm>
          <a:prstGeom prst="rect">
            <a:avLst/>
          </a:prstGeom>
        </p:spPr>
        <p:txBody>
          <a:bodyPr>
            <a:spAutoFit/>
          </a:bodyPr>
          <a:lstStyle/>
          <a:p>
            <a:r>
              <a:rPr lang="en-US" altLang="zh-CN" dirty="0">
                <a:solidFill>
                  <a:srgbClr val="1C1C1C"/>
                </a:solidFill>
                <a:ea typeface="Cambria Math" panose="02040503050406030204" pitchFamily="18" charset="0"/>
              </a:rPr>
              <a:t>100% throughput and near-optimal empirical delay</a:t>
            </a:r>
            <a:endParaRPr lang="en-US" altLang="zh-CN" dirty="0">
              <a:solidFill>
                <a:srgbClr val="1C1C1C"/>
              </a:solidFill>
            </a:endParaRPr>
          </a:p>
        </p:txBody>
      </p:sp>
      <p:grpSp>
        <p:nvGrpSpPr>
          <p:cNvPr id="12" name="组合 11"/>
          <p:cNvGrpSpPr/>
          <p:nvPr/>
        </p:nvGrpSpPr>
        <p:grpSpPr>
          <a:xfrm>
            <a:off x="604162" y="5464633"/>
            <a:ext cx="2162120" cy="606996"/>
            <a:chOff x="604162" y="5464633"/>
            <a:chExt cx="2162120" cy="606996"/>
          </a:xfrm>
        </p:grpSpPr>
        <p:sp>
          <p:nvSpPr>
            <p:cNvPr id="35" name="Isosceles Triangle 7">
              <a:extLst>
                <a:ext uri="{FF2B5EF4-FFF2-40B4-BE49-F238E27FC236}">
                  <a16:creationId xmlns:a16="http://schemas.microsoft.com/office/drawing/2014/main" id="{E35AFE8D-C324-432E-9B61-EF856F880075}"/>
                </a:ext>
              </a:extLst>
            </p:cNvPr>
            <p:cNvSpPr/>
            <p:nvPr/>
          </p:nvSpPr>
          <p:spPr>
            <a:xfrm>
              <a:off x="1666190" y="5799585"/>
              <a:ext cx="134162" cy="272044"/>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6">
              <a:extLst>
                <a:ext uri="{FF2B5EF4-FFF2-40B4-BE49-F238E27FC236}">
                  <a16:creationId xmlns:a16="http://schemas.microsoft.com/office/drawing/2014/main" id="{CF54E242-DFE1-436B-A7C1-686FF1B234E4}"/>
                </a:ext>
              </a:extLst>
            </p:cNvPr>
            <p:cNvGrpSpPr/>
            <p:nvPr/>
          </p:nvGrpSpPr>
          <p:grpSpPr>
            <a:xfrm rot="20826399">
              <a:off x="906492" y="5464633"/>
              <a:ext cx="1562608" cy="400659"/>
              <a:chOff x="318744" y="2589464"/>
              <a:chExt cx="8410620" cy="1664976"/>
            </a:xfrm>
          </p:grpSpPr>
          <p:sp>
            <p:nvSpPr>
              <p:cNvPr id="40" name="Rectangle 9">
                <a:extLst>
                  <a:ext uri="{FF2B5EF4-FFF2-40B4-BE49-F238E27FC236}">
                    <a16:creationId xmlns:a16="http://schemas.microsoft.com/office/drawing/2014/main" id="{5CEEE39D-A296-4D0E-B85E-998A7128A216}"/>
                  </a:ext>
                </a:extLst>
              </p:cNvPr>
              <p:cNvSpPr/>
              <p:nvPr/>
            </p:nvSpPr>
            <p:spPr>
              <a:xfrm>
                <a:off x="907541" y="4002956"/>
                <a:ext cx="7306056" cy="200749"/>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10">
                <a:extLst>
                  <a:ext uri="{FF2B5EF4-FFF2-40B4-BE49-F238E27FC236}">
                    <a16:creationId xmlns:a16="http://schemas.microsoft.com/office/drawing/2014/main" id="{D2D8ACE7-A814-43A8-8F4C-9DEA1DF759D9}"/>
                  </a:ext>
                </a:extLst>
              </p:cNvPr>
              <p:cNvGrpSpPr/>
              <p:nvPr/>
            </p:nvGrpSpPr>
            <p:grpSpPr>
              <a:xfrm>
                <a:off x="907541" y="3353194"/>
                <a:ext cx="1504414" cy="629221"/>
                <a:chOff x="4825014" y="3389095"/>
                <a:chExt cx="1109708" cy="319756"/>
              </a:xfrm>
            </p:grpSpPr>
            <p:sp>
              <p:nvSpPr>
                <p:cNvPr id="53" name="Flowchart: Magnetic Disk 17">
                  <a:extLst>
                    <a:ext uri="{FF2B5EF4-FFF2-40B4-BE49-F238E27FC236}">
                      <a16:creationId xmlns:a16="http://schemas.microsoft.com/office/drawing/2014/main" id="{54A0ABE4-3BAE-493A-883E-F968AB686CD3}"/>
                    </a:ext>
                  </a:extLst>
                </p:cNvPr>
                <p:cNvSpPr/>
                <p:nvPr/>
              </p:nvSpPr>
              <p:spPr>
                <a:xfrm>
                  <a:off x="5069150" y="3389095"/>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Magnetic Disk 18">
                  <a:extLst>
                    <a:ext uri="{FF2B5EF4-FFF2-40B4-BE49-F238E27FC236}">
                      <a16:creationId xmlns:a16="http://schemas.microsoft.com/office/drawing/2014/main" id="{F437E9EE-8CBF-43C6-8513-8D3DA9926A04}"/>
                    </a:ext>
                  </a:extLst>
                </p:cNvPr>
                <p:cNvSpPr/>
                <p:nvPr/>
              </p:nvSpPr>
              <p:spPr>
                <a:xfrm>
                  <a:off x="4825014" y="3538917"/>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Magnetic Disk 19">
                  <a:extLst>
                    <a:ext uri="{FF2B5EF4-FFF2-40B4-BE49-F238E27FC236}">
                      <a16:creationId xmlns:a16="http://schemas.microsoft.com/office/drawing/2014/main" id="{A7421B1D-F9FA-4CDB-84EB-9369ADA48011}"/>
                    </a:ext>
                  </a:extLst>
                </p:cNvPr>
                <p:cNvSpPr/>
                <p:nvPr/>
              </p:nvSpPr>
              <p:spPr>
                <a:xfrm>
                  <a:off x="5357674" y="3540159"/>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11">
                <a:extLst>
                  <a:ext uri="{FF2B5EF4-FFF2-40B4-BE49-F238E27FC236}">
                    <a16:creationId xmlns:a16="http://schemas.microsoft.com/office/drawing/2014/main" id="{00485964-B17C-413A-9BCA-7933881E646F}"/>
                  </a:ext>
                </a:extLst>
              </p:cNvPr>
              <p:cNvGrpSpPr/>
              <p:nvPr/>
            </p:nvGrpSpPr>
            <p:grpSpPr>
              <a:xfrm>
                <a:off x="6709183" y="3362242"/>
                <a:ext cx="1504414" cy="629221"/>
                <a:chOff x="7498672" y="3397606"/>
                <a:chExt cx="1109708" cy="319756"/>
              </a:xfrm>
            </p:grpSpPr>
            <p:sp>
              <p:nvSpPr>
                <p:cNvPr id="50" name="Flowchart: Magnetic Disk 14">
                  <a:extLst>
                    <a:ext uri="{FF2B5EF4-FFF2-40B4-BE49-F238E27FC236}">
                      <a16:creationId xmlns:a16="http://schemas.microsoft.com/office/drawing/2014/main" id="{58EE3A0B-208F-4047-ABD0-B796E6D8617A}"/>
                    </a:ext>
                  </a:extLst>
                </p:cNvPr>
                <p:cNvSpPr/>
                <p:nvPr/>
              </p:nvSpPr>
              <p:spPr>
                <a:xfrm>
                  <a:off x="7742808" y="3397606"/>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15">
                  <a:extLst>
                    <a:ext uri="{FF2B5EF4-FFF2-40B4-BE49-F238E27FC236}">
                      <a16:creationId xmlns:a16="http://schemas.microsoft.com/office/drawing/2014/main" id="{60F89FAF-FFA5-4197-87E8-6B5940834121}"/>
                    </a:ext>
                  </a:extLst>
                </p:cNvPr>
                <p:cNvSpPr/>
                <p:nvPr/>
              </p:nvSpPr>
              <p:spPr>
                <a:xfrm>
                  <a:off x="7498672" y="3547428"/>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16">
                  <a:extLst>
                    <a:ext uri="{FF2B5EF4-FFF2-40B4-BE49-F238E27FC236}">
                      <a16:creationId xmlns:a16="http://schemas.microsoft.com/office/drawing/2014/main" id="{0118D923-E030-462F-808C-145E8854F57A}"/>
                    </a:ext>
                  </a:extLst>
                </p:cNvPr>
                <p:cNvSpPr/>
                <p:nvPr/>
              </p:nvSpPr>
              <p:spPr>
                <a:xfrm>
                  <a:off x="8031332" y="3548670"/>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12">
                <a:extLst>
                  <a:ext uri="{FF2B5EF4-FFF2-40B4-BE49-F238E27FC236}">
                    <a16:creationId xmlns:a16="http://schemas.microsoft.com/office/drawing/2014/main" id="{29E2A3B9-157E-4798-92F8-E22959A6751F}"/>
                  </a:ext>
                </a:extLst>
              </p:cNvPr>
              <p:cNvSpPr txBox="1"/>
              <p:nvPr/>
            </p:nvSpPr>
            <p:spPr>
              <a:xfrm>
                <a:off x="318744" y="2589464"/>
                <a:ext cx="2742184" cy="1662695"/>
              </a:xfrm>
              <a:prstGeom prst="rect">
                <a:avLst/>
              </a:prstGeom>
              <a:noFill/>
            </p:spPr>
            <p:txBody>
              <a:bodyPr wrap="square" rtlCol="0">
                <a:spAutoFit/>
              </a:bodyPr>
              <a:lstStyle/>
              <a:p>
                <a:pPr algn="ctr"/>
                <a:endParaRPr lang="en-US" sz="2000" dirty="0"/>
              </a:p>
            </p:txBody>
          </p:sp>
          <p:sp>
            <p:nvSpPr>
              <p:cNvPr id="49" name="TextBox 13">
                <a:extLst>
                  <a:ext uri="{FF2B5EF4-FFF2-40B4-BE49-F238E27FC236}">
                    <a16:creationId xmlns:a16="http://schemas.microsoft.com/office/drawing/2014/main" id="{87F31DD0-9874-4704-B6F0-BB26849CFF70}"/>
                  </a:ext>
                </a:extLst>
              </p:cNvPr>
              <p:cNvSpPr txBox="1"/>
              <p:nvPr/>
            </p:nvSpPr>
            <p:spPr>
              <a:xfrm>
                <a:off x="5987180" y="2591745"/>
                <a:ext cx="2742184" cy="1662695"/>
              </a:xfrm>
              <a:prstGeom prst="rect">
                <a:avLst/>
              </a:prstGeom>
              <a:noFill/>
            </p:spPr>
            <p:txBody>
              <a:bodyPr wrap="square" rtlCol="0">
                <a:spAutoFit/>
              </a:bodyPr>
              <a:lstStyle/>
              <a:p>
                <a:pPr algn="ctr"/>
                <a:endParaRPr lang="en-US" sz="2000" dirty="0"/>
              </a:p>
            </p:txBody>
          </p:sp>
        </p:grpSp>
        <p:sp>
          <p:nvSpPr>
            <p:cNvPr id="11" name="矩形 10"/>
            <p:cNvSpPr/>
            <p:nvPr/>
          </p:nvSpPr>
          <p:spPr>
            <a:xfrm>
              <a:off x="604162" y="5628469"/>
              <a:ext cx="385042" cy="369332"/>
            </a:xfrm>
            <a:prstGeom prst="rect">
              <a:avLst/>
            </a:prstGeom>
          </p:spPr>
          <p:txBody>
            <a:bodyPr wrap="none">
              <a:spAutoFit/>
            </a:bodyPr>
            <a:lstStyle/>
            <a:p>
              <a:r>
                <a:rPr lang="en-US" altLang="zh-CN" dirty="0">
                  <a:solidFill>
                    <a:srgbClr val="1C1C1C"/>
                  </a:solidFill>
                  <a:ea typeface="Cambria Math" panose="02040503050406030204" pitchFamily="18" charset="0"/>
                </a:rPr>
                <a:t>Q</a:t>
              </a:r>
              <a:endParaRPr lang="zh-CN" altLang="en-US" dirty="0"/>
            </a:p>
          </p:txBody>
        </p:sp>
        <p:sp>
          <p:nvSpPr>
            <p:cNvPr id="56" name="矩形 55"/>
            <p:cNvSpPr/>
            <p:nvPr/>
          </p:nvSpPr>
          <p:spPr>
            <a:xfrm>
              <a:off x="2483832" y="5547733"/>
              <a:ext cx="282450" cy="369332"/>
            </a:xfrm>
            <a:prstGeom prst="rect">
              <a:avLst/>
            </a:prstGeom>
          </p:spPr>
          <p:txBody>
            <a:bodyPr wrap="none">
              <a:spAutoFit/>
            </a:bodyPr>
            <a:lstStyle/>
            <a:p>
              <a:r>
                <a:rPr lang="en-US" altLang="zh-CN" dirty="0">
                  <a:solidFill>
                    <a:srgbClr val="1C1C1C"/>
                  </a:solidFill>
                  <a:ea typeface="Cambria Math" panose="02040503050406030204" pitchFamily="18" charset="0"/>
                </a:rPr>
                <a:t>T</a:t>
              </a:r>
              <a:endParaRPr lang="zh-CN" altLang="en-US" dirty="0"/>
            </a:p>
          </p:txBody>
        </p:sp>
      </p:grpSp>
      <p:grpSp>
        <p:nvGrpSpPr>
          <p:cNvPr id="41" name="组合 40"/>
          <p:cNvGrpSpPr/>
          <p:nvPr/>
        </p:nvGrpSpPr>
        <p:grpSpPr>
          <a:xfrm>
            <a:off x="0" y="0"/>
            <a:ext cx="6290988" cy="276707"/>
            <a:chOff x="0" y="0"/>
            <a:chExt cx="6290988" cy="276707"/>
          </a:xfrm>
        </p:grpSpPr>
        <p:sp>
          <p:nvSpPr>
            <p:cNvPr id="43" name="Rectangle 46">
              <a:extLst>
                <a:ext uri="{FF2B5EF4-FFF2-40B4-BE49-F238E27FC236}">
                  <a16:creationId xmlns:a16="http://schemas.microsoft.com/office/drawing/2014/main" id="{CF20D83C-4A24-4005-A610-4DD6C83AAE9D}"/>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44" name="Rectangle 47">
              <a:extLst>
                <a:ext uri="{FF2B5EF4-FFF2-40B4-BE49-F238E27FC236}">
                  <a16:creationId xmlns:a16="http://schemas.microsoft.com/office/drawing/2014/main" id="{CDE8C32D-584D-4A8C-B0F1-F58C8599BABF}"/>
                </a:ext>
              </a:extLst>
            </p:cNvPr>
            <p:cNvSpPr/>
            <p:nvPr/>
          </p:nvSpPr>
          <p:spPr>
            <a:xfrm>
              <a:off x="3842840"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SW-QPS</a:t>
              </a:r>
              <a:endParaRPr lang="zh-CN" altLang="en-US" sz="1600" dirty="0"/>
            </a:p>
          </p:txBody>
        </p:sp>
        <p:sp>
          <p:nvSpPr>
            <p:cNvPr id="45" name="Rectangle 60">
              <a:extLst>
                <a:ext uri="{FF2B5EF4-FFF2-40B4-BE49-F238E27FC236}">
                  <a16:creationId xmlns:a16="http://schemas.microsoft.com/office/drawing/2014/main" id="{65E182C4-8DCC-4A2D-9093-D7B9D6792FF5}"/>
                </a:ext>
              </a:extLst>
            </p:cNvPr>
            <p:cNvSpPr/>
            <p:nvPr/>
          </p:nvSpPr>
          <p:spPr>
            <a:xfrm>
              <a:off x="5093033"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57" name="Rectangle 47">
              <a:extLst>
                <a:ext uri="{FF2B5EF4-FFF2-40B4-BE49-F238E27FC236}">
                  <a16:creationId xmlns:a16="http://schemas.microsoft.com/office/drawing/2014/main" id="{CDE8C32D-584D-4A8C-B0F1-F58C8599BABF}"/>
                </a:ext>
              </a:extLst>
            </p:cNvPr>
            <p:cNvSpPr/>
            <p:nvPr/>
          </p:nvSpPr>
          <p:spPr>
            <a:xfrm>
              <a:off x="2592647" y="0"/>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SB-QPS</a:t>
              </a:r>
              <a:endParaRPr lang="zh-CN" altLang="en-US" sz="1600" dirty="0"/>
            </a:p>
          </p:txBody>
        </p:sp>
      </p:grpSp>
    </p:spTree>
    <p:extLst>
      <p:ext uri="{BB962C8B-B14F-4D97-AF65-F5344CB8AC3E}">
        <p14:creationId xmlns:p14="http://schemas.microsoft.com/office/powerpoint/2010/main" val="226866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ppt_x"/>
                                          </p:val>
                                        </p:tav>
                                        <p:tav tm="100000">
                                          <p:val>
                                            <p:strVal val="#ppt_x"/>
                                          </p:val>
                                        </p:tav>
                                      </p:tavLst>
                                    </p:anim>
                                    <p:anim calcmode="lin" valueType="num">
                                      <p:cBhvr additive="base">
                                        <p:cTn id="21" dur="500" fill="hold"/>
                                        <p:tgtEl>
                                          <p:spTgt spid="42"/>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1000"/>
                                        <p:tgtEl>
                                          <p:spTgt spid="34"/>
                                        </p:tgtEl>
                                      </p:cBhvr>
                                    </p:animEffect>
                                    <p:anim calcmode="lin" valueType="num">
                                      <p:cBhvr>
                                        <p:cTn id="37" dur="1000" fill="hold"/>
                                        <p:tgtEl>
                                          <p:spTgt spid="34"/>
                                        </p:tgtEl>
                                        <p:attrNameLst>
                                          <p:attrName>ppt_x</p:attrName>
                                        </p:attrNameLst>
                                      </p:cBhvr>
                                      <p:tavLst>
                                        <p:tav tm="0">
                                          <p:val>
                                            <p:strVal val="#ppt_x"/>
                                          </p:val>
                                        </p:tav>
                                        <p:tav tm="100000">
                                          <p:val>
                                            <p:strVal val="#ppt_x"/>
                                          </p:val>
                                        </p:tav>
                                      </p:tavLst>
                                    </p:anim>
                                    <p:anim calcmode="lin" valueType="num">
                                      <p:cBhvr>
                                        <p:cTn id="38" dur="1000" fill="hold"/>
                                        <p:tgtEl>
                                          <p:spTgt spid="3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1000"/>
                                        <p:tgtEl>
                                          <p:spTgt spid="7"/>
                                        </p:tgtEl>
                                      </p:cBhvr>
                                    </p:animEffect>
                                    <p:anim calcmode="lin" valueType="num">
                                      <p:cBhvr>
                                        <p:cTn id="42" dur="1000" fill="hold"/>
                                        <p:tgtEl>
                                          <p:spTgt spid="7"/>
                                        </p:tgtEl>
                                        <p:attrNameLst>
                                          <p:attrName>ppt_x</p:attrName>
                                        </p:attrNameLst>
                                      </p:cBhvr>
                                      <p:tavLst>
                                        <p:tav tm="0">
                                          <p:val>
                                            <p:strVal val="#ppt_x"/>
                                          </p:val>
                                        </p:tav>
                                        <p:tav tm="100000">
                                          <p:val>
                                            <p:strVal val="#ppt_x"/>
                                          </p:val>
                                        </p:tav>
                                      </p:tavLst>
                                    </p:anim>
                                    <p:anim calcmode="lin" valueType="num">
                                      <p:cBhvr>
                                        <p:cTn id="4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42" grpId="0" animBg="1"/>
      <p:bldP spid="34"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8184840" cy="1325563"/>
          </a:xfrm>
        </p:spPr>
        <p:txBody>
          <a:bodyPr>
            <a:normAutofit/>
          </a:bodyPr>
          <a:lstStyle/>
          <a:p>
            <a:r>
              <a:rPr lang="en-US" altLang="zh-CN" b="1" dirty="0"/>
              <a:t>Existing Research Work </a:t>
            </a:r>
            <a:r>
              <a:rPr lang="en-US" b="1" dirty="0"/>
              <a:t>: Parallel Iterative Schedulers</a:t>
            </a:r>
          </a:p>
        </p:txBody>
      </p:sp>
      <p:sp>
        <p:nvSpPr>
          <p:cNvPr id="5" name="页脚占位符 4"/>
          <p:cNvSpPr>
            <a:spLocks noGrp="1"/>
          </p:cNvSpPr>
          <p:nvPr>
            <p:ph type="ftr" sz="quarter" idx="11"/>
          </p:nvPr>
        </p:nvSpPr>
        <p:spPr/>
        <p:txBody>
          <a:bodyPr/>
          <a:lstStyle/>
          <a:p>
            <a:r>
              <a:rPr lang="en-US" altLang="zh-CN"/>
              <a:t>Performance 2020</a:t>
            </a:r>
            <a:endParaRPr lang="zh-CN" altLang="en-US" dirty="0"/>
          </a:p>
        </p:txBody>
      </p:sp>
      <p:sp>
        <p:nvSpPr>
          <p:cNvPr id="3" name="Date Placeholder 2"/>
          <p:cNvSpPr>
            <a:spLocks noGrp="1"/>
          </p:cNvSpPr>
          <p:nvPr>
            <p:ph type="dt" sz="half" idx="10"/>
          </p:nvPr>
        </p:nvSpPr>
        <p:spPr/>
        <p:txBody>
          <a:bodyPr/>
          <a:lstStyle/>
          <a:p>
            <a:fld id="{61D7984A-14D1-4BFF-95DA-4F081D177774}" type="datetime4">
              <a:rPr lang="en-US" altLang="zh-CN" smtClean="0"/>
              <a:t>April 9, 2021</a:t>
            </a:fld>
            <a:endParaRPr lang="zh-CN" altLang="en-US"/>
          </a:p>
        </p:txBody>
      </p:sp>
      <p:sp>
        <p:nvSpPr>
          <p:cNvPr id="68" name="TextBox 67">
            <a:extLst>
              <a:ext uri="{FF2B5EF4-FFF2-40B4-BE49-F238E27FC236}">
                <a16:creationId xmlns:a16="http://schemas.microsoft.com/office/drawing/2014/main" id="{D1319E8A-644C-4C2E-9EA1-6329804A6EC7}"/>
              </a:ext>
            </a:extLst>
          </p:cNvPr>
          <p:cNvSpPr txBox="1"/>
          <p:nvPr/>
        </p:nvSpPr>
        <p:spPr>
          <a:xfrm>
            <a:off x="518717" y="1759158"/>
            <a:ext cx="8294773" cy="1092607"/>
          </a:xfrm>
          <a:prstGeom prst="rect">
            <a:avLst/>
          </a:prstGeom>
          <a:noFill/>
        </p:spPr>
        <p:txBody>
          <a:bodyPr wrap="square" rtlCol="0">
            <a:spAutoFit/>
          </a:bodyPr>
          <a:lstStyle/>
          <a:p>
            <a:r>
              <a:rPr lang="en-US" sz="3500" b="1" dirty="0">
                <a:solidFill>
                  <a:srgbClr val="0000FF"/>
                </a:solidFill>
              </a:rPr>
              <a:t>objective    </a:t>
            </a:r>
            <a:r>
              <a:rPr lang="en-US" altLang="zh-CN" sz="3000" b="1" i="1" dirty="0"/>
              <a:t>maximize throughput and           		      minimize delay</a:t>
            </a:r>
          </a:p>
        </p:txBody>
      </p:sp>
      <p:sp>
        <p:nvSpPr>
          <p:cNvPr id="69" name="TextBox 68">
            <a:extLst>
              <a:ext uri="{FF2B5EF4-FFF2-40B4-BE49-F238E27FC236}">
                <a16:creationId xmlns:a16="http://schemas.microsoft.com/office/drawing/2014/main" id="{DF30D304-A4BF-43E5-87A8-A45A55087679}"/>
              </a:ext>
            </a:extLst>
          </p:cNvPr>
          <p:cNvSpPr txBox="1"/>
          <p:nvPr/>
        </p:nvSpPr>
        <p:spPr>
          <a:xfrm>
            <a:off x="528570" y="2479095"/>
            <a:ext cx="2319866" cy="630943"/>
          </a:xfrm>
          <a:prstGeom prst="rect">
            <a:avLst/>
          </a:prstGeom>
          <a:noFill/>
        </p:spPr>
        <p:txBody>
          <a:bodyPr wrap="none" rtlCol="0">
            <a:spAutoFit/>
          </a:bodyPr>
          <a:lstStyle/>
          <a:p>
            <a:r>
              <a:rPr lang="en-US" sz="3500" b="1" dirty="0">
                <a:solidFill>
                  <a:srgbClr val="0000FF"/>
                </a:solidFill>
              </a:rPr>
              <a:t>subject to</a:t>
            </a:r>
          </a:p>
        </p:txBody>
      </p:sp>
      <p:grpSp>
        <p:nvGrpSpPr>
          <p:cNvPr id="6" name="组合 5"/>
          <p:cNvGrpSpPr/>
          <p:nvPr/>
        </p:nvGrpSpPr>
        <p:grpSpPr>
          <a:xfrm>
            <a:off x="421602" y="3368312"/>
            <a:ext cx="3162426" cy="420478"/>
            <a:chOff x="3034365" y="3309962"/>
            <a:chExt cx="2994778" cy="417514"/>
          </a:xfrm>
        </p:grpSpPr>
        <p:sp>
          <p:nvSpPr>
            <p:cNvPr id="72" name="AutoShape 5">
              <a:extLst>
                <a:ext uri="{FF2B5EF4-FFF2-40B4-BE49-F238E27FC236}">
                  <a16:creationId xmlns:a16="http://schemas.microsoft.com/office/drawing/2014/main" id="{657ADB4A-1686-4EB3-9732-0EA407715122}"/>
                </a:ext>
              </a:extLst>
            </p:cNvPr>
            <p:cNvSpPr>
              <a:spLocks noChangeArrowheads="1"/>
            </p:cNvSpPr>
            <p:nvPr/>
          </p:nvSpPr>
          <p:spPr bwMode="gray">
            <a:xfrm>
              <a:off x="3034365" y="3309962"/>
              <a:ext cx="2994778" cy="417514"/>
            </a:xfrm>
            <a:prstGeom prst="roundRect">
              <a:avLst>
                <a:gd name="adj" fmla="val 27917"/>
              </a:avLst>
            </a:prstGeom>
            <a:solidFill>
              <a:srgbClr val="E2E2E2"/>
            </a:solid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78" name="Rectangle 28">
              <a:extLst>
                <a:ext uri="{FF2B5EF4-FFF2-40B4-BE49-F238E27FC236}">
                  <a16:creationId xmlns:a16="http://schemas.microsoft.com/office/drawing/2014/main" id="{89A0BEBF-8F42-4B96-9B99-F4AEF88A3726}"/>
                </a:ext>
              </a:extLst>
            </p:cNvPr>
            <p:cNvSpPr>
              <a:spLocks noChangeArrowheads="1"/>
            </p:cNvSpPr>
            <p:nvPr/>
          </p:nvSpPr>
          <p:spPr bwMode="white">
            <a:xfrm>
              <a:off x="3186875" y="3327364"/>
              <a:ext cx="2688115"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ea typeface="宋体" panose="02010600030101010101" pitchFamily="2" charset="-122"/>
                  <a:cs typeface="Arial" panose="020B0604020202020204" pitchFamily="34" charset="0"/>
                </a:rPr>
                <a:t>matching constraint</a:t>
              </a:r>
            </a:p>
          </p:txBody>
        </p:sp>
      </p:grpSp>
      <p:sp>
        <p:nvSpPr>
          <p:cNvPr id="12" name="Slide Number Placeholder 11">
            <a:extLst>
              <a:ext uri="{FF2B5EF4-FFF2-40B4-BE49-F238E27FC236}">
                <a16:creationId xmlns:a16="http://schemas.microsoft.com/office/drawing/2014/main" id="{B844BCFD-7C16-47DE-80B9-4B88489BFA02}"/>
              </a:ext>
            </a:extLst>
          </p:cNvPr>
          <p:cNvSpPr>
            <a:spLocks noGrp="1"/>
          </p:cNvSpPr>
          <p:nvPr>
            <p:ph type="sldNum" sz="quarter" idx="12"/>
          </p:nvPr>
        </p:nvSpPr>
        <p:spPr/>
        <p:txBody>
          <a:bodyPr/>
          <a:lstStyle/>
          <a:p>
            <a:fld id="{25711CE1-5A3A-4555-AFFF-2018F0E14892}" type="slidenum">
              <a:rPr lang="zh-CN" altLang="en-US" smtClean="0"/>
              <a:pPr/>
              <a:t>8</a:t>
            </a:fld>
            <a:r>
              <a:rPr lang="en-US" altLang="zh-CN"/>
              <a:t>/19</a:t>
            </a:r>
            <a:endParaRPr lang="zh-CN" altLang="en-US" dirty="0"/>
          </a:p>
        </p:txBody>
      </p:sp>
      <p:grpSp>
        <p:nvGrpSpPr>
          <p:cNvPr id="11" name="组合 10"/>
          <p:cNvGrpSpPr/>
          <p:nvPr/>
        </p:nvGrpSpPr>
        <p:grpSpPr>
          <a:xfrm>
            <a:off x="421602" y="3975949"/>
            <a:ext cx="3163248" cy="1015124"/>
            <a:chOff x="420780" y="4099213"/>
            <a:chExt cx="3163248" cy="1015124"/>
          </a:xfrm>
        </p:grpSpPr>
        <p:sp>
          <p:nvSpPr>
            <p:cNvPr id="34" name="AutoShape 5">
              <a:extLst>
                <a:ext uri="{FF2B5EF4-FFF2-40B4-BE49-F238E27FC236}">
                  <a16:creationId xmlns:a16="http://schemas.microsoft.com/office/drawing/2014/main" id="{657ADB4A-1686-4EB3-9732-0EA407715122}"/>
                </a:ext>
              </a:extLst>
            </p:cNvPr>
            <p:cNvSpPr>
              <a:spLocks noChangeArrowheads="1"/>
            </p:cNvSpPr>
            <p:nvPr/>
          </p:nvSpPr>
          <p:spPr bwMode="gray">
            <a:xfrm>
              <a:off x="420780" y="4099213"/>
              <a:ext cx="3163248" cy="420478"/>
            </a:xfrm>
            <a:prstGeom prst="roundRect">
              <a:avLst>
                <a:gd name="adj" fmla="val 27917"/>
              </a:avLst>
            </a:prstGeom>
            <a:solidFill>
              <a:srgbClr val="E2E2E2"/>
            </a:solid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CN" altLang="en-US"/>
            </a:p>
          </p:txBody>
        </p:sp>
        <p:sp>
          <p:nvSpPr>
            <p:cNvPr id="35" name="AutoShape 5">
              <a:extLst>
                <a:ext uri="{FF2B5EF4-FFF2-40B4-BE49-F238E27FC236}">
                  <a16:creationId xmlns:a16="http://schemas.microsoft.com/office/drawing/2014/main" id="{657ADB4A-1686-4EB3-9732-0EA407715122}"/>
                </a:ext>
              </a:extLst>
            </p:cNvPr>
            <p:cNvSpPr>
              <a:spLocks noChangeArrowheads="1"/>
            </p:cNvSpPr>
            <p:nvPr/>
          </p:nvSpPr>
          <p:spPr bwMode="gray">
            <a:xfrm>
              <a:off x="420780" y="4693859"/>
              <a:ext cx="3163248" cy="420478"/>
            </a:xfrm>
            <a:prstGeom prst="roundRect">
              <a:avLst>
                <a:gd name="adj" fmla="val 27917"/>
              </a:avLst>
            </a:prstGeom>
            <a:solidFill>
              <a:srgbClr val="E2E2E2"/>
            </a:solid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r>
                <a:rPr lang="en-US" altLang="zh-CN" b="1" dirty="0">
                  <a:solidFill>
                    <a:srgbClr val="0000FF"/>
                  </a:solidFill>
                  <a:cs typeface="Arial" panose="020B0604020202020204" pitchFamily="34" charset="0"/>
                </a:rPr>
                <a:t>implementation constraint</a:t>
              </a:r>
              <a:endParaRPr lang="zh-CN" altLang="en-US" dirty="0">
                <a:solidFill>
                  <a:srgbClr val="0000FF"/>
                </a:solidFill>
              </a:endParaRPr>
            </a:p>
          </p:txBody>
        </p:sp>
        <p:sp>
          <p:nvSpPr>
            <p:cNvPr id="36" name="Rectangle 28">
              <a:extLst>
                <a:ext uri="{FF2B5EF4-FFF2-40B4-BE49-F238E27FC236}">
                  <a16:creationId xmlns:a16="http://schemas.microsoft.com/office/drawing/2014/main" id="{89A0BEBF-8F42-4B96-9B99-F4AEF88A3726}"/>
                </a:ext>
              </a:extLst>
            </p:cNvPr>
            <p:cNvSpPr>
              <a:spLocks noChangeArrowheads="1"/>
            </p:cNvSpPr>
            <p:nvPr/>
          </p:nvSpPr>
          <p:spPr bwMode="white">
            <a:xfrm>
              <a:off x="628650" y="4107976"/>
              <a:ext cx="2688115" cy="402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rgbClr val="0000FF"/>
                  </a:solidFill>
                  <a:ea typeface="宋体" panose="02010600030101010101" pitchFamily="2" charset="-122"/>
                  <a:cs typeface="Arial" panose="020B0604020202020204" pitchFamily="34" charset="0"/>
                </a:rPr>
                <a:t>timing constraint</a:t>
              </a:r>
            </a:p>
          </p:txBody>
        </p:sp>
      </p:grpSp>
      <p:grpSp>
        <p:nvGrpSpPr>
          <p:cNvPr id="18" name="组合 17"/>
          <p:cNvGrpSpPr/>
          <p:nvPr/>
        </p:nvGrpSpPr>
        <p:grpSpPr>
          <a:xfrm>
            <a:off x="3893703" y="3150334"/>
            <a:ext cx="4603317" cy="424149"/>
            <a:chOff x="3943350" y="3022313"/>
            <a:chExt cx="4603317" cy="424149"/>
          </a:xfrm>
        </p:grpSpPr>
        <p:sp>
          <p:nvSpPr>
            <p:cNvPr id="44" name="Rectangle: Rounded Corners 43">
              <a:extLst>
                <a:ext uri="{FF2B5EF4-FFF2-40B4-BE49-F238E27FC236}">
                  <a16:creationId xmlns:a16="http://schemas.microsoft.com/office/drawing/2014/main" id="{4FA225ED-F7F9-4539-9155-E368828379FE}"/>
                </a:ext>
              </a:extLst>
            </p:cNvPr>
            <p:cNvSpPr/>
            <p:nvPr/>
          </p:nvSpPr>
          <p:spPr>
            <a:xfrm>
              <a:off x="3943350" y="3040205"/>
              <a:ext cx="2538321" cy="406257"/>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iSLIP</a:t>
              </a:r>
              <a:r>
                <a:rPr lang="en-US" dirty="0">
                  <a:solidFill>
                    <a:sysClr val="windowText" lastClr="000000"/>
                  </a:solidFill>
                </a:rPr>
                <a:t> </a:t>
              </a:r>
              <a:r>
                <a:rPr lang="en-US" altLang="zh-CN" dirty="0">
                  <a:solidFill>
                    <a:sysClr val="windowText" lastClr="000000"/>
                  </a:solidFill>
                </a:rPr>
                <a:t>[McKeown99b] </a:t>
              </a:r>
            </a:p>
          </p:txBody>
        </p:sp>
        <p:grpSp>
          <p:nvGrpSpPr>
            <p:cNvPr id="17" name="组合 16"/>
            <p:cNvGrpSpPr/>
            <p:nvPr/>
          </p:nvGrpSpPr>
          <p:grpSpPr>
            <a:xfrm>
              <a:off x="6642463" y="3022313"/>
              <a:ext cx="1904204" cy="392492"/>
              <a:chOff x="6642463" y="3022313"/>
              <a:chExt cx="1904204" cy="392492"/>
            </a:xfrm>
          </p:grpSpPr>
          <p:pic>
            <p:nvPicPr>
              <p:cNvPr id="7" name="Picture 6">
                <a:extLst>
                  <a:ext uri="{FF2B5EF4-FFF2-40B4-BE49-F238E27FC236}">
                    <a16:creationId xmlns:a16="http://schemas.microsoft.com/office/drawing/2014/main" id="{9D641AB4-6172-47E9-894F-AA947257A243}"/>
                  </a:ext>
                </a:extLst>
              </p:cNvPr>
              <p:cNvPicPr>
                <a:picLocks/>
              </p:cNvPicPr>
              <p:nvPr/>
            </p:nvPicPr>
            <p:blipFill>
              <a:blip r:embed="rId3"/>
              <a:stretch>
                <a:fillRect/>
              </a:stretch>
            </p:blipFill>
            <p:spPr>
              <a:xfrm>
                <a:off x="6642463" y="3022313"/>
                <a:ext cx="397060" cy="392492"/>
              </a:xfrm>
              <a:prstGeom prst="rect">
                <a:avLst/>
              </a:prstGeom>
            </p:spPr>
          </p:pic>
          <p:sp>
            <p:nvSpPr>
              <p:cNvPr id="13" name="矩形 12"/>
              <p:cNvSpPr/>
              <p:nvPr/>
            </p:nvSpPr>
            <p:spPr>
              <a:xfrm>
                <a:off x="7039523" y="3045473"/>
                <a:ext cx="1507144" cy="369332"/>
              </a:xfrm>
              <a:prstGeom prst="rect">
                <a:avLst/>
              </a:prstGeom>
            </p:spPr>
            <p:txBody>
              <a:bodyPr wrap="none">
                <a:spAutoFit/>
              </a:bodyPr>
              <a:lstStyle/>
              <a:p>
                <a:r>
                  <a:rPr lang="en-US" altLang="zh-CN" dirty="0">
                    <a:solidFill>
                      <a:srgbClr val="1C1C1C"/>
                    </a:solidFill>
                    <a:ea typeface="Cambria Math" panose="02040503050406030204" pitchFamily="18" charset="0"/>
                  </a:rPr>
                  <a:t>widely used</a:t>
                </a:r>
                <a:endParaRPr lang="zh-CN" altLang="en-US" dirty="0"/>
              </a:p>
            </p:txBody>
          </p:sp>
        </p:grpSp>
      </p:grpSp>
      <p:grpSp>
        <p:nvGrpSpPr>
          <p:cNvPr id="16" name="组合 15"/>
          <p:cNvGrpSpPr/>
          <p:nvPr/>
        </p:nvGrpSpPr>
        <p:grpSpPr>
          <a:xfrm>
            <a:off x="3893703" y="3930553"/>
            <a:ext cx="5128494" cy="444390"/>
            <a:chOff x="3943350" y="3718123"/>
            <a:chExt cx="5128494" cy="444390"/>
          </a:xfrm>
        </p:grpSpPr>
        <p:sp>
          <p:nvSpPr>
            <p:cNvPr id="39" name="Rectangle: Rounded Corners 43">
              <a:extLst>
                <a:ext uri="{FF2B5EF4-FFF2-40B4-BE49-F238E27FC236}">
                  <a16:creationId xmlns:a16="http://schemas.microsoft.com/office/drawing/2014/main" id="{4FA225ED-F7F9-4539-9155-E368828379FE}"/>
                </a:ext>
              </a:extLst>
            </p:cNvPr>
            <p:cNvSpPr/>
            <p:nvPr/>
          </p:nvSpPr>
          <p:spPr>
            <a:xfrm>
              <a:off x="3943350" y="3718123"/>
              <a:ext cx="2538321" cy="406257"/>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QPS-1 </a:t>
              </a:r>
              <a:r>
                <a:rPr lang="en-US" altLang="zh-CN" dirty="0">
                  <a:solidFill>
                    <a:sysClr val="windowText" lastClr="000000"/>
                  </a:solidFill>
                </a:rPr>
                <a:t>[Gong20] </a:t>
              </a: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09765" y="3718123"/>
              <a:ext cx="462455" cy="444390"/>
            </a:xfrm>
            <a:prstGeom prst="rect">
              <a:avLst/>
            </a:prstGeom>
          </p:spPr>
        </p:pic>
        <p:sp>
          <p:nvSpPr>
            <p:cNvPr id="41" name="矩形 40"/>
            <p:cNvSpPr/>
            <p:nvPr/>
          </p:nvSpPr>
          <p:spPr>
            <a:xfrm>
              <a:off x="7095021" y="3752427"/>
              <a:ext cx="1976823" cy="369332"/>
            </a:xfrm>
            <a:prstGeom prst="rect">
              <a:avLst/>
            </a:prstGeom>
          </p:spPr>
          <p:txBody>
            <a:bodyPr wrap="none">
              <a:spAutoFit/>
            </a:bodyPr>
            <a:lstStyle/>
            <a:p>
              <a:r>
                <a:rPr lang="en-US" altLang="zh-CN" dirty="0">
                  <a:solidFill>
                    <a:srgbClr val="1C1C1C"/>
                  </a:solidFill>
                  <a:ea typeface="Cambria Math" panose="02040503050406030204" pitchFamily="18" charset="0"/>
                </a:rPr>
                <a:t>O(1) complexity</a:t>
              </a:r>
              <a:endParaRPr lang="zh-CN" altLang="en-US" dirty="0"/>
            </a:p>
          </p:txBody>
        </p:sp>
      </p:grpSp>
      <p:grpSp>
        <p:nvGrpSpPr>
          <p:cNvPr id="20" name="组合 19"/>
          <p:cNvGrpSpPr/>
          <p:nvPr/>
        </p:nvGrpSpPr>
        <p:grpSpPr>
          <a:xfrm>
            <a:off x="3781451" y="4622071"/>
            <a:ext cx="4401864" cy="1272193"/>
            <a:chOff x="3781451" y="4622071"/>
            <a:chExt cx="4401864" cy="1272193"/>
          </a:xfrm>
        </p:grpSpPr>
        <p:sp>
          <p:nvSpPr>
            <p:cNvPr id="45" name="矩形 44"/>
            <p:cNvSpPr/>
            <p:nvPr/>
          </p:nvSpPr>
          <p:spPr>
            <a:xfrm>
              <a:off x="3781451" y="4622071"/>
              <a:ext cx="4401864" cy="923330"/>
            </a:xfrm>
            <a:prstGeom prst="rect">
              <a:avLst/>
            </a:prstGeom>
          </p:spPr>
          <p:txBody>
            <a:bodyPr wrap="square">
              <a:spAutoFit/>
            </a:bodyPr>
            <a:lstStyle/>
            <a:p>
              <a:r>
                <a:rPr lang="en-US" altLang="zh-CN" dirty="0">
                  <a:solidFill>
                    <a:srgbClr val="FF0000"/>
                  </a:solidFill>
                  <a:ea typeface="Cambria Math" panose="02040503050406030204" pitchFamily="18" charset="0"/>
                </a:rPr>
                <a:t>Their throughput and (high load) delay performances are much worse than MWM.</a:t>
              </a:r>
              <a:endParaRPr lang="zh-CN" altLang="en-US" dirty="0">
                <a:solidFill>
                  <a:srgbClr val="FF0000"/>
                </a:solidFill>
              </a:endParaRPr>
            </a:p>
          </p:txBody>
        </p:sp>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14824" y="5326705"/>
              <a:ext cx="567559" cy="567559"/>
            </a:xfrm>
            <a:prstGeom prst="rect">
              <a:avLst/>
            </a:prstGeom>
          </p:spPr>
        </p:pic>
      </p:grpSp>
      <p:grpSp>
        <p:nvGrpSpPr>
          <p:cNvPr id="21" name="组合 20"/>
          <p:cNvGrpSpPr/>
          <p:nvPr/>
        </p:nvGrpSpPr>
        <p:grpSpPr>
          <a:xfrm>
            <a:off x="624331" y="5317832"/>
            <a:ext cx="2213617" cy="686904"/>
            <a:chOff x="624331" y="5317832"/>
            <a:chExt cx="2213617" cy="686904"/>
          </a:xfrm>
        </p:grpSpPr>
        <p:sp>
          <p:nvSpPr>
            <p:cNvPr id="49" name="Isosceles Triangle 7">
              <a:extLst>
                <a:ext uri="{FF2B5EF4-FFF2-40B4-BE49-F238E27FC236}">
                  <a16:creationId xmlns:a16="http://schemas.microsoft.com/office/drawing/2014/main" id="{E35AFE8D-C324-432E-9B61-EF856F880075}"/>
                </a:ext>
              </a:extLst>
            </p:cNvPr>
            <p:cNvSpPr/>
            <p:nvPr/>
          </p:nvSpPr>
          <p:spPr>
            <a:xfrm>
              <a:off x="1615138" y="5732692"/>
              <a:ext cx="134162" cy="272044"/>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6">
              <a:extLst>
                <a:ext uri="{FF2B5EF4-FFF2-40B4-BE49-F238E27FC236}">
                  <a16:creationId xmlns:a16="http://schemas.microsoft.com/office/drawing/2014/main" id="{CF54E242-DFE1-436B-A7C1-686FF1B234E4}"/>
                </a:ext>
              </a:extLst>
            </p:cNvPr>
            <p:cNvGrpSpPr/>
            <p:nvPr/>
          </p:nvGrpSpPr>
          <p:grpSpPr>
            <a:xfrm rot="761885">
              <a:off x="988646" y="5357664"/>
              <a:ext cx="1562608" cy="400659"/>
              <a:chOff x="318744" y="2589464"/>
              <a:chExt cx="8410620" cy="1664976"/>
            </a:xfrm>
          </p:grpSpPr>
          <p:sp>
            <p:nvSpPr>
              <p:cNvPr id="53" name="Rectangle 9">
                <a:extLst>
                  <a:ext uri="{FF2B5EF4-FFF2-40B4-BE49-F238E27FC236}">
                    <a16:creationId xmlns:a16="http://schemas.microsoft.com/office/drawing/2014/main" id="{5CEEE39D-A296-4D0E-B85E-998A7128A216}"/>
                  </a:ext>
                </a:extLst>
              </p:cNvPr>
              <p:cNvSpPr/>
              <p:nvPr/>
            </p:nvSpPr>
            <p:spPr>
              <a:xfrm>
                <a:off x="907539" y="4002955"/>
                <a:ext cx="7306055" cy="20074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10">
                <a:extLst>
                  <a:ext uri="{FF2B5EF4-FFF2-40B4-BE49-F238E27FC236}">
                    <a16:creationId xmlns:a16="http://schemas.microsoft.com/office/drawing/2014/main" id="{D2D8ACE7-A814-43A8-8F4C-9DEA1DF759D9}"/>
                  </a:ext>
                </a:extLst>
              </p:cNvPr>
              <p:cNvGrpSpPr/>
              <p:nvPr/>
            </p:nvGrpSpPr>
            <p:grpSpPr>
              <a:xfrm>
                <a:off x="907541" y="3353194"/>
                <a:ext cx="1504414" cy="629221"/>
                <a:chOff x="4825014" y="3389095"/>
                <a:chExt cx="1109708" cy="319756"/>
              </a:xfrm>
            </p:grpSpPr>
            <p:sp>
              <p:nvSpPr>
                <p:cNvPr id="61" name="Flowchart: Magnetic Disk 17">
                  <a:extLst>
                    <a:ext uri="{FF2B5EF4-FFF2-40B4-BE49-F238E27FC236}">
                      <a16:creationId xmlns:a16="http://schemas.microsoft.com/office/drawing/2014/main" id="{54A0ABE4-3BAE-493A-883E-F968AB686CD3}"/>
                    </a:ext>
                  </a:extLst>
                </p:cNvPr>
                <p:cNvSpPr/>
                <p:nvPr/>
              </p:nvSpPr>
              <p:spPr>
                <a:xfrm>
                  <a:off x="5069150" y="3389095"/>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Magnetic Disk 18">
                  <a:extLst>
                    <a:ext uri="{FF2B5EF4-FFF2-40B4-BE49-F238E27FC236}">
                      <a16:creationId xmlns:a16="http://schemas.microsoft.com/office/drawing/2014/main" id="{F437E9EE-8CBF-43C6-8513-8D3DA9926A04}"/>
                    </a:ext>
                  </a:extLst>
                </p:cNvPr>
                <p:cNvSpPr/>
                <p:nvPr/>
              </p:nvSpPr>
              <p:spPr>
                <a:xfrm>
                  <a:off x="4825014" y="3538917"/>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Magnetic Disk 19">
                  <a:extLst>
                    <a:ext uri="{FF2B5EF4-FFF2-40B4-BE49-F238E27FC236}">
                      <a16:creationId xmlns:a16="http://schemas.microsoft.com/office/drawing/2014/main" id="{A7421B1D-F9FA-4CDB-84EB-9369ADA48011}"/>
                    </a:ext>
                  </a:extLst>
                </p:cNvPr>
                <p:cNvSpPr/>
                <p:nvPr/>
              </p:nvSpPr>
              <p:spPr>
                <a:xfrm>
                  <a:off x="5357674" y="3540159"/>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11">
                <a:extLst>
                  <a:ext uri="{FF2B5EF4-FFF2-40B4-BE49-F238E27FC236}">
                    <a16:creationId xmlns:a16="http://schemas.microsoft.com/office/drawing/2014/main" id="{00485964-B17C-413A-9BCA-7933881E646F}"/>
                  </a:ext>
                </a:extLst>
              </p:cNvPr>
              <p:cNvGrpSpPr/>
              <p:nvPr/>
            </p:nvGrpSpPr>
            <p:grpSpPr>
              <a:xfrm>
                <a:off x="6709183" y="3362242"/>
                <a:ext cx="1504414" cy="629221"/>
                <a:chOff x="7498672" y="3397606"/>
                <a:chExt cx="1109708" cy="319756"/>
              </a:xfrm>
            </p:grpSpPr>
            <p:sp>
              <p:nvSpPr>
                <p:cNvPr id="58" name="Flowchart: Magnetic Disk 14">
                  <a:extLst>
                    <a:ext uri="{FF2B5EF4-FFF2-40B4-BE49-F238E27FC236}">
                      <a16:creationId xmlns:a16="http://schemas.microsoft.com/office/drawing/2014/main" id="{58EE3A0B-208F-4047-ABD0-B796E6D8617A}"/>
                    </a:ext>
                  </a:extLst>
                </p:cNvPr>
                <p:cNvSpPr/>
                <p:nvPr/>
              </p:nvSpPr>
              <p:spPr>
                <a:xfrm>
                  <a:off x="7742808" y="3397606"/>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15">
                  <a:extLst>
                    <a:ext uri="{FF2B5EF4-FFF2-40B4-BE49-F238E27FC236}">
                      <a16:creationId xmlns:a16="http://schemas.microsoft.com/office/drawing/2014/main" id="{60F89FAF-FFA5-4197-87E8-6B5940834121}"/>
                    </a:ext>
                  </a:extLst>
                </p:cNvPr>
                <p:cNvSpPr/>
                <p:nvPr/>
              </p:nvSpPr>
              <p:spPr>
                <a:xfrm>
                  <a:off x="7498672" y="3547428"/>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16">
                  <a:extLst>
                    <a:ext uri="{FF2B5EF4-FFF2-40B4-BE49-F238E27FC236}">
                      <a16:creationId xmlns:a16="http://schemas.microsoft.com/office/drawing/2014/main" id="{0118D923-E030-462F-808C-145E8854F57A}"/>
                    </a:ext>
                  </a:extLst>
                </p:cNvPr>
                <p:cNvSpPr/>
                <p:nvPr/>
              </p:nvSpPr>
              <p:spPr>
                <a:xfrm>
                  <a:off x="8031332" y="3548670"/>
                  <a:ext cx="577048" cy="168692"/>
                </a:xfrm>
                <a:prstGeom prst="flowChartMagneticDisk">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12">
                <a:extLst>
                  <a:ext uri="{FF2B5EF4-FFF2-40B4-BE49-F238E27FC236}">
                    <a16:creationId xmlns:a16="http://schemas.microsoft.com/office/drawing/2014/main" id="{29E2A3B9-157E-4798-92F8-E22959A6751F}"/>
                  </a:ext>
                </a:extLst>
              </p:cNvPr>
              <p:cNvSpPr txBox="1"/>
              <p:nvPr/>
            </p:nvSpPr>
            <p:spPr>
              <a:xfrm>
                <a:off x="318744" y="2589464"/>
                <a:ext cx="2742184" cy="1662695"/>
              </a:xfrm>
              <a:prstGeom prst="rect">
                <a:avLst/>
              </a:prstGeom>
              <a:noFill/>
            </p:spPr>
            <p:txBody>
              <a:bodyPr wrap="square" rtlCol="0">
                <a:spAutoFit/>
              </a:bodyPr>
              <a:lstStyle/>
              <a:p>
                <a:pPr algn="ctr"/>
                <a:endParaRPr lang="en-US" sz="2000" dirty="0"/>
              </a:p>
            </p:txBody>
          </p:sp>
          <p:sp>
            <p:nvSpPr>
              <p:cNvPr id="57" name="TextBox 13">
                <a:extLst>
                  <a:ext uri="{FF2B5EF4-FFF2-40B4-BE49-F238E27FC236}">
                    <a16:creationId xmlns:a16="http://schemas.microsoft.com/office/drawing/2014/main" id="{87F31DD0-9874-4704-B6F0-BB26849CFF70}"/>
                  </a:ext>
                </a:extLst>
              </p:cNvPr>
              <p:cNvSpPr txBox="1"/>
              <p:nvPr/>
            </p:nvSpPr>
            <p:spPr>
              <a:xfrm>
                <a:off x="5987180" y="2591745"/>
                <a:ext cx="2742184" cy="1662695"/>
              </a:xfrm>
              <a:prstGeom prst="rect">
                <a:avLst/>
              </a:prstGeom>
              <a:noFill/>
            </p:spPr>
            <p:txBody>
              <a:bodyPr wrap="square" rtlCol="0">
                <a:spAutoFit/>
              </a:bodyPr>
              <a:lstStyle/>
              <a:p>
                <a:pPr algn="ctr"/>
                <a:endParaRPr lang="en-US" sz="2000" dirty="0"/>
              </a:p>
            </p:txBody>
          </p:sp>
        </p:grpSp>
        <p:sp>
          <p:nvSpPr>
            <p:cNvPr id="51" name="矩形 50"/>
            <p:cNvSpPr/>
            <p:nvPr/>
          </p:nvSpPr>
          <p:spPr>
            <a:xfrm>
              <a:off x="624331" y="5317832"/>
              <a:ext cx="385042" cy="369332"/>
            </a:xfrm>
            <a:prstGeom prst="rect">
              <a:avLst/>
            </a:prstGeom>
          </p:spPr>
          <p:txBody>
            <a:bodyPr wrap="none">
              <a:spAutoFit/>
            </a:bodyPr>
            <a:lstStyle/>
            <a:p>
              <a:r>
                <a:rPr lang="en-US" altLang="zh-CN" dirty="0">
                  <a:solidFill>
                    <a:srgbClr val="1C1C1C"/>
                  </a:solidFill>
                  <a:ea typeface="Cambria Math" panose="02040503050406030204" pitchFamily="18" charset="0"/>
                </a:rPr>
                <a:t>Q</a:t>
              </a:r>
              <a:endParaRPr lang="zh-CN" altLang="en-US" dirty="0"/>
            </a:p>
          </p:txBody>
        </p:sp>
        <p:sp>
          <p:nvSpPr>
            <p:cNvPr id="52" name="矩形 51"/>
            <p:cNvSpPr/>
            <p:nvPr/>
          </p:nvSpPr>
          <p:spPr>
            <a:xfrm>
              <a:off x="2555498" y="5608104"/>
              <a:ext cx="282450" cy="369332"/>
            </a:xfrm>
            <a:prstGeom prst="rect">
              <a:avLst/>
            </a:prstGeom>
          </p:spPr>
          <p:txBody>
            <a:bodyPr wrap="none">
              <a:spAutoFit/>
            </a:bodyPr>
            <a:lstStyle/>
            <a:p>
              <a:r>
                <a:rPr lang="en-US" altLang="zh-CN" dirty="0">
                  <a:solidFill>
                    <a:srgbClr val="1C1C1C"/>
                  </a:solidFill>
                  <a:ea typeface="Cambria Math" panose="02040503050406030204" pitchFamily="18" charset="0"/>
                </a:rPr>
                <a:t>T</a:t>
              </a:r>
              <a:endParaRPr lang="zh-CN" altLang="en-US" dirty="0"/>
            </a:p>
          </p:txBody>
        </p:sp>
      </p:grpSp>
      <p:grpSp>
        <p:nvGrpSpPr>
          <p:cNvPr id="46" name="组合 45"/>
          <p:cNvGrpSpPr/>
          <p:nvPr/>
        </p:nvGrpSpPr>
        <p:grpSpPr>
          <a:xfrm>
            <a:off x="0" y="0"/>
            <a:ext cx="6290988" cy="276707"/>
            <a:chOff x="0" y="0"/>
            <a:chExt cx="6290988" cy="276707"/>
          </a:xfrm>
        </p:grpSpPr>
        <p:sp>
          <p:nvSpPr>
            <p:cNvPr id="47" name="Rectangle 46">
              <a:extLst>
                <a:ext uri="{FF2B5EF4-FFF2-40B4-BE49-F238E27FC236}">
                  <a16:creationId xmlns:a16="http://schemas.microsoft.com/office/drawing/2014/main" id="{CF20D83C-4A24-4005-A610-4DD6C83AAE9D}"/>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48" name="Rectangle 47">
              <a:extLst>
                <a:ext uri="{FF2B5EF4-FFF2-40B4-BE49-F238E27FC236}">
                  <a16:creationId xmlns:a16="http://schemas.microsoft.com/office/drawing/2014/main" id="{CDE8C32D-584D-4A8C-B0F1-F58C8599BABF}"/>
                </a:ext>
              </a:extLst>
            </p:cNvPr>
            <p:cNvSpPr/>
            <p:nvPr/>
          </p:nvSpPr>
          <p:spPr>
            <a:xfrm>
              <a:off x="3842840"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SW-QPS</a:t>
              </a:r>
              <a:endParaRPr lang="zh-CN" altLang="en-US" sz="1600" dirty="0"/>
            </a:p>
          </p:txBody>
        </p:sp>
        <p:sp>
          <p:nvSpPr>
            <p:cNvPr id="64" name="Rectangle 60">
              <a:extLst>
                <a:ext uri="{FF2B5EF4-FFF2-40B4-BE49-F238E27FC236}">
                  <a16:creationId xmlns:a16="http://schemas.microsoft.com/office/drawing/2014/main" id="{65E182C4-8DCC-4A2D-9093-D7B9D6792FF5}"/>
                </a:ext>
              </a:extLst>
            </p:cNvPr>
            <p:cNvSpPr/>
            <p:nvPr/>
          </p:nvSpPr>
          <p:spPr>
            <a:xfrm>
              <a:off x="5093033"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65" name="Rectangle 47">
              <a:extLst>
                <a:ext uri="{FF2B5EF4-FFF2-40B4-BE49-F238E27FC236}">
                  <a16:creationId xmlns:a16="http://schemas.microsoft.com/office/drawing/2014/main" id="{CDE8C32D-584D-4A8C-B0F1-F58C8599BABF}"/>
                </a:ext>
              </a:extLst>
            </p:cNvPr>
            <p:cNvSpPr/>
            <p:nvPr/>
          </p:nvSpPr>
          <p:spPr>
            <a:xfrm>
              <a:off x="2592647" y="0"/>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SB-QPS</a:t>
              </a:r>
              <a:endParaRPr lang="zh-CN" altLang="en-US" sz="1600" dirty="0"/>
            </a:p>
          </p:txBody>
        </p:sp>
      </p:grpSp>
    </p:spTree>
    <p:extLst>
      <p:ext uri="{BB962C8B-B14F-4D97-AF65-F5344CB8AC3E}">
        <p14:creationId xmlns:p14="http://schemas.microsoft.com/office/powerpoint/2010/main" val="49140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1000"/>
                                        <p:tgtEl>
                                          <p:spTgt spid="18"/>
                                        </p:tgtEl>
                                      </p:cBhvr>
                                    </p:animEffect>
                                    <p:anim calcmode="lin" valueType="num">
                                      <p:cBhvr>
                                        <p:cTn id="25" dur="1000" fill="hold"/>
                                        <p:tgtEl>
                                          <p:spTgt spid="18"/>
                                        </p:tgtEl>
                                        <p:attrNameLst>
                                          <p:attrName>ppt_x</p:attrName>
                                        </p:attrNameLst>
                                      </p:cBhvr>
                                      <p:tavLst>
                                        <p:tav tm="0">
                                          <p:val>
                                            <p:strVal val="#ppt_x"/>
                                          </p:val>
                                        </p:tav>
                                        <p:tav tm="100000">
                                          <p:val>
                                            <p:strVal val="#ppt_x"/>
                                          </p:val>
                                        </p:tav>
                                      </p:tavLst>
                                    </p:anim>
                                    <p:anim calcmode="lin" valueType="num">
                                      <p:cBhvr>
                                        <p:cTn id="2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1000" tmFilter="0, 0; .2, .5; .8, .5; 1, 0"/>
                                        <p:tgtEl>
                                          <p:spTgt spid="11"/>
                                        </p:tgtEl>
                                      </p:cBhvr>
                                    </p:animEffect>
                                    <p:animScale>
                                      <p:cBhvr>
                                        <p:cTn id="31" dur="500" autoRev="1" fill="hold"/>
                                        <p:tgtEl>
                                          <p:spTgt spid="11"/>
                                        </p:tgtEl>
                                      </p:cBhvr>
                                      <p:by x="105000" y="105000"/>
                                    </p:animScale>
                                  </p:childTnLst>
                                </p:cTn>
                              </p:par>
                            </p:childTnLst>
                          </p:cTn>
                        </p:par>
                        <p:par>
                          <p:cTn id="32" fill="hold">
                            <p:stCondLst>
                              <p:cond delay="1000"/>
                            </p:stCondLst>
                            <p:childTnLst>
                              <p:par>
                                <p:cTn id="33" presetID="42"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9" name="Table 17">
                <a:extLst>
                  <a:ext uri="{FF2B5EF4-FFF2-40B4-BE49-F238E27FC236}">
                    <a16:creationId xmlns:a16="http://schemas.microsoft.com/office/drawing/2014/main" id="{72AECA23-AC25-444C-9CD2-76768431133E}"/>
                  </a:ext>
                </a:extLst>
              </p:cNvPr>
              <p:cNvGraphicFramePr>
                <a:graphicFrameLocks noGrp="1"/>
              </p:cNvGraphicFramePr>
              <p:nvPr>
                <p:extLst>
                  <p:ext uri="{D42A27DB-BD31-4B8C-83A1-F6EECF244321}">
                    <p14:modId xmlns:p14="http://schemas.microsoft.com/office/powerpoint/2010/main" val="3278850797"/>
                  </p:ext>
                </p:extLst>
              </p:nvPr>
            </p:nvGraphicFramePr>
            <p:xfrm>
              <a:off x="142877" y="2996427"/>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QPS-1</a:t>
                          </a:r>
                        </a:p>
                        <a:p>
                          <a:pPr algn="ctr"/>
                          <a:r>
                            <a:rPr lang="en-US" altLang="zh-CN" sz="1600" dirty="0"/>
                            <a:t>[</a:t>
                          </a:r>
                          <a:r>
                            <a:rPr lang="en-US" altLang="zh-CN" sz="1600" dirty="0">
                              <a:solidFill>
                                <a:sysClr val="windowText" lastClr="000000"/>
                              </a:solidFill>
                            </a:rPr>
                            <a:t>Gong20</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~65%</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oMath>
                            </m:oMathPara>
                          </a14:m>
                          <a:endParaRPr lang="en-US" altLang="zh-CN" sz="2000" b="0" dirty="0">
                            <a:latin typeface="+mn-lt"/>
                          </a:endParaRPr>
                        </a:p>
                        <a:p>
                          <a:pPr algn="ctr"/>
                          <a:r>
                            <a:rPr lang="en-US" altLang="zh-CN" sz="1600" b="0" dirty="0">
                              <a:latin typeface="+mn-lt"/>
                            </a:rPr>
                            <a:t>parallel</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86754680"/>
                      </a:ext>
                    </a:extLst>
                  </a:tr>
                </a:tbl>
              </a:graphicData>
            </a:graphic>
          </p:graphicFrame>
        </mc:Choice>
        <mc:Fallback xmlns="">
          <p:graphicFrame>
            <p:nvGraphicFramePr>
              <p:cNvPr id="59" name="Table 17">
                <a:extLst>
                  <a:ext uri="{FF2B5EF4-FFF2-40B4-BE49-F238E27FC236}">
                    <a16:creationId xmlns="" xmlns:a16="http://schemas.microsoft.com/office/drawing/2014/main" xmlns:a14="http://schemas.microsoft.com/office/drawing/2010/main" id="{72AECA23-AC25-444C-9CD2-76768431133E}"/>
                  </a:ext>
                </a:extLst>
              </p:cNvPr>
              <p:cNvGraphicFramePr>
                <a:graphicFrameLocks noGrp="1"/>
              </p:cNvGraphicFramePr>
              <p:nvPr>
                <p:extLst>
                  <p:ext uri="{D42A27DB-BD31-4B8C-83A1-F6EECF244321}">
                    <p14:modId xmlns:p14="http://schemas.microsoft.com/office/powerpoint/2010/main" val="3278850797"/>
                  </p:ext>
                </p:extLst>
              </p:nvPr>
            </p:nvGraphicFramePr>
            <p:xfrm>
              <a:off x="142877" y="2996427"/>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 xmlns:a16="http://schemas.microsoft.com/office/drawing/2014/main" xmlns:a14="http://schemas.microsoft.com/office/drawing/2010/main" val="1116550545"/>
                        </a:ext>
                      </a:extLst>
                    </a:gridCol>
                    <a:gridCol w="2371725">
                      <a:extLst>
                        <a:ext uri="{9D8B030D-6E8A-4147-A177-3AD203B41FA5}">
                          <a16:colId xmlns="" xmlns:a16="http://schemas.microsoft.com/office/drawing/2014/main" xmlns:a14="http://schemas.microsoft.com/office/drawing/2010/main" val="381885456"/>
                        </a:ext>
                      </a:extLst>
                    </a:gridCol>
                    <a:gridCol w="2352675">
                      <a:extLst>
                        <a:ext uri="{9D8B030D-6E8A-4147-A177-3AD203B41FA5}">
                          <a16:colId xmlns="" xmlns:a16="http://schemas.microsoft.com/office/drawing/2014/main" xmlns:a14="http://schemas.microsoft.com/office/drawing/2010/main" val="3772066493"/>
                        </a:ext>
                      </a:extLst>
                    </a:gridCol>
                    <a:gridCol w="2352673">
                      <a:extLst>
                        <a:ext uri="{9D8B030D-6E8A-4147-A177-3AD203B41FA5}">
                          <a16:colId xmlns="" xmlns:a16="http://schemas.microsoft.com/office/drawing/2014/main" xmlns:a14="http://schemas.microsoft.com/office/drawing/2010/main" val="3871264158"/>
                        </a:ext>
                      </a:extLst>
                    </a:gridCol>
                  </a:tblGrid>
                  <a:tr h="661499">
                    <a:tc>
                      <a:txBody>
                        <a:bodyPr/>
                        <a:lstStyle/>
                        <a:p>
                          <a:pPr algn="ctr"/>
                          <a:r>
                            <a:rPr lang="en-US" altLang="zh-CN" sz="1800" dirty="0" smtClean="0"/>
                            <a:t>QPS-1</a:t>
                          </a:r>
                          <a:endParaRPr lang="en-US" altLang="zh-CN" sz="1800" dirty="0"/>
                        </a:p>
                        <a:p>
                          <a:pPr algn="ctr"/>
                          <a:r>
                            <a:rPr lang="en-US" altLang="zh-CN" sz="1600" dirty="0" smtClean="0"/>
                            <a:t>[</a:t>
                          </a:r>
                          <a:r>
                            <a:rPr lang="en-US" altLang="zh-CN" sz="1600" dirty="0" smtClean="0">
                              <a:solidFill>
                                <a:sysClr val="windowText" lastClr="000000"/>
                              </a:solidFill>
                            </a:rPr>
                            <a:t>Gong20</a:t>
                          </a:r>
                          <a:r>
                            <a:rPr lang="en-US" altLang="zh-CN" sz="1600" dirty="0" smtClean="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smtClean="0"/>
                            <a:t>~65%</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smtClean="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rotWithShape="0">
                          <a:blip r:embed="rId3"/>
                          <a:stretch>
                            <a:fillRect l="-270207" t="-4545" b="-9091"/>
                          </a:stretch>
                        </a:blipFill>
                      </a:tcPr>
                    </a:tc>
                    <a:extLst>
                      <a:ext uri="{0D108BD9-81ED-4DB2-BD59-A6C34878D82A}">
                        <a16:rowId xmlns="" xmlns:a16="http://schemas.microsoft.com/office/drawing/2014/main" xmlns:a14="http://schemas.microsoft.com/office/drawing/2010/main" val="13867546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6" name="Table 17">
                <a:extLst>
                  <a:ext uri="{FF2B5EF4-FFF2-40B4-BE49-F238E27FC236}">
                    <a16:creationId xmlns:a16="http://schemas.microsoft.com/office/drawing/2014/main" id="{FC0CA0E6-119D-4642-BD86-B9BC7115D5B4}"/>
                  </a:ext>
                </a:extLst>
              </p:cNvPr>
              <p:cNvGraphicFramePr>
                <a:graphicFrameLocks noGrp="1"/>
              </p:cNvGraphicFramePr>
              <p:nvPr>
                <p:extLst>
                  <p:ext uri="{D42A27DB-BD31-4B8C-83A1-F6EECF244321}">
                    <p14:modId xmlns:p14="http://schemas.microsoft.com/office/powerpoint/2010/main" val="766659681"/>
                  </p:ext>
                </p:extLst>
              </p:nvPr>
            </p:nvGraphicFramePr>
            <p:xfrm>
              <a:off x="142877" y="2314919"/>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err="1"/>
                            <a:t>iSLIP</a:t>
                          </a:r>
                          <a:r>
                            <a:rPr lang="en-US" altLang="zh-CN" sz="1800" dirty="0"/>
                            <a:t> </a:t>
                          </a:r>
                        </a:p>
                        <a:p>
                          <a:pPr algn="ctr"/>
                          <a:r>
                            <a:rPr lang="en-US" altLang="zh-CN" sz="1600" dirty="0"/>
                            <a:t>[</a:t>
                          </a:r>
                          <a:r>
                            <a:rPr lang="en-US" altLang="zh-CN" sz="1600" dirty="0">
                              <a:solidFill>
                                <a:sysClr val="windowText" lastClr="000000"/>
                              </a:solidFill>
                            </a:rPr>
                            <a:t>McKeown99b</a:t>
                          </a:r>
                          <a:r>
                            <a:rPr lang="en-US" altLang="zh-CN" sz="1600" dirty="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t>~80%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i="1" smtClean="0">
                                        <a:solidFill>
                                          <a:sysClr val="windowText" lastClr="000000"/>
                                        </a:solidFill>
                                        <a:latin typeface="Cambria Math" panose="02040503050406030204" pitchFamily="18" charset="0"/>
                                      </a:rPr>
                                    </m:ctrlPr>
                                  </m:sSupPr>
                                  <m:e>
                                    <m:r>
                                      <a:rPr lang="en-US" altLang="zh-CN" sz="2000" i="1">
                                        <a:solidFill>
                                          <a:sysClr val="windowText" lastClr="000000"/>
                                        </a:solidFill>
                                        <a:latin typeface="Cambria Math" panose="02040503050406030204" pitchFamily="18" charset="0"/>
                                      </a:rPr>
                                      <m:t>𝑙𝑜𝑔</m:t>
                                    </m:r>
                                  </m:e>
                                  <m:sup>
                                    <m:r>
                                      <a:rPr lang="en-US" altLang="zh-CN" sz="2000" i="1">
                                        <a:solidFill>
                                          <a:sysClr val="windowText" lastClr="000000"/>
                                        </a:solidFill>
                                        <a:latin typeface="Cambria Math" panose="02040503050406030204" pitchFamily="18" charset="0"/>
                                      </a:rPr>
                                      <m:t>2</m:t>
                                    </m:r>
                                  </m:sup>
                                </m:sSup>
                                <m:r>
                                  <a:rPr lang="en-US" altLang="zh-CN" sz="2000" i="1">
                                    <a:solidFill>
                                      <a:sysClr val="windowText" lastClr="000000"/>
                                    </a:solidFill>
                                    <a:latin typeface="Cambria Math" panose="02040503050406030204" pitchFamily="18" charset="0"/>
                                  </a:rPr>
                                  <m:t>𝑁</m:t>
                                </m:r>
                                <m:r>
                                  <a:rPr lang="en-US" altLang="zh-CN" sz="2000" b="0" i="1" smtClean="0">
                                    <a:latin typeface="Cambria Math" panose="02040503050406030204" pitchFamily="18" charset="0"/>
                                  </a:rPr>
                                  <m:t>)</m:t>
                                </m:r>
                              </m:oMath>
                            </m:oMathPara>
                          </a14:m>
                          <a:endParaRPr lang="en-US" altLang="zh-CN" sz="2000" b="0" dirty="0">
                            <a:latin typeface="+mn-lt"/>
                          </a:endParaRPr>
                        </a:p>
                        <a:p>
                          <a:pPr algn="ctr"/>
                          <a:r>
                            <a:rPr lang="en-US" altLang="zh-CN" sz="1600" b="0" dirty="0">
                              <a:latin typeface="+mn-lt"/>
                            </a:rPr>
                            <a:t>parallel</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386754680"/>
                      </a:ext>
                    </a:extLst>
                  </a:tr>
                </a:tbl>
              </a:graphicData>
            </a:graphic>
          </p:graphicFrame>
        </mc:Choice>
        <mc:Fallback xmlns="">
          <p:graphicFrame>
            <p:nvGraphicFramePr>
              <p:cNvPr id="56" name="Table 17">
                <a:extLst>
                  <a:ext uri="{FF2B5EF4-FFF2-40B4-BE49-F238E27FC236}">
                    <a16:creationId xmlns="" xmlns:a16="http://schemas.microsoft.com/office/drawing/2014/main" xmlns:a14="http://schemas.microsoft.com/office/drawing/2010/main" id="{FC0CA0E6-119D-4642-BD86-B9BC7115D5B4}"/>
                  </a:ext>
                </a:extLst>
              </p:cNvPr>
              <p:cNvGraphicFramePr>
                <a:graphicFrameLocks noGrp="1"/>
              </p:cNvGraphicFramePr>
              <p:nvPr>
                <p:extLst>
                  <p:ext uri="{D42A27DB-BD31-4B8C-83A1-F6EECF244321}">
                    <p14:modId xmlns:p14="http://schemas.microsoft.com/office/powerpoint/2010/main" val="766659681"/>
                  </p:ext>
                </p:extLst>
              </p:nvPr>
            </p:nvGraphicFramePr>
            <p:xfrm>
              <a:off x="142877" y="2314919"/>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 xmlns:a16="http://schemas.microsoft.com/office/drawing/2014/main" xmlns:a14="http://schemas.microsoft.com/office/drawing/2010/main" val="1116550545"/>
                        </a:ext>
                      </a:extLst>
                    </a:gridCol>
                    <a:gridCol w="2371725">
                      <a:extLst>
                        <a:ext uri="{9D8B030D-6E8A-4147-A177-3AD203B41FA5}">
                          <a16:colId xmlns="" xmlns:a16="http://schemas.microsoft.com/office/drawing/2014/main" xmlns:a14="http://schemas.microsoft.com/office/drawing/2010/main" val="381885456"/>
                        </a:ext>
                      </a:extLst>
                    </a:gridCol>
                    <a:gridCol w="2352675">
                      <a:extLst>
                        <a:ext uri="{9D8B030D-6E8A-4147-A177-3AD203B41FA5}">
                          <a16:colId xmlns="" xmlns:a16="http://schemas.microsoft.com/office/drawing/2014/main" xmlns:a14="http://schemas.microsoft.com/office/drawing/2010/main" val="3772066493"/>
                        </a:ext>
                      </a:extLst>
                    </a:gridCol>
                    <a:gridCol w="2352673">
                      <a:extLst>
                        <a:ext uri="{9D8B030D-6E8A-4147-A177-3AD203B41FA5}">
                          <a16:colId xmlns="" xmlns:a16="http://schemas.microsoft.com/office/drawing/2014/main" xmlns:a14="http://schemas.microsoft.com/office/drawing/2010/main" val="3871264158"/>
                        </a:ext>
                      </a:extLst>
                    </a:gridCol>
                  </a:tblGrid>
                  <a:tr h="661499">
                    <a:tc>
                      <a:txBody>
                        <a:bodyPr/>
                        <a:lstStyle/>
                        <a:p>
                          <a:pPr algn="ctr"/>
                          <a:r>
                            <a:rPr lang="en-US" altLang="zh-CN" sz="1800" dirty="0" err="1"/>
                            <a:t>iSLIP</a:t>
                          </a:r>
                          <a:r>
                            <a:rPr lang="en-US" altLang="zh-CN" sz="1800" dirty="0"/>
                            <a:t> </a:t>
                          </a:r>
                        </a:p>
                        <a:p>
                          <a:pPr algn="ctr"/>
                          <a:r>
                            <a:rPr lang="en-US" altLang="zh-CN" sz="1600" dirty="0"/>
                            <a:t>[</a:t>
                          </a:r>
                          <a:r>
                            <a:rPr lang="en-US" altLang="zh-CN" sz="1600" dirty="0" smtClean="0">
                              <a:solidFill>
                                <a:sysClr val="windowText" lastClr="000000"/>
                              </a:solidFill>
                            </a:rPr>
                            <a:t>McKeown99b</a:t>
                          </a:r>
                          <a:r>
                            <a:rPr lang="en-US" altLang="zh-CN" sz="1600" dirty="0" smtClean="0"/>
                            <a:t>]</a:t>
                          </a:r>
                          <a:endParaRPr lang="zh-CN" altLang="en-US" sz="1800" b="0"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smtClean="0"/>
                            <a:t>~80</a:t>
                          </a:r>
                          <a:r>
                            <a:rPr lang="en-US" altLang="zh-CN" sz="2000" dirty="0"/>
                            <a:t>%</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smtClean="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rotWithShape="0">
                          <a:blip r:embed="rId4"/>
                          <a:stretch>
                            <a:fillRect l="-270207" t="-4545" b="-9091"/>
                          </a:stretch>
                        </a:blipFill>
                      </a:tcPr>
                    </a:tc>
                    <a:extLst>
                      <a:ext uri="{0D108BD9-81ED-4DB2-BD59-A6C34878D82A}">
                        <a16:rowId xmlns="" xmlns:a16="http://schemas.microsoft.com/office/drawing/2014/main" xmlns:a14="http://schemas.microsoft.com/office/drawing/2010/main" val="13867546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4" name="Table 17">
                <a:extLst>
                  <a:ext uri="{FF2B5EF4-FFF2-40B4-BE49-F238E27FC236}">
                    <a16:creationId xmlns:a16="http://schemas.microsoft.com/office/drawing/2014/main" id="{93DAF7A7-3DBF-459E-B602-BF66BB8A5412}"/>
                  </a:ext>
                </a:extLst>
              </p:cNvPr>
              <p:cNvGraphicFramePr>
                <a:graphicFrameLocks noGrp="1"/>
              </p:cNvGraphicFramePr>
              <p:nvPr>
                <p:extLst>
                  <p:ext uri="{D42A27DB-BD31-4B8C-83A1-F6EECF244321}">
                    <p14:modId xmlns:p14="http://schemas.microsoft.com/office/powerpoint/2010/main" val="2491310066"/>
                  </p:ext>
                </p:extLst>
              </p:nvPr>
            </p:nvGraphicFramePr>
            <p:xfrm>
              <a:off x="142877" y="3677935"/>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SB-QPS</a:t>
                          </a:r>
                        </a:p>
                        <a:p>
                          <a:pPr algn="ctr"/>
                          <a:r>
                            <a:rPr lang="en-US" altLang="zh-CN" sz="1800" b="1" dirty="0"/>
                            <a:t>this work</a:t>
                          </a:r>
                          <a:endParaRPr lang="zh-CN" altLang="en-US" sz="1800" b="1"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t>~85%</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𝑂</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en-US" altLang="zh-CN" sz="20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mn-lt"/>
                              <a:ea typeface="+mn-ea"/>
                              <a:cs typeface="+mn-cs"/>
                            </a:rPr>
                            <a:t>parallel</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extLst>
                      <a:ext uri="{0D108BD9-81ED-4DB2-BD59-A6C34878D82A}">
                        <a16:rowId xmlns:a16="http://schemas.microsoft.com/office/drawing/2014/main" val="1386754680"/>
                      </a:ext>
                    </a:extLst>
                  </a:tr>
                </a:tbl>
              </a:graphicData>
            </a:graphic>
          </p:graphicFrame>
        </mc:Choice>
        <mc:Fallback xmlns="">
          <p:graphicFrame>
            <p:nvGraphicFramePr>
              <p:cNvPr id="54" name="Table 17">
                <a:extLst>
                  <a:ext uri="{FF2B5EF4-FFF2-40B4-BE49-F238E27FC236}">
                    <a16:creationId xmlns="" xmlns:a16="http://schemas.microsoft.com/office/drawing/2014/main" xmlns:a14="http://schemas.microsoft.com/office/drawing/2010/main" id="{93DAF7A7-3DBF-459E-B602-BF66BB8A5412}"/>
                  </a:ext>
                </a:extLst>
              </p:cNvPr>
              <p:cNvGraphicFramePr>
                <a:graphicFrameLocks noGrp="1"/>
              </p:cNvGraphicFramePr>
              <p:nvPr>
                <p:extLst>
                  <p:ext uri="{D42A27DB-BD31-4B8C-83A1-F6EECF244321}">
                    <p14:modId xmlns:p14="http://schemas.microsoft.com/office/powerpoint/2010/main" val="2491310066"/>
                  </p:ext>
                </p:extLst>
              </p:nvPr>
            </p:nvGraphicFramePr>
            <p:xfrm>
              <a:off x="142877" y="3677935"/>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 xmlns:a16="http://schemas.microsoft.com/office/drawing/2014/main" xmlns:a14="http://schemas.microsoft.com/office/drawing/2010/main" val="1116550545"/>
                        </a:ext>
                      </a:extLst>
                    </a:gridCol>
                    <a:gridCol w="2371725">
                      <a:extLst>
                        <a:ext uri="{9D8B030D-6E8A-4147-A177-3AD203B41FA5}">
                          <a16:colId xmlns="" xmlns:a16="http://schemas.microsoft.com/office/drawing/2014/main" xmlns:a14="http://schemas.microsoft.com/office/drawing/2010/main" val="381885456"/>
                        </a:ext>
                      </a:extLst>
                    </a:gridCol>
                    <a:gridCol w="2352675">
                      <a:extLst>
                        <a:ext uri="{9D8B030D-6E8A-4147-A177-3AD203B41FA5}">
                          <a16:colId xmlns="" xmlns:a16="http://schemas.microsoft.com/office/drawing/2014/main" xmlns:a14="http://schemas.microsoft.com/office/drawing/2010/main" val="3772066493"/>
                        </a:ext>
                      </a:extLst>
                    </a:gridCol>
                    <a:gridCol w="2352673">
                      <a:extLst>
                        <a:ext uri="{9D8B030D-6E8A-4147-A177-3AD203B41FA5}">
                          <a16:colId xmlns="" xmlns:a16="http://schemas.microsoft.com/office/drawing/2014/main" xmlns:a14="http://schemas.microsoft.com/office/drawing/2010/main" val="3871264158"/>
                        </a:ext>
                      </a:extLst>
                    </a:gridCol>
                  </a:tblGrid>
                  <a:tr h="661499">
                    <a:tc>
                      <a:txBody>
                        <a:bodyPr/>
                        <a:lstStyle/>
                        <a:p>
                          <a:pPr algn="ctr"/>
                          <a:r>
                            <a:rPr lang="en-US" altLang="zh-CN" sz="1800" dirty="0" smtClean="0"/>
                            <a:t>SB-QPS</a:t>
                          </a:r>
                        </a:p>
                        <a:p>
                          <a:pPr algn="ctr"/>
                          <a:r>
                            <a:rPr lang="en-US" altLang="zh-CN" sz="1800" b="1" dirty="0" smtClean="0"/>
                            <a:t>this work</a:t>
                          </a:r>
                          <a:endParaRPr lang="zh-CN" altLang="en-US" sz="1800" b="1" dirty="0"/>
                        </a:p>
                      </a:txBody>
                      <a:tcP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smtClean="0"/>
                            <a:t>~85%</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pPr algn="ctr"/>
                          <a:r>
                            <a:rPr lang="en-US" altLang="zh-CN" sz="2000" dirty="0" smtClean="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FFFF99"/>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rotWithShape="0">
                          <a:blip r:embed="rId5"/>
                          <a:stretch>
                            <a:fillRect l="-270207" t="-4587" b="-11009"/>
                          </a:stretch>
                        </a:blipFill>
                      </a:tcPr>
                    </a:tc>
                    <a:extLst>
                      <a:ext uri="{0D108BD9-81ED-4DB2-BD59-A6C34878D82A}">
                        <a16:rowId xmlns="" xmlns:a16="http://schemas.microsoft.com/office/drawing/2014/main" xmlns:a14="http://schemas.microsoft.com/office/drawing/2010/main" val="13867546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2" name="Table 17">
                <a:extLst>
                  <a:ext uri="{FF2B5EF4-FFF2-40B4-BE49-F238E27FC236}">
                    <a16:creationId xmlns:a16="http://schemas.microsoft.com/office/drawing/2014/main" id="{A0CEB36A-2FD5-4555-8928-DB2E1A67B917}"/>
                  </a:ext>
                </a:extLst>
              </p:cNvPr>
              <p:cNvGraphicFramePr>
                <a:graphicFrameLocks noGrp="1"/>
              </p:cNvGraphicFramePr>
              <p:nvPr>
                <p:extLst>
                  <p:ext uri="{D42A27DB-BD31-4B8C-83A1-F6EECF244321}">
                    <p14:modId xmlns:p14="http://schemas.microsoft.com/office/powerpoint/2010/main" val="3152108468"/>
                  </p:ext>
                </p:extLst>
              </p:nvPr>
            </p:nvGraphicFramePr>
            <p:xfrm>
              <a:off x="142877" y="1633411"/>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MWM </a:t>
                          </a:r>
                          <a:r>
                            <a:rPr lang="en-US" altLang="zh-CN" sz="1600" dirty="0"/>
                            <a:t>[McKeown99a]</a:t>
                          </a:r>
                        </a:p>
                      </a:txBody>
                      <a:tcP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r>
                            <a:rPr lang="en-US" altLang="zh-CN" sz="2000" dirty="0"/>
                            <a:t>100%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r>
                            <a:rPr lang="en-US" altLang="zh-CN" sz="2000" dirty="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𝑁</m:t>
                                    </m:r>
                                  </m:e>
                                  <m:sup>
                                    <m:r>
                                      <a:rPr lang="en-US" altLang="zh-CN" sz="2000" b="0" i="1" smtClean="0">
                                        <a:latin typeface="Cambria Math" panose="02040503050406030204" pitchFamily="18" charset="0"/>
                                      </a:rPr>
                                      <m:t>2.5</m:t>
                                    </m:r>
                                  </m:sup>
                                </m:sSup>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𝑊</m:t>
                                    </m:r>
                                  </m:e>
                                </m:func>
                                <m:r>
                                  <a:rPr lang="en-US" altLang="zh-CN" sz="2000" b="0" i="1" smtClean="0">
                                    <a:latin typeface="Cambria Math" panose="02040503050406030204" pitchFamily="18" charset="0"/>
                                  </a:rPr>
                                  <m:t>)</m:t>
                                </m:r>
                              </m:oMath>
                            </m:oMathPara>
                          </a14:m>
                          <a:endParaRPr lang="en-US" altLang="zh-CN" sz="2000" b="0" dirty="0">
                            <a:latin typeface="+mn-lt"/>
                          </a:endParaRPr>
                        </a:p>
                        <a:p>
                          <a:pPr algn="ctr"/>
                          <a:r>
                            <a:rPr lang="en-US" altLang="zh-CN" sz="1600" b="0" dirty="0">
                              <a:latin typeface="+mn-lt"/>
                            </a:rPr>
                            <a:t>centralized</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extLst>
                      <a:ext uri="{0D108BD9-81ED-4DB2-BD59-A6C34878D82A}">
                        <a16:rowId xmlns:a16="http://schemas.microsoft.com/office/drawing/2014/main" val="1386754680"/>
                      </a:ext>
                    </a:extLst>
                  </a:tr>
                </a:tbl>
              </a:graphicData>
            </a:graphic>
          </p:graphicFrame>
        </mc:Choice>
        <mc:Fallback xmlns="">
          <p:graphicFrame>
            <p:nvGraphicFramePr>
              <p:cNvPr id="52" name="Table 17">
                <a:extLst>
                  <a:ext uri="{FF2B5EF4-FFF2-40B4-BE49-F238E27FC236}">
                    <a16:creationId xmlns="" xmlns:a16="http://schemas.microsoft.com/office/drawing/2014/main" xmlns:a14="http://schemas.microsoft.com/office/drawing/2010/main" id="{A0CEB36A-2FD5-4555-8928-DB2E1A67B917}"/>
                  </a:ext>
                </a:extLst>
              </p:cNvPr>
              <p:cNvGraphicFramePr>
                <a:graphicFrameLocks noGrp="1"/>
              </p:cNvGraphicFramePr>
              <p:nvPr>
                <p:extLst>
                  <p:ext uri="{D42A27DB-BD31-4B8C-83A1-F6EECF244321}">
                    <p14:modId xmlns:p14="http://schemas.microsoft.com/office/powerpoint/2010/main" val="3152108468"/>
                  </p:ext>
                </p:extLst>
              </p:nvPr>
            </p:nvGraphicFramePr>
            <p:xfrm>
              <a:off x="142877" y="1633411"/>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 xmlns:a16="http://schemas.microsoft.com/office/drawing/2014/main" xmlns:a14="http://schemas.microsoft.com/office/drawing/2010/main" val="1116550545"/>
                        </a:ext>
                      </a:extLst>
                    </a:gridCol>
                    <a:gridCol w="2371725">
                      <a:extLst>
                        <a:ext uri="{9D8B030D-6E8A-4147-A177-3AD203B41FA5}">
                          <a16:colId xmlns="" xmlns:a16="http://schemas.microsoft.com/office/drawing/2014/main" xmlns:a14="http://schemas.microsoft.com/office/drawing/2010/main" val="381885456"/>
                        </a:ext>
                      </a:extLst>
                    </a:gridCol>
                    <a:gridCol w="2352675">
                      <a:extLst>
                        <a:ext uri="{9D8B030D-6E8A-4147-A177-3AD203B41FA5}">
                          <a16:colId xmlns="" xmlns:a16="http://schemas.microsoft.com/office/drawing/2014/main" xmlns:a14="http://schemas.microsoft.com/office/drawing/2010/main" val="3772066493"/>
                        </a:ext>
                      </a:extLst>
                    </a:gridCol>
                    <a:gridCol w="2352673">
                      <a:extLst>
                        <a:ext uri="{9D8B030D-6E8A-4147-A177-3AD203B41FA5}">
                          <a16:colId xmlns="" xmlns:a16="http://schemas.microsoft.com/office/drawing/2014/main" xmlns:a14="http://schemas.microsoft.com/office/drawing/2010/main" val="3871264158"/>
                        </a:ext>
                      </a:extLst>
                    </a:gridCol>
                  </a:tblGrid>
                  <a:tr h="661499">
                    <a:tc>
                      <a:txBody>
                        <a:bodyPr/>
                        <a:lstStyle/>
                        <a:p>
                          <a:pPr algn="ctr"/>
                          <a:r>
                            <a:rPr lang="en-US" altLang="zh-CN" sz="1800" dirty="0" smtClean="0"/>
                            <a:t>MWM </a:t>
                          </a:r>
                          <a:r>
                            <a:rPr lang="en-US" altLang="zh-CN" sz="1600" dirty="0" smtClean="0"/>
                            <a:t>[McKeown99a]</a:t>
                          </a:r>
                        </a:p>
                      </a:txBody>
                      <a:tcP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r>
                            <a:rPr lang="en-US" altLang="zh-CN" sz="2000" dirty="0" smtClean="0"/>
                            <a:t>100</a:t>
                          </a:r>
                          <a:r>
                            <a:rPr lang="en-US" altLang="zh-CN" sz="2000" dirty="0"/>
                            <a:t>%</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pPr algn="ctr"/>
                          <a:r>
                            <a:rPr lang="en-US" altLang="zh-CN" sz="2000" dirty="0" smtClean="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rgbClr val="E2F0D9"/>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rotWithShape="0">
                          <a:blip r:embed="rId6"/>
                          <a:stretch>
                            <a:fillRect l="-270207" t="-4545" b="-9091"/>
                          </a:stretch>
                        </a:blipFill>
                      </a:tcPr>
                    </a:tc>
                    <a:extLst>
                      <a:ext uri="{0D108BD9-81ED-4DB2-BD59-A6C34878D82A}">
                        <a16:rowId xmlns="" xmlns:a16="http://schemas.microsoft.com/office/drawing/2014/main" xmlns:a14="http://schemas.microsoft.com/office/drawing/2010/main" val="13867546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0" name="Table 17">
                <a:extLst>
                  <a:ext uri="{FF2B5EF4-FFF2-40B4-BE49-F238E27FC236}">
                    <a16:creationId xmlns:a16="http://schemas.microsoft.com/office/drawing/2014/main" id="{BCF92EBA-ACB6-4819-993E-58C2BF3ED98C}"/>
                  </a:ext>
                </a:extLst>
              </p:cNvPr>
              <p:cNvGraphicFramePr>
                <a:graphicFrameLocks noGrp="1"/>
              </p:cNvGraphicFramePr>
              <p:nvPr>
                <p:extLst>
                  <p:ext uri="{D42A27DB-BD31-4B8C-83A1-F6EECF244321}">
                    <p14:modId xmlns:p14="http://schemas.microsoft.com/office/powerpoint/2010/main" val="3758392367"/>
                  </p:ext>
                </p:extLst>
              </p:nvPr>
            </p:nvGraphicFramePr>
            <p:xfrm>
              <a:off x="142877" y="4359443"/>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a16="http://schemas.microsoft.com/office/drawing/2014/main" val="1116550545"/>
                        </a:ext>
                      </a:extLst>
                    </a:gridCol>
                    <a:gridCol w="2371725">
                      <a:extLst>
                        <a:ext uri="{9D8B030D-6E8A-4147-A177-3AD203B41FA5}">
                          <a16:colId xmlns:a16="http://schemas.microsoft.com/office/drawing/2014/main" val="381885456"/>
                        </a:ext>
                      </a:extLst>
                    </a:gridCol>
                    <a:gridCol w="2352675">
                      <a:extLst>
                        <a:ext uri="{9D8B030D-6E8A-4147-A177-3AD203B41FA5}">
                          <a16:colId xmlns:a16="http://schemas.microsoft.com/office/drawing/2014/main" val="3772066493"/>
                        </a:ext>
                      </a:extLst>
                    </a:gridCol>
                    <a:gridCol w="2352673">
                      <a:extLst>
                        <a:ext uri="{9D8B030D-6E8A-4147-A177-3AD203B41FA5}">
                          <a16:colId xmlns:a16="http://schemas.microsoft.com/office/drawing/2014/main" val="3871264158"/>
                        </a:ext>
                      </a:extLst>
                    </a:gridCol>
                  </a:tblGrid>
                  <a:tr h="661499">
                    <a:tc>
                      <a:txBody>
                        <a:bodyPr/>
                        <a:lstStyle/>
                        <a:p>
                          <a:pPr algn="ctr"/>
                          <a:r>
                            <a:rPr lang="en-US" altLang="zh-CN" sz="1800" dirty="0"/>
                            <a:t>SW-QPS</a:t>
                          </a:r>
                        </a:p>
                        <a:p>
                          <a:pPr algn="ctr"/>
                          <a:r>
                            <a:rPr lang="en-US" altLang="zh-CN" sz="1800" b="1" dirty="0"/>
                            <a:t>this work</a:t>
                          </a:r>
                          <a:endParaRPr lang="zh-CN" altLang="en-US" sz="1800" b="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t>~90%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𝑂</m:t>
                                </m:r>
                                <m:r>
                                  <a:rPr lang="en-US" altLang="zh-CN" sz="2000" b="0" i="1" smtClean="0">
                                    <a:latin typeface="Cambria Math" panose="02040503050406030204" pitchFamily="18" charset="0"/>
                                  </a:rPr>
                                  <m:t>(1)</m:t>
                                </m:r>
                              </m:oMath>
                            </m:oMathPara>
                          </a14:m>
                          <a:endParaRPr lang="en-US" altLang="zh-CN" sz="2000" b="0" dirty="0">
                            <a:latin typeface="+mn-lt"/>
                          </a:endParaRPr>
                        </a:p>
                        <a:p>
                          <a:pPr algn="ctr"/>
                          <a:r>
                            <a:rPr lang="en-US" altLang="zh-CN" sz="1600" b="0" dirty="0">
                              <a:latin typeface="+mn-lt"/>
                            </a:rPr>
                            <a:t>parallel</a:t>
                          </a: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86754680"/>
                      </a:ext>
                    </a:extLst>
                  </a:tr>
                </a:tbl>
              </a:graphicData>
            </a:graphic>
          </p:graphicFrame>
        </mc:Choice>
        <mc:Fallback xmlns="">
          <p:graphicFrame>
            <p:nvGraphicFramePr>
              <p:cNvPr id="50" name="Table 17">
                <a:extLst>
                  <a:ext uri="{FF2B5EF4-FFF2-40B4-BE49-F238E27FC236}">
                    <a16:creationId xmlns="" xmlns:a16="http://schemas.microsoft.com/office/drawing/2014/main" xmlns:a14="http://schemas.microsoft.com/office/drawing/2010/main" id="{BCF92EBA-ACB6-4819-993E-58C2BF3ED98C}"/>
                  </a:ext>
                </a:extLst>
              </p:cNvPr>
              <p:cNvGraphicFramePr>
                <a:graphicFrameLocks noGrp="1"/>
              </p:cNvGraphicFramePr>
              <p:nvPr>
                <p:extLst>
                  <p:ext uri="{D42A27DB-BD31-4B8C-83A1-F6EECF244321}">
                    <p14:modId xmlns:p14="http://schemas.microsoft.com/office/powerpoint/2010/main" val="3758392367"/>
                  </p:ext>
                </p:extLst>
              </p:nvPr>
            </p:nvGraphicFramePr>
            <p:xfrm>
              <a:off x="142877" y="4359443"/>
              <a:ext cx="8705848" cy="661499"/>
            </p:xfrm>
            <a:graphic>
              <a:graphicData uri="http://schemas.openxmlformats.org/drawingml/2006/table">
                <a:tbl>
                  <a:tblPr firstRow="1" bandRow="1">
                    <a:tableStyleId>{D27102A9-8310-4765-A935-A1911B00CA55}</a:tableStyleId>
                  </a:tblPr>
                  <a:tblGrid>
                    <a:gridCol w="1628775">
                      <a:extLst>
                        <a:ext uri="{9D8B030D-6E8A-4147-A177-3AD203B41FA5}">
                          <a16:colId xmlns="" xmlns:a16="http://schemas.microsoft.com/office/drawing/2014/main" xmlns:a14="http://schemas.microsoft.com/office/drawing/2010/main" val="1116550545"/>
                        </a:ext>
                      </a:extLst>
                    </a:gridCol>
                    <a:gridCol w="2371725">
                      <a:extLst>
                        <a:ext uri="{9D8B030D-6E8A-4147-A177-3AD203B41FA5}">
                          <a16:colId xmlns="" xmlns:a16="http://schemas.microsoft.com/office/drawing/2014/main" xmlns:a14="http://schemas.microsoft.com/office/drawing/2010/main" val="381885456"/>
                        </a:ext>
                      </a:extLst>
                    </a:gridCol>
                    <a:gridCol w="2352675">
                      <a:extLst>
                        <a:ext uri="{9D8B030D-6E8A-4147-A177-3AD203B41FA5}">
                          <a16:colId xmlns="" xmlns:a16="http://schemas.microsoft.com/office/drawing/2014/main" xmlns:a14="http://schemas.microsoft.com/office/drawing/2010/main" val="3772066493"/>
                        </a:ext>
                      </a:extLst>
                    </a:gridCol>
                    <a:gridCol w="2352673">
                      <a:extLst>
                        <a:ext uri="{9D8B030D-6E8A-4147-A177-3AD203B41FA5}">
                          <a16:colId xmlns="" xmlns:a16="http://schemas.microsoft.com/office/drawing/2014/main" xmlns:a14="http://schemas.microsoft.com/office/drawing/2010/main" val="3871264158"/>
                        </a:ext>
                      </a:extLst>
                    </a:gridCol>
                  </a:tblGrid>
                  <a:tr h="661499">
                    <a:tc>
                      <a:txBody>
                        <a:bodyPr/>
                        <a:lstStyle/>
                        <a:p>
                          <a:pPr algn="ctr"/>
                          <a:r>
                            <a:rPr lang="en-US" altLang="zh-CN" sz="1800" dirty="0" smtClean="0"/>
                            <a:t>SW-QPS</a:t>
                          </a:r>
                        </a:p>
                        <a:p>
                          <a:pPr algn="ctr"/>
                          <a:r>
                            <a:rPr lang="en-US" altLang="zh-CN" sz="1800" b="1" dirty="0" smtClean="0"/>
                            <a:t>this work</a:t>
                          </a:r>
                          <a:endParaRPr lang="zh-CN" altLang="en-US" sz="1800" b="1" dirty="0"/>
                        </a:p>
                      </a:txBody>
                      <a:tcP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smtClean="0"/>
                            <a:t>~90%</a:t>
                          </a:r>
                          <a:endParaRPr lang="zh-CN" altLang="en-US" sz="2000" dirty="0"/>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altLang="zh-CN" sz="2000" dirty="0" smtClean="0">
                              <a:latin typeface="+mn-lt"/>
                            </a:rPr>
                            <a:t>      </a:t>
                          </a:r>
                          <a:endParaRPr lang="zh-CN" altLang="en-US" sz="2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solidFill>
                          <a:schemeClr val="accent6">
                            <a:lumMod val="20000"/>
                            <a:lumOff val="80000"/>
                          </a:schemeClr>
                        </a:solidFill>
                      </a:tcPr>
                    </a:tc>
                    <a:tc>
                      <a:txBody>
                        <a:bodyPr/>
                        <a:lstStyle/>
                        <a:p>
                          <a:endParaRPr lang="zh-CN"/>
                        </a:p>
                      </a:txBody>
                      <a:tcPr anchor="ctr">
                        <a:lnL>
                          <a:noFill/>
                        </a:lnL>
                        <a:lnR>
                          <a:noFill/>
                        </a:lnR>
                        <a:lnT w="12700" cmpd="sng">
                          <a:noFill/>
                        </a:lnT>
                        <a:lnB w="12700" cmpd="sng">
                          <a:noFill/>
                        </a:lnB>
                        <a:lnTlToBr w="12700" cmpd="sng">
                          <a:noFill/>
                          <a:prstDash val="solid"/>
                        </a:lnTlToBr>
                        <a:lnBlToTr w="12700" cmpd="sng">
                          <a:noFill/>
                          <a:prstDash val="solid"/>
                        </a:lnBlToTr>
                        <a:blipFill rotWithShape="0">
                          <a:blip r:embed="rId7"/>
                          <a:stretch>
                            <a:fillRect l="-270207" t="-4587" b="-11009"/>
                          </a:stretch>
                        </a:blipFill>
                      </a:tcPr>
                    </a:tc>
                    <a:extLst>
                      <a:ext uri="{0D108BD9-81ED-4DB2-BD59-A6C34878D82A}">
                        <a16:rowId xmlns="" xmlns:a16="http://schemas.microsoft.com/office/drawing/2014/main" xmlns:a14="http://schemas.microsoft.com/office/drawing/2010/main" val="1386754680"/>
                      </a:ext>
                    </a:extLst>
                  </a:tr>
                </a:tbl>
              </a:graphicData>
            </a:graphic>
          </p:graphicFrame>
        </mc:Fallback>
      </mc:AlternateContent>
      <p:sp>
        <p:nvSpPr>
          <p:cNvPr id="2" name="Title 1">
            <a:extLst>
              <a:ext uri="{FF2B5EF4-FFF2-40B4-BE49-F238E27FC236}">
                <a16:creationId xmlns:a16="http://schemas.microsoft.com/office/drawing/2014/main" id="{712698DB-A183-4BA8-B0B7-7DBE84A19983}"/>
              </a:ext>
            </a:extLst>
          </p:cNvPr>
          <p:cNvSpPr>
            <a:spLocks noGrp="1"/>
          </p:cNvSpPr>
          <p:nvPr>
            <p:ph type="title"/>
          </p:nvPr>
        </p:nvSpPr>
        <p:spPr/>
        <p:txBody>
          <a:bodyPr/>
          <a:lstStyle/>
          <a:p>
            <a:r>
              <a:rPr lang="en-US" altLang="zh-CN" b="1"/>
              <a:t>Comparison of Scheduling Schemes</a:t>
            </a:r>
            <a:endParaRPr lang="zh-CN" altLang="en-US" dirty="0"/>
          </a:p>
        </p:txBody>
      </p:sp>
      <p:sp>
        <p:nvSpPr>
          <p:cNvPr id="3" name="Date Placeholder 2">
            <a:extLst>
              <a:ext uri="{FF2B5EF4-FFF2-40B4-BE49-F238E27FC236}">
                <a16:creationId xmlns:a16="http://schemas.microsoft.com/office/drawing/2014/main" id="{724BF643-601C-4752-85B3-63D3E5C726BD}"/>
              </a:ext>
            </a:extLst>
          </p:cNvPr>
          <p:cNvSpPr>
            <a:spLocks noGrp="1"/>
          </p:cNvSpPr>
          <p:nvPr>
            <p:ph type="dt" sz="half" idx="10"/>
          </p:nvPr>
        </p:nvSpPr>
        <p:spPr/>
        <p:txBody>
          <a:bodyPr/>
          <a:lstStyle/>
          <a:p>
            <a:fld id="{1CD18269-3D9C-4150-8E73-1ED10A8FF98F}" type="datetime4">
              <a:rPr lang="en-US" altLang="zh-CN" smtClean="0"/>
              <a:t>April 9, 2021</a:t>
            </a:fld>
            <a:endParaRPr lang="zh-CN" altLang="en-US"/>
          </a:p>
        </p:txBody>
      </p:sp>
      <p:sp>
        <p:nvSpPr>
          <p:cNvPr id="4" name="Footer Placeholder 3">
            <a:extLst>
              <a:ext uri="{FF2B5EF4-FFF2-40B4-BE49-F238E27FC236}">
                <a16:creationId xmlns:a16="http://schemas.microsoft.com/office/drawing/2014/main" id="{BAB9A671-311E-41C9-BAFA-A886911CFFBB}"/>
              </a:ext>
            </a:extLst>
          </p:cNvPr>
          <p:cNvSpPr>
            <a:spLocks noGrp="1"/>
          </p:cNvSpPr>
          <p:nvPr>
            <p:ph type="ftr" sz="quarter" idx="11"/>
          </p:nvPr>
        </p:nvSpPr>
        <p:spPr/>
        <p:txBody>
          <a:bodyPr/>
          <a:lstStyle/>
          <a:p>
            <a:r>
              <a:rPr lang="sv-SE" altLang="zh-CN"/>
              <a:t>Performance 2020</a:t>
            </a:r>
            <a:endParaRPr lang="zh-CN" altLang="en-US"/>
          </a:p>
        </p:txBody>
      </p:sp>
      <p:sp>
        <p:nvSpPr>
          <p:cNvPr id="29" name="Line 17">
            <a:extLst>
              <a:ext uri="{FF2B5EF4-FFF2-40B4-BE49-F238E27FC236}">
                <a16:creationId xmlns:a16="http://schemas.microsoft.com/office/drawing/2014/main" id="{B22130A9-89AB-4729-98F4-C7EF75E89B28}"/>
              </a:ext>
            </a:extLst>
          </p:cNvPr>
          <p:cNvSpPr>
            <a:spLocks noChangeShapeType="1"/>
          </p:cNvSpPr>
          <p:nvPr/>
        </p:nvSpPr>
        <p:spPr bwMode="black">
          <a:xfrm flipV="1">
            <a:off x="1804988" y="1638299"/>
            <a:ext cx="14299" cy="3382642"/>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9">
            <a:extLst>
              <a:ext uri="{FF2B5EF4-FFF2-40B4-BE49-F238E27FC236}">
                <a16:creationId xmlns:a16="http://schemas.microsoft.com/office/drawing/2014/main" id="{4CCA165C-8050-462C-A3DB-FD17F0068B66}"/>
              </a:ext>
            </a:extLst>
          </p:cNvPr>
          <p:cNvSpPr>
            <a:spLocks noChangeShapeType="1"/>
          </p:cNvSpPr>
          <p:nvPr/>
        </p:nvSpPr>
        <p:spPr bwMode="black">
          <a:xfrm flipV="1">
            <a:off x="6513981" y="1678466"/>
            <a:ext cx="39211" cy="3366859"/>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 name="组合 8"/>
          <p:cNvGrpSpPr/>
          <p:nvPr/>
        </p:nvGrpSpPr>
        <p:grpSpPr>
          <a:xfrm>
            <a:off x="1795463" y="1624446"/>
            <a:ext cx="7053262" cy="4282653"/>
            <a:chOff x="1795463" y="2321737"/>
            <a:chExt cx="7053262" cy="4282653"/>
          </a:xfrm>
        </p:grpSpPr>
        <p:sp>
          <p:nvSpPr>
            <p:cNvPr id="33" name="AutoShape 22">
              <a:extLst>
                <a:ext uri="{FF2B5EF4-FFF2-40B4-BE49-F238E27FC236}">
                  <a16:creationId xmlns:a16="http://schemas.microsoft.com/office/drawing/2014/main" id="{A1544CFC-20D2-4EED-9EAF-EFF11656BB51}"/>
                </a:ext>
              </a:extLst>
            </p:cNvPr>
            <p:cNvSpPr>
              <a:spLocks noChangeArrowheads="1"/>
            </p:cNvSpPr>
            <p:nvPr/>
          </p:nvSpPr>
          <p:spPr bwMode="gray">
            <a:xfrm>
              <a:off x="4152900" y="5722457"/>
              <a:ext cx="2347913" cy="869759"/>
            </a:xfrm>
            <a:prstGeom prst="bevel">
              <a:avLst>
                <a:gd name="adj" fmla="val 3046"/>
              </a:avLst>
            </a:prstGeom>
            <a:gradFill rotWithShape="1">
              <a:gsLst>
                <a:gs pos="0">
                  <a:schemeClr val="accent2"/>
                </a:gs>
                <a:gs pos="100000">
                  <a:schemeClr val="accent2">
                    <a:gamma/>
                    <a:tint val="54118"/>
                    <a:invGamma/>
                  </a:scheme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组合 7"/>
            <p:cNvGrpSpPr/>
            <p:nvPr/>
          </p:nvGrpSpPr>
          <p:grpSpPr>
            <a:xfrm>
              <a:off x="1795463" y="2321737"/>
              <a:ext cx="7053262" cy="4282653"/>
              <a:chOff x="1795463" y="2321737"/>
              <a:chExt cx="7053262" cy="4282653"/>
            </a:xfrm>
          </p:grpSpPr>
          <p:grpSp>
            <p:nvGrpSpPr>
              <p:cNvPr id="7" name="组合 6"/>
              <p:cNvGrpSpPr/>
              <p:nvPr/>
            </p:nvGrpSpPr>
            <p:grpSpPr>
              <a:xfrm>
                <a:off x="1795463" y="5722458"/>
                <a:ext cx="7053262" cy="881932"/>
                <a:chOff x="1795463" y="5722458"/>
                <a:chExt cx="7053262" cy="881932"/>
              </a:xfrm>
            </p:grpSpPr>
            <p:sp>
              <p:nvSpPr>
                <p:cNvPr id="32" name="AutoShape 21">
                  <a:extLst>
                    <a:ext uri="{FF2B5EF4-FFF2-40B4-BE49-F238E27FC236}">
                      <a16:creationId xmlns:a16="http://schemas.microsoft.com/office/drawing/2014/main" id="{FA4109DC-4C34-47AF-AA15-C768EB51D0AA}"/>
                    </a:ext>
                  </a:extLst>
                </p:cNvPr>
                <p:cNvSpPr>
                  <a:spLocks noChangeArrowheads="1"/>
                </p:cNvSpPr>
                <p:nvPr/>
              </p:nvSpPr>
              <p:spPr bwMode="gray">
                <a:xfrm>
                  <a:off x="1795463" y="5722458"/>
                  <a:ext cx="2347912" cy="457200"/>
                </a:xfrm>
                <a:prstGeom prst="bevel">
                  <a:avLst>
                    <a:gd name="adj" fmla="val 5903"/>
                  </a:avLst>
                </a:prstGeom>
                <a:gradFill rotWithShape="1">
                  <a:gsLst>
                    <a:gs pos="0">
                      <a:schemeClr val="hlink"/>
                    </a:gs>
                    <a:gs pos="100000">
                      <a:schemeClr val="hlink">
                        <a:gamma/>
                        <a:tint val="57255"/>
                        <a:invGamma/>
                      </a:scheme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AutoShape 23">
                  <a:extLst>
                    <a:ext uri="{FF2B5EF4-FFF2-40B4-BE49-F238E27FC236}">
                      <a16:creationId xmlns:a16="http://schemas.microsoft.com/office/drawing/2014/main" id="{EEB52A16-40EF-4456-9209-8382F972D4E4}"/>
                    </a:ext>
                  </a:extLst>
                </p:cNvPr>
                <p:cNvSpPr>
                  <a:spLocks noChangeArrowheads="1"/>
                </p:cNvSpPr>
                <p:nvPr/>
              </p:nvSpPr>
              <p:spPr bwMode="gray">
                <a:xfrm>
                  <a:off x="6500813" y="5722458"/>
                  <a:ext cx="2347912" cy="457200"/>
                </a:xfrm>
                <a:prstGeom prst="bevel">
                  <a:avLst>
                    <a:gd name="adj" fmla="val 2481"/>
                  </a:avLst>
                </a:prstGeom>
                <a:gradFill rotWithShape="1">
                  <a:gsLst>
                    <a:gs pos="0">
                      <a:schemeClr val="folHlink"/>
                    </a:gs>
                    <a:gs pos="100000">
                      <a:schemeClr val="folHlink">
                        <a:gamma/>
                        <a:tint val="63529"/>
                        <a:invGamma/>
                      </a:schemeClr>
                    </a:gs>
                  </a:gsLst>
                  <a:lin ang="18900000" scaled="1"/>
                </a:gradFill>
                <a:ln>
                  <a:noFill/>
                </a:ln>
                <a:effectLst/>
                <a:extLst>
                  <a:ext uri="{91240B29-F687-4F45-9708-019B960494DF}">
                    <a14:hiddenLine xmlns:a14="http://schemas.microsoft.com/office/drawing/2010/main" w="9525">
                      <a:solidFill>
                        <a:srgbClr val="6699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32">
                  <a:extLst>
                    <a:ext uri="{FF2B5EF4-FFF2-40B4-BE49-F238E27FC236}">
                      <a16:creationId xmlns:a16="http://schemas.microsoft.com/office/drawing/2014/main" id="{BF691B93-29C8-4899-8B1F-784B9C58EBF4}"/>
                    </a:ext>
                  </a:extLst>
                </p:cNvPr>
                <p:cNvSpPr txBox="1">
                  <a:spLocks noChangeArrowheads="1"/>
                </p:cNvSpPr>
                <p:nvPr/>
              </p:nvSpPr>
              <p:spPr bwMode="black">
                <a:xfrm>
                  <a:off x="4143374" y="5742616"/>
                  <a:ext cx="233838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000000">
                            <a:alpha val="30000"/>
                          </a:srgbClr>
                        </a:outerShdw>
                      </a:effectLst>
                    </a14:hiddenEffects>
                  </a:ext>
                </a:extLst>
              </p:spPr>
              <p:txBody>
                <a:bodyPr wrap="square">
                  <a:spAutoFit/>
                </a:bodyPr>
                <a:lstStyle/>
                <a:p>
                  <a:pPr algn="ctr">
                    <a:spcBef>
                      <a:spcPct val="50000"/>
                    </a:spcBef>
                  </a:pPr>
                  <a:r>
                    <a:rPr lang="en-US" altLang="zh-CN" sz="2000" b="1" dirty="0">
                      <a:solidFill>
                        <a:srgbClr val="FFFFFF"/>
                      </a:solidFill>
                      <a:effectLst>
                        <a:outerShdw blurRad="38100" dist="38100" dir="2700000" algn="tl">
                          <a:srgbClr val="C0C0C0"/>
                        </a:outerShdw>
                      </a:effectLst>
                      <a:ea typeface="宋体" panose="02010600030101010101" pitchFamily="2" charset="-122"/>
                      <a:cs typeface="Arial" panose="020B0604020202020204" pitchFamily="34" charset="0"/>
                    </a:rPr>
                    <a:t>(average) delay</a:t>
                  </a:r>
                </a:p>
                <a:p>
                  <a:pPr algn="ctr">
                    <a:spcBef>
                      <a:spcPct val="50000"/>
                    </a:spcBef>
                  </a:pPr>
                  <a:r>
                    <a:rPr lang="en-US" altLang="zh-CN" sz="2000" b="1" dirty="0">
                      <a:solidFill>
                        <a:srgbClr val="FFFFFF"/>
                      </a:solidFill>
                      <a:effectLst>
                        <a:outerShdw blurRad="38100" dist="38100" dir="2700000" algn="tl">
                          <a:srgbClr val="C0C0C0"/>
                        </a:outerShdw>
                      </a:effectLst>
                      <a:ea typeface="宋体" panose="02010600030101010101" pitchFamily="2" charset="-122"/>
                      <a:cs typeface="Arial" panose="020B0604020202020204" pitchFamily="34" charset="0"/>
                    </a:rPr>
                    <a:t>(rank: 1 is lowest)</a:t>
                  </a:r>
                </a:p>
              </p:txBody>
            </p:sp>
            <p:sp>
              <p:nvSpPr>
                <p:cNvPr id="40" name="Text Box 33">
                  <a:extLst>
                    <a:ext uri="{FF2B5EF4-FFF2-40B4-BE49-F238E27FC236}">
                      <a16:creationId xmlns:a16="http://schemas.microsoft.com/office/drawing/2014/main" id="{9CB7E0FA-C7F8-4F78-AC08-1E6885064B29}"/>
                    </a:ext>
                  </a:extLst>
                </p:cNvPr>
                <p:cNvSpPr txBox="1">
                  <a:spLocks noChangeArrowheads="1"/>
                </p:cNvSpPr>
                <p:nvPr/>
              </p:nvSpPr>
              <p:spPr bwMode="black">
                <a:xfrm>
                  <a:off x="6727825" y="5742616"/>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000000">
                            <a:alpha val="30000"/>
                          </a:srgbClr>
                        </a:outerShdw>
                      </a:effectLst>
                    </a14:hiddenEffects>
                  </a:ext>
                </a:extLst>
              </p:spPr>
              <p:txBody>
                <a:bodyPr>
                  <a:spAutoFit/>
                </a:bodyPr>
                <a:lstStyle/>
                <a:p>
                  <a:pPr algn="ctr">
                    <a:spcBef>
                      <a:spcPct val="50000"/>
                    </a:spcBef>
                  </a:pPr>
                  <a:r>
                    <a:rPr lang="en-US" altLang="zh-CN" sz="2000" b="1" dirty="0">
                      <a:solidFill>
                        <a:srgbClr val="FFFFFF"/>
                      </a:solidFill>
                      <a:effectLst>
                        <a:outerShdw blurRad="38100" dist="38100" dir="2700000" algn="tl">
                          <a:srgbClr val="C0C0C0"/>
                        </a:outerShdw>
                      </a:effectLst>
                      <a:ea typeface="宋体" panose="02010600030101010101" pitchFamily="2" charset="-122"/>
                      <a:cs typeface="Arial" panose="020B0604020202020204" pitchFamily="34" charset="0"/>
                    </a:rPr>
                    <a:t>complexity</a:t>
                  </a:r>
                </a:p>
              </p:txBody>
            </p:sp>
          </p:grpSp>
          <p:sp>
            <p:nvSpPr>
              <p:cNvPr id="30" name="Line 18">
                <a:extLst>
                  <a:ext uri="{FF2B5EF4-FFF2-40B4-BE49-F238E27FC236}">
                    <a16:creationId xmlns:a16="http://schemas.microsoft.com/office/drawing/2014/main" id="{85977051-459A-4FA3-A283-7703667652CE}"/>
                  </a:ext>
                </a:extLst>
              </p:cNvPr>
              <p:cNvSpPr>
                <a:spLocks noChangeShapeType="1"/>
              </p:cNvSpPr>
              <p:nvPr/>
            </p:nvSpPr>
            <p:spPr bwMode="black">
              <a:xfrm flipH="1" flipV="1">
                <a:off x="4130400" y="2321737"/>
                <a:ext cx="9143" cy="3396495"/>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Text Box 27">
                <a:extLst>
                  <a:ext uri="{FF2B5EF4-FFF2-40B4-BE49-F238E27FC236}">
                    <a16:creationId xmlns:a16="http://schemas.microsoft.com/office/drawing/2014/main" id="{21564D5D-B6A6-414F-84B6-B57A85140F20}"/>
                  </a:ext>
                </a:extLst>
              </p:cNvPr>
              <p:cNvSpPr txBox="1">
                <a:spLocks noChangeArrowheads="1"/>
              </p:cNvSpPr>
              <p:nvPr/>
            </p:nvSpPr>
            <p:spPr bwMode="black">
              <a:xfrm>
                <a:off x="2024063" y="5742616"/>
                <a:ext cx="1828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000000">
                          <a:alpha val="30000"/>
                        </a:srgbClr>
                      </a:outerShdw>
                    </a:effectLst>
                  </a14:hiddenEffects>
                </a:ext>
              </a:extLst>
            </p:spPr>
            <p:txBody>
              <a:bodyPr>
                <a:spAutoFit/>
              </a:bodyPr>
              <a:lstStyle/>
              <a:p>
                <a:pPr algn="ctr">
                  <a:spcBef>
                    <a:spcPct val="50000"/>
                  </a:spcBef>
                </a:pPr>
                <a:r>
                  <a:rPr lang="en-US" altLang="zh-CN" sz="2000" b="1" dirty="0">
                    <a:solidFill>
                      <a:srgbClr val="FFFFFF"/>
                    </a:solidFill>
                    <a:effectLst>
                      <a:outerShdw blurRad="38100" dist="38100" dir="2700000" algn="tl">
                        <a:srgbClr val="C0C0C0"/>
                      </a:outerShdw>
                    </a:effectLst>
                    <a:ea typeface="宋体" panose="02010600030101010101" pitchFamily="2" charset="-122"/>
                    <a:cs typeface="Arial" panose="020B0604020202020204" pitchFamily="34" charset="0"/>
                  </a:rPr>
                  <a:t>throughput</a:t>
                </a:r>
              </a:p>
            </p:txBody>
          </p:sp>
        </p:grpSp>
      </p:grpSp>
      <p:pic>
        <p:nvPicPr>
          <p:cNvPr id="41" name="Picture 40">
            <a:extLst>
              <a:ext uri="{FF2B5EF4-FFF2-40B4-BE49-F238E27FC236}">
                <a16:creationId xmlns:a16="http://schemas.microsoft.com/office/drawing/2014/main" id="{E86E583C-7784-407D-89A4-434154F1DFC8}"/>
              </a:ext>
            </a:extLst>
          </p:cNvPr>
          <p:cNvPicPr>
            <a:picLocks/>
          </p:cNvPicPr>
          <p:nvPr/>
        </p:nvPicPr>
        <p:blipFill>
          <a:blip r:embed="rId8"/>
          <a:stretch>
            <a:fillRect/>
          </a:stretch>
        </p:blipFill>
        <p:spPr>
          <a:xfrm>
            <a:off x="4562475" y="4705350"/>
            <a:ext cx="406400" cy="406400"/>
          </a:xfrm>
          <a:prstGeom prst="rect">
            <a:avLst/>
          </a:prstGeom>
        </p:spPr>
      </p:pic>
      <p:pic>
        <p:nvPicPr>
          <p:cNvPr id="42" name="Picture 41">
            <a:extLst>
              <a:ext uri="{FF2B5EF4-FFF2-40B4-BE49-F238E27FC236}">
                <a16:creationId xmlns:a16="http://schemas.microsoft.com/office/drawing/2014/main" id="{873148BB-AF19-4FC1-B30E-EC6A367E7D3C}"/>
              </a:ext>
            </a:extLst>
          </p:cNvPr>
          <p:cNvPicPr>
            <a:picLocks/>
          </p:cNvPicPr>
          <p:nvPr/>
        </p:nvPicPr>
        <p:blipFill>
          <a:blip r:embed="rId8"/>
          <a:stretch>
            <a:fillRect/>
          </a:stretch>
        </p:blipFill>
        <p:spPr>
          <a:xfrm>
            <a:off x="4562475" y="4705350"/>
            <a:ext cx="406400" cy="406400"/>
          </a:xfrm>
          <a:prstGeom prst="rect">
            <a:avLst/>
          </a:prstGeom>
        </p:spPr>
      </p:pic>
      <p:pic>
        <p:nvPicPr>
          <p:cNvPr id="43" name="Picture 42">
            <a:extLst>
              <a:ext uri="{FF2B5EF4-FFF2-40B4-BE49-F238E27FC236}">
                <a16:creationId xmlns:a16="http://schemas.microsoft.com/office/drawing/2014/main" id="{C96C700D-DF43-46F1-82C1-EE0C92C2B039}"/>
              </a:ext>
            </a:extLst>
          </p:cNvPr>
          <p:cNvPicPr>
            <a:picLocks/>
          </p:cNvPicPr>
          <p:nvPr/>
        </p:nvPicPr>
        <p:blipFill>
          <a:blip r:embed="rId8"/>
          <a:stretch>
            <a:fillRect/>
          </a:stretch>
        </p:blipFill>
        <p:spPr>
          <a:xfrm>
            <a:off x="4562475" y="4705350"/>
            <a:ext cx="406400" cy="406400"/>
          </a:xfrm>
          <a:prstGeom prst="rect">
            <a:avLst/>
          </a:prstGeom>
        </p:spPr>
      </p:pic>
      <p:pic>
        <p:nvPicPr>
          <p:cNvPr id="44" name="Picture 43">
            <a:extLst>
              <a:ext uri="{FF2B5EF4-FFF2-40B4-BE49-F238E27FC236}">
                <a16:creationId xmlns:a16="http://schemas.microsoft.com/office/drawing/2014/main" id="{CB4B2B07-172E-4596-B98C-1910494AEA5D}"/>
              </a:ext>
            </a:extLst>
          </p:cNvPr>
          <p:cNvPicPr>
            <a:picLocks/>
          </p:cNvPicPr>
          <p:nvPr/>
        </p:nvPicPr>
        <p:blipFill>
          <a:blip r:embed="rId8"/>
          <a:stretch>
            <a:fillRect/>
          </a:stretch>
        </p:blipFill>
        <p:spPr>
          <a:xfrm>
            <a:off x="4562475" y="4705350"/>
            <a:ext cx="406400" cy="406400"/>
          </a:xfrm>
          <a:prstGeom prst="rect">
            <a:avLst/>
          </a:prstGeom>
        </p:spPr>
      </p:pic>
      <p:pic>
        <p:nvPicPr>
          <p:cNvPr id="45" name="Picture 44">
            <a:extLst>
              <a:ext uri="{FF2B5EF4-FFF2-40B4-BE49-F238E27FC236}">
                <a16:creationId xmlns:a16="http://schemas.microsoft.com/office/drawing/2014/main" id="{25B1DE30-A6F6-4A88-9BC9-43D7E2FBBE04}"/>
              </a:ext>
            </a:extLst>
          </p:cNvPr>
          <p:cNvPicPr>
            <a:picLocks/>
          </p:cNvPicPr>
          <p:nvPr/>
        </p:nvPicPr>
        <p:blipFill>
          <a:blip r:embed="rId8"/>
          <a:stretch>
            <a:fillRect/>
          </a:stretch>
        </p:blipFill>
        <p:spPr>
          <a:xfrm>
            <a:off x="4562475" y="4705350"/>
            <a:ext cx="406400" cy="406400"/>
          </a:xfrm>
          <a:prstGeom prst="rect">
            <a:avLst/>
          </a:prstGeom>
        </p:spPr>
      </p:pic>
      <p:pic>
        <p:nvPicPr>
          <p:cNvPr id="46" name="Picture 45">
            <a:extLst>
              <a:ext uri="{FF2B5EF4-FFF2-40B4-BE49-F238E27FC236}">
                <a16:creationId xmlns:a16="http://schemas.microsoft.com/office/drawing/2014/main" id="{3E71A4D2-86C4-4E78-8CD3-DE8C706842B9}"/>
              </a:ext>
            </a:extLst>
          </p:cNvPr>
          <p:cNvPicPr>
            <a:picLocks/>
          </p:cNvPicPr>
          <p:nvPr/>
        </p:nvPicPr>
        <p:blipFill>
          <a:blip r:embed="rId8"/>
          <a:stretch>
            <a:fillRect/>
          </a:stretch>
        </p:blipFill>
        <p:spPr>
          <a:xfrm>
            <a:off x="4562475" y="4705350"/>
            <a:ext cx="406400" cy="406400"/>
          </a:xfrm>
          <a:prstGeom prst="rect">
            <a:avLst/>
          </a:prstGeom>
        </p:spPr>
      </p:pic>
      <p:pic>
        <p:nvPicPr>
          <p:cNvPr id="49" name="Picture 48">
            <a:extLst>
              <a:ext uri="{FF2B5EF4-FFF2-40B4-BE49-F238E27FC236}">
                <a16:creationId xmlns:a16="http://schemas.microsoft.com/office/drawing/2014/main" id="{B3F7B190-B91D-423C-B96F-FDCFC8DCE15A}"/>
              </a:ext>
            </a:extLst>
          </p:cNvPr>
          <p:cNvPicPr>
            <a:picLocks/>
          </p:cNvPicPr>
          <p:nvPr/>
        </p:nvPicPr>
        <p:blipFill>
          <a:blip r:embed="rId9"/>
          <a:stretch>
            <a:fillRect/>
          </a:stretch>
        </p:blipFill>
        <p:spPr>
          <a:xfrm>
            <a:off x="4858148" y="4423534"/>
            <a:ext cx="406400" cy="406400"/>
          </a:xfrm>
          <a:prstGeom prst="rect">
            <a:avLst/>
          </a:prstGeom>
        </p:spPr>
      </p:pic>
      <p:pic>
        <p:nvPicPr>
          <p:cNvPr id="51" name="Picture 50">
            <a:extLst>
              <a:ext uri="{FF2B5EF4-FFF2-40B4-BE49-F238E27FC236}">
                <a16:creationId xmlns:a16="http://schemas.microsoft.com/office/drawing/2014/main" id="{188D8EE2-1428-4948-BADC-32186E908C55}"/>
              </a:ext>
            </a:extLst>
          </p:cNvPr>
          <p:cNvPicPr>
            <a:picLocks/>
          </p:cNvPicPr>
          <p:nvPr/>
        </p:nvPicPr>
        <p:blipFill>
          <a:blip r:embed="rId10"/>
          <a:stretch>
            <a:fillRect/>
          </a:stretch>
        </p:blipFill>
        <p:spPr>
          <a:xfrm>
            <a:off x="4852986" y="3119189"/>
            <a:ext cx="406400" cy="406400"/>
          </a:xfrm>
          <a:prstGeom prst="rect">
            <a:avLst/>
          </a:prstGeom>
        </p:spPr>
      </p:pic>
      <p:pic>
        <p:nvPicPr>
          <p:cNvPr id="55" name="Picture 54">
            <a:extLst>
              <a:ext uri="{FF2B5EF4-FFF2-40B4-BE49-F238E27FC236}">
                <a16:creationId xmlns:a16="http://schemas.microsoft.com/office/drawing/2014/main" id="{6FC76F44-3E21-4203-916A-F0BC2BD63810}"/>
              </a:ext>
            </a:extLst>
          </p:cNvPr>
          <p:cNvPicPr>
            <a:picLocks/>
          </p:cNvPicPr>
          <p:nvPr/>
        </p:nvPicPr>
        <p:blipFill>
          <a:blip r:embed="rId11"/>
          <a:stretch>
            <a:fillRect/>
          </a:stretch>
        </p:blipFill>
        <p:spPr>
          <a:xfrm>
            <a:off x="4850431" y="3800354"/>
            <a:ext cx="406400" cy="406400"/>
          </a:xfrm>
          <a:prstGeom prst="rect">
            <a:avLst/>
          </a:prstGeom>
        </p:spPr>
      </p:pic>
      <p:pic>
        <p:nvPicPr>
          <p:cNvPr id="60" name="Picture 59">
            <a:extLst>
              <a:ext uri="{FF2B5EF4-FFF2-40B4-BE49-F238E27FC236}">
                <a16:creationId xmlns:a16="http://schemas.microsoft.com/office/drawing/2014/main" id="{EC429524-8669-489A-B391-84BBDA2ADD1C}"/>
              </a:ext>
            </a:extLst>
          </p:cNvPr>
          <p:cNvPicPr>
            <a:picLocks/>
          </p:cNvPicPr>
          <p:nvPr/>
        </p:nvPicPr>
        <p:blipFill>
          <a:blip r:embed="rId12"/>
          <a:stretch>
            <a:fillRect/>
          </a:stretch>
        </p:blipFill>
        <p:spPr>
          <a:xfrm>
            <a:off x="4852986" y="1755830"/>
            <a:ext cx="406400" cy="406400"/>
          </a:xfrm>
          <a:prstGeom prst="rect">
            <a:avLst/>
          </a:prstGeom>
        </p:spPr>
      </p:pic>
      <p:sp>
        <p:nvSpPr>
          <p:cNvPr id="10" name="Slide Number Placeholder 9">
            <a:extLst>
              <a:ext uri="{FF2B5EF4-FFF2-40B4-BE49-F238E27FC236}">
                <a16:creationId xmlns:a16="http://schemas.microsoft.com/office/drawing/2014/main" id="{7EA95A93-BEDF-4373-A4B5-B93A16BCFA6B}"/>
              </a:ext>
            </a:extLst>
          </p:cNvPr>
          <p:cNvSpPr>
            <a:spLocks noGrp="1"/>
          </p:cNvSpPr>
          <p:nvPr>
            <p:ph type="sldNum" sz="quarter" idx="12"/>
          </p:nvPr>
        </p:nvSpPr>
        <p:spPr/>
        <p:txBody>
          <a:bodyPr/>
          <a:lstStyle/>
          <a:p>
            <a:fld id="{25711CE1-5A3A-4555-AFFF-2018F0E14892}" type="slidenum">
              <a:rPr lang="zh-CN" altLang="en-US" smtClean="0"/>
              <a:pPr/>
              <a:t>9</a:t>
            </a:fld>
            <a:r>
              <a:rPr lang="en-US" altLang="zh-CN"/>
              <a:t>/19</a:t>
            </a:r>
            <a:endParaRPr lang="zh-CN" altLang="en-US" dirty="0"/>
          </a:p>
        </p:txBody>
      </p:sp>
      <p:pic>
        <p:nvPicPr>
          <p:cNvPr id="53" name="Picture 54">
            <a:extLst>
              <a:ext uri="{FF2B5EF4-FFF2-40B4-BE49-F238E27FC236}">
                <a16:creationId xmlns:a16="http://schemas.microsoft.com/office/drawing/2014/main" id="{6FC76F44-3E21-4203-916A-F0BC2BD63810}"/>
              </a:ext>
            </a:extLst>
          </p:cNvPr>
          <p:cNvPicPr>
            <a:picLocks/>
          </p:cNvPicPr>
          <p:nvPr/>
        </p:nvPicPr>
        <p:blipFill>
          <a:blip r:embed="rId11"/>
          <a:stretch>
            <a:fillRect/>
          </a:stretch>
        </p:blipFill>
        <p:spPr>
          <a:xfrm>
            <a:off x="4845979" y="2449119"/>
            <a:ext cx="406400" cy="406400"/>
          </a:xfrm>
          <a:prstGeom prst="rect">
            <a:avLst/>
          </a:prstGeom>
        </p:spPr>
      </p:pic>
      <p:grpSp>
        <p:nvGrpSpPr>
          <p:cNvPr id="13" name="组合 12"/>
          <p:cNvGrpSpPr/>
          <p:nvPr/>
        </p:nvGrpSpPr>
        <p:grpSpPr>
          <a:xfrm>
            <a:off x="5391807" y="1769920"/>
            <a:ext cx="338274" cy="3120327"/>
            <a:chOff x="5391807" y="1769920"/>
            <a:chExt cx="338274" cy="3120327"/>
          </a:xfrm>
        </p:grpSpPr>
        <p:sp>
          <p:nvSpPr>
            <p:cNvPr id="11" name="矩形 10"/>
            <p:cNvSpPr/>
            <p:nvPr/>
          </p:nvSpPr>
          <p:spPr>
            <a:xfrm>
              <a:off x="5401145" y="1769920"/>
              <a:ext cx="328936" cy="400110"/>
            </a:xfrm>
            <a:prstGeom prst="rect">
              <a:avLst/>
            </a:prstGeom>
          </p:spPr>
          <p:txBody>
            <a:bodyPr wrap="none">
              <a:spAutoFit/>
            </a:bodyPr>
            <a:lstStyle/>
            <a:p>
              <a:r>
                <a:rPr lang="en-US" altLang="zh-CN" sz="2000" b="1" dirty="0"/>
                <a:t>1</a:t>
              </a:r>
              <a:endParaRPr lang="zh-CN" altLang="en-US" sz="2000" b="1" dirty="0"/>
            </a:p>
          </p:txBody>
        </p:sp>
        <p:sp>
          <p:nvSpPr>
            <p:cNvPr id="62" name="矩形 61"/>
            <p:cNvSpPr/>
            <p:nvPr/>
          </p:nvSpPr>
          <p:spPr>
            <a:xfrm>
              <a:off x="5394423" y="2449119"/>
              <a:ext cx="328936" cy="400110"/>
            </a:xfrm>
            <a:prstGeom prst="rect">
              <a:avLst/>
            </a:prstGeom>
          </p:spPr>
          <p:txBody>
            <a:bodyPr wrap="none">
              <a:spAutoFit/>
            </a:bodyPr>
            <a:lstStyle/>
            <a:p>
              <a:r>
                <a:rPr lang="en-US" altLang="zh-CN" sz="2000" b="1" dirty="0"/>
                <a:t>4</a:t>
              </a:r>
              <a:endParaRPr lang="zh-CN" altLang="en-US" sz="2000" b="1" dirty="0"/>
            </a:p>
          </p:txBody>
        </p:sp>
        <p:sp>
          <p:nvSpPr>
            <p:cNvPr id="63" name="矩形 62"/>
            <p:cNvSpPr/>
            <p:nvPr/>
          </p:nvSpPr>
          <p:spPr>
            <a:xfrm>
              <a:off x="5394423" y="3075658"/>
              <a:ext cx="328936" cy="400110"/>
            </a:xfrm>
            <a:prstGeom prst="rect">
              <a:avLst/>
            </a:prstGeom>
          </p:spPr>
          <p:txBody>
            <a:bodyPr wrap="none">
              <a:spAutoFit/>
            </a:bodyPr>
            <a:lstStyle/>
            <a:p>
              <a:r>
                <a:rPr lang="en-US" altLang="zh-CN" sz="2000" b="1" dirty="0"/>
                <a:t>5</a:t>
              </a:r>
              <a:endParaRPr lang="zh-CN" altLang="en-US" sz="2000" b="1" dirty="0"/>
            </a:p>
          </p:txBody>
        </p:sp>
        <p:sp>
          <p:nvSpPr>
            <p:cNvPr id="64" name="矩形 63"/>
            <p:cNvSpPr/>
            <p:nvPr/>
          </p:nvSpPr>
          <p:spPr>
            <a:xfrm>
              <a:off x="5394423" y="3806644"/>
              <a:ext cx="328936" cy="400110"/>
            </a:xfrm>
            <a:prstGeom prst="rect">
              <a:avLst/>
            </a:prstGeom>
          </p:spPr>
          <p:txBody>
            <a:bodyPr wrap="none">
              <a:spAutoFit/>
            </a:bodyPr>
            <a:lstStyle/>
            <a:p>
              <a:r>
                <a:rPr lang="en-US" altLang="zh-CN" sz="2000" b="1" dirty="0"/>
                <a:t>3</a:t>
              </a:r>
              <a:endParaRPr lang="zh-CN" altLang="en-US" sz="2000" b="1" dirty="0"/>
            </a:p>
          </p:txBody>
        </p:sp>
        <p:sp>
          <p:nvSpPr>
            <p:cNvPr id="65" name="矩形 64"/>
            <p:cNvSpPr/>
            <p:nvPr/>
          </p:nvSpPr>
          <p:spPr>
            <a:xfrm>
              <a:off x="5391807" y="4490137"/>
              <a:ext cx="328936" cy="400110"/>
            </a:xfrm>
            <a:prstGeom prst="rect">
              <a:avLst/>
            </a:prstGeom>
          </p:spPr>
          <p:txBody>
            <a:bodyPr wrap="none">
              <a:spAutoFit/>
            </a:bodyPr>
            <a:lstStyle/>
            <a:p>
              <a:r>
                <a:rPr lang="en-US" altLang="zh-CN" sz="2000" b="1" dirty="0"/>
                <a:t>2</a:t>
              </a:r>
              <a:endParaRPr lang="zh-CN" altLang="en-US" sz="2000" b="1" dirty="0"/>
            </a:p>
          </p:txBody>
        </p:sp>
      </p:grpSp>
      <p:grpSp>
        <p:nvGrpSpPr>
          <p:cNvPr id="5" name="组合 4"/>
          <p:cNvGrpSpPr/>
          <p:nvPr/>
        </p:nvGrpSpPr>
        <p:grpSpPr>
          <a:xfrm>
            <a:off x="0" y="0"/>
            <a:ext cx="6290988" cy="276707"/>
            <a:chOff x="0" y="0"/>
            <a:chExt cx="6290988" cy="276707"/>
          </a:xfrm>
        </p:grpSpPr>
        <p:sp>
          <p:nvSpPr>
            <p:cNvPr id="47" name="Rectangle 46">
              <a:extLst>
                <a:ext uri="{FF2B5EF4-FFF2-40B4-BE49-F238E27FC236}">
                  <a16:creationId xmlns:a16="http://schemas.microsoft.com/office/drawing/2014/main" id="{CF20D83C-4A24-4005-A610-4DD6C83AAE9D}"/>
                </a:ext>
              </a:extLst>
            </p:cNvPr>
            <p:cNvSpPr/>
            <p:nvPr/>
          </p:nvSpPr>
          <p:spPr>
            <a:xfrm>
              <a:off x="0" y="2387"/>
              <a:ext cx="2607254" cy="2743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b="1" dirty="0"/>
                <a:t>Background &amp; Motivation</a:t>
              </a:r>
              <a:endParaRPr lang="zh-CN" altLang="en-US" sz="1600" b="1" dirty="0"/>
            </a:p>
          </p:txBody>
        </p:sp>
        <p:sp>
          <p:nvSpPr>
            <p:cNvPr id="48" name="Rectangle 47">
              <a:extLst>
                <a:ext uri="{FF2B5EF4-FFF2-40B4-BE49-F238E27FC236}">
                  <a16:creationId xmlns:a16="http://schemas.microsoft.com/office/drawing/2014/main" id="{CDE8C32D-584D-4A8C-B0F1-F58C8599BABF}"/>
                </a:ext>
              </a:extLst>
            </p:cNvPr>
            <p:cNvSpPr/>
            <p:nvPr/>
          </p:nvSpPr>
          <p:spPr>
            <a:xfrm>
              <a:off x="3842840" y="2387"/>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SW-QPS</a:t>
              </a:r>
              <a:endParaRPr lang="zh-CN" altLang="en-US" sz="1600" dirty="0"/>
            </a:p>
          </p:txBody>
        </p:sp>
        <p:sp>
          <p:nvSpPr>
            <p:cNvPr id="61" name="Rectangle 60">
              <a:extLst>
                <a:ext uri="{FF2B5EF4-FFF2-40B4-BE49-F238E27FC236}">
                  <a16:creationId xmlns:a16="http://schemas.microsoft.com/office/drawing/2014/main" id="{65E182C4-8DCC-4A2D-9093-D7B9D6792FF5}"/>
                </a:ext>
              </a:extLst>
            </p:cNvPr>
            <p:cNvSpPr/>
            <p:nvPr/>
          </p:nvSpPr>
          <p:spPr>
            <a:xfrm>
              <a:off x="5093033" y="0"/>
              <a:ext cx="1197955"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45720" rIns="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t>Conclusion</a:t>
              </a:r>
              <a:endParaRPr lang="zh-CN" altLang="en-US" sz="1600" dirty="0"/>
            </a:p>
          </p:txBody>
        </p:sp>
        <p:sp>
          <p:nvSpPr>
            <p:cNvPr id="57" name="Rectangle 47">
              <a:extLst>
                <a:ext uri="{FF2B5EF4-FFF2-40B4-BE49-F238E27FC236}">
                  <a16:creationId xmlns:a16="http://schemas.microsoft.com/office/drawing/2014/main" id="{CDE8C32D-584D-4A8C-B0F1-F58C8599BABF}"/>
                </a:ext>
              </a:extLst>
            </p:cNvPr>
            <p:cNvSpPr/>
            <p:nvPr/>
          </p:nvSpPr>
          <p:spPr>
            <a:xfrm>
              <a:off x="2592647" y="0"/>
              <a:ext cx="1250193" cy="274320"/>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SB-QPS</a:t>
              </a:r>
              <a:endParaRPr lang="zh-CN" altLang="en-US" sz="1600" dirty="0"/>
            </a:p>
          </p:txBody>
        </p:sp>
      </p:grpSp>
    </p:spTree>
    <p:extLst>
      <p:ext uri="{BB962C8B-B14F-4D97-AF65-F5344CB8AC3E}">
        <p14:creationId xmlns:p14="http://schemas.microsoft.com/office/powerpoint/2010/main" val="21687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1000"/>
                                        <p:tgtEl>
                                          <p:spTgt spid="60"/>
                                        </p:tgtEl>
                                      </p:cBhvr>
                                    </p:animEffect>
                                    <p:anim calcmode="lin" valueType="num">
                                      <p:cBhvr>
                                        <p:cTn id="13" dur="1000" fill="hold"/>
                                        <p:tgtEl>
                                          <p:spTgt spid="60"/>
                                        </p:tgtEl>
                                        <p:attrNameLst>
                                          <p:attrName>ppt_x</p:attrName>
                                        </p:attrNameLst>
                                      </p:cBhvr>
                                      <p:tavLst>
                                        <p:tav tm="0">
                                          <p:val>
                                            <p:strVal val="#ppt_x"/>
                                          </p:val>
                                        </p:tav>
                                        <p:tav tm="100000">
                                          <p:val>
                                            <p:strVal val="#ppt_x"/>
                                          </p:val>
                                        </p:tav>
                                      </p:tavLst>
                                    </p:anim>
                                    <p:anim calcmode="lin" valueType="num">
                                      <p:cBhvr>
                                        <p:cTn id="14" dur="1000" fill="hold"/>
                                        <p:tgtEl>
                                          <p:spTgt spid="6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anim calcmode="lin" valueType="num">
                                      <p:cBhvr>
                                        <p:cTn id="18" dur="1000" fill="hold"/>
                                        <p:tgtEl>
                                          <p:spTgt spid="56"/>
                                        </p:tgtEl>
                                        <p:attrNameLst>
                                          <p:attrName>ppt_x</p:attrName>
                                        </p:attrNameLst>
                                      </p:cBhvr>
                                      <p:tavLst>
                                        <p:tav tm="0">
                                          <p:val>
                                            <p:strVal val="#ppt_x"/>
                                          </p:val>
                                        </p:tav>
                                        <p:tav tm="100000">
                                          <p:val>
                                            <p:strVal val="#ppt_x"/>
                                          </p:val>
                                        </p:tav>
                                      </p:tavLst>
                                    </p:anim>
                                    <p:anim calcmode="lin" valueType="num">
                                      <p:cBhvr>
                                        <p:cTn id="19" dur="1000" fill="hold"/>
                                        <p:tgtEl>
                                          <p:spTgt spid="5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1000"/>
                                        <p:tgtEl>
                                          <p:spTgt spid="59"/>
                                        </p:tgtEl>
                                      </p:cBhvr>
                                    </p:animEffect>
                                    <p:anim calcmode="lin" valueType="num">
                                      <p:cBhvr>
                                        <p:cTn id="28" dur="1000" fill="hold"/>
                                        <p:tgtEl>
                                          <p:spTgt spid="59"/>
                                        </p:tgtEl>
                                        <p:attrNameLst>
                                          <p:attrName>ppt_x</p:attrName>
                                        </p:attrNameLst>
                                      </p:cBhvr>
                                      <p:tavLst>
                                        <p:tav tm="0">
                                          <p:val>
                                            <p:strVal val="#ppt_x"/>
                                          </p:val>
                                        </p:tav>
                                        <p:tav tm="100000">
                                          <p:val>
                                            <p:strVal val="#ppt_x"/>
                                          </p:val>
                                        </p:tav>
                                      </p:tavLst>
                                    </p:anim>
                                    <p:anim calcmode="lin" valueType="num">
                                      <p:cBhvr>
                                        <p:cTn id="29" dur="1000" fill="hold"/>
                                        <p:tgtEl>
                                          <p:spTgt spid="5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1000"/>
                                        <p:tgtEl>
                                          <p:spTgt spid="51"/>
                                        </p:tgtEl>
                                      </p:cBhvr>
                                    </p:animEffect>
                                    <p:anim calcmode="lin" valueType="num">
                                      <p:cBhvr>
                                        <p:cTn id="33" dur="1000" fill="hold"/>
                                        <p:tgtEl>
                                          <p:spTgt spid="51"/>
                                        </p:tgtEl>
                                        <p:attrNameLst>
                                          <p:attrName>ppt_x</p:attrName>
                                        </p:attrNameLst>
                                      </p:cBhvr>
                                      <p:tavLst>
                                        <p:tav tm="0">
                                          <p:val>
                                            <p:strVal val="#ppt_x"/>
                                          </p:val>
                                        </p:tav>
                                        <p:tav tm="100000">
                                          <p:val>
                                            <p:strVal val="#ppt_x"/>
                                          </p:val>
                                        </p:tav>
                                      </p:tavLst>
                                    </p:anim>
                                    <p:anim calcmode="lin" valueType="num">
                                      <p:cBhvr>
                                        <p:cTn id="34" dur="1000" fill="hold"/>
                                        <p:tgtEl>
                                          <p:spTgt spid="51"/>
                                        </p:tgtEl>
                                        <p:attrNameLst>
                                          <p:attrName>ppt_y</p:attrName>
                                        </p:attrNameLst>
                                      </p:cBhvr>
                                      <p:tavLst>
                                        <p:tav tm="0">
                                          <p:val>
                                            <p:strVal val="#ppt_y+.1"/>
                                          </p:val>
                                        </p:tav>
                                        <p:tav tm="100000">
                                          <p:val>
                                            <p:strVal val="#ppt_y"/>
                                          </p:val>
                                        </p:tav>
                                      </p:tavLst>
                                    </p:anim>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anim calcmode="lin" valueType="num">
                                      <p:cBhvr>
                                        <p:cTn id="44" dur="1000" fill="hold"/>
                                        <p:tgtEl>
                                          <p:spTgt spid="49"/>
                                        </p:tgtEl>
                                        <p:attrNameLst>
                                          <p:attrName>ppt_x</p:attrName>
                                        </p:attrNameLst>
                                      </p:cBhvr>
                                      <p:tavLst>
                                        <p:tav tm="0">
                                          <p:val>
                                            <p:strVal val="#ppt_x"/>
                                          </p:val>
                                        </p:tav>
                                        <p:tav tm="100000">
                                          <p:val>
                                            <p:strVal val="#ppt_x"/>
                                          </p:val>
                                        </p:tav>
                                      </p:tavLst>
                                    </p:anim>
                                    <p:anim calcmode="lin" valueType="num">
                                      <p:cBhvr>
                                        <p:cTn id="45" dur="1000" fill="hold"/>
                                        <p:tgtEl>
                                          <p:spTgt spid="4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1000"/>
                                        <p:tgtEl>
                                          <p:spTgt spid="50"/>
                                        </p:tgtEl>
                                      </p:cBhvr>
                                    </p:animEffect>
                                    <p:anim calcmode="lin" valueType="num">
                                      <p:cBhvr>
                                        <p:cTn id="49" dur="1000" fill="hold"/>
                                        <p:tgtEl>
                                          <p:spTgt spid="50"/>
                                        </p:tgtEl>
                                        <p:attrNameLst>
                                          <p:attrName>ppt_x</p:attrName>
                                        </p:attrNameLst>
                                      </p:cBhvr>
                                      <p:tavLst>
                                        <p:tav tm="0">
                                          <p:val>
                                            <p:strVal val="#ppt_x"/>
                                          </p:val>
                                        </p:tav>
                                        <p:tav tm="100000">
                                          <p:val>
                                            <p:strVal val="#ppt_x"/>
                                          </p:val>
                                        </p:tav>
                                      </p:tavLst>
                                    </p:anim>
                                    <p:anim calcmode="lin" valueType="num">
                                      <p:cBhvr>
                                        <p:cTn id="50" dur="1000" fill="hold"/>
                                        <p:tgtEl>
                                          <p:spTgt spid="50"/>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animEffect transition="in" filter="fade">
                                      <p:cBhvr>
                                        <p:cTn id="53" dur="1000"/>
                                        <p:tgtEl>
                                          <p:spTgt spid="54"/>
                                        </p:tgtEl>
                                      </p:cBhvr>
                                    </p:animEffect>
                                    <p:anim calcmode="lin" valueType="num">
                                      <p:cBhvr>
                                        <p:cTn id="54" dur="1000" fill="hold"/>
                                        <p:tgtEl>
                                          <p:spTgt spid="54"/>
                                        </p:tgtEl>
                                        <p:attrNameLst>
                                          <p:attrName>ppt_x</p:attrName>
                                        </p:attrNameLst>
                                      </p:cBhvr>
                                      <p:tavLst>
                                        <p:tav tm="0">
                                          <p:val>
                                            <p:strVal val="#ppt_x"/>
                                          </p:val>
                                        </p:tav>
                                        <p:tav tm="100000">
                                          <p:val>
                                            <p:strVal val="#ppt_x"/>
                                          </p:val>
                                        </p:tav>
                                      </p:tavLst>
                                    </p:anim>
                                    <p:anim calcmode="lin" valueType="num">
                                      <p:cBhvr>
                                        <p:cTn id="55" dur="1000" fill="hold"/>
                                        <p:tgtEl>
                                          <p:spTgt spid="54"/>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fade">
                                      <p:cBhvr>
                                        <p:cTn id="58" dur="1000"/>
                                        <p:tgtEl>
                                          <p:spTgt spid="55"/>
                                        </p:tgtEl>
                                      </p:cBhvr>
                                    </p:animEffect>
                                    <p:anim calcmode="lin" valueType="num">
                                      <p:cBhvr>
                                        <p:cTn id="59" dur="1000" fill="hold"/>
                                        <p:tgtEl>
                                          <p:spTgt spid="55"/>
                                        </p:tgtEl>
                                        <p:attrNameLst>
                                          <p:attrName>ppt_x</p:attrName>
                                        </p:attrNameLst>
                                      </p:cBhvr>
                                      <p:tavLst>
                                        <p:tav tm="0">
                                          <p:val>
                                            <p:strVal val="#ppt_x"/>
                                          </p:val>
                                        </p:tav>
                                        <p:tav tm="100000">
                                          <p:val>
                                            <p:strVal val="#ppt_x"/>
                                          </p:val>
                                        </p:tav>
                                      </p:tavLst>
                                    </p:anim>
                                    <p:anim calcmode="lin" valueType="num">
                                      <p:cBhvr>
                                        <p:cTn id="60" dur="1000" fill="hold"/>
                                        <p:tgtEl>
                                          <p:spTgt spid="55"/>
                                        </p:tgtEl>
                                        <p:attrNameLst>
                                          <p:attrName>ppt_y</p:attrName>
                                        </p:attrNameLst>
                                      </p:cBhvr>
                                      <p:tavLst>
                                        <p:tav tm="0">
                                          <p:val>
                                            <p:strVal val="#ppt_y+.1"/>
                                          </p:val>
                                        </p:tav>
                                        <p:tav tm="100000">
                                          <p:val>
                                            <p:strVal val="#ppt_y"/>
                                          </p:val>
                                        </p:tav>
                                      </p:tavLst>
                                    </p:anim>
                                  </p:childTnLst>
                                </p:cTn>
                              </p:par>
                            </p:childTnLst>
                          </p:cTn>
                        </p:par>
                        <p:par>
                          <p:cTn id="61" fill="hold">
                            <p:stCondLst>
                              <p:cond delay="1000"/>
                            </p:stCondLst>
                            <p:childTnLst>
                              <p:par>
                                <p:cTn id="62" presetID="1" presetClass="entr" presetSubtype="0" fill="hold" nodeType="afterEffect">
                                  <p:stCondLst>
                                    <p:cond delay="0"/>
                                  </p:stCondLst>
                                  <p:childTnLst>
                                    <p:set>
                                      <p:cBhvr>
                                        <p:cTn id="6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com2014-presentation-v0" id="{8734352F-100C-47C1-A360-7BA1BA7C16D7}" vid="{EBF25630-E028-4BE1-B848-907D010F0FC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6F54133-14C1-40F8-9119-E16E714AE8DE}">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33873</TotalTime>
  <Words>3162</Words>
  <Application>Microsoft Office PowerPoint</Application>
  <PresentationFormat>全屏显示(4:3)</PresentationFormat>
  <Paragraphs>589</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宋体</vt:lpstr>
      <vt:lpstr>Arial</vt:lpstr>
      <vt:lpstr>Calibri</vt:lpstr>
      <vt:lpstr>Cambria Math</vt:lpstr>
      <vt:lpstr>Century Gothic</vt:lpstr>
      <vt:lpstr>Wingdings</vt:lpstr>
      <vt:lpstr>Office 主题</vt:lpstr>
      <vt:lpstr>Sliding-Window QPS (SW-QPS): A Perfect Parallel Iterative Switching Algorithm for Input-Queued Switches</vt:lpstr>
      <vt:lpstr>Input-Queued Crossbar Switches</vt:lpstr>
      <vt:lpstr>Crossbar Scheduling: Constraint</vt:lpstr>
      <vt:lpstr>Crossbar Scheduling: Model</vt:lpstr>
      <vt:lpstr>Crossbar Scheduling: (Informal) Formulation</vt:lpstr>
      <vt:lpstr>Crossbar Scheduling: Tradeoff</vt:lpstr>
      <vt:lpstr>Existing Research Work: Maximum Matching Quality</vt:lpstr>
      <vt:lpstr>Existing Research Work : Parallel Iterative Schedulers</vt:lpstr>
      <vt:lpstr>Comparison of Scheduling Schemes</vt:lpstr>
      <vt:lpstr>QPS-1 : Propose and Accept</vt:lpstr>
      <vt:lpstr>SB-QPS: Batching the Conflicts to maximize throughput</vt:lpstr>
      <vt:lpstr>Proposing: Queue Proportional Sampling (QPS)</vt:lpstr>
      <vt:lpstr>Proposal Format</vt:lpstr>
      <vt:lpstr>Accepting: First Fit Accepting (FFA)</vt:lpstr>
      <vt:lpstr>SW-QPS: Avoiding the Batching Delay </vt:lpstr>
      <vt:lpstr>SW-QPS: Timeline</vt:lpstr>
      <vt:lpstr>SW-QPS: Empirical Performance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Profit-Seeking Virtual Network Embedding Algorithm via Global Resource Capacity</dc:title>
  <dc:creator>Gong, Long</dc:creator>
  <cp:lastModifiedBy>Meng, Jingfan</cp:lastModifiedBy>
  <cp:revision>1782</cp:revision>
  <cp:lastPrinted>2019-11-11T23:38:03Z</cp:lastPrinted>
  <dcterms:created xsi:type="dcterms:W3CDTF">2017-03-20T16:09:22Z</dcterms:created>
  <dcterms:modified xsi:type="dcterms:W3CDTF">2021-04-13T07:20:14Z</dcterms:modified>
</cp:coreProperties>
</file>