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259" r:id="rId3"/>
    <p:sldId id="260" r:id="rId4"/>
    <p:sldId id="308" r:id="rId5"/>
    <p:sldId id="310" r:id="rId6"/>
    <p:sldId id="311" r:id="rId7"/>
    <p:sldId id="312" r:id="rId8"/>
    <p:sldId id="314" r:id="rId9"/>
    <p:sldId id="315" r:id="rId10"/>
    <p:sldId id="266" r:id="rId11"/>
    <p:sldId id="316" r:id="rId12"/>
    <p:sldId id="317" r:id="rId13"/>
    <p:sldId id="318" r:id="rId14"/>
    <p:sldId id="319" r:id="rId15"/>
    <p:sldId id="353" r:id="rId16"/>
    <p:sldId id="354" r:id="rId17"/>
    <p:sldId id="355" r:id="rId18"/>
    <p:sldId id="321" r:id="rId19"/>
    <p:sldId id="322" r:id="rId20"/>
    <p:sldId id="350" r:id="rId21"/>
    <p:sldId id="348" r:id="rId22"/>
    <p:sldId id="351" r:id="rId23"/>
    <p:sldId id="352" r:id="rId24"/>
    <p:sldId id="349" r:id="rId25"/>
    <p:sldId id="270" r:id="rId26"/>
    <p:sldId id="325" r:id="rId27"/>
    <p:sldId id="358" r:id="rId28"/>
    <p:sldId id="359" r:id="rId29"/>
    <p:sldId id="327" r:id="rId30"/>
    <p:sldId id="332" r:id="rId31"/>
    <p:sldId id="275" r:id="rId32"/>
    <p:sldId id="257" r:id="rId33"/>
    <p:sldId id="339" r:id="rId34"/>
    <p:sldId id="340" r:id="rId35"/>
    <p:sldId id="341" r:id="rId36"/>
    <p:sldId id="356" r:id="rId37"/>
    <p:sldId id="357" r:id="rId38"/>
    <p:sldId id="342" r:id="rId39"/>
    <p:sldId id="343" r:id="rId40"/>
    <p:sldId id="344" r:id="rId41"/>
    <p:sldId id="346" r:id="rId42"/>
    <p:sldId id="347" r:id="rId43"/>
    <p:sldId id="336" r:id="rId44"/>
    <p:sldId id="337" r:id="rId45"/>
    <p:sldId id="338" r:id="rId46"/>
    <p:sldId id="262" r:id="rId47"/>
    <p:sldId id="333"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F1FF"/>
    <a:srgbClr val="FFC000"/>
    <a:srgbClr val="CCCCFF"/>
    <a:srgbClr val="99CCFF"/>
    <a:srgbClr val="FF99FF"/>
    <a:srgbClr val="92D050"/>
    <a:srgbClr val="BED7EE"/>
    <a:srgbClr val="FF6161"/>
    <a:srgbClr val="FFCC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1" autoAdjust="0"/>
    <p:restoredTop sz="75359" autoAdjust="0"/>
  </p:normalViewPr>
  <p:slideViewPr>
    <p:cSldViewPr snapToGrid="0">
      <p:cViewPr>
        <p:scale>
          <a:sx n="110" d="100"/>
          <a:sy n="110" d="100"/>
        </p:scale>
        <p:origin x="21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29D91-B52B-46B3-8E75-471927E58D08}" type="datetimeFigureOut">
              <a:rPr lang="zh-CN" altLang="en-US" smtClean="0"/>
              <a:t>2017/6/2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D361-7CCB-40DA-8B7C-3DDC8B9FCD21}" type="slidenum">
              <a:rPr lang="zh-CN" altLang="en-US" smtClean="0"/>
              <a:t>‹#›</a:t>
            </a:fld>
            <a:endParaRPr lang="zh-CN" altLang="en-US"/>
          </a:p>
        </p:txBody>
      </p:sp>
    </p:spTree>
    <p:extLst>
      <p:ext uri="{BB962C8B-B14F-4D97-AF65-F5344CB8AC3E}">
        <p14:creationId xmlns:p14="http://schemas.microsoft.com/office/powerpoint/2010/main" val="1910659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Good</a:t>
            </a:r>
            <a:r>
              <a:rPr lang="en-US" baseline="0" dirty="0"/>
              <a:t> afternoon, professors. I am Long Gong, and my advisor is Prof. Jim Xu.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Today, my topic is Queue- …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There are five parts in my presentation. </a:t>
            </a:r>
            <a:endParaRPr 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a:t>
            </a:fld>
            <a:endParaRPr lang="zh-CN" altLang="en-US"/>
          </a:p>
        </p:txBody>
      </p:sp>
    </p:spTree>
    <p:extLst>
      <p:ext uri="{BB962C8B-B14F-4D97-AF65-F5344CB8AC3E}">
        <p14:creationId xmlns:p14="http://schemas.microsoft.com/office/powerpoint/2010/main" val="914517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strategy is called Queue-proportional sampling,</a:t>
            </a:r>
            <a:r>
              <a:rPr lang="en-US" baseline="0" dirty="0"/>
              <a:t> which is a general add-on approach to boost the performance of existing scheduling algorithms, such as </a:t>
            </a:r>
            <a:r>
              <a:rPr lang="en-US" baseline="0" dirty="0" err="1"/>
              <a:t>iSLIP</a:t>
            </a:r>
            <a:r>
              <a:rPr lang="en-US" baseline="0" dirty="0"/>
              <a:t> and Serena.</a:t>
            </a:r>
          </a:p>
          <a:p>
            <a:endParaRPr lang="en-US" baseline="0" dirty="0"/>
          </a:p>
          <a:p>
            <a:r>
              <a:rPr lang="en-US" baseline="0" dirty="0"/>
              <a:t>This strategy is extremely simple. It has two stages. The first one is called proposing. In this stage, each input port first samples out an output port with the probability proportional to the corresponding VOQ length, then the input port sends a proposal requests together with the VOQ length to the output port that is sampled. </a:t>
            </a:r>
          </a:p>
          <a:p>
            <a:endParaRPr lang="en-US" baseline="0" dirty="0"/>
          </a:p>
          <a:p>
            <a:r>
              <a:rPr lang="en-US" baseline="0" dirty="0"/>
              <a:t>The second stage is accepting. In this stage, each output port upon receiving one or more proposals, it accepts the one with the largest VOQ length. Note that, besides the “longest VOQ first”, we also investigate other accepting strategies, such as proportional accepting.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11</a:t>
            </a:fld>
            <a:endParaRPr lang="zh-CN" altLang="en-US"/>
          </a:p>
        </p:txBody>
      </p:sp>
    </p:spTree>
    <p:extLst>
      <p:ext uri="{BB962C8B-B14F-4D97-AF65-F5344CB8AC3E}">
        <p14:creationId xmlns:p14="http://schemas.microsoft.com/office/powerpoint/2010/main" val="2634346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a concrete</a:t>
            </a:r>
            <a:r>
              <a:rPr lang="en-US" baseline="0" dirty="0"/>
              <a:t> example, with N=4. For the proposing, let’s focus on input port 1, the lengths of all VOQs are shown in the table.</a:t>
            </a:r>
          </a:p>
          <a:p>
            <a:endParaRPr lang="en-US" baseline="0" dirty="0"/>
          </a:p>
          <a:p>
            <a:r>
              <a:rPr lang="en-US" baseline="0" dirty="0"/>
              <a:t>First of all, it samples out a output port with probability proportional to the corresponding VOQ lengths. It samples output 1. Then, it sends the length of VOQ 1 to output 1.</a:t>
            </a:r>
          </a:p>
          <a:p>
            <a:endParaRPr lang="en-US" baseline="0" dirty="0"/>
          </a:p>
          <a:p>
            <a:r>
              <a:rPr lang="en-US" baseline="0" dirty="0"/>
              <a:t>For the accepting, let’s focus on output 1, assuming besides the proposal from input port 1, it also gets a proposal from input port 4. Output 1 accepts the proposal from input port 1, since it has a longer VOQ.</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12</a:t>
            </a:fld>
            <a:endParaRPr lang="zh-CN" altLang="en-US"/>
          </a:p>
        </p:txBody>
      </p:sp>
    </p:spTree>
    <p:extLst>
      <p:ext uri="{BB962C8B-B14F-4D97-AF65-F5344CB8AC3E}">
        <p14:creationId xmlns:p14="http://schemas.microsoft.com/office/powerpoint/2010/main" val="156548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may look at first that</a:t>
            </a:r>
            <a:r>
              <a:rPr lang="en-US" baseline="0" dirty="0"/>
              <a:t> one may need up to O(N) time complexity to finish the QPS. However, it is possible to implement QPS efficiently with only O(1) time complexity. </a:t>
            </a:r>
          </a:p>
          <a:p>
            <a:endParaRPr lang="en-US" baseline="0" dirty="0"/>
          </a:p>
          <a:p>
            <a:r>
              <a:rPr lang="en-US" baseline="0" dirty="0"/>
              <a:t>Now let’s see the O(1) data structures.</a:t>
            </a:r>
          </a:p>
          <a:p>
            <a:endParaRPr lang="en-US" baseline="0" dirty="0"/>
          </a:p>
          <a:p>
            <a:r>
              <a:rPr lang="en-US" baseline="0" dirty="0"/>
              <a:t>Although the O(1) data structures are fairly simple and straightforward, we did not find any similar ones in the literature. </a:t>
            </a:r>
          </a:p>
          <a:p>
            <a:endParaRPr lang="en-US" baseline="0" dirty="0"/>
          </a:p>
          <a:p>
            <a:r>
              <a:rPr lang="en-US" baseline="0" dirty="0"/>
              <a:t>The data structures  have one main data structure and one auxiliary. The main data structure is just an array of linked lists, where each linked list corresponds to a VOQ. Besides the pointers for forming the linked list, each entry in the linked list has a pointer points to the actual packet (shown as a letter), a index recording which VOQ the packet is located. It also holds a pointer that points to the corresponding entry in the auxiliary data structure.</a:t>
            </a:r>
          </a:p>
          <a:p>
            <a:endParaRPr lang="en-US" baseline="0" dirty="0"/>
          </a:p>
          <a:p>
            <a:r>
              <a:rPr lang="en-US" baseline="0" dirty="0"/>
              <a:t>The auxiliary data structure is just one array, where each entry corresponds to a packet in the input port. More specially, each entry in the array is a pointer points to the corresponding entry in the linked list of the corresponding VOQ. Hence there is one-to-one correspondence between entries in the main data structure and the entries in the auxiliary data structure.</a:t>
            </a:r>
          </a:p>
          <a:p>
            <a:endParaRPr lang="en-US" baseline="0" dirty="0"/>
          </a:p>
          <a:p>
            <a:r>
              <a:rPr lang="en-US" baseline="0" dirty="0"/>
              <a:t>Now, we use an example to show how the data structure works.  Assume there are q entries in the auxiliary data structure.</a:t>
            </a:r>
          </a:p>
          <a:p>
            <a:endParaRPr lang="en-US" baseline="0" dirty="0"/>
          </a:p>
          <a:p>
            <a:r>
              <a:rPr lang="en-US" baseline="0" dirty="0"/>
              <a:t>First of all, we sample an entry from the auxiliary array by simply generating a uniformly distributed random variable in the range from 0 to q – 1. For example, the entry A is sampled.  Then we find the entry in the linked list. However, it is not a head of line packet. We then get the head of line packet of the same VOQ, which is the packet B. Assume the proposal is accepted, which means we need eventually delete entry B from the linked list. Clearly, we also need to remove B from the auxiliary data structure. Now, there comes another problem, we can not afford to move forward  all entries after B, however, we can easily fill this hole by moving the last entry into it. </a:t>
            </a:r>
          </a:p>
          <a:p>
            <a:endParaRPr lang="en-US" baseline="0" dirty="0"/>
          </a:p>
          <a:p>
            <a:r>
              <a:rPr lang="en-US" baseline="0" dirty="0"/>
              <a:t>It is clear that all these steps can be finished in O(1) time complexity.</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13</a:t>
            </a:fld>
            <a:endParaRPr lang="zh-CN" altLang="en-US"/>
          </a:p>
        </p:txBody>
      </p:sp>
    </p:spTree>
    <p:extLst>
      <p:ext uri="{BB962C8B-B14F-4D97-AF65-F5344CB8AC3E}">
        <p14:creationId xmlns:p14="http://schemas.microsoft.com/office/powerpoint/2010/main" val="3554789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let’s see how </a:t>
            </a:r>
            <a:r>
              <a:rPr lang="en-US" dirty="0" err="1"/>
              <a:t>iSLIP</a:t>
            </a:r>
            <a:r>
              <a:rPr lang="en-US" dirty="0"/>
              <a:t> and SERENA are augmented by our QPS. </a:t>
            </a:r>
          </a:p>
          <a:p>
            <a:r>
              <a:rPr lang="en-US" dirty="0"/>
              <a:t>ISLIP is an iterative crossbar scheduling algorithm. Each iteration contains three stages: request, accept and grant. </a:t>
            </a:r>
          </a:p>
          <a:p>
            <a:r>
              <a:rPr lang="en-US" dirty="0"/>
              <a:t>In the request stage, </a:t>
            </a:r>
            <a:r>
              <a:rPr lang="en-US" sz="1200" b="0" i="0" kern="1200" dirty="0">
                <a:solidFill>
                  <a:schemeClr val="tx1"/>
                </a:solidFill>
                <a:effectLst/>
                <a:latin typeface="+mn-lt"/>
                <a:ea typeface="+mn-ea"/>
                <a:cs typeface="+mn-cs"/>
              </a:rPr>
              <a:t>each input port sends requests to all output ports whose corresponding VOQs are not empty. </a:t>
            </a:r>
          </a:p>
          <a:p>
            <a:r>
              <a:rPr lang="en-US" sz="1200" b="0" i="0" kern="1200" dirty="0">
                <a:solidFill>
                  <a:schemeClr val="tx1"/>
                </a:solidFill>
                <a:effectLst/>
                <a:latin typeface="+mn-lt"/>
                <a:ea typeface="+mn-ea"/>
                <a:cs typeface="+mn-cs"/>
              </a:rPr>
              <a:t>In the grant stage, each output port, upon receiving requests from multiple input ports, grants to one in a round-robin order.  </a:t>
            </a:r>
          </a:p>
          <a:p>
            <a:r>
              <a:rPr lang="en-US" sz="1200" b="0" i="0" kern="1200" dirty="0">
                <a:solidFill>
                  <a:schemeClr val="tx1"/>
                </a:solidFill>
                <a:effectLst/>
                <a:latin typeface="+mn-lt"/>
                <a:ea typeface="+mn-ea"/>
                <a:cs typeface="+mn-cs"/>
              </a:rPr>
              <a:t>Finally, in the accept stage, each input port, upon receiving accepts from multiple output ports, accepts one in a round-robin order, enforced similarly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through an </a:t>
            </a:r>
            <a:r>
              <a:rPr lang="en-US" sz="1200" b="0" i="1" kern="1200" dirty="0">
                <a:solidFill>
                  <a:schemeClr val="tx1"/>
                </a:solidFill>
                <a:effectLst/>
                <a:latin typeface="+mn-lt"/>
                <a:ea typeface="+mn-ea"/>
                <a:cs typeface="+mn-cs"/>
              </a:rPr>
              <a:t>accept pointer.</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15</a:t>
            </a:fld>
            <a:endParaRPr lang="zh-CN" altLang="en-US"/>
          </a:p>
        </p:txBody>
      </p:sp>
    </p:spTree>
    <p:extLst>
      <p:ext uri="{BB962C8B-B14F-4D97-AF65-F5344CB8AC3E}">
        <p14:creationId xmlns:p14="http://schemas.microsoft.com/office/powerpoint/2010/main" val="2924380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QPS-augmented </a:t>
            </a:r>
            <a:r>
              <a:rPr lang="en-US" dirty="0" err="1"/>
              <a:t>iSLIP</a:t>
            </a:r>
            <a:r>
              <a:rPr lang="en-US" dirty="0"/>
              <a:t>, namely QPS-</a:t>
            </a:r>
            <a:r>
              <a:rPr lang="en-US" dirty="0" err="1"/>
              <a:t>iSLIP</a:t>
            </a:r>
            <a:r>
              <a:rPr lang="en-US" dirty="0"/>
              <a:t> can be viewed as adding a 0^{</a:t>
            </a:r>
            <a:r>
              <a:rPr lang="en-US" dirty="0" err="1"/>
              <a:t>th</a:t>
            </a:r>
            <a:r>
              <a:rPr lang="en-US" dirty="0"/>
              <a:t>} iteration. In this iteration, </a:t>
            </a:r>
            <a:r>
              <a:rPr lang="en-US" sz="1200" b="0" i="0" kern="1200" dirty="0">
                <a:solidFill>
                  <a:schemeClr val="tx1"/>
                </a:solidFill>
                <a:effectLst/>
                <a:latin typeface="+mn-lt"/>
                <a:ea typeface="+mn-ea"/>
                <a:cs typeface="+mn-cs"/>
              </a:rPr>
              <a:t>QPS is executed to generate a starter matching.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SERENA is an excellent adaptive scheduling algorithm. It first derives a full matching from the arrival graph, and then merge this full matching with </a:t>
            </a:r>
          </a:p>
          <a:p>
            <a:r>
              <a:rPr lang="en-US" sz="1200" b="0" i="0" kern="1200" dirty="0">
                <a:solidFill>
                  <a:schemeClr val="tx1"/>
                </a:solidFill>
                <a:effectLst/>
                <a:latin typeface="+mn-lt"/>
                <a:ea typeface="+mn-ea"/>
                <a:cs typeface="+mn-cs"/>
              </a:rPr>
              <a:t>the matching used in the previous time slot. Since the only difference between SERENA and QPS augmented SERENA, namely QPS-SERENA is that </a:t>
            </a:r>
          </a:p>
          <a:p>
            <a:r>
              <a:rPr lang="en-US" sz="1200" b="0" i="0" kern="1200" dirty="0">
                <a:solidFill>
                  <a:schemeClr val="tx1"/>
                </a:solidFill>
                <a:effectLst/>
                <a:latin typeface="+mn-lt"/>
                <a:ea typeface="+mn-ea"/>
                <a:cs typeface="+mn-cs"/>
              </a:rPr>
              <a:t>QPS-SERENA replaces the arrival graph with a starter matching generated by QPS, here I will not present the details of each steps in SERENA. If </a:t>
            </a:r>
          </a:p>
          <a:p>
            <a:r>
              <a:rPr lang="en-US" sz="1200" b="0" i="0" kern="1200" dirty="0">
                <a:solidFill>
                  <a:schemeClr val="tx1"/>
                </a:solidFill>
                <a:effectLst/>
                <a:latin typeface="+mn-lt"/>
                <a:ea typeface="+mn-ea"/>
                <a:cs typeface="+mn-cs"/>
              </a:rPr>
              <a:t>you are interested, you can refer to our paper.</a:t>
            </a:r>
            <a:br>
              <a:rPr lang="en-US" dirty="0"/>
            </a:b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16</a:t>
            </a:fld>
            <a:endParaRPr lang="zh-CN" altLang="en-US"/>
          </a:p>
        </p:txBody>
      </p:sp>
    </p:spTree>
    <p:extLst>
      <p:ext uri="{BB962C8B-B14F-4D97-AF65-F5344CB8AC3E}">
        <p14:creationId xmlns:p14="http://schemas.microsoft.com/office/powerpoint/2010/main" val="2125245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a:t>
            </a:r>
            <a:r>
              <a:rPr lang="en-US" baseline="0" dirty="0"/>
              <a:t> a scheduling algorithm, the stability is one of the most desired features. </a:t>
            </a:r>
          </a:p>
          <a:p>
            <a:endParaRPr lang="en-US" baseline="0" dirty="0"/>
          </a:p>
          <a:p>
            <a:r>
              <a:rPr lang="en-US" baseline="0" dirty="0"/>
              <a:t>It was proven that Serena is stable under any </a:t>
            </a:r>
            <a:r>
              <a:rPr lang="en-US" baseline="0" dirty="0" err="1"/>
              <a:t>i.i.d</a:t>
            </a:r>
            <a:r>
              <a:rPr lang="en-US" baseline="0" dirty="0"/>
              <a:t>. admissible traffic. Its stability comes from its two properties. Property P and Non-degenerative. </a:t>
            </a:r>
          </a:p>
          <a:p>
            <a:endParaRPr lang="en-US" baseline="0" dirty="0"/>
          </a:p>
          <a:p>
            <a:r>
              <a:rPr lang="en-US" baseline="0" dirty="0"/>
              <a:t>Therefore, there is a positive probability that Serena can achieve the same weights as MWM; and it guarantees that current matchings decision would not be worse that the previous one.</a:t>
            </a:r>
          </a:p>
          <a:p>
            <a:endParaRPr lang="en-US" baseline="0" dirty="0"/>
          </a:p>
          <a:p>
            <a:r>
              <a:rPr lang="en-US" baseline="0" dirty="0"/>
              <a:t>Although QPS-Serena also shares the non-degenerative property, but it generally does not satisfy the property p.</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18</a:t>
            </a:fld>
            <a:endParaRPr lang="zh-CN" altLang="en-US"/>
          </a:p>
        </p:txBody>
      </p:sp>
    </p:spTree>
    <p:extLst>
      <p:ext uri="{BB962C8B-B14F-4D97-AF65-F5344CB8AC3E}">
        <p14:creationId xmlns:p14="http://schemas.microsoft.com/office/powerpoint/2010/main" val="3551002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prove the stability</a:t>
            </a:r>
            <a:r>
              <a:rPr lang="en-US" baseline="0" dirty="0"/>
              <a:t> of QPS-Serena, we derive a stronger theorem that accepts a relaxed property p. That is (epsilon, delta)-MWM property. More precisely, it states that at any time slot, for any epsilon bigger than zero, there exists a delta bigger than 0 such that the probability of the event that weight of the scheduling algorithm is at least (1-epsilon) of that of MWM is at least delta.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19</a:t>
            </a:fld>
            <a:endParaRPr lang="zh-CN" altLang="en-US"/>
          </a:p>
        </p:txBody>
      </p:sp>
    </p:spTree>
    <p:extLst>
      <p:ext uri="{BB962C8B-B14F-4D97-AF65-F5344CB8AC3E}">
        <p14:creationId xmlns:p14="http://schemas.microsoft.com/office/powerpoint/2010/main" val="4233700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following slides, I will give some intuitions for our stability proof. Since our proof is based on Lyapunov analysis. </a:t>
            </a:r>
          </a:p>
          <a:p>
            <a:r>
              <a:rPr lang="en-US" dirty="0"/>
              <a:t>First, let’s see some basic steps in applying Lyapunov function to establish the stability of a scheduling algorithm or policy. </a:t>
            </a:r>
          </a:p>
          <a:p>
            <a:endParaRPr lang="en-US" dirty="0"/>
          </a:p>
          <a:p>
            <a:r>
              <a:rPr lang="en-US" dirty="0"/>
              <a:t>First, we need design an approximate Lyapunov function, and then derive the proper negative drift. </a:t>
            </a:r>
          </a:p>
          <a:p>
            <a:endParaRPr lang="en-US" dirty="0"/>
          </a:p>
          <a:p>
            <a:r>
              <a:rPr lang="en-US" dirty="0"/>
              <a:t>However, usually, to make the proof more applicable, we might also abstract certain key properties of your algorithm/policy. And </a:t>
            </a:r>
          </a:p>
          <a:p>
            <a:r>
              <a:rPr lang="en-US" dirty="0"/>
              <a:t>Then prove with only those key properties. Like what we did for our QPS-SERENA.</a:t>
            </a:r>
          </a:p>
          <a:p>
            <a:endParaRPr lang="en-US" dirty="0"/>
          </a:p>
          <a:p>
            <a:r>
              <a:rPr lang="en-US" sz="1200" b="0" i="0" kern="1200" dirty="0">
                <a:solidFill>
                  <a:schemeClr val="tx1"/>
                </a:solidFill>
                <a:effectLst/>
                <a:latin typeface="+mn-lt"/>
                <a:ea typeface="+mn-ea"/>
                <a:cs typeface="+mn-cs"/>
              </a:rPr>
              <a:t>Note that use of Lyapunov function for establishing stability is somewhat classical. And Usually difficulty lies in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finding an appropriate candidate function as the Lyapunov function.</a:t>
            </a:r>
            <a:br>
              <a:rPr lang="en-US" dirty="0"/>
            </a:br>
            <a:r>
              <a:rPr lang="en-US" dirty="0"/>
              <a:t> </a:t>
            </a:r>
            <a:br>
              <a:rPr lang="en-US" dirty="0"/>
            </a:br>
            <a:endParaRPr lang="en-US" dirty="0"/>
          </a:p>
          <a:p>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20</a:t>
            </a:fld>
            <a:endParaRPr lang="zh-CN" altLang="en-US"/>
          </a:p>
        </p:txBody>
      </p:sp>
    </p:spTree>
    <p:extLst>
      <p:ext uri="{BB962C8B-B14F-4D97-AF65-F5344CB8AC3E}">
        <p14:creationId xmlns:p14="http://schemas.microsoft.com/office/powerpoint/2010/main" val="28654222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proof of the stability of MWM, a simple function, square of the 2-norm of the vector of VOQ length is used.</a:t>
            </a:r>
          </a:p>
          <a:p>
            <a:r>
              <a:rPr lang="en-US" dirty="0"/>
              <a:t>By simple calculation, we can get this drift condition, for MWM, clearly the second term on the right-hand size is always zero. Therefore, we can easily get the desired negative drift.</a:t>
            </a:r>
          </a:p>
          <a:p>
            <a:endParaRPr lang="en-US" dirty="0"/>
          </a:p>
          <a:p>
            <a:r>
              <a:rPr lang="en-US" dirty="0"/>
              <a:t>However, in SERENA, this term can be positive, since it can only guarantee with a probability less than 1. To make a negative drift, in the stability proof of SERENA,</a:t>
            </a:r>
          </a:p>
          <a:p>
            <a:r>
              <a:rPr lang="en-US" dirty="0"/>
              <a:t>Another term v_2 was added to the Lyapunov function. Using the two properties of SERENA, we can easily get the drift of V_2. </a:t>
            </a:r>
          </a:p>
          <a:p>
            <a:endParaRPr lang="en-US" dirty="0"/>
          </a:p>
          <a:p>
            <a:r>
              <a:rPr lang="en-US" dirty="0"/>
              <a:t>Combine the two drift, we can get the desired negative drift. Unfortunately, as QPS-SERENA does not satisfy the property P, which is a key property of SERENA. If still</a:t>
            </a:r>
          </a:p>
          <a:p>
            <a:r>
              <a:rPr lang="en-US" dirty="0"/>
              <a:t>Using such a Lyapunov function, we could get a positive term of the square of VOQ length vector. Thus, we cannot get the desired negative drift by combining the two </a:t>
            </a:r>
          </a:p>
          <a:p>
            <a:r>
              <a:rPr lang="en-US" dirty="0"/>
              <a:t>drift. Inspired by the trick of the stability proof for SERENA, we modify the second term of the Lyapunov function for SERENA.</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22</a:t>
            </a:fld>
            <a:endParaRPr lang="zh-CN" altLang="en-US"/>
          </a:p>
        </p:txBody>
      </p:sp>
    </p:spTree>
    <p:extLst>
      <p:ext uri="{BB962C8B-B14F-4D97-AF65-F5344CB8AC3E}">
        <p14:creationId xmlns:p14="http://schemas.microsoft.com/office/powerpoint/2010/main" val="3997938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doing so, we </a:t>
            </a:r>
          </a:p>
          <a:p>
            <a:endParaRPr lang="en-US" dirty="0"/>
          </a:p>
          <a:p>
            <a:r>
              <a:rPr lang="en-US" dirty="0"/>
              <a:t>Deviation ……..</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23</a:t>
            </a:fld>
            <a:endParaRPr lang="zh-CN" altLang="en-US"/>
          </a:p>
        </p:txBody>
      </p:sp>
    </p:spTree>
    <p:extLst>
      <p:ext uri="{BB962C8B-B14F-4D97-AF65-F5344CB8AC3E}">
        <p14:creationId xmlns:p14="http://schemas.microsoft.com/office/powerpoint/2010/main" val="122443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en-US" altLang="zh-CN" baseline="0" dirty="0"/>
              <a:t> the first part, I will give some background on input-queued crossbar switches. Then we will talk about some related work. After that, I will describe the details of queue-proportional sampling scheme, followed by some simulations results. Finally, I will summarize this presentation. First, Let’s come into the background part.</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2</a:t>
            </a:fld>
            <a:endParaRPr lang="zh-CN" altLang="en-US"/>
          </a:p>
        </p:txBody>
      </p:sp>
    </p:spTree>
    <p:extLst>
      <p:ext uri="{BB962C8B-B14F-4D97-AF65-F5344CB8AC3E}">
        <p14:creationId xmlns:p14="http://schemas.microsoft.com/office/powerpoint/2010/main" val="1276979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After</a:t>
            </a:r>
            <a:r>
              <a:rPr lang="en-US" altLang="zh-CN" baseline="0" dirty="0"/>
              <a:t> talking about the proposed algorithms. Let’s evaluate its performance.</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25</a:t>
            </a:fld>
            <a:endParaRPr lang="zh-CN" altLang="en-US"/>
          </a:p>
        </p:txBody>
      </p:sp>
    </p:spTree>
    <p:extLst>
      <p:ext uri="{BB962C8B-B14F-4D97-AF65-F5344CB8AC3E}">
        <p14:creationId xmlns:p14="http://schemas.microsoft.com/office/powerpoint/2010/main" val="1122353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a:t>
            </a:r>
            <a:r>
              <a:rPr lang="en-US" baseline="0" dirty="0"/>
              <a:t> are the parameters for our simulations. We simulate 32 times 32 switches. Every simulation run lasts for 6,000 times N square time slots. </a:t>
            </a:r>
          </a:p>
          <a:p>
            <a:r>
              <a:rPr lang="en-US" baseline="0" dirty="0"/>
              <a:t>We evaluated Bernoulli </a:t>
            </a:r>
            <a:r>
              <a:rPr lang="en-US" baseline="0" dirty="0" err="1"/>
              <a:t>i.i.d</a:t>
            </a:r>
            <a:r>
              <a:rPr lang="en-US" baseline="0" dirty="0"/>
              <a:t>. and ON-OFF </a:t>
            </a:r>
            <a:r>
              <a:rPr lang="en-US" baseline="0" dirty="0" err="1"/>
              <a:t>bursty</a:t>
            </a:r>
            <a:r>
              <a:rPr lang="en-US" baseline="0" dirty="0"/>
              <a:t> arrival processes.</a:t>
            </a:r>
          </a:p>
          <a:p>
            <a:r>
              <a:rPr lang="en-US" baseline="0" dirty="0"/>
              <a:t>We used four traffic patterns: uniform, quasi-diagonal, log-diagonal and diagonal.</a:t>
            </a:r>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26</a:t>
            </a:fld>
            <a:endParaRPr lang="zh-CN" altLang="en-US"/>
          </a:p>
        </p:txBody>
      </p:sp>
    </p:spTree>
    <p:extLst>
      <p:ext uri="{BB962C8B-B14F-4D97-AF65-F5344CB8AC3E}">
        <p14:creationId xmlns:p14="http://schemas.microsoft.com/office/powerpoint/2010/main" val="6252652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compare</a:t>
            </a:r>
            <a:r>
              <a:rPr lang="en-US" baseline="0" dirty="0"/>
              <a:t> the mean delay between QPS-Serena and Serena under Bernoulli </a:t>
            </a:r>
            <a:r>
              <a:rPr lang="en-US" baseline="0" dirty="0" err="1"/>
              <a:t>i.i.d</a:t>
            </a:r>
            <a:r>
              <a:rPr lang="en-US" baseline="0" dirty="0"/>
              <a:t> arrivals. It can be seen that QPS-Serena improves the performance of Serena in huge margins.</a:t>
            </a:r>
          </a:p>
          <a:p>
            <a:endParaRPr lang="en-US" baseline="0" dirty="0"/>
          </a:p>
          <a:p>
            <a:r>
              <a:rPr lang="en-US" baseline="0" dirty="0"/>
              <a:t>In real networks, packet arrivals are more likely to be </a:t>
            </a:r>
            <a:r>
              <a:rPr lang="en-US" baseline="0" dirty="0" err="1"/>
              <a:t>bursty</a:t>
            </a:r>
            <a:r>
              <a:rPr lang="en-US" baseline="0" dirty="0"/>
              <a:t>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29</a:t>
            </a:fld>
            <a:endParaRPr lang="zh-CN" altLang="en-US"/>
          </a:p>
        </p:txBody>
      </p:sp>
    </p:spTree>
    <p:extLst>
      <p:ext uri="{BB962C8B-B14F-4D97-AF65-F5344CB8AC3E}">
        <p14:creationId xmlns:p14="http://schemas.microsoft.com/office/powerpoint/2010/main" val="30447111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mean delay of QPS-Serena</a:t>
            </a:r>
            <a:r>
              <a:rPr lang="en-US" baseline="0" dirty="0"/>
              <a:t> and Serena under burst arrivals. </a:t>
            </a:r>
          </a:p>
          <a:p>
            <a:endParaRPr lang="en-US" baseline="0" dirty="0"/>
          </a:p>
          <a:p>
            <a:r>
              <a:rPr lang="en-US" baseline="0" dirty="0"/>
              <a:t>Lower delay</a:t>
            </a:r>
          </a:p>
          <a:p>
            <a:endParaRPr lang="en-US" baseline="0" dirty="0"/>
          </a:p>
          <a:p>
            <a:r>
              <a:rPr lang="en-US" baseline="0" dirty="0"/>
              <a:t>Gap shrinks rapidly </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30</a:t>
            </a:fld>
            <a:endParaRPr lang="zh-CN" altLang="en-US"/>
          </a:p>
        </p:txBody>
      </p:sp>
    </p:spTree>
    <p:extLst>
      <p:ext uri="{BB962C8B-B14F-4D97-AF65-F5344CB8AC3E}">
        <p14:creationId xmlns:p14="http://schemas.microsoft.com/office/powerpoint/2010/main" val="172070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Finally, let’s summarize this presentation.</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31</a:t>
            </a:fld>
            <a:endParaRPr lang="zh-CN" altLang="en-US"/>
          </a:p>
        </p:txBody>
      </p:sp>
    </p:spTree>
    <p:extLst>
      <p:ext uri="{BB962C8B-B14F-4D97-AF65-F5344CB8AC3E}">
        <p14:creationId xmlns:p14="http://schemas.microsoft.com/office/powerpoint/2010/main" val="3035956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Are there any questions ?</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32</a:t>
            </a:fld>
            <a:endParaRPr lang="zh-CN" altLang="en-US"/>
          </a:p>
        </p:txBody>
      </p:sp>
    </p:spTree>
    <p:extLst>
      <p:ext uri="{BB962C8B-B14F-4D97-AF65-F5344CB8AC3E}">
        <p14:creationId xmlns:p14="http://schemas.microsoft.com/office/powerpoint/2010/main" val="8932115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the first time slot, the entire queue at B, C is stuck waiting for A to complete, since the entire queue is held hostage by the progress of the head of the queue, or line, thus it is called HOL blocking.</a:t>
            </a:r>
            <a:endParaRPr lang="en-US" dirty="0"/>
          </a:p>
        </p:txBody>
      </p:sp>
      <p:sp>
        <p:nvSpPr>
          <p:cNvPr id="4" name="Slide Number Placeholder 3"/>
          <p:cNvSpPr>
            <a:spLocks noGrp="1"/>
          </p:cNvSpPr>
          <p:nvPr>
            <p:ph type="sldNum" sz="quarter" idx="10"/>
          </p:nvPr>
        </p:nvSpPr>
        <p:spPr/>
        <p:txBody>
          <a:bodyPr/>
          <a:lstStyle/>
          <a:p>
            <a:fld id="{6A47D361-7CCB-40DA-8B7C-3DDC8B9FCD21}" type="slidenum">
              <a:rPr lang="zh-CN" altLang="en-US" smtClean="0"/>
              <a:t>33</a:t>
            </a:fld>
            <a:endParaRPr lang="zh-CN" altLang="en-US"/>
          </a:p>
        </p:txBody>
      </p:sp>
    </p:spTree>
    <p:extLst>
      <p:ext uri="{BB962C8B-B14F-4D97-AF65-F5344CB8AC3E}">
        <p14:creationId xmlns:p14="http://schemas.microsoft.com/office/powerpoint/2010/main" val="1754584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t>
            </a:r>
            <a:r>
              <a:rPr lang="en-US" altLang="zh-CN" baseline="0" dirty="0"/>
              <a:t> let’s see how our QPS can be used to augment Serena.</a:t>
            </a:r>
          </a:p>
          <a:p>
            <a:endParaRPr lang="en-US" altLang="zh-CN" baseline="0" dirty="0"/>
          </a:p>
          <a:p>
            <a:r>
              <a:rPr lang="en-US" altLang="zh-CN" baseline="0" dirty="0"/>
              <a:t>First of all, we use QPS to generate a starter matching.</a:t>
            </a:r>
          </a:p>
          <a:p>
            <a:r>
              <a:rPr lang="en-US" altLang="zh-CN" baseline="0" dirty="0"/>
              <a:t>Then, we populate this matching into a full one by pairing all unmatched input ports and output ports in a round-robin manner.</a:t>
            </a:r>
          </a:p>
          <a:p>
            <a:r>
              <a:rPr lang="en-US" altLang="zh-CN" baseline="0" dirty="0"/>
              <a:t>Finally, we merge this full matching with the matching used in previous time slot by cherry-picking heavier edges among the two matchings.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36</a:t>
            </a:fld>
            <a:endParaRPr lang="zh-CN" altLang="en-US"/>
          </a:p>
        </p:txBody>
      </p:sp>
    </p:spTree>
    <p:extLst>
      <p:ext uri="{BB962C8B-B14F-4D97-AF65-F5344CB8AC3E}">
        <p14:creationId xmlns:p14="http://schemas.microsoft.com/office/powerpoint/2010/main" val="31862230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a:t>
            </a:r>
            <a:r>
              <a:rPr lang="en-US" altLang="zh-CN" baseline="0" dirty="0"/>
              <a:t> example, by using QPS, we generate a starter matching. Here, the orange nodes represent the input ports while the green ones stand for output ports. </a:t>
            </a:r>
          </a:p>
          <a:p>
            <a:r>
              <a:rPr lang="en-US" altLang="zh-CN" baseline="0" dirty="0"/>
              <a:t>Then, we populate it into full matching by pairing unmatched input/output ports in a round-robin manner, that is the first unmatched input port pairs with the first unmatched output port, the second with the second, and so on so forth until all ports are matched. </a:t>
            </a:r>
          </a:p>
          <a:p>
            <a:endParaRPr lang="en-US" altLang="zh-CN" baseline="0" dirty="0"/>
          </a:p>
          <a:p>
            <a:r>
              <a:rPr lang="en-US" altLang="zh-CN" baseline="0" dirty="0"/>
              <a:t>Now, we assume the matching used in the previous time slot looks like this. Then we merge the two full matchings. </a:t>
            </a:r>
          </a:p>
          <a:p>
            <a:endParaRPr lang="en-US" altLang="zh-CN" baseline="0" dirty="0"/>
          </a:p>
          <a:p>
            <a:r>
              <a:rPr lang="en-US" altLang="zh-CN" baseline="0" dirty="0"/>
              <a:t>The merge procedure works as follows.</a:t>
            </a:r>
          </a:p>
          <a:p>
            <a:endParaRPr lang="en-US" altLang="zh-CN" baseline="0" dirty="0"/>
          </a:p>
          <a:p>
            <a:r>
              <a:rPr lang="en-US" altLang="zh-CN" baseline="0" dirty="0"/>
              <a:t>It first creates a new bipartite graph by only using edges from the two matchings. It was proven that such a bipartite graph could be decomposed into certain cycles. </a:t>
            </a:r>
          </a:p>
          <a:p>
            <a:r>
              <a:rPr lang="en-US" altLang="zh-CN" baseline="0" dirty="0"/>
              <a:t>And each such cycle contains the same number of edges from the two matchings in an alternating manner. Picking heavier sub-matching in each such cycle finishes the merge procedure.</a:t>
            </a:r>
          </a:p>
          <a:p>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37</a:t>
            </a:fld>
            <a:endParaRPr lang="zh-CN" altLang="en-US"/>
          </a:p>
        </p:txBody>
      </p:sp>
    </p:spTree>
    <p:extLst>
      <p:ext uri="{BB962C8B-B14F-4D97-AF65-F5344CB8AC3E}">
        <p14:creationId xmlns:p14="http://schemas.microsoft.com/office/powerpoint/2010/main" val="2116147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traffic patterns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39</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94443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Nowadays,</a:t>
            </a:r>
            <a:r>
              <a:rPr lang="en-US" altLang="zh-CN" baseline="0" dirty="0"/>
              <a:t> most high-speed switching systems, such as Internet routers and data-center switches, employ a single crossbar to interconnect input ports and output ports.</a:t>
            </a:r>
          </a:p>
          <a:p>
            <a:endParaRPr lang="en-US" altLang="zh-CN" baseline="0" dirty="0"/>
          </a:p>
          <a:p>
            <a:r>
              <a:rPr lang="en-US" altLang="zh-CN" baseline="0" dirty="0"/>
              <a:t>To solve the HOL blocking issue, each input port has N virtual output queues (VOQs). The VOQ j at input port I serves as a buffer for packets going from input port I to output port j. </a:t>
            </a:r>
          </a:p>
          <a:p>
            <a:r>
              <a:rPr lang="en-US" altLang="zh-CN" baseline="0" dirty="0"/>
              <a:t>For example, here the VOQ 1 at input port 1 buffers the packets that want to go from input port 1 to output port 1.</a:t>
            </a:r>
          </a:p>
          <a:p>
            <a:endParaRPr lang="en-US" altLang="zh-CN" baseline="0" dirty="0"/>
          </a:p>
          <a:p>
            <a:r>
              <a:rPr lang="en-US" altLang="zh-CN" baseline="0" dirty="0"/>
              <a:t>In this work, we also adopt the standard assumption. That is all incoming packets are segmented into fixed-size before they are put into the corresponding VOQs and then reassembled </a:t>
            </a:r>
          </a:p>
          <a:p>
            <a:r>
              <a:rPr lang="en-US" altLang="zh-CN" baseline="0" dirty="0"/>
              <a:t>Before leaving the switch.</a:t>
            </a:r>
          </a:p>
          <a:p>
            <a:endParaRPr lang="en-US" altLang="zh-CN" baseline="0" dirty="0"/>
          </a:p>
          <a:p>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4</a:t>
            </a:fld>
            <a:endParaRPr lang="zh-CN" altLang="en-US"/>
          </a:p>
        </p:txBody>
      </p:sp>
    </p:spTree>
    <p:extLst>
      <p:ext uri="{BB962C8B-B14F-4D97-AF65-F5344CB8AC3E}">
        <p14:creationId xmlns:p14="http://schemas.microsoft.com/office/powerpoint/2010/main" val="28436730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OFF state,</a:t>
            </a:r>
            <a:r>
              <a:rPr lang="en-US" baseline="0" dirty="0"/>
              <a:t> an incoming packet’s destination (output port) is generated according to the corresponding traffic pattern. In an ON state, all incoming packet arrivals to an input port would be destined to the same output port thus simulating a burst of packets. </a:t>
            </a:r>
          </a:p>
          <a:p>
            <a:endParaRPr lang="en-US" baseline="0" dirty="0"/>
          </a:p>
          <a:p>
            <a:r>
              <a:rPr lang="en-US" baseline="0" dirty="0"/>
              <a:t>By adjusting p, we can control the desired average burst size; By adjusting q, we can control the load of the traffic.</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6A47D361-7CCB-40DA-8B7C-3DDC8B9FCD21}"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40</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5747982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Proposed as</a:t>
            </a:r>
            <a:r>
              <a:rPr lang="en-US" altLang="zh-CN" baseline="0" dirty="0"/>
              <a:t> a powerful approach to overcome the current Internet “ossification”, </a:t>
            </a:r>
            <a:r>
              <a:rPr lang="en-US" altLang="zh-CN" sz="1200" kern="1200" dirty="0">
                <a:solidFill>
                  <a:schemeClr val="tx1"/>
                </a:solidFill>
                <a:effectLst/>
                <a:latin typeface="+mn-lt"/>
                <a:ea typeface="+mn-ea"/>
                <a:cs typeface="+mn-cs"/>
              </a:rPr>
              <a:t>network virtualization has attracted more and more attentions</a:t>
            </a:r>
            <a:r>
              <a:rPr lang="en-US" altLang="zh-CN" sz="1200" kern="1200" baseline="0" dirty="0">
                <a:solidFill>
                  <a:schemeClr val="tx1"/>
                </a:solidFill>
                <a:effectLst/>
                <a:latin typeface="+mn-lt"/>
                <a:ea typeface="+mn-ea"/>
                <a:cs typeface="+mn-cs"/>
              </a:rPr>
              <a:t> and has been considered as </a:t>
            </a:r>
            <a:r>
              <a:rPr lang="en-US" altLang="zh-CN" sz="1200" kern="1200" dirty="0">
                <a:solidFill>
                  <a:schemeClr val="tx1"/>
                </a:solidFill>
                <a:effectLst/>
                <a:latin typeface="+mn-lt"/>
                <a:ea typeface="+mn-ea"/>
                <a:cs typeface="+mn-cs"/>
              </a:rPr>
              <a:t>a promising solution for future Internet</a:t>
            </a:r>
            <a:r>
              <a:rPr lang="en-US" altLang="zh-CN" sz="1200" kern="1200" baseline="0" dirty="0">
                <a:solidFill>
                  <a:schemeClr val="tx1"/>
                </a:solidFill>
                <a:effectLst/>
                <a:latin typeface="+mn-lt"/>
                <a:ea typeface="+mn-ea"/>
                <a:cs typeface="+mn-cs"/>
              </a:rPr>
              <a:t>. </a:t>
            </a:r>
          </a:p>
          <a:p>
            <a:r>
              <a:rPr lang="en-US" altLang="zh-CN" sz="1200" kern="1200" baseline="0" dirty="0">
                <a:solidFill>
                  <a:schemeClr val="tx1"/>
                </a:solidFill>
                <a:effectLst/>
                <a:latin typeface="+mn-lt"/>
                <a:ea typeface="+mn-ea"/>
                <a:cs typeface="+mn-cs"/>
              </a:rPr>
              <a:t>However, challenges come together with network virtualization. As one of the major challenges, virtual network embedding, which aims at efficient resource provisioning in network virtualization. </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46</a:t>
            </a:fld>
            <a:endParaRPr lang="zh-CN" altLang="en-US"/>
          </a:p>
        </p:txBody>
      </p:sp>
    </p:spTree>
    <p:extLst>
      <p:ext uri="{BB962C8B-B14F-4D97-AF65-F5344CB8AC3E}">
        <p14:creationId xmlns:p14="http://schemas.microsoft.com/office/powerpoint/2010/main" val="1260131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Due to the physical limits of a crossbar</a:t>
            </a:r>
            <a:r>
              <a:rPr lang="en-US" altLang="zh-CN" baseline="0" dirty="0"/>
              <a:t> fabric, i</a:t>
            </a:r>
            <a:r>
              <a:rPr lang="en-US" altLang="zh-CN" dirty="0"/>
              <a:t>n an input-queued</a:t>
            </a:r>
            <a:r>
              <a:rPr lang="en-US" altLang="zh-CN" baseline="0" dirty="0"/>
              <a:t> switch, each input port can only connect to a single output port and vice versa in each switching cycle, or time slot.</a:t>
            </a:r>
          </a:p>
          <a:p>
            <a:endParaRPr lang="en-US" altLang="zh-CN" baseline="0" dirty="0"/>
          </a:p>
          <a:p>
            <a:r>
              <a:rPr lang="en-US" altLang="zh-CN" baseline="0" dirty="0"/>
              <a:t>Hence, input-queued switches need to decide which input port connects to which output port per time slot. More specially, they need to compute a one-to-one matching between input ports and output ports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5</a:t>
            </a:fld>
            <a:endParaRPr lang="zh-CN" altLang="en-US"/>
          </a:p>
        </p:txBody>
      </p:sp>
    </p:spTree>
    <p:extLst>
      <p:ext uri="{BB962C8B-B14F-4D97-AF65-F5344CB8AC3E}">
        <p14:creationId xmlns:p14="http://schemas.microsoft.com/office/powerpoint/2010/main" val="3724361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Generally, a NXN crossbar</a:t>
            </a:r>
            <a:r>
              <a:rPr lang="en-US" altLang="zh-CN" baseline="0" dirty="0"/>
              <a:t> switch is modeled as a weighted bipartite graph, where the two disjoint sets of vertices are the input ports and output ports, respectively. The weight is some function of the length of the corresponding VOQs. </a:t>
            </a:r>
          </a:p>
          <a:p>
            <a:endParaRPr lang="en-US" altLang="zh-CN" baseline="0" dirty="0"/>
          </a:p>
          <a:p>
            <a:r>
              <a:rPr lang="en-US" altLang="zh-CN" baseline="0" dirty="0"/>
              <a:t>The problem is to compute high-quality matchings that result in high switch throughput and low delay at high speed. </a:t>
            </a:r>
          </a:p>
          <a:p>
            <a:endParaRPr lang="en-US" altLang="zh-CN" baseline="0" dirty="0"/>
          </a:p>
          <a:p>
            <a:r>
              <a:rPr lang="en-US" altLang="zh-CN" baseline="0" dirty="0"/>
              <a:t>Unfortunately, there exists a tradeoff between the quality of the matchings and the time to compute them.</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6</a:t>
            </a:fld>
            <a:endParaRPr lang="zh-CN" altLang="en-US"/>
          </a:p>
        </p:txBody>
      </p:sp>
    </p:spTree>
    <p:extLst>
      <p:ext uri="{BB962C8B-B14F-4D97-AF65-F5344CB8AC3E}">
        <p14:creationId xmlns:p14="http://schemas.microsoft.com/office/powerpoint/2010/main" val="3167099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a:t>
            </a:r>
            <a:r>
              <a:rPr lang="en-US" altLang="zh-CN" baseline="0" dirty="0"/>
              <a:t> let’s see some related work.</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7</a:t>
            </a:fld>
            <a:endParaRPr lang="zh-CN" altLang="en-US"/>
          </a:p>
        </p:txBody>
      </p:sp>
    </p:spTree>
    <p:extLst>
      <p:ext uri="{BB962C8B-B14F-4D97-AF65-F5344CB8AC3E}">
        <p14:creationId xmlns:p14="http://schemas.microsoft.com/office/powerpoint/2010/main" val="4015035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a:t>
            </a:r>
            <a:r>
              <a:rPr lang="en-US" altLang="zh-CN" baseline="0" dirty="0"/>
              <a:t> let’s see how the tradeoff was handled in existing work.</a:t>
            </a:r>
          </a:p>
          <a:p>
            <a:endParaRPr lang="en-US" altLang="zh-CN" baseline="0" dirty="0"/>
          </a:p>
          <a:p>
            <a:r>
              <a:rPr lang="en-US" altLang="zh-CN" baseline="0" dirty="0"/>
              <a:t>Maximum Weighted Matching with suitable weight measure, is known to produce the empirically optimal matchings in terms of queuing delay for a large variety of traffic patterns.</a:t>
            </a:r>
            <a:r>
              <a:rPr lang="zh-CN" altLang="en-US" baseline="0" dirty="0"/>
              <a:t> </a:t>
            </a:r>
            <a:r>
              <a:rPr lang="en-US" altLang="zh-CN" baseline="0" dirty="0"/>
              <a:t>However, each such matching decision takes O(N^3) time to compute, which is too time-consuming  to be used. Researchers have been searching for alternatives that have performance close to MWM but with much  lower time complexity.</a:t>
            </a:r>
          </a:p>
          <a:p>
            <a:endParaRPr lang="en-US" altLang="zh-CN" baseline="0" dirty="0"/>
          </a:p>
          <a:p>
            <a:r>
              <a:rPr lang="en-US" altLang="zh-CN" baseline="0" dirty="0" err="1"/>
              <a:t>iSLIP</a:t>
            </a:r>
            <a:r>
              <a:rPr lang="en-US" altLang="zh-CN" baseline="0" dirty="0"/>
              <a:t> is one such algorithm, which is an iterative algorithm with good delay performance. It has a per-port complexity of (log N)^2 (log N iterations with each iteration having O(log N) circuit depth).  Although it achieved great commercial success, </a:t>
            </a:r>
            <a:r>
              <a:rPr lang="en-US" altLang="zh-CN" baseline="0" dirty="0" err="1"/>
              <a:t>iSLIP</a:t>
            </a:r>
            <a:r>
              <a:rPr lang="en-US" altLang="zh-CN" baseline="0" dirty="0"/>
              <a:t> generally can not achieve 100%  except under uniform traffic, thus it could have very high delay even infinite delay under heavy non-uniform traffic.</a:t>
            </a:r>
          </a:p>
          <a:p>
            <a:endParaRPr lang="en-US" altLang="zh-CN" baseline="0" dirty="0"/>
          </a:p>
          <a:p>
            <a:r>
              <a:rPr lang="en-US" altLang="zh-CN" baseline="0" dirty="0"/>
              <a:t>Serena is also such algorithm, which is a centralized algorithm with linear time complexity . It can achieve 100% throughput and excellent delay performance.</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8</a:t>
            </a:fld>
            <a:endParaRPr lang="zh-CN" altLang="en-US"/>
          </a:p>
        </p:txBody>
      </p:sp>
    </p:spTree>
    <p:extLst>
      <p:ext uri="{BB962C8B-B14F-4D97-AF65-F5344CB8AC3E}">
        <p14:creationId xmlns:p14="http://schemas.microsoft.com/office/powerpoint/2010/main" val="381396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en-US" altLang="zh-CN" baseline="0" dirty="0"/>
              <a:t> might be wondering why we still need to design new scheduling algorithms considering we already have such good ones like </a:t>
            </a:r>
            <a:r>
              <a:rPr lang="en-US" altLang="zh-CN" baseline="0" dirty="0" err="1"/>
              <a:t>iSLIP</a:t>
            </a:r>
            <a:r>
              <a:rPr lang="en-US" altLang="zh-CN" baseline="0" dirty="0"/>
              <a:t> and Serena. </a:t>
            </a:r>
          </a:p>
          <a:p>
            <a:endParaRPr lang="en-US" altLang="zh-CN" baseline="0" dirty="0"/>
          </a:p>
          <a:p>
            <a:r>
              <a:rPr lang="en-US" altLang="zh-CN" baseline="0" dirty="0"/>
              <a:t>Thanks to the big success of Big Data, video streaming, online social networking, and </a:t>
            </a:r>
            <a:r>
              <a:rPr lang="en-US" altLang="zh-CN" baseline="0" dirty="0" err="1"/>
              <a:t>etc</a:t>
            </a:r>
            <a:r>
              <a:rPr lang="en-US" altLang="zh-CN" baseline="0" dirty="0"/>
              <a:t>, the volumes of network traffic are growing relentlessly.</a:t>
            </a:r>
          </a:p>
          <a:p>
            <a:endParaRPr lang="en-US" altLang="zh-CN" baseline="0" dirty="0"/>
          </a:p>
          <a:p>
            <a:r>
              <a:rPr lang="en-US" altLang="zh-CN" baseline="0" dirty="0"/>
              <a:t>Driven by the surge of the traffic, it is expected that a switch would have more than 1000 ports and the line rate of each port could be larger than 1 Tb/s.</a:t>
            </a:r>
          </a:p>
          <a:p>
            <a:endParaRPr lang="en-US" altLang="zh-CN" baseline="0" dirty="0"/>
          </a:p>
          <a:p>
            <a:r>
              <a:rPr lang="en-US" altLang="zh-CN" baseline="0" dirty="0"/>
              <a:t>Therefore, switches that are capable of connecting a large number of ports and operating at very high speed is badly needed.</a:t>
            </a:r>
          </a:p>
          <a:p>
            <a:endParaRPr lang="en-US" altLang="zh-CN" baseline="0" dirty="0"/>
          </a:p>
          <a:p>
            <a:r>
              <a:rPr lang="en-US" altLang="zh-CN" baseline="0" dirty="0"/>
              <a:t>In this work, we aim at achieving better tradeoff. Clearly, we can either improve the quality of the matchings or decrease the computational complexity. In this work, we proposed a solution to improve the performance with very low computational overhead. </a:t>
            </a:r>
          </a:p>
        </p:txBody>
      </p:sp>
      <p:sp>
        <p:nvSpPr>
          <p:cNvPr id="4" name="灯片编号占位符 3"/>
          <p:cNvSpPr>
            <a:spLocks noGrp="1"/>
          </p:cNvSpPr>
          <p:nvPr>
            <p:ph type="sldNum" sz="quarter" idx="10"/>
          </p:nvPr>
        </p:nvSpPr>
        <p:spPr/>
        <p:txBody>
          <a:bodyPr/>
          <a:lstStyle/>
          <a:p>
            <a:fld id="{6A47D361-7CCB-40DA-8B7C-3DDC8B9FCD21}" type="slidenum">
              <a:rPr lang="zh-CN" altLang="en-US" smtClean="0"/>
              <a:t>9</a:t>
            </a:fld>
            <a:endParaRPr lang="zh-CN" altLang="en-US"/>
          </a:p>
        </p:txBody>
      </p:sp>
    </p:spTree>
    <p:extLst>
      <p:ext uri="{BB962C8B-B14F-4D97-AF65-F5344CB8AC3E}">
        <p14:creationId xmlns:p14="http://schemas.microsoft.com/office/powerpoint/2010/main" val="171217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Now, Let’s see how our scheme</a:t>
            </a:r>
            <a:r>
              <a:rPr lang="en-US" altLang="zh-CN" baseline="0" dirty="0"/>
              <a:t> works.</a:t>
            </a:r>
            <a:endParaRPr lang="zh-CN" altLang="en-US" dirty="0"/>
          </a:p>
        </p:txBody>
      </p:sp>
      <p:sp>
        <p:nvSpPr>
          <p:cNvPr id="4" name="灯片编号占位符 3"/>
          <p:cNvSpPr>
            <a:spLocks noGrp="1"/>
          </p:cNvSpPr>
          <p:nvPr>
            <p:ph type="sldNum" sz="quarter" idx="10"/>
          </p:nvPr>
        </p:nvSpPr>
        <p:spPr/>
        <p:txBody>
          <a:bodyPr/>
          <a:lstStyle/>
          <a:p>
            <a:fld id="{6A47D361-7CCB-40DA-8B7C-3DDC8B9FCD21}" type="slidenum">
              <a:rPr lang="zh-CN" altLang="en-US" smtClean="0"/>
              <a:t>10</a:t>
            </a:fld>
            <a:endParaRPr lang="zh-CN" altLang="en-US"/>
          </a:p>
        </p:txBody>
      </p:sp>
    </p:spTree>
    <p:extLst>
      <p:ext uri="{BB962C8B-B14F-4D97-AF65-F5344CB8AC3E}">
        <p14:creationId xmlns:p14="http://schemas.microsoft.com/office/powerpoint/2010/main" val="4144898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p:cNvGrpSpPr/>
          <p:nvPr userDrawn="1"/>
        </p:nvGrpSpPr>
        <p:grpSpPr>
          <a:xfrm>
            <a:off x="251478" y="1270364"/>
            <a:ext cx="8579785" cy="360363"/>
            <a:chOff x="251478" y="1270364"/>
            <a:chExt cx="8579785" cy="360363"/>
          </a:xfrm>
        </p:grpSpPr>
        <p:sp>
          <p:nvSpPr>
            <p:cNvPr id="8"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9"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ctrTitle" hasCustomPrompt="1"/>
          </p:nvPr>
        </p:nvSpPr>
        <p:spPr>
          <a:xfrm>
            <a:off x="1143000" y="1122363"/>
            <a:ext cx="6858000" cy="2387600"/>
          </a:xfrm>
        </p:spPr>
        <p:txBody>
          <a:bodyPr anchor="b"/>
          <a:lstStyle>
            <a:lvl1pPr algn="ctr">
              <a:defRPr sz="3200" baseline="0">
                <a:solidFill>
                  <a:schemeClr val="tx1"/>
                </a:solidFill>
                <a:latin typeface="Arial" panose="020B0604020202020204" pitchFamily="34" charset="0"/>
              </a:defRPr>
            </a:lvl1pPr>
          </a:lstStyle>
          <a:p>
            <a:r>
              <a:rPr lang="en-US" altLang="zh-CN" dirty="0"/>
              <a:t>Title</a:t>
            </a:r>
            <a:endParaRPr lang="zh-CN" altLang="en-US" dirty="0"/>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1800" baseline="0">
                <a:solidFill>
                  <a:schemeClr val="tx1"/>
                </a:solidFill>
                <a:latin typeface="Arial" panose="020B06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ltLang="zh-CN" dirty="0"/>
              <a:t>Sub-title</a:t>
            </a:r>
            <a:endParaRPr lang="zh-CN" altLang="en-US" dirty="0"/>
          </a:p>
        </p:txBody>
      </p:sp>
      <p:sp>
        <p:nvSpPr>
          <p:cNvPr id="4" name="日期占位符 3"/>
          <p:cNvSpPr>
            <a:spLocks noGrp="1"/>
          </p:cNvSpPr>
          <p:nvPr>
            <p:ph type="dt" sz="half" idx="10"/>
          </p:nvPr>
        </p:nvSpPr>
        <p:spPr/>
        <p:txBody>
          <a:bodyPr/>
          <a:lstStyle>
            <a:lvl1pPr>
              <a:defRPr>
                <a:solidFill>
                  <a:schemeClr val="tx1"/>
                </a:solidFill>
              </a:defRPr>
            </a:lvl1pPr>
          </a:lstStyle>
          <a:p>
            <a:fld id="{C6C5AAEA-B03F-4080-8BA3-E96896ECEA54}" type="datetime4">
              <a:rPr lang="en-US" altLang="zh-CN" smtClean="0"/>
              <a:t>June 2, 2017</a:t>
            </a:fld>
            <a:endParaRPr lang="zh-CN" altLang="en-US" dirty="0"/>
          </a:p>
        </p:txBody>
      </p:sp>
      <p:sp>
        <p:nvSpPr>
          <p:cNvPr id="5" name="页脚占位符 4"/>
          <p:cNvSpPr>
            <a:spLocks noGrp="1"/>
          </p:cNvSpPr>
          <p:nvPr>
            <p:ph type="ftr" sz="quarter" idx="11"/>
          </p:nvPr>
        </p:nvSpPr>
        <p:spPr/>
        <p:txBody>
          <a:bodyPr/>
          <a:lstStyle>
            <a:lvl1pPr>
              <a:defRPr>
                <a:solidFill>
                  <a:schemeClr val="tx1"/>
                </a:solidFill>
              </a:defRPr>
            </a:lvl1pPr>
          </a:lstStyle>
          <a:p>
            <a:r>
              <a:rPr lang="en-US" altLang="zh-CN"/>
              <a:t>SIGMETRICS 2017</a:t>
            </a:r>
            <a:endParaRPr lang="zh-CN" altLang="en-US" dirty="0"/>
          </a:p>
        </p:txBody>
      </p:sp>
      <p:sp>
        <p:nvSpPr>
          <p:cNvPr id="6" name="灯片编号占位符 5"/>
          <p:cNvSpPr>
            <a:spLocks noGrp="1"/>
          </p:cNvSpPr>
          <p:nvPr>
            <p:ph type="sldNum" sz="quarter" idx="12"/>
          </p:nvPr>
        </p:nvSpPr>
        <p:spPr/>
        <p:txBody>
          <a:bodyPr/>
          <a:lstStyle>
            <a:lvl1pPr>
              <a:defRPr>
                <a:solidFill>
                  <a:schemeClr val="tx1"/>
                </a:solidFill>
              </a:defRPr>
            </a:lvl1pPr>
          </a:lstStyle>
          <a:p>
            <a:fld id="{25711CE1-5A3A-4555-AFFF-2018F0E14892}" type="slidenum">
              <a:rPr lang="zh-CN" altLang="en-US" smtClean="0"/>
              <a:pPr/>
              <a:t>‹#›</a:t>
            </a:fld>
            <a:endParaRPr lang="zh-CN" altLang="en-US" dirty="0"/>
          </a:p>
        </p:txBody>
      </p:sp>
    </p:spTree>
    <p:extLst>
      <p:ext uri="{BB962C8B-B14F-4D97-AF65-F5344CB8AC3E}">
        <p14:creationId xmlns:p14="http://schemas.microsoft.com/office/powerpoint/2010/main" val="17498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9" name="组合 8"/>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
        <p:nvSpPr>
          <p:cNvPr id="2" name="标题 1"/>
          <p:cNvSpPr>
            <a:spLocks noGrp="1"/>
          </p:cNvSpPr>
          <p:nvPr>
            <p:ph type="title" hasCustomPrompt="1"/>
          </p:nvPr>
        </p:nvSpPr>
        <p:spPr>
          <a:xfrm>
            <a:off x="431659" y="85794"/>
            <a:ext cx="7886700" cy="1325563"/>
          </a:xfrm>
        </p:spPr>
        <p:txBody>
          <a:bodyPr>
            <a:normAutofit/>
          </a:bodyPr>
          <a:lstStyle>
            <a:lvl1pPr>
              <a:defRPr sz="3200"/>
            </a:lvl1pPr>
          </a:lstStyle>
          <a:p>
            <a:r>
              <a:rPr lang="en-US" altLang="zh-CN" dirty="0"/>
              <a:t>Title</a:t>
            </a:r>
            <a:endParaRPr lang="zh-CN" altLang="en-US" dirty="0"/>
          </a:p>
        </p:txBody>
      </p:sp>
      <p:sp>
        <p:nvSpPr>
          <p:cNvPr id="3" name="内容占位符 2"/>
          <p:cNvSpPr>
            <a:spLocks noGrp="1"/>
          </p:cNvSpPr>
          <p:nvPr>
            <p:ph idx="1" hasCustomPrompt="1"/>
          </p:nvPr>
        </p:nvSpPr>
        <p:spPr/>
        <p:txBody>
          <a:bodyPr/>
          <a:lstStyle>
            <a:lvl1pPr>
              <a:defRPr sz="2800" baseline="0">
                <a:latin typeface="Arial" panose="020B0604020202020204" pitchFamily="34" charset="0"/>
                <a:ea typeface="楷体" panose="02010609060101010101" pitchFamily="49" charset="-122"/>
              </a:defRPr>
            </a:lvl1pPr>
            <a:lvl2pPr marL="685800" indent="-342900">
              <a:buSzPct val="80000"/>
              <a:buFont typeface="Arial" panose="020B0604020202020204" pitchFamily="34" charset="0"/>
              <a:buChar char="○"/>
              <a:defRPr sz="2400" baseline="0">
                <a:latin typeface="Arial" panose="020B0604020202020204" pitchFamily="34" charset="0"/>
                <a:ea typeface="楷体" panose="02010609060101010101" pitchFamily="49" charset="-122"/>
              </a:defRPr>
            </a:lvl2pPr>
            <a:lvl3pPr>
              <a:defRPr baseline="0">
                <a:latin typeface="Arial" panose="020B0604020202020204" pitchFamily="34" charset="0"/>
              </a:defRPr>
            </a:lvl3pPr>
            <a:lvl4pPr>
              <a:defRPr baseline="0">
                <a:latin typeface="Arial" panose="020B0604020202020204" pitchFamily="34" charset="0"/>
              </a:defRPr>
            </a:lvl4pPr>
            <a:lvl5pPr>
              <a:defRPr baseline="0">
                <a:latin typeface="Arial" panose="020B0604020202020204" pitchFamily="34" charset="0"/>
              </a:defRPr>
            </a:lvl5p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10"/>
          </p:nvPr>
        </p:nvSpPr>
        <p:spPr/>
        <p:txBody>
          <a:bodyPr/>
          <a:lstStyle/>
          <a:p>
            <a:fld id="{DB4D4395-D45B-4577-B846-545D2188B8C3}" type="datetime4">
              <a:rPr lang="en-US" altLang="zh-CN" smtClean="0"/>
              <a:t>June 2, 2017</a:t>
            </a:fld>
            <a:endParaRPr lang="zh-CN" altLang="en-US"/>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6" name="灯片编号占位符 5"/>
          <p:cNvSpPr>
            <a:spLocks noGrp="1"/>
          </p:cNvSpPr>
          <p:nvPr>
            <p:ph type="sldNum" sz="quarter" idx="12"/>
          </p:nvPr>
        </p:nvSpPr>
        <p:spPr/>
        <p:txBody>
          <a:bodyPr/>
          <a:lstStyle>
            <a:lvl1pPr>
              <a:defRPr/>
            </a:lvl1pPr>
          </a:lstStyle>
          <a:p>
            <a:fld id="{49BF2F59-D1D2-4BCF-82DA-B1F2608D3135}" type="slidenum">
              <a:rPr lang="zh-CN" altLang="en-US" smtClean="0"/>
              <a:pPr/>
              <a:t>‹#›</a:t>
            </a:fld>
            <a:endParaRPr lang="zh-CN" altLang="en-US" dirty="0"/>
          </a:p>
        </p:txBody>
      </p:sp>
      <p:cxnSp>
        <p:nvCxnSpPr>
          <p:cNvPr id="8" name="直接连接符 7"/>
          <p:cNvCxnSpPr/>
          <p:nvPr userDrawn="1"/>
        </p:nvCxnSpPr>
        <p:spPr>
          <a:xfrm>
            <a:off x="548641" y="6255341"/>
            <a:ext cx="8102237" cy="0"/>
          </a:xfrm>
          <a:prstGeom prst="line">
            <a:avLst/>
          </a:prstGeom>
          <a:ln w="28575">
            <a:solidFill>
              <a:schemeClr val="tx1"/>
            </a:solidFill>
            <a:prstDash val="dash"/>
            <a:headEnd type="oval" w="med" len="med"/>
            <a:tailEnd type="oval"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9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3888" y="1709739"/>
            <a:ext cx="7886700" cy="2852737"/>
          </a:xfrm>
        </p:spPr>
        <p:txBody>
          <a:bodyPr anchor="b"/>
          <a:lstStyle>
            <a:lvl1pPr>
              <a:defRPr sz="3200"/>
            </a:lvl1pPr>
          </a:lstStyle>
          <a:p>
            <a:r>
              <a:rPr lang="en-US" altLang="zh-CN" dirty="0"/>
              <a:t>Title</a:t>
            </a:r>
            <a:endParaRPr lang="zh-CN" altLang="en-US" dirty="0"/>
          </a:p>
        </p:txBody>
      </p:sp>
      <p:sp>
        <p:nvSpPr>
          <p:cNvPr id="3" name="文本占位符 2"/>
          <p:cNvSpPr>
            <a:spLocks noGrp="1"/>
          </p:cNvSpPr>
          <p:nvPr>
            <p:ph type="body" idx="1" hasCustomPrompt="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ltLang="zh-CN" dirty="0"/>
              <a:t>Text style</a:t>
            </a:r>
            <a:endParaRPr lang="zh-CN" altLang="en-US" dirty="0"/>
          </a:p>
        </p:txBody>
      </p:sp>
      <p:sp>
        <p:nvSpPr>
          <p:cNvPr id="4" name="日期占位符 3"/>
          <p:cNvSpPr>
            <a:spLocks noGrp="1"/>
          </p:cNvSpPr>
          <p:nvPr>
            <p:ph type="dt" sz="half" idx="10"/>
          </p:nvPr>
        </p:nvSpPr>
        <p:spPr/>
        <p:txBody>
          <a:bodyPr/>
          <a:lstStyle/>
          <a:p>
            <a:fld id="{8FC070D1-7F6C-456A-BDB4-4B7E6E41FB88}" type="datetime4">
              <a:rPr lang="en-US" altLang="zh-CN" smtClean="0"/>
              <a:t>June 2, 2017</a:t>
            </a:fld>
            <a:endParaRPr lang="zh-CN" altLang="en-US"/>
          </a:p>
        </p:txBody>
      </p:sp>
      <p:sp>
        <p:nvSpPr>
          <p:cNvPr id="5" name="页脚占位符 4"/>
          <p:cNvSpPr>
            <a:spLocks noGrp="1"/>
          </p:cNvSpPr>
          <p:nvPr>
            <p:ph type="ftr" sz="quarter" idx="11"/>
          </p:nvPr>
        </p:nvSpPr>
        <p:spPr/>
        <p:txBody>
          <a:bodyPr/>
          <a:lstStyle/>
          <a:p>
            <a:r>
              <a:rPr lang="sv-SE" altLang="zh-CN"/>
              <a:t>SIGMETRICS 2017</a:t>
            </a:r>
            <a:endParaRPr lang="zh-CN" altLang="en-US"/>
          </a:p>
        </p:txBody>
      </p:sp>
      <p:sp>
        <p:nvSpPr>
          <p:cNvPr id="6" name="灯片编号占位符 5"/>
          <p:cNvSpPr>
            <a:spLocks noGrp="1"/>
          </p:cNvSpPr>
          <p:nvPr>
            <p:ph type="sldNum" sz="quarter" idx="12"/>
          </p:nvPr>
        </p:nvSpPr>
        <p:spPr/>
        <p:txBody>
          <a:bodyPr/>
          <a:lstStyle/>
          <a:p>
            <a:fld id="{25711CE1-5A3A-4555-AFFF-2018F0E14892}" type="slidenum">
              <a:rPr lang="zh-CN" altLang="en-US" smtClean="0"/>
              <a:pPr/>
              <a:t>‹#›</a:t>
            </a:fld>
            <a:endParaRPr lang="zh-CN" altLang="en-US" dirty="0"/>
          </a:p>
        </p:txBody>
      </p:sp>
      <p:cxnSp>
        <p:nvCxnSpPr>
          <p:cNvPr id="8" name="直接连接符 7"/>
          <p:cNvCxnSpPr/>
          <p:nvPr userDrawn="1"/>
        </p:nvCxnSpPr>
        <p:spPr>
          <a:xfrm>
            <a:off x="548641" y="6255341"/>
            <a:ext cx="8102237"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251478" y="1270364"/>
            <a:ext cx="8579785" cy="360363"/>
            <a:chOff x="251478" y="1270364"/>
            <a:chExt cx="8579785" cy="360363"/>
          </a:xfrm>
        </p:grpSpPr>
        <p:sp>
          <p:nvSpPr>
            <p:cNvPr id="10" name="直接连接符 9"/>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10"/>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3465830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atin typeface="+mj-lt"/>
              </a:defRPr>
            </a:lvl1pPr>
          </a:lstStyle>
          <a:p>
            <a:r>
              <a:rPr lang="en-US" altLang="zh-CN" dirty="0"/>
              <a:t>Only Title</a:t>
            </a:r>
            <a:endParaRPr lang="zh-CN" altLang="en-US" dirty="0"/>
          </a:p>
        </p:txBody>
      </p:sp>
      <p:sp>
        <p:nvSpPr>
          <p:cNvPr id="3" name="日期占位符 2"/>
          <p:cNvSpPr>
            <a:spLocks noGrp="1"/>
          </p:cNvSpPr>
          <p:nvPr>
            <p:ph type="dt" sz="half" idx="10"/>
          </p:nvPr>
        </p:nvSpPr>
        <p:spPr/>
        <p:txBody>
          <a:bodyPr/>
          <a:lstStyle/>
          <a:p>
            <a:fld id="{8F0A3EC6-E202-48DC-BD75-D27D32CB34A7}" type="datetime4">
              <a:rPr lang="en-US" altLang="zh-CN" smtClean="0"/>
              <a:t>June 2, 2017</a:t>
            </a:fld>
            <a:endParaRPr lang="zh-CN" altLang="en-US"/>
          </a:p>
        </p:txBody>
      </p:sp>
      <p:sp>
        <p:nvSpPr>
          <p:cNvPr id="4" name="页脚占位符 3"/>
          <p:cNvSpPr>
            <a:spLocks noGrp="1"/>
          </p:cNvSpPr>
          <p:nvPr>
            <p:ph type="ftr" sz="quarter" idx="11"/>
          </p:nvPr>
        </p:nvSpPr>
        <p:spPr/>
        <p:txBody>
          <a:bodyPr/>
          <a:lstStyle/>
          <a:p>
            <a:r>
              <a:rPr lang="sv-SE" altLang="zh-CN"/>
              <a:t>SIGMETRICS 2017</a:t>
            </a:r>
            <a:endParaRPr lang="zh-CN" altLang="en-US"/>
          </a:p>
        </p:txBody>
      </p:sp>
      <p:sp>
        <p:nvSpPr>
          <p:cNvPr id="5" name="灯片编号占位符 4"/>
          <p:cNvSpPr>
            <a:spLocks noGrp="1"/>
          </p:cNvSpPr>
          <p:nvPr>
            <p:ph type="sldNum" sz="quarter" idx="12"/>
          </p:nvPr>
        </p:nvSpPr>
        <p:spPr/>
        <p:txBody>
          <a:bodyPr/>
          <a:lstStyle/>
          <a:p>
            <a:fld id="{25711CE1-5A3A-4555-AFFF-2018F0E14892}" type="slidenum">
              <a:rPr lang="zh-CN" altLang="en-US" smtClean="0"/>
              <a:pPr/>
              <a:t>‹#›</a:t>
            </a:fld>
            <a:endParaRPr lang="zh-CN" altLang="en-US" dirty="0"/>
          </a:p>
        </p:txBody>
      </p:sp>
      <p:cxnSp>
        <p:nvCxnSpPr>
          <p:cNvPr id="6" name="直接连接符 5"/>
          <p:cNvCxnSpPr/>
          <p:nvPr userDrawn="1"/>
        </p:nvCxnSpPr>
        <p:spPr>
          <a:xfrm>
            <a:off x="548641" y="6255341"/>
            <a:ext cx="8102237" cy="0"/>
          </a:xfrm>
          <a:prstGeom prst="line">
            <a:avLst/>
          </a:prstGeom>
          <a:ln w="28575">
            <a:solidFill>
              <a:schemeClr val="tx1"/>
            </a:solidFill>
            <a:prstDash val="dash"/>
            <a:headEnd type="diamond" w="med" len="med"/>
            <a:tailEnd type="diamond" w="med" len="med"/>
          </a:ln>
          <a:effectLst>
            <a:glow>
              <a:schemeClr val="accent1">
                <a:alpha val="40000"/>
              </a:schemeClr>
            </a:glow>
            <a:outerShdw blurRad="457200" dist="50800" dir="5400000" algn="ctr" rotWithShape="0">
              <a:srgbClr val="000000">
                <a:alpha val="43137"/>
              </a:srgbClr>
            </a:outerShdw>
            <a:reflection endPos="0" dist="50800" dir="5400000" sy="-100000" algn="bl" rotWithShape="0"/>
            <a:softEdge rad="0"/>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6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17783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gi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C00000"/>
            </a:gs>
            <a:gs pos="0">
              <a:schemeClr val="bg1"/>
            </a:gs>
          </a:gsLst>
          <a:lin ang="39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628650" y="1825625"/>
            <a:ext cx="7886700" cy="4351338"/>
          </a:xfrm>
          <a:prstGeom prst="rect">
            <a:avLst/>
          </a:prstGeom>
          <a:noFill/>
        </p:spPr>
        <p:txBody>
          <a:bodyPr vert="horz" lIns="91440" tIns="45720" rIns="91440" bIns="45720" rtlCol="0">
            <a:normAutofit/>
          </a:bodyPr>
          <a:lstStyle/>
          <a:p>
            <a:pPr lvl="0"/>
            <a:r>
              <a:rPr lang="zh-CN" altLang="en-US" dirty="0"/>
              <a:t>  </a:t>
            </a:r>
            <a:r>
              <a:rPr lang="en-US" altLang="zh-CN" dirty="0"/>
              <a:t>Level 1</a:t>
            </a:r>
            <a:endParaRPr lang="zh-CN" altLang="en-US" dirty="0"/>
          </a:p>
          <a:p>
            <a:pPr lvl="1"/>
            <a:r>
              <a:rPr lang="en-US" altLang="zh-CN" dirty="0"/>
              <a:t>Level 2</a:t>
            </a:r>
            <a:endParaRPr lang="zh-CN" altLang="en-US" dirty="0"/>
          </a:p>
          <a:p>
            <a:pPr lvl="2"/>
            <a:r>
              <a:rPr lang="en-US" altLang="zh-CN" dirty="0"/>
              <a:t>Level 3</a:t>
            </a:r>
            <a:endParaRPr lang="zh-CN" altLang="en-US" dirty="0"/>
          </a:p>
          <a:p>
            <a:pPr lvl="3"/>
            <a:r>
              <a:rPr lang="en-US" altLang="zh-CN" dirty="0"/>
              <a:t>Level 4</a:t>
            </a:r>
            <a:endParaRPr lang="zh-CN" altLang="en-US" dirty="0"/>
          </a:p>
          <a:p>
            <a:pPr lvl="4"/>
            <a:r>
              <a:rPr lang="en-US" altLang="zh-CN" dirty="0"/>
              <a:t>Level 5</a:t>
            </a:r>
            <a:endParaRPr lang="zh-CN" altLang="en-US" dirty="0"/>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350" b="0">
                <a:solidFill>
                  <a:schemeClr val="tx1"/>
                </a:solidFill>
              </a:defRPr>
            </a:lvl1pPr>
          </a:lstStyle>
          <a:p>
            <a:fld id="{39211BB4-F823-4812-9163-2B46BAB6CE2C}" type="datetime4">
              <a:rPr lang="en-US" altLang="zh-CN" smtClean="0"/>
              <a:t>June 2, 2017</a:t>
            </a:fld>
            <a:endParaRPr lang="zh-CN" altLang="en-US" dirty="0"/>
          </a:p>
        </p:txBody>
      </p:sp>
      <p:sp>
        <p:nvSpPr>
          <p:cNvPr id="5" name="页脚占位符 4"/>
          <p:cNvSpPr>
            <a:spLocks noGrp="1"/>
          </p:cNvSpPr>
          <p:nvPr>
            <p:ph type="ftr" sz="quarter" idx="3"/>
          </p:nvPr>
        </p:nvSpPr>
        <p:spPr>
          <a:xfrm>
            <a:off x="2204357" y="6356351"/>
            <a:ext cx="4712426" cy="365125"/>
          </a:xfrm>
          <a:prstGeom prst="rect">
            <a:avLst/>
          </a:prstGeom>
        </p:spPr>
        <p:txBody>
          <a:bodyPr vert="horz" lIns="91440" tIns="45720" rIns="91440" bIns="45720" rtlCol="0" anchor="ctr"/>
          <a:lstStyle>
            <a:lvl1pPr algn="ctr">
              <a:defRPr sz="1350" b="0">
                <a:solidFill>
                  <a:schemeClr val="tx1"/>
                </a:solidFill>
              </a:defRPr>
            </a:lvl1pPr>
          </a:lstStyle>
          <a:p>
            <a:r>
              <a:rPr lang="en-US" altLang="zh-CN"/>
              <a:t>SIGMETRICS 2017</a:t>
            </a:r>
            <a:endParaRPr lang="zh-CN" altLang="en-US" dirty="0"/>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350" b="0">
                <a:solidFill>
                  <a:schemeClr val="tx1"/>
                </a:solidFill>
              </a:defRPr>
            </a:lvl1pPr>
          </a:lstStyle>
          <a:p>
            <a:fld id="{9EC8CF4D-7D58-4A74-BDD2-0615DC050D49}" type="slidenum">
              <a:rPr lang="zh-CN" altLang="en-US" smtClean="0"/>
              <a:pPr/>
              <a:t>‹#›</a:t>
            </a:fld>
            <a:endParaRPr lang="zh-CN" altLang="en-US" dirty="0"/>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440172" y="53530"/>
            <a:ext cx="1366603" cy="1343951"/>
          </a:xfrm>
          <a:prstGeom prst="rect">
            <a:avLst/>
          </a:prstGeom>
        </p:spPr>
      </p:pic>
      <p:grpSp>
        <p:nvGrpSpPr>
          <p:cNvPr id="9" name="组合 6"/>
          <p:cNvGrpSpPr/>
          <p:nvPr userDrawn="1"/>
        </p:nvGrpSpPr>
        <p:grpSpPr>
          <a:xfrm>
            <a:off x="251478" y="1270364"/>
            <a:ext cx="8579785" cy="360363"/>
            <a:chOff x="251478" y="1270364"/>
            <a:chExt cx="8579785" cy="360363"/>
          </a:xfrm>
        </p:grpSpPr>
        <p:sp>
          <p:nvSpPr>
            <p:cNvPr id="10" name="直接连接符 7"/>
            <p:cNvSpPr>
              <a:spLocks noChangeShapeType="1"/>
            </p:cNvSpPr>
            <p:nvPr userDrawn="1"/>
          </p:nvSpPr>
          <p:spPr bwMode="auto">
            <a:xfrm>
              <a:off x="628650" y="1450546"/>
              <a:ext cx="8202613" cy="1587"/>
            </a:xfrm>
            <a:prstGeom prst="line">
              <a:avLst/>
            </a:prstGeom>
            <a:noFill/>
            <a:ln w="38100" cap="sq"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type="none"/>
            </a:ln>
            <a:extLst>
              <a:ext uri="{909E8E84-426E-40DD-AFC4-6F175D3DCCD1}">
                <a14:hiddenFill xmlns:a14="http://schemas.microsoft.com/office/drawing/2010/main">
                  <a:noFill/>
                </a14:hiddenFill>
              </a:ext>
            </a:extLst>
          </p:spPr>
          <p:txBody>
            <a:bodyPr/>
            <a:lstStyle/>
            <a:p>
              <a:endParaRPr lang="zh-CN" altLang="en-US"/>
            </a:p>
          </p:txBody>
        </p:sp>
        <p:sp>
          <p:nvSpPr>
            <p:cNvPr id="11" name="椭圆 8"/>
            <p:cNvSpPr>
              <a:spLocks noChangeArrowheads="1"/>
            </p:cNvSpPr>
            <p:nvPr userDrawn="1"/>
          </p:nvSpPr>
          <p:spPr bwMode="auto">
            <a:xfrm>
              <a:off x="251478" y="1270364"/>
              <a:ext cx="360363" cy="360363"/>
            </a:xfrm>
            <a:prstGeom prst="ellipse">
              <a:avLst/>
            </a:prstGeom>
            <a:solidFill>
              <a:schemeClr val="bg1"/>
            </a:solidFill>
            <a:ln w="38100" cap="flat" cmpd="sng">
              <a:gradFill flip="none" rotWithShape="1">
                <a:gsLst>
                  <a:gs pos="0">
                    <a:schemeClr val="tx1"/>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round/>
              <a:headEnd/>
              <a:tailEnd/>
            </a:ln>
          </p:spPr>
          <p:txBody>
            <a:bodyPr anchor="ctr"/>
            <a:lstStyle/>
            <a:p>
              <a:pPr algn="ct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spTree>
    <p:extLst>
      <p:ext uri="{BB962C8B-B14F-4D97-AF65-F5344CB8AC3E}">
        <p14:creationId xmlns:p14="http://schemas.microsoft.com/office/powerpoint/2010/main" val="553156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hf sldNum="0" hdr="0"/>
  <p:txStyles>
    <p:titleStyle>
      <a:lvl1pPr algn="l" defTabSz="685800" rtl="0" eaLnBrk="1" latinLnBrk="0" hangingPunct="1">
        <a:lnSpc>
          <a:spcPct val="90000"/>
        </a:lnSpc>
        <a:spcBef>
          <a:spcPct val="0"/>
        </a:spcBef>
        <a:buNone/>
        <a:defRPr sz="3300" kern="1200" baseline="0">
          <a:solidFill>
            <a:schemeClr val="tx1"/>
          </a:solidFill>
          <a:latin typeface="Arial" panose="020B0604020202020204" pitchFamily="34" charset="0"/>
          <a:ea typeface="楷体" panose="02010609060101010101" pitchFamily="49" charset="-122"/>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342900" algn="l" defTabSz="685800" rtl="0" eaLnBrk="1" latinLnBrk="0" hangingPunct="1">
        <a:lnSpc>
          <a:spcPct val="90000"/>
        </a:lnSpc>
        <a:spcBef>
          <a:spcPts val="375"/>
        </a:spcBef>
        <a:buSzPct val="80000"/>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l"/>
        <a:defRPr sz="1800" kern="1200" baseline="0">
          <a:solidFill>
            <a:schemeClr val="tx1"/>
          </a:solidFill>
          <a:latin typeface="Arial" panose="020B0604020202020204" pitchFamily="34" charset="0"/>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l"/>
        <a:defRPr sz="1400" kern="1200" baseline="0">
          <a:solidFill>
            <a:schemeClr val="tx1"/>
          </a:solidFill>
          <a:latin typeface="Arial" panose="020B0604020202020204" pitchFamily="34" charset="0"/>
          <a:ea typeface="+mn-ea"/>
          <a:cs typeface="+mn-cs"/>
        </a:defRPr>
      </a:lvl4pPr>
      <a:lvl5pPr marL="1543050" indent="-171450" algn="l" defTabSz="685800" rtl="0" eaLnBrk="1" latinLnBrk="0" hangingPunct="1">
        <a:lnSpc>
          <a:spcPct val="90000"/>
        </a:lnSpc>
        <a:spcBef>
          <a:spcPts val="375"/>
        </a:spcBef>
        <a:buFont typeface="Wingdings" panose="05000000000000000000" pitchFamily="2" charset="2"/>
        <a:buChar char="l"/>
        <a:defRPr sz="1100" kern="1200" baseline="0">
          <a:solidFill>
            <a:schemeClr val="tx1"/>
          </a:solidFill>
          <a:latin typeface="Arial" panose="020B06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2.png"/><Relationship Id="rId4" Type="http://schemas.openxmlformats.org/officeDocument/2006/relationships/image" Target="../media/image211.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80.png"/></Relationships>
</file>

<file path=ppt/slides/_rels/slide4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image" Target="../media/image241.png"/><Relationship Id="rId3" Type="http://schemas.openxmlformats.org/officeDocument/2006/relationships/image" Target="../media/image190.png"/><Relationship Id="rId7" Type="http://schemas.openxmlformats.org/officeDocument/2006/relationships/image" Target="../media/image231.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21.png"/><Relationship Id="rId5" Type="http://schemas.openxmlformats.org/officeDocument/2006/relationships/image" Target="../media/image210.png"/><Relationship Id="rId4" Type="http://schemas.openxmlformats.org/officeDocument/2006/relationships/image" Target="../media/image200.png"/><Relationship Id="rId9" Type="http://schemas.openxmlformats.org/officeDocument/2006/relationships/image" Target="../media/image25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5.jpeg"/><Relationship Id="rId4" Type="http://schemas.openxmlformats.org/officeDocument/2006/relationships/image" Target="../media/image4.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2396" y="1546641"/>
            <a:ext cx="8671639" cy="2042077"/>
          </a:xfrm>
        </p:spPr>
        <p:txBody>
          <a:bodyPr/>
          <a:lstStyle/>
          <a:p>
            <a:r>
              <a:rPr lang="en-US" b="1" dirty="0">
                <a:latin typeface="+mj-lt"/>
              </a:rPr>
              <a:t>Queue-Proportional Sampling: A Better Approach to Crossbar Scheduling for Input-Queued Switches</a:t>
            </a:r>
          </a:p>
        </p:txBody>
      </p:sp>
      <p:sp>
        <p:nvSpPr>
          <p:cNvPr id="3" name="副标题 2"/>
          <p:cNvSpPr>
            <a:spLocks noGrp="1"/>
          </p:cNvSpPr>
          <p:nvPr>
            <p:ph type="subTitle" idx="1"/>
          </p:nvPr>
        </p:nvSpPr>
        <p:spPr>
          <a:xfrm>
            <a:off x="478971" y="3986773"/>
            <a:ext cx="7924800" cy="1655762"/>
          </a:xfrm>
        </p:spPr>
        <p:txBody>
          <a:bodyPr>
            <a:normAutofit/>
          </a:bodyPr>
          <a:lstStyle/>
          <a:p>
            <a:pPr algn="r"/>
            <a:r>
              <a:rPr lang="en-US" b="1" dirty="0"/>
              <a:t>Long Gong</a:t>
            </a:r>
            <a:r>
              <a:rPr lang="en-US" dirty="0"/>
              <a:t>, Paul Tune, Liang Liu, Sen, Jun (Jim) Xu</a:t>
            </a:r>
            <a:endParaRPr lang="en-US" dirty="0">
              <a:latin typeface="+mn-lt"/>
            </a:endParaRPr>
          </a:p>
        </p:txBody>
      </p:sp>
    </p:spTree>
    <p:extLst>
      <p:ext uri="{BB962C8B-B14F-4D97-AF65-F5344CB8AC3E}">
        <p14:creationId xmlns:p14="http://schemas.microsoft.com/office/powerpoint/2010/main" val="198091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effectLst/>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
        <p:nvSpPr>
          <p:cNvPr id="2" name="Date Placeholder 1"/>
          <p:cNvSpPr>
            <a:spLocks noGrp="1"/>
          </p:cNvSpPr>
          <p:nvPr>
            <p:ph type="dt" sz="half" idx="10"/>
          </p:nvPr>
        </p:nvSpPr>
        <p:spPr/>
        <p:txBody>
          <a:bodyPr/>
          <a:lstStyle/>
          <a:p>
            <a:fld id="{C893282B-E96E-40BB-84D6-164E40A4A733}" type="datetime4">
              <a:rPr lang="en-US" altLang="zh-CN" smtClean="0"/>
              <a:t>June 2, 2017</a:t>
            </a:fld>
            <a:endParaRPr lang="zh-CN" altLang="en-US"/>
          </a:p>
        </p:txBody>
      </p:sp>
    </p:spTree>
    <p:extLst>
      <p:ext uri="{BB962C8B-B14F-4D97-AF65-F5344CB8AC3E}">
        <p14:creationId xmlns:p14="http://schemas.microsoft.com/office/powerpoint/2010/main" val="4235736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Queue-Proportional Sampling (QPS): </a:t>
            </a:r>
            <a:br>
              <a:rPr lang="en-US" dirty="0"/>
            </a:br>
            <a:r>
              <a:rPr lang="en-US" dirty="0"/>
              <a:t>Overview</a:t>
            </a:r>
          </a:p>
        </p:txBody>
      </p:sp>
      <p:sp>
        <p:nvSpPr>
          <p:cNvPr id="3" name="Content Placeholder 2"/>
          <p:cNvSpPr>
            <a:spLocks noGrp="1"/>
          </p:cNvSpPr>
          <p:nvPr>
            <p:ph idx="1"/>
          </p:nvPr>
        </p:nvSpPr>
        <p:spPr/>
        <p:txBody>
          <a:bodyPr/>
          <a:lstStyle/>
          <a:p>
            <a:r>
              <a:rPr lang="en-US" dirty="0"/>
              <a:t> Proposing (at any input port)</a:t>
            </a:r>
          </a:p>
          <a:p>
            <a:endParaRPr lang="en-US" dirty="0"/>
          </a:p>
          <a:p>
            <a:endParaRPr lang="en-US" dirty="0"/>
          </a:p>
          <a:p>
            <a:endParaRPr lang="en-US" dirty="0"/>
          </a:p>
          <a:p>
            <a:r>
              <a:rPr lang="en-US" dirty="0"/>
              <a:t> Accepting (at any output port) </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mc:AlternateContent xmlns:mc="http://schemas.openxmlformats.org/markup-compatibility/2006" xmlns:a14="http://schemas.microsoft.com/office/drawing/2010/main">
        <mc:Choice Requires="a14">
          <p:sp>
            <p:nvSpPr>
              <p:cNvPr id="7" name="Rectangle 25"/>
              <p:cNvSpPr>
                <a:spLocks noChangeArrowheads="1"/>
              </p:cNvSpPr>
              <p:nvPr/>
            </p:nvSpPr>
            <p:spPr bwMode="gray">
              <a:xfrm>
                <a:off x="1018303" y="2590253"/>
                <a:ext cx="7723675" cy="898634"/>
              </a:xfrm>
              <a:prstGeom prst="rect">
                <a:avLst/>
              </a:prstGeom>
              <a:solidFill>
                <a:srgbClr val="99CCFF"/>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noAutofit/>
              </a:bodyPr>
              <a:lstStyle/>
              <a:p>
                <a:pPr eaLnBrk="0" hangingPunct="0"/>
                <a:r>
                  <a:rPr lang="en-US" b="1" dirty="0">
                    <a:cs typeface="Arial" panose="020B0604020202020204" pitchFamily="34" charset="0"/>
                  </a:rPr>
                  <a:t>Step 1: </a:t>
                </a:r>
                <a:r>
                  <a:rPr lang="en-US" dirty="0">
                    <a:cs typeface="Arial" panose="020B0604020202020204" pitchFamily="34" charset="0"/>
                  </a:rPr>
                  <a:t>Sample an output port </a:t>
                </a:r>
                <a14:m>
                  <m:oMath xmlns:m="http://schemas.openxmlformats.org/officeDocument/2006/math">
                    <m:r>
                      <a:rPr lang="en-US" b="0" i="1" smtClean="0">
                        <a:latin typeface="Cambria Math" charset="0"/>
                        <a:cs typeface="Arial" panose="020B0604020202020204" pitchFamily="34" charset="0"/>
                      </a:rPr>
                      <m:t>𝑗</m:t>
                    </m:r>
                  </m:oMath>
                </a14:m>
                <a:r>
                  <a:rPr lang="en-US" dirty="0">
                    <a:cs typeface="Arial" panose="020B0604020202020204" pitchFamily="34" charset="0"/>
                  </a:rPr>
                  <a:t> with probability </a:t>
                </a:r>
                <a14:m>
                  <m:oMath xmlns:m="http://schemas.openxmlformats.org/officeDocument/2006/math">
                    <m:f>
                      <m:fPr>
                        <m:ctrlPr>
                          <a:rPr lang="mr-IN" i="1" smtClean="0">
                            <a:latin typeface="Cambria Math" panose="02040503050406030204" pitchFamily="18" charset="0"/>
                            <a:cs typeface="Arial" panose="020B0604020202020204" pitchFamily="34" charset="0"/>
                          </a:rPr>
                        </m:ctrlPr>
                      </m:fPr>
                      <m:num>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charset="0"/>
                                <a:cs typeface="Arial" panose="020B0604020202020204" pitchFamily="34" charset="0"/>
                              </a:rPr>
                              <m:t>𝑞</m:t>
                            </m:r>
                          </m:e>
                          <m:sub>
                            <m:r>
                              <a:rPr lang="en-US" b="0" i="1" smtClean="0">
                                <a:latin typeface="Cambria Math" charset="0"/>
                                <a:cs typeface="Arial" panose="020B0604020202020204" pitchFamily="34" charset="0"/>
                              </a:rPr>
                              <m:t>𝑗</m:t>
                            </m:r>
                          </m:sub>
                        </m:sSub>
                      </m:num>
                      <m:den>
                        <m:r>
                          <a:rPr lang="en-US" b="0" i="1" smtClean="0">
                            <a:latin typeface="Cambria Math" charset="0"/>
                            <a:cs typeface="Arial" panose="020B0604020202020204" pitchFamily="34" charset="0"/>
                          </a:rPr>
                          <m:t>𝑞</m:t>
                        </m:r>
                      </m:den>
                    </m:f>
                  </m:oMath>
                </a14:m>
                <a:endParaRPr lang="en-US" dirty="0">
                  <a:cs typeface="Arial" panose="020B0604020202020204" pitchFamily="34" charset="0"/>
                </a:endParaRPr>
              </a:p>
              <a:p>
                <a:pPr eaLnBrk="0" hangingPunct="0"/>
                <a:r>
                  <a:rPr lang="en-US" b="1" dirty="0">
                    <a:cs typeface="Arial" panose="020B0604020202020204" pitchFamily="34" charset="0"/>
                  </a:rPr>
                  <a:t>Step 2: </a:t>
                </a:r>
                <a:r>
                  <a:rPr lang="en-US" dirty="0">
                    <a:cs typeface="Arial" panose="020B0604020202020204" pitchFamily="34" charset="0"/>
                  </a:rPr>
                  <a:t>Send </a:t>
                </a:r>
                <a14:m>
                  <m:oMath xmlns:m="http://schemas.openxmlformats.org/officeDocument/2006/math">
                    <m:sSub>
                      <m:sSubPr>
                        <m:ctrlPr>
                          <a:rPr lang="en-US" i="1" smtClean="0">
                            <a:latin typeface="Cambria Math" panose="02040503050406030204" pitchFamily="18" charset="0"/>
                            <a:cs typeface="Arial" panose="020B0604020202020204" pitchFamily="34" charset="0"/>
                          </a:rPr>
                        </m:ctrlPr>
                      </m:sSubPr>
                      <m:e>
                        <m:r>
                          <a:rPr lang="en-US" b="0" i="1" smtClean="0">
                            <a:latin typeface="Cambria Math" charset="0"/>
                            <a:cs typeface="Arial" panose="020B0604020202020204" pitchFamily="34" charset="0"/>
                          </a:rPr>
                          <m:t>𝑞</m:t>
                        </m:r>
                      </m:e>
                      <m:sub>
                        <m:r>
                          <a:rPr lang="en-US" b="0" i="1" smtClean="0">
                            <a:latin typeface="Cambria Math" charset="0"/>
                            <a:cs typeface="Arial" panose="020B0604020202020204" pitchFamily="34" charset="0"/>
                          </a:rPr>
                          <m:t>𝑘</m:t>
                        </m:r>
                      </m:sub>
                    </m:sSub>
                  </m:oMath>
                </a14:m>
                <a:r>
                  <a:rPr lang="en-US" dirty="0">
                    <a:cs typeface="Arial" panose="020B0604020202020204" pitchFamily="34" charset="0"/>
                  </a:rPr>
                  <a:t> to output port </a:t>
                </a:r>
                <a14:m>
                  <m:oMath xmlns:m="http://schemas.openxmlformats.org/officeDocument/2006/math">
                    <m:r>
                      <a:rPr lang="en-US" b="0" i="1" smtClean="0">
                        <a:latin typeface="Cambria Math" charset="0"/>
                        <a:cs typeface="Arial" panose="020B0604020202020204" pitchFamily="34" charset="0"/>
                      </a:rPr>
                      <m:t>𝑘</m:t>
                    </m:r>
                  </m:oMath>
                </a14:m>
                <a:r>
                  <a:rPr lang="en-US" dirty="0">
                    <a:cs typeface="Arial" panose="020B0604020202020204" pitchFamily="34" charset="0"/>
                  </a:rPr>
                  <a:t> (assume </a:t>
                </a:r>
                <a14:m>
                  <m:oMath xmlns:m="http://schemas.openxmlformats.org/officeDocument/2006/math">
                    <m:r>
                      <a:rPr lang="en-US" b="0" i="1" dirty="0" smtClean="0">
                        <a:latin typeface="Cambria Math" charset="0"/>
                        <a:cs typeface="Arial" panose="020B0604020202020204" pitchFamily="34" charset="0"/>
                      </a:rPr>
                      <m:t>𝑘</m:t>
                    </m:r>
                  </m:oMath>
                </a14:m>
                <a:r>
                  <a:rPr lang="en-US" dirty="0">
                    <a:cs typeface="Arial" panose="020B0604020202020204" pitchFamily="34" charset="0"/>
                  </a:rPr>
                  <a:t> is sampled is </a:t>
                </a:r>
                <a:r>
                  <a:rPr lang="en-US" b="1" dirty="0">
                    <a:cs typeface="Arial" panose="020B0604020202020204" pitchFamily="34" charset="0"/>
                  </a:rPr>
                  <a:t>Step 1</a:t>
                </a:r>
                <a:r>
                  <a:rPr lang="en-US" dirty="0">
                    <a:cs typeface="Arial" panose="020B0604020202020204" pitchFamily="34" charset="0"/>
                  </a:rPr>
                  <a:t>)</a:t>
                </a:r>
              </a:p>
            </p:txBody>
          </p:sp>
        </mc:Choice>
        <mc:Fallback xmlns="">
          <p:sp>
            <p:nvSpPr>
              <p:cNvPr id="7" name="Rectangle 25"/>
              <p:cNvSpPr>
                <a:spLocks noRot="1" noChangeAspect="1" noMove="1" noResize="1" noEditPoints="1" noAdjustHandles="1" noChangeArrowheads="1" noChangeShapeType="1" noTextEdit="1"/>
              </p:cNvSpPr>
              <p:nvPr/>
            </p:nvSpPr>
            <p:spPr bwMode="gray">
              <a:xfrm>
                <a:off x="1018303" y="2590253"/>
                <a:ext cx="7723675" cy="898634"/>
              </a:xfrm>
              <a:prstGeom prst="rect">
                <a:avLst/>
              </a:prstGeom>
              <a:blipFill rotWithShape="0">
                <a:blip r:embed="rId3"/>
                <a:stretch>
                  <a:fillRect l="-631" b="-4762"/>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6085491" y="1590745"/>
                <a:ext cx="2656488" cy="695256"/>
              </a:xfrm>
              <a:prstGeom prst="wedgeRectCallout">
                <a:avLst>
                  <a:gd name="adj1" fmla="val -53990"/>
                  <a:gd name="adj2" fmla="val 91604"/>
                </a:avLst>
              </a:prstGeom>
              <a:solidFill>
                <a:srgbClr val="99CCFF"/>
              </a:solidFill>
            </p:spPr>
            <p:style>
              <a:lnRef idx="2">
                <a:schemeClr val="dk1"/>
              </a:lnRef>
              <a:fillRef idx="1">
                <a:schemeClr val="lt1"/>
              </a:fillRef>
              <a:effectRef idx="0">
                <a:schemeClr val="dk1"/>
              </a:effectRef>
              <a:fontRef idx="minor">
                <a:schemeClr val="dk1"/>
              </a:fontRef>
            </p:style>
            <p:txBody>
              <a:bodyPr rtlCol="0" anchor="ctr"/>
              <a:lstStyle/>
              <a:p>
                <a14:m>
                  <m:oMath xmlns:m="http://schemas.openxmlformats.org/officeDocument/2006/math">
                    <m:sSub>
                      <m:sSubPr>
                        <m:ctrlPr>
                          <a:rPr lang="en-US" sz="1600" i="1" smtClean="0">
                            <a:solidFill>
                              <a:sysClr val="windowText" lastClr="000000"/>
                            </a:solidFill>
                            <a:latin typeface="Cambria Math" panose="02040503050406030204" pitchFamily="18" charset="0"/>
                          </a:rPr>
                        </m:ctrlPr>
                      </m:sSubPr>
                      <m:e>
                        <m:r>
                          <a:rPr lang="en-US" sz="1600" b="0" i="1" smtClean="0">
                            <a:solidFill>
                              <a:sysClr val="windowText" lastClr="000000"/>
                            </a:solidFill>
                            <a:latin typeface="Cambria Math" charset="0"/>
                          </a:rPr>
                          <m:t>𝑞</m:t>
                        </m:r>
                      </m:e>
                      <m:sub>
                        <m:r>
                          <a:rPr lang="en-US" sz="1600" b="0" i="1" smtClean="0">
                            <a:solidFill>
                              <a:sysClr val="windowText" lastClr="000000"/>
                            </a:solidFill>
                            <a:latin typeface="Cambria Math" charset="0"/>
                          </a:rPr>
                          <m:t>𝑗</m:t>
                        </m:r>
                      </m:sub>
                    </m:sSub>
                  </m:oMath>
                </a14:m>
                <a:r>
                  <a:rPr lang="en-US" sz="1600" dirty="0">
                    <a:solidFill>
                      <a:sysClr val="windowText" lastClr="000000"/>
                    </a:solidFill>
                  </a:rPr>
                  <a:t>: length of the </a:t>
                </a:r>
                <a14:m>
                  <m:oMath xmlns:m="http://schemas.openxmlformats.org/officeDocument/2006/math">
                    <m:sSup>
                      <m:sSupPr>
                        <m:ctrlPr>
                          <a:rPr lang="en-US" sz="1600" i="1" smtClean="0">
                            <a:solidFill>
                              <a:sysClr val="windowText" lastClr="000000"/>
                            </a:solidFill>
                            <a:latin typeface="Cambria Math" panose="02040503050406030204" pitchFamily="18" charset="0"/>
                          </a:rPr>
                        </m:ctrlPr>
                      </m:sSupPr>
                      <m:e>
                        <m:r>
                          <a:rPr lang="en-US" sz="1600" b="0" i="1" smtClean="0">
                            <a:solidFill>
                              <a:sysClr val="windowText" lastClr="000000"/>
                            </a:solidFill>
                            <a:latin typeface="Cambria Math" charset="0"/>
                          </a:rPr>
                          <m:t>𝑗</m:t>
                        </m:r>
                      </m:e>
                      <m:sup>
                        <m:r>
                          <a:rPr lang="en-US" sz="1600" b="0" i="1" smtClean="0">
                            <a:solidFill>
                              <a:sysClr val="windowText" lastClr="000000"/>
                            </a:solidFill>
                            <a:latin typeface="Cambria Math" charset="0"/>
                          </a:rPr>
                          <m:t>𝑡h</m:t>
                        </m:r>
                      </m:sup>
                    </m:sSup>
                  </m:oMath>
                </a14:m>
                <a:r>
                  <a:rPr lang="en-US" sz="1600" dirty="0">
                    <a:solidFill>
                      <a:sysClr val="windowText" lastClr="000000"/>
                    </a:solidFill>
                  </a:rPr>
                  <a:t> VOQ</a:t>
                </a:r>
              </a:p>
              <a:p>
                <a14:m>
                  <m:oMath xmlns:m="http://schemas.openxmlformats.org/officeDocument/2006/math">
                    <m:r>
                      <a:rPr lang="en-US" sz="1600" b="0" i="1" smtClean="0">
                        <a:solidFill>
                          <a:sysClr val="windowText" lastClr="000000"/>
                        </a:solidFill>
                        <a:latin typeface="Cambria Math" charset="0"/>
                      </a:rPr>
                      <m:t>𝑞</m:t>
                    </m:r>
                  </m:oMath>
                </a14:m>
                <a:r>
                  <a:rPr lang="en-US" sz="1600" dirty="0">
                    <a:solidFill>
                      <a:sysClr val="windowText" lastClr="000000"/>
                    </a:solidFill>
                  </a:rPr>
                  <a:t>: total length of VOQs</a:t>
                </a:r>
              </a:p>
            </p:txBody>
          </p:sp>
        </mc:Choice>
        <mc:Fallback xmlns="">
          <p:sp>
            <p:nvSpPr>
              <p:cNvPr id="8" name="Rectangular Callout 7"/>
              <p:cNvSpPr>
                <a:spLocks noRot="1" noChangeAspect="1" noMove="1" noResize="1" noEditPoints="1" noAdjustHandles="1" noChangeArrowheads="1" noChangeShapeType="1" noTextEdit="1"/>
              </p:cNvSpPr>
              <p:nvPr/>
            </p:nvSpPr>
            <p:spPr>
              <a:xfrm>
                <a:off x="6085491" y="1590745"/>
                <a:ext cx="2656488" cy="695256"/>
              </a:xfrm>
              <a:prstGeom prst="wedgeRectCallout">
                <a:avLst>
                  <a:gd name="adj1" fmla="val -53990"/>
                  <a:gd name="adj2" fmla="val 91604"/>
                </a:avLst>
              </a:prstGeom>
              <a:blipFill rotWithShape="0">
                <a:blip r:embed="rId4"/>
                <a:stretch>
                  <a:fillRect/>
                </a:stretch>
              </a:blipFill>
            </p:spPr>
            <p:txBody>
              <a:bodyPr/>
              <a:lstStyle/>
              <a:p>
                <a:r>
                  <a:rPr lang="en-US">
                    <a:noFill/>
                  </a:rPr>
                  <a:t> </a:t>
                </a:r>
              </a:p>
            </p:txBody>
          </p:sp>
        </mc:Fallback>
      </mc:AlternateContent>
      <p:sp>
        <p:nvSpPr>
          <p:cNvPr id="9" name="Rectangle 26"/>
          <p:cNvSpPr>
            <a:spLocks noChangeArrowheads="1"/>
          </p:cNvSpPr>
          <p:nvPr/>
        </p:nvSpPr>
        <p:spPr bwMode="gray">
          <a:xfrm>
            <a:off x="1018302" y="4397962"/>
            <a:ext cx="7723675" cy="639122"/>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p>
            <a:pPr eaLnBrk="0" hangingPunct="0"/>
            <a:r>
              <a:rPr lang="en-US" dirty="0">
                <a:effectLst/>
              </a:rPr>
              <a:t>Accept the one with </a:t>
            </a:r>
            <a:r>
              <a:rPr lang="en-US" dirty="0">
                <a:solidFill>
                  <a:srgbClr val="FF0000"/>
                </a:solidFill>
                <a:effectLst/>
              </a:rPr>
              <a:t>the largest VOQ length </a:t>
            </a:r>
            <a:r>
              <a:rPr lang="en-US" dirty="0">
                <a:effectLst/>
              </a:rPr>
              <a:t>if receiving one or more proposals</a:t>
            </a:r>
          </a:p>
        </p:txBody>
      </p:sp>
      <p:sp>
        <p:nvSpPr>
          <p:cNvPr id="10" name="Rounded Rectangle 9"/>
          <p:cNvSpPr/>
          <p:nvPr/>
        </p:nvSpPr>
        <p:spPr>
          <a:xfrm>
            <a:off x="1018301" y="5315538"/>
            <a:ext cx="7723675" cy="630621"/>
          </a:xfrm>
          <a:prstGeom prst="roundRect">
            <a:avLst/>
          </a:prstGeom>
          <a:solidFill>
            <a:srgbClr val="FFCC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Note that, besides the “longest VOQ first” accepting strategy, we also investigate “proportional” accepting</a:t>
            </a:r>
          </a:p>
        </p:txBody>
      </p:sp>
      <p:sp>
        <p:nvSpPr>
          <p:cNvPr id="4" name="Date Placeholder 3"/>
          <p:cNvSpPr>
            <a:spLocks noGrp="1"/>
          </p:cNvSpPr>
          <p:nvPr>
            <p:ph type="dt" sz="half" idx="10"/>
          </p:nvPr>
        </p:nvSpPr>
        <p:spPr/>
        <p:txBody>
          <a:bodyPr/>
          <a:lstStyle/>
          <a:p>
            <a:fld id="{94A8F35D-67F3-4AAC-8125-62E37263BE9D}" type="datetime4">
              <a:rPr lang="en-US" altLang="zh-CN" smtClean="0"/>
              <a:t>June 2, 2017</a:t>
            </a:fld>
            <a:endParaRPr lang="zh-CN" altLang="en-US"/>
          </a:p>
        </p:txBody>
      </p:sp>
    </p:spTree>
    <p:extLst>
      <p:ext uri="{BB962C8B-B14F-4D97-AF65-F5344CB8AC3E}">
        <p14:creationId xmlns:p14="http://schemas.microsoft.com/office/powerpoint/2010/main" val="294532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additive="base">
                                        <p:cTn id="19"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 calcmode="lin" valueType="num">
                                      <p:cBhvr additive="base">
                                        <p:cTn id="3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Queue-Proportional Sampling (QPS): </a:t>
            </a:r>
            <a:br>
              <a:rPr lang="en-US" dirty="0"/>
            </a:br>
            <a:r>
              <a:rPr lang="en-US" dirty="0"/>
              <a:t>Example</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68" name="Oval 67"/>
          <p:cNvSpPr/>
          <p:nvPr/>
        </p:nvSpPr>
        <p:spPr>
          <a:xfrm>
            <a:off x="322217" y="3169646"/>
            <a:ext cx="1936253" cy="1338362"/>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0" name="Table 69"/>
          <p:cNvGraphicFramePr>
            <a:graphicFrameLocks noGrp="1"/>
          </p:cNvGraphicFramePr>
          <p:nvPr>
            <p:extLst>
              <p:ext uri="{D42A27DB-BD31-4B8C-83A1-F6EECF244321}">
                <p14:modId xmlns:p14="http://schemas.microsoft.com/office/powerpoint/2010/main" val="2234587770"/>
              </p:ext>
            </p:extLst>
          </p:nvPr>
        </p:nvGraphicFramePr>
        <p:xfrm>
          <a:off x="2204357" y="1590320"/>
          <a:ext cx="2030842" cy="1028700"/>
        </p:xfrm>
        <a:graphic>
          <a:graphicData uri="http://schemas.openxmlformats.org/drawingml/2006/table">
            <a:tbl>
              <a:tblPr firstRow="1">
                <a:tableStyleId>{F5AB1C69-6EDB-4FF4-983F-18BD219EF322}</a:tableStyleId>
              </a:tblPr>
              <a:tblGrid>
                <a:gridCol w="1015421">
                  <a:extLst>
                    <a:ext uri="{9D8B030D-6E8A-4147-A177-3AD203B41FA5}">
                      <a16:colId xmlns:a16="http://schemas.microsoft.com/office/drawing/2014/main" val="520629815"/>
                    </a:ext>
                  </a:extLst>
                </a:gridCol>
                <a:gridCol w="1015421">
                  <a:extLst>
                    <a:ext uri="{9D8B030D-6E8A-4147-A177-3AD203B41FA5}">
                      <a16:colId xmlns:a16="http://schemas.microsoft.com/office/drawing/2014/main" val="9371547"/>
                    </a:ext>
                  </a:extLst>
                </a:gridCol>
              </a:tblGrid>
              <a:tr h="175416">
                <a:tc>
                  <a:txBody>
                    <a:bodyPr/>
                    <a:lstStyle/>
                    <a:p>
                      <a:pPr algn="ctr"/>
                      <a:r>
                        <a:rPr lang="en-US" dirty="0">
                          <a:solidFill>
                            <a:schemeClr val="tx1"/>
                          </a:solidFill>
                        </a:rPr>
                        <a:t>VOQ ID</a:t>
                      </a:r>
                    </a:p>
                  </a:txBody>
                  <a:tcPr marL="0" marR="0" marT="0" marB="0">
                    <a:solidFill>
                      <a:schemeClr val="accent1">
                        <a:lumMod val="20000"/>
                        <a:lumOff val="80000"/>
                      </a:schemeClr>
                    </a:solidFill>
                  </a:tcPr>
                </a:tc>
                <a:tc>
                  <a:txBody>
                    <a:bodyPr/>
                    <a:lstStyle/>
                    <a:p>
                      <a:pPr algn="ctr"/>
                      <a:r>
                        <a:rPr lang="en-US" dirty="0">
                          <a:solidFill>
                            <a:schemeClr val="tx1"/>
                          </a:solidFill>
                        </a:rPr>
                        <a:t>VOQ Length</a:t>
                      </a:r>
                    </a:p>
                  </a:txBody>
                  <a:tcPr marL="0" marR="0" marT="0" marB="0">
                    <a:solidFill>
                      <a:schemeClr val="accent1">
                        <a:lumMod val="20000"/>
                        <a:lumOff val="80000"/>
                      </a:schemeClr>
                    </a:solidFill>
                  </a:tcPr>
                </a:tc>
                <a:extLst>
                  <a:ext uri="{0D108BD9-81ED-4DB2-BD59-A6C34878D82A}">
                    <a16:rowId xmlns:a16="http://schemas.microsoft.com/office/drawing/2014/main" val="812177036"/>
                  </a:ext>
                </a:extLst>
              </a:tr>
              <a:tr h="175416">
                <a:tc>
                  <a:txBody>
                    <a:bodyPr/>
                    <a:lstStyle/>
                    <a:p>
                      <a:pPr algn="ctr"/>
                      <a:r>
                        <a:rPr lang="en-US" dirty="0"/>
                        <a:t>1</a:t>
                      </a:r>
                    </a:p>
                  </a:txBody>
                  <a:tcPr marL="0" marR="0" marT="0" marB="0"/>
                </a:tc>
                <a:tc>
                  <a:txBody>
                    <a:bodyPr/>
                    <a:lstStyle/>
                    <a:p>
                      <a:pPr algn="ctr"/>
                      <a:r>
                        <a:rPr lang="en-US" dirty="0"/>
                        <a:t>3</a:t>
                      </a:r>
                    </a:p>
                  </a:txBody>
                  <a:tcPr marL="0" marR="0" marT="0" marB="0"/>
                </a:tc>
                <a:extLst>
                  <a:ext uri="{0D108BD9-81ED-4DB2-BD59-A6C34878D82A}">
                    <a16:rowId xmlns:a16="http://schemas.microsoft.com/office/drawing/2014/main" val="2721264429"/>
                  </a:ext>
                </a:extLst>
              </a:tr>
              <a:tr h="175416">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dirty="0"/>
                        <a:t>2</a:t>
                      </a:r>
                    </a:p>
                  </a:txBody>
                  <a:tcPr marL="0" marR="0" marT="0" marB="0"/>
                </a:tc>
                <a:tc>
                  <a:txBody>
                    <a:bodyPr/>
                    <a:lstStyle/>
                    <a:p>
                      <a:pPr algn="ctr"/>
                      <a:r>
                        <a:rPr lang="en-US" dirty="0"/>
                        <a:t>7</a:t>
                      </a:r>
                    </a:p>
                  </a:txBody>
                  <a:tcPr marL="0" marR="0" marT="0" marB="0"/>
                </a:tc>
                <a:extLst>
                  <a:ext uri="{0D108BD9-81ED-4DB2-BD59-A6C34878D82A}">
                    <a16:rowId xmlns:a16="http://schemas.microsoft.com/office/drawing/2014/main" val="4057632264"/>
                  </a:ext>
                </a:extLst>
              </a:tr>
              <a:tr h="175416">
                <a:tc>
                  <a:txBody>
                    <a:bodyPr/>
                    <a:lstStyle/>
                    <a:p>
                      <a:pPr algn="ctr"/>
                      <a:r>
                        <a:rPr lang="en-US" dirty="0"/>
                        <a:t>3</a:t>
                      </a:r>
                    </a:p>
                  </a:txBody>
                  <a:tcPr marL="0" marR="0" marT="0" marB="0"/>
                </a:tc>
                <a:tc>
                  <a:txBody>
                    <a:bodyPr/>
                    <a:lstStyle/>
                    <a:p>
                      <a:pPr algn="ctr"/>
                      <a:r>
                        <a:rPr lang="en-US" dirty="0"/>
                        <a:t>6</a:t>
                      </a:r>
                    </a:p>
                  </a:txBody>
                  <a:tcPr marL="0" marR="0" marT="0" marB="0"/>
                </a:tc>
                <a:extLst>
                  <a:ext uri="{0D108BD9-81ED-4DB2-BD59-A6C34878D82A}">
                    <a16:rowId xmlns:a16="http://schemas.microsoft.com/office/drawing/2014/main" val="1024699140"/>
                  </a:ext>
                </a:extLst>
              </a:tr>
              <a:tr h="175416">
                <a:tc>
                  <a:txBody>
                    <a:bodyPr/>
                    <a:lstStyle/>
                    <a:p>
                      <a:pPr algn="ctr"/>
                      <a:r>
                        <a:rPr lang="en-US" dirty="0"/>
                        <a:t>4</a:t>
                      </a:r>
                    </a:p>
                  </a:txBody>
                  <a:tcPr marL="0" marR="0" marT="0" marB="0"/>
                </a:tc>
                <a:tc>
                  <a:txBody>
                    <a:bodyPr/>
                    <a:lstStyle/>
                    <a:p>
                      <a:pPr algn="ctr"/>
                      <a:r>
                        <a:rPr lang="en-US" dirty="0"/>
                        <a:t>2</a:t>
                      </a:r>
                    </a:p>
                  </a:txBody>
                  <a:tcPr marL="0" marR="0" marT="0" marB="0"/>
                </a:tc>
                <a:extLst>
                  <a:ext uri="{0D108BD9-81ED-4DB2-BD59-A6C34878D82A}">
                    <a16:rowId xmlns:a16="http://schemas.microsoft.com/office/drawing/2014/main" val="3094813289"/>
                  </a:ext>
                </a:extLst>
              </a:tr>
            </a:tbl>
          </a:graphicData>
        </a:graphic>
      </p:graphicFrame>
      <p:sp>
        <p:nvSpPr>
          <p:cNvPr id="71" name="Arrow: Bent 70"/>
          <p:cNvSpPr/>
          <p:nvPr/>
        </p:nvSpPr>
        <p:spPr>
          <a:xfrm>
            <a:off x="1213582" y="1926838"/>
            <a:ext cx="902230" cy="1138579"/>
          </a:xfrm>
          <a:prstGeom prst="bentArrow">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7" name="Group 6"/>
          <p:cNvGrpSpPr/>
          <p:nvPr/>
        </p:nvGrpSpPr>
        <p:grpSpPr>
          <a:xfrm>
            <a:off x="6248909" y="2007540"/>
            <a:ext cx="2168434" cy="2168434"/>
            <a:chOff x="6248909" y="2007540"/>
            <a:chExt cx="2168434" cy="2168434"/>
          </a:xfrm>
        </p:grpSpPr>
        <p:sp>
          <p:nvSpPr>
            <p:cNvPr id="72" name="Oval 71"/>
            <p:cNvSpPr/>
            <p:nvPr/>
          </p:nvSpPr>
          <p:spPr>
            <a:xfrm>
              <a:off x="6248909" y="2007540"/>
              <a:ext cx="2168434" cy="2168434"/>
            </a:xfrm>
            <a:prstGeom prst="ellipse">
              <a:avLst/>
            </a:prstGeom>
            <a:solidFill>
              <a:srgbClr val="FFCC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flipV="1">
              <a:off x="7333126" y="2625687"/>
              <a:ext cx="962296" cy="466072"/>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509532" y="2333093"/>
              <a:ext cx="312906" cy="369332"/>
            </a:xfrm>
            <a:prstGeom prst="rect">
              <a:avLst/>
            </a:prstGeom>
            <a:noFill/>
          </p:spPr>
          <p:txBody>
            <a:bodyPr wrap="none" rtlCol="0">
              <a:spAutoFit/>
            </a:bodyPr>
            <a:lstStyle/>
            <a:p>
              <a:r>
                <a:rPr lang="en-US" dirty="0"/>
                <a:t>3</a:t>
              </a:r>
            </a:p>
          </p:txBody>
        </p:sp>
        <p:cxnSp>
          <p:nvCxnSpPr>
            <p:cNvPr id="83" name="Straight Connector 82"/>
            <p:cNvCxnSpPr>
              <a:endCxn id="72" idx="0"/>
            </p:cNvCxnSpPr>
            <p:nvPr/>
          </p:nvCxnSpPr>
          <p:spPr>
            <a:xfrm flipV="1">
              <a:off x="7333126" y="2007540"/>
              <a:ext cx="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a:off x="7211205" y="3091757"/>
              <a:ext cx="121920" cy="1084216"/>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634577" y="2285612"/>
              <a:ext cx="698548" cy="822960"/>
            </a:xfrm>
            <a:prstGeom prst="line">
              <a:avLst/>
            </a:prstGeom>
            <a:ln w="381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7637367" y="3231441"/>
              <a:ext cx="312906" cy="369332"/>
            </a:xfrm>
            <a:prstGeom prst="rect">
              <a:avLst/>
            </a:prstGeom>
            <a:noFill/>
          </p:spPr>
          <p:txBody>
            <a:bodyPr wrap="none" rtlCol="0">
              <a:spAutoFit/>
            </a:bodyPr>
            <a:lstStyle/>
            <a:p>
              <a:r>
                <a:rPr lang="en-US" dirty="0"/>
                <a:t>7</a:t>
              </a:r>
            </a:p>
          </p:txBody>
        </p:sp>
        <p:sp>
          <p:nvSpPr>
            <p:cNvPr id="93" name="TextBox 92"/>
            <p:cNvSpPr txBox="1"/>
            <p:nvPr/>
          </p:nvSpPr>
          <p:spPr>
            <a:xfrm>
              <a:off x="6589725" y="3111903"/>
              <a:ext cx="312906" cy="369332"/>
            </a:xfrm>
            <a:prstGeom prst="rect">
              <a:avLst/>
            </a:prstGeom>
            <a:noFill/>
          </p:spPr>
          <p:txBody>
            <a:bodyPr wrap="none" rtlCol="0">
              <a:spAutoFit/>
            </a:bodyPr>
            <a:lstStyle/>
            <a:p>
              <a:r>
                <a:rPr lang="en-US" dirty="0"/>
                <a:t>6</a:t>
              </a:r>
            </a:p>
          </p:txBody>
        </p:sp>
        <p:sp>
          <p:nvSpPr>
            <p:cNvPr id="94" name="TextBox 93"/>
            <p:cNvSpPr txBox="1"/>
            <p:nvPr/>
          </p:nvSpPr>
          <p:spPr>
            <a:xfrm>
              <a:off x="6951969" y="2304724"/>
              <a:ext cx="312906" cy="369332"/>
            </a:xfrm>
            <a:prstGeom prst="rect">
              <a:avLst/>
            </a:prstGeom>
            <a:noFill/>
          </p:spPr>
          <p:txBody>
            <a:bodyPr wrap="none" rtlCol="0">
              <a:spAutoFit/>
            </a:bodyPr>
            <a:lstStyle/>
            <a:p>
              <a:r>
                <a:rPr lang="en-US" dirty="0"/>
                <a:t>2</a:t>
              </a:r>
            </a:p>
          </p:txBody>
        </p:sp>
      </p:grpSp>
      <p:cxnSp>
        <p:nvCxnSpPr>
          <p:cNvPr id="96" name="Straight Arrow Connector 95"/>
          <p:cNvCxnSpPr/>
          <p:nvPr/>
        </p:nvCxnSpPr>
        <p:spPr>
          <a:xfrm flipV="1">
            <a:off x="7333125" y="1993255"/>
            <a:ext cx="1" cy="1084216"/>
          </a:xfrm>
          <a:prstGeom prst="straightConnector1">
            <a:avLst/>
          </a:prstGeom>
          <a:ln w="38100">
            <a:solidFill>
              <a:srgbClr val="FF0000"/>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6442524" y="1636543"/>
            <a:ext cx="1875835" cy="369332"/>
          </a:xfrm>
          <a:prstGeom prst="rect">
            <a:avLst/>
          </a:prstGeom>
          <a:noFill/>
        </p:spPr>
        <p:txBody>
          <a:bodyPr wrap="none" rtlCol="0">
            <a:spAutoFit/>
          </a:bodyPr>
          <a:lstStyle/>
          <a:p>
            <a:r>
              <a:rPr lang="en-US" dirty="0"/>
              <a:t>Sample a VOQ</a:t>
            </a:r>
          </a:p>
        </p:txBody>
      </p:sp>
      <p:sp>
        <p:nvSpPr>
          <p:cNvPr id="100" name="Arrow: Right 99"/>
          <p:cNvSpPr/>
          <p:nvPr/>
        </p:nvSpPr>
        <p:spPr>
          <a:xfrm rot="1389891">
            <a:off x="4527855" y="2102884"/>
            <a:ext cx="1478559" cy="543773"/>
          </a:xfrm>
          <a:prstGeom prst="rightArrow">
            <a:avLst/>
          </a:prstGeom>
          <a:solidFill>
            <a:srgbClr val="CC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3961920" y="3481235"/>
            <a:ext cx="850078" cy="694738"/>
          </a:xfrm>
          <a:prstGeom prst="ellipse">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Right 101"/>
          <p:cNvSpPr/>
          <p:nvPr/>
        </p:nvSpPr>
        <p:spPr>
          <a:xfrm rot="1872193">
            <a:off x="4892387" y="3845343"/>
            <a:ext cx="1214391" cy="405532"/>
          </a:xfrm>
          <a:prstGeom prst="rightArrow">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3" name="Table 102"/>
          <p:cNvGraphicFramePr>
            <a:graphicFrameLocks noGrp="1"/>
          </p:cNvGraphicFramePr>
          <p:nvPr>
            <p:extLst>
              <p:ext uri="{D42A27DB-BD31-4B8C-83A1-F6EECF244321}">
                <p14:modId xmlns:p14="http://schemas.microsoft.com/office/powerpoint/2010/main" val="2199150885"/>
              </p:ext>
            </p:extLst>
          </p:nvPr>
        </p:nvGraphicFramePr>
        <p:xfrm>
          <a:off x="5883078" y="4564687"/>
          <a:ext cx="2098718" cy="1188720"/>
        </p:xfrm>
        <a:graphic>
          <a:graphicData uri="http://schemas.openxmlformats.org/drawingml/2006/table">
            <a:tbl>
              <a:tblPr firstRow="1">
                <a:tableStyleId>{93296810-A885-4BE3-A3E7-6D5BEEA58F35}</a:tableStyleId>
              </a:tblPr>
              <a:tblGrid>
                <a:gridCol w="872314">
                  <a:extLst>
                    <a:ext uri="{9D8B030D-6E8A-4147-A177-3AD203B41FA5}">
                      <a16:colId xmlns:a16="http://schemas.microsoft.com/office/drawing/2014/main" val="1732487679"/>
                    </a:ext>
                  </a:extLst>
                </a:gridCol>
                <a:gridCol w="1226404">
                  <a:extLst>
                    <a:ext uri="{9D8B030D-6E8A-4147-A177-3AD203B41FA5}">
                      <a16:colId xmlns:a16="http://schemas.microsoft.com/office/drawing/2014/main" val="192209838"/>
                    </a:ext>
                  </a:extLst>
                </a:gridCol>
              </a:tblGrid>
              <a:tr h="211590">
                <a:tc gridSpan="2">
                  <a:txBody>
                    <a:bodyPr/>
                    <a:lstStyle/>
                    <a:p>
                      <a:pPr algn="ctr"/>
                      <a:r>
                        <a:rPr lang="en-US" dirty="0">
                          <a:solidFill>
                            <a:schemeClr val="tx1"/>
                          </a:solidFill>
                        </a:rPr>
                        <a:t>Proposals</a:t>
                      </a:r>
                    </a:p>
                  </a:txBody>
                  <a:tcPr/>
                </a:tc>
                <a:tc hMerge="1">
                  <a:txBody>
                    <a:bodyPr/>
                    <a:lstStyle/>
                    <a:p>
                      <a:endParaRPr lang="en-US" dirty="0"/>
                    </a:p>
                  </a:txBody>
                  <a:tcPr/>
                </a:tc>
                <a:extLst>
                  <a:ext uri="{0D108BD9-81ED-4DB2-BD59-A6C34878D82A}">
                    <a16:rowId xmlns:a16="http://schemas.microsoft.com/office/drawing/2014/main" val="2044520189"/>
                  </a:ext>
                </a:extLst>
              </a:tr>
              <a:tr h="211590">
                <a:tc>
                  <a:txBody>
                    <a:bodyPr/>
                    <a:lstStyle/>
                    <a:p>
                      <a:pPr algn="ctr"/>
                      <a:r>
                        <a:rPr lang="en-US" b="1" dirty="0"/>
                        <a:t>Input ID</a:t>
                      </a:r>
                    </a:p>
                  </a:txBody>
                  <a:tcPr/>
                </a:tc>
                <a:tc>
                  <a:txBody>
                    <a:bodyPr/>
                    <a:lstStyle/>
                    <a:p>
                      <a:pPr algn="ctr"/>
                      <a:r>
                        <a:rPr lang="en-US" b="1" dirty="0"/>
                        <a:t>VOQ Length</a:t>
                      </a:r>
                    </a:p>
                  </a:txBody>
                  <a:tcPr/>
                </a:tc>
                <a:extLst>
                  <a:ext uri="{0D108BD9-81ED-4DB2-BD59-A6C34878D82A}">
                    <a16:rowId xmlns:a16="http://schemas.microsoft.com/office/drawing/2014/main" val="4066631289"/>
                  </a:ext>
                </a:extLst>
              </a:tr>
              <a:tr h="211590">
                <a:tc>
                  <a:txBody>
                    <a:bodyPr/>
                    <a:lstStyle/>
                    <a:p>
                      <a:pPr algn="ctr"/>
                      <a:r>
                        <a:rPr lang="en-US" dirty="0"/>
                        <a:t>1</a:t>
                      </a:r>
                    </a:p>
                  </a:txBody>
                  <a:tcPr/>
                </a:tc>
                <a:tc>
                  <a:txBody>
                    <a:bodyPr/>
                    <a:lstStyle/>
                    <a:p>
                      <a:pPr algn="ctr"/>
                      <a:r>
                        <a:rPr lang="en-US" dirty="0"/>
                        <a:t>3</a:t>
                      </a:r>
                    </a:p>
                  </a:txBody>
                  <a:tcPr/>
                </a:tc>
                <a:extLst>
                  <a:ext uri="{0D108BD9-81ED-4DB2-BD59-A6C34878D82A}">
                    <a16:rowId xmlns:a16="http://schemas.microsoft.com/office/drawing/2014/main" val="3689753036"/>
                  </a:ext>
                </a:extLst>
              </a:tr>
              <a:tr h="211590">
                <a:tc>
                  <a:txBody>
                    <a:bodyPr/>
                    <a:lstStyle/>
                    <a:p>
                      <a:pPr algn="ctr"/>
                      <a:r>
                        <a:rPr lang="en-US" dirty="0"/>
                        <a:t>4</a:t>
                      </a:r>
                    </a:p>
                  </a:txBody>
                  <a:tcPr/>
                </a:tc>
                <a:tc>
                  <a:txBody>
                    <a:bodyPr/>
                    <a:lstStyle/>
                    <a:p>
                      <a:pPr algn="ctr"/>
                      <a:r>
                        <a:rPr lang="en-US" dirty="0"/>
                        <a:t>1</a:t>
                      </a:r>
                    </a:p>
                  </a:txBody>
                  <a:tcPr/>
                </a:tc>
                <a:extLst>
                  <a:ext uri="{0D108BD9-81ED-4DB2-BD59-A6C34878D82A}">
                    <a16:rowId xmlns:a16="http://schemas.microsoft.com/office/drawing/2014/main" val="3793253470"/>
                  </a:ext>
                </a:extLst>
              </a:tr>
            </a:tbl>
          </a:graphicData>
        </a:graphic>
      </p:graphicFrame>
      <p:sp>
        <p:nvSpPr>
          <p:cNvPr id="104" name="Rectangle: Rounded Corners 103"/>
          <p:cNvSpPr/>
          <p:nvPr/>
        </p:nvSpPr>
        <p:spPr>
          <a:xfrm>
            <a:off x="5874369" y="5183435"/>
            <a:ext cx="2098718" cy="207137"/>
          </a:xfrm>
          <a:prstGeom prst="roundRect">
            <a:avLst/>
          </a:prstGeom>
          <a:solidFill>
            <a:srgbClr val="FFC000">
              <a:alpha val="45000"/>
            </a:srgbClr>
          </a:solid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4" name="Group 83"/>
          <p:cNvGrpSpPr/>
          <p:nvPr/>
        </p:nvGrpSpPr>
        <p:grpSpPr>
          <a:xfrm>
            <a:off x="440573" y="3121389"/>
            <a:ext cx="4385073" cy="2691948"/>
            <a:chOff x="2520826" y="1930228"/>
            <a:chExt cx="4385073" cy="2691948"/>
          </a:xfrm>
        </p:grpSpPr>
        <p:sp>
          <p:nvSpPr>
            <p:cNvPr id="85" name="Arrow: Right 84"/>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Arrow: Right 86"/>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0" name="Rectangle 89"/>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a:stCxn id="91" idx="1"/>
              <a:endCxn id="91"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183980" y="2276237"/>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07" idx="1"/>
              <a:endCxn id="107"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9" name="Rectangle 108"/>
            <p:cNvSpPr/>
            <p:nvPr/>
          </p:nvSpPr>
          <p:spPr>
            <a:xfrm>
              <a:off x="3181790" y="2825111"/>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 name="Group 111"/>
            <p:cNvGrpSpPr/>
            <p:nvPr/>
          </p:nvGrpSpPr>
          <p:grpSpPr>
            <a:xfrm>
              <a:off x="3633674" y="2515182"/>
              <a:ext cx="45719" cy="198119"/>
              <a:chOff x="6348549" y="1950720"/>
              <a:chExt cx="45719" cy="198119"/>
            </a:xfrm>
          </p:grpSpPr>
          <p:sp>
            <p:nvSpPr>
              <p:cNvPr id="148" name="Oval 14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Oval 14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4" name="TextBox 113"/>
            <p:cNvSpPr txBox="1"/>
            <p:nvPr/>
          </p:nvSpPr>
          <p:spPr>
            <a:xfrm>
              <a:off x="2520826" y="2740614"/>
              <a:ext cx="720069" cy="292388"/>
            </a:xfrm>
            <a:prstGeom prst="rect">
              <a:avLst/>
            </a:prstGeom>
            <a:noFill/>
          </p:spPr>
          <p:txBody>
            <a:bodyPr wrap="none" rtlCol="0">
              <a:spAutoFit/>
            </a:bodyPr>
            <a:lstStyle/>
            <a:p>
              <a:r>
                <a:rPr lang="en-US" sz="1300" b="1" dirty="0"/>
                <a:t>VOQ 4</a:t>
              </a:r>
            </a:p>
          </p:txBody>
        </p:sp>
        <p:grpSp>
          <p:nvGrpSpPr>
            <p:cNvPr id="115" name="Group 114"/>
            <p:cNvGrpSpPr/>
            <p:nvPr/>
          </p:nvGrpSpPr>
          <p:grpSpPr>
            <a:xfrm>
              <a:off x="2520826" y="3788814"/>
              <a:ext cx="1562315" cy="833362"/>
              <a:chOff x="1954760" y="3753978"/>
              <a:chExt cx="1562315" cy="833362"/>
            </a:xfrm>
          </p:grpSpPr>
          <p:sp>
            <p:nvSpPr>
              <p:cNvPr id="130" name="Rectangle 129"/>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2" name="Straight Connector 131"/>
              <p:cNvCxnSpPr>
                <a:stCxn id="131" idx="1"/>
                <a:endCxn id="131"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3" name="Rectangle 132"/>
              <p:cNvSpPr/>
              <p:nvPr/>
            </p:nvSpPr>
            <p:spPr>
              <a:xfrm>
                <a:off x="2617914" y="3830575"/>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3327122" y="384740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6" name="Straight Connector 135"/>
              <p:cNvCxnSpPr>
                <a:stCxn id="135" idx="1"/>
                <a:endCxn id="135"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7" name="Rectangle 136"/>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332493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14719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0" name="Group 139"/>
              <p:cNvGrpSpPr/>
              <p:nvPr/>
            </p:nvGrpSpPr>
            <p:grpSpPr>
              <a:xfrm>
                <a:off x="3067608" y="4069520"/>
                <a:ext cx="45719" cy="198119"/>
                <a:chOff x="6348549" y="1950720"/>
                <a:chExt cx="45719" cy="198119"/>
              </a:xfrm>
            </p:grpSpPr>
            <p:sp>
              <p:nvSpPr>
                <p:cNvPr id="145" name="Oval 14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1" name="TextBox 140"/>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42" name="TextBox 141"/>
              <p:cNvSpPr txBox="1"/>
              <p:nvPr/>
            </p:nvSpPr>
            <p:spPr>
              <a:xfrm>
                <a:off x="1954760" y="4294952"/>
                <a:ext cx="720069" cy="292388"/>
              </a:xfrm>
              <a:prstGeom prst="rect">
                <a:avLst/>
              </a:prstGeom>
              <a:noFill/>
            </p:spPr>
            <p:txBody>
              <a:bodyPr wrap="none" rtlCol="0">
                <a:spAutoFit/>
              </a:bodyPr>
              <a:lstStyle/>
              <a:p>
                <a:r>
                  <a:rPr lang="en-US" sz="1300" b="1" dirty="0"/>
                  <a:t>VOQ 4</a:t>
                </a:r>
              </a:p>
            </p:txBody>
          </p:sp>
          <p:sp>
            <p:nvSpPr>
              <p:cNvPr id="143" name="Rectangle 142"/>
              <p:cNvSpPr/>
              <p:nvPr/>
            </p:nvSpPr>
            <p:spPr>
              <a:xfrm>
                <a:off x="2969453"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2791714"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6" name="TextBox 115"/>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7" name="TextBox 116"/>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8" name="Group 117"/>
            <p:cNvGrpSpPr/>
            <p:nvPr/>
          </p:nvGrpSpPr>
          <p:grpSpPr>
            <a:xfrm>
              <a:off x="3299477" y="3181893"/>
              <a:ext cx="91440" cy="352695"/>
              <a:chOff x="7097486" y="2049280"/>
              <a:chExt cx="91440" cy="352695"/>
            </a:xfrm>
          </p:grpSpPr>
          <p:sp>
            <p:nvSpPr>
              <p:cNvPr id="127" name="Oval 12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9" name="Arrow: Right 118"/>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Right 119"/>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5910852" y="3911358"/>
              <a:ext cx="928459" cy="307777"/>
            </a:xfrm>
            <a:prstGeom prst="rect">
              <a:avLst/>
            </a:prstGeom>
            <a:noFill/>
          </p:spPr>
          <p:txBody>
            <a:bodyPr wrap="none" rtlCol="0">
              <a:spAutoFit/>
            </a:bodyPr>
            <a:lstStyle/>
            <a:p>
              <a:r>
                <a:rPr lang="en-US" sz="1400" b="1" dirty="0"/>
                <a:t>Output 4</a:t>
              </a:r>
            </a:p>
          </p:txBody>
        </p:sp>
        <p:sp>
          <p:nvSpPr>
            <p:cNvPr id="122" name="TextBox 121"/>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23" name="Group 122"/>
            <p:cNvGrpSpPr/>
            <p:nvPr/>
          </p:nvGrpSpPr>
          <p:grpSpPr>
            <a:xfrm>
              <a:off x="6318477" y="3184955"/>
              <a:ext cx="91440" cy="352695"/>
              <a:chOff x="7097486" y="2049280"/>
              <a:chExt cx="91440" cy="352695"/>
            </a:xfrm>
          </p:grpSpPr>
          <p:sp>
            <p:nvSpPr>
              <p:cNvPr id="124" name="Oval 12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BA755725-71E9-4169-9FC5-668B228676E7}" type="datetime4">
              <a:rPr lang="en-US" altLang="zh-CN" smtClean="0"/>
              <a:t>June 2, 2017</a:t>
            </a:fld>
            <a:endParaRPr lang="zh-CN" altLang="en-US"/>
          </a:p>
        </p:txBody>
      </p:sp>
    </p:spTree>
    <p:extLst>
      <p:ext uri="{BB962C8B-B14F-4D97-AF65-F5344CB8AC3E}">
        <p14:creationId xmlns:p14="http://schemas.microsoft.com/office/powerpoint/2010/main" val="135872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ppt_x"/>
                                          </p:val>
                                        </p:tav>
                                        <p:tav tm="100000">
                                          <p:val>
                                            <p:strVal val="#ppt_x"/>
                                          </p:val>
                                        </p:tav>
                                      </p:tavLst>
                                    </p:anim>
                                    <p:anim calcmode="lin" valueType="num">
                                      <p:cBhvr additive="base">
                                        <p:cTn id="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8"/>
                                        </p:tgtEl>
                                        <p:attrNameLst>
                                          <p:attrName>style.visibility</p:attrName>
                                        </p:attrNameLst>
                                      </p:cBhvr>
                                      <p:to>
                                        <p:strVal val="visible"/>
                                      </p:to>
                                    </p:set>
                                    <p:anim calcmode="lin" valueType="num">
                                      <p:cBhvr additive="base">
                                        <p:cTn id="13" dur="500" fill="hold"/>
                                        <p:tgtEl>
                                          <p:spTgt spid="68"/>
                                        </p:tgtEl>
                                        <p:attrNameLst>
                                          <p:attrName>ppt_x</p:attrName>
                                        </p:attrNameLst>
                                      </p:cBhvr>
                                      <p:tavLst>
                                        <p:tav tm="0">
                                          <p:val>
                                            <p:strVal val="#ppt_x"/>
                                          </p:val>
                                        </p:tav>
                                        <p:tav tm="100000">
                                          <p:val>
                                            <p:strVal val="#ppt_x"/>
                                          </p:val>
                                        </p:tav>
                                      </p:tavLst>
                                    </p:anim>
                                    <p:anim calcmode="lin" valueType="num">
                                      <p:cBhvr additive="base">
                                        <p:cTn id="1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animEffect transition="in" filter="fade">
                                      <p:cBhvr>
                                        <p:cTn id="19" dur="1000"/>
                                        <p:tgtEl>
                                          <p:spTgt spid="71"/>
                                        </p:tgtEl>
                                      </p:cBhvr>
                                    </p:animEffect>
                                    <p:anim calcmode="lin" valueType="num">
                                      <p:cBhvr>
                                        <p:cTn id="20" dur="1000" fill="hold"/>
                                        <p:tgtEl>
                                          <p:spTgt spid="71"/>
                                        </p:tgtEl>
                                        <p:attrNameLst>
                                          <p:attrName>ppt_x</p:attrName>
                                        </p:attrNameLst>
                                      </p:cBhvr>
                                      <p:tavLst>
                                        <p:tav tm="0">
                                          <p:val>
                                            <p:strVal val="#ppt_x"/>
                                          </p:val>
                                        </p:tav>
                                        <p:tav tm="100000">
                                          <p:val>
                                            <p:strVal val="#ppt_x"/>
                                          </p:val>
                                        </p:tav>
                                      </p:tavLst>
                                    </p:anim>
                                    <p:anim calcmode="lin" valueType="num">
                                      <p:cBhvr>
                                        <p:cTn id="21" dur="1000" fill="hold"/>
                                        <p:tgtEl>
                                          <p:spTgt spid="7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fade">
                                      <p:cBhvr>
                                        <p:cTn id="24" dur="1000"/>
                                        <p:tgtEl>
                                          <p:spTgt spid="70"/>
                                        </p:tgtEl>
                                      </p:cBhvr>
                                    </p:animEffect>
                                    <p:anim calcmode="lin" valueType="num">
                                      <p:cBhvr>
                                        <p:cTn id="25" dur="1000" fill="hold"/>
                                        <p:tgtEl>
                                          <p:spTgt spid="70"/>
                                        </p:tgtEl>
                                        <p:attrNameLst>
                                          <p:attrName>ppt_x</p:attrName>
                                        </p:attrNameLst>
                                      </p:cBhvr>
                                      <p:tavLst>
                                        <p:tav tm="0">
                                          <p:val>
                                            <p:strVal val="#ppt_x"/>
                                          </p:val>
                                        </p:tav>
                                        <p:tav tm="100000">
                                          <p:val>
                                            <p:strVal val="#ppt_x"/>
                                          </p:val>
                                        </p:tav>
                                      </p:tavLst>
                                    </p:anim>
                                    <p:anim calcmode="lin" valueType="num">
                                      <p:cBhvr>
                                        <p:cTn id="26" dur="1000" fill="hold"/>
                                        <p:tgtEl>
                                          <p:spTgt spid="70"/>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0"/>
                                        </p:tgtEl>
                                        <p:attrNameLst>
                                          <p:attrName>style.visibility</p:attrName>
                                        </p:attrNameLst>
                                      </p:cBhvr>
                                      <p:to>
                                        <p:strVal val="visible"/>
                                      </p:to>
                                    </p:set>
                                    <p:animEffect transition="in" filter="fade">
                                      <p:cBhvr>
                                        <p:cTn id="31" dur="1000"/>
                                        <p:tgtEl>
                                          <p:spTgt spid="100"/>
                                        </p:tgtEl>
                                      </p:cBhvr>
                                    </p:animEffect>
                                    <p:anim calcmode="lin" valueType="num">
                                      <p:cBhvr>
                                        <p:cTn id="32" dur="1000" fill="hold"/>
                                        <p:tgtEl>
                                          <p:spTgt spid="100"/>
                                        </p:tgtEl>
                                        <p:attrNameLst>
                                          <p:attrName>ppt_x</p:attrName>
                                        </p:attrNameLst>
                                      </p:cBhvr>
                                      <p:tavLst>
                                        <p:tav tm="0">
                                          <p:val>
                                            <p:strVal val="#ppt_x"/>
                                          </p:val>
                                        </p:tav>
                                        <p:tav tm="100000">
                                          <p:val>
                                            <p:strVal val="#ppt_x"/>
                                          </p:val>
                                        </p:tav>
                                      </p:tavLst>
                                    </p:anim>
                                    <p:anim calcmode="lin" valueType="num">
                                      <p:cBhvr>
                                        <p:cTn id="33" dur="1000" fill="hold"/>
                                        <p:tgtEl>
                                          <p:spTgt spid="10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9"/>
                                        </p:tgtEl>
                                        <p:attrNameLst>
                                          <p:attrName>style.visibility</p:attrName>
                                        </p:attrNameLst>
                                      </p:cBhvr>
                                      <p:to>
                                        <p:strVal val="visible"/>
                                      </p:to>
                                    </p:set>
                                    <p:animEffect transition="in" filter="fade">
                                      <p:cBhvr>
                                        <p:cTn id="36" dur="1000"/>
                                        <p:tgtEl>
                                          <p:spTgt spid="99"/>
                                        </p:tgtEl>
                                      </p:cBhvr>
                                    </p:animEffect>
                                    <p:anim calcmode="lin" valueType="num">
                                      <p:cBhvr>
                                        <p:cTn id="37" dur="1000" fill="hold"/>
                                        <p:tgtEl>
                                          <p:spTgt spid="99"/>
                                        </p:tgtEl>
                                        <p:attrNameLst>
                                          <p:attrName>ppt_x</p:attrName>
                                        </p:attrNameLst>
                                      </p:cBhvr>
                                      <p:tavLst>
                                        <p:tav tm="0">
                                          <p:val>
                                            <p:strVal val="#ppt_x"/>
                                          </p:val>
                                        </p:tav>
                                        <p:tav tm="100000">
                                          <p:val>
                                            <p:strVal val="#ppt_x"/>
                                          </p:val>
                                        </p:tav>
                                      </p:tavLst>
                                    </p:anim>
                                    <p:anim calcmode="lin" valueType="num">
                                      <p:cBhvr>
                                        <p:cTn id="38" dur="1000" fill="hold"/>
                                        <p:tgtEl>
                                          <p:spTgt spid="99"/>
                                        </p:tgtEl>
                                        <p:attrNameLst>
                                          <p:attrName>ppt_y</p:attrName>
                                        </p:attrNameLst>
                                      </p:cBhvr>
                                      <p:tavLst>
                                        <p:tav tm="0">
                                          <p:val>
                                            <p:strVal val="#ppt_y+.1"/>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anim calcmode="lin" valueType="num">
                                      <p:cBhvr additive="base">
                                        <p:cTn id="45" dur="500" fill="hold"/>
                                        <p:tgtEl>
                                          <p:spTgt spid="96"/>
                                        </p:tgtEl>
                                        <p:attrNameLst>
                                          <p:attrName>ppt_x</p:attrName>
                                        </p:attrNameLst>
                                      </p:cBhvr>
                                      <p:tavLst>
                                        <p:tav tm="0">
                                          <p:val>
                                            <p:strVal val="#ppt_x"/>
                                          </p:val>
                                        </p:tav>
                                        <p:tav tm="100000">
                                          <p:val>
                                            <p:strVal val="#ppt_x"/>
                                          </p:val>
                                        </p:tav>
                                      </p:tavLst>
                                    </p:anim>
                                    <p:anim calcmode="lin" valueType="num">
                                      <p:cBhvr additive="base">
                                        <p:cTn id="46"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8" presetClass="emph" presetSubtype="0" fill="hold" nodeType="clickEffect">
                                  <p:stCondLst>
                                    <p:cond delay="0"/>
                                  </p:stCondLst>
                                  <p:childTnLst>
                                    <p:animRot by="63000000">
                                      <p:cBhvr>
                                        <p:cTn id="50" dur="2000" fill="hold"/>
                                        <p:tgtEl>
                                          <p:spTgt spid="7"/>
                                        </p:tgtEl>
                                        <p:attrNameLst>
                                          <p:attrName>r</p:attrName>
                                        </p:attrNameLst>
                                      </p:cBhvr>
                                    </p:animRo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barn(inVertical)">
                                      <p:cBhvr>
                                        <p:cTn id="55" dur="500"/>
                                        <p:tgtEl>
                                          <p:spTgt spid="101"/>
                                        </p:tgtEl>
                                      </p:cBhvr>
                                    </p:animEffect>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02"/>
                                        </p:tgtEl>
                                        <p:attrNameLst>
                                          <p:attrName>style.visibility</p:attrName>
                                        </p:attrNameLst>
                                      </p:cBhvr>
                                      <p:to>
                                        <p:strVal val="visible"/>
                                      </p:to>
                                    </p:set>
                                    <p:animEffect transition="in" filter="fade">
                                      <p:cBhvr>
                                        <p:cTn id="60" dur="1000"/>
                                        <p:tgtEl>
                                          <p:spTgt spid="102"/>
                                        </p:tgtEl>
                                      </p:cBhvr>
                                    </p:animEffect>
                                    <p:anim calcmode="lin" valueType="num">
                                      <p:cBhvr>
                                        <p:cTn id="61" dur="1000" fill="hold"/>
                                        <p:tgtEl>
                                          <p:spTgt spid="102"/>
                                        </p:tgtEl>
                                        <p:attrNameLst>
                                          <p:attrName>ppt_x</p:attrName>
                                        </p:attrNameLst>
                                      </p:cBhvr>
                                      <p:tavLst>
                                        <p:tav tm="0">
                                          <p:val>
                                            <p:strVal val="#ppt_x"/>
                                          </p:val>
                                        </p:tav>
                                        <p:tav tm="100000">
                                          <p:val>
                                            <p:strVal val="#ppt_x"/>
                                          </p:val>
                                        </p:tav>
                                      </p:tavLst>
                                    </p:anim>
                                    <p:anim calcmode="lin" valueType="num">
                                      <p:cBhvr>
                                        <p:cTn id="62" dur="1000" fill="hold"/>
                                        <p:tgtEl>
                                          <p:spTgt spid="10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03"/>
                                        </p:tgtEl>
                                        <p:attrNameLst>
                                          <p:attrName>style.visibility</p:attrName>
                                        </p:attrNameLst>
                                      </p:cBhvr>
                                      <p:to>
                                        <p:strVal val="visible"/>
                                      </p:to>
                                    </p:set>
                                    <p:animEffect transition="in" filter="fade">
                                      <p:cBhvr>
                                        <p:cTn id="65" dur="1000"/>
                                        <p:tgtEl>
                                          <p:spTgt spid="103"/>
                                        </p:tgtEl>
                                      </p:cBhvr>
                                    </p:animEffect>
                                    <p:anim calcmode="lin" valueType="num">
                                      <p:cBhvr>
                                        <p:cTn id="66" dur="1000" fill="hold"/>
                                        <p:tgtEl>
                                          <p:spTgt spid="103"/>
                                        </p:tgtEl>
                                        <p:attrNameLst>
                                          <p:attrName>ppt_x</p:attrName>
                                        </p:attrNameLst>
                                      </p:cBhvr>
                                      <p:tavLst>
                                        <p:tav tm="0">
                                          <p:val>
                                            <p:strVal val="#ppt_x"/>
                                          </p:val>
                                        </p:tav>
                                        <p:tav tm="100000">
                                          <p:val>
                                            <p:strVal val="#ppt_x"/>
                                          </p:val>
                                        </p:tav>
                                      </p:tavLst>
                                    </p:anim>
                                    <p:anim calcmode="lin" valueType="num">
                                      <p:cBhvr>
                                        <p:cTn id="67"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6" presetClass="entr" presetSubtype="16" fill="hold" grpId="0" nodeType="click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circle(in)">
                                      <p:cBhvr>
                                        <p:cTn id="72" dur="20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99" grpId="0"/>
      <p:bldP spid="100" grpId="0" animBg="1"/>
      <p:bldP spid="101" grpId="0" animBg="1"/>
      <p:bldP spid="102" grpId="0" animBg="1"/>
      <p:bldP spid="10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Rounded Corners 143"/>
          <p:cNvSpPr/>
          <p:nvPr/>
        </p:nvSpPr>
        <p:spPr>
          <a:xfrm>
            <a:off x="3169920" y="4389125"/>
            <a:ext cx="5669280" cy="116664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ysClr val="windowText" lastClr="000000"/>
                </a:solidFill>
              </a:rPr>
              <a:t>“Packets” in All of VOQs at Input Port </a:t>
            </a:r>
            <a:r>
              <a:rPr lang="en-US" b="1" dirty="0" err="1">
                <a:solidFill>
                  <a:sysClr val="windowText" lastClr="000000"/>
                </a:solidFill>
              </a:rPr>
              <a:t>i</a:t>
            </a:r>
            <a:r>
              <a:rPr lang="en-US" b="1" dirty="0">
                <a:solidFill>
                  <a:sysClr val="windowText" lastClr="000000"/>
                </a:solidFill>
              </a:rPr>
              <a:t>  </a:t>
            </a:r>
          </a:p>
        </p:txBody>
      </p:sp>
      <p:sp>
        <p:nvSpPr>
          <p:cNvPr id="137" name="Rectangle: Rounded Corners 136"/>
          <p:cNvSpPr/>
          <p:nvPr/>
        </p:nvSpPr>
        <p:spPr>
          <a:xfrm>
            <a:off x="3169920" y="1582460"/>
            <a:ext cx="5669280" cy="214517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ysClr val="windowText" lastClr="000000"/>
                </a:solidFill>
              </a:rPr>
              <a:t>VOQs at Input Port </a:t>
            </a:r>
            <a:r>
              <a:rPr lang="en-US" b="1" dirty="0" err="1">
                <a:solidFill>
                  <a:sysClr val="windowText" lastClr="000000"/>
                </a:solidFill>
              </a:rPr>
              <a:t>i</a:t>
            </a:r>
            <a:endParaRPr lang="en-US" b="1" dirty="0">
              <a:solidFill>
                <a:sysClr val="windowText" lastClr="000000"/>
              </a:solidFill>
            </a:endParaRPr>
          </a:p>
        </p:txBody>
      </p:sp>
      <p:sp>
        <p:nvSpPr>
          <p:cNvPr id="2" name="Title 1"/>
          <p:cNvSpPr>
            <a:spLocks noGrp="1"/>
          </p:cNvSpPr>
          <p:nvPr>
            <p:ph type="title"/>
          </p:nvPr>
        </p:nvSpPr>
        <p:spPr/>
        <p:txBody>
          <a:bodyPr/>
          <a:lstStyle/>
          <a:p>
            <a:r>
              <a:rPr lang="en-US" dirty="0"/>
              <a:t>Queue-Proportional Sampling (QPS): </a:t>
            </a:r>
            <a:br>
              <a:rPr lang="en-US" dirty="0"/>
            </a:br>
            <a:r>
              <a:rPr lang="en-US" dirty="0"/>
              <a:t>O(1) Data Structure</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169455461"/>
                  </p:ext>
                </p:extLst>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oMath>
                            </m:oMathPara>
                          </a14:m>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19521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69455461"/>
                  </p:ext>
                </p:extLst>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24" t="-115493" r="-68966" b="-133803"/>
                          </a:stretch>
                        </a:blip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2057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Fallback>
      </mc:AlternateContent>
      <p:grpSp>
        <p:nvGrpSpPr>
          <p:cNvPr id="84" name="Group 83"/>
          <p:cNvGrpSpPr/>
          <p:nvPr/>
        </p:nvGrpSpPr>
        <p:grpSpPr>
          <a:xfrm>
            <a:off x="4325300" y="2131366"/>
            <a:ext cx="63062" cy="265385"/>
            <a:chOff x="3823138" y="2002221"/>
            <a:chExt cx="63062" cy="265385"/>
          </a:xfrm>
        </p:grpSpPr>
        <p:sp>
          <p:nvSpPr>
            <p:cNvPr id="85" name="Oval 84"/>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4325300" y="3098191"/>
            <a:ext cx="63062" cy="265385"/>
            <a:chOff x="3823138" y="2002221"/>
            <a:chExt cx="63062" cy="265385"/>
          </a:xfrm>
        </p:grpSpPr>
        <p:sp>
          <p:nvSpPr>
            <p:cNvPr id="91" name="Oval 90"/>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240669" y="2520497"/>
            <a:ext cx="857927" cy="369332"/>
          </a:xfrm>
          <a:prstGeom prst="rect">
            <a:avLst/>
          </a:prstGeom>
          <a:noFill/>
        </p:spPr>
        <p:txBody>
          <a:bodyPr wrap="none" rtlCol="0">
            <a:spAutoFit/>
          </a:bodyPr>
          <a:lstStyle/>
          <a:p>
            <a:r>
              <a:rPr lang="en-US" dirty="0"/>
              <a:t>VOQ j</a:t>
            </a:r>
          </a:p>
        </p:txBody>
      </p:sp>
      <p:graphicFrame>
        <p:nvGraphicFramePr>
          <p:cNvPr id="8" name="Table 7"/>
          <p:cNvGraphicFramePr>
            <a:graphicFrameLocks noGrp="1"/>
          </p:cNvGraphicFramePr>
          <p:nvPr>
            <p:extLst>
              <p:ext uri="{D42A27DB-BD31-4B8C-83A1-F6EECF244321}">
                <p14:modId xmlns:p14="http://schemas.microsoft.com/office/powerpoint/2010/main" val="3713336197"/>
              </p:ext>
            </p:extLst>
          </p:nvPr>
        </p:nvGraphicFramePr>
        <p:xfrm>
          <a:off x="4908154"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B</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98" name="Table 97"/>
          <p:cNvGraphicFramePr>
            <a:graphicFrameLocks noGrp="1"/>
          </p:cNvGraphicFramePr>
          <p:nvPr>
            <p:extLst>
              <p:ext uri="{D42A27DB-BD31-4B8C-83A1-F6EECF244321}">
                <p14:modId xmlns:p14="http://schemas.microsoft.com/office/powerpoint/2010/main" val="1955996149"/>
              </p:ext>
            </p:extLst>
          </p:nvPr>
        </p:nvGraphicFramePr>
        <p:xfrm>
          <a:off x="5600488"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5" name="Table 104"/>
          <p:cNvGraphicFramePr>
            <a:graphicFrameLocks noGrp="1"/>
          </p:cNvGraphicFramePr>
          <p:nvPr>
            <p:extLst>
              <p:ext uri="{D42A27DB-BD31-4B8C-83A1-F6EECF244321}">
                <p14:modId xmlns:p14="http://schemas.microsoft.com/office/powerpoint/2010/main" val="3530686646"/>
              </p:ext>
            </p:extLst>
          </p:nvPr>
        </p:nvGraphicFramePr>
        <p:xfrm>
          <a:off x="6906767"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6" name="Table 105"/>
          <p:cNvGraphicFramePr>
            <a:graphicFrameLocks noGrp="1"/>
          </p:cNvGraphicFramePr>
          <p:nvPr>
            <p:extLst>
              <p:ext uri="{D42A27DB-BD31-4B8C-83A1-F6EECF244321}">
                <p14:modId xmlns:p14="http://schemas.microsoft.com/office/powerpoint/2010/main" val="1389659842"/>
              </p:ext>
            </p:extLst>
          </p:nvPr>
        </p:nvGraphicFramePr>
        <p:xfrm>
          <a:off x="8199989"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cxnSp>
        <p:nvCxnSpPr>
          <p:cNvPr id="10" name="Straight Arrow Connector 9"/>
          <p:cNvCxnSpPr/>
          <p:nvPr/>
        </p:nvCxnSpPr>
        <p:spPr>
          <a:xfrm>
            <a:off x="4542394" y="2635111"/>
            <a:ext cx="365760"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8" idx="3"/>
          </p:cNvCxnSpPr>
          <p:nvPr/>
        </p:nvCxnSpPr>
        <p:spPr>
          <a:xfrm>
            <a:off x="5373519" y="2636290"/>
            <a:ext cx="226969" cy="118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65853" y="2636290"/>
            <a:ext cx="22696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620471" y="2636290"/>
            <a:ext cx="25663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372132" y="2636290"/>
            <a:ext cx="19213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877773" y="2635111"/>
            <a:ext cx="322216"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6345068" y="2613431"/>
            <a:ext cx="243838" cy="45719"/>
            <a:chOff x="7071360" y="2151017"/>
            <a:chExt cx="243838" cy="45719"/>
          </a:xfrm>
        </p:grpSpPr>
        <p:sp>
          <p:nvSpPr>
            <p:cNvPr id="107" name="Oval 106"/>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593113" y="2613431"/>
            <a:ext cx="243838" cy="45719"/>
            <a:chOff x="7071360" y="2151017"/>
            <a:chExt cx="243838" cy="45719"/>
          </a:xfrm>
        </p:grpSpPr>
        <p:sp>
          <p:nvSpPr>
            <p:cNvPr id="113" name="Oval 112"/>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a:off x="4542394" y="2835683"/>
            <a:ext cx="333537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Connector: Curved 122"/>
          <p:cNvCxnSpPr>
            <a:endCxn id="106" idx="1"/>
          </p:cNvCxnSpPr>
          <p:nvPr/>
        </p:nvCxnSpPr>
        <p:spPr>
          <a:xfrm flipV="1">
            <a:off x="7877773" y="2636290"/>
            <a:ext cx="322216" cy="199393"/>
          </a:xfrm>
          <a:prstGeom prst="curved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4" name="Table 123"/>
          <p:cNvGraphicFramePr>
            <a:graphicFrameLocks noGrp="1"/>
          </p:cNvGraphicFramePr>
          <p:nvPr>
            <p:extLst>
              <p:ext uri="{D42A27DB-BD31-4B8C-83A1-F6EECF244321}">
                <p14:modId xmlns:p14="http://schemas.microsoft.com/office/powerpoint/2010/main" val="453479302"/>
              </p:ext>
            </p:extLst>
          </p:nvPr>
        </p:nvGraphicFramePr>
        <p:xfrm>
          <a:off x="4083561" y="4746788"/>
          <a:ext cx="3906760" cy="370840"/>
        </p:xfrm>
        <a:graphic>
          <a:graphicData uri="http://schemas.openxmlformats.org/drawingml/2006/table">
            <a:tbl>
              <a:tblPr>
                <a:tableStyleId>{5C22544A-7EE6-4342-B048-85BDC9FD1C3A}</a:tableStyleId>
              </a:tblPr>
              <a:tblGrid>
                <a:gridCol w="488345">
                  <a:extLst>
                    <a:ext uri="{9D8B030D-6E8A-4147-A177-3AD203B41FA5}">
                      <a16:colId xmlns:a16="http://schemas.microsoft.com/office/drawing/2014/main" val="3534881450"/>
                    </a:ext>
                  </a:extLst>
                </a:gridCol>
                <a:gridCol w="488345">
                  <a:extLst>
                    <a:ext uri="{9D8B030D-6E8A-4147-A177-3AD203B41FA5}">
                      <a16:colId xmlns:a16="http://schemas.microsoft.com/office/drawing/2014/main" val="919828481"/>
                    </a:ext>
                  </a:extLst>
                </a:gridCol>
                <a:gridCol w="488345">
                  <a:extLst>
                    <a:ext uri="{9D8B030D-6E8A-4147-A177-3AD203B41FA5}">
                      <a16:colId xmlns:a16="http://schemas.microsoft.com/office/drawing/2014/main" val="2216548718"/>
                    </a:ext>
                  </a:extLst>
                </a:gridCol>
                <a:gridCol w="488345">
                  <a:extLst>
                    <a:ext uri="{9D8B030D-6E8A-4147-A177-3AD203B41FA5}">
                      <a16:colId xmlns:a16="http://schemas.microsoft.com/office/drawing/2014/main" val="571717457"/>
                    </a:ext>
                  </a:extLst>
                </a:gridCol>
                <a:gridCol w="488345">
                  <a:extLst>
                    <a:ext uri="{9D8B030D-6E8A-4147-A177-3AD203B41FA5}">
                      <a16:colId xmlns:a16="http://schemas.microsoft.com/office/drawing/2014/main" val="1775192613"/>
                    </a:ext>
                  </a:extLst>
                </a:gridCol>
                <a:gridCol w="488345">
                  <a:extLst>
                    <a:ext uri="{9D8B030D-6E8A-4147-A177-3AD203B41FA5}">
                      <a16:colId xmlns:a16="http://schemas.microsoft.com/office/drawing/2014/main" val="2751243023"/>
                    </a:ext>
                  </a:extLst>
                </a:gridCol>
                <a:gridCol w="488345">
                  <a:extLst>
                    <a:ext uri="{9D8B030D-6E8A-4147-A177-3AD203B41FA5}">
                      <a16:colId xmlns:a16="http://schemas.microsoft.com/office/drawing/2014/main" val="1834145654"/>
                    </a:ext>
                  </a:extLst>
                </a:gridCol>
                <a:gridCol w="488345">
                  <a:extLst>
                    <a:ext uri="{9D8B030D-6E8A-4147-A177-3AD203B41FA5}">
                      <a16:colId xmlns:a16="http://schemas.microsoft.com/office/drawing/2014/main" val="1539775629"/>
                    </a:ext>
                  </a:extLst>
                </a:gridCol>
              </a:tblGrid>
              <a:tr h="370840">
                <a:tc>
                  <a:txBody>
                    <a:bodyPr/>
                    <a:lstStyle/>
                    <a:p>
                      <a:pPr algn="ctr"/>
                      <a:r>
                        <a:rPr lang="en-US" dirty="0"/>
                        <a:t>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125645"/>
                  </a:ext>
                </a:extLst>
              </a:tr>
            </a:tbl>
          </a:graphicData>
        </a:graphic>
      </p:graphicFrame>
      <p:grpSp>
        <p:nvGrpSpPr>
          <p:cNvPr id="125" name="Group 124"/>
          <p:cNvGrpSpPr/>
          <p:nvPr/>
        </p:nvGrpSpPr>
        <p:grpSpPr>
          <a:xfrm>
            <a:off x="4664316" y="4892751"/>
            <a:ext cx="243838" cy="45719"/>
            <a:chOff x="7071360" y="2151017"/>
            <a:chExt cx="243838" cy="45719"/>
          </a:xfrm>
        </p:grpSpPr>
        <p:sp>
          <p:nvSpPr>
            <p:cNvPr id="126" name="Oval 125"/>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647156" y="4892751"/>
            <a:ext cx="243838" cy="45719"/>
            <a:chOff x="7071360" y="2151017"/>
            <a:chExt cx="243838" cy="45719"/>
          </a:xfrm>
        </p:grpSpPr>
        <p:sp>
          <p:nvSpPr>
            <p:cNvPr id="130" name="Oval 129"/>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612714" y="4903270"/>
            <a:ext cx="243838" cy="45719"/>
            <a:chOff x="7071360" y="2151017"/>
            <a:chExt cx="243838" cy="45719"/>
          </a:xfrm>
        </p:grpSpPr>
        <p:sp>
          <p:nvSpPr>
            <p:cNvPr id="134" name="Oval 133"/>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Straight Arrow Connector 140"/>
          <p:cNvCxnSpPr/>
          <p:nvPr/>
        </p:nvCxnSpPr>
        <p:spPr>
          <a:xfrm flipV="1">
            <a:off x="6292820" y="2765698"/>
            <a:ext cx="703517" cy="1968933"/>
          </a:xfrm>
          <a:prstGeom prst="straightConnector1">
            <a:avLst/>
          </a:prstGeom>
          <a:ln w="12700">
            <a:solidFill>
              <a:srgbClr val="0070C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flipH="1" flipV="1">
            <a:off x="4974200" y="2765697"/>
            <a:ext cx="285777" cy="1910535"/>
          </a:xfrm>
          <a:prstGeom prst="straightConnector1">
            <a:avLst/>
          </a:prstGeom>
          <a:ln w="12700">
            <a:solidFill>
              <a:srgbClr val="0070C0"/>
            </a:solidFill>
            <a:prstDash val="dash"/>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04910" y="2068405"/>
            <a:ext cx="2813802" cy="954107"/>
          </a:xfrm>
          <a:prstGeom prst="rect">
            <a:avLst/>
          </a:prstGeom>
          <a:noFill/>
        </p:spPr>
        <p:txBody>
          <a:bodyPr wrap="square" rtlCol="0">
            <a:spAutoFit/>
          </a:bodyPr>
          <a:lstStyle/>
          <a:p>
            <a:r>
              <a:rPr lang="en-US" sz="2000" b="1" dirty="0"/>
              <a:t>Main Data Structure</a:t>
            </a:r>
          </a:p>
          <a:p>
            <a:pPr marL="342900" indent="-342900">
              <a:buFont typeface="Arial" panose="020B0604020202020204" pitchFamily="34" charset="0"/>
              <a:buChar char="•"/>
            </a:pPr>
            <a:r>
              <a:rPr lang="en-US" dirty="0"/>
              <a:t>Array of linked lists</a:t>
            </a:r>
          </a:p>
          <a:p>
            <a:pPr marL="342900" indent="-342900">
              <a:buFont typeface="Arial" panose="020B0604020202020204" pitchFamily="34" charset="0"/>
              <a:buChar char="•"/>
            </a:pPr>
            <a:r>
              <a:rPr lang="en-US" dirty="0"/>
              <a:t>Each link list =&gt; VOQ</a:t>
            </a:r>
          </a:p>
        </p:txBody>
      </p:sp>
      <p:sp>
        <p:nvSpPr>
          <p:cNvPr id="149" name="TextBox 148"/>
          <p:cNvSpPr txBox="1"/>
          <p:nvPr/>
        </p:nvSpPr>
        <p:spPr>
          <a:xfrm>
            <a:off x="153263" y="4495391"/>
            <a:ext cx="3344461" cy="677108"/>
          </a:xfrm>
          <a:prstGeom prst="rect">
            <a:avLst/>
          </a:prstGeom>
          <a:noFill/>
        </p:spPr>
        <p:txBody>
          <a:bodyPr wrap="square" rtlCol="0">
            <a:spAutoFit/>
          </a:bodyPr>
          <a:lstStyle/>
          <a:p>
            <a:r>
              <a:rPr lang="en-US" sz="2000" b="1" dirty="0"/>
              <a:t>Auxiliary Data Structure</a:t>
            </a:r>
          </a:p>
          <a:p>
            <a:pPr marL="342900" indent="-342900">
              <a:buFont typeface="Arial" panose="020B0604020202020204" pitchFamily="34" charset="0"/>
              <a:buChar char="•"/>
            </a:pPr>
            <a:r>
              <a:rPr lang="en-US" dirty="0"/>
              <a:t>Array of all packets</a:t>
            </a:r>
          </a:p>
        </p:txBody>
      </p:sp>
      <p:sp>
        <p:nvSpPr>
          <p:cNvPr id="152" name="Arrow: Up-Down 151"/>
          <p:cNvSpPr/>
          <p:nvPr/>
        </p:nvSpPr>
        <p:spPr>
          <a:xfrm>
            <a:off x="2140144" y="3053832"/>
            <a:ext cx="252549" cy="1472879"/>
          </a:xfrm>
          <a:prstGeom prst="upDownArrow">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59921" y="3404465"/>
            <a:ext cx="2107859" cy="646331"/>
          </a:xfrm>
          <a:prstGeom prst="rect">
            <a:avLst/>
          </a:prstGeom>
          <a:noFill/>
        </p:spPr>
        <p:txBody>
          <a:bodyPr wrap="square" rtlCol="0">
            <a:spAutoFit/>
          </a:bodyPr>
          <a:lstStyle/>
          <a:p>
            <a:pPr algn="ctr"/>
            <a:r>
              <a:rPr lang="en-US" dirty="0"/>
              <a:t>One-to-one correspondence</a:t>
            </a:r>
          </a:p>
        </p:txBody>
      </p:sp>
      <p:sp>
        <p:nvSpPr>
          <p:cNvPr id="156" name="Oval 155"/>
          <p:cNvSpPr/>
          <p:nvPr/>
        </p:nvSpPr>
        <p:spPr>
          <a:xfrm>
            <a:off x="6065853" y="4758602"/>
            <a:ext cx="423993" cy="371183"/>
          </a:xfrm>
          <a:prstGeom prst="ellipse">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Multiplication Sign 156"/>
          <p:cNvSpPr/>
          <p:nvPr/>
        </p:nvSpPr>
        <p:spPr>
          <a:xfrm>
            <a:off x="4925033" y="2295193"/>
            <a:ext cx="468657" cy="38737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Multiplication Sign 157"/>
          <p:cNvSpPr/>
          <p:nvPr/>
        </p:nvSpPr>
        <p:spPr>
          <a:xfrm>
            <a:off x="5076466" y="4623778"/>
            <a:ext cx="468657" cy="38737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Arrow: Curved Right 158"/>
          <p:cNvSpPr/>
          <p:nvPr/>
        </p:nvSpPr>
        <p:spPr>
          <a:xfrm rot="5400000">
            <a:off x="6235227" y="3039553"/>
            <a:ext cx="626474" cy="2576974"/>
          </a:xfrm>
          <a:prstGeom prst="curved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ate Placeholder 3"/>
          <p:cNvSpPr>
            <a:spLocks noGrp="1"/>
          </p:cNvSpPr>
          <p:nvPr>
            <p:ph type="dt" sz="half" idx="10"/>
          </p:nvPr>
        </p:nvSpPr>
        <p:spPr/>
        <p:txBody>
          <a:bodyPr/>
          <a:lstStyle/>
          <a:p>
            <a:fld id="{9A666314-FFE3-4440-9EF7-DFD817566FEB}" type="datetime4">
              <a:rPr lang="en-US" altLang="zh-CN" smtClean="0"/>
              <a:t>June 2, 2017</a:t>
            </a:fld>
            <a:endParaRPr lang="zh-CN" altLang="en-US"/>
          </a:p>
        </p:txBody>
      </p:sp>
    </p:spTree>
    <p:extLst>
      <p:ext uri="{BB962C8B-B14F-4D97-AF65-F5344CB8AC3E}">
        <p14:creationId xmlns:p14="http://schemas.microsoft.com/office/powerpoint/2010/main" val="307881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anim calcmode="lin" valueType="num">
                                      <p:cBhvr additive="base">
                                        <p:cTn id="7" dur="500" fill="hold"/>
                                        <p:tgtEl>
                                          <p:spTgt spid="1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1000"/>
                                        <p:tgtEl>
                                          <p:spTgt spid="84"/>
                                        </p:tgtEl>
                                      </p:cBhvr>
                                    </p:animEffect>
                                    <p:anim calcmode="lin" valueType="num">
                                      <p:cBhvr>
                                        <p:cTn id="19" dur="1000" fill="hold"/>
                                        <p:tgtEl>
                                          <p:spTgt spid="84"/>
                                        </p:tgtEl>
                                        <p:attrNameLst>
                                          <p:attrName>ppt_x</p:attrName>
                                        </p:attrNameLst>
                                      </p:cBhvr>
                                      <p:tavLst>
                                        <p:tav tm="0">
                                          <p:val>
                                            <p:strVal val="#ppt_x"/>
                                          </p:val>
                                        </p:tav>
                                        <p:tav tm="100000">
                                          <p:val>
                                            <p:strVal val="#ppt_x"/>
                                          </p:val>
                                        </p:tav>
                                      </p:tavLst>
                                    </p:anim>
                                    <p:anim calcmode="lin" valueType="num">
                                      <p:cBhvr>
                                        <p:cTn id="20" dur="1000" fill="hold"/>
                                        <p:tgtEl>
                                          <p:spTgt spid="84"/>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90"/>
                                        </p:tgtEl>
                                        <p:attrNameLst>
                                          <p:attrName>style.visibility</p:attrName>
                                        </p:attrNameLst>
                                      </p:cBhvr>
                                      <p:to>
                                        <p:strVal val="visible"/>
                                      </p:to>
                                    </p:set>
                                    <p:animEffect transition="in" filter="fade">
                                      <p:cBhvr>
                                        <p:cTn id="23" dur="1000"/>
                                        <p:tgtEl>
                                          <p:spTgt spid="90"/>
                                        </p:tgtEl>
                                      </p:cBhvr>
                                    </p:animEffect>
                                    <p:anim calcmode="lin" valueType="num">
                                      <p:cBhvr>
                                        <p:cTn id="24" dur="1000" fill="hold"/>
                                        <p:tgtEl>
                                          <p:spTgt spid="90"/>
                                        </p:tgtEl>
                                        <p:attrNameLst>
                                          <p:attrName>ppt_x</p:attrName>
                                        </p:attrNameLst>
                                      </p:cBhvr>
                                      <p:tavLst>
                                        <p:tav tm="0">
                                          <p:val>
                                            <p:strVal val="#ppt_x"/>
                                          </p:val>
                                        </p:tav>
                                        <p:tav tm="100000">
                                          <p:val>
                                            <p:strVal val="#ppt_x"/>
                                          </p:val>
                                        </p:tav>
                                      </p:tavLst>
                                    </p:anim>
                                    <p:anim calcmode="lin" valueType="num">
                                      <p:cBhvr>
                                        <p:cTn id="25" dur="1000" fill="hold"/>
                                        <p:tgtEl>
                                          <p:spTgt spid="9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98"/>
                                        </p:tgtEl>
                                        <p:attrNameLst>
                                          <p:attrName>style.visibility</p:attrName>
                                        </p:attrNameLst>
                                      </p:cBhvr>
                                      <p:to>
                                        <p:strVal val="visible"/>
                                      </p:to>
                                    </p:set>
                                    <p:animEffect transition="in" filter="fade">
                                      <p:cBhvr>
                                        <p:cTn id="38" dur="1000"/>
                                        <p:tgtEl>
                                          <p:spTgt spid="98"/>
                                        </p:tgtEl>
                                      </p:cBhvr>
                                    </p:animEffect>
                                    <p:anim calcmode="lin" valueType="num">
                                      <p:cBhvr>
                                        <p:cTn id="39" dur="1000" fill="hold"/>
                                        <p:tgtEl>
                                          <p:spTgt spid="98"/>
                                        </p:tgtEl>
                                        <p:attrNameLst>
                                          <p:attrName>ppt_x</p:attrName>
                                        </p:attrNameLst>
                                      </p:cBhvr>
                                      <p:tavLst>
                                        <p:tav tm="0">
                                          <p:val>
                                            <p:strVal val="#ppt_x"/>
                                          </p:val>
                                        </p:tav>
                                        <p:tav tm="100000">
                                          <p:val>
                                            <p:strVal val="#ppt_x"/>
                                          </p:val>
                                        </p:tav>
                                      </p:tavLst>
                                    </p:anim>
                                    <p:anim calcmode="lin" valueType="num">
                                      <p:cBhvr>
                                        <p:cTn id="40" dur="1000" fill="hold"/>
                                        <p:tgtEl>
                                          <p:spTgt spid="98"/>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105"/>
                                        </p:tgtEl>
                                        <p:attrNameLst>
                                          <p:attrName>style.visibility</p:attrName>
                                        </p:attrNameLst>
                                      </p:cBhvr>
                                      <p:to>
                                        <p:strVal val="visible"/>
                                      </p:to>
                                    </p:set>
                                    <p:animEffect transition="in" filter="fade">
                                      <p:cBhvr>
                                        <p:cTn id="43" dur="1000"/>
                                        <p:tgtEl>
                                          <p:spTgt spid="105"/>
                                        </p:tgtEl>
                                      </p:cBhvr>
                                    </p:animEffect>
                                    <p:anim calcmode="lin" valueType="num">
                                      <p:cBhvr>
                                        <p:cTn id="44" dur="1000" fill="hold"/>
                                        <p:tgtEl>
                                          <p:spTgt spid="105"/>
                                        </p:tgtEl>
                                        <p:attrNameLst>
                                          <p:attrName>ppt_x</p:attrName>
                                        </p:attrNameLst>
                                      </p:cBhvr>
                                      <p:tavLst>
                                        <p:tav tm="0">
                                          <p:val>
                                            <p:strVal val="#ppt_x"/>
                                          </p:val>
                                        </p:tav>
                                        <p:tav tm="100000">
                                          <p:val>
                                            <p:strVal val="#ppt_x"/>
                                          </p:val>
                                        </p:tav>
                                      </p:tavLst>
                                    </p:anim>
                                    <p:anim calcmode="lin" valueType="num">
                                      <p:cBhvr>
                                        <p:cTn id="45" dur="1000" fill="hold"/>
                                        <p:tgtEl>
                                          <p:spTgt spid="105"/>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106"/>
                                        </p:tgtEl>
                                        <p:attrNameLst>
                                          <p:attrName>style.visibility</p:attrName>
                                        </p:attrNameLst>
                                      </p:cBhvr>
                                      <p:to>
                                        <p:strVal val="visible"/>
                                      </p:to>
                                    </p:set>
                                    <p:animEffect transition="in" filter="fade">
                                      <p:cBhvr>
                                        <p:cTn id="48" dur="1000"/>
                                        <p:tgtEl>
                                          <p:spTgt spid="106"/>
                                        </p:tgtEl>
                                      </p:cBhvr>
                                    </p:animEffect>
                                    <p:anim calcmode="lin" valueType="num">
                                      <p:cBhvr>
                                        <p:cTn id="49" dur="1000" fill="hold"/>
                                        <p:tgtEl>
                                          <p:spTgt spid="106"/>
                                        </p:tgtEl>
                                        <p:attrNameLst>
                                          <p:attrName>ppt_x</p:attrName>
                                        </p:attrNameLst>
                                      </p:cBhvr>
                                      <p:tavLst>
                                        <p:tav tm="0">
                                          <p:val>
                                            <p:strVal val="#ppt_x"/>
                                          </p:val>
                                        </p:tav>
                                        <p:tav tm="100000">
                                          <p:val>
                                            <p:strVal val="#ppt_x"/>
                                          </p:val>
                                        </p:tav>
                                      </p:tavLst>
                                    </p:anim>
                                    <p:anim calcmode="lin" valueType="num">
                                      <p:cBhvr>
                                        <p:cTn id="50" dur="1000" fill="hold"/>
                                        <p:tgtEl>
                                          <p:spTgt spid="10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anim calcmode="lin" valueType="num">
                                      <p:cBhvr>
                                        <p:cTn id="54" dur="1000" fill="hold"/>
                                        <p:tgtEl>
                                          <p:spTgt spid="10"/>
                                        </p:tgtEl>
                                        <p:attrNameLst>
                                          <p:attrName>ppt_x</p:attrName>
                                        </p:attrNameLst>
                                      </p:cBhvr>
                                      <p:tavLst>
                                        <p:tav tm="0">
                                          <p:val>
                                            <p:strVal val="#ppt_x"/>
                                          </p:val>
                                        </p:tav>
                                        <p:tav tm="100000">
                                          <p:val>
                                            <p:strVal val="#ppt_x"/>
                                          </p:val>
                                        </p:tav>
                                      </p:tavLst>
                                    </p:anim>
                                    <p:anim calcmode="lin" valueType="num">
                                      <p:cBhvr>
                                        <p:cTn id="55" dur="1000" fill="hold"/>
                                        <p:tgtEl>
                                          <p:spTgt spid="10"/>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fade">
                                      <p:cBhvr>
                                        <p:cTn id="58" dur="1000"/>
                                        <p:tgtEl>
                                          <p:spTgt spid="69"/>
                                        </p:tgtEl>
                                      </p:cBhvr>
                                    </p:animEffect>
                                    <p:anim calcmode="lin" valueType="num">
                                      <p:cBhvr>
                                        <p:cTn id="59" dur="1000" fill="hold"/>
                                        <p:tgtEl>
                                          <p:spTgt spid="69"/>
                                        </p:tgtEl>
                                        <p:attrNameLst>
                                          <p:attrName>ppt_x</p:attrName>
                                        </p:attrNameLst>
                                      </p:cBhvr>
                                      <p:tavLst>
                                        <p:tav tm="0">
                                          <p:val>
                                            <p:strVal val="#ppt_x"/>
                                          </p:val>
                                        </p:tav>
                                        <p:tav tm="100000">
                                          <p:val>
                                            <p:strVal val="#ppt_x"/>
                                          </p:val>
                                        </p:tav>
                                      </p:tavLst>
                                    </p:anim>
                                    <p:anim calcmode="lin" valueType="num">
                                      <p:cBhvr>
                                        <p:cTn id="60" dur="1000" fill="hold"/>
                                        <p:tgtEl>
                                          <p:spTgt spid="69"/>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1000"/>
                                        <p:tgtEl>
                                          <p:spTgt spid="74"/>
                                        </p:tgtEl>
                                      </p:cBhvr>
                                    </p:animEffect>
                                    <p:anim calcmode="lin" valueType="num">
                                      <p:cBhvr>
                                        <p:cTn id="64" dur="1000" fill="hold"/>
                                        <p:tgtEl>
                                          <p:spTgt spid="74"/>
                                        </p:tgtEl>
                                        <p:attrNameLst>
                                          <p:attrName>ppt_x</p:attrName>
                                        </p:attrNameLst>
                                      </p:cBhvr>
                                      <p:tavLst>
                                        <p:tav tm="0">
                                          <p:val>
                                            <p:strVal val="#ppt_x"/>
                                          </p:val>
                                        </p:tav>
                                        <p:tav tm="100000">
                                          <p:val>
                                            <p:strVal val="#ppt_x"/>
                                          </p:val>
                                        </p:tav>
                                      </p:tavLst>
                                    </p:anim>
                                    <p:anim calcmode="lin" valueType="num">
                                      <p:cBhvr>
                                        <p:cTn id="65" dur="1000" fill="hold"/>
                                        <p:tgtEl>
                                          <p:spTgt spid="7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1000"/>
                                        <p:tgtEl>
                                          <p:spTgt spid="76"/>
                                        </p:tgtEl>
                                      </p:cBhvr>
                                    </p:animEffect>
                                    <p:anim calcmode="lin" valueType="num">
                                      <p:cBhvr>
                                        <p:cTn id="69" dur="1000" fill="hold"/>
                                        <p:tgtEl>
                                          <p:spTgt spid="76"/>
                                        </p:tgtEl>
                                        <p:attrNameLst>
                                          <p:attrName>ppt_x</p:attrName>
                                        </p:attrNameLst>
                                      </p:cBhvr>
                                      <p:tavLst>
                                        <p:tav tm="0">
                                          <p:val>
                                            <p:strVal val="#ppt_x"/>
                                          </p:val>
                                        </p:tav>
                                        <p:tav tm="100000">
                                          <p:val>
                                            <p:strVal val="#ppt_x"/>
                                          </p:val>
                                        </p:tav>
                                      </p:tavLst>
                                    </p:anim>
                                    <p:anim calcmode="lin" valueType="num">
                                      <p:cBhvr>
                                        <p:cTn id="70" dur="1000" fill="hold"/>
                                        <p:tgtEl>
                                          <p:spTgt spid="7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fade">
                                      <p:cBhvr>
                                        <p:cTn id="73" dur="1000"/>
                                        <p:tgtEl>
                                          <p:spTgt spid="79"/>
                                        </p:tgtEl>
                                      </p:cBhvr>
                                    </p:animEffect>
                                    <p:anim calcmode="lin" valueType="num">
                                      <p:cBhvr>
                                        <p:cTn id="74" dur="1000" fill="hold"/>
                                        <p:tgtEl>
                                          <p:spTgt spid="79"/>
                                        </p:tgtEl>
                                        <p:attrNameLst>
                                          <p:attrName>ppt_x</p:attrName>
                                        </p:attrNameLst>
                                      </p:cBhvr>
                                      <p:tavLst>
                                        <p:tav tm="0">
                                          <p:val>
                                            <p:strVal val="#ppt_x"/>
                                          </p:val>
                                        </p:tav>
                                        <p:tav tm="100000">
                                          <p:val>
                                            <p:strVal val="#ppt_x"/>
                                          </p:val>
                                        </p:tav>
                                      </p:tavLst>
                                    </p:anim>
                                    <p:anim calcmode="lin" valueType="num">
                                      <p:cBhvr>
                                        <p:cTn id="75" dur="1000" fill="hold"/>
                                        <p:tgtEl>
                                          <p:spTgt spid="79"/>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81"/>
                                        </p:tgtEl>
                                        <p:attrNameLst>
                                          <p:attrName>style.visibility</p:attrName>
                                        </p:attrNameLst>
                                      </p:cBhvr>
                                      <p:to>
                                        <p:strVal val="visible"/>
                                      </p:to>
                                    </p:set>
                                    <p:animEffect transition="in" filter="fade">
                                      <p:cBhvr>
                                        <p:cTn id="78" dur="1000"/>
                                        <p:tgtEl>
                                          <p:spTgt spid="81"/>
                                        </p:tgtEl>
                                      </p:cBhvr>
                                    </p:animEffect>
                                    <p:anim calcmode="lin" valueType="num">
                                      <p:cBhvr>
                                        <p:cTn id="79" dur="1000" fill="hold"/>
                                        <p:tgtEl>
                                          <p:spTgt spid="81"/>
                                        </p:tgtEl>
                                        <p:attrNameLst>
                                          <p:attrName>ppt_x</p:attrName>
                                        </p:attrNameLst>
                                      </p:cBhvr>
                                      <p:tavLst>
                                        <p:tav tm="0">
                                          <p:val>
                                            <p:strVal val="#ppt_x"/>
                                          </p:val>
                                        </p:tav>
                                        <p:tav tm="100000">
                                          <p:val>
                                            <p:strVal val="#ppt_x"/>
                                          </p:val>
                                        </p:tav>
                                      </p:tavLst>
                                    </p:anim>
                                    <p:anim calcmode="lin" valueType="num">
                                      <p:cBhvr>
                                        <p:cTn id="80" dur="1000" fill="hold"/>
                                        <p:tgtEl>
                                          <p:spTgt spid="81"/>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10"/>
                                        </p:tgtEl>
                                        <p:attrNameLst>
                                          <p:attrName>style.visibility</p:attrName>
                                        </p:attrNameLst>
                                      </p:cBhvr>
                                      <p:to>
                                        <p:strVal val="visible"/>
                                      </p:to>
                                    </p:set>
                                    <p:animEffect transition="in" filter="fade">
                                      <p:cBhvr>
                                        <p:cTn id="83" dur="1000"/>
                                        <p:tgtEl>
                                          <p:spTgt spid="110"/>
                                        </p:tgtEl>
                                      </p:cBhvr>
                                    </p:animEffect>
                                    <p:anim calcmode="lin" valueType="num">
                                      <p:cBhvr>
                                        <p:cTn id="84" dur="1000" fill="hold"/>
                                        <p:tgtEl>
                                          <p:spTgt spid="110"/>
                                        </p:tgtEl>
                                        <p:attrNameLst>
                                          <p:attrName>ppt_x</p:attrName>
                                        </p:attrNameLst>
                                      </p:cBhvr>
                                      <p:tavLst>
                                        <p:tav tm="0">
                                          <p:val>
                                            <p:strVal val="#ppt_x"/>
                                          </p:val>
                                        </p:tav>
                                        <p:tav tm="100000">
                                          <p:val>
                                            <p:strVal val="#ppt_x"/>
                                          </p:val>
                                        </p:tav>
                                      </p:tavLst>
                                    </p:anim>
                                    <p:anim calcmode="lin" valueType="num">
                                      <p:cBhvr>
                                        <p:cTn id="85" dur="1000" fill="hold"/>
                                        <p:tgtEl>
                                          <p:spTgt spid="110"/>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12"/>
                                        </p:tgtEl>
                                        <p:attrNameLst>
                                          <p:attrName>style.visibility</p:attrName>
                                        </p:attrNameLst>
                                      </p:cBhvr>
                                      <p:to>
                                        <p:strVal val="visible"/>
                                      </p:to>
                                    </p:set>
                                    <p:animEffect transition="in" filter="fade">
                                      <p:cBhvr>
                                        <p:cTn id="88" dur="1000"/>
                                        <p:tgtEl>
                                          <p:spTgt spid="112"/>
                                        </p:tgtEl>
                                      </p:cBhvr>
                                    </p:animEffect>
                                    <p:anim calcmode="lin" valueType="num">
                                      <p:cBhvr>
                                        <p:cTn id="89" dur="1000" fill="hold"/>
                                        <p:tgtEl>
                                          <p:spTgt spid="112"/>
                                        </p:tgtEl>
                                        <p:attrNameLst>
                                          <p:attrName>ppt_x</p:attrName>
                                        </p:attrNameLst>
                                      </p:cBhvr>
                                      <p:tavLst>
                                        <p:tav tm="0">
                                          <p:val>
                                            <p:strVal val="#ppt_x"/>
                                          </p:val>
                                        </p:tav>
                                        <p:tav tm="100000">
                                          <p:val>
                                            <p:strVal val="#ppt_x"/>
                                          </p:val>
                                        </p:tav>
                                      </p:tavLst>
                                    </p:anim>
                                    <p:anim calcmode="lin" valueType="num">
                                      <p:cBhvr>
                                        <p:cTn id="90" dur="1000" fill="hold"/>
                                        <p:tgtEl>
                                          <p:spTgt spid="112"/>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121"/>
                                        </p:tgtEl>
                                        <p:attrNameLst>
                                          <p:attrName>style.visibility</p:attrName>
                                        </p:attrNameLst>
                                      </p:cBhvr>
                                      <p:to>
                                        <p:strVal val="visible"/>
                                      </p:to>
                                    </p:set>
                                    <p:animEffect transition="in" filter="fade">
                                      <p:cBhvr>
                                        <p:cTn id="93" dur="1000"/>
                                        <p:tgtEl>
                                          <p:spTgt spid="121"/>
                                        </p:tgtEl>
                                      </p:cBhvr>
                                    </p:animEffect>
                                    <p:anim calcmode="lin" valueType="num">
                                      <p:cBhvr>
                                        <p:cTn id="94" dur="1000" fill="hold"/>
                                        <p:tgtEl>
                                          <p:spTgt spid="121"/>
                                        </p:tgtEl>
                                        <p:attrNameLst>
                                          <p:attrName>ppt_x</p:attrName>
                                        </p:attrNameLst>
                                      </p:cBhvr>
                                      <p:tavLst>
                                        <p:tav tm="0">
                                          <p:val>
                                            <p:strVal val="#ppt_x"/>
                                          </p:val>
                                        </p:tav>
                                        <p:tav tm="100000">
                                          <p:val>
                                            <p:strVal val="#ppt_x"/>
                                          </p:val>
                                        </p:tav>
                                      </p:tavLst>
                                    </p:anim>
                                    <p:anim calcmode="lin" valueType="num">
                                      <p:cBhvr>
                                        <p:cTn id="95" dur="1000" fill="hold"/>
                                        <p:tgtEl>
                                          <p:spTgt spid="121"/>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123"/>
                                        </p:tgtEl>
                                        <p:attrNameLst>
                                          <p:attrName>style.visibility</p:attrName>
                                        </p:attrNameLst>
                                      </p:cBhvr>
                                      <p:to>
                                        <p:strVal val="visible"/>
                                      </p:to>
                                    </p:set>
                                    <p:animEffect transition="in" filter="fade">
                                      <p:cBhvr>
                                        <p:cTn id="98" dur="1000"/>
                                        <p:tgtEl>
                                          <p:spTgt spid="123"/>
                                        </p:tgtEl>
                                      </p:cBhvr>
                                    </p:animEffect>
                                    <p:anim calcmode="lin" valueType="num">
                                      <p:cBhvr>
                                        <p:cTn id="99" dur="1000" fill="hold"/>
                                        <p:tgtEl>
                                          <p:spTgt spid="123"/>
                                        </p:tgtEl>
                                        <p:attrNameLst>
                                          <p:attrName>ppt_x</p:attrName>
                                        </p:attrNameLst>
                                      </p:cBhvr>
                                      <p:tavLst>
                                        <p:tav tm="0">
                                          <p:val>
                                            <p:strVal val="#ppt_x"/>
                                          </p:val>
                                        </p:tav>
                                        <p:tav tm="100000">
                                          <p:val>
                                            <p:strVal val="#ppt_x"/>
                                          </p:val>
                                        </p:tav>
                                      </p:tavLst>
                                    </p:anim>
                                    <p:anim calcmode="lin" valueType="num">
                                      <p:cBhvr>
                                        <p:cTn id="100" dur="1000" fill="hold"/>
                                        <p:tgtEl>
                                          <p:spTgt spid="123"/>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137"/>
                                        </p:tgtEl>
                                        <p:attrNameLst>
                                          <p:attrName>style.visibility</p:attrName>
                                        </p:attrNameLst>
                                      </p:cBhvr>
                                      <p:to>
                                        <p:strVal val="visible"/>
                                      </p:to>
                                    </p:set>
                                    <p:animEffect transition="in" filter="fade">
                                      <p:cBhvr>
                                        <p:cTn id="103" dur="1000"/>
                                        <p:tgtEl>
                                          <p:spTgt spid="137"/>
                                        </p:tgtEl>
                                      </p:cBhvr>
                                    </p:animEffect>
                                    <p:anim calcmode="lin" valueType="num">
                                      <p:cBhvr>
                                        <p:cTn id="104" dur="1000" fill="hold"/>
                                        <p:tgtEl>
                                          <p:spTgt spid="137"/>
                                        </p:tgtEl>
                                        <p:attrNameLst>
                                          <p:attrName>ppt_x</p:attrName>
                                        </p:attrNameLst>
                                      </p:cBhvr>
                                      <p:tavLst>
                                        <p:tav tm="0">
                                          <p:val>
                                            <p:strVal val="#ppt_x"/>
                                          </p:val>
                                        </p:tav>
                                        <p:tav tm="100000">
                                          <p:val>
                                            <p:strVal val="#ppt_x"/>
                                          </p:val>
                                        </p:tav>
                                      </p:tavLst>
                                    </p:anim>
                                    <p:anim calcmode="lin" valueType="num">
                                      <p:cBhvr>
                                        <p:cTn id="105" dur="1000" fill="hold"/>
                                        <p:tgtEl>
                                          <p:spTgt spid="137"/>
                                        </p:tgtEl>
                                        <p:attrNameLst>
                                          <p:attrName>ppt_y</p:attrName>
                                        </p:attrNameLst>
                                      </p:cBhvr>
                                      <p:tavLst>
                                        <p:tav tm="0">
                                          <p:val>
                                            <p:strVal val="#ppt_y+.1"/>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49">
                                            <p:txEl>
                                              <p:pRg st="0" end="0"/>
                                            </p:txEl>
                                          </p:spTgt>
                                        </p:tgtEl>
                                        <p:attrNameLst>
                                          <p:attrName>style.visibility</p:attrName>
                                        </p:attrNameLst>
                                      </p:cBhvr>
                                      <p:to>
                                        <p:strVal val="visible"/>
                                      </p:to>
                                    </p:set>
                                    <p:anim calcmode="lin" valueType="num">
                                      <p:cBhvr additive="base">
                                        <p:cTn id="110" dur="500" fill="hold"/>
                                        <p:tgtEl>
                                          <p:spTgt spid="149">
                                            <p:txEl>
                                              <p:pRg st="0" end="0"/>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1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grpId="0" nodeType="clickEffect">
                                  <p:stCondLst>
                                    <p:cond delay="0"/>
                                  </p:stCondLst>
                                  <p:childTnLst>
                                    <p:set>
                                      <p:cBhvr>
                                        <p:cTn id="115" dur="1" fill="hold">
                                          <p:stCondLst>
                                            <p:cond delay="0"/>
                                          </p:stCondLst>
                                        </p:cTn>
                                        <p:tgtEl>
                                          <p:spTgt spid="144"/>
                                        </p:tgtEl>
                                        <p:attrNameLst>
                                          <p:attrName>style.visibility</p:attrName>
                                        </p:attrNameLst>
                                      </p:cBhvr>
                                      <p:to>
                                        <p:strVal val="visible"/>
                                      </p:to>
                                    </p:set>
                                    <p:anim calcmode="lin" valueType="num">
                                      <p:cBhvr additive="base">
                                        <p:cTn id="116" dur="500" fill="hold"/>
                                        <p:tgtEl>
                                          <p:spTgt spid="144"/>
                                        </p:tgtEl>
                                        <p:attrNameLst>
                                          <p:attrName>ppt_x</p:attrName>
                                        </p:attrNameLst>
                                      </p:cBhvr>
                                      <p:tavLst>
                                        <p:tav tm="0">
                                          <p:val>
                                            <p:strVal val="#ppt_x"/>
                                          </p:val>
                                        </p:tav>
                                        <p:tav tm="100000">
                                          <p:val>
                                            <p:strVal val="#ppt_x"/>
                                          </p:val>
                                        </p:tav>
                                      </p:tavLst>
                                    </p:anim>
                                    <p:anim calcmode="lin" valueType="num">
                                      <p:cBhvr additive="base">
                                        <p:cTn id="117" dur="500" fill="hold"/>
                                        <p:tgtEl>
                                          <p:spTgt spid="144"/>
                                        </p:tgtEl>
                                        <p:attrNameLst>
                                          <p:attrName>ppt_y</p:attrName>
                                        </p:attrNameLst>
                                      </p:cBhvr>
                                      <p:tavLst>
                                        <p:tav tm="0">
                                          <p:val>
                                            <p:strVal val="1+#ppt_h/2"/>
                                          </p:val>
                                        </p:tav>
                                        <p:tav tm="100000">
                                          <p:val>
                                            <p:strVal val="#ppt_y"/>
                                          </p:val>
                                        </p:tav>
                                      </p:tavLst>
                                    </p:anim>
                                  </p:childTnLst>
                                </p:cTn>
                              </p:par>
                              <p:par>
                                <p:cTn id="118" presetID="2" presetClass="entr" presetSubtype="4" fill="hold" nodeType="withEffect">
                                  <p:stCondLst>
                                    <p:cond delay="0"/>
                                  </p:stCondLst>
                                  <p:childTnLst>
                                    <p:set>
                                      <p:cBhvr>
                                        <p:cTn id="119" dur="1" fill="hold">
                                          <p:stCondLst>
                                            <p:cond delay="0"/>
                                          </p:stCondLst>
                                        </p:cTn>
                                        <p:tgtEl>
                                          <p:spTgt spid="125"/>
                                        </p:tgtEl>
                                        <p:attrNameLst>
                                          <p:attrName>style.visibility</p:attrName>
                                        </p:attrNameLst>
                                      </p:cBhvr>
                                      <p:to>
                                        <p:strVal val="visible"/>
                                      </p:to>
                                    </p:set>
                                    <p:anim calcmode="lin" valueType="num">
                                      <p:cBhvr additive="base">
                                        <p:cTn id="120" dur="500" fill="hold"/>
                                        <p:tgtEl>
                                          <p:spTgt spid="125"/>
                                        </p:tgtEl>
                                        <p:attrNameLst>
                                          <p:attrName>ppt_x</p:attrName>
                                        </p:attrNameLst>
                                      </p:cBhvr>
                                      <p:tavLst>
                                        <p:tav tm="0">
                                          <p:val>
                                            <p:strVal val="#ppt_x"/>
                                          </p:val>
                                        </p:tav>
                                        <p:tav tm="100000">
                                          <p:val>
                                            <p:strVal val="#ppt_x"/>
                                          </p:val>
                                        </p:tav>
                                      </p:tavLst>
                                    </p:anim>
                                    <p:anim calcmode="lin" valueType="num">
                                      <p:cBhvr additive="base">
                                        <p:cTn id="121" dur="500" fill="hold"/>
                                        <p:tgtEl>
                                          <p:spTgt spid="125"/>
                                        </p:tgtEl>
                                        <p:attrNameLst>
                                          <p:attrName>ppt_y</p:attrName>
                                        </p:attrNameLst>
                                      </p:cBhvr>
                                      <p:tavLst>
                                        <p:tav tm="0">
                                          <p:val>
                                            <p:strVal val="1+#ppt_h/2"/>
                                          </p:val>
                                        </p:tav>
                                        <p:tav tm="100000">
                                          <p:val>
                                            <p:strVal val="#ppt_y"/>
                                          </p:val>
                                        </p:tav>
                                      </p:tavLst>
                                    </p:anim>
                                  </p:childTnLst>
                                </p:cTn>
                              </p:par>
                              <p:par>
                                <p:cTn id="122" presetID="2" presetClass="entr" presetSubtype="4" fill="hold" nodeType="withEffect">
                                  <p:stCondLst>
                                    <p:cond delay="0"/>
                                  </p:stCondLst>
                                  <p:childTnLst>
                                    <p:set>
                                      <p:cBhvr>
                                        <p:cTn id="123" dur="1" fill="hold">
                                          <p:stCondLst>
                                            <p:cond delay="0"/>
                                          </p:stCondLst>
                                        </p:cTn>
                                        <p:tgtEl>
                                          <p:spTgt spid="129"/>
                                        </p:tgtEl>
                                        <p:attrNameLst>
                                          <p:attrName>style.visibility</p:attrName>
                                        </p:attrNameLst>
                                      </p:cBhvr>
                                      <p:to>
                                        <p:strVal val="visible"/>
                                      </p:to>
                                    </p:set>
                                    <p:anim calcmode="lin" valueType="num">
                                      <p:cBhvr additive="base">
                                        <p:cTn id="124" dur="500" fill="hold"/>
                                        <p:tgtEl>
                                          <p:spTgt spid="129"/>
                                        </p:tgtEl>
                                        <p:attrNameLst>
                                          <p:attrName>ppt_x</p:attrName>
                                        </p:attrNameLst>
                                      </p:cBhvr>
                                      <p:tavLst>
                                        <p:tav tm="0">
                                          <p:val>
                                            <p:strVal val="#ppt_x"/>
                                          </p:val>
                                        </p:tav>
                                        <p:tav tm="100000">
                                          <p:val>
                                            <p:strVal val="#ppt_x"/>
                                          </p:val>
                                        </p:tav>
                                      </p:tavLst>
                                    </p:anim>
                                    <p:anim calcmode="lin" valueType="num">
                                      <p:cBhvr additive="base">
                                        <p:cTn id="125" dur="500" fill="hold"/>
                                        <p:tgtEl>
                                          <p:spTgt spid="129"/>
                                        </p:tgtEl>
                                        <p:attrNameLst>
                                          <p:attrName>ppt_y</p:attrName>
                                        </p:attrNameLst>
                                      </p:cBhvr>
                                      <p:tavLst>
                                        <p:tav tm="0">
                                          <p:val>
                                            <p:strVal val="1+#ppt_h/2"/>
                                          </p:val>
                                        </p:tav>
                                        <p:tav tm="100000">
                                          <p:val>
                                            <p:strVal val="#ppt_y"/>
                                          </p:val>
                                        </p:tav>
                                      </p:tavLst>
                                    </p:anim>
                                  </p:childTnLst>
                                </p:cTn>
                              </p:par>
                              <p:par>
                                <p:cTn id="126" presetID="2" presetClass="entr" presetSubtype="4" fill="hold" nodeType="withEffect">
                                  <p:stCondLst>
                                    <p:cond delay="0"/>
                                  </p:stCondLst>
                                  <p:childTnLst>
                                    <p:set>
                                      <p:cBhvr>
                                        <p:cTn id="127" dur="1" fill="hold">
                                          <p:stCondLst>
                                            <p:cond delay="0"/>
                                          </p:stCondLst>
                                        </p:cTn>
                                        <p:tgtEl>
                                          <p:spTgt spid="133"/>
                                        </p:tgtEl>
                                        <p:attrNameLst>
                                          <p:attrName>style.visibility</p:attrName>
                                        </p:attrNameLst>
                                      </p:cBhvr>
                                      <p:to>
                                        <p:strVal val="visible"/>
                                      </p:to>
                                    </p:set>
                                    <p:anim calcmode="lin" valueType="num">
                                      <p:cBhvr additive="base">
                                        <p:cTn id="128" dur="500" fill="hold"/>
                                        <p:tgtEl>
                                          <p:spTgt spid="133"/>
                                        </p:tgtEl>
                                        <p:attrNameLst>
                                          <p:attrName>ppt_x</p:attrName>
                                        </p:attrNameLst>
                                      </p:cBhvr>
                                      <p:tavLst>
                                        <p:tav tm="0">
                                          <p:val>
                                            <p:strVal val="#ppt_x"/>
                                          </p:val>
                                        </p:tav>
                                        <p:tav tm="100000">
                                          <p:val>
                                            <p:strVal val="#ppt_x"/>
                                          </p:val>
                                        </p:tav>
                                      </p:tavLst>
                                    </p:anim>
                                    <p:anim calcmode="lin" valueType="num">
                                      <p:cBhvr additive="base">
                                        <p:cTn id="129" dur="500" fill="hold"/>
                                        <p:tgtEl>
                                          <p:spTgt spid="133"/>
                                        </p:tgtEl>
                                        <p:attrNameLst>
                                          <p:attrName>ppt_y</p:attrName>
                                        </p:attrNameLst>
                                      </p:cBhvr>
                                      <p:tavLst>
                                        <p:tav tm="0">
                                          <p:val>
                                            <p:strVal val="1+#ppt_h/2"/>
                                          </p:val>
                                        </p:tav>
                                        <p:tav tm="100000">
                                          <p:val>
                                            <p:strVal val="#ppt_y"/>
                                          </p:val>
                                        </p:tav>
                                      </p:tavLst>
                                    </p:anim>
                                  </p:childTnLst>
                                </p:cTn>
                              </p:par>
                              <p:par>
                                <p:cTn id="130" presetID="2" presetClass="entr" presetSubtype="4" fill="hold" nodeType="withEffect">
                                  <p:stCondLst>
                                    <p:cond delay="0"/>
                                  </p:stCondLst>
                                  <p:childTnLst>
                                    <p:set>
                                      <p:cBhvr>
                                        <p:cTn id="131" dur="1" fill="hold">
                                          <p:stCondLst>
                                            <p:cond delay="0"/>
                                          </p:stCondLst>
                                        </p:cTn>
                                        <p:tgtEl>
                                          <p:spTgt spid="124"/>
                                        </p:tgtEl>
                                        <p:attrNameLst>
                                          <p:attrName>style.visibility</p:attrName>
                                        </p:attrNameLst>
                                      </p:cBhvr>
                                      <p:to>
                                        <p:strVal val="visible"/>
                                      </p:to>
                                    </p:set>
                                    <p:anim calcmode="lin" valueType="num">
                                      <p:cBhvr additive="base">
                                        <p:cTn id="132" dur="500" fill="hold"/>
                                        <p:tgtEl>
                                          <p:spTgt spid="124"/>
                                        </p:tgtEl>
                                        <p:attrNameLst>
                                          <p:attrName>ppt_x</p:attrName>
                                        </p:attrNameLst>
                                      </p:cBhvr>
                                      <p:tavLst>
                                        <p:tav tm="0">
                                          <p:val>
                                            <p:strVal val="#ppt_x"/>
                                          </p:val>
                                        </p:tav>
                                        <p:tav tm="100000">
                                          <p:val>
                                            <p:strVal val="#ppt_x"/>
                                          </p:val>
                                        </p:tav>
                                      </p:tavLst>
                                    </p:anim>
                                    <p:anim calcmode="lin" valueType="num">
                                      <p:cBhvr additive="base">
                                        <p:cTn id="133" dur="500" fill="hold"/>
                                        <p:tgtEl>
                                          <p:spTgt spid="124"/>
                                        </p:tgtEl>
                                        <p:attrNameLst>
                                          <p:attrName>ppt_y</p:attrName>
                                        </p:attrNameLst>
                                      </p:cBhvr>
                                      <p:tavLst>
                                        <p:tav tm="0">
                                          <p:val>
                                            <p:strVal val="1+#ppt_h/2"/>
                                          </p:val>
                                        </p:tav>
                                        <p:tav tm="100000">
                                          <p:val>
                                            <p:strVal val="#ppt_y"/>
                                          </p:val>
                                        </p:tav>
                                      </p:tavLst>
                                    </p:anim>
                                  </p:childTnLst>
                                </p:cTn>
                              </p:par>
                            </p:childTnLst>
                          </p:cTn>
                        </p:par>
                      </p:childTnLst>
                    </p:cTn>
                  </p:par>
                  <p:par>
                    <p:cTn id="134" fill="hold">
                      <p:stCondLst>
                        <p:cond delay="indefinite"/>
                      </p:stCondLst>
                      <p:childTnLst>
                        <p:par>
                          <p:cTn id="135" fill="hold">
                            <p:stCondLst>
                              <p:cond delay="0"/>
                            </p:stCondLst>
                            <p:childTnLst>
                              <p:par>
                                <p:cTn id="136" presetID="42" presetClass="entr" presetSubtype="0" fill="hold" nodeType="clickEffect">
                                  <p:stCondLst>
                                    <p:cond delay="0"/>
                                  </p:stCondLst>
                                  <p:childTnLst>
                                    <p:set>
                                      <p:cBhvr>
                                        <p:cTn id="137" dur="1" fill="hold">
                                          <p:stCondLst>
                                            <p:cond delay="0"/>
                                          </p:stCondLst>
                                        </p:cTn>
                                        <p:tgtEl>
                                          <p:spTgt spid="146">
                                            <p:txEl>
                                              <p:pRg st="1" end="1"/>
                                            </p:txEl>
                                          </p:spTgt>
                                        </p:tgtEl>
                                        <p:attrNameLst>
                                          <p:attrName>style.visibility</p:attrName>
                                        </p:attrNameLst>
                                      </p:cBhvr>
                                      <p:to>
                                        <p:strVal val="visible"/>
                                      </p:to>
                                    </p:set>
                                    <p:animEffect transition="in" filter="fade">
                                      <p:cBhvr>
                                        <p:cTn id="138" dur="1000"/>
                                        <p:tgtEl>
                                          <p:spTgt spid="146">
                                            <p:txEl>
                                              <p:pRg st="1" end="1"/>
                                            </p:txEl>
                                          </p:spTgt>
                                        </p:tgtEl>
                                      </p:cBhvr>
                                    </p:animEffect>
                                    <p:anim calcmode="lin" valueType="num">
                                      <p:cBhvr>
                                        <p:cTn id="139" dur="1000" fill="hold"/>
                                        <p:tgtEl>
                                          <p:spTgt spid="146">
                                            <p:txEl>
                                              <p:pRg st="1" end="1"/>
                                            </p:txEl>
                                          </p:spTgt>
                                        </p:tgtEl>
                                        <p:attrNameLst>
                                          <p:attrName>ppt_x</p:attrName>
                                        </p:attrNameLst>
                                      </p:cBhvr>
                                      <p:tavLst>
                                        <p:tav tm="0">
                                          <p:val>
                                            <p:strVal val="#ppt_x"/>
                                          </p:val>
                                        </p:tav>
                                        <p:tav tm="100000">
                                          <p:val>
                                            <p:strVal val="#ppt_x"/>
                                          </p:val>
                                        </p:tav>
                                      </p:tavLst>
                                    </p:anim>
                                    <p:anim calcmode="lin" valueType="num">
                                      <p:cBhvr>
                                        <p:cTn id="140" dur="1000" fill="hold"/>
                                        <p:tgtEl>
                                          <p:spTgt spid="14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146">
                                            <p:txEl>
                                              <p:pRg st="2" end="2"/>
                                            </p:txEl>
                                          </p:spTgt>
                                        </p:tgtEl>
                                        <p:attrNameLst>
                                          <p:attrName>style.visibility</p:attrName>
                                        </p:attrNameLst>
                                      </p:cBhvr>
                                      <p:to>
                                        <p:strVal val="visible"/>
                                      </p:to>
                                    </p:set>
                                    <p:animEffect transition="in" filter="fade">
                                      <p:cBhvr>
                                        <p:cTn id="145" dur="1000"/>
                                        <p:tgtEl>
                                          <p:spTgt spid="146">
                                            <p:txEl>
                                              <p:pRg st="2" end="2"/>
                                            </p:txEl>
                                          </p:spTgt>
                                        </p:tgtEl>
                                      </p:cBhvr>
                                    </p:animEffect>
                                    <p:anim calcmode="lin" valueType="num">
                                      <p:cBhvr>
                                        <p:cTn id="146" dur="1000" fill="hold"/>
                                        <p:tgtEl>
                                          <p:spTgt spid="146">
                                            <p:txEl>
                                              <p:pRg st="2" end="2"/>
                                            </p:txEl>
                                          </p:spTgt>
                                        </p:tgtEl>
                                        <p:attrNameLst>
                                          <p:attrName>ppt_x</p:attrName>
                                        </p:attrNameLst>
                                      </p:cBhvr>
                                      <p:tavLst>
                                        <p:tav tm="0">
                                          <p:val>
                                            <p:strVal val="#ppt_x"/>
                                          </p:val>
                                        </p:tav>
                                        <p:tav tm="100000">
                                          <p:val>
                                            <p:strVal val="#ppt_x"/>
                                          </p:val>
                                        </p:tav>
                                      </p:tavLst>
                                    </p:anim>
                                    <p:anim calcmode="lin" valueType="num">
                                      <p:cBhvr>
                                        <p:cTn id="147" dur="1000" fill="hold"/>
                                        <p:tgtEl>
                                          <p:spTgt spid="14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42" presetClass="entr" presetSubtype="0" fill="hold" nodeType="clickEffect">
                                  <p:stCondLst>
                                    <p:cond delay="0"/>
                                  </p:stCondLst>
                                  <p:childTnLst>
                                    <p:set>
                                      <p:cBhvr>
                                        <p:cTn id="151" dur="1" fill="hold">
                                          <p:stCondLst>
                                            <p:cond delay="0"/>
                                          </p:stCondLst>
                                        </p:cTn>
                                        <p:tgtEl>
                                          <p:spTgt spid="149">
                                            <p:txEl>
                                              <p:pRg st="1" end="1"/>
                                            </p:txEl>
                                          </p:spTgt>
                                        </p:tgtEl>
                                        <p:attrNameLst>
                                          <p:attrName>style.visibility</p:attrName>
                                        </p:attrNameLst>
                                      </p:cBhvr>
                                      <p:to>
                                        <p:strVal val="visible"/>
                                      </p:to>
                                    </p:set>
                                    <p:animEffect transition="in" filter="fade">
                                      <p:cBhvr>
                                        <p:cTn id="152" dur="1000"/>
                                        <p:tgtEl>
                                          <p:spTgt spid="149">
                                            <p:txEl>
                                              <p:pRg st="1" end="1"/>
                                            </p:txEl>
                                          </p:spTgt>
                                        </p:tgtEl>
                                      </p:cBhvr>
                                    </p:animEffect>
                                    <p:anim calcmode="lin" valueType="num">
                                      <p:cBhvr>
                                        <p:cTn id="153" dur="1000" fill="hold"/>
                                        <p:tgtEl>
                                          <p:spTgt spid="149">
                                            <p:txEl>
                                              <p:pRg st="1" end="1"/>
                                            </p:txEl>
                                          </p:spTgt>
                                        </p:tgtEl>
                                        <p:attrNameLst>
                                          <p:attrName>ppt_x</p:attrName>
                                        </p:attrNameLst>
                                      </p:cBhvr>
                                      <p:tavLst>
                                        <p:tav tm="0">
                                          <p:val>
                                            <p:strVal val="#ppt_x"/>
                                          </p:val>
                                        </p:tav>
                                        <p:tav tm="100000">
                                          <p:val>
                                            <p:strVal val="#ppt_x"/>
                                          </p:val>
                                        </p:tav>
                                      </p:tavLst>
                                    </p:anim>
                                    <p:anim calcmode="lin" valueType="num">
                                      <p:cBhvr>
                                        <p:cTn id="154" dur="1000" fill="hold"/>
                                        <p:tgtEl>
                                          <p:spTgt spid="1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42" presetClass="entr" presetSubtype="0" fill="hold" grpId="0" nodeType="clickEffect">
                                  <p:stCondLst>
                                    <p:cond delay="0"/>
                                  </p:stCondLst>
                                  <p:childTnLst>
                                    <p:set>
                                      <p:cBhvr>
                                        <p:cTn id="158" dur="1" fill="hold">
                                          <p:stCondLst>
                                            <p:cond delay="0"/>
                                          </p:stCondLst>
                                        </p:cTn>
                                        <p:tgtEl>
                                          <p:spTgt spid="152"/>
                                        </p:tgtEl>
                                        <p:attrNameLst>
                                          <p:attrName>style.visibility</p:attrName>
                                        </p:attrNameLst>
                                      </p:cBhvr>
                                      <p:to>
                                        <p:strVal val="visible"/>
                                      </p:to>
                                    </p:set>
                                    <p:animEffect transition="in" filter="fade">
                                      <p:cBhvr>
                                        <p:cTn id="159" dur="1000"/>
                                        <p:tgtEl>
                                          <p:spTgt spid="152"/>
                                        </p:tgtEl>
                                      </p:cBhvr>
                                    </p:animEffect>
                                    <p:anim calcmode="lin" valueType="num">
                                      <p:cBhvr>
                                        <p:cTn id="160" dur="1000" fill="hold"/>
                                        <p:tgtEl>
                                          <p:spTgt spid="152"/>
                                        </p:tgtEl>
                                        <p:attrNameLst>
                                          <p:attrName>ppt_x</p:attrName>
                                        </p:attrNameLst>
                                      </p:cBhvr>
                                      <p:tavLst>
                                        <p:tav tm="0">
                                          <p:val>
                                            <p:strVal val="#ppt_x"/>
                                          </p:val>
                                        </p:tav>
                                        <p:tav tm="100000">
                                          <p:val>
                                            <p:strVal val="#ppt_x"/>
                                          </p:val>
                                        </p:tav>
                                      </p:tavLst>
                                    </p:anim>
                                    <p:anim calcmode="lin" valueType="num">
                                      <p:cBhvr>
                                        <p:cTn id="161" dur="1000" fill="hold"/>
                                        <p:tgtEl>
                                          <p:spTgt spid="152"/>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55"/>
                                        </p:tgtEl>
                                        <p:attrNameLst>
                                          <p:attrName>style.visibility</p:attrName>
                                        </p:attrNameLst>
                                      </p:cBhvr>
                                      <p:to>
                                        <p:strVal val="visible"/>
                                      </p:to>
                                    </p:set>
                                    <p:animEffect transition="in" filter="fade">
                                      <p:cBhvr>
                                        <p:cTn id="164" dur="1000"/>
                                        <p:tgtEl>
                                          <p:spTgt spid="155"/>
                                        </p:tgtEl>
                                      </p:cBhvr>
                                    </p:animEffect>
                                    <p:anim calcmode="lin" valueType="num">
                                      <p:cBhvr>
                                        <p:cTn id="165" dur="1000" fill="hold"/>
                                        <p:tgtEl>
                                          <p:spTgt spid="155"/>
                                        </p:tgtEl>
                                        <p:attrNameLst>
                                          <p:attrName>ppt_x</p:attrName>
                                        </p:attrNameLst>
                                      </p:cBhvr>
                                      <p:tavLst>
                                        <p:tav tm="0">
                                          <p:val>
                                            <p:strVal val="#ppt_x"/>
                                          </p:val>
                                        </p:tav>
                                        <p:tav tm="100000">
                                          <p:val>
                                            <p:strVal val="#ppt_x"/>
                                          </p:val>
                                        </p:tav>
                                      </p:tavLst>
                                    </p:anim>
                                    <p:anim calcmode="lin" valueType="num">
                                      <p:cBhvr>
                                        <p:cTn id="166" dur="1000" fill="hold"/>
                                        <p:tgtEl>
                                          <p:spTgt spid="155"/>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grpId="0" nodeType="clickEffect">
                                  <p:stCondLst>
                                    <p:cond delay="0"/>
                                  </p:stCondLst>
                                  <p:childTnLst>
                                    <p:set>
                                      <p:cBhvr>
                                        <p:cTn id="170" dur="1" fill="hold">
                                          <p:stCondLst>
                                            <p:cond delay="0"/>
                                          </p:stCondLst>
                                        </p:cTn>
                                        <p:tgtEl>
                                          <p:spTgt spid="156"/>
                                        </p:tgtEl>
                                        <p:attrNameLst>
                                          <p:attrName>style.visibility</p:attrName>
                                        </p:attrNameLst>
                                      </p:cBhvr>
                                      <p:to>
                                        <p:strVal val="visible"/>
                                      </p:to>
                                    </p:set>
                                    <p:animEffect transition="in" filter="fade">
                                      <p:cBhvr>
                                        <p:cTn id="171" dur="1000"/>
                                        <p:tgtEl>
                                          <p:spTgt spid="156"/>
                                        </p:tgtEl>
                                      </p:cBhvr>
                                    </p:animEffect>
                                    <p:anim calcmode="lin" valueType="num">
                                      <p:cBhvr>
                                        <p:cTn id="172" dur="1000" fill="hold"/>
                                        <p:tgtEl>
                                          <p:spTgt spid="156"/>
                                        </p:tgtEl>
                                        <p:attrNameLst>
                                          <p:attrName>ppt_x</p:attrName>
                                        </p:attrNameLst>
                                      </p:cBhvr>
                                      <p:tavLst>
                                        <p:tav tm="0">
                                          <p:val>
                                            <p:strVal val="#ppt_x"/>
                                          </p:val>
                                        </p:tav>
                                        <p:tav tm="100000">
                                          <p:val>
                                            <p:strVal val="#ppt_x"/>
                                          </p:val>
                                        </p:tav>
                                      </p:tavLst>
                                    </p:anim>
                                    <p:anim calcmode="lin" valueType="num">
                                      <p:cBhvr>
                                        <p:cTn id="173" dur="1000" fill="hold"/>
                                        <p:tgtEl>
                                          <p:spTgt spid="156"/>
                                        </p:tgtEl>
                                        <p:attrNameLst>
                                          <p:attrName>ppt_y</p:attrName>
                                        </p:attrNameLst>
                                      </p:cBhvr>
                                      <p:tavLst>
                                        <p:tav tm="0">
                                          <p:val>
                                            <p:strVal val="#ppt_y+.1"/>
                                          </p:val>
                                        </p:tav>
                                        <p:tav tm="100000">
                                          <p:val>
                                            <p:strVal val="#ppt_y"/>
                                          </p:val>
                                        </p:tav>
                                      </p:tavLst>
                                    </p:anim>
                                  </p:childTnLst>
                                </p:cTn>
                              </p:par>
                            </p:childTnLst>
                          </p:cTn>
                        </p:par>
                      </p:childTnLst>
                    </p:cTn>
                  </p:par>
                  <p:par>
                    <p:cTn id="174" fill="hold">
                      <p:stCondLst>
                        <p:cond delay="indefinite"/>
                      </p:stCondLst>
                      <p:childTnLst>
                        <p:par>
                          <p:cTn id="175" fill="hold">
                            <p:stCondLst>
                              <p:cond delay="0"/>
                            </p:stCondLst>
                            <p:childTnLst>
                              <p:par>
                                <p:cTn id="176" presetID="42" presetClass="entr" presetSubtype="0" fill="hold" nodeType="clickEffect">
                                  <p:stCondLst>
                                    <p:cond delay="0"/>
                                  </p:stCondLst>
                                  <p:childTnLst>
                                    <p:set>
                                      <p:cBhvr>
                                        <p:cTn id="177" dur="1" fill="hold">
                                          <p:stCondLst>
                                            <p:cond delay="0"/>
                                          </p:stCondLst>
                                        </p:cTn>
                                        <p:tgtEl>
                                          <p:spTgt spid="141"/>
                                        </p:tgtEl>
                                        <p:attrNameLst>
                                          <p:attrName>style.visibility</p:attrName>
                                        </p:attrNameLst>
                                      </p:cBhvr>
                                      <p:to>
                                        <p:strVal val="visible"/>
                                      </p:to>
                                    </p:set>
                                    <p:animEffect transition="in" filter="fade">
                                      <p:cBhvr>
                                        <p:cTn id="178" dur="1000"/>
                                        <p:tgtEl>
                                          <p:spTgt spid="141"/>
                                        </p:tgtEl>
                                      </p:cBhvr>
                                    </p:animEffect>
                                    <p:anim calcmode="lin" valueType="num">
                                      <p:cBhvr>
                                        <p:cTn id="179" dur="1000" fill="hold"/>
                                        <p:tgtEl>
                                          <p:spTgt spid="141"/>
                                        </p:tgtEl>
                                        <p:attrNameLst>
                                          <p:attrName>ppt_x</p:attrName>
                                        </p:attrNameLst>
                                      </p:cBhvr>
                                      <p:tavLst>
                                        <p:tav tm="0">
                                          <p:val>
                                            <p:strVal val="#ppt_x"/>
                                          </p:val>
                                        </p:tav>
                                        <p:tav tm="100000">
                                          <p:val>
                                            <p:strVal val="#ppt_x"/>
                                          </p:val>
                                        </p:tav>
                                      </p:tavLst>
                                    </p:anim>
                                    <p:anim calcmode="lin" valueType="num">
                                      <p:cBhvr>
                                        <p:cTn id="180" dur="1000" fill="hold"/>
                                        <p:tgtEl>
                                          <p:spTgt spid="141"/>
                                        </p:tgtEl>
                                        <p:attrNameLst>
                                          <p:attrName>ppt_y</p:attrName>
                                        </p:attrNameLst>
                                      </p:cBhvr>
                                      <p:tavLst>
                                        <p:tav tm="0">
                                          <p:val>
                                            <p:strVal val="#ppt_y+.1"/>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57"/>
                                        </p:tgtEl>
                                        <p:attrNameLst>
                                          <p:attrName>style.visibility</p:attrName>
                                        </p:attrNameLst>
                                      </p:cBhvr>
                                      <p:to>
                                        <p:strVal val="visible"/>
                                      </p:to>
                                    </p:set>
                                    <p:anim calcmode="lin" valueType="num">
                                      <p:cBhvr additive="base">
                                        <p:cTn id="185" dur="500" fill="hold"/>
                                        <p:tgtEl>
                                          <p:spTgt spid="157"/>
                                        </p:tgtEl>
                                        <p:attrNameLst>
                                          <p:attrName>ppt_x</p:attrName>
                                        </p:attrNameLst>
                                      </p:cBhvr>
                                      <p:tavLst>
                                        <p:tav tm="0">
                                          <p:val>
                                            <p:strVal val="#ppt_x"/>
                                          </p:val>
                                        </p:tav>
                                        <p:tav tm="100000">
                                          <p:val>
                                            <p:strVal val="#ppt_x"/>
                                          </p:val>
                                        </p:tav>
                                      </p:tavLst>
                                    </p:anim>
                                    <p:anim calcmode="lin" valueType="num">
                                      <p:cBhvr additive="base">
                                        <p:cTn id="186"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42" presetClass="entr" presetSubtype="0" fill="hold" nodeType="clickEffect">
                                  <p:stCondLst>
                                    <p:cond delay="0"/>
                                  </p:stCondLst>
                                  <p:childTnLst>
                                    <p:set>
                                      <p:cBhvr>
                                        <p:cTn id="190" dur="1" fill="hold">
                                          <p:stCondLst>
                                            <p:cond delay="0"/>
                                          </p:stCondLst>
                                        </p:cTn>
                                        <p:tgtEl>
                                          <p:spTgt spid="142"/>
                                        </p:tgtEl>
                                        <p:attrNameLst>
                                          <p:attrName>style.visibility</p:attrName>
                                        </p:attrNameLst>
                                      </p:cBhvr>
                                      <p:to>
                                        <p:strVal val="visible"/>
                                      </p:to>
                                    </p:set>
                                    <p:animEffect transition="in" filter="fade">
                                      <p:cBhvr>
                                        <p:cTn id="191" dur="1000"/>
                                        <p:tgtEl>
                                          <p:spTgt spid="142"/>
                                        </p:tgtEl>
                                      </p:cBhvr>
                                    </p:animEffect>
                                    <p:anim calcmode="lin" valueType="num">
                                      <p:cBhvr>
                                        <p:cTn id="192" dur="1000" fill="hold"/>
                                        <p:tgtEl>
                                          <p:spTgt spid="142"/>
                                        </p:tgtEl>
                                        <p:attrNameLst>
                                          <p:attrName>ppt_x</p:attrName>
                                        </p:attrNameLst>
                                      </p:cBhvr>
                                      <p:tavLst>
                                        <p:tav tm="0">
                                          <p:val>
                                            <p:strVal val="#ppt_x"/>
                                          </p:val>
                                        </p:tav>
                                        <p:tav tm="100000">
                                          <p:val>
                                            <p:strVal val="#ppt_x"/>
                                          </p:val>
                                        </p:tav>
                                      </p:tavLst>
                                    </p:anim>
                                    <p:anim calcmode="lin" valueType="num">
                                      <p:cBhvr>
                                        <p:cTn id="193"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194" fill="hold">
                      <p:stCondLst>
                        <p:cond delay="indefinite"/>
                      </p:stCondLst>
                      <p:childTnLst>
                        <p:par>
                          <p:cTn id="195" fill="hold">
                            <p:stCondLst>
                              <p:cond delay="0"/>
                            </p:stCondLst>
                            <p:childTnLst>
                              <p:par>
                                <p:cTn id="196" presetID="42" presetClass="entr" presetSubtype="0" fill="hold" grpId="0" nodeType="clickEffect">
                                  <p:stCondLst>
                                    <p:cond delay="0"/>
                                  </p:stCondLst>
                                  <p:childTnLst>
                                    <p:set>
                                      <p:cBhvr>
                                        <p:cTn id="197" dur="1" fill="hold">
                                          <p:stCondLst>
                                            <p:cond delay="0"/>
                                          </p:stCondLst>
                                        </p:cTn>
                                        <p:tgtEl>
                                          <p:spTgt spid="158"/>
                                        </p:tgtEl>
                                        <p:attrNameLst>
                                          <p:attrName>style.visibility</p:attrName>
                                        </p:attrNameLst>
                                      </p:cBhvr>
                                      <p:to>
                                        <p:strVal val="visible"/>
                                      </p:to>
                                    </p:set>
                                    <p:animEffect transition="in" filter="fade">
                                      <p:cBhvr>
                                        <p:cTn id="198" dur="1000"/>
                                        <p:tgtEl>
                                          <p:spTgt spid="158"/>
                                        </p:tgtEl>
                                      </p:cBhvr>
                                    </p:animEffect>
                                    <p:anim calcmode="lin" valueType="num">
                                      <p:cBhvr>
                                        <p:cTn id="199" dur="1000" fill="hold"/>
                                        <p:tgtEl>
                                          <p:spTgt spid="158"/>
                                        </p:tgtEl>
                                        <p:attrNameLst>
                                          <p:attrName>ppt_x</p:attrName>
                                        </p:attrNameLst>
                                      </p:cBhvr>
                                      <p:tavLst>
                                        <p:tav tm="0">
                                          <p:val>
                                            <p:strVal val="#ppt_x"/>
                                          </p:val>
                                        </p:tav>
                                        <p:tav tm="100000">
                                          <p:val>
                                            <p:strVal val="#ppt_x"/>
                                          </p:val>
                                        </p:tav>
                                      </p:tavLst>
                                    </p:anim>
                                    <p:anim calcmode="lin" valueType="num">
                                      <p:cBhvr>
                                        <p:cTn id="200" dur="1000" fill="hold"/>
                                        <p:tgtEl>
                                          <p:spTgt spid="158"/>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grpId="0" nodeType="clickEffect">
                                  <p:stCondLst>
                                    <p:cond delay="0"/>
                                  </p:stCondLst>
                                  <p:childTnLst>
                                    <p:set>
                                      <p:cBhvr>
                                        <p:cTn id="204" dur="1" fill="hold">
                                          <p:stCondLst>
                                            <p:cond delay="0"/>
                                          </p:stCondLst>
                                        </p:cTn>
                                        <p:tgtEl>
                                          <p:spTgt spid="159"/>
                                        </p:tgtEl>
                                        <p:attrNameLst>
                                          <p:attrName>style.visibility</p:attrName>
                                        </p:attrNameLst>
                                      </p:cBhvr>
                                      <p:to>
                                        <p:strVal val="visible"/>
                                      </p:to>
                                    </p:set>
                                    <p:animEffect transition="in" filter="fade">
                                      <p:cBhvr>
                                        <p:cTn id="205" dur="1000"/>
                                        <p:tgtEl>
                                          <p:spTgt spid="159"/>
                                        </p:tgtEl>
                                      </p:cBhvr>
                                    </p:animEffect>
                                    <p:anim calcmode="lin" valueType="num">
                                      <p:cBhvr>
                                        <p:cTn id="206" dur="1000" fill="hold"/>
                                        <p:tgtEl>
                                          <p:spTgt spid="159"/>
                                        </p:tgtEl>
                                        <p:attrNameLst>
                                          <p:attrName>ppt_x</p:attrName>
                                        </p:attrNameLst>
                                      </p:cBhvr>
                                      <p:tavLst>
                                        <p:tav tm="0">
                                          <p:val>
                                            <p:strVal val="#ppt_x"/>
                                          </p:val>
                                        </p:tav>
                                        <p:tav tm="100000">
                                          <p:val>
                                            <p:strVal val="#ppt_x"/>
                                          </p:val>
                                        </p:tav>
                                      </p:tavLst>
                                    </p:anim>
                                    <p:anim calcmode="lin" valueType="num">
                                      <p:cBhvr>
                                        <p:cTn id="207"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37" grpId="0" animBg="1"/>
      <p:bldP spid="7" grpId="0"/>
      <p:bldP spid="152" grpId="0" animBg="1"/>
      <p:bldP spid="155" grpId="0"/>
      <p:bldP spid="156" grpId="0" animBg="1"/>
      <p:bldP spid="157" grpId="0" animBg="1"/>
      <p:bldP spid="158" grpId="0" animBg="1"/>
      <p:bldP spid="15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Rectangle: Rounded Corners 143"/>
          <p:cNvSpPr/>
          <p:nvPr/>
        </p:nvSpPr>
        <p:spPr>
          <a:xfrm>
            <a:off x="3169920" y="4389125"/>
            <a:ext cx="5669280" cy="116664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b="1" dirty="0">
                <a:solidFill>
                  <a:sysClr val="windowText" lastClr="000000"/>
                </a:solidFill>
              </a:rPr>
              <a:t>“Packets” in All of VOQs at Input Port </a:t>
            </a:r>
            <a:r>
              <a:rPr lang="en-US" b="1" dirty="0" err="1">
                <a:solidFill>
                  <a:sysClr val="windowText" lastClr="000000"/>
                </a:solidFill>
              </a:rPr>
              <a:t>i</a:t>
            </a:r>
            <a:r>
              <a:rPr lang="en-US" b="1" dirty="0">
                <a:solidFill>
                  <a:sysClr val="windowText" lastClr="000000"/>
                </a:solidFill>
              </a:rPr>
              <a:t>  </a:t>
            </a:r>
          </a:p>
        </p:txBody>
      </p:sp>
      <p:sp>
        <p:nvSpPr>
          <p:cNvPr id="137" name="Rectangle: Rounded Corners 136"/>
          <p:cNvSpPr/>
          <p:nvPr/>
        </p:nvSpPr>
        <p:spPr>
          <a:xfrm>
            <a:off x="3169920" y="1582460"/>
            <a:ext cx="5669280" cy="214517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a:solidFill>
                  <a:sysClr val="windowText" lastClr="000000"/>
                </a:solidFill>
              </a:rPr>
              <a:t>VOQs at Input Port </a:t>
            </a:r>
            <a:r>
              <a:rPr lang="en-US" b="1" dirty="0" err="1">
                <a:solidFill>
                  <a:sysClr val="windowText" lastClr="000000"/>
                </a:solidFill>
              </a:rPr>
              <a:t>i</a:t>
            </a:r>
            <a:endParaRPr lang="en-US" b="1" dirty="0">
              <a:solidFill>
                <a:sysClr val="windowText" lastClr="000000"/>
              </a:solidFill>
            </a:endParaRPr>
          </a:p>
        </p:txBody>
      </p:sp>
      <p:sp>
        <p:nvSpPr>
          <p:cNvPr id="2" name="Title 1"/>
          <p:cNvSpPr>
            <a:spLocks noGrp="1"/>
          </p:cNvSpPr>
          <p:nvPr>
            <p:ph type="title"/>
          </p:nvPr>
        </p:nvSpPr>
        <p:spPr/>
        <p:txBody>
          <a:bodyPr/>
          <a:lstStyle/>
          <a:p>
            <a:r>
              <a:rPr lang="en-US" dirty="0"/>
              <a:t>Queue-Proportional Sampling (QPS): </a:t>
            </a:r>
            <a:br>
              <a:rPr lang="en-US" dirty="0"/>
            </a:br>
            <a:r>
              <a:rPr lang="en-US" dirty="0"/>
              <a:t>O(1) Data Structure</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𝑗</m:t>
                                    </m:r>
                                  </m:sub>
                                </m:sSub>
                              </m:oMath>
                            </m:oMathPara>
                          </a14:m>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195217">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Choice>
        <mc:Fallback xmlns="">
          <p:graphicFrame>
            <p:nvGraphicFramePr>
              <p:cNvPr id="3" name="Table 2"/>
              <p:cNvGraphicFramePr>
                <a:graphicFrameLocks noGrp="1"/>
              </p:cNvGraphicFramePr>
              <p:nvPr/>
            </p:nvGraphicFramePr>
            <p:xfrm>
              <a:off x="4083561" y="2017076"/>
              <a:ext cx="574766" cy="1488441"/>
            </p:xfrm>
            <a:graphic>
              <a:graphicData uri="http://schemas.openxmlformats.org/drawingml/2006/table">
                <a:tbl>
                  <a:tblPr>
                    <a:tableStyleId>{5C22544A-7EE6-4342-B048-85BDC9FD1C3A}</a:tableStyleId>
                  </a:tblPr>
                  <a:tblGrid>
                    <a:gridCol w="348343">
                      <a:extLst>
                        <a:ext uri="{9D8B030D-6E8A-4147-A177-3AD203B41FA5}">
                          <a16:colId xmlns:a16="http://schemas.microsoft.com/office/drawing/2014/main" val="1548152615"/>
                        </a:ext>
                      </a:extLst>
                    </a:gridCol>
                    <a:gridCol w="226423">
                      <a:extLst>
                        <a:ext uri="{9D8B030D-6E8A-4147-A177-3AD203B41FA5}">
                          <a16:colId xmlns:a16="http://schemas.microsoft.com/office/drawing/2014/main" val="827439938"/>
                        </a:ext>
                      </a:extLst>
                    </a:gridCol>
                  </a:tblGrid>
                  <a:tr h="487680">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7386021"/>
                      </a:ext>
                    </a:extLst>
                  </a:tr>
                  <a:tr h="226423">
                    <a:tc rowSpan="2">
                      <a:txBody>
                        <a:bodyPr/>
                        <a:lstStyle/>
                        <a:p>
                          <a:endParaRPr lang="en-US"/>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24" t="-115493" r="-68966" b="-133803"/>
                          </a:stretch>
                        </a:blipFill>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234568"/>
                      </a:ext>
                    </a:extLst>
                  </a:tr>
                  <a:tr h="205740">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82408"/>
                      </a:ext>
                    </a:extLst>
                  </a:tr>
                  <a:tr h="568598">
                    <a:tc gridSpan="2">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037004242"/>
                      </a:ext>
                    </a:extLst>
                  </a:tr>
                </a:tbl>
              </a:graphicData>
            </a:graphic>
          </p:graphicFrame>
        </mc:Fallback>
      </mc:AlternateContent>
      <p:grpSp>
        <p:nvGrpSpPr>
          <p:cNvPr id="84" name="Group 83"/>
          <p:cNvGrpSpPr/>
          <p:nvPr/>
        </p:nvGrpSpPr>
        <p:grpSpPr>
          <a:xfrm>
            <a:off x="4325300" y="2131366"/>
            <a:ext cx="63062" cy="265385"/>
            <a:chOff x="3823138" y="2002221"/>
            <a:chExt cx="63062" cy="265385"/>
          </a:xfrm>
        </p:grpSpPr>
        <p:sp>
          <p:nvSpPr>
            <p:cNvPr id="85" name="Oval 84"/>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4325300" y="3098191"/>
            <a:ext cx="63062" cy="265385"/>
            <a:chOff x="3823138" y="2002221"/>
            <a:chExt cx="63062" cy="265385"/>
          </a:xfrm>
        </p:grpSpPr>
        <p:sp>
          <p:nvSpPr>
            <p:cNvPr id="91" name="Oval 90"/>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3240669" y="2520497"/>
            <a:ext cx="857927" cy="369332"/>
          </a:xfrm>
          <a:prstGeom prst="rect">
            <a:avLst/>
          </a:prstGeom>
          <a:noFill/>
        </p:spPr>
        <p:txBody>
          <a:bodyPr wrap="none" rtlCol="0">
            <a:spAutoFit/>
          </a:bodyPr>
          <a:lstStyle/>
          <a:p>
            <a:r>
              <a:rPr lang="en-US" dirty="0"/>
              <a:t>VOQ j</a:t>
            </a:r>
          </a:p>
        </p:txBody>
      </p:sp>
      <p:graphicFrame>
        <p:nvGraphicFramePr>
          <p:cNvPr id="98" name="Table 97"/>
          <p:cNvGraphicFramePr>
            <a:graphicFrameLocks noGrp="1"/>
          </p:cNvGraphicFramePr>
          <p:nvPr/>
        </p:nvGraphicFramePr>
        <p:xfrm>
          <a:off x="5600488"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5" name="Table 104"/>
          <p:cNvGraphicFramePr>
            <a:graphicFrameLocks noGrp="1"/>
          </p:cNvGraphicFramePr>
          <p:nvPr/>
        </p:nvGraphicFramePr>
        <p:xfrm>
          <a:off x="6906767"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A</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graphicFrame>
        <p:nvGraphicFramePr>
          <p:cNvPr id="106" name="Table 105"/>
          <p:cNvGraphicFramePr>
            <a:graphicFrameLocks noGrp="1"/>
          </p:cNvGraphicFramePr>
          <p:nvPr/>
        </p:nvGraphicFramePr>
        <p:xfrm>
          <a:off x="8199989" y="2531061"/>
          <a:ext cx="465365" cy="210458"/>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73001101"/>
                    </a:ext>
                  </a:extLst>
                </a:gridCol>
                <a:gridCol w="161291">
                  <a:extLst>
                    <a:ext uri="{9D8B030D-6E8A-4147-A177-3AD203B41FA5}">
                      <a16:colId xmlns:a16="http://schemas.microsoft.com/office/drawing/2014/main" val="887877566"/>
                    </a:ext>
                  </a:extLst>
                </a:gridCol>
                <a:gridCol w="95794">
                  <a:extLst>
                    <a:ext uri="{9D8B030D-6E8A-4147-A177-3AD203B41FA5}">
                      <a16:colId xmlns:a16="http://schemas.microsoft.com/office/drawing/2014/main" val="355772373"/>
                    </a:ext>
                  </a:extLst>
                </a:gridCol>
              </a:tblGrid>
              <a:tr h="210458">
                <a:tc>
                  <a:txBody>
                    <a:bodyPr/>
                    <a:lstStyle/>
                    <a:p>
                      <a:pPr algn="ctr"/>
                      <a:r>
                        <a:rPr lang="en-US" dirty="0"/>
                        <a:t>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j</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9256001"/>
                  </a:ext>
                </a:extLst>
              </a:tr>
            </a:tbl>
          </a:graphicData>
        </a:graphic>
      </p:graphicFrame>
      <p:cxnSp>
        <p:nvCxnSpPr>
          <p:cNvPr id="69" name="Straight Arrow Connector 68"/>
          <p:cNvCxnSpPr/>
          <p:nvPr/>
        </p:nvCxnSpPr>
        <p:spPr>
          <a:xfrm>
            <a:off x="4542394" y="2635111"/>
            <a:ext cx="1058094"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6065853" y="2636290"/>
            <a:ext cx="226967"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6620471" y="2636290"/>
            <a:ext cx="256634"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7372132" y="2636290"/>
            <a:ext cx="192133" cy="0"/>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7877773" y="2635111"/>
            <a:ext cx="322216" cy="2359"/>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10" name="Group 109"/>
          <p:cNvGrpSpPr/>
          <p:nvPr/>
        </p:nvGrpSpPr>
        <p:grpSpPr>
          <a:xfrm>
            <a:off x="6345068" y="2613431"/>
            <a:ext cx="243838" cy="45719"/>
            <a:chOff x="7071360" y="2151017"/>
            <a:chExt cx="243838" cy="45719"/>
          </a:xfrm>
        </p:grpSpPr>
        <p:sp>
          <p:nvSpPr>
            <p:cNvPr id="107" name="Oval 106"/>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7593113" y="2613431"/>
            <a:ext cx="243838" cy="45719"/>
            <a:chOff x="7071360" y="2151017"/>
            <a:chExt cx="243838" cy="45719"/>
          </a:xfrm>
        </p:grpSpPr>
        <p:sp>
          <p:nvSpPr>
            <p:cNvPr id="113" name="Oval 112"/>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1" name="Straight Connector 120"/>
          <p:cNvCxnSpPr/>
          <p:nvPr/>
        </p:nvCxnSpPr>
        <p:spPr>
          <a:xfrm>
            <a:off x="4542394" y="2835683"/>
            <a:ext cx="3335379"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Connector: Curved 122"/>
          <p:cNvCxnSpPr>
            <a:endCxn id="106" idx="1"/>
          </p:cNvCxnSpPr>
          <p:nvPr/>
        </p:nvCxnSpPr>
        <p:spPr>
          <a:xfrm flipV="1">
            <a:off x="7877773" y="2636290"/>
            <a:ext cx="322216" cy="199393"/>
          </a:xfrm>
          <a:prstGeom prst="curvedConnector3">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124" name="Table 123"/>
          <p:cNvGraphicFramePr>
            <a:graphicFrameLocks noGrp="1"/>
          </p:cNvGraphicFramePr>
          <p:nvPr>
            <p:extLst>
              <p:ext uri="{D42A27DB-BD31-4B8C-83A1-F6EECF244321}">
                <p14:modId xmlns:p14="http://schemas.microsoft.com/office/powerpoint/2010/main" val="3758582467"/>
              </p:ext>
            </p:extLst>
          </p:nvPr>
        </p:nvGraphicFramePr>
        <p:xfrm>
          <a:off x="4083561" y="4746788"/>
          <a:ext cx="3418415" cy="370840"/>
        </p:xfrm>
        <a:graphic>
          <a:graphicData uri="http://schemas.openxmlformats.org/drawingml/2006/table">
            <a:tbl>
              <a:tblPr>
                <a:tableStyleId>{5C22544A-7EE6-4342-B048-85BDC9FD1C3A}</a:tableStyleId>
              </a:tblPr>
              <a:tblGrid>
                <a:gridCol w="488345">
                  <a:extLst>
                    <a:ext uri="{9D8B030D-6E8A-4147-A177-3AD203B41FA5}">
                      <a16:colId xmlns:a16="http://schemas.microsoft.com/office/drawing/2014/main" val="3534881450"/>
                    </a:ext>
                  </a:extLst>
                </a:gridCol>
                <a:gridCol w="488345">
                  <a:extLst>
                    <a:ext uri="{9D8B030D-6E8A-4147-A177-3AD203B41FA5}">
                      <a16:colId xmlns:a16="http://schemas.microsoft.com/office/drawing/2014/main" val="919828481"/>
                    </a:ext>
                  </a:extLst>
                </a:gridCol>
                <a:gridCol w="488345">
                  <a:extLst>
                    <a:ext uri="{9D8B030D-6E8A-4147-A177-3AD203B41FA5}">
                      <a16:colId xmlns:a16="http://schemas.microsoft.com/office/drawing/2014/main" val="2216548718"/>
                    </a:ext>
                  </a:extLst>
                </a:gridCol>
                <a:gridCol w="488345">
                  <a:extLst>
                    <a:ext uri="{9D8B030D-6E8A-4147-A177-3AD203B41FA5}">
                      <a16:colId xmlns:a16="http://schemas.microsoft.com/office/drawing/2014/main" val="571717457"/>
                    </a:ext>
                  </a:extLst>
                </a:gridCol>
                <a:gridCol w="488345">
                  <a:extLst>
                    <a:ext uri="{9D8B030D-6E8A-4147-A177-3AD203B41FA5}">
                      <a16:colId xmlns:a16="http://schemas.microsoft.com/office/drawing/2014/main" val="1775192613"/>
                    </a:ext>
                  </a:extLst>
                </a:gridCol>
                <a:gridCol w="488345">
                  <a:extLst>
                    <a:ext uri="{9D8B030D-6E8A-4147-A177-3AD203B41FA5}">
                      <a16:colId xmlns:a16="http://schemas.microsoft.com/office/drawing/2014/main" val="2751243023"/>
                    </a:ext>
                  </a:extLst>
                </a:gridCol>
                <a:gridCol w="488345">
                  <a:extLst>
                    <a:ext uri="{9D8B030D-6E8A-4147-A177-3AD203B41FA5}">
                      <a16:colId xmlns:a16="http://schemas.microsoft.com/office/drawing/2014/main" val="1834145654"/>
                    </a:ext>
                  </a:extLst>
                </a:gridCol>
              </a:tblGrid>
              <a:tr h="370840">
                <a:tc>
                  <a:txBody>
                    <a:bodyPr/>
                    <a:lstStyle/>
                    <a:p>
                      <a:pPr algn="ctr"/>
                      <a:r>
                        <a:rPr lang="en-US" dirty="0"/>
                        <a:t>G</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9125645"/>
                  </a:ext>
                </a:extLst>
              </a:tr>
            </a:tbl>
          </a:graphicData>
        </a:graphic>
      </p:graphicFrame>
      <p:grpSp>
        <p:nvGrpSpPr>
          <p:cNvPr id="125" name="Group 124"/>
          <p:cNvGrpSpPr/>
          <p:nvPr/>
        </p:nvGrpSpPr>
        <p:grpSpPr>
          <a:xfrm>
            <a:off x="4664316" y="4892751"/>
            <a:ext cx="243838" cy="45719"/>
            <a:chOff x="7071360" y="2151017"/>
            <a:chExt cx="243838" cy="45719"/>
          </a:xfrm>
        </p:grpSpPr>
        <p:sp>
          <p:nvSpPr>
            <p:cNvPr id="126" name="Oval 125"/>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9" name="Group 128"/>
          <p:cNvGrpSpPr/>
          <p:nvPr/>
        </p:nvGrpSpPr>
        <p:grpSpPr>
          <a:xfrm>
            <a:off x="5647156" y="4892751"/>
            <a:ext cx="243838" cy="45719"/>
            <a:chOff x="7071360" y="2151017"/>
            <a:chExt cx="243838" cy="45719"/>
          </a:xfrm>
        </p:grpSpPr>
        <p:sp>
          <p:nvSpPr>
            <p:cNvPr id="130" name="Oval 129"/>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p:cNvGrpSpPr/>
          <p:nvPr/>
        </p:nvGrpSpPr>
        <p:grpSpPr>
          <a:xfrm>
            <a:off x="6612714" y="4903270"/>
            <a:ext cx="243838" cy="45719"/>
            <a:chOff x="7071360" y="2151017"/>
            <a:chExt cx="243838" cy="45719"/>
          </a:xfrm>
        </p:grpSpPr>
        <p:sp>
          <p:nvSpPr>
            <p:cNvPr id="134" name="Oval 133"/>
            <p:cNvSpPr/>
            <p:nvPr/>
          </p:nvSpPr>
          <p:spPr>
            <a:xfrm>
              <a:off x="7071360"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p:cNvSpPr/>
            <p:nvPr/>
          </p:nvSpPr>
          <p:spPr>
            <a:xfrm>
              <a:off x="717041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Oval 135"/>
            <p:cNvSpPr/>
            <p:nvPr/>
          </p:nvSpPr>
          <p:spPr>
            <a:xfrm>
              <a:off x="7269479" y="2151017"/>
              <a:ext cx="45719"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1" name="Straight Arrow Connector 140"/>
          <p:cNvCxnSpPr/>
          <p:nvPr/>
        </p:nvCxnSpPr>
        <p:spPr>
          <a:xfrm flipV="1">
            <a:off x="6292820" y="2765698"/>
            <a:ext cx="703517" cy="1968933"/>
          </a:xfrm>
          <a:prstGeom prst="straightConnector1">
            <a:avLst/>
          </a:prstGeom>
          <a:ln w="12700">
            <a:solidFill>
              <a:srgbClr val="0070C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6" name="TextBox 145"/>
          <p:cNvSpPr txBox="1"/>
          <p:nvPr/>
        </p:nvSpPr>
        <p:spPr>
          <a:xfrm>
            <a:off x="104910" y="2068405"/>
            <a:ext cx="2813802" cy="954107"/>
          </a:xfrm>
          <a:prstGeom prst="rect">
            <a:avLst/>
          </a:prstGeom>
          <a:noFill/>
        </p:spPr>
        <p:txBody>
          <a:bodyPr wrap="square" rtlCol="0">
            <a:spAutoFit/>
          </a:bodyPr>
          <a:lstStyle/>
          <a:p>
            <a:r>
              <a:rPr lang="en-US" sz="2000" b="1" dirty="0"/>
              <a:t>Main Data Structure</a:t>
            </a:r>
          </a:p>
          <a:p>
            <a:pPr marL="342900" indent="-342900">
              <a:buFont typeface="Arial" panose="020B0604020202020204" pitchFamily="34" charset="0"/>
              <a:buChar char="•"/>
            </a:pPr>
            <a:r>
              <a:rPr lang="en-US" dirty="0"/>
              <a:t>Array of linked lists</a:t>
            </a:r>
          </a:p>
          <a:p>
            <a:pPr marL="342900" indent="-342900">
              <a:buFont typeface="Arial" panose="020B0604020202020204" pitchFamily="34" charset="0"/>
              <a:buChar char="•"/>
            </a:pPr>
            <a:r>
              <a:rPr lang="en-US" dirty="0"/>
              <a:t>Each link list =&gt; VOQ</a:t>
            </a:r>
          </a:p>
        </p:txBody>
      </p:sp>
      <p:sp>
        <p:nvSpPr>
          <p:cNvPr id="149" name="TextBox 148"/>
          <p:cNvSpPr txBox="1"/>
          <p:nvPr/>
        </p:nvSpPr>
        <p:spPr>
          <a:xfrm>
            <a:off x="153263" y="4495391"/>
            <a:ext cx="3344461" cy="677108"/>
          </a:xfrm>
          <a:prstGeom prst="rect">
            <a:avLst/>
          </a:prstGeom>
          <a:noFill/>
        </p:spPr>
        <p:txBody>
          <a:bodyPr wrap="square" rtlCol="0">
            <a:spAutoFit/>
          </a:bodyPr>
          <a:lstStyle/>
          <a:p>
            <a:r>
              <a:rPr lang="en-US" sz="2000" b="1" dirty="0"/>
              <a:t>Auxiliary Data Structure</a:t>
            </a:r>
          </a:p>
          <a:p>
            <a:pPr marL="342900" indent="-342900">
              <a:buFont typeface="Arial" panose="020B0604020202020204" pitchFamily="34" charset="0"/>
              <a:buChar char="•"/>
            </a:pPr>
            <a:r>
              <a:rPr lang="en-US" dirty="0"/>
              <a:t>Array of all packets</a:t>
            </a:r>
          </a:p>
        </p:txBody>
      </p:sp>
      <p:sp>
        <p:nvSpPr>
          <p:cNvPr id="152" name="Arrow: Up-Down 151"/>
          <p:cNvSpPr/>
          <p:nvPr/>
        </p:nvSpPr>
        <p:spPr>
          <a:xfrm>
            <a:off x="2140144" y="3053832"/>
            <a:ext cx="252549" cy="1472879"/>
          </a:xfrm>
          <a:prstGeom prst="upDownArrow">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p:cNvSpPr txBox="1"/>
          <p:nvPr/>
        </p:nvSpPr>
        <p:spPr>
          <a:xfrm>
            <a:off x="159921" y="3404465"/>
            <a:ext cx="2107859" cy="646331"/>
          </a:xfrm>
          <a:prstGeom prst="rect">
            <a:avLst/>
          </a:prstGeom>
          <a:noFill/>
        </p:spPr>
        <p:txBody>
          <a:bodyPr wrap="square" rtlCol="0">
            <a:spAutoFit/>
          </a:bodyPr>
          <a:lstStyle/>
          <a:p>
            <a:pPr algn="ctr"/>
            <a:r>
              <a:rPr lang="en-US" dirty="0"/>
              <a:t>One-to-one correspondence</a:t>
            </a:r>
          </a:p>
        </p:txBody>
      </p:sp>
      <p:sp>
        <p:nvSpPr>
          <p:cNvPr id="4" name="Date Placeholder 3"/>
          <p:cNvSpPr>
            <a:spLocks noGrp="1"/>
          </p:cNvSpPr>
          <p:nvPr>
            <p:ph type="dt" sz="half" idx="10"/>
          </p:nvPr>
        </p:nvSpPr>
        <p:spPr/>
        <p:txBody>
          <a:bodyPr/>
          <a:lstStyle/>
          <a:p>
            <a:fld id="{28C76174-35BD-497D-9424-3EEF652A8700}" type="datetime4">
              <a:rPr lang="en-US" altLang="zh-CN" smtClean="0"/>
              <a:t>June 2, 2017</a:t>
            </a:fld>
            <a:endParaRPr lang="zh-CN" altLang="en-US"/>
          </a:p>
        </p:txBody>
      </p:sp>
    </p:spTree>
    <p:extLst>
      <p:ext uri="{BB962C8B-B14F-4D97-AF65-F5344CB8AC3E}">
        <p14:creationId xmlns:p14="http://schemas.microsoft.com/office/powerpoint/2010/main" val="3015772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QPS-Augmented Schemes</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5" name="Rectangle 44"/>
          <p:cNvSpPr>
            <a:spLocks noChangeArrowheads="1"/>
          </p:cNvSpPr>
          <p:nvPr/>
        </p:nvSpPr>
        <p:spPr bwMode="gray">
          <a:xfrm>
            <a:off x="639762" y="2900595"/>
            <a:ext cx="7740650" cy="619125"/>
          </a:xfrm>
          <a:prstGeom prst="rect">
            <a:avLst/>
          </a:prstGeom>
          <a:solidFill>
            <a:srgbClr val="FF616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7" name="Text Box 7"/>
          <p:cNvSpPr txBox="1">
            <a:spLocks noChangeArrowheads="1"/>
          </p:cNvSpPr>
          <p:nvPr/>
        </p:nvSpPr>
        <p:spPr bwMode="gray">
          <a:xfrm>
            <a:off x="2543175"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Request</a:t>
            </a:r>
          </a:p>
        </p:txBody>
      </p:sp>
      <p:sp>
        <p:nvSpPr>
          <p:cNvPr id="49" name="AutoShape 9"/>
          <p:cNvSpPr>
            <a:spLocks noChangeArrowheads="1"/>
          </p:cNvSpPr>
          <p:nvPr/>
        </p:nvSpPr>
        <p:spPr bwMode="gray">
          <a:xfrm>
            <a:off x="4114800"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Text Box 10"/>
          <p:cNvSpPr txBox="1">
            <a:spLocks noChangeArrowheads="1"/>
          </p:cNvSpPr>
          <p:nvPr/>
        </p:nvSpPr>
        <p:spPr bwMode="gray">
          <a:xfrm>
            <a:off x="449421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1600" b="1" dirty="0">
                <a:solidFill>
                  <a:srgbClr val="FFFFFF"/>
                </a:solidFill>
              </a:rPr>
              <a:t>Grant</a:t>
            </a:r>
            <a:endPar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1" name="AutoShape 11"/>
          <p:cNvSpPr>
            <a:spLocks noChangeArrowheads="1"/>
          </p:cNvSpPr>
          <p:nvPr/>
        </p:nvSpPr>
        <p:spPr bwMode="gray">
          <a:xfrm>
            <a:off x="6143625"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Text Box 12"/>
          <p:cNvSpPr txBox="1">
            <a:spLocks noChangeArrowheads="1"/>
          </p:cNvSpPr>
          <p:nvPr/>
        </p:nvSpPr>
        <p:spPr bwMode="gray">
          <a:xfrm>
            <a:off x="648176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1600" b="1" dirty="0">
                <a:solidFill>
                  <a:srgbClr val="FFFFFF"/>
                </a:solidFill>
              </a:rPr>
              <a:t>Accept</a:t>
            </a:r>
            <a:endPar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56" name="Rectangle: Rounded Corners 55"/>
          <p:cNvSpPr/>
          <p:nvPr/>
        </p:nvSpPr>
        <p:spPr>
          <a:xfrm>
            <a:off x="554892" y="1789717"/>
            <a:ext cx="8081108" cy="213250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err="1">
                <a:solidFill>
                  <a:schemeClr val="tx1"/>
                </a:solidFill>
              </a:rPr>
              <a:t>iSLIP</a:t>
            </a:r>
            <a:endParaRPr lang="en-US" sz="2400" b="1" dirty="0">
              <a:solidFill>
                <a:schemeClr val="tx1"/>
              </a:solidFill>
            </a:endParaRPr>
          </a:p>
        </p:txBody>
      </p:sp>
      <p:sp>
        <p:nvSpPr>
          <p:cNvPr id="3" name="Date Placeholder 2"/>
          <p:cNvSpPr>
            <a:spLocks noGrp="1"/>
          </p:cNvSpPr>
          <p:nvPr>
            <p:ph type="dt" sz="half" idx="10"/>
          </p:nvPr>
        </p:nvSpPr>
        <p:spPr/>
        <p:txBody>
          <a:bodyPr/>
          <a:lstStyle/>
          <a:p>
            <a:fld id="{A995929F-02DF-42D8-81B7-F90D13222D63}" type="datetime4">
              <a:rPr lang="en-US" altLang="zh-CN" smtClean="0"/>
              <a:t>June 2, 2017</a:t>
            </a:fld>
            <a:endParaRPr lang="zh-CN" altLang="en-US"/>
          </a:p>
        </p:txBody>
      </p:sp>
    </p:spTree>
    <p:extLst>
      <p:ext uri="{BB962C8B-B14F-4D97-AF65-F5344CB8AC3E}">
        <p14:creationId xmlns:p14="http://schemas.microsoft.com/office/powerpoint/2010/main" val="226973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anim calcmode="lin" valueType="num">
                                      <p:cBhvr>
                                        <p:cTn id="18" dur="1000" fill="hold"/>
                                        <p:tgtEl>
                                          <p:spTgt spid="47"/>
                                        </p:tgtEl>
                                        <p:attrNameLst>
                                          <p:attrName>ppt_x</p:attrName>
                                        </p:attrNameLst>
                                      </p:cBhvr>
                                      <p:tavLst>
                                        <p:tav tm="0">
                                          <p:val>
                                            <p:strVal val="#ppt_x"/>
                                          </p:val>
                                        </p:tav>
                                        <p:tav tm="100000">
                                          <p:val>
                                            <p:strVal val="#ppt_x"/>
                                          </p:val>
                                        </p:tav>
                                      </p:tavLst>
                                    </p:anim>
                                    <p:anim calcmode="lin" valueType="num">
                                      <p:cBhvr>
                                        <p:cTn id="19" dur="1000" fill="hold"/>
                                        <p:tgtEl>
                                          <p:spTgt spid="47"/>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anim calcmode="lin" valueType="num">
                                      <p:cBhvr>
                                        <p:cTn id="24" dur="1000" fill="hold"/>
                                        <p:tgtEl>
                                          <p:spTgt spid="49"/>
                                        </p:tgtEl>
                                        <p:attrNameLst>
                                          <p:attrName>ppt_x</p:attrName>
                                        </p:attrNameLst>
                                      </p:cBhvr>
                                      <p:tavLst>
                                        <p:tav tm="0">
                                          <p:val>
                                            <p:strVal val="#ppt_x"/>
                                          </p:val>
                                        </p:tav>
                                        <p:tav tm="100000">
                                          <p:val>
                                            <p:strVal val="#ppt_x"/>
                                          </p:val>
                                        </p:tav>
                                      </p:tavLst>
                                    </p:anim>
                                    <p:anim calcmode="lin" valueType="num">
                                      <p:cBhvr>
                                        <p:cTn id="25" dur="1000" fill="hold"/>
                                        <p:tgtEl>
                                          <p:spTgt spid="49"/>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1000"/>
                                        <p:tgtEl>
                                          <p:spTgt spid="50"/>
                                        </p:tgtEl>
                                      </p:cBhvr>
                                    </p:animEffect>
                                    <p:anim calcmode="lin" valueType="num">
                                      <p:cBhvr>
                                        <p:cTn id="30" dur="1000" fill="hold"/>
                                        <p:tgtEl>
                                          <p:spTgt spid="50"/>
                                        </p:tgtEl>
                                        <p:attrNameLst>
                                          <p:attrName>ppt_x</p:attrName>
                                        </p:attrNameLst>
                                      </p:cBhvr>
                                      <p:tavLst>
                                        <p:tav tm="0">
                                          <p:val>
                                            <p:strVal val="#ppt_x"/>
                                          </p:val>
                                        </p:tav>
                                        <p:tav tm="100000">
                                          <p:val>
                                            <p:strVal val="#ppt_x"/>
                                          </p:val>
                                        </p:tav>
                                      </p:tavLst>
                                    </p:anim>
                                    <p:anim calcmode="lin" valueType="num">
                                      <p:cBhvr>
                                        <p:cTn id="31" dur="1000" fill="hold"/>
                                        <p:tgtEl>
                                          <p:spTgt spid="50"/>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42" presetClass="entr" presetSubtype="0" fill="hold" grpId="0" nodeType="after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fade">
                                      <p:cBhvr>
                                        <p:cTn id="35" dur="1000"/>
                                        <p:tgtEl>
                                          <p:spTgt spid="51"/>
                                        </p:tgtEl>
                                      </p:cBhvr>
                                    </p:animEffect>
                                    <p:anim calcmode="lin" valueType="num">
                                      <p:cBhvr>
                                        <p:cTn id="36" dur="1000" fill="hold"/>
                                        <p:tgtEl>
                                          <p:spTgt spid="51"/>
                                        </p:tgtEl>
                                        <p:attrNameLst>
                                          <p:attrName>ppt_x</p:attrName>
                                        </p:attrNameLst>
                                      </p:cBhvr>
                                      <p:tavLst>
                                        <p:tav tm="0">
                                          <p:val>
                                            <p:strVal val="#ppt_x"/>
                                          </p:val>
                                        </p:tav>
                                        <p:tav tm="100000">
                                          <p:val>
                                            <p:strVal val="#ppt_x"/>
                                          </p:val>
                                        </p:tav>
                                      </p:tavLst>
                                    </p:anim>
                                    <p:anim calcmode="lin" valueType="num">
                                      <p:cBhvr>
                                        <p:cTn id="37" dur="1000" fill="hold"/>
                                        <p:tgtEl>
                                          <p:spTgt spid="51"/>
                                        </p:tgtEl>
                                        <p:attrNameLst>
                                          <p:attrName>ppt_y</p:attrName>
                                        </p:attrNameLst>
                                      </p:cBhvr>
                                      <p:tavLst>
                                        <p:tav tm="0">
                                          <p:val>
                                            <p:strVal val="#ppt_y+.1"/>
                                          </p:val>
                                        </p:tav>
                                        <p:tav tm="100000">
                                          <p:val>
                                            <p:strVal val="#ppt_y"/>
                                          </p:val>
                                        </p:tav>
                                      </p:tavLst>
                                    </p:anim>
                                  </p:childTnLst>
                                </p:cTn>
                              </p:par>
                            </p:childTnLst>
                          </p:cTn>
                        </p:par>
                        <p:par>
                          <p:cTn id="38" fill="hold">
                            <p:stCondLst>
                              <p:cond delay="4000"/>
                            </p:stCondLst>
                            <p:childTnLst>
                              <p:par>
                                <p:cTn id="39" presetID="42" presetClass="entr" presetSubtype="0" fill="hold" grpId="0" nodeType="after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fade">
                                      <p:cBhvr>
                                        <p:cTn id="41" dur="1000"/>
                                        <p:tgtEl>
                                          <p:spTgt spid="52"/>
                                        </p:tgtEl>
                                      </p:cBhvr>
                                    </p:animEffect>
                                    <p:anim calcmode="lin" valueType="num">
                                      <p:cBhvr>
                                        <p:cTn id="42" dur="1000" fill="hold"/>
                                        <p:tgtEl>
                                          <p:spTgt spid="52"/>
                                        </p:tgtEl>
                                        <p:attrNameLst>
                                          <p:attrName>ppt_x</p:attrName>
                                        </p:attrNameLst>
                                      </p:cBhvr>
                                      <p:tavLst>
                                        <p:tav tm="0">
                                          <p:val>
                                            <p:strVal val="#ppt_x"/>
                                          </p:val>
                                        </p:tav>
                                        <p:tav tm="100000">
                                          <p:val>
                                            <p:strVal val="#ppt_x"/>
                                          </p:val>
                                        </p:tav>
                                      </p:tavLst>
                                    </p:anim>
                                    <p:anim calcmode="lin" valueType="num">
                                      <p:cBhvr>
                                        <p:cTn id="4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7" grpId="0"/>
      <p:bldP spid="49" grpId="0" animBg="1"/>
      <p:bldP spid="50" grpId="0"/>
      <p:bldP spid="51" grpId="0" animBg="1"/>
      <p:bldP spid="52" grpId="0"/>
      <p:bldP spid="5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QPS-Augmented Schemes</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5" name="Rectangle 44"/>
          <p:cNvSpPr>
            <a:spLocks noChangeArrowheads="1"/>
          </p:cNvSpPr>
          <p:nvPr/>
        </p:nvSpPr>
        <p:spPr bwMode="gray">
          <a:xfrm>
            <a:off x="639762" y="2900595"/>
            <a:ext cx="7740650" cy="619125"/>
          </a:xfrm>
          <a:prstGeom prst="rect">
            <a:avLst/>
          </a:prstGeom>
          <a:solidFill>
            <a:srgbClr val="FF616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6" name="Group 45"/>
          <p:cNvGrpSpPr>
            <a:grpSpLocks/>
          </p:cNvGrpSpPr>
          <p:nvPr/>
        </p:nvGrpSpPr>
        <p:grpSpPr bwMode="auto">
          <a:xfrm>
            <a:off x="628650" y="2900595"/>
            <a:ext cx="2054226" cy="619125"/>
            <a:chOff x="404" y="1980"/>
            <a:chExt cx="1294" cy="298"/>
          </a:xfrm>
        </p:grpSpPr>
        <p:sp>
          <p:nvSpPr>
            <p:cNvPr id="53" name="Rectangle 52"/>
            <p:cNvSpPr>
              <a:spLocks noChangeArrowheads="1"/>
            </p:cNvSpPr>
            <p:nvPr/>
          </p:nvSpPr>
          <p:spPr bwMode="invGray">
            <a:xfrm>
              <a:off x="404" y="1980"/>
              <a:ext cx="1205" cy="298"/>
            </a:xfrm>
            <a:prstGeom prst="rect">
              <a:avLst/>
            </a:prstGeom>
            <a:solidFill>
              <a:srgbClr val="FFC31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AutoShape 6"/>
            <p:cNvSpPr>
              <a:spLocks noChangeArrowheads="1"/>
            </p:cNvSpPr>
            <p:nvPr/>
          </p:nvSpPr>
          <p:spPr bwMode="invGray">
            <a:xfrm rot="5400000">
              <a:off x="1568" y="2072"/>
              <a:ext cx="139" cy="120"/>
            </a:xfrm>
            <a:prstGeom prst="triangle">
              <a:avLst>
                <a:gd name="adj" fmla="val 50000"/>
              </a:avLst>
            </a:prstGeom>
            <a:solidFill>
              <a:srgbClr val="FFC31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7" name="Text Box 7"/>
          <p:cNvSpPr txBox="1">
            <a:spLocks noChangeArrowheads="1"/>
          </p:cNvSpPr>
          <p:nvPr/>
        </p:nvSpPr>
        <p:spPr bwMode="gray">
          <a:xfrm>
            <a:off x="2543175"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en-US" altLang="en-US" sz="1600" b="1" dirty="0">
                <a:solidFill>
                  <a:srgbClr val="FFFFFF"/>
                </a:solidFill>
              </a:rPr>
              <a:t>Request</a:t>
            </a:r>
            <a:endPar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48" name="Rectangle 47"/>
          <p:cNvSpPr>
            <a:spLocks noChangeArrowheads="1"/>
          </p:cNvSpPr>
          <p:nvPr/>
        </p:nvSpPr>
        <p:spPr bwMode="gray">
          <a:xfrm>
            <a:off x="650875" y="3006958"/>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QPS </a:t>
            </a:r>
          </a:p>
        </p:txBody>
      </p:sp>
      <p:sp>
        <p:nvSpPr>
          <p:cNvPr id="49" name="AutoShape 9"/>
          <p:cNvSpPr>
            <a:spLocks noChangeArrowheads="1"/>
          </p:cNvSpPr>
          <p:nvPr/>
        </p:nvSpPr>
        <p:spPr bwMode="gray">
          <a:xfrm>
            <a:off x="4114800"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Text Box 10"/>
          <p:cNvSpPr txBox="1">
            <a:spLocks noChangeArrowheads="1"/>
          </p:cNvSpPr>
          <p:nvPr/>
        </p:nvSpPr>
        <p:spPr bwMode="gray">
          <a:xfrm>
            <a:off x="449421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Accept</a:t>
            </a:r>
          </a:p>
        </p:txBody>
      </p:sp>
      <p:sp>
        <p:nvSpPr>
          <p:cNvPr id="51" name="AutoShape 11"/>
          <p:cNvSpPr>
            <a:spLocks noChangeArrowheads="1"/>
          </p:cNvSpPr>
          <p:nvPr/>
        </p:nvSpPr>
        <p:spPr bwMode="gray">
          <a:xfrm>
            <a:off x="6143625"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Text Box 12"/>
          <p:cNvSpPr txBox="1">
            <a:spLocks noChangeArrowheads="1"/>
          </p:cNvSpPr>
          <p:nvPr/>
        </p:nvSpPr>
        <p:spPr bwMode="gray">
          <a:xfrm>
            <a:off x="648176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Grant</a:t>
            </a:r>
          </a:p>
        </p:txBody>
      </p:sp>
      <p:sp>
        <p:nvSpPr>
          <p:cNvPr id="55" name="Callout: Bent Line 54"/>
          <p:cNvSpPr/>
          <p:nvPr/>
        </p:nvSpPr>
        <p:spPr>
          <a:xfrm>
            <a:off x="5544649" y="2219558"/>
            <a:ext cx="2835763" cy="597693"/>
          </a:xfrm>
          <a:prstGeom prst="borderCallout2">
            <a:avLst/>
          </a:prstGeom>
          <a:solidFill>
            <a:srgbClr val="FF6161"/>
          </a:solidFill>
          <a:ln>
            <a:solidFill>
              <a:srgbClr val="FF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those un-matched ports in QPS</a:t>
            </a:r>
          </a:p>
        </p:txBody>
      </p:sp>
      <p:sp>
        <p:nvSpPr>
          <p:cNvPr id="56" name="Rectangle: Rounded Corners 55"/>
          <p:cNvSpPr/>
          <p:nvPr/>
        </p:nvSpPr>
        <p:spPr>
          <a:xfrm>
            <a:off x="554892" y="1789717"/>
            <a:ext cx="8081108" cy="213250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solidFill>
                  <a:schemeClr val="tx1"/>
                </a:solidFill>
              </a:rPr>
              <a:t>QPS-</a:t>
            </a:r>
            <a:r>
              <a:rPr lang="en-US" sz="2400" b="1" dirty="0" err="1">
                <a:solidFill>
                  <a:schemeClr val="tx1"/>
                </a:solidFill>
              </a:rPr>
              <a:t>iSLIP</a:t>
            </a:r>
            <a:endParaRPr lang="en-US" sz="2400" b="1" dirty="0">
              <a:solidFill>
                <a:schemeClr val="tx1"/>
              </a:solidFill>
            </a:endParaRPr>
          </a:p>
        </p:txBody>
      </p:sp>
      <p:sp>
        <p:nvSpPr>
          <p:cNvPr id="68" name="Rectangle: Rounded Corners 67"/>
          <p:cNvSpPr/>
          <p:nvPr/>
        </p:nvSpPr>
        <p:spPr>
          <a:xfrm>
            <a:off x="550618" y="4281310"/>
            <a:ext cx="8081108" cy="1861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solidFill>
                  <a:schemeClr val="tx1"/>
                </a:solidFill>
              </a:rPr>
              <a:t>SERENA</a:t>
            </a:r>
          </a:p>
        </p:txBody>
      </p:sp>
      <p:sp>
        <p:nvSpPr>
          <p:cNvPr id="71" name="AutoShape 7"/>
          <p:cNvSpPr>
            <a:spLocks noChangeArrowheads="1"/>
          </p:cNvSpPr>
          <p:nvPr/>
        </p:nvSpPr>
        <p:spPr bwMode="ltGray">
          <a:xfrm>
            <a:off x="993266" y="4844228"/>
            <a:ext cx="1750554" cy="559538"/>
          </a:xfrm>
          <a:prstGeom prst="roundRect">
            <a:avLst>
              <a:gd name="adj" fmla="val 11921"/>
            </a:avLst>
          </a:prstGeom>
          <a:solidFill>
            <a:srgbClr val="99CCFF"/>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Arrival graph</a:t>
            </a:r>
          </a:p>
        </p:txBody>
      </p:sp>
      <p:sp>
        <p:nvSpPr>
          <p:cNvPr id="73" name="Arrow: Right 72"/>
          <p:cNvSpPr/>
          <p:nvPr/>
        </p:nvSpPr>
        <p:spPr>
          <a:xfrm>
            <a:off x="2888349" y="5070366"/>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1"/>
          <p:cNvSpPr>
            <a:spLocks noChangeArrowheads="1"/>
          </p:cNvSpPr>
          <p:nvPr/>
        </p:nvSpPr>
        <p:spPr bwMode="gray">
          <a:xfrm>
            <a:off x="3582547" y="4880417"/>
            <a:ext cx="1731915" cy="523349"/>
          </a:xfrm>
          <a:prstGeom prst="roundRect">
            <a:avLst>
              <a:gd name="adj" fmla="val 11921"/>
            </a:avLst>
          </a:prstGeom>
          <a:solidFill>
            <a:srgbClr val="CCCCFF"/>
          </a:solidFill>
          <a:ln w="25400">
            <a:solidFill>
              <a:srgbClr val="FFFFFF"/>
            </a:solidFill>
            <a:round/>
            <a:headEnd/>
            <a:tailEnd/>
          </a:ln>
          <a:effectLst>
            <a:outerShdw dist="53882" dir="2700000" algn="ctr" rotWithShape="0">
              <a:srgbClr val="000000">
                <a:alpha val="50000"/>
              </a:srgbClr>
            </a:outerShdw>
          </a:effectLst>
        </p:spPr>
        <p:txBody>
          <a:bodyPr wrap="none" anchor="ctr"/>
          <a:lstStyle/>
          <a:p>
            <a:r>
              <a:rPr lang="en-US" dirty="0"/>
              <a:t>Full matching</a:t>
            </a:r>
          </a:p>
        </p:txBody>
      </p:sp>
      <p:sp>
        <p:nvSpPr>
          <p:cNvPr id="78" name="AutoShape 14"/>
          <p:cNvSpPr>
            <a:spLocks noChangeArrowheads="1"/>
          </p:cNvSpPr>
          <p:nvPr/>
        </p:nvSpPr>
        <p:spPr bwMode="gray">
          <a:xfrm>
            <a:off x="993266" y="5502636"/>
            <a:ext cx="4321199" cy="536426"/>
          </a:xfrm>
          <a:prstGeom prst="roundRect">
            <a:avLst>
              <a:gd name="adj" fmla="val 11921"/>
            </a:avLst>
          </a:prstGeom>
          <a:solidFill>
            <a:srgbClr val="FF99FF"/>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dirty="0"/>
              <a:t>Matching in the previous time slot</a:t>
            </a:r>
          </a:p>
        </p:txBody>
      </p:sp>
      <p:sp>
        <p:nvSpPr>
          <p:cNvPr id="80" name="Freeform 5"/>
          <p:cNvSpPr>
            <a:spLocks/>
          </p:cNvSpPr>
          <p:nvPr/>
        </p:nvSpPr>
        <p:spPr bwMode="gray">
          <a:xfrm rot="16200000" flipH="1">
            <a:off x="5910962" y="4596194"/>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81" name="Freeform 3"/>
          <p:cNvSpPr>
            <a:spLocks/>
          </p:cNvSpPr>
          <p:nvPr/>
        </p:nvSpPr>
        <p:spPr bwMode="gray">
          <a:xfrm rot="16200000">
            <a:off x="5980881" y="4994049"/>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83" name="Group 13"/>
          <p:cNvGrpSpPr>
            <a:grpSpLocks/>
          </p:cNvGrpSpPr>
          <p:nvPr/>
        </p:nvGrpSpPr>
        <p:grpSpPr bwMode="auto">
          <a:xfrm>
            <a:off x="6921794" y="5024747"/>
            <a:ext cx="1457486" cy="920074"/>
            <a:chOff x="4320" y="1133"/>
            <a:chExt cx="443" cy="417"/>
          </a:xfrm>
          <a:solidFill>
            <a:srgbClr val="92D050"/>
          </a:solidFill>
        </p:grpSpPr>
        <p:sp>
          <p:nvSpPr>
            <p:cNvPr id="84" name="AutoShape 14"/>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dirty="0"/>
                <a:t>Final </a:t>
              </a:r>
            </a:p>
            <a:p>
              <a:pPr algn="ctr"/>
              <a:r>
                <a:rPr lang="en-US" dirty="0"/>
                <a:t>Matching</a:t>
              </a:r>
            </a:p>
          </p:txBody>
        </p:sp>
        <p:sp>
          <p:nvSpPr>
            <p:cNvPr id="85"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86" name="TextBox 85"/>
          <p:cNvSpPr txBox="1"/>
          <p:nvPr/>
        </p:nvSpPr>
        <p:spPr>
          <a:xfrm>
            <a:off x="5910695" y="5062891"/>
            <a:ext cx="922047" cy="369332"/>
          </a:xfrm>
          <a:prstGeom prst="rect">
            <a:avLst/>
          </a:prstGeom>
          <a:noFill/>
        </p:spPr>
        <p:txBody>
          <a:bodyPr wrap="none" rtlCol="0">
            <a:spAutoFit/>
          </a:bodyPr>
          <a:lstStyle/>
          <a:p>
            <a:r>
              <a:rPr lang="en-US" dirty="0"/>
              <a:t>Merge</a:t>
            </a:r>
          </a:p>
        </p:txBody>
      </p:sp>
      <p:sp>
        <p:nvSpPr>
          <p:cNvPr id="3" name="Date Placeholder 2"/>
          <p:cNvSpPr>
            <a:spLocks noGrp="1"/>
          </p:cNvSpPr>
          <p:nvPr>
            <p:ph type="dt" sz="half" idx="10"/>
          </p:nvPr>
        </p:nvSpPr>
        <p:spPr/>
        <p:txBody>
          <a:bodyPr/>
          <a:lstStyle/>
          <a:p>
            <a:fld id="{3521A75B-2D0A-4329-A3FF-A2C5B239EA29}" type="datetime4">
              <a:rPr lang="en-US" altLang="zh-CN" smtClean="0"/>
              <a:t>June 2, 2017</a:t>
            </a:fld>
            <a:endParaRPr lang="zh-CN" altLang="en-US"/>
          </a:p>
        </p:txBody>
      </p:sp>
    </p:spTree>
    <p:extLst>
      <p:ext uri="{BB962C8B-B14F-4D97-AF65-F5344CB8AC3E}">
        <p14:creationId xmlns:p14="http://schemas.microsoft.com/office/powerpoint/2010/main" val="81970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500" fill="hold"/>
                                        <p:tgtEl>
                                          <p:spTgt spid="71"/>
                                        </p:tgtEl>
                                        <p:attrNameLst>
                                          <p:attrName>ppt_x</p:attrName>
                                        </p:attrNameLst>
                                      </p:cBhvr>
                                      <p:tavLst>
                                        <p:tav tm="0">
                                          <p:val>
                                            <p:strVal val="#ppt_x"/>
                                          </p:val>
                                        </p:tav>
                                        <p:tav tm="100000">
                                          <p:val>
                                            <p:strVal val="#ppt_x"/>
                                          </p:val>
                                        </p:tav>
                                      </p:tavLst>
                                    </p:anim>
                                    <p:anim calcmode="lin" valueType="num">
                                      <p:cBhvr additive="base">
                                        <p:cTn id="12"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 calcmode="lin" valueType="num">
                                      <p:cBhvr additive="base">
                                        <p:cTn id="17" dur="500" fill="hold"/>
                                        <p:tgtEl>
                                          <p:spTgt spid="73"/>
                                        </p:tgtEl>
                                        <p:attrNameLst>
                                          <p:attrName>ppt_x</p:attrName>
                                        </p:attrNameLst>
                                      </p:cBhvr>
                                      <p:tavLst>
                                        <p:tav tm="0">
                                          <p:val>
                                            <p:strVal val="#ppt_x"/>
                                          </p:val>
                                        </p:tav>
                                        <p:tav tm="100000">
                                          <p:val>
                                            <p:strVal val="#ppt_x"/>
                                          </p:val>
                                        </p:tav>
                                      </p:tavLst>
                                    </p:anim>
                                    <p:anim calcmode="lin" valueType="num">
                                      <p:cBhvr additive="base">
                                        <p:cTn id="18"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fade">
                                      <p:cBhvr>
                                        <p:cTn id="29" dur="1000"/>
                                        <p:tgtEl>
                                          <p:spTgt spid="78"/>
                                        </p:tgtEl>
                                      </p:cBhvr>
                                    </p:animEffect>
                                    <p:anim calcmode="lin" valueType="num">
                                      <p:cBhvr>
                                        <p:cTn id="30" dur="1000" fill="hold"/>
                                        <p:tgtEl>
                                          <p:spTgt spid="78"/>
                                        </p:tgtEl>
                                        <p:attrNameLst>
                                          <p:attrName>ppt_x</p:attrName>
                                        </p:attrNameLst>
                                      </p:cBhvr>
                                      <p:tavLst>
                                        <p:tav tm="0">
                                          <p:val>
                                            <p:strVal val="#ppt_x"/>
                                          </p:val>
                                        </p:tav>
                                        <p:tav tm="100000">
                                          <p:val>
                                            <p:strVal val="#ppt_x"/>
                                          </p:val>
                                        </p:tav>
                                      </p:tavLst>
                                    </p:anim>
                                    <p:anim calcmode="lin" valueType="num">
                                      <p:cBhvr>
                                        <p:cTn id="31" dur="1000" fill="hold"/>
                                        <p:tgtEl>
                                          <p:spTgt spid="7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80"/>
                                        </p:tgtEl>
                                        <p:attrNameLst>
                                          <p:attrName>style.visibility</p:attrName>
                                        </p:attrNameLst>
                                      </p:cBhvr>
                                      <p:to>
                                        <p:strVal val="visible"/>
                                      </p:to>
                                    </p:set>
                                    <p:animEffect transition="in" filter="fade">
                                      <p:cBhvr>
                                        <p:cTn id="36" dur="1000"/>
                                        <p:tgtEl>
                                          <p:spTgt spid="80"/>
                                        </p:tgtEl>
                                      </p:cBhvr>
                                    </p:animEffect>
                                    <p:anim calcmode="lin" valueType="num">
                                      <p:cBhvr>
                                        <p:cTn id="37" dur="1000" fill="hold"/>
                                        <p:tgtEl>
                                          <p:spTgt spid="80"/>
                                        </p:tgtEl>
                                        <p:attrNameLst>
                                          <p:attrName>ppt_x</p:attrName>
                                        </p:attrNameLst>
                                      </p:cBhvr>
                                      <p:tavLst>
                                        <p:tav tm="0">
                                          <p:val>
                                            <p:strVal val="#ppt_x"/>
                                          </p:val>
                                        </p:tav>
                                        <p:tav tm="100000">
                                          <p:val>
                                            <p:strVal val="#ppt_x"/>
                                          </p:val>
                                        </p:tav>
                                      </p:tavLst>
                                    </p:anim>
                                    <p:anim calcmode="lin" valueType="num">
                                      <p:cBhvr>
                                        <p:cTn id="38" dur="1000" fill="hold"/>
                                        <p:tgtEl>
                                          <p:spTgt spid="80"/>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fade">
                                      <p:cBhvr>
                                        <p:cTn id="41" dur="1000"/>
                                        <p:tgtEl>
                                          <p:spTgt spid="81"/>
                                        </p:tgtEl>
                                      </p:cBhvr>
                                    </p:animEffect>
                                    <p:anim calcmode="lin" valueType="num">
                                      <p:cBhvr>
                                        <p:cTn id="42" dur="1000" fill="hold"/>
                                        <p:tgtEl>
                                          <p:spTgt spid="81"/>
                                        </p:tgtEl>
                                        <p:attrNameLst>
                                          <p:attrName>ppt_x</p:attrName>
                                        </p:attrNameLst>
                                      </p:cBhvr>
                                      <p:tavLst>
                                        <p:tav tm="0">
                                          <p:val>
                                            <p:strVal val="#ppt_x"/>
                                          </p:val>
                                        </p:tav>
                                        <p:tav tm="100000">
                                          <p:val>
                                            <p:strVal val="#ppt_x"/>
                                          </p:val>
                                        </p:tav>
                                      </p:tavLst>
                                    </p:anim>
                                    <p:anim calcmode="lin" valueType="num">
                                      <p:cBhvr>
                                        <p:cTn id="43" dur="1000" fill="hold"/>
                                        <p:tgtEl>
                                          <p:spTgt spid="81"/>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86"/>
                                        </p:tgtEl>
                                        <p:attrNameLst>
                                          <p:attrName>style.visibility</p:attrName>
                                        </p:attrNameLst>
                                      </p:cBhvr>
                                      <p:to>
                                        <p:strVal val="visible"/>
                                      </p:to>
                                    </p:set>
                                    <p:animEffect transition="in" filter="fade">
                                      <p:cBhvr>
                                        <p:cTn id="46" dur="1000"/>
                                        <p:tgtEl>
                                          <p:spTgt spid="86"/>
                                        </p:tgtEl>
                                      </p:cBhvr>
                                    </p:animEffect>
                                    <p:anim calcmode="lin" valueType="num">
                                      <p:cBhvr>
                                        <p:cTn id="47" dur="1000" fill="hold"/>
                                        <p:tgtEl>
                                          <p:spTgt spid="86"/>
                                        </p:tgtEl>
                                        <p:attrNameLst>
                                          <p:attrName>ppt_x</p:attrName>
                                        </p:attrNameLst>
                                      </p:cBhvr>
                                      <p:tavLst>
                                        <p:tav tm="0">
                                          <p:val>
                                            <p:strVal val="#ppt_x"/>
                                          </p:val>
                                        </p:tav>
                                        <p:tav tm="100000">
                                          <p:val>
                                            <p:strVal val="#ppt_x"/>
                                          </p:val>
                                        </p:tav>
                                      </p:tavLst>
                                    </p:anim>
                                    <p:anim calcmode="lin" valueType="num">
                                      <p:cBhvr>
                                        <p:cTn id="48"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83"/>
                                        </p:tgtEl>
                                        <p:attrNameLst>
                                          <p:attrName>style.visibility</p:attrName>
                                        </p:attrNameLst>
                                      </p:cBhvr>
                                      <p:to>
                                        <p:strVal val="visible"/>
                                      </p:to>
                                    </p:set>
                                    <p:anim calcmode="lin" valueType="num">
                                      <p:cBhvr additive="base">
                                        <p:cTn id="53" dur="500" fill="hold"/>
                                        <p:tgtEl>
                                          <p:spTgt spid="83"/>
                                        </p:tgtEl>
                                        <p:attrNameLst>
                                          <p:attrName>ppt_x</p:attrName>
                                        </p:attrNameLst>
                                      </p:cBhvr>
                                      <p:tavLst>
                                        <p:tav tm="0">
                                          <p:val>
                                            <p:strVal val="#ppt_x"/>
                                          </p:val>
                                        </p:tav>
                                        <p:tav tm="100000">
                                          <p:val>
                                            <p:strVal val="#ppt_x"/>
                                          </p:val>
                                        </p:tav>
                                      </p:tavLst>
                                    </p:anim>
                                    <p:anim calcmode="lin" valueType="num">
                                      <p:cBhvr additive="base">
                                        <p:cTn id="54"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1" grpId="0" animBg="1"/>
      <p:bldP spid="73" grpId="0" animBg="1"/>
      <p:bldP spid="75" grpId="0" animBg="1"/>
      <p:bldP spid="78" grpId="0" animBg="1"/>
      <p:bldP spid="80" grpId="0" animBg="1"/>
      <p:bldP spid="81" grpId="0" animBg="1"/>
      <p:bldP spid="8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QPS-Augmented Schemes</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5" name="Rectangle 44"/>
          <p:cNvSpPr>
            <a:spLocks noChangeArrowheads="1"/>
          </p:cNvSpPr>
          <p:nvPr/>
        </p:nvSpPr>
        <p:spPr bwMode="gray">
          <a:xfrm>
            <a:off x="639762" y="2900595"/>
            <a:ext cx="7740650" cy="619125"/>
          </a:xfrm>
          <a:prstGeom prst="rect">
            <a:avLst/>
          </a:prstGeom>
          <a:solidFill>
            <a:srgbClr val="FF616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46" name="Group 45"/>
          <p:cNvGrpSpPr>
            <a:grpSpLocks/>
          </p:cNvGrpSpPr>
          <p:nvPr/>
        </p:nvGrpSpPr>
        <p:grpSpPr bwMode="auto">
          <a:xfrm>
            <a:off x="628650" y="2900595"/>
            <a:ext cx="2054226" cy="619125"/>
            <a:chOff x="404" y="1980"/>
            <a:chExt cx="1294" cy="298"/>
          </a:xfrm>
        </p:grpSpPr>
        <p:sp>
          <p:nvSpPr>
            <p:cNvPr id="53" name="Rectangle 52"/>
            <p:cNvSpPr>
              <a:spLocks noChangeArrowheads="1"/>
            </p:cNvSpPr>
            <p:nvPr/>
          </p:nvSpPr>
          <p:spPr bwMode="invGray">
            <a:xfrm>
              <a:off x="404" y="1980"/>
              <a:ext cx="1205" cy="298"/>
            </a:xfrm>
            <a:prstGeom prst="rect">
              <a:avLst/>
            </a:prstGeom>
            <a:solidFill>
              <a:srgbClr val="FFC31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AutoShape 6"/>
            <p:cNvSpPr>
              <a:spLocks noChangeArrowheads="1"/>
            </p:cNvSpPr>
            <p:nvPr/>
          </p:nvSpPr>
          <p:spPr bwMode="invGray">
            <a:xfrm rot="5400000">
              <a:off x="1568" y="2072"/>
              <a:ext cx="139" cy="120"/>
            </a:xfrm>
            <a:prstGeom prst="triangle">
              <a:avLst>
                <a:gd name="adj" fmla="val 50000"/>
              </a:avLst>
            </a:prstGeom>
            <a:solidFill>
              <a:srgbClr val="FFC31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47" name="Text Box 7"/>
          <p:cNvSpPr txBox="1">
            <a:spLocks noChangeArrowheads="1"/>
          </p:cNvSpPr>
          <p:nvPr/>
        </p:nvSpPr>
        <p:spPr bwMode="gray">
          <a:xfrm>
            <a:off x="2543175"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Propose</a:t>
            </a:r>
          </a:p>
        </p:txBody>
      </p:sp>
      <p:sp>
        <p:nvSpPr>
          <p:cNvPr id="48" name="Rectangle 47"/>
          <p:cNvSpPr>
            <a:spLocks noChangeArrowheads="1"/>
          </p:cNvSpPr>
          <p:nvPr/>
        </p:nvSpPr>
        <p:spPr bwMode="gray">
          <a:xfrm>
            <a:off x="650875" y="3006958"/>
            <a:ext cx="1836737" cy="400110"/>
          </a:xfrm>
          <a:prstGeom prst="rect">
            <a:avLst/>
          </a:prstGeom>
          <a:noFill/>
          <a:ln>
            <a:noFill/>
          </a:ln>
          <a:effectLst>
            <a:outerShdw dist="17961" dir="2700000" algn="ctr" rotWithShape="0">
              <a:srgbClr val="003300"/>
            </a:outerShdw>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QPS </a:t>
            </a:r>
          </a:p>
        </p:txBody>
      </p:sp>
      <p:sp>
        <p:nvSpPr>
          <p:cNvPr id="49" name="AutoShape 9"/>
          <p:cNvSpPr>
            <a:spLocks noChangeArrowheads="1"/>
          </p:cNvSpPr>
          <p:nvPr/>
        </p:nvSpPr>
        <p:spPr bwMode="gray">
          <a:xfrm>
            <a:off x="4114800"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0" name="Text Box 10"/>
          <p:cNvSpPr txBox="1">
            <a:spLocks noChangeArrowheads="1"/>
          </p:cNvSpPr>
          <p:nvPr/>
        </p:nvSpPr>
        <p:spPr bwMode="gray">
          <a:xfrm>
            <a:off x="449421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Accept</a:t>
            </a:r>
          </a:p>
        </p:txBody>
      </p:sp>
      <p:sp>
        <p:nvSpPr>
          <p:cNvPr id="51" name="AutoShape 11"/>
          <p:cNvSpPr>
            <a:spLocks noChangeArrowheads="1"/>
          </p:cNvSpPr>
          <p:nvPr/>
        </p:nvSpPr>
        <p:spPr bwMode="gray">
          <a:xfrm>
            <a:off x="6143625" y="3067283"/>
            <a:ext cx="368300" cy="273050"/>
          </a:xfrm>
          <a:prstGeom prst="rightArrow">
            <a:avLst>
              <a:gd name="adj1" fmla="val 50000"/>
              <a:gd name="adj2" fmla="val 60467"/>
            </a:avLst>
          </a:prstGeom>
          <a:solidFill>
            <a:srgbClr val="FFFFFF"/>
          </a:solidFill>
          <a:ln>
            <a:noFill/>
          </a:ln>
          <a:effectLst>
            <a:outerShdw dist="28398" dir="1593903" algn="ctr" rotWithShape="0">
              <a:srgbClr val="333333">
                <a:alpha val="50000"/>
              </a:srgbClr>
            </a:outerShdw>
          </a:effectLst>
          <a:extLst>
            <a:ext uri="{91240B29-F687-4F45-9708-019B960494DF}">
              <a14:hiddenLine xmlns:a14="http://schemas.microsoft.com/office/drawing/2010/main" w="9525" algn="ctr">
                <a:solidFill>
                  <a:schemeClr val="tx1"/>
                </a:solidFill>
                <a:miter lim="800000"/>
                <a:headEnd/>
                <a:tailEnd/>
              </a14:hiddenLine>
            </a:ext>
          </a:ex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2" name="Text Box 12"/>
          <p:cNvSpPr txBox="1">
            <a:spLocks noChangeArrowheads="1"/>
          </p:cNvSpPr>
          <p:nvPr/>
        </p:nvSpPr>
        <p:spPr bwMode="gray">
          <a:xfrm>
            <a:off x="6481762" y="3032358"/>
            <a:ext cx="1676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Grant</a:t>
            </a:r>
          </a:p>
        </p:txBody>
      </p:sp>
      <p:sp>
        <p:nvSpPr>
          <p:cNvPr id="55" name="Callout: Bent Line 54"/>
          <p:cNvSpPr/>
          <p:nvPr/>
        </p:nvSpPr>
        <p:spPr>
          <a:xfrm>
            <a:off x="5544649" y="2219558"/>
            <a:ext cx="2835763" cy="597693"/>
          </a:xfrm>
          <a:prstGeom prst="borderCallout2">
            <a:avLst/>
          </a:prstGeom>
          <a:solidFill>
            <a:srgbClr val="FF6161"/>
          </a:solidFill>
          <a:ln>
            <a:solidFill>
              <a:srgbClr val="FF616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Only those un-matched ports in QPS</a:t>
            </a:r>
          </a:p>
        </p:txBody>
      </p:sp>
      <p:sp>
        <p:nvSpPr>
          <p:cNvPr id="56" name="Rectangle: Rounded Corners 55"/>
          <p:cNvSpPr/>
          <p:nvPr/>
        </p:nvSpPr>
        <p:spPr>
          <a:xfrm>
            <a:off x="554892" y="1789717"/>
            <a:ext cx="8081108" cy="213250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solidFill>
                  <a:schemeClr val="tx1"/>
                </a:solidFill>
              </a:rPr>
              <a:t>QPS-</a:t>
            </a:r>
            <a:r>
              <a:rPr lang="en-US" sz="2400" b="1" dirty="0" err="1">
                <a:solidFill>
                  <a:schemeClr val="tx1"/>
                </a:solidFill>
              </a:rPr>
              <a:t>iSLIP</a:t>
            </a:r>
            <a:endParaRPr lang="en-US" sz="2400" b="1" dirty="0">
              <a:solidFill>
                <a:schemeClr val="tx1"/>
              </a:solidFill>
            </a:endParaRPr>
          </a:p>
        </p:txBody>
      </p:sp>
      <p:sp>
        <p:nvSpPr>
          <p:cNvPr id="68" name="Rectangle: Rounded Corners 67"/>
          <p:cNvSpPr/>
          <p:nvPr/>
        </p:nvSpPr>
        <p:spPr>
          <a:xfrm>
            <a:off x="550618" y="4281310"/>
            <a:ext cx="8081108" cy="1861582"/>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sz="2400" b="1" dirty="0">
                <a:solidFill>
                  <a:schemeClr val="tx1"/>
                </a:solidFill>
              </a:rPr>
              <a:t>QPS-SERENA</a:t>
            </a:r>
          </a:p>
        </p:txBody>
      </p:sp>
      <p:sp>
        <p:nvSpPr>
          <p:cNvPr id="71" name="AutoShape 7"/>
          <p:cNvSpPr>
            <a:spLocks noChangeArrowheads="1"/>
          </p:cNvSpPr>
          <p:nvPr/>
        </p:nvSpPr>
        <p:spPr bwMode="ltGray">
          <a:xfrm>
            <a:off x="993266" y="4844228"/>
            <a:ext cx="1750554" cy="559538"/>
          </a:xfrm>
          <a:prstGeom prst="roundRect">
            <a:avLst>
              <a:gd name="adj" fmla="val 11921"/>
            </a:avLst>
          </a:prstGeom>
          <a:solidFill>
            <a:srgbClr val="FFC000"/>
          </a:solidFill>
          <a:ln w="25400">
            <a:solidFill>
              <a:srgbClr val="FFFFFF"/>
            </a:solidFill>
            <a:round/>
            <a:headEnd/>
            <a:tailEnd/>
          </a:ln>
          <a:effectLst>
            <a:outerShdw dist="53882" dir="2700000" algn="ctr" rotWithShape="0">
              <a:srgbClr val="000000">
                <a:alpha val="50000"/>
              </a:srgbClr>
            </a:outerShdw>
          </a:effectLst>
        </p:spPr>
        <p:txBody>
          <a:bodyPr wrap="none" anchor="ctr"/>
          <a:lstStyle>
            <a:defPPr>
              <a:defRPr lang="en-US"/>
            </a:defPPr>
            <a:lvl1pPr algn="ctr"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ctr"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ctr"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dirty="0"/>
              <a:t>QPS</a:t>
            </a:r>
          </a:p>
          <a:p>
            <a:r>
              <a:rPr lang="en-US" strike="sngStrike" dirty="0"/>
              <a:t>(Arrival graph)</a:t>
            </a:r>
          </a:p>
        </p:txBody>
      </p:sp>
      <p:sp>
        <p:nvSpPr>
          <p:cNvPr id="73" name="Arrow: Right 72"/>
          <p:cNvSpPr/>
          <p:nvPr/>
        </p:nvSpPr>
        <p:spPr>
          <a:xfrm>
            <a:off x="2888349" y="5070366"/>
            <a:ext cx="605146" cy="141684"/>
          </a:xfrm>
          <a:prstGeom prst="rightArrow">
            <a:avLst/>
          </a:prstGeom>
          <a:gradFill>
            <a:gsLst>
              <a:gs pos="100000">
                <a:srgbClr val="0070C0"/>
              </a:gs>
              <a:gs pos="0">
                <a:srgbClr val="E3F1FF"/>
              </a:gs>
            </a:gsLst>
            <a:lin ang="3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utoShape 11"/>
          <p:cNvSpPr>
            <a:spLocks noChangeArrowheads="1"/>
          </p:cNvSpPr>
          <p:nvPr/>
        </p:nvSpPr>
        <p:spPr bwMode="gray">
          <a:xfrm>
            <a:off x="3582547" y="4880417"/>
            <a:ext cx="1731915" cy="523349"/>
          </a:xfrm>
          <a:prstGeom prst="roundRect">
            <a:avLst>
              <a:gd name="adj" fmla="val 11921"/>
            </a:avLst>
          </a:prstGeom>
          <a:solidFill>
            <a:srgbClr val="CCCCFF"/>
          </a:solidFill>
          <a:ln w="25400">
            <a:solidFill>
              <a:srgbClr val="FFFFFF"/>
            </a:solidFill>
            <a:round/>
            <a:headEnd/>
            <a:tailEnd/>
          </a:ln>
          <a:effectLst>
            <a:outerShdw dist="53882" dir="2700000" algn="ctr" rotWithShape="0">
              <a:srgbClr val="000000">
                <a:alpha val="50000"/>
              </a:srgbClr>
            </a:outerShdw>
          </a:effectLst>
        </p:spPr>
        <p:txBody>
          <a:bodyPr wrap="none" anchor="ctr"/>
          <a:lstStyle/>
          <a:p>
            <a:r>
              <a:rPr lang="en-US" dirty="0"/>
              <a:t>Full matching</a:t>
            </a:r>
          </a:p>
        </p:txBody>
      </p:sp>
      <p:sp>
        <p:nvSpPr>
          <p:cNvPr id="78" name="AutoShape 14"/>
          <p:cNvSpPr>
            <a:spLocks noChangeArrowheads="1"/>
          </p:cNvSpPr>
          <p:nvPr/>
        </p:nvSpPr>
        <p:spPr bwMode="gray">
          <a:xfrm>
            <a:off x="993266" y="5502636"/>
            <a:ext cx="4321199" cy="536426"/>
          </a:xfrm>
          <a:prstGeom prst="roundRect">
            <a:avLst>
              <a:gd name="adj" fmla="val 11921"/>
            </a:avLst>
          </a:prstGeom>
          <a:solidFill>
            <a:srgbClr val="FF99FF"/>
          </a:solid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dirty="0"/>
              <a:t>Matching in the previous time slot</a:t>
            </a:r>
          </a:p>
        </p:txBody>
      </p:sp>
      <p:sp>
        <p:nvSpPr>
          <p:cNvPr id="80" name="Freeform 5"/>
          <p:cNvSpPr>
            <a:spLocks/>
          </p:cNvSpPr>
          <p:nvPr/>
        </p:nvSpPr>
        <p:spPr bwMode="gray">
          <a:xfrm rot="16200000" flipH="1">
            <a:off x="5910962" y="4596194"/>
            <a:ext cx="451568" cy="1376362"/>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sp>
        <p:nvSpPr>
          <p:cNvPr id="81" name="Freeform 3"/>
          <p:cNvSpPr>
            <a:spLocks/>
          </p:cNvSpPr>
          <p:nvPr/>
        </p:nvSpPr>
        <p:spPr bwMode="gray">
          <a:xfrm rot="16200000">
            <a:off x="5980881" y="4994049"/>
            <a:ext cx="319545" cy="1384177"/>
          </a:xfrm>
          <a:custGeom>
            <a:avLst/>
            <a:gdLst>
              <a:gd name="T0" fmla="*/ 0 w 735"/>
              <a:gd name="T1" fmla="*/ 0 h 532"/>
              <a:gd name="T2" fmla="*/ 382 w 735"/>
              <a:gd name="T3" fmla="*/ 202 h 532"/>
              <a:gd name="T4" fmla="*/ 577 w 735"/>
              <a:gd name="T5" fmla="*/ 202 h 532"/>
              <a:gd name="T6" fmla="*/ 637 w 735"/>
              <a:gd name="T7" fmla="*/ 249 h 532"/>
              <a:gd name="T8" fmla="*/ 639 w 735"/>
              <a:gd name="T9" fmla="*/ 402 h 532"/>
              <a:gd name="T10" fmla="*/ 598 w 735"/>
              <a:gd name="T11" fmla="*/ 400 h 532"/>
              <a:gd name="T12" fmla="*/ 669 w 735"/>
              <a:gd name="T13" fmla="*/ 532 h 532"/>
              <a:gd name="T14" fmla="*/ 735 w 735"/>
              <a:gd name="T15" fmla="*/ 402 h 532"/>
              <a:gd name="T16" fmla="*/ 696 w 735"/>
              <a:gd name="T17" fmla="*/ 402 h 532"/>
              <a:gd name="T18" fmla="*/ 694 w 735"/>
              <a:gd name="T19" fmla="*/ 226 h 532"/>
              <a:gd name="T20" fmla="*/ 616 w 735"/>
              <a:gd name="T21" fmla="*/ 150 h 532"/>
              <a:gd name="T22" fmla="*/ 335 w 735"/>
              <a:gd name="T23" fmla="*/ 149 h 532"/>
              <a:gd name="T24" fmla="*/ 69 w 735"/>
              <a:gd name="T25" fmla="*/ 0 h 532"/>
              <a:gd name="T26" fmla="*/ 0 w 735"/>
              <a:gd name="T27" fmla="*/ 0 h 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5" h="532">
                <a:moveTo>
                  <a:pt x="0" y="0"/>
                </a:moveTo>
                <a:cubicBezTo>
                  <a:pt x="0" y="0"/>
                  <a:pt x="85" y="216"/>
                  <a:pt x="382" y="202"/>
                </a:cubicBezTo>
                <a:cubicBezTo>
                  <a:pt x="479" y="202"/>
                  <a:pt x="577" y="202"/>
                  <a:pt x="577" y="202"/>
                </a:cubicBezTo>
                <a:cubicBezTo>
                  <a:pt x="577" y="202"/>
                  <a:pt x="639" y="201"/>
                  <a:pt x="637" y="249"/>
                </a:cubicBezTo>
                <a:cubicBezTo>
                  <a:pt x="638" y="325"/>
                  <a:pt x="639" y="402"/>
                  <a:pt x="639" y="402"/>
                </a:cubicBezTo>
                <a:lnTo>
                  <a:pt x="598" y="400"/>
                </a:lnTo>
                <a:lnTo>
                  <a:pt x="669" y="532"/>
                </a:lnTo>
                <a:lnTo>
                  <a:pt x="735" y="402"/>
                </a:lnTo>
                <a:lnTo>
                  <a:pt x="696" y="402"/>
                </a:lnTo>
                <a:cubicBezTo>
                  <a:pt x="696" y="402"/>
                  <a:pt x="695" y="314"/>
                  <a:pt x="694" y="226"/>
                </a:cubicBezTo>
                <a:cubicBezTo>
                  <a:pt x="687" y="160"/>
                  <a:pt x="616" y="150"/>
                  <a:pt x="616" y="150"/>
                </a:cubicBezTo>
                <a:cubicBezTo>
                  <a:pt x="556" y="137"/>
                  <a:pt x="473" y="153"/>
                  <a:pt x="335" y="149"/>
                </a:cubicBezTo>
                <a:cubicBezTo>
                  <a:pt x="110" y="126"/>
                  <a:pt x="69" y="0"/>
                  <a:pt x="69" y="0"/>
                </a:cubicBezTo>
                <a:lnTo>
                  <a:pt x="0" y="0"/>
                </a:lnTo>
                <a:close/>
              </a:path>
            </a:pathLst>
          </a:custGeom>
          <a:gradFill rotWithShape="1">
            <a:gsLst>
              <a:gs pos="0">
                <a:srgbClr val="E3F1FF"/>
              </a:gs>
              <a:gs pos="100000">
                <a:srgbClr val="0070C0"/>
              </a:gs>
            </a:gsLst>
            <a:lin ang="5400000" scaled="1"/>
          </a:gradFill>
          <a:ln>
            <a:noFill/>
          </a:ln>
          <a:effectLst/>
        </p:spPr>
        <p:txBody>
          <a:bodyPr wrap="none" anchor="ctr"/>
          <a:lstStyle/>
          <a:p>
            <a:endParaRPr lang="en-US"/>
          </a:p>
        </p:txBody>
      </p:sp>
      <p:grpSp>
        <p:nvGrpSpPr>
          <p:cNvPr id="83" name="Group 13"/>
          <p:cNvGrpSpPr>
            <a:grpSpLocks/>
          </p:cNvGrpSpPr>
          <p:nvPr/>
        </p:nvGrpSpPr>
        <p:grpSpPr bwMode="auto">
          <a:xfrm>
            <a:off x="6921794" y="5024747"/>
            <a:ext cx="1457486" cy="920074"/>
            <a:chOff x="4320" y="1133"/>
            <a:chExt cx="443" cy="417"/>
          </a:xfrm>
          <a:solidFill>
            <a:srgbClr val="92D050"/>
          </a:solidFill>
        </p:grpSpPr>
        <p:sp>
          <p:nvSpPr>
            <p:cNvPr id="84" name="AutoShape 14"/>
            <p:cNvSpPr>
              <a:spLocks noChangeArrowheads="1"/>
            </p:cNvSpPr>
            <p:nvPr/>
          </p:nvSpPr>
          <p:spPr bwMode="gray">
            <a:xfrm>
              <a:off x="4320" y="1133"/>
              <a:ext cx="443" cy="417"/>
            </a:xfrm>
            <a:prstGeom prst="roundRect">
              <a:avLst>
                <a:gd name="adj" fmla="val 11921"/>
              </a:avLst>
            </a:prstGeom>
            <a:grpFill/>
            <a:ln w="25400">
              <a:solidFill>
                <a:srgbClr val="FFFFFF"/>
              </a:solidFill>
              <a:round/>
              <a:headEnd/>
              <a:tailEnd/>
            </a:ln>
            <a:effectLst>
              <a:outerShdw dist="53882" dir="2700000" algn="ctr" rotWithShape="0">
                <a:srgbClr val="000000">
                  <a:alpha val="50000"/>
                </a:srgbClr>
              </a:outerShdw>
            </a:effectLst>
          </p:spPr>
          <p:txBody>
            <a:bodyPr wrap="none" anchor="ctr"/>
            <a:lstStyle/>
            <a:p>
              <a:pPr algn="ctr"/>
              <a:r>
                <a:rPr lang="en-US" dirty="0"/>
                <a:t>Final </a:t>
              </a:r>
            </a:p>
            <a:p>
              <a:pPr algn="ctr"/>
              <a:r>
                <a:rPr lang="en-US" dirty="0"/>
                <a:t>Matching</a:t>
              </a:r>
            </a:p>
          </p:txBody>
        </p:sp>
        <p:sp>
          <p:nvSpPr>
            <p:cNvPr id="85" name="Freeform 15"/>
            <p:cNvSpPr>
              <a:spLocks/>
            </p:cNvSpPr>
            <p:nvPr/>
          </p:nvSpPr>
          <p:spPr bwMode="gray">
            <a:xfrm>
              <a:off x="4346" y="1178"/>
              <a:ext cx="206" cy="201"/>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grpSp>
      <p:sp>
        <p:nvSpPr>
          <p:cNvPr id="86" name="TextBox 85"/>
          <p:cNvSpPr txBox="1"/>
          <p:nvPr/>
        </p:nvSpPr>
        <p:spPr>
          <a:xfrm>
            <a:off x="5910695" y="5062891"/>
            <a:ext cx="922047" cy="369332"/>
          </a:xfrm>
          <a:prstGeom prst="rect">
            <a:avLst/>
          </a:prstGeom>
          <a:noFill/>
        </p:spPr>
        <p:txBody>
          <a:bodyPr wrap="none" rtlCol="0">
            <a:spAutoFit/>
          </a:bodyPr>
          <a:lstStyle/>
          <a:p>
            <a:r>
              <a:rPr lang="en-US" dirty="0"/>
              <a:t>Merge</a:t>
            </a:r>
          </a:p>
        </p:txBody>
      </p:sp>
      <p:sp>
        <p:nvSpPr>
          <p:cNvPr id="3" name="Date Placeholder 2"/>
          <p:cNvSpPr>
            <a:spLocks noGrp="1"/>
          </p:cNvSpPr>
          <p:nvPr>
            <p:ph type="dt" sz="half" idx="10"/>
          </p:nvPr>
        </p:nvSpPr>
        <p:spPr/>
        <p:txBody>
          <a:bodyPr/>
          <a:lstStyle/>
          <a:p>
            <a:fld id="{67571EF3-ED84-4059-9AF1-9701117A0076}" type="datetime4">
              <a:rPr lang="en-US" altLang="zh-CN" smtClean="0"/>
              <a:t>June 2, 2017</a:t>
            </a:fld>
            <a:endParaRPr lang="zh-CN" altLang="en-US"/>
          </a:p>
        </p:txBody>
      </p:sp>
    </p:spTree>
    <p:extLst>
      <p:ext uri="{BB962C8B-B14F-4D97-AF65-F5344CB8AC3E}">
        <p14:creationId xmlns:p14="http://schemas.microsoft.com/office/powerpoint/2010/main" val="1081779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QPS-Serena: Stable?</a:t>
            </a:r>
            <a:endParaRPr lang="en-US" dirty="0"/>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grpSp>
        <p:nvGrpSpPr>
          <p:cNvPr id="75" name="Group 2"/>
          <p:cNvGrpSpPr>
            <a:grpSpLocks/>
          </p:cNvGrpSpPr>
          <p:nvPr/>
        </p:nvGrpSpPr>
        <p:grpSpPr bwMode="auto">
          <a:xfrm>
            <a:off x="2165622" y="2369547"/>
            <a:ext cx="5040313" cy="514350"/>
            <a:chOff x="1430" y="1878"/>
            <a:chExt cx="3175" cy="324"/>
          </a:xfrm>
        </p:grpSpPr>
        <p:cxnSp>
          <p:nvCxnSpPr>
            <p:cNvPr id="77" name="AutoShape 4"/>
            <p:cNvCxnSpPr>
              <a:cxnSpLocks noChangeShapeType="1"/>
            </p:cNvCxnSpPr>
            <p:nvPr/>
          </p:nvCxnSpPr>
          <p:spPr bwMode="auto">
            <a:xfrm flipH="1">
              <a:off x="2880" y="1878"/>
              <a:ext cx="0" cy="186"/>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5"/>
            <p:cNvCxnSpPr>
              <a:cxnSpLocks noChangeShapeType="1"/>
              <a:stCxn id="82" idx="0"/>
              <a:endCxn id="85" idx="0"/>
            </p:cNvCxnSpPr>
            <p:nvPr/>
          </p:nvCxnSpPr>
          <p:spPr bwMode="auto">
            <a:xfrm rot="5400000" flipH="1" flipV="1">
              <a:off x="3014" y="610"/>
              <a:ext cx="8" cy="3175"/>
            </a:xfrm>
            <a:prstGeom prst="bentConnector3">
              <a:avLst>
                <a:gd name="adj1" fmla="val 1800000"/>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 name="Rectangle 7"/>
          <p:cNvSpPr>
            <a:spLocks noChangeArrowheads="1"/>
          </p:cNvSpPr>
          <p:nvPr/>
        </p:nvSpPr>
        <p:spPr bwMode="ltGray">
          <a:xfrm>
            <a:off x="5677989" y="3660186"/>
            <a:ext cx="3046054" cy="1263650"/>
          </a:xfrm>
          <a:prstGeom prst="rect">
            <a:avLst/>
          </a:prstGeom>
          <a:gradFill rotWithShape="1">
            <a:gsLst>
              <a:gs pos="0">
                <a:srgbClr val="FFC319"/>
              </a:gs>
              <a:gs pos="100000">
                <a:srgbClr val="FFC319">
                  <a:gamma/>
                  <a:shade val="72549"/>
                  <a:invGamma/>
                </a:srgbClr>
              </a:gs>
            </a:gsLst>
            <a:lin ang="5400000" scaled="1"/>
          </a:gradFill>
          <a:ln w="9525" algn="ctr">
            <a:solidFill>
              <a:srgbClr val="FFFFFF"/>
            </a:solidFill>
            <a:miter lim="800000"/>
            <a:headEnd/>
            <a:tailEnd/>
          </a:ln>
          <a:effectLst>
            <a:outerShdw sy="50000" kx="2453608"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nvGrpSpPr>
          <p:cNvPr id="81" name="Group 9"/>
          <p:cNvGrpSpPr>
            <a:grpSpLocks/>
          </p:cNvGrpSpPr>
          <p:nvPr/>
        </p:nvGrpSpPr>
        <p:grpSpPr bwMode="auto">
          <a:xfrm>
            <a:off x="828947" y="2877549"/>
            <a:ext cx="2663190" cy="536575"/>
            <a:chOff x="3964" y="2071"/>
            <a:chExt cx="1484" cy="330"/>
          </a:xfrm>
        </p:grpSpPr>
        <p:sp>
          <p:nvSpPr>
            <p:cNvPr id="82" name="AutoShape 10"/>
            <p:cNvSpPr>
              <a:spLocks noChangeArrowheads="1"/>
            </p:cNvSpPr>
            <p:nvPr/>
          </p:nvSpPr>
          <p:spPr bwMode="ltGray">
            <a:xfrm>
              <a:off x="3964" y="2071"/>
              <a:ext cx="1484" cy="330"/>
            </a:xfrm>
            <a:prstGeom prst="roundRect">
              <a:avLst>
                <a:gd name="adj" fmla="val 16667"/>
              </a:avLst>
            </a:prstGeom>
            <a:solidFill>
              <a:srgbClr val="5CB1FE"/>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83" name="AutoShape 11"/>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5CB1FE">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grpSp>
        <p:nvGrpSpPr>
          <p:cNvPr id="84" name="Group 12"/>
          <p:cNvGrpSpPr>
            <a:grpSpLocks/>
          </p:cNvGrpSpPr>
          <p:nvPr/>
        </p:nvGrpSpPr>
        <p:grpSpPr bwMode="auto">
          <a:xfrm>
            <a:off x="5677989" y="2877549"/>
            <a:ext cx="3046054" cy="536575"/>
            <a:chOff x="3964" y="2071"/>
            <a:chExt cx="1484" cy="330"/>
          </a:xfrm>
        </p:grpSpPr>
        <p:sp>
          <p:nvSpPr>
            <p:cNvPr id="85" name="AutoShape 13"/>
            <p:cNvSpPr>
              <a:spLocks noChangeArrowheads="1"/>
            </p:cNvSpPr>
            <p:nvPr/>
          </p:nvSpPr>
          <p:spPr bwMode="ltGray">
            <a:xfrm>
              <a:off x="3964" y="2071"/>
              <a:ext cx="1484" cy="330"/>
            </a:xfrm>
            <a:prstGeom prst="roundRect">
              <a:avLst>
                <a:gd name="adj" fmla="val 16667"/>
              </a:avLst>
            </a:prstGeom>
            <a:solidFill>
              <a:srgbClr val="FFC319"/>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86" name="AutoShape 14"/>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FFC319">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sp>
        <p:nvSpPr>
          <p:cNvPr id="90" name="Rectangle 18"/>
          <p:cNvSpPr>
            <a:spLocks noChangeArrowheads="1"/>
          </p:cNvSpPr>
          <p:nvPr/>
        </p:nvSpPr>
        <p:spPr bwMode="ltGray">
          <a:xfrm>
            <a:off x="847996" y="3660186"/>
            <a:ext cx="2644141" cy="1263650"/>
          </a:xfrm>
          <a:prstGeom prst="rect">
            <a:avLst/>
          </a:prstGeom>
          <a:gradFill rotWithShape="1">
            <a:gsLst>
              <a:gs pos="0">
                <a:srgbClr val="5CB1FE"/>
              </a:gs>
              <a:gs pos="100000">
                <a:srgbClr val="5CB1FE">
                  <a:gamma/>
                  <a:shade val="72549"/>
                  <a:invGamma/>
                </a:srgbClr>
              </a:gs>
            </a:gsLst>
            <a:lin ang="5400000" scaled="1"/>
          </a:gradFill>
          <a:ln w="9525" algn="ctr">
            <a:solidFill>
              <a:srgbClr val="FFFFFF"/>
            </a:solidFill>
            <a:miter lim="800000"/>
            <a:headEnd/>
            <a:tailEnd/>
          </a:ln>
          <a:effectLst>
            <a:outerShdw sy="50000" kx="-2453608"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ndParaRPr>
          </a:p>
        </p:txBody>
      </p:sp>
      <p:sp>
        <p:nvSpPr>
          <p:cNvPr id="92" name="Text Box 20"/>
          <p:cNvSpPr txBox="1">
            <a:spLocks noChangeArrowheads="1"/>
          </p:cNvSpPr>
          <p:nvPr/>
        </p:nvSpPr>
        <p:spPr bwMode="black">
          <a:xfrm>
            <a:off x="6181849" y="2948409"/>
            <a:ext cx="2252295"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fontAlgn="base">
              <a:spcBef>
                <a:spcPct val="50000"/>
              </a:spcBef>
              <a:spcAft>
                <a:spcPct val="0"/>
              </a:spcAft>
            </a:pPr>
            <a:r>
              <a:rPr lang="en-US" altLang="en-US" b="1" dirty="0">
                <a:solidFill>
                  <a:sysClr val="windowText" lastClr="000000"/>
                </a:solidFill>
                <a:cs typeface="Arial" panose="020B0604020202020204" pitchFamily="34" charset="0"/>
              </a:rPr>
              <a:t>Non-degenerative</a:t>
            </a:r>
          </a:p>
        </p:txBody>
      </p:sp>
      <p:sp>
        <p:nvSpPr>
          <p:cNvPr id="93" name="Text Box 21"/>
          <p:cNvSpPr txBox="1">
            <a:spLocks noChangeArrowheads="1"/>
          </p:cNvSpPr>
          <p:nvPr/>
        </p:nvSpPr>
        <p:spPr bwMode="black">
          <a:xfrm>
            <a:off x="1055020" y="2959121"/>
            <a:ext cx="220027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fontAlgn="base">
              <a:spcBef>
                <a:spcPct val="50000"/>
              </a:spcBef>
              <a:spcAft>
                <a:spcPct val="0"/>
              </a:spcAft>
            </a:pPr>
            <a:r>
              <a:rPr lang="en-US" altLang="en-US" b="1" dirty="0">
                <a:solidFill>
                  <a:sysClr val="windowText" lastClr="000000"/>
                </a:solidFill>
                <a:cs typeface="Arial" panose="020B0604020202020204" pitchFamily="34" charset="0"/>
              </a:rPr>
              <a:t>Property P</a:t>
            </a:r>
          </a:p>
        </p:txBody>
      </p:sp>
      <p:grpSp>
        <p:nvGrpSpPr>
          <p:cNvPr id="103" name="Group 31"/>
          <p:cNvGrpSpPr>
            <a:grpSpLocks/>
          </p:cNvGrpSpPr>
          <p:nvPr/>
        </p:nvGrpSpPr>
        <p:grpSpPr bwMode="auto">
          <a:xfrm>
            <a:off x="3328533" y="1875836"/>
            <a:ext cx="2273300" cy="536575"/>
            <a:chOff x="3964" y="2071"/>
            <a:chExt cx="1484" cy="330"/>
          </a:xfrm>
        </p:grpSpPr>
        <p:sp>
          <p:nvSpPr>
            <p:cNvPr id="104" name="AutoShape 32"/>
            <p:cNvSpPr>
              <a:spLocks noChangeArrowheads="1"/>
            </p:cNvSpPr>
            <p:nvPr/>
          </p:nvSpPr>
          <p:spPr bwMode="ltGray">
            <a:xfrm>
              <a:off x="3964" y="2071"/>
              <a:ext cx="1484" cy="330"/>
            </a:xfrm>
            <a:prstGeom prst="roundRect">
              <a:avLst>
                <a:gd name="adj" fmla="val 16667"/>
              </a:avLst>
            </a:prstGeom>
            <a:solidFill>
              <a:srgbClr val="A8D02A"/>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105" name="AutoShape 33"/>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A8D02A">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sp>
        <p:nvSpPr>
          <p:cNvPr id="106" name="Text Box 34"/>
          <p:cNvSpPr txBox="1">
            <a:spLocks noChangeArrowheads="1"/>
          </p:cNvSpPr>
          <p:nvPr/>
        </p:nvSpPr>
        <p:spPr bwMode="black">
          <a:xfrm>
            <a:off x="3355520" y="1956799"/>
            <a:ext cx="2200275" cy="36671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fontAlgn="base">
              <a:spcBef>
                <a:spcPct val="50000"/>
              </a:spcBef>
              <a:spcAft>
                <a:spcPct val="0"/>
              </a:spcAft>
            </a:pPr>
            <a:r>
              <a:rPr lang="en-US" altLang="en-US" b="1" dirty="0">
                <a:solidFill>
                  <a:sysClr val="windowText" lastClr="000000"/>
                </a:solidFill>
                <a:cs typeface="Arial" panose="020B0604020202020204" pitchFamily="34" charset="0"/>
              </a:rPr>
              <a:t>Stability of Serena</a:t>
            </a:r>
          </a:p>
        </p:txBody>
      </p:sp>
      <p:sp>
        <p:nvSpPr>
          <p:cNvPr id="113" name="TextBox 112"/>
          <p:cNvSpPr txBox="1"/>
          <p:nvPr/>
        </p:nvSpPr>
        <p:spPr>
          <a:xfrm>
            <a:off x="828948" y="3754053"/>
            <a:ext cx="2663190" cy="1477328"/>
          </a:xfrm>
          <a:prstGeom prst="rect">
            <a:avLst/>
          </a:prstGeom>
          <a:noFill/>
        </p:spPr>
        <p:txBody>
          <a:bodyPr wrap="square" rtlCol="0">
            <a:spAutoFit/>
          </a:bodyPr>
          <a:lstStyle/>
          <a:p>
            <a:pPr algn="just"/>
            <a:r>
              <a:rPr lang="en-US" kern="0" dirty="0">
                <a:solidFill>
                  <a:sysClr val="windowText" lastClr="000000"/>
                </a:solidFill>
              </a:rPr>
              <a:t>At any time slot, there is a </a:t>
            </a:r>
            <a:r>
              <a:rPr lang="en-US" kern="0" dirty="0">
                <a:solidFill>
                  <a:srgbClr val="FF0000"/>
                </a:solidFill>
              </a:rPr>
              <a:t>positive probability </a:t>
            </a:r>
            <a:r>
              <a:rPr lang="en-US" kern="0" dirty="0"/>
              <a:t>to</a:t>
            </a:r>
            <a:r>
              <a:rPr lang="en-US" kern="0" dirty="0">
                <a:solidFill>
                  <a:srgbClr val="FF0000"/>
                </a:solidFill>
              </a:rPr>
              <a:t> </a:t>
            </a:r>
            <a:r>
              <a:rPr lang="en-US" kern="0" dirty="0">
                <a:solidFill>
                  <a:sysClr val="windowText" lastClr="000000"/>
                </a:solidFill>
              </a:rPr>
              <a:t>achieve the weights of MWM</a:t>
            </a:r>
          </a:p>
          <a:p>
            <a:endParaRPr lang="en-US" dirty="0"/>
          </a:p>
        </p:txBody>
      </p:sp>
      <p:sp>
        <p:nvSpPr>
          <p:cNvPr id="114" name="Thought Bubble: Cloud 113"/>
          <p:cNvSpPr/>
          <p:nvPr/>
        </p:nvSpPr>
        <p:spPr>
          <a:xfrm>
            <a:off x="3056209" y="5027446"/>
            <a:ext cx="2969206" cy="858212"/>
          </a:xfrm>
          <a:prstGeom prst="cloudCallout">
            <a:avLst>
              <a:gd name="adj1" fmla="val -86569"/>
              <a:gd name="adj2" fmla="val -56743"/>
            </a:avLst>
          </a:prstGeom>
          <a:solidFill>
            <a:srgbClr val="E3F1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QPS-Serena does not satisfy</a:t>
            </a:r>
          </a:p>
        </p:txBody>
      </p:sp>
      <mc:AlternateContent xmlns:mc="http://schemas.openxmlformats.org/markup-compatibility/2006" xmlns:a14="http://schemas.microsoft.com/office/drawing/2010/main">
        <mc:Choice Requires="a14">
          <p:sp>
            <p:nvSpPr>
              <p:cNvPr id="115" name="TextBox 114"/>
              <p:cNvSpPr txBox="1"/>
              <p:nvPr/>
            </p:nvSpPr>
            <p:spPr>
              <a:xfrm>
                <a:off x="5601834" y="3738013"/>
                <a:ext cx="3122209" cy="1107996"/>
              </a:xfrm>
              <a:prstGeom prst="rect">
                <a:avLst/>
              </a:prstGeom>
              <a:noFill/>
            </p:spPr>
            <p:txBody>
              <a:bodyPr wrap="square" rtlCol="0">
                <a:spAutoFit/>
              </a:bodyPr>
              <a:lstStyle/>
              <a:p>
                <a:pPr algn="just"/>
                <a:r>
                  <a:rPr lang="en-US" sz="1600" i="1" dirty="0"/>
                  <a:t>Current matching won’t be worse than the one at previous time slot, i.e.,</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5601834" y="3738013"/>
                <a:ext cx="3122209" cy="1107996"/>
              </a:xfrm>
              <a:prstGeom prst="rect">
                <a:avLst/>
              </a:prstGeom>
              <a:blipFill>
                <a:blip r:embed="rId3"/>
                <a:stretch>
                  <a:fillRect l="-1172" t="-1648" r="-977" b="-4945"/>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CFA3327-BB4A-45B6-85B0-6246143DB4EA}" type="datetime4">
              <a:rPr lang="en-US" altLang="zh-CN" smtClean="0"/>
              <a:t>June 2, 2017</a:t>
            </a:fld>
            <a:endParaRPr lang="zh-CN" altLang="en-US"/>
          </a:p>
        </p:txBody>
      </p:sp>
    </p:spTree>
    <p:extLst>
      <p:ext uri="{BB962C8B-B14F-4D97-AF65-F5344CB8AC3E}">
        <p14:creationId xmlns:p14="http://schemas.microsoft.com/office/powerpoint/2010/main" val="3420713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ppt_x"/>
                                          </p:val>
                                        </p:tav>
                                        <p:tav tm="100000">
                                          <p:val>
                                            <p:strVal val="#ppt_x"/>
                                          </p:val>
                                        </p:tav>
                                      </p:tavLst>
                                    </p:anim>
                                    <p:anim calcmode="lin" valueType="num">
                                      <p:cBhvr additive="base">
                                        <p:cTn id="8" dur="500" fill="hold"/>
                                        <p:tgtEl>
                                          <p:spTgt spid="10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
                                        </p:tgtEl>
                                        <p:attrNameLst>
                                          <p:attrName>style.visibility</p:attrName>
                                        </p:attrNameLst>
                                      </p:cBhvr>
                                      <p:to>
                                        <p:strVal val="visible"/>
                                      </p:to>
                                    </p:set>
                                    <p:anim calcmode="lin" valueType="num">
                                      <p:cBhvr additive="base">
                                        <p:cTn id="11" dur="500" fill="hold"/>
                                        <p:tgtEl>
                                          <p:spTgt spid="75"/>
                                        </p:tgtEl>
                                        <p:attrNameLst>
                                          <p:attrName>ppt_x</p:attrName>
                                        </p:attrNameLst>
                                      </p:cBhvr>
                                      <p:tavLst>
                                        <p:tav tm="0">
                                          <p:val>
                                            <p:strVal val="#ppt_x"/>
                                          </p:val>
                                        </p:tav>
                                        <p:tav tm="100000">
                                          <p:val>
                                            <p:strVal val="#ppt_x"/>
                                          </p:val>
                                        </p:tav>
                                      </p:tavLst>
                                    </p:anim>
                                    <p:anim calcmode="lin" valueType="num">
                                      <p:cBhvr additive="base">
                                        <p:cTn id="12" dur="500" fill="hold"/>
                                        <p:tgtEl>
                                          <p:spTgt spid="75"/>
                                        </p:tgtEl>
                                        <p:attrNameLst>
                                          <p:attrName>ppt_y</p:attrName>
                                        </p:attrNameLst>
                                      </p:cBhvr>
                                      <p:tavLst>
                                        <p:tav tm="0">
                                          <p:val>
                                            <p:strVal val="1+#ppt_h/2"/>
                                          </p:val>
                                        </p:tav>
                                        <p:tav tm="100000">
                                          <p:val>
                                            <p:strVal val="#ppt_y"/>
                                          </p:val>
                                        </p:tav>
                                      </p:tavLst>
                                    </p:anim>
                                  </p:childTnLst>
                                </p:cTn>
                              </p:par>
                              <p:par>
                                <p:cTn id="13" presetID="42"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fade">
                                      <p:cBhvr>
                                        <p:cTn id="15" dur="1000"/>
                                        <p:tgtEl>
                                          <p:spTgt spid="106"/>
                                        </p:tgtEl>
                                      </p:cBhvr>
                                    </p:animEffect>
                                    <p:anim calcmode="lin" valueType="num">
                                      <p:cBhvr>
                                        <p:cTn id="16" dur="1000" fill="hold"/>
                                        <p:tgtEl>
                                          <p:spTgt spid="106"/>
                                        </p:tgtEl>
                                        <p:attrNameLst>
                                          <p:attrName>ppt_x</p:attrName>
                                        </p:attrNameLst>
                                      </p:cBhvr>
                                      <p:tavLst>
                                        <p:tav tm="0">
                                          <p:val>
                                            <p:strVal val="#ppt_x"/>
                                          </p:val>
                                        </p:tav>
                                        <p:tav tm="100000">
                                          <p:val>
                                            <p:strVal val="#ppt_x"/>
                                          </p:val>
                                        </p:tav>
                                      </p:tavLst>
                                    </p:anim>
                                    <p:anim calcmode="lin" valueType="num">
                                      <p:cBhvr>
                                        <p:cTn id="17" dur="1000" fill="hold"/>
                                        <p:tgtEl>
                                          <p:spTgt spid="10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1000"/>
                                        <p:tgtEl>
                                          <p:spTgt spid="81"/>
                                        </p:tgtEl>
                                      </p:cBhvr>
                                    </p:animEffect>
                                    <p:anim calcmode="lin" valueType="num">
                                      <p:cBhvr>
                                        <p:cTn id="23" dur="1000" fill="hold"/>
                                        <p:tgtEl>
                                          <p:spTgt spid="81"/>
                                        </p:tgtEl>
                                        <p:attrNameLst>
                                          <p:attrName>ppt_x</p:attrName>
                                        </p:attrNameLst>
                                      </p:cBhvr>
                                      <p:tavLst>
                                        <p:tav tm="0">
                                          <p:val>
                                            <p:strVal val="#ppt_x"/>
                                          </p:val>
                                        </p:tav>
                                        <p:tav tm="100000">
                                          <p:val>
                                            <p:strVal val="#ppt_x"/>
                                          </p:val>
                                        </p:tav>
                                      </p:tavLst>
                                    </p:anim>
                                    <p:anim calcmode="lin" valueType="num">
                                      <p:cBhvr>
                                        <p:cTn id="24" dur="1000" fill="hold"/>
                                        <p:tgtEl>
                                          <p:spTgt spid="8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fade">
                                      <p:cBhvr>
                                        <p:cTn id="27" dur="1000"/>
                                        <p:tgtEl>
                                          <p:spTgt spid="93"/>
                                        </p:tgtEl>
                                      </p:cBhvr>
                                    </p:animEffect>
                                    <p:anim calcmode="lin" valueType="num">
                                      <p:cBhvr>
                                        <p:cTn id="28" dur="1000" fill="hold"/>
                                        <p:tgtEl>
                                          <p:spTgt spid="93"/>
                                        </p:tgtEl>
                                        <p:attrNameLst>
                                          <p:attrName>ppt_x</p:attrName>
                                        </p:attrNameLst>
                                      </p:cBhvr>
                                      <p:tavLst>
                                        <p:tav tm="0">
                                          <p:val>
                                            <p:strVal val="#ppt_x"/>
                                          </p:val>
                                        </p:tav>
                                        <p:tav tm="100000">
                                          <p:val>
                                            <p:strVal val="#ppt_x"/>
                                          </p:val>
                                        </p:tav>
                                      </p:tavLst>
                                    </p:anim>
                                    <p:anim calcmode="lin" valueType="num">
                                      <p:cBhvr>
                                        <p:cTn id="29" dur="1000" fill="hold"/>
                                        <p:tgtEl>
                                          <p:spTgt spid="9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animEffect transition="in" filter="fade">
                                      <p:cBhvr>
                                        <p:cTn id="37" dur="1000"/>
                                        <p:tgtEl>
                                          <p:spTgt spid="92"/>
                                        </p:tgtEl>
                                      </p:cBhvr>
                                    </p:animEffect>
                                    <p:anim calcmode="lin" valueType="num">
                                      <p:cBhvr>
                                        <p:cTn id="38" dur="1000" fill="hold"/>
                                        <p:tgtEl>
                                          <p:spTgt spid="92"/>
                                        </p:tgtEl>
                                        <p:attrNameLst>
                                          <p:attrName>ppt_x</p:attrName>
                                        </p:attrNameLst>
                                      </p:cBhvr>
                                      <p:tavLst>
                                        <p:tav tm="0">
                                          <p:val>
                                            <p:strVal val="#ppt_x"/>
                                          </p:val>
                                        </p:tav>
                                        <p:tav tm="100000">
                                          <p:val>
                                            <p:strVal val="#ppt_x"/>
                                          </p:val>
                                        </p:tav>
                                      </p:tavLst>
                                    </p:anim>
                                    <p:anim calcmode="lin" valueType="num">
                                      <p:cBhvr>
                                        <p:cTn id="39"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1000"/>
                                        <p:tgtEl>
                                          <p:spTgt spid="113"/>
                                        </p:tgtEl>
                                      </p:cBhvr>
                                    </p:animEffect>
                                    <p:anim calcmode="lin" valueType="num">
                                      <p:cBhvr>
                                        <p:cTn id="45" dur="1000" fill="hold"/>
                                        <p:tgtEl>
                                          <p:spTgt spid="113"/>
                                        </p:tgtEl>
                                        <p:attrNameLst>
                                          <p:attrName>ppt_x</p:attrName>
                                        </p:attrNameLst>
                                      </p:cBhvr>
                                      <p:tavLst>
                                        <p:tav tm="0">
                                          <p:val>
                                            <p:strVal val="#ppt_x"/>
                                          </p:val>
                                        </p:tav>
                                        <p:tav tm="100000">
                                          <p:val>
                                            <p:strVal val="#ppt_x"/>
                                          </p:val>
                                        </p:tav>
                                      </p:tavLst>
                                    </p:anim>
                                    <p:anim calcmode="lin" valueType="num">
                                      <p:cBhvr>
                                        <p:cTn id="46" dur="1000" fill="hold"/>
                                        <p:tgtEl>
                                          <p:spTgt spid="113"/>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1000"/>
                                        <p:tgtEl>
                                          <p:spTgt spid="90"/>
                                        </p:tgtEl>
                                      </p:cBhvr>
                                    </p:animEffect>
                                    <p:anim calcmode="lin" valueType="num">
                                      <p:cBhvr>
                                        <p:cTn id="50" dur="1000" fill="hold"/>
                                        <p:tgtEl>
                                          <p:spTgt spid="90"/>
                                        </p:tgtEl>
                                        <p:attrNameLst>
                                          <p:attrName>ppt_x</p:attrName>
                                        </p:attrNameLst>
                                      </p:cBhvr>
                                      <p:tavLst>
                                        <p:tav tm="0">
                                          <p:val>
                                            <p:strVal val="#ppt_x"/>
                                          </p:val>
                                        </p:tav>
                                        <p:tav tm="100000">
                                          <p:val>
                                            <p:strVal val="#ppt_x"/>
                                          </p:val>
                                        </p:tav>
                                      </p:tavLst>
                                    </p:anim>
                                    <p:anim calcmode="lin" valueType="num">
                                      <p:cBhvr>
                                        <p:cTn id="51"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5"/>
                                        </p:tgtEl>
                                        <p:attrNameLst>
                                          <p:attrName>style.visibility</p:attrName>
                                        </p:attrNameLst>
                                      </p:cBhvr>
                                      <p:to>
                                        <p:strVal val="visible"/>
                                      </p:to>
                                    </p:set>
                                    <p:animEffect transition="in" filter="fade">
                                      <p:cBhvr>
                                        <p:cTn id="56" dur="1000"/>
                                        <p:tgtEl>
                                          <p:spTgt spid="115"/>
                                        </p:tgtEl>
                                      </p:cBhvr>
                                    </p:animEffect>
                                    <p:anim calcmode="lin" valueType="num">
                                      <p:cBhvr>
                                        <p:cTn id="57" dur="1000" fill="hold"/>
                                        <p:tgtEl>
                                          <p:spTgt spid="115"/>
                                        </p:tgtEl>
                                        <p:attrNameLst>
                                          <p:attrName>ppt_x</p:attrName>
                                        </p:attrNameLst>
                                      </p:cBhvr>
                                      <p:tavLst>
                                        <p:tav tm="0">
                                          <p:val>
                                            <p:strVal val="#ppt_x"/>
                                          </p:val>
                                        </p:tav>
                                        <p:tav tm="100000">
                                          <p:val>
                                            <p:strVal val="#ppt_x"/>
                                          </p:val>
                                        </p:tav>
                                      </p:tavLst>
                                    </p:anim>
                                    <p:anim calcmode="lin" valueType="num">
                                      <p:cBhvr>
                                        <p:cTn id="58" dur="1000" fill="hold"/>
                                        <p:tgtEl>
                                          <p:spTgt spid="115"/>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fade">
                                      <p:cBhvr>
                                        <p:cTn id="61" dur="1000"/>
                                        <p:tgtEl>
                                          <p:spTgt spid="79"/>
                                        </p:tgtEl>
                                      </p:cBhvr>
                                    </p:animEffect>
                                    <p:anim calcmode="lin" valueType="num">
                                      <p:cBhvr>
                                        <p:cTn id="62" dur="1000" fill="hold"/>
                                        <p:tgtEl>
                                          <p:spTgt spid="79"/>
                                        </p:tgtEl>
                                        <p:attrNameLst>
                                          <p:attrName>ppt_x</p:attrName>
                                        </p:attrNameLst>
                                      </p:cBhvr>
                                      <p:tavLst>
                                        <p:tav tm="0">
                                          <p:val>
                                            <p:strVal val="#ppt_x"/>
                                          </p:val>
                                        </p:tav>
                                        <p:tav tm="100000">
                                          <p:val>
                                            <p:strVal val="#ppt_x"/>
                                          </p:val>
                                        </p:tav>
                                      </p:tavLst>
                                    </p:anim>
                                    <p:anim calcmode="lin" valueType="num">
                                      <p:cBhvr>
                                        <p:cTn id="63"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fade">
                                      <p:cBhvr>
                                        <p:cTn id="68" dur="1000"/>
                                        <p:tgtEl>
                                          <p:spTgt spid="114"/>
                                        </p:tgtEl>
                                      </p:cBhvr>
                                    </p:animEffect>
                                    <p:anim calcmode="lin" valueType="num">
                                      <p:cBhvr>
                                        <p:cTn id="69" dur="1000" fill="hold"/>
                                        <p:tgtEl>
                                          <p:spTgt spid="114"/>
                                        </p:tgtEl>
                                        <p:attrNameLst>
                                          <p:attrName>ppt_x</p:attrName>
                                        </p:attrNameLst>
                                      </p:cBhvr>
                                      <p:tavLst>
                                        <p:tav tm="0">
                                          <p:val>
                                            <p:strVal val="#ppt_x"/>
                                          </p:val>
                                        </p:tav>
                                        <p:tav tm="100000">
                                          <p:val>
                                            <p:strVal val="#ppt_x"/>
                                          </p:val>
                                        </p:tav>
                                      </p:tavLst>
                                    </p:anim>
                                    <p:anim calcmode="lin" valueType="num">
                                      <p:cBhvr>
                                        <p:cTn id="70" dur="1000" fill="hold"/>
                                        <p:tgtEl>
                                          <p:spTgt spid="1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0" grpId="0" animBg="1"/>
      <p:bldP spid="92" grpId="0"/>
      <p:bldP spid="93" grpId="0"/>
      <p:bldP spid="106" grpId="0"/>
      <p:bldP spid="113" grpId="0"/>
      <p:bldP spid="114" grpId="0" animBg="1"/>
      <p:bldP spid="1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t>QPS-Serena: Stable!</a:t>
            </a:r>
            <a:endParaRPr lang="en-US" dirty="0"/>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grpSp>
        <p:nvGrpSpPr>
          <p:cNvPr id="75" name="Group 2"/>
          <p:cNvGrpSpPr>
            <a:grpSpLocks/>
          </p:cNvGrpSpPr>
          <p:nvPr/>
        </p:nvGrpSpPr>
        <p:grpSpPr bwMode="auto">
          <a:xfrm>
            <a:off x="2248942" y="1914212"/>
            <a:ext cx="4859338" cy="514350"/>
            <a:chOff x="1544" y="1878"/>
            <a:chExt cx="3061" cy="324"/>
          </a:xfrm>
        </p:grpSpPr>
        <p:cxnSp>
          <p:nvCxnSpPr>
            <p:cNvPr id="77" name="AutoShape 4"/>
            <p:cNvCxnSpPr>
              <a:cxnSpLocks noChangeShapeType="1"/>
            </p:cNvCxnSpPr>
            <p:nvPr/>
          </p:nvCxnSpPr>
          <p:spPr bwMode="auto">
            <a:xfrm flipH="1">
              <a:off x="2880" y="1878"/>
              <a:ext cx="0" cy="186"/>
            </a:xfrm>
            <a:prstGeom prst="straightConnector1">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AutoShape 5"/>
            <p:cNvCxnSpPr>
              <a:cxnSpLocks noChangeShapeType="1"/>
              <a:stCxn id="82" idx="0"/>
              <a:endCxn id="85" idx="0"/>
            </p:cNvCxnSpPr>
            <p:nvPr/>
          </p:nvCxnSpPr>
          <p:spPr bwMode="auto">
            <a:xfrm rot="5400000" flipH="1" flipV="1">
              <a:off x="3071" y="667"/>
              <a:ext cx="8" cy="3061"/>
            </a:xfrm>
            <a:prstGeom prst="bentConnector3">
              <a:avLst>
                <a:gd name="adj1" fmla="val 1800000"/>
              </a:avLst>
            </a:prstGeom>
            <a:noFill/>
            <a:ln w="19050">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79" name="Rectangle 7"/>
          <p:cNvSpPr>
            <a:spLocks noChangeArrowheads="1"/>
          </p:cNvSpPr>
          <p:nvPr/>
        </p:nvSpPr>
        <p:spPr bwMode="ltGray">
          <a:xfrm>
            <a:off x="5580334" y="3204851"/>
            <a:ext cx="3046054" cy="1263650"/>
          </a:xfrm>
          <a:prstGeom prst="rect">
            <a:avLst/>
          </a:prstGeom>
          <a:gradFill rotWithShape="1">
            <a:gsLst>
              <a:gs pos="0">
                <a:srgbClr val="FFC319"/>
              </a:gs>
              <a:gs pos="100000">
                <a:srgbClr val="FFC319">
                  <a:gamma/>
                  <a:shade val="72549"/>
                  <a:invGamma/>
                </a:srgbClr>
              </a:gs>
            </a:gsLst>
            <a:lin ang="5400000" scaled="1"/>
          </a:gradFill>
          <a:ln w="9525" algn="ctr">
            <a:solidFill>
              <a:srgbClr val="FFFFFF"/>
            </a:solidFill>
            <a:miter lim="800000"/>
            <a:headEnd/>
            <a:tailEnd/>
          </a:ln>
          <a:effectLst>
            <a:outerShdw sy="50000" kx="2453608"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nvGrpSpPr>
          <p:cNvPr id="81" name="Group 9"/>
          <p:cNvGrpSpPr>
            <a:grpSpLocks/>
          </p:cNvGrpSpPr>
          <p:nvPr/>
        </p:nvGrpSpPr>
        <p:grpSpPr bwMode="auto">
          <a:xfrm>
            <a:off x="731292" y="2422214"/>
            <a:ext cx="3023962" cy="536575"/>
            <a:chOff x="3964" y="2071"/>
            <a:chExt cx="1484" cy="330"/>
          </a:xfrm>
        </p:grpSpPr>
        <p:sp>
          <p:nvSpPr>
            <p:cNvPr id="82" name="AutoShape 10"/>
            <p:cNvSpPr>
              <a:spLocks noChangeArrowheads="1"/>
            </p:cNvSpPr>
            <p:nvPr/>
          </p:nvSpPr>
          <p:spPr bwMode="ltGray">
            <a:xfrm>
              <a:off x="3964" y="2071"/>
              <a:ext cx="1484" cy="330"/>
            </a:xfrm>
            <a:prstGeom prst="roundRect">
              <a:avLst>
                <a:gd name="adj" fmla="val 16667"/>
              </a:avLst>
            </a:prstGeom>
            <a:solidFill>
              <a:srgbClr val="5CB1FE"/>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83" name="AutoShape 11"/>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5CB1FE">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grpSp>
        <p:nvGrpSpPr>
          <p:cNvPr id="84" name="Group 12"/>
          <p:cNvGrpSpPr>
            <a:grpSpLocks/>
          </p:cNvGrpSpPr>
          <p:nvPr/>
        </p:nvGrpSpPr>
        <p:grpSpPr bwMode="auto">
          <a:xfrm>
            <a:off x="5580334" y="2422214"/>
            <a:ext cx="3046054" cy="536575"/>
            <a:chOff x="3964" y="2071"/>
            <a:chExt cx="1484" cy="330"/>
          </a:xfrm>
        </p:grpSpPr>
        <p:sp>
          <p:nvSpPr>
            <p:cNvPr id="85" name="AutoShape 13"/>
            <p:cNvSpPr>
              <a:spLocks noChangeArrowheads="1"/>
            </p:cNvSpPr>
            <p:nvPr/>
          </p:nvSpPr>
          <p:spPr bwMode="ltGray">
            <a:xfrm>
              <a:off x="3964" y="2071"/>
              <a:ext cx="1484" cy="330"/>
            </a:xfrm>
            <a:prstGeom prst="roundRect">
              <a:avLst>
                <a:gd name="adj" fmla="val 16667"/>
              </a:avLst>
            </a:prstGeom>
            <a:solidFill>
              <a:srgbClr val="FFC319"/>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86" name="AutoShape 14"/>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FFC319">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sp>
        <p:nvSpPr>
          <p:cNvPr id="90" name="Rectangle 18"/>
          <p:cNvSpPr>
            <a:spLocks noChangeArrowheads="1"/>
          </p:cNvSpPr>
          <p:nvPr/>
        </p:nvSpPr>
        <p:spPr bwMode="ltGray">
          <a:xfrm>
            <a:off x="698298" y="3693052"/>
            <a:ext cx="3056956" cy="1015550"/>
          </a:xfrm>
          <a:prstGeom prst="rect">
            <a:avLst/>
          </a:prstGeom>
          <a:gradFill rotWithShape="1">
            <a:gsLst>
              <a:gs pos="0">
                <a:srgbClr val="5CB1FE"/>
              </a:gs>
              <a:gs pos="100000">
                <a:srgbClr val="5CB1FE">
                  <a:gamma/>
                  <a:shade val="72549"/>
                  <a:invGamma/>
                </a:srgbClr>
              </a:gs>
            </a:gsLst>
            <a:lin ang="5400000" scaled="1"/>
          </a:gradFill>
          <a:ln w="9525" algn="ctr">
            <a:solidFill>
              <a:srgbClr val="FFFFFF"/>
            </a:solidFill>
            <a:miter lim="800000"/>
            <a:headEnd/>
            <a:tailEnd/>
          </a:ln>
          <a:effectLst>
            <a:outerShdw sy="50000" kx="-2453608" rotWithShape="0">
              <a:srgbClr val="808080">
                <a:alpha val="50000"/>
              </a:srgbClr>
            </a:outerShdw>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Arial" panose="020B0604020202020204" pitchFamily="34" charset="0"/>
            </a:endParaRPr>
          </a:p>
        </p:txBody>
      </p:sp>
      <p:sp>
        <p:nvSpPr>
          <p:cNvPr id="92" name="Text Box 20"/>
          <p:cNvSpPr txBox="1">
            <a:spLocks noChangeArrowheads="1"/>
          </p:cNvSpPr>
          <p:nvPr/>
        </p:nvSpPr>
        <p:spPr bwMode="black">
          <a:xfrm>
            <a:off x="5997065" y="2505595"/>
            <a:ext cx="220027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a:spAutoFit/>
          </a:bodyPr>
          <a:lstStyle/>
          <a:p>
            <a:pPr algn="ctr" fontAlgn="base">
              <a:spcBef>
                <a:spcPct val="50000"/>
              </a:spcBef>
              <a:spcAft>
                <a:spcPct val="0"/>
              </a:spcAft>
            </a:pPr>
            <a:r>
              <a:rPr lang="en-US" altLang="en-US" b="1" dirty="0">
                <a:solidFill>
                  <a:sysClr val="windowText" lastClr="000000"/>
                </a:solidFill>
                <a:latin typeface="Arial" panose="020B0604020202020204" pitchFamily="34" charset="0"/>
                <a:cs typeface="Arial" panose="020B0604020202020204" pitchFamily="34" charset="0"/>
              </a:rPr>
              <a:t>Non-degenerative</a:t>
            </a:r>
          </a:p>
        </p:txBody>
      </p:sp>
      <p:sp>
        <p:nvSpPr>
          <p:cNvPr id="93" name="Text Box 21"/>
          <p:cNvSpPr txBox="1">
            <a:spLocks noChangeArrowheads="1"/>
          </p:cNvSpPr>
          <p:nvPr/>
        </p:nvSpPr>
        <p:spPr bwMode="black">
          <a:xfrm>
            <a:off x="1541225" y="2481381"/>
            <a:ext cx="1404095" cy="366713"/>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fontAlgn="base">
              <a:spcBef>
                <a:spcPct val="50000"/>
              </a:spcBef>
              <a:spcAft>
                <a:spcPct val="0"/>
              </a:spcAft>
            </a:pPr>
            <a:r>
              <a:rPr lang="en-US" altLang="en-US" b="1" dirty="0">
                <a:solidFill>
                  <a:sysClr val="windowText" lastClr="000000"/>
                </a:solidFill>
                <a:cs typeface="Arial" panose="020B0604020202020204" pitchFamily="34" charset="0"/>
              </a:rPr>
              <a:t>Property P</a:t>
            </a:r>
          </a:p>
        </p:txBody>
      </p:sp>
      <p:grpSp>
        <p:nvGrpSpPr>
          <p:cNvPr id="103" name="Group 31"/>
          <p:cNvGrpSpPr>
            <a:grpSpLocks/>
          </p:cNvGrpSpPr>
          <p:nvPr/>
        </p:nvGrpSpPr>
        <p:grpSpPr bwMode="auto">
          <a:xfrm>
            <a:off x="2994905" y="1508989"/>
            <a:ext cx="2778058" cy="536575"/>
            <a:chOff x="3964" y="2071"/>
            <a:chExt cx="1484" cy="330"/>
          </a:xfrm>
        </p:grpSpPr>
        <p:sp>
          <p:nvSpPr>
            <p:cNvPr id="104" name="AutoShape 32"/>
            <p:cNvSpPr>
              <a:spLocks noChangeArrowheads="1"/>
            </p:cNvSpPr>
            <p:nvPr/>
          </p:nvSpPr>
          <p:spPr bwMode="ltGray">
            <a:xfrm>
              <a:off x="3964" y="2071"/>
              <a:ext cx="1484" cy="330"/>
            </a:xfrm>
            <a:prstGeom prst="roundRect">
              <a:avLst>
                <a:gd name="adj" fmla="val 16667"/>
              </a:avLst>
            </a:prstGeom>
            <a:solidFill>
              <a:srgbClr val="A8D02A"/>
            </a:solidFill>
            <a:ln w="12700" algn="ctr">
              <a:solidFill>
                <a:srgbClr val="808080"/>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sp>
          <p:nvSpPr>
            <p:cNvPr id="105" name="AutoShape 33"/>
            <p:cNvSpPr>
              <a:spLocks noChangeArrowheads="1"/>
            </p:cNvSpPr>
            <p:nvPr/>
          </p:nvSpPr>
          <p:spPr bwMode="ltGray">
            <a:xfrm>
              <a:off x="3987" y="2091"/>
              <a:ext cx="1432" cy="134"/>
            </a:xfrm>
            <a:prstGeom prst="roundRect">
              <a:avLst>
                <a:gd name="adj" fmla="val 28356"/>
              </a:avLst>
            </a:prstGeom>
            <a:gradFill rotWithShape="1">
              <a:gsLst>
                <a:gs pos="0">
                  <a:srgbClr val="FFFFFF">
                    <a:alpha val="70000"/>
                  </a:srgbClr>
                </a:gs>
                <a:gs pos="100000">
                  <a:srgbClr val="A8D02A">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panose="020B0604020202020204" pitchFamily="34" charset="0"/>
              </a:endParaRPr>
            </a:p>
          </p:txBody>
        </p:sp>
      </p:grpSp>
      <p:sp>
        <p:nvSpPr>
          <p:cNvPr id="106" name="Text Box 34"/>
          <p:cNvSpPr txBox="1">
            <a:spLocks noChangeArrowheads="1"/>
          </p:cNvSpPr>
          <p:nvPr/>
        </p:nvSpPr>
        <p:spPr bwMode="black">
          <a:xfrm>
            <a:off x="2904348" y="1563881"/>
            <a:ext cx="2930988" cy="369332"/>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000000">
                      <a:alpha val="50000"/>
                    </a:srgbClr>
                  </a:outerShdw>
                </a:effectLst>
              </a14:hiddenEffects>
            </a:ext>
          </a:extLst>
        </p:spPr>
        <p:txBody>
          <a:bodyPr wrap="square">
            <a:spAutoFit/>
          </a:bodyPr>
          <a:lstStyle/>
          <a:p>
            <a:pPr algn="ctr" fontAlgn="base">
              <a:spcBef>
                <a:spcPct val="50000"/>
              </a:spcBef>
              <a:spcAft>
                <a:spcPct val="0"/>
              </a:spcAft>
            </a:pPr>
            <a:r>
              <a:rPr lang="en-US" altLang="en-US" b="1" dirty="0">
                <a:solidFill>
                  <a:sysClr val="windowText" lastClr="000000"/>
                </a:solidFill>
                <a:cs typeface="Arial" panose="020B0604020202020204" pitchFamily="34" charset="0"/>
              </a:rPr>
              <a:t>Stability of QPS-Serena</a:t>
            </a:r>
          </a:p>
        </p:txBody>
      </p:sp>
      <mc:AlternateContent xmlns:mc="http://schemas.openxmlformats.org/markup-compatibility/2006" xmlns:a14="http://schemas.microsoft.com/office/drawing/2010/main">
        <mc:Choice Requires="a14">
          <p:sp>
            <p:nvSpPr>
              <p:cNvPr id="113" name="TextBox 112"/>
              <p:cNvSpPr txBox="1"/>
              <p:nvPr/>
            </p:nvSpPr>
            <p:spPr>
              <a:xfrm>
                <a:off x="715418" y="3749500"/>
                <a:ext cx="3039836" cy="947311"/>
              </a:xfrm>
              <a:prstGeom prst="rect">
                <a:avLst/>
              </a:prstGeom>
              <a:noFill/>
            </p:spPr>
            <p:txBody>
              <a:bodyPr wrap="square" rtlCol="0">
                <a:spAutoFit/>
              </a:bodyPr>
              <a:lstStyle/>
              <a:p>
                <a:pPr algn="just"/>
                <a:r>
                  <a:rPr lang="en-US" kern="0" dirty="0">
                    <a:solidFill>
                      <a:sysClr val="windowText" lastClr="000000"/>
                    </a:solidFill>
                  </a:rPr>
                  <a:t>At any time slot, </a:t>
                </a:r>
                <a14:m>
                  <m:oMath xmlns:m="http://schemas.openxmlformats.org/officeDocument/2006/math">
                    <m:r>
                      <a:rPr lang="en-US" i="1" kern="0" smtClean="0">
                        <a:solidFill>
                          <a:sysClr val="windowText" lastClr="000000"/>
                        </a:solidFill>
                        <a:latin typeface="Cambria Math" panose="02040503050406030204" pitchFamily="18" charset="0"/>
                        <a:ea typeface="Cambria Math" panose="02040503050406030204" pitchFamily="18" charset="0"/>
                      </a:rPr>
                      <m:t>∀</m:t>
                    </m:r>
                    <m:r>
                      <a:rPr lang="en-US" i="1" kern="0" smtClean="0">
                        <a:solidFill>
                          <a:sysClr val="windowText" lastClr="000000"/>
                        </a:solidFill>
                        <a:latin typeface="Cambria Math" panose="02040503050406030204" pitchFamily="18" charset="0"/>
                        <a:ea typeface="Cambria Math" panose="02040503050406030204" pitchFamily="18" charset="0"/>
                      </a:rPr>
                      <m:t>𝜀</m:t>
                    </m:r>
                    <m:r>
                      <a:rPr lang="en-US" b="0" i="1" kern="0" smtClean="0">
                        <a:solidFill>
                          <a:sysClr val="windowText" lastClr="000000"/>
                        </a:solidFill>
                        <a:latin typeface="Cambria Math" panose="02040503050406030204" pitchFamily="18" charset="0"/>
                        <a:ea typeface="Cambria Math" panose="02040503050406030204" pitchFamily="18" charset="0"/>
                      </a:rPr>
                      <m:t>&gt;0</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&gt;0</m:t>
                    </m:r>
                  </m:oMath>
                </a14:m>
                <a:r>
                  <a:rPr lang="en-US" dirty="0"/>
                  <a:t>, such that</a:t>
                </a:r>
              </a:p>
              <a:p>
                <a:pPr algn="just"/>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𝑊</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oMath>
                  </m:oMathPara>
                </a14:m>
                <a:endParaRPr lang="en-US" dirty="0"/>
              </a:p>
            </p:txBody>
          </p:sp>
        </mc:Choice>
        <mc:Fallback xmlns="">
          <p:sp>
            <p:nvSpPr>
              <p:cNvPr id="113" name="TextBox 112"/>
              <p:cNvSpPr txBox="1">
                <a:spLocks noRot="1" noChangeAspect="1" noMove="1" noResize="1" noEditPoints="1" noAdjustHandles="1" noChangeArrowheads="1" noChangeShapeType="1" noTextEdit="1"/>
              </p:cNvSpPr>
              <p:nvPr/>
            </p:nvSpPr>
            <p:spPr>
              <a:xfrm>
                <a:off x="715418" y="3749500"/>
                <a:ext cx="3039836" cy="947311"/>
              </a:xfrm>
              <a:prstGeom prst="rect">
                <a:avLst/>
              </a:prstGeom>
              <a:blipFill>
                <a:blip r:embed="rId3"/>
                <a:stretch>
                  <a:fillRect l="-1603" t="-3226" r="-1603" b="-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p:cNvSpPr txBox="1"/>
              <p:nvPr/>
            </p:nvSpPr>
            <p:spPr>
              <a:xfrm>
                <a:off x="5504179" y="3282678"/>
                <a:ext cx="3122209" cy="1107996"/>
              </a:xfrm>
              <a:prstGeom prst="rect">
                <a:avLst/>
              </a:prstGeom>
              <a:noFill/>
            </p:spPr>
            <p:txBody>
              <a:bodyPr wrap="square" rtlCol="0">
                <a:spAutoFit/>
              </a:bodyPr>
              <a:lstStyle/>
              <a:p>
                <a:pPr algn="just"/>
                <a:r>
                  <a:rPr lang="en-US" sz="1600" i="1" dirty="0"/>
                  <a:t>Current matching won’t be worse than the one at previous time slot, i.e.,</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i="1" smtClean="0">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𝑆</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e>
                      </m:d>
                    </m:oMath>
                  </m:oMathPara>
                </a14:m>
                <a:endParaRPr lang="en-US" dirty="0"/>
              </a:p>
            </p:txBody>
          </p:sp>
        </mc:Choice>
        <mc:Fallback xmlns="">
          <p:sp>
            <p:nvSpPr>
              <p:cNvPr id="115" name="TextBox 114"/>
              <p:cNvSpPr txBox="1">
                <a:spLocks noRot="1" noChangeAspect="1" noMove="1" noResize="1" noEditPoints="1" noAdjustHandles="1" noChangeArrowheads="1" noChangeShapeType="1" noTextEdit="1"/>
              </p:cNvSpPr>
              <p:nvPr/>
            </p:nvSpPr>
            <p:spPr>
              <a:xfrm>
                <a:off x="5504179" y="3282678"/>
                <a:ext cx="3122209" cy="1107996"/>
              </a:xfrm>
              <a:prstGeom prst="rect">
                <a:avLst/>
              </a:prstGeom>
              <a:blipFill>
                <a:blip r:embed="rId4"/>
                <a:stretch>
                  <a:fillRect l="-1172" t="-1648" r="-977" b="-4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allout: Down Arrow 7"/>
              <p:cNvSpPr/>
              <p:nvPr/>
            </p:nvSpPr>
            <p:spPr>
              <a:xfrm>
                <a:off x="731292" y="3103418"/>
                <a:ext cx="3023962" cy="569364"/>
              </a:xfrm>
              <a:prstGeom prst="downArrowCallout">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Relax to </a:t>
                </a:r>
                <a14:m>
                  <m:oMath xmlns:m="http://schemas.openxmlformats.org/officeDocument/2006/math">
                    <m:r>
                      <a:rPr lang="en-US" b="1" i="1" smtClean="0">
                        <a:solidFill>
                          <a:schemeClr val="tx1"/>
                        </a:solidFill>
                        <a:latin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𝜺</m:t>
                    </m:r>
                    <m:r>
                      <a:rPr lang="en-US" b="1" i="1" smtClean="0">
                        <a:solidFill>
                          <a:schemeClr val="tx1"/>
                        </a:solidFill>
                        <a:latin typeface="Cambria Math" panose="02040503050406030204" pitchFamily="18" charset="0"/>
                        <a:ea typeface="Cambria Math" panose="02040503050406030204" pitchFamily="18" charset="0"/>
                      </a:rPr>
                      <m:t>,</m:t>
                    </m:r>
                    <m:r>
                      <a:rPr lang="en-US" b="1" i="1" smtClean="0">
                        <a:solidFill>
                          <a:schemeClr val="tx1"/>
                        </a:solidFill>
                        <a:latin typeface="Cambria Math" panose="02040503050406030204" pitchFamily="18" charset="0"/>
                        <a:ea typeface="Cambria Math" panose="02040503050406030204" pitchFamily="18" charset="0"/>
                      </a:rPr>
                      <m:t>𝜹</m:t>
                    </m:r>
                    <m:r>
                      <a:rPr lang="en-US" b="1" i="1" smtClean="0">
                        <a:solidFill>
                          <a:schemeClr val="tx1"/>
                        </a:solidFill>
                        <a:latin typeface="Cambria Math" panose="02040503050406030204" pitchFamily="18" charset="0"/>
                        <a:ea typeface="Cambria Math" panose="02040503050406030204" pitchFamily="18" charset="0"/>
                      </a:rPr>
                      <m:t>)</m:t>
                    </m:r>
                  </m:oMath>
                </a14:m>
                <a:r>
                  <a:rPr lang="en-US" b="1" dirty="0">
                    <a:solidFill>
                      <a:schemeClr val="tx1"/>
                    </a:solidFill>
                  </a:rPr>
                  <a:t>-MWM</a:t>
                </a:r>
              </a:p>
            </p:txBody>
          </p:sp>
        </mc:Choice>
        <mc:Fallback xmlns="">
          <p:sp>
            <p:nvSpPr>
              <p:cNvPr id="8" name="Callout: Down Arrow 7"/>
              <p:cNvSpPr>
                <a:spLocks noRot="1" noChangeAspect="1" noMove="1" noResize="1" noEditPoints="1" noAdjustHandles="1" noChangeArrowheads="1" noChangeShapeType="1" noTextEdit="1"/>
              </p:cNvSpPr>
              <p:nvPr/>
            </p:nvSpPr>
            <p:spPr>
              <a:xfrm>
                <a:off x="731292" y="3103418"/>
                <a:ext cx="3023962" cy="569364"/>
              </a:xfrm>
              <a:prstGeom prst="downArrowCallout">
                <a:avLst/>
              </a:prstGeom>
              <a:blipFill>
                <a:blip r:embed="rId5"/>
                <a:stretch>
                  <a:fillRect t="-41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p:cNvSpPr/>
              <p:nvPr/>
            </p:nvSpPr>
            <p:spPr>
              <a:xfrm>
                <a:off x="638772" y="4742928"/>
                <a:ext cx="7987615" cy="1479058"/>
              </a:xfrm>
              <a:prstGeom prst="roundRect">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Theorem: </a:t>
                </a:r>
                <a:r>
                  <a:rPr lang="en-US" dirty="0">
                    <a:solidFill>
                      <a:schemeClr val="tx1"/>
                    </a:solidFill>
                  </a:rPr>
                  <a:t>For</a:t>
                </a:r>
                <a:r>
                  <a:rPr lang="en-US" b="1" dirty="0">
                    <a:solidFill>
                      <a:schemeClr val="tx1"/>
                    </a:solidFill>
                  </a:rPr>
                  <a:t> </a:t>
                </a:r>
                <a:r>
                  <a:rPr lang="en-US" dirty="0">
                    <a:solidFill>
                      <a:schemeClr val="tx1"/>
                    </a:solidFill>
                  </a:rPr>
                  <a:t>any switching scheduling algorithm that satisfies the above two properties, under any </a:t>
                </a:r>
                <a:r>
                  <a:rPr lang="en-US" dirty="0" err="1">
                    <a:solidFill>
                      <a:schemeClr val="tx1"/>
                    </a:solidFill>
                  </a:rPr>
                  <a:t>i.i.d</a:t>
                </a:r>
                <a:r>
                  <a:rPr lang="en-US" dirty="0">
                    <a:solidFill>
                      <a:schemeClr val="tx1"/>
                    </a:solidFill>
                  </a:rPr>
                  <a:t>. admissible traffic, the joint queueing and scheduling process </a:t>
                </a:r>
                <a14:m>
                  <m:oMath xmlns:m="http://schemas.openxmlformats.org/officeDocument/2006/math">
                    <m:d>
                      <m:dPr>
                        <m:begChr m:val="{"/>
                        <m:endChr m:val="}"/>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𝑄</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e>
                    </m:d>
                  </m:oMath>
                </a14:m>
                <a:r>
                  <a:rPr lang="en-US" b="1" dirty="0">
                    <a:solidFill>
                      <a:schemeClr val="tx1"/>
                    </a:solidFill>
                  </a:rPr>
                  <a:t> </a:t>
                </a:r>
                <a:r>
                  <a:rPr lang="en-US" dirty="0">
                    <a:solidFill>
                      <a:schemeClr val="tx1"/>
                    </a:solidFill>
                  </a:rPr>
                  <a:t>is an ergodic Markov chain, and the queueing process </a:t>
                </a:r>
                <a14:m>
                  <m:oMath xmlns:m="http://schemas.openxmlformats.org/officeDocument/2006/math">
                    <m: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 </m:t>
                    </m:r>
                  </m:oMath>
                </a14:m>
                <a:r>
                  <a:rPr lang="en-US" dirty="0">
                    <a:solidFill>
                      <a:schemeClr val="tx1"/>
                    </a:solidFill>
                  </a:rPr>
                  <a:t>converges in distribution to a random vector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a14:m>
                <a:r>
                  <a:rPr lang="en-US" dirty="0">
                    <a:solidFill>
                      <a:schemeClr val="tx1"/>
                    </a:solidFill>
                  </a:rPr>
                  <a:t>, such that </a:t>
                </a:r>
                <a14:m>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e>
                            </m:d>
                          </m:e>
                          <m:sub>
                            <m:r>
                              <a:rPr lang="en-US" b="0" i="1" smtClean="0">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&lt;</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p:txBody>
          </p:sp>
        </mc:Choice>
        <mc:Fallback xmlns="">
          <p:sp>
            <p:nvSpPr>
              <p:cNvPr id="9" name="Rectangle: Rounded Corners 8"/>
              <p:cNvSpPr>
                <a:spLocks noRot="1" noChangeAspect="1" noMove="1" noResize="1" noEditPoints="1" noAdjustHandles="1" noChangeArrowheads="1" noChangeShapeType="1" noTextEdit="1"/>
              </p:cNvSpPr>
              <p:nvPr/>
            </p:nvSpPr>
            <p:spPr>
              <a:xfrm>
                <a:off x="638772" y="4742928"/>
                <a:ext cx="7987615" cy="1479058"/>
              </a:xfrm>
              <a:prstGeom prst="roundRect">
                <a:avLst/>
              </a:prstGeom>
              <a:blipFill>
                <a:blip r:embed="rId6"/>
                <a:stretch>
                  <a:fillRect t="-5714" b="-4898"/>
                </a:stretch>
              </a:blipFill>
              <a:ln>
                <a:solidFill>
                  <a:schemeClr val="tx1"/>
                </a:solidFill>
              </a:ln>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7B008413-CD2C-4167-A2A6-FC9F093E0069}" type="datetime4">
              <a:rPr lang="en-US" altLang="zh-CN" smtClean="0"/>
              <a:t>June 2, 2017</a:t>
            </a:fld>
            <a:endParaRPr lang="zh-CN" altLang="en-US"/>
          </a:p>
        </p:txBody>
      </p:sp>
    </p:spTree>
    <p:extLst>
      <p:ext uri="{BB962C8B-B14F-4D97-AF65-F5344CB8AC3E}">
        <p14:creationId xmlns:p14="http://schemas.microsoft.com/office/powerpoint/2010/main" val="176537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1000"/>
                                        <p:tgtEl>
                                          <p:spTgt spid="106"/>
                                        </p:tgtEl>
                                      </p:cBhvr>
                                    </p:animEffect>
                                    <p:anim calcmode="lin" valueType="num">
                                      <p:cBhvr>
                                        <p:cTn id="8" dur="1000" fill="hold"/>
                                        <p:tgtEl>
                                          <p:spTgt spid="106"/>
                                        </p:tgtEl>
                                        <p:attrNameLst>
                                          <p:attrName>ppt_x</p:attrName>
                                        </p:attrNameLst>
                                      </p:cBhvr>
                                      <p:tavLst>
                                        <p:tav tm="0">
                                          <p:val>
                                            <p:strVal val="#ppt_x"/>
                                          </p:val>
                                        </p:tav>
                                        <p:tav tm="100000">
                                          <p:val>
                                            <p:strVal val="#ppt_x"/>
                                          </p:val>
                                        </p:tav>
                                      </p:tavLst>
                                    </p:anim>
                                    <p:anim calcmode="lin" valueType="num">
                                      <p:cBhvr>
                                        <p:cTn id="9" dur="1000" fill="hold"/>
                                        <p:tgtEl>
                                          <p:spTgt spid="10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1000"/>
                                        <p:tgtEl>
                                          <p:spTgt spid="103"/>
                                        </p:tgtEl>
                                      </p:cBhvr>
                                    </p:animEffect>
                                    <p:anim calcmode="lin" valueType="num">
                                      <p:cBhvr>
                                        <p:cTn id="13" dur="1000" fill="hold"/>
                                        <p:tgtEl>
                                          <p:spTgt spid="103"/>
                                        </p:tgtEl>
                                        <p:attrNameLst>
                                          <p:attrName>ppt_x</p:attrName>
                                        </p:attrNameLst>
                                      </p:cBhvr>
                                      <p:tavLst>
                                        <p:tav tm="0">
                                          <p:val>
                                            <p:strVal val="#ppt_x"/>
                                          </p:val>
                                        </p:tav>
                                        <p:tav tm="100000">
                                          <p:val>
                                            <p:strVal val="#ppt_x"/>
                                          </p:val>
                                        </p:tav>
                                      </p:tavLst>
                                    </p:anim>
                                    <p:anim calcmode="lin" valueType="num">
                                      <p:cBhvr>
                                        <p:cTn id="14" dur="1000" fill="hold"/>
                                        <p:tgtEl>
                                          <p:spTgt spid="10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5"/>
                                        </p:tgtEl>
                                        <p:attrNameLst>
                                          <p:attrName>style.visibility</p:attrName>
                                        </p:attrNameLst>
                                      </p:cBhvr>
                                      <p:to>
                                        <p:strVal val="visible"/>
                                      </p:to>
                                    </p:set>
                                    <p:animEffect transition="in" filter="fade">
                                      <p:cBhvr>
                                        <p:cTn id="17" dur="1000"/>
                                        <p:tgtEl>
                                          <p:spTgt spid="75"/>
                                        </p:tgtEl>
                                      </p:cBhvr>
                                    </p:animEffect>
                                    <p:anim calcmode="lin" valueType="num">
                                      <p:cBhvr>
                                        <p:cTn id="18" dur="1000" fill="hold"/>
                                        <p:tgtEl>
                                          <p:spTgt spid="75"/>
                                        </p:tgtEl>
                                        <p:attrNameLst>
                                          <p:attrName>ppt_x</p:attrName>
                                        </p:attrNameLst>
                                      </p:cBhvr>
                                      <p:tavLst>
                                        <p:tav tm="0">
                                          <p:val>
                                            <p:strVal val="#ppt_x"/>
                                          </p:val>
                                        </p:tav>
                                        <p:tav tm="100000">
                                          <p:val>
                                            <p:strVal val="#ppt_x"/>
                                          </p:val>
                                        </p:tav>
                                      </p:tavLst>
                                    </p:anim>
                                    <p:anim calcmode="lin" valueType="num">
                                      <p:cBhvr>
                                        <p:cTn id="19" dur="1000" fill="hold"/>
                                        <p:tgtEl>
                                          <p:spTgt spid="7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84"/>
                                        </p:tgtEl>
                                        <p:attrNameLst>
                                          <p:attrName>style.visibility</p:attrName>
                                        </p:attrNameLst>
                                      </p:cBhvr>
                                      <p:to>
                                        <p:strVal val="visible"/>
                                      </p:to>
                                    </p:set>
                                    <p:animEffect transition="in" filter="fade">
                                      <p:cBhvr>
                                        <p:cTn id="22" dur="1000"/>
                                        <p:tgtEl>
                                          <p:spTgt spid="84"/>
                                        </p:tgtEl>
                                      </p:cBhvr>
                                    </p:animEffect>
                                    <p:anim calcmode="lin" valueType="num">
                                      <p:cBhvr>
                                        <p:cTn id="23" dur="1000" fill="hold"/>
                                        <p:tgtEl>
                                          <p:spTgt spid="84"/>
                                        </p:tgtEl>
                                        <p:attrNameLst>
                                          <p:attrName>ppt_x</p:attrName>
                                        </p:attrNameLst>
                                      </p:cBhvr>
                                      <p:tavLst>
                                        <p:tav tm="0">
                                          <p:val>
                                            <p:strVal val="#ppt_x"/>
                                          </p:val>
                                        </p:tav>
                                        <p:tav tm="100000">
                                          <p:val>
                                            <p:strVal val="#ppt_x"/>
                                          </p:val>
                                        </p:tav>
                                      </p:tavLst>
                                    </p:anim>
                                    <p:anim calcmode="lin" valueType="num">
                                      <p:cBhvr>
                                        <p:cTn id="24" dur="1000" fill="hold"/>
                                        <p:tgtEl>
                                          <p:spTgt spid="8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fade">
                                      <p:cBhvr>
                                        <p:cTn id="27" dur="1000"/>
                                        <p:tgtEl>
                                          <p:spTgt spid="92"/>
                                        </p:tgtEl>
                                      </p:cBhvr>
                                    </p:animEffect>
                                    <p:anim calcmode="lin" valueType="num">
                                      <p:cBhvr>
                                        <p:cTn id="28" dur="1000" fill="hold"/>
                                        <p:tgtEl>
                                          <p:spTgt spid="92"/>
                                        </p:tgtEl>
                                        <p:attrNameLst>
                                          <p:attrName>ppt_x</p:attrName>
                                        </p:attrNameLst>
                                      </p:cBhvr>
                                      <p:tavLst>
                                        <p:tav tm="0">
                                          <p:val>
                                            <p:strVal val="#ppt_x"/>
                                          </p:val>
                                        </p:tav>
                                        <p:tav tm="100000">
                                          <p:val>
                                            <p:strVal val="#ppt_x"/>
                                          </p:val>
                                        </p:tav>
                                      </p:tavLst>
                                    </p:anim>
                                    <p:anim calcmode="lin" valueType="num">
                                      <p:cBhvr>
                                        <p:cTn id="29" dur="1000" fill="hold"/>
                                        <p:tgtEl>
                                          <p:spTgt spid="9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1"/>
                                        </p:tgtEl>
                                        <p:attrNameLst>
                                          <p:attrName>style.visibility</p:attrName>
                                        </p:attrNameLst>
                                      </p:cBhvr>
                                      <p:to>
                                        <p:strVal val="visible"/>
                                      </p:to>
                                    </p:set>
                                    <p:animEffect transition="in" filter="fade">
                                      <p:cBhvr>
                                        <p:cTn id="32" dur="1000"/>
                                        <p:tgtEl>
                                          <p:spTgt spid="81"/>
                                        </p:tgtEl>
                                      </p:cBhvr>
                                    </p:animEffect>
                                    <p:anim calcmode="lin" valueType="num">
                                      <p:cBhvr>
                                        <p:cTn id="33" dur="1000" fill="hold"/>
                                        <p:tgtEl>
                                          <p:spTgt spid="81"/>
                                        </p:tgtEl>
                                        <p:attrNameLst>
                                          <p:attrName>ppt_x</p:attrName>
                                        </p:attrNameLst>
                                      </p:cBhvr>
                                      <p:tavLst>
                                        <p:tav tm="0">
                                          <p:val>
                                            <p:strVal val="#ppt_x"/>
                                          </p:val>
                                        </p:tav>
                                        <p:tav tm="100000">
                                          <p:val>
                                            <p:strVal val="#ppt_x"/>
                                          </p:val>
                                        </p:tav>
                                      </p:tavLst>
                                    </p:anim>
                                    <p:anim calcmode="lin" valueType="num">
                                      <p:cBhvr>
                                        <p:cTn id="34" dur="1000" fill="hold"/>
                                        <p:tgtEl>
                                          <p:spTgt spid="8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93"/>
                                        </p:tgtEl>
                                        <p:attrNameLst>
                                          <p:attrName>style.visibility</p:attrName>
                                        </p:attrNameLst>
                                      </p:cBhvr>
                                      <p:to>
                                        <p:strVal val="visible"/>
                                      </p:to>
                                    </p:set>
                                    <p:animEffect transition="in" filter="fade">
                                      <p:cBhvr>
                                        <p:cTn id="37" dur="1000"/>
                                        <p:tgtEl>
                                          <p:spTgt spid="93"/>
                                        </p:tgtEl>
                                      </p:cBhvr>
                                    </p:animEffect>
                                    <p:anim calcmode="lin" valueType="num">
                                      <p:cBhvr>
                                        <p:cTn id="38" dur="1000" fill="hold"/>
                                        <p:tgtEl>
                                          <p:spTgt spid="93"/>
                                        </p:tgtEl>
                                        <p:attrNameLst>
                                          <p:attrName>ppt_x</p:attrName>
                                        </p:attrNameLst>
                                      </p:cBhvr>
                                      <p:tavLst>
                                        <p:tav tm="0">
                                          <p:val>
                                            <p:strVal val="#ppt_x"/>
                                          </p:val>
                                        </p:tav>
                                        <p:tav tm="100000">
                                          <p:val>
                                            <p:strVal val="#ppt_x"/>
                                          </p:val>
                                        </p:tav>
                                      </p:tavLst>
                                    </p:anim>
                                    <p:anim calcmode="lin" valueType="num">
                                      <p:cBhvr>
                                        <p:cTn id="39" dur="1000" fill="hold"/>
                                        <p:tgtEl>
                                          <p:spTgt spid="9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9"/>
                                        </p:tgtEl>
                                        <p:attrNameLst>
                                          <p:attrName>style.visibility</p:attrName>
                                        </p:attrNameLst>
                                      </p:cBhvr>
                                      <p:to>
                                        <p:strVal val="visible"/>
                                      </p:to>
                                    </p:set>
                                    <p:animEffect transition="in" filter="fade">
                                      <p:cBhvr>
                                        <p:cTn id="42" dur="1000"/>
                                        <p:tgtEl>
                                          <p:spTgt spid="79"/>
                                        </p:tgtEl>
                                      </p:cBhvr>
                                    </p:animEffect>
                                    <p:anim calcmode="lin" valueType="num">
                                      <p:cBhvr>
                                        <p:cTn id="43" dur="1000" fill="hold"/>
                                        <p:tgtEl>
                                          <p:spTgt spid="79"/>
                                        </p:tgtEl>
                                        <p:attrNameLst>
                                          <p:attrName>ppt_x</p:attrName>
                                        </p:attrNameLst>
                                      </p:cBhvr>
                                      <p:tavLst>
                                        <p:tav tm="0">
                                          <p:val>
                                            <p:strVal val="#ppt_x"/>
                                          </p:val>
                                        </p:tav>
                                        <p:tav tm="100000">
                                          <p:val>
                                            <p:strVal val="#ppt_x"/>
                                          </p:val>
                                        </p:tav>
                                      </p:tavLst>
                                    </p:anim>
                                    <p:anim calcmode="lin" valueType="num">
                                      <p:cBhvr>
                                        <p:cTn id="44" dur="1000" fill="hold"/>
                                        <p:tgtEl>
                                          <p:spTgt spid="7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fade">
                                      <p:cBhvr>
                                        <p:cTn id="47" dur="1000"/>
                                        <p:tgtEl>
                                          <p:spTgt spid="115"/>
                                        </p:tgtEl>
                                      </p:cBhvr>
                                    </p:animEffect>
                                    <p:anim calcmode="lin" valueType="num">
                                      <p:cBhvr>
                                        <p:cTn id="48" dur="1000" fill="hold"/>
                                        <p:tgtEl>
                                          <p:spTgt spid="115"/>
                                        </p:tgtEl>
                                        <p:attrNameLst>
                                          <p:attrName>ppt_x</p:attrName>
                                        </p:attrNameLst>
                                      </p:cBhvr>
                                      <p:tavLst>
                                        <p:tav tm="0">
                                          <p:val>
                                            <p:strVal val="#ppt_x"/>
                                          </p:val>
                                        </p:tav>
                                        <p:tav tm="100000">
                                          <p:val>
                                            <p:strVal val="#ppt_x"/>
                                          </p:val>
                                        </p:tav>
                                      </p:tavLst>
                                    </p:anim>
                                    <p:anim calcmode="lin" valueType="num">
                                      <p:cBhvr>
                                        <p:cTn id="49" dur="1000" fill="hold"/>
                                        <p:tgtEl>
                                          <p:spTgt spid="115"/>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1000"/>
                                        <p:tgtEl>
                                          <p:spTgt spid="9"/>
                                        </p:tgtEl>
                                      </p:cBhvr>
                                    </p:animEffect>
                                    <p:anim calcmode="lin" valueType="num">
                                      <p:cBhvr>
                                        <p:cTn id="55" dur="1000" fill="hold"/>
                                        <p:tgtEl>
                                          <p:spTgt spid="9"/>
                                        </p:tgtEl>
                                        <p:attrNameLst>
                                          <p:attrName>ppt_x</p:attrName>
                                        </p:attrNameLst>
                                      </p:cBhvr>
                                      <p:tavLst>
                                        <p:tav tm="0">
                                          <p:val>
                                            <p:strVal val="#ppt_x"/>
                                          </p:val>
                                        </p:tav>
                                        <p:tav tm="100000">
                                          <p:val>
                                            <p:strVal val="#ppt_x"/>
                                          </p:val>
                                        </p:tav>
                                      </p:tavLst>
                                    </p:anim>
                                    <p:anim calcmode="lin" valueType="num">
                                      <p:cBhvr>
                                        <p:cTn id="5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anim calcmode="lin" valueType="num">
                                      <p:cBhvr>
                                        <p:cTn id="62" dur="1000" fill="hold"/>
                                        <p:tgtEl>
                                          <p:spTgt spid="8"/>
                                        </p:tgtEl>
                                        <p:attrNameLst>
                                          <p:attrName>ppt_x</p:attrName>
                                        </p:attrNameLst>
                                      </p:cBhvr>
                                      <p:tavLst>
                                        <p:tav tm="0">
                                          <p:val>
                                            <p:strVal val="#ppt_x"/>
                                          </p:val>
                                        </p:tav>
                                        <p:tav tm="100000">
                                          <p:val>
                                            <p:strVal val="#ppt_x"/>
                                          </p:val>
                                        </p:tav>
                                      </p:tavLst>
                                    </p:anim>
                                    <p:anim calcmode="lin" valueType="num">
                                      <p:cBhvr>
                                        <p:cTn id="63" dur="1000" fill="hold"/>
                                        <p:tgtEl>
                                          <p:spTgt spid="8"/>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fade">
                                      <p:cBhvr>
                                        <p:cTn id="66" dur="1000"/>
                                        <p:tgtEl>
                                          <p:spTgt spid="113"/>
                                        </p:tgtEl>
                                      </p:cBhvr>
                                    </p:animEffect>
                                    <p:anim calcmode="lin" valueType="num">
                                      <p:cBhvr>
                                        <p:cTn id="67" dur="1000" fill="hold"/>
                                        <p:tgtEl>
                                          <p:spTgt spid="113"/>
                                        </p:tgtEl>
                                        <p:attrNameLst>
                                          <p:attrName>ppt_x</p:attrName>
                                        </p:attrNameLst>
                                      </p:cBhvr>
                                      <p:tavLst>
                                        <p:tav tm="0">
                                          <p:val>
                                            <p:strVal val="#ppt_x"/>
                                          </p:val>
                                        </p:tav>
                                        <p:tav tm="100000">
                                          <p:val>
                                            <p:strVal val="#ppt_x"/>
                                          </p:val>
                                        </p:tav>
                                      </p:tavLst>
                                    </p:anim>
                                    <p:anim calcmode="lin" valueType="num">
                                      <p:cBhvr>
                                        <p:cTn id="68" dur="1000" fill="hold"/>
                                        <p:tgtEl>
                                          <p:spTgt spid="113"/>
                                        </p:tgtEl>
                                        <p:attrNameLst>
                                          <p:attrName>ppt_y</p:attrName>
                                        </p:attrNameLst>
                                      </p:cBhvr>
                                      <p:tavLst>
                                        <p:tav tm="0">
                                          <p:val>
                                            <p:strVal val="#ppt_y+.1"/>
                                          </p:val>
                                        </p:tav>
                                        <p:tav tm="100000">
                                          <p:val>
                                            <p:strVal val="#ppt_y"/>
                                          </p:val>
                                        </p:tav>
                                      </p:tavLst>
                                    </p:anim>
                                  </p:childTnLst>
                                </p:cTn>
                              </p:par>
                              <p:par>
                                <p:cTn id="69" presetID="42"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animEffect transition="in" filter="fade">
                                      <p:cBhvr>
                                        <p:cTn id="71" dur="1000"/>
                                        <p:tgtEl>
                                          <p:spTgt spid="90"/>
                                        </p:tgtEl>
                                      </p:cBhvr>
                                    </p:animEffect>
                                    <p:anim calcmode="lin" valueType="num">
                                      <p:cBhvr>
                                        <p:cTn id="72" dur="1000" fill="hold"/>
                                        <p:tgtEl>
                                          <p:spTgt spid="90"/>
                                        </p:tgtEl>
                                        <p:attrNameLst>
                                          <p:attrName>ppt_x</p:attrName>
                                        </p:attrNameLst>
                                      </p:cBhvr>
                                      <p:tavLst>
                                        <p:tav tm="0">
                                          <p:val>
                                            <p:strVal val="#ppt_x"/>
                                          </p:val>
                                        </p:tav>
                                        <p:tav tm="100000">
                                          <p:val>
                                            <p:strVal val="#ppt_x"/>
                                          </p:val>
                                        </p:tav>
                                      </p:tavLst>
                                    </p:anim>
                                    <p:anim calcmode="lin" valueType="num">
                                      <p:cBhvr>
                                        <p:cTn id="73"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90" grpId="0" animBg="1"/>
      <p:bldP spid="92" grpId="0"/>
      <p:bldP spid="93" grpId="0"/>
      <p:bldP spid="106" grpId="0"/>
      <p:bldP spid="113" grpId="0"/>
      <p:bldP spid="115" grpId="0"/>
      <p:bldP spid="8" grpId="0" animBg="1"/>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effectLst/>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
        <p:nvSpPr>
          <p:cNvPr id="2" name="Date Placeholder 1"/>
          <p:cNvSpPr>
            <a:spLocks noGrp="1"/>
          </p:cNvSpPr>
          <p:nvPr>
            <p:ph type="dt" sz="half" idx="10"/>
          </p:nvPr>
        </p:nvSpPr>
        <p:spPr/>
        <p:txBody>
          <a:bodyPr/>
          <a:lstStyle/>
          <a:p>
            <a:fld id="{F6C7A995-465F-4450-AD65-830BFAC09F4D}" type="datetime4">
              <a:rPr lang="en-US" altLang="zh-CN" smtClean="0"/>
              <a:t>June 2, 2017</a:t>
            </a:fld>
            <a:endParaRPr lang="zh-CN" altLang="en-US"/>
          </a:p>
        </p:txBody>
      </p:sp>
    </p:spTree>
    <p:extLst>
      <p:ext uri="{BB962C8B-B14F-4D97-AF65-F5344CB8AC3E}">
        <p14:creationId xmlns:p14="http://schemas.microsoft.com/office/powerpoint/2010/main" val="3555391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Steps of Stability Proof</a:t>
            </a:r>
            <a:br>
              <a:rPr lang="en-US" dirty="0"/>
            </a:br>
            <a:r>
              <a:rPr lang="en-US" dirty="0"/>
              <a:t>based on Lyapunov Function</a:t>
            </a:r>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6" name="AutoShape 3"/>
          <p:cNvSpPr>
            <a:spLocks noChangeArrowheads="1"/>
          </p:cNvSpPr>
          <p:nvPr/>
        </p:nvSpPr>
        <p:spPr bwMode="gray">
          <a:xfrm>
            <a:off x="628651" y="4967289"/>
            <a:ext cx="8236674" cy="1071563"/>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4"/>
          <p:cNvSpPr>
            <a:spLocks noChangeArrowheads="1"/>
          </p:cNvSpPr>
          <p:nvPr/>
        </p:nvSpPr>
        <p:spPr bwMode="gray">
          <a:xfrm>
            <a:off x="400594" y="3435352"/>
            <a:ext cx="8586652" cy="1174750"/>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5"/>
          <p:cNvSpPr>
            <a:spLocks noChangeArrowheads="1"/>
          </p:cNvSpPr>
          <p:nvPr/>
        </p:nvSpPr>
        <p:spPr bwMode="gray">
          <a:xfrm>
            <a:off x="400594" y="1912939"/>
            <a:ext cx="8586652" cy="1154311"/>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9" name="Group 6"/>
          <p:cNvGrpSpPr>
            <a:grpSpLocks/>
          </p:cNvGrpSpPr>
          <p:nvPr/>
        </p:nvGrpSpPr>
        <p:grpSpPr bwMode="auto">
          <a:xfrm>
            <a:off x="1933303" y="3214689"/>
            <a:ext cx="5495107" cy="435167"/>
            <a:chOff x="720" y="1392"/>
            <a:chExt cx="4058" cy="480"/>
          </a:xfrm>
          <a:solidFill>
            <a:srgbClr val="E3F1FF"/>
          </a:solidFill>
        </p:grpSpPr>
        <p:sp>
          <p:nvSpPr>
            <p:cNvPr id="10" name="AutoShape 7"/>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8"/>
            <p:cNvGrpSpPr>
              <a:grpSpLocks/>
            </p:cNvGrpSpPr>
            <p:nvPr/>
          </p:nvGrpSpPr>
          <p:grpSpPr bwMode="auto">
            <a:xfrm>
              <a:off x="730" y="1407"/>
              <a:ext cx="4043" cy="444"/>
              <a:chOff x="744" y="1407"/>
              <a:chExt cx="3988" cy="444"/>
            </a:xfrm>
            <a:grpFill/>
          </p:grpSpPr>
          <p:sp>
            <p:nvSpPr>
              <p:cNvPr id="12" name="AutoShape 9"/>
              <p:cNvSpPr>
                <a:spLocks noChangeArrowheads="1"/>
              </p:cNvSpPr>
              <p:nvPr/>
            </p:nvSpPr>
            <p:spPr bwMode="gray">
              <a:xfrm>
                <a:off x="744" y="1736"/>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0"/>
              <p:cNvSpPr>
                <a:spLocks noChangeArrowheads="1"/>
              </p:cNvSpPr>
              <p:nvPr/>
            </p:nvSpPr>
            <p:spPr bwMode="gray">
              <a:xfrm>
                <a:off x="744" y="1407"/>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4" name="Group 11"/>
          <p:cNvGrpSpPr>
            <a:grpSpLocks/>
          </p:cNvGrpSpPr>
          <p:nvPr/>
        </p:nvGrpSpPr>
        <p:grpSpPr bwMode="auto">
          <a:xfrm>
            <a:off x="1960352" y="4732339"/>
            <a:ext cx="5468057" cy="439798"/>
            <a:chOff x="720" y="1392"/>
            <a:chExt cx="4058" cy="480"/>
          </a:xfrm>
          <a:solidFill>
            <a:srgbClr val="CCCCFF"/>
          </a:solidFill>
        </p:grpSpPr>
        <p:sp>
          <p:nvSpPr>
            <p:cNvPr id="15" name="AutoShape 12"/>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6" name="Group 13"/>
            <p:cNvGrpSpPr>
              <a:grpSpLocks/>
            </p:cNvGrpSpPr>
            <p:nvPr/>
          </p:nvGrpSpPr>
          <p:grpSpPr bwMode="auto">
            <a:xfrm>
              <a:off x="730" y="1407"/>
              <a:ext cx="4043" cy="444"/>
              <a:chOff x="744" y="1407"/>
              <a:chExt cx="3988" cy="444"/>
            </a:xfrm>
            <a:grpFill/>
          </p:grpSpPr>
          <p:sp>
            <p:nvSpPr>
              <p:cNvPr id="17" name="AutoShape 14"/>
              <p:cNvSpPr>
                <a:spLocks noChangeArrowheads="1"/>
              </p:cNvSpPr>
              <p:nvPr/>
            </p:nvSpPr>
            <p:spPr bwMode="gray">
              <a:xfrm>
                <a:off x="744" y="1736"/>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5"/>
              <p:cNvSpPr>
                <a:spLocks noChangeArrowheads="1"/>
              </p:cNvSpPr>
              <p:nvPr/>
            </p:nvSpPr>
            <p:spPr bwMode="gray">
              <a:xfrm>
                <a:off x="744" y="1407"/>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 name="Group 16"/>
          <p:cNvGrpSpPr>
            <a:grpSpLocks/>
          </p:cNvGrpSpPr>
          <p:nvPr/>
        </p:nvGrpSpPr>
        <p:grpSpPr bwMode="auto">
          <a:xfrm>
            <a:off x="1946844" y="1690689"/>
            <a:ext cx="5481565" cy="439503"/>
            <a:chOff x="720" y="1392"/>
            <a:chExt cx="4058" cy="480"/>
          </a:xfrm>
          <a:solidFill>
            <a:srgbClr val="FFC000"/>
          </a:solidFill>
        </p:grpSpPr>
        <p:sp>
          <p:nvSpPr>
            <p:cNvPr id="20" name="AutoShape 17"/>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8"/>
            <p:cNvGrpSpPr>
              <a:grpSpLocks/>
            </p:cNvGrpSpPr>
            <p:nvPr/>
          </p:nvGrpSpPr>
          <p:grpSpPr bwMode="auto">
            <a:xfrm>
              <a:off x="730" y="1407"/>
              <a:ext cx="4043" cy="444"/>
              <a:chOff x="744" y="1407"/>
              <a:chExt cx="3988" cy="444"/>
            </a:xfrm>
            <a:grpFill/>
          </p:grpSpPr>
          <p:sp>
            <p:nvSpPr>
              <p:cNvPr id="22" name="AutoShape 19"/>
              <p:cNvSpPr>
                <a:spLocks noChangeArrowheads="1"/>
              </p:cNvSpPr>
              <p:nvPr/>
            </p:nvSpPr>
            <p:spPr bwMode="gray">
              <a:xfrm>
                <a:off x="744" y="1736"/>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0"/>
              <p:cNvSpPr>
                <a:spLocks noChangeArrowheads="1"/>
              </p:cNvSpPr>
              <p:nvPr/>
            </p:nvSpPr>
            <p:spPr bwMode="gray">
              <a:xfrm>
                <a:off x="744" y="1407"/>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 name="Rectangle 21"/>
          <p:cNvSpPr>
            <a:spLocks noChangeArrowheads="1"/>
          </p:cNvSpPr>
          <p:nvPr/>
        </p:nvSpPr>
        <p:spPr bwMode="gray">
          <a:xfrm>
            <a:off x="3015382" y="1719264"/>
            <a:ext cx="3111749"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Abstract Key Properties</a:t>
            </a:r>
            <a:endParaRPr lang="en-US" altLang="en-US" b="1" dirty="0">
              <a:latin typeface="+mj-lt"/>
            </a:endParaRPr>
          </a:p>
        </p:txBody>
      </p:sp>
      <p:sp>
        <p:nvSpPr>
          <p:cNvPr id="25" name="Rectangle 22"/>
          <p:cNvSpPr>
            <a:spLocks noChangeArrowheads="1"/>
          </p:cNvSpPr>
          <p:nvPr/>
        </p:nvSpPr>
        <p:spPr bwMode="gray">
          <a:xfrm>
            <a:off x="2042363" y="3257552"/>
            <a:ext cx="5264127"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Design Appropriate Lyapunov Function</a:t>
            </a:r>
            <a:endParaRPr lang="en-US" altLang="en-US" b="1" dirty="0">
              <a:latin typeface="+mj-lt"/>
            </a:endParaRPr>
          </a:p>
        </p:txBody>
      </p:sp>
      <p:sp>
        <p:nvSpPr>
          <p:cNvPr id="26" name="Rectangle 23"/>
          <p:cNvSpPr>
            <a:spLocks noChangeArrowheads="1"/>
          </p:cNvSpPr>
          <p:nvPr/>
        </p:nvSpPr>
        <p:spPr bwMode="gray">
          <a:xfrm>
            <a:off x="2945652" y="4772027"/>
            <a:ext cx="3251211"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Derive the Negative Drift</a:t>
            </a:r>
            <a:endParaRPr lang="en-US" altLang="en-US" b="1" dirty="0">
              <a:latin typeface="+mj-lt"/>
            </a:endParaRPr>
          </a:p>
        </p:txBody>
      </p:sp>
      <p:sp>
        <p:nvSpPr>
          <p:cNvPr id="33" name="Rectangle: Rounded Corners 32"/>
          <p:cNvSpPr/>
          <p:nvPr/>
        </p:nvSpPr>
        <p:spPr>
          <a:xfrm>
            <a:off x="554084" y="2177138"/>
            <a:ext cx="1988820"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r>
              <a:rPr lang="en-US" dirty="0"/>
              <a:t>No Abstraction</a:t>
            </a:r>
          </a:p>
        </p:txBody>
      </p:sp>
      <p:sp>
        <p:nvSpPr>
          <p:cNvPr id="34" name="Rectangle: Rounded Corners 33"/>
          <p:cNvSpPr/>
          <p:nvPr/>
        </p:nvSpPr>
        <p:spPr>
          <a:xfrm>
            <a:off x="2686051" y="2177138"/>
            <a:ext cx="3133452"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SERENA/TASS</a:t>
            </a:r>
            <a:r>
              <a:rPr lang="en-US" sz="1200" baseline="70000" dirty="0">
                <a:latin typeface="+mj-lt"/>
              </a:rPr>
              <a:t>[Tassiulas’98]</a:t>
            </a:r>
          </a:p>
          <a:p>
            <a:pPr marL="285750" indent="-285750">
              <a:lnSpc>
                <a:spcPts val="1800"/>
              </a:lnSpc>
              <a:buFont typeface="Arial" panose="020B0604020202020204" pitchFamily="34" charset="0"/>
              <a:buChar char="•"/>
            </a:pPr>
            <a:r>
              <a:rPr lang="en-US" dirty="0"/>
              <a:t>Property P </a:t>
            </a:r>
          </a:p>
          <a:p>
            <a:pPr marL="285750" indent="-285750">
              <a:lnSpc>
                <a:spcPts val="1800"/>
              </a:lnSpc>
              <a:buFont typeface="Arial" panose="020B0604020202020204" pitchFamily="34" charset="0"/>
              <a:buChar char="•"/>
            </a:pPr>
            <a:r>
              <a:rPr lang="en-US" dirty="0"/>
              <a:t>Non-Degenerative</a:t>
            </a:r>
          </a:p>
        </p:txBody>
      </p:sp>
      <mc:AlternateContent xmlns:mc="http://schemas.openxmlformats.org/markup-compatibility/2006">
        <mc:Choice xmlns:a14="http://schemas.microsoft.com/office/drawing/2010/main" Requires="a14">
          <p:sp>
            <p:nvSpPr>
              <p:cNvPr id="35" name="Rectangle: Rounded Corners 34"/>
              <p:cNvSpPr/>
              <p:nvPr/>
            </p:nvSpPr>
            <p:spPr>
              <a:xfrm>
                <a:off x="5933260" y="2177138"/>
                <a:ext cx="2932065"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QPS</a:t>
                </a:r>
                <a:endParaRPr lang="en-US" sz="1200" baseline="70000" dirty="0">
                  <a:latin typeface="+mj-lt"/>
                </a:endParaRPr>
              </a:p>
              <a:p>
                <a:pPr marL="285750" indent="-285750">
                  <a:lnSpc>
                    <a:spcPts val="1800"/>
                  </a:lnSpc>
                  <a:buFont typeface="Arial" panose="020B0604020202020204" pitchFamily="34" charset="0"/>
                  <a:buChar char="•"/>
                </a:pP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𝛿</m:t>
                        </m:r>
                      </m:e>
                    </m:d>
                    <m:r>
                      <a:rPr lang="en-US" b="0" i="1" dirty="0" smtClean="0">
                        <a:latin typeface="Cambria Math" panose="02040503050406030204" pitchFamily="18" charset="0"/>
                      </a:rPr>
                      <m:t>−</m:t>
                    </m:r>
                    <m:r>
                      <a:rPr lang="en-US" b="0" i="1" dirty="0" smtClean="0">
                        <a:latin typeface="Cambria Math" panose="02040503050406030204" pitchFamily="18" charset="0"/>
                      </a:rPr>
                      <m:t>𝑀𝑊𝑀</m:t>
                    </m:r>
                  </m:oMath>
                </a14:m>
                <a:r>
                  <a:rPr lang="en-US" dirty="0"/>
                  <a:t> </a:t>
                </a:r>
              </a:p>
              <a:p>
                <a:pPr marL="285750" indent="-285750">
                  <a:lnSpc>
                    <a:spcPts val="1800"/>
                  </a:lnSpc>
                  <a:buFont typeface="Arial" panose="020B0604020202020204" pitchFamily="34" charset="0"/>
                  <a:buChar char="•"/>
                </a:pPr>
                <a:r>
                  <a:rPr lang="en-US" dirty="0"/>
                  <a:t>Non-Degenerative</a:t>
                </a:r>
              </a:p>
            </p:txBody>
          </p:sp>
        </mc:Choice>
        <mc:Fallback>
          <p:sp>
            <p:nvSpPr>
              <p:cNvPr id="35" name="Rectangle: Rounded Corners 34"/>
              <p:cNvSpPr>
                <a:spLocks noRot="1" noChangeAspect="1" noMove="1" noResize="1" noEditPoints="1" noAdjustHandles="1" noChangeArrowheads="1" noChangeShapeType="1" noTextEdit="1"/>
              </p:cNvSpPr>
              <p:nvPr/>
            </p:nvSpPr>
            <p:spPr>
              <a:xfrm>
                <a:off x="5933260" y="2177138"/>
                <a:ext cx="2932065" cy="792480"/>
              </a:xfrm>
              <a:prstGeom prst="roundRect">
                <a:avLst/>
              </a:prstGeom>
              <a:blipFill>
                <a:blip r:embed="rId3"/>
                <a:stretch>
                  <a:fillRect b="-1969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Rectangle: Rounded Corners 35"/>
              <p:cNvSpPr/>
              <p:nvPr/>
            </p:nvSpPr>
            <p:spPr>
              <a:xfrm>
                <a:off x="484411" y="3706558"/>
                <a:ext cx="1919151"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𝑉</m:t>
                          </m:r>
                          <m:r>
                            <a:rPr lang="en-US" b="0"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𝑄</m:t>
                              </m:r>
                            </m:e>
                          </m:d>
                        </m:e>
                        <m:sup>
                          <m:r>
                            <a:rPr lang="en-US" b="0" i="1" dirty="0" smtClean="0">
                              <a:latin typeface="Cambria Math" panose="02040503050406030204" pitchFamily="18" charset="0"/>
                            </a:rPr>
                            <m:t>2</m:t>
                          </m:r>
                        </m:sup>
                      </m:sSup>
                    </m:oMath>
                  </m:oMathPara>
                </a14:m>
                <a:endParaRPr lang="en-US" dirty="0"/>
              </a:p>
            </p:txBody>
          </p:sp>
        </mc:Choice>
        <mc:Fallback>
          <p:sp>
            <p:nvSpPr>
              <p:cNvPr id="36" name="Rectangle: Rounded Corners 35"/>
              <p:cNvSpPr>
                <a:spLocks noRot="1" noChangeAspect="1" noMove="1" noResize="1" noEditPoints="1" noAdjustHandles="1" noChangeArrowheads="1" noChangeShapeType="1" noTextEdit="1"/>
              </p:cNvSpPr>
              <p:nvPr/>
            </p:nvSpPr>
            <p:spPr>
              <a:xfrm>
                <a:off x="484411" y="3706558"/>
                <a:ext cx="1919151" cy="792480"/>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Rounded Corners 36"/>
              <p:cNvSpPr/>
              <p:nvPr/>
            </p:nvSpPr>
            <p:spPr>
              <a:xfrm>
                <a:off x="2487113" y="3704562"/>
                <a:ext cx="3011531" cy="792481"/>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latin typeface="+mj-lt"/>
                  </a:rPr>
                  <a:t>         SERENA/TASS</a:t>
                </a:r>
                <a:r>
                  <a:rPr lang="en-US" sz="1200" baseline="70000" dirty="0">
                    <a:latin typeface="+mj-lt"/>
                  </a:rPr>
                  <a:t>[Tassiulas’98]</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𝑄</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m:oMathPara>
                </a14:m>
                <a:endParaRPr lang="en-US" dirty="0"/>
              </a:p>
            </p:txBody>
          </p:sp>
        </mc:Choice>
        <mc:Fallback>
          <p:sp>
            <p:nvSpPr>
              <p:cNvPr id="37" name="Rectangle: Rounded Corners 36"/>
              <p:cNvSpPr>
                <a:spLocks noRot="1" noChangeAspect="1" noMove="1" noResize="1" noEditPoints="1" noAdjustHandles="1" noChangeArrowheads="1" noChangeShapeType="1" noTextEdit="1"/>
              </p:cNvSpPr>
              <p:nvPr/>
            </p:nvSpPr>
            <p:spPr>
              <a:xfrm>
                <a:off x="2487113" y="3704562"/>
                <a:ext cx="3011531" cy="792481"/>
              </a:xfrm>
              <a:prstGeom prst="roundRect">
                <a:avLst/>
              </a:prstGeom>
              <a:blipFill>
                <a:blip r:embed="rId5"/>
                <a:stretch>
                  <a:fillRect b="-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Rounded Corners 37"/>
              <p:cNvSpPr/>
              <p:nvPr/>
            </p:nvSpPr>
            <p:spPr>
              <a:xfrm>
                <a:off x="5582194" y="3696802"/>
                <a:ext cx="3283131" cy="792480"/>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t>QPS-SERENA</a:t>
                </a:r>
                <a:endParaRPr lang="en-US" sz="1200" baseline="70000" dirty="0"/>
              </a:p>
              <a:p>
                <a:pPr algn="ct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𝑄</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dirty="0">
                              <a:solidFill>
                                <a:prstClr val="black"/>
                              </a:solidFill>
                              <a:latin typeface="Cambria Math" panose="02040503050406030204" pitchFamily="18" charset="0"/>
                            </a:rPr>
                          </m:ctrlPr>
                        </m:sSupPr>
                        <m:e>
                          <m:d>
                            <m:dPr>
                              <m:ctrlPr>
                                <a:rPr lang="en-US" i="1" dirty="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d>
                                    <m:dPr>
                                      <m:begChr m:val="⟨"/>
                                      <m:endChr m:val="⟩"/>
                                      <m:ctrlPr>
                                        <a:rPr lang="en-US" i="1" dirty="0">
                                          <a:solidFill>
                                            <a:prstClr val="black"/>
                                          </a:solidFill>
                                          <a:latin typeface="Cambria Math" panose="02040503050406030204" pitchFamily="18" charset="0"/>
                                        </a:rPr>
                                      </m:ctrlPr>
                                    </m:dPr>
                                    <m:e>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ea typeface="Cambria Math" panose="02040503050406030204" pitchFamily="18" charset="0"/>
                                            </a:rPr>
                                            <m:t>𝜌</m:t>
                                          </m:r>
                                        </m:e>
                                        <m:sup>
                                          <m:r>
                                            <a:rPr lang="en-US" i="1" dirty="0">
                                              <a:solidFill>
                                                <a:prstClr val="black"/>
                                              </a:solidFill>
                                              <a:latin typeface="Cambria Math" panose="02040503050406030204" pitchFamily="18" charset="0"/>
                                            </a:rPr>
                                            <m:t>∗</m:t>
                                          </m:r>
                                        </m:sup>
                                      </m:sSup>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𝑆</m:t>
                                          </m:r>
                                        </m:e>
                                        <m:sub>
                                          <m:r>
                                            <a:rPr lang="en-US" i="1" dirty="0">
                                              <a:solidFill>
                                                <a:prstClr val="black"/>
                                              </a:solidFill>
                                              <a:latin typeface="Cambria Math" panose="02040503050406030204" pitchFamily="18" charset="0"/>
                                            </a:rPr>
                                            <m:t>𝑄</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𝑆</m:t>
                                      </m:r>
                                      <m:r>
                                        <a:rPr lang="en-US" i="1" dirty="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𝑄</m:t>
                                      </m:r>
                                    </m:e>
                                  </m:d>
                                </m:e>
                                <m:sup>
                                  <m:r>
                                    <a:rPr lang="en-US" b="0" i="1" dirty="0" smtClean="0">
                                      <a:solidFill>
                                        <a:prstClr val="black"/>
                                      </a:solidFill>
                                      <a:latin typeface="Cambria Math" panose="02040503050406030204" pitchFamily="18" charset="0"/>
                                    </a:rPr>
                                    <m:t>+</m:t>
                                  </m:r>
                                </m:sup>
                              </m:sSup>
                            </m:e>
                          </m:d>
                        </m:e>
                        <m:sup>
                          <m:r>
                            <a:rPr lang="en-US" i="1" dirty="0">
                              <a:solidFill>
                                <a:prstClr val="black"/>
                              </a:solidFill>
                              <a:latin typeface="Cambria Math" panose="02040503050406030204" pitchFamily="18" charset="0"/>
                            </a:rPr>
                            <m:t>2</m:t>
                          </m:r>
                        </m:sup>
                      </m:sSup>
                    </m:oMath>
                  </m:oMathPara>
                </a14:m>
                <a:endParaRPr lang="en-US" sz="1200" baseline="70000" dirty="0">
                  <a:latin typeface="+mj-lt"/>
                </a:endParaRPr>
              </a:p>
            </p:txBody>
          </p:sp>
        </mc:Choice>
        <mc:Fallback>
          <p:sp>
            <p:nvSpPr>
              <p:cNvPr id="38" name="Rectangle: Rounded Corners 37"/>
              <p:cNvSpPr>
                <a:spLocks noRot="1" noChangeAspect="1" noMove="1" noResize="1" noEditPoints="1" noAdjustHandles="1" noChangeArrowheads="1" noChangeShapeType="1" noTextEdit="1"/>
              </p:cNvSpPr>
              <p:nvPr/>
            </p:nvSpPr>
            <p:spPr>
              <a:xfrm>
                <a:off x="5582194" y="3696802"/>
                <a:ext cx="3283131" cy="792480"/>
              </a:xfrm>
              <a:prstGeom prst="roundRect">
                <a:avLst/>
              </a:prstGeom>
              <a:blipFill>
                <a:blip r:embed="rId6"/>
                <a:stretch>
                  <a:fillRect b="-37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Rounded Corners 40"/>
              <p:cNvSpPr/>
              <p:nvPr/>
            </p:nvSpPr>
            <p:spPr>
              <a:xfrm>
                <a:off x="2282461" y="5242835"/>
                <a:ext cx="4929052" cy="738505"/>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 |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𝑄</m:t>
                        </m:r>
                      </m:e>
                    </m:d>
                  </m:oMath>
                </a14:m>
                <a:r>
                  <a:rPr lang="en-US" dirty="0"/>
                  <a:t> </a:t>
                </a:r>
              </a:p>
              <a:p>
                <a:r>
                  <a:rPr lang="en-US" dirty="0"/>
                  <a:t>If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p:txBody>
          </p:sp>
        </mc:Choice>
        <mc:Fallback xmlns="">
          <p:sp>
            <p:nvSpPr>
              <p:cNvPr id="41" name="Rectangle: Rounded Corners 40"/>
              <p:cNvSpPr>
                <a:spLocks noRot="1" noChangeAspect="1" noMove="1" noResize="1" noEditPoints="1" noAdjustHandles="1" noChangeArrowheads="1" noChangeShapeType="1" noTextEdit="1"/>
              </p:cNvSpPr>
              <p:nvPr/>
            </p:nvSpPr>
            <p:spPr>
              <a:xfrm>
                <a:off x="2282461" y="5242835"/>
                <a:ext cx="4929052" cy="738505"/>
              </a:xfrm>
              <a:prstGeom prst="roundRect">
                <a:avLst/>
              </a:prstGeom>
              <a:blipFill>
                <a:blip r:embed="rId7"/>
                <a:stretch>
                  <a:fillRect l="-123" b="-10569"/>
                </a:stretch>
              </a:blipFill>
            </p:spPr>
            <p:txBody>
              <a:bodyPr/>
              <a:lstStyle/>
              <a:p>
                <a:r>
                  <a:rPr lang="en-US">
                    <a:noFill/>
                  </a:rPr>
                  <a:t> </a:t>
                </a:r>
              </a:p>
            </p:txBody>
          </p:sp>
        </mc:Fallback>
      </mc:AlternateContent>
      <p:sp>
        <p:nvSpPr>
          <p:cNvPr id="27" name="Rectangle 26"/>
          <p:cNvSpPr/>
          <p:nvPr/>
        </p:nvSpPr>
        <p:spPr>
          <a:xfrm>
            <a:off x="174172" y="3147488"/>
            <a:ext cx="8899490" cy="1526111"/>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A2E7B582-5F70-4360-AF81-7559AB7FFBC2}" type="datetime4">
              <a:rPr lang="en-US" altLang="zh-CN" smtClean="0"/>
              <a:t>June 2, 2017</a:t>
            </a:fld>
            <a:endParaRPr lang="zh-CN" altLang="en-US"/>
          </a:p>
        </p:txBody>
      </p:sp>
    </p:spTree>
    <p:extLst>
      <p:ext uri="{BB962C8B-B14F-4D97-AF65-F5344CB8AC3E}">
        <p14:creationId xmlns:p14="http://schemas.microsoft.com/office/powerpoint/2010/main" val="161210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1000"/>
                                        <p:tgtEl>
                                          <p:spTgt spid="36"/>
                                        </p:tgtEl>
                                      </p:cBhvr>
                                    </p:animEffect>
                                    <p:anim calcmode="lin" valueType="num">
                                      <p:cBhvr>
                                        <p:cTn id="22" dur="1000" fill="hold"/>
                                        <p:tgtEl>
                                          <p:spTgt spid="36"/>
                                        </p:tgtEl>
                                        <p:attrNameLst>
                                          <p:attrName>ppt_x</p:attrName>
                                        </p:attrNameLst>
                                      </p:cBhvr>
                                      <p:tavLst>
                                        <p:tav tm="0">
                                          <p:val>
                                            <p:strVal val="#ppt_x"/>
                                          </p:val>
                                        </p:tav>
                                        <p:tav tm="100000">
                                          <p:val>
                                            <p:strVal val="#ppt_x"/>
                                          </p:val>
                                        </p:tav>
                                      </p:tavLst>
                                    </p:anim>
                                    <p:anim calcmode="lin" valueType="num">
                                      <p:cBhvr>
                                        <p:cTn id="2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anim calcmode="lin" valueType="num">
                                      <p:cBhvr additive="base">
                                        <p:cTn id="34" dur="500" fill="hold"/>
                                        <p:tgtEl>
                                          <p:spTgt spid="38"/>
                                        </p:tgtEl>
                                        <p:attrNameLst>
                                          <p:attrName>ppt_x</p:attrName>
                                        </p:attrNameLst>
                                      </p:cBhvr>
                                      <p:tavLst>
                                        <p:tav tm="0">
                                          <p:val>
                                            <p:strVal val="#ppt_x"/>
                                          </p:val>
                                        </p:tav>
                                        <p:tav tm="100000">
                                          <p:val>
                                            <p:strVal val="#ppt_x"/>
                                          </p:val>
                                        </p:tav>
                                      </p:tavLst>
                                    </p:anim>
                                    <p:anim calcmode="lin" valueType="num">
                                      <p:cBhvr additive="base">
                                        <p:cTn id="3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additive="base">
                                        <p:cTn id="48" dur="500" fill="hold"/>
                                        <p:tgtEl>
                                          <p:spTgt spid="26"/>
                                        </p:tgtEl>
                                        <p:attrNameLst>
                                          <p:attrName>ppt_x</p:attrName>
                                        </p:attrNameLst>
                                      </p:cBhvr>
                                      <p:tavLst>
                                        <p:tav tm="0">
                                          <p:val>
                                            <p:strVal val="#ppt_x"/>
                                          </p:val>
                                        </p:tav>
                                        <p:tav tm="100000">
                                          <p:val>
                                            <p:strVal val="#ppt_x"/>
                                          </p:val>
                                        </p:tav>
                                      </p:tavLst>
                                    </p:anim>
                                    <p:anim calcmode="lin" valueType="num">
                                      <p:cBhvr additive="base">
                                        <p:cTn id="49"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fade">
                                      <p:cBhvr>
                                        <p:cTn id="54" dur="1000"/>
                                        <p:tgtEl>
                                          <p:spTgt spid="41"/>
                                        </p:tgtEl>
                                      </p:cBhvr>
                                    </p:animEffect>
                                    <p:anim calcmode="lin" valueType="num">
                                      <p:cBhvr>
                                        <p:cTn id="55" dur="1000" fill="hold"/>
                                        <p:tgtEl>
                                          <p:spTgt spid="41"/>
                                        </p:tgtEl>
                                        <p:attrNameLst>
                                          <p:attrName>ppt_x</p:attrName>
                                        </p:attrNameLst>
                                      </p:cBhvr>
                                      <p:tavLst>
                                        <p:tav tm="0">
                                          <p:val>
                                            <p:strVal val="#ppt_x"/>
                                          </p:val>
                                        </p:tav>
                                        <p:tav tm="100000">
                                          <p:val>
                                            <p:strVal val="#ppt_x"/>
                                          </p:val>
                                        </p:tav>
                                      </p:tavLst>
                                    </p:anim>
                                    <p:anim calcmode="lin" valueType="num">
                                      <p:cBhvr>
                                        <p:cTn id="5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 calcmode="lin" valueType="num">
                                      <p:cBhvr additive="base">
                                        <p:cTn id="65" dur="500" fill="hold"/>
                                        <p:tgtEl>
                                          <p:spTgt spid="19"/>
                                        </p:tgtEl>
                                        <p:attrNameLst>
                                          <p:attrName>ppt_x</p:attrName>
                                        </p:attrNameLst>
                                      </p:cBhvr>
                                      <p:tavLst>
                                        <p:tav tm="0">
                                          <p:val>
                                            <p:strVal val="#ppt_x"/>
                                          </p:val>
                                        </p:tav>
                                        <p:tav tm="100000">
                                          <p:val>
                                            <p:strVal val="#ppt_x"/>
                                          </p:val>
                                        </p:tav>
                                      </p:tavLst>
                                    </p:anim>
                                    <p:anim calcmode="lin" valueType="num">
                                      <p:cBhvr additive="base">
                                        <p:cTn id="66" dur="500" fill="hold"/>
                                        <p:tgtEl>
                                          <p:spTgt spid="19"/>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8"/>
                                        </p:tgtEl>
                                        <p:attrNameLst>
                                          <p:attrName>style.visibility</p:attrName>
                                        </p:attrNameLst>
                                      </p:cBhvr>
                                      <p:to>
                                        <p:strVal val="visible"/>
                                      </p:to>
                                    </p:set>
                                    <p:anim calcmode="lin" valueType="num">
                                      <p:cBhvr additive="base">
                                        <p:cTn id="69" dur="500" fill="hold"/>
                                        <p:tgtEl>
                                          <p:spTgt spid="8"/>
                                        </p:tgtEl>
                                        <p:attrNameLst>
                                          <p:attrName>ppt_x</p:attrName>
                                        </p:attrNameLst>
                                      </p:cBhvr>
                                      <p:tavLst>
                                        <p:tav tm="0">
                                          <p:val>
                                            <p:strVal val="#ppt_x"/>
                                          </p:val>
                                        </p:tav>
                                        <p:tav tm="100000">
                                          <p:val>
                                            <p:strVal val="#ppt_x"/>
                                          </p:val>
                                        </p:tav>
                                      </p:tavLst>
                                    </p:anim>
                                    <p:anim calcmode="lin" valueType="num">
                                      <p:cBhvr additive="base">
                                        <p:cTn id="7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 calcmode="lin" valueType="num">
                                      <p:cBhvr additive="base">
                                        <p:cTn id="75" dur="500" fill="hold"/>
                                        <p:tgtEl>
                                          <p:spTgt spid="33"/>
                                        </p:tgtEl>
                                        <p:attrNameLst>
                                          <p:attrName>ppt_x</p:attrName>
                                        </p:attrNameLst>
                                      </p:cBhvr>
                                      <p:tavLst>
                                        <p:tav tm="0">
                                          <p:val>
                                            <p:strVal val="#ppt_x"/>
                                          </p:val>
                                        </p:tav>
                                        <p:tav tm="100000">
                                          <p:val>
                                            <p:strVal val="#ppt_x"/>
                                          </p:val>
                                        </p:tav>
                                      </p:tavLst>
                                    </p:anim>
                                    <p:anim calcmode="lin" valueType="num">
                                      <p:cBhvr additive="base">
                                        <p:cTn id="7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 calcmode="lin" valueType="num">
                                      <p:cBhvr additive="base">
                                        <p:cTn id="81" dur="500" fill="hold"/>
                                        <p:tgtEl>
                                          <p:spTgt spid="34"/>
                                        </p:tgtEl>
                                        <p:attrNameLst>
                                          <p:attrName>ppt_x</p:attrName>
                                        </p:attrNameLst>
                                      </p:cBhvr>
                                      <p:tavLst>
                                        <p:tav tm="0">
                                          <p:val>
                                            <p:strVal val="#ppt_x"/>
                                          </p:val>
                                        </p:tav>
                                        <p:tav tm="100000">
                                          <p:val>
                                            <p:strVal val="#ppt_x"/>
                                          </p:val>
                                        </p:tav>
                                      </p:tavLst>
                                    </p:anim>
                                    <p:anim calcmode="lin" valueType="num">
                                      <p:cBhvr additive="base">
                                        <p:cTn id="8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31" presetClass="entr" presetSubtype="0" fill="hold" grpId="0" nodeType="clickEffect">
                                  <p:stCondLst>
                                    <p:cond delay="0"/>
                                  </p:stCondLst>
                                  <p:childTnLst>
                                    <p:set>
                                      <p:cBhvr>
                                        <p:cTn id="92" dur="1" fill="hold">
                                          <p:stCondLst>
                                            <p:cond delay="0"/>
                                          </p:stCondLst>
                                        </p:cTn>
                                        <p:tgtEl>
                                          <p:spTgt spid="27"/>
                                        </p:tgtEl>
                                        <p:attrNameLst>
                                          <p:attrName>style.visibility</p:attrName>
                                        </p:attrNameLst>
                                      </p:cBhvr>
                                      <p:to>
                                        <p:strVal val="visible"/>
                                      </p:to>
                                    </p:set>
                                    <p:anim calcmode="lin" valueType="num">
                                      <p:cBhvr>
                                        <p:cTn id="93" dur="1000" fill="hold"/>
                                        <p:tgtEl>
                                          <p:spTgt spid="27"/>
                                        </p:tgtEl>
                                        <p:attrNameLst>
                                          <p:attrName>ppt_w</p:attrName>
                                        </p:attrNameLst>
                                      </p:cBhvr>
                                      <p:tavLst>
                                        <p:tav tm="0">
                                          <p:val>
                                            <p:fltVal val="0"/>
                                          </p:val>
                                        </p:tav>
                                        <p:tav tm="100000">
                                          <p:val>
                                            <p:strVal val="#ppt_w"/>
                                          </p:val>
                                        </p:tav>
                                      </p:tavLst>
                                    </p:anim>
                                    <p:anim calcmode="lin" valueType="num">
                                      <p:cBhvr>
                                        <p:cTn id="94" dur="1000" fill="hold"/>
                                        <p:tgtEl>
                                          <p:spTgt spid="27"/>
                                        </p:tgtEl>
                                        <p:attrNameLst>
                                          <p:attrName>ppt_h</p:attrName>
                                        </p:attrNameLst>
                                      </p:cBhvr>
                                      <p:tavLst>
                                        <p:tav tm="0">
                                          <p:val>
                                            <p:fltVal val="0"/>
                                          </p:val>
                                        </p:tav>
                                        <p:tav tm="100000">
                                          <p:val>
                                            <p:strVal val="#ppt_h"/>
                                          </p:val>
                                        </p:tav>
                                      </p:tavLst>
                                    </p:anim>
                                    <p:anim calcmode="lin" valueType="num">
                                      <p:cBhvr>
                                        <p:cTn id="95" dur="1000" fill="hold"/>
                                        <p:tgtEl>
                                          <p:spTgt spid="27"/>
                                        </p:tgtEl>
                                        <p:attrNameLst>
                                          <p:attrName>style.rotation</p:attrName>
                                        </p:attrNameLst>
                                      </p:cBhvr>
                                      <p:tavLst>
                                        <p:tav tm="0">
                                          <p:val>
                                            <p:fltVal val="90"/>
                                          </p:val>
                                        </p:tav>
                                        <p:tav tm="100000">
                                          <p:val>
                                            <p:fltVal val="0"/>
                                          </p:val>
                                        </p:tav>
                                      </p:tavLst>
                                    </p:anim>
                                    <p:animEffect transition="in" filter="fade">
                                      <p:cBhvr>
                                        <p:cTn id="9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4" grpId="0"/>
      <p:bldP spid="25" grpId="0"/>
      <p:bldP spid="26" grpId="0"/>
      <p:bldP spid="33" grpId="0" animBg="1"/>
      <p:bldP spid="34" grpId="0" animBg="1"/>
      <p:bldP spid="35" grpId="0" animBg="1"/>
      <p:bldP spid="36" grpId="0" animBg="1"/>
      <p:bldP spid="37" grpId="0" animBg="1"/>
      <p:bldP spid="38" grpId="0" animBg="1"/>
      <p:bldP spid="41" grpId="0" animBg="1"/>
      <p:bldP spid="2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Steps of Stability Proof</a:t>
            </a:r>
            <a:br>
              <a:rPr lang="en-US" dirty="0"/>
            </a:br>
            <a:r>
              <a:rPr lang="en-US" dirty="0"/>
              <a:t>based on Lyapunov Function</a:t>
            </a:r>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7" name="AutoShape 4"/>
          <p:cNvSpPr>
            <a:spLocks noChangeArrowheads="1"/>
          </p:cNvSpPr>
          <p:nvPr/>
        </p:nvSpPr>
        <p:spPr bwMode="gray">
          <a:xfrm>
            <a:off x="628651" y="3435352"/>
            <a:ext cx="8236674" cy="1174750"/>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5"/>
          <p:cNvSpPr>
            <a:spLocks noChangeArrowheads="1"/>
          </p:cNvSpPr>
          <p:nvPr/>
        </p:nvSpPr>
        <p:spPr bwMode="gray">
          <a:xfrm>
            <a:off x="628650" y="1912939"/>
            <a:ext cx="8236675" cy="1154311"/>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nvGrpSpPr>
          <p:cNvPr id="9" name="Group 6"/>
          <p:cNvGrpSpPr>
            <a:grpSpLocks/>
          </p:cNvGrpSpPr>
          <p:nvPr/>
        </p:nvGrpSpPr>
        <p:grpSpPr bwMode="auto">
          <a:xfrm>
            <a:off x="1933303" y="3214689"/>
            <a:ext cx="5495107" cy="463550"/>
            <a:chOff x="720" y="1392"/>
            <a:chExt cx="4058" cy="480"/>
          </a:xfrm>
        </p:grpSpPr>
        <p:sp>
          <p:nvSpPr>
            <p:cNvPr id="10" name="AutoShape 7"/>
            <p:cNvSpPr>
              <a:spLocks noChangeArrowheads="1"/>
            </p:cNvSpPr>
            <p:nvPr/>
          </p:nvSpPr>
          <p:spPr bwMode="gray">
            <a:xfrm>
              <a:off x="720" y="1392"/>
              <a:ext cx="4058" cy="480"/>
            </a:xfrm>
            <a:prstGeom prst="roundRect">
              <a:avLst>
                <a:gd name="adj" fmla="val 17509"/>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8"/>
            <p:cNvGrpSpPr>
              <a:grpSpLocks/>
            </p:cNvGrpSpPr>
            <p:nvPr/>
          </p:nvGrpSpPr>
          <p:grpSpPr bwMode="auto">
            <a:xfrm>
              <a:off x="730" y="1407"/>
              <a:ext cx="4043" cy="444"/>
              <a:chOff x="744" y="1407"/>
              <a:chExt cx="3988" cy="444"/>
            </a:xfrm>
          </p:grpSpPr>
          <p:sp>
            <p:nvSpPr>
              <p:cNvPr id="12" name="AutoShape 9"/>
              <p:cNvSpPr>
                <a:spLocks noChangeArrowheads="1"/>
              </p:cNvSpPr>
              <p:nvPr/>
            </p:nvSpPr>
            <p:spPr bwMode="gray">
              <a:xfrm>
                <a:off x="744" y="1736"/>
                <a:ext cx="3988" cy="115"/>
              </a:xfrm>
              <a:prstGeom prst="roundRect">
                <a:avLst>
                  <a:gd name="adj" fmla="val 50000"/>
                </a:avLst>
              </a:prstGeom>
              <a:gradFill rotWithShape="1">
                <a:gsLst>
                  <a:gs pos="0">
                    <a:schemeClr val="folHlink">
                      <a:alpha val="0"/>
                    </a:schemeClr>
                  </a:gs>
                  <a:gs pos="100000">
                    <a:schemeClr val="folHlink">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0"/>
              <p:cNvSpPr>
                <a:spLocks noChangeArrowheads="1"/>
              </p:cNvSpPr>
              <p:nvPr/>
            </p:nvSpPr>
            <p:spPr bwMode="gray">
              <a:xfrm>
                <a:off x="744" y="1407"/>
                <a:ext cx="3988" cy="115"/>
              </a:xfrm>
              <a:prstGeom prst="roundRect">
                <a:avLst>
                  <a:gd name="adj" fmla="val 50000"/>
                </a:avLst>
              </a:prstGeom>
              <a:gradFill rotWithShape="1">
                <a:gsLst>
                  <a:gs pos="0">
                    <a:schemeClr val="folHlink">
                      <a:gamma/>
                      <a:tint val="38039"/>
                      <a:invGamma/>
                    </a:schemeClr>
                  </a:gs>
                  <a:gs pos="100000">
                    <a:schemeClr val="folHlink">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9" name="Group 16"/>
          <p:cNvGrpSpPr>
            <a:grpSpLocks/>
          </p:cNvGrpSpPr>
          <p:nvPr/>
        </p:nvGrpSpPr>
        <p:grpSpPr bwMode="auto">
          <a:xfrm>
            <a:off x="1946844" y="1690689"/>
            <a:ext cx="5481565" cy="463550"/>
            <a:chOff x="720" y="1392"/>
            <a:chExt cx="4058" cy="480"/>
          </a:xfrm>
        </p:grpSpPr>
        <p:sp>
          <p:nvSpPr>
            <p:cNvPr id="20" name="AutoShape 17"/>
            <p:cNvSpPr>
              <a:spLocks noChangeArrowheads="1"/>
            </p:cNvSpPr>
            <p:nvPr/>
          </p:nvSpPr>
          <p:spPr bwMode="gray">
            <a:xfrm>
              <a:off x="720" y="1392"/>
              <a:ext cx="4058" cy="480"/>
            </a:xfrm>
            <a:prstGeom prst="roundRect">
              <a:avLst>
                <a:gd name="adj" fmla="val 17509"/>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 name="Group 18"/>
            <p:cNvGrpSpPr>
              <a:grpSpLocks/>
            </p:cNvGrpSpPr>
            <p:nvPr/>
          </p:nvGrpSpPr>
          <p:grpSpPr bwMode="auto">
            <a:xfrm>
              <a:off x="730" y="1407"/>
              <a:ext cx="4043" cy="444"/>
              <a:chOff x="744" y="1407"/>
              <a:chExt cx="3988" cy="444"/>
            </a:xfrm>
          </p:grpSpPr>
          <p:sp>
            <p:nvSpPr>
              <p:cNvPr id="22" name="AutoShape 19"/>
              <p:cNvSpPr>
                <a:spLocks noChangeArrowheads="1"/>
              </p:cNvSpPr>
              <p:nvPr/>
            </p:nvSpPr>
            <p:spPr bwMode="gray">
              <a:xfrm>
                <a:off x="744" y="1736"/>
                <a:ext cx="3988" cy="115"/>
              </a:xfrm>
              <a:prstGeom prst="roundRect">
                <a:avLst>
                  <a:gd name="adj" fmla="val 50000"/>
                </a:avLst>
              </a:prstGeom>
              <a:gradFill rotWithShape="1">
                <a:gsLst>
                  <a:gs pos="0">
                    <a:schemeClr val="accent2">
                      <a:alpha val="0"/>
                    </a:schemeClr>
                  </a:gs>
                  <a:gs pos="100000">
                    <a:schemeClr val="accent2">
                      <a:gamma/>
                      <a:tint val="34902"/>
                      <a:invGamma/>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0"/>
              <p:cNvSpPr>
                <a:spLocks noChangeArrowheads="1"/>
              </p:cNvSpPr>
              <p:nvPr/>
            </p:nvSpPr>
            <p:spPr bwMode="gray">
              <a:xfrm>
                <a:off x="744" y="1407"/>
                <a:ext cx="3988" cy="115"/>
              </a:xfrm>
              <a:prstGeom prst="roundRect">
                <a:avLst>
                  <a:gd name="adj" fmla="val 50000"/>
                </a:avLst>
              </a:prstGeom>
              <a:gradFill rotWithShape="1">
                <a:gsLst>
                  <a:gs pos="0">
                    <a:schemeClr val="accent2">
                      <a:gamma/>
                      <a:tint val="31765"/>
                      <a:invGamma/>
                    </a:schemeClr>
                  </a:gs>
                  <a:gs pos="100000">
                    <a:schemeClr val="accent2">
                      <a:alpha val="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4" name="Rectangle 21"/>
          <p:cNvSpPr>
            <a:spLocks noChangeArrowheads="1"/>
          </p:cNvSpPr>
          <p:nvPr/>
        </p:nvSpPr>
        <p:spPr bwMode="gray">
          <a:xfrm>
            <a:off x="3015382" y="1719264"/>
            <a:ext cx="3111749"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Abstract Key Properties</a:t>
            </a:r>
            <a:endParaRPr lang="en-US" altLang="en-US" b="1" dirty="0">
              <a:latin typeface="+mj-lt"/>
            </a:endParaRPr>
          </a:p>
        </p:txBody>
      </p:sp>
      <p:sp>
        <p:nvSpPr>
          <p:cNvPr id="25" name="Rectangle 22"/>
          <p:cNvSpPr>
            <a:spLocks noChangeArrowheads="1"/>
          </p:cNvSpPr>
          <p:nvPr/>
        </p:nvSpPr>
        <p:spPr bwMode="gray">
          <a:xfrm>
            <a:off x="2042363" y="3257552"/>
            <a:ext cx="5264127"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Design Appropriate Lyapunov Function</a:t>
            </a:r>
            <a:endParaRPr lang="en-US" altLang="en-US" b="1" dirty="0">
              <a:latin typeface="+mj-lt"/>
            </a:endParaRPr>
          </a:p>
        </p:txBody>
      </p:sp>
      <p:sp>
        <p:nvSpPr>
          <p:cNvPr id="33" name="Rectangle: Rounded Corners 32"/>
          <p:cNvSpPr/>
          <p:nvPr/>
        </p:nvSpPr>
        <p:spPr>
          <a:xfrm>
            <a:off x="828948" y="2177138"/>
            <a:ext cx="2131967"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r>
              <a:rPr lang="en-US" dirty="0"/>
              <a:t>No Abstraction</a:t>
            </a:r>
          </a:p>
        </p:txBody>
      </p:sp>
      <p:sp>
        <p:nvSpPr>
          <p:cNvPr id="34" name="Rectangle: Rounded Corners 33"/>
          <p:cNvSpPr/>
          <p:nvPr/>
        </p:nvSpPr>
        <p:spPr>
          <a:xfrm>
            <a:off x="3056165" y="2177138"/>
            <a:ext cx="2782389"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TASS</a:t>
            </a:r>
            <a:r>
              <a:rPr lang="en-US" sz="1200" baseline="70000" dirty="0">
                <a:latin typeface="+mj-lt"/>
              </a:rPr>
              <a:t>[Tassiulas’98]</a:t>
            </a:r>
          </a:p>
          <a:p>
            <a:pPr marL="285750" indent="-285750">
              <a:lnSpc>
                <a:spcPts val="1800"/>
              </a:lnSpc>
              <a:buFont typeface="Arial" panose="020B0604020202020204" pitchFamily="34" charset="0"/>
              <a:buChar char="•"/>
            </a:pPr>
            <a:r>
              <a:rPr lang="en-US" dirty="0"/>
              <a:t>Property P </a:t>
            </a:r>
          </a:p>
          <a:p>
            <a:pPr marL="285750" indent="-285750">
              <a:lnSpc>
                <a:spcPts val="1800"/>
              </a:lnSpc>
              <a:buFont typeface="Arial" panose="020B0604020202020204" pitchFamily="34" charset="0"/>
              <a:buChar char="•"/>
            </a:pPr>
            <a:r>
              <a:rPr lang="en-US" dirty="0"/>
              <a:t>Non-Degenerative</a:t>
            </a:r>
          </a:p>
        </p:txBody>
      </p:sp>
      <mc:AlternateContent xmlns:mc="http://schemas.openxmlformats.org/markup-compatibility/2006" xmlns:a14="http://schemas.microsoft.com/office/drawing/2010/main">
        <mc:Choice Requires="a14">
          <p:sp>
            <p:nvSpPr>
              <p:cNvPr id="35" name="Rectangle: Rounded Corners 34"/>
              <p:cNvSpPr/>
              <p:nvPr/>
            </p:nvSpPr>
            <p:spPr>
              <a:xfrm>
                <a:off x="5933260" y="2177138"/>
                <a:ext cx="2782389"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QPS</a:t>
                </a:r>
                <a:endParaRPr lang="en-US" sz="1200" baseline="70000" dirty="0">
                  <a:latin typeface="+mj-lt"/>
                </a:endParaRPr>
              </a:p>
              <a:p>
                <a:pPr marL="285750" indent="-285750">
                  <a:lnSpc>
                    <a:spcPts val="1800"/>
                  </a:lnSpc>
                  <a:buFont typeface="Arial" panose="020B0604020202020204" pitchFamily="34" charset="0"/>
                  <a:buChar char="•"/>
                </a:pP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𝛿</m:t>
                        </m:r>
                      </m:e>
                    </m:d>
                    <m:r>
                      <a:rPr lang="en-US" b="0" i="1" dirty="0" smtClean="0">
                        <a:latin typeface="Cambria Math" panose="02040503050406030204" pitchFamily="18" charset="0"/>
                      </a:rPr>
                      <m:t>−</m:t>
                    </m:r>
                    <m:r>
                      <a:rPr lang="en-US" b="0" i="1" dirty="0" smtClean="0">
                        <a:latin typeface="Cambria Math" panose="02040503050406030204" pitchFamily="18" charset="0"/>
                      </a:rPr>
                      <m:t>𝑀𝑊𝑀</m:t>
                    </m:r>
                  </m:oMath>
                </a14:m>
                <a:r>
                  <a:rPr lang="en-US" dirty="0"/>
                  <a:t> </a:t>
                </a:r>
              </a:p>
              <a:p>
                <a:pPr marL="285750" indent="-285750">
                  <a:lnSpc>
                    <a:spcPts val="1800"/>
                  </a:lnSpc>
                  <a:buFont typeface="Arial" panose="020B0604020202020204" pitchFamily="34" charset="0"/>
                  <a:buChar char="•"/>
                </a:pPr>
                <a:r>
                  <a:rPr lang="en-US" dirty="0"/>
                  <a:t>Non-Degenerative</a:t>
                </a:r>
              </a:p>
            </p:txBody>
          </p:sp>
        </mc:Choice>
        <mc:Fallback xmlns="">
          <p:sp>
            <p:nvSpPr>
              <p:cNvPr id="35" name="Rectangle: Rounded Corners 34"/>
              <p:cNvSpPr>
                <a:spLocks noRot="1" noChangeAspect="1" noMove="1" noResize="1" noEditPoints="1" noAdjustHandles="1" noChangeArrowheads="1" noChangeShapeType="1" noTextEdit="1"/>
              </p:cNvSpPr>
              <p:nvPr/>
            </p:nvSpPr>
            <p:spPr>
              <a:xfrm>
                <a:off x="5933260" y="2177138"/>
                <a:ext cx="2782389" cy="792480"/>
              </a:xfrm>
              <a:prstGeom prst="roundRect">
                <a:avLst/>
              </a:prstGeom>
              <a:blipFill>
                <a:blip r:embed="rId2"/>
                <a:stretch>
                  <a:fillRect b="-196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Rounded Corners 35"/>
              <p:cNvSpPr/>
              <p:nvPr/>
            </p:nvSpPr>
            <p:spPr>
              <a:xfrm>
                <a:off x="672194" y="3696802"/>
                <a:ext cx="2131967"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𝑉</m:t>
                          </m:r>
                          <m:r>
                            <a:rPr lang="en-US" b="0"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𝑄</m:t>
                              </m:r>
                            </m:e>
                          </m:d>
                        </m:e>
                        <m:sup>
                          <m:r>
                            <a:rPr lang="en-US" b="0" i="1" dirty="0" smtClean="0">
                              <a:latin typeface="Cambria Math" panose="02040503050406030204" pitchFamily="18" charset="0"/>
                            </a:rPr>
                            <m:t>2</m:t>
                          </m:r>
                        </m:sup>
                      </m:sSup>
                    </m:oMath>
                  </m:oMathPara>
                </a14:m>
                <a:endParaRPr lang="en-US" dirty="0"/>
              </a:p>
            </p:txBody>
          </p:sp>
        </mc:Choice>
        <mc:Fallback xmlns="">
          <p:sp>
            <p:nvSpPr>
              <p:cNvPr id="36" name="Rectangle: Rounded Corners 35"/>
              <p:cNvSpPr>
                <a:spLocks noRot="1" noChangeAspect="1" noMove="1" noResize="1" noEditPoints="1" noAdjustHandles="1" noChangeArrowheads="1" noChangeShapeType="1" noTextEdit="1"/>
              </p:cNvSpPr>
              <p:nvPr/>
            </p:nvSpPr>
            <p:spPr>
              <a:xfrm>
                <a:off x="672194" y="3696802"/>
                <a:ext cx="2131967" cy="792480"/>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Rounded Corners 36"/>
              <p:cNvSpPr/>
              <p:nvPr/>
            </p:nvSpPr>
            <p:spPr>
              <a:xfrm>
                <a:off x="2852057" y="3696802"/>
                <a:ext cx="2829743" cy="792481"/>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latin typeface="+mj-lt"/>
                  </a:rPr>
                  <a:t>          TASS</a:t>
                </a:r>
                <a:r>
                  <a:rPr lang="en-US" sz="1200" baseline="70000" dirty="0">
                    <a:latin typeface="+mj-lt"/>
                  </a:rPr>
                  <a:t>[Tassiulas’98]</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𝑄</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m:oMathPara>
                </a14:m>
                <a:endParaRPr lang="en-US" dirty="0"/>
              </a:p>
            </p:txBody>
          </p:sp>
        </mc:Choice>
        <mc:Fallback xmlns="">
          <p:sp>
            <p:nvSpPr>
              <p:cNvPr id="37" name="Rectangle: Rounded Corners 36"/>
              <p:cNvSpPr>
                <a:spLocks noRot="1" noChangeAspect="1" noMove="1" noResize="1" noEditPoints="1" noAdjustHandles="1" noChangeArrowheads="1" noChangeShapeType="1" noTextEdit="1"/>
              </p:cNvSpPr>
              <p:nvPr/>
            </p:nvSpPr>
            <p:spPr>
              <a:xfrm>
                <a:off x="2852057" y="3696802"/>
                <a:ext cx="2829743" cy="792481"/>
              </a:xfrm>
              <a:prstGeom prst="roundRect">
                <a:avLst/>
              </a:prstGeom>
              <a:blipFill>
                <a:blip r:embed="rId4"/>
                <a:stretch>
                  <a:fillRect b="-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Rounded Corners 37"/>
              <p:cNvSpPr/>
              <p:nvPr/>
            </p:nvSpPr>
            <p:spPr>
              <a:xfrm>
                <a:off x="5729696" y="3696802"/>
                <a:ext cx="3045823" cy="792480"/>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t>QPS-SERENA</a:t>
                </a:r>
                <a:endParaRPr lang="en-US" sz="1200" baseline="70000" dirty="0"/>
              </a:p>
              <a:p>
                <a:pPr algn="ct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𝑄</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dirty="0">
                              <a:solidFill>
                                <a:prstClr val="black"/>
                              </a:solidFill>
                              <a:latin typeface="Cambria Math" panose="02040503050406030204" pitchFamily="18" charset="0"/>
                            </a:rPr>
                          </m:ctrlPr>
                        </m:sSupPr>
                        <m:e>
                          <m:d>
                            <m:dPr>
                              <m:ctrlPr>
                                <a:rPr lang="en-US" i="1" dirty="0">
                                  <a:solidFill>
                                    <a:prstClr val="black"/>
                                  </a:solidFill>
                                  <a:latin typeface="Cambria Math" panose="02040503050406030204" pitchFamily="18" charset="0"/>
                                </a:rPr>
                              </m:ctrlPr>
                            </m:dPr>
                            <m:e>
                              <m:d>
                                <m:dPr>
                                  <m:begChr m:val="⟨"/>
                                  <m:endChr m:val="⟩"/>
                                  <m:ctrlPr>
                                    <a:rPr lang="en-US" i="1" dirty="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r>
                                        <a:rPr lang="en-US" i="1" dirty="0" smtClean="0">
                                          <a:solidFill>
                                            <a:prstClr val="black"/>
                                          </a:solidFill>
                                          <a:latin typeface="Cambria Math" panose="02040503050406030204" pitchFamily="18" charset="0"/>
                                          <a:ea typeface="Cambria Math" panose="02040503050406030204" pitchFamily="18" charset="0"/>
                                        </a:rPr>
                                        <m:t>𝜌</m:t>
                                      </m:r>
                                    </m:e>
                                    <m:sup>
                                      <m:r>
                                        <a:rPr lang="en-US" b="0" i="1" dirty="0" smtClean="0">
                                          <a:solidFill>
                                            <a:prstClr val="black"/>
                                          </a:solidFill>
                                          <a:latin typeface="Cambria Math" panose="02040503050406030204" pitchFamily="18" charset="0"/>
                                        </a:rPr>
                                        <m:t>∗</m:t>
                                      </m:r>
                                    </m:sup>
                                  </m:sSup>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𝑆</m:t>
                                      </m:r>
                                    </m:e>
                                    <m:sub>
                                      <m:r>
                                        <a:rPr lang="en-US" i="1" dirty="0">
                                          <a:solidFill>
                                            <a:prstClr val="black"/>
                                          </a:solidFill>
                                          <a:latin typeface="Cambria Math" panose="02040503050406030204" pitchFamily="18" charset="0"/>
                                        </a:rPr>
                                        <m:t>𝑄</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𝑆</m:t>
                                  </m:r>
                                  <m:r>
                                    <a:rPr lang="en-US" i="1" dirty="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𝑄</m:t>
                                  </m:r>
                                </m:e>
                              </m:d>
                            </m:e>
                          </m:d>
                        </m:e>
                        <m:sup>
                          <m:r>
                            <a:rPr lang="en-US" i="1" dirty="0">
                              <a:solidFill>
                                <a:prstClr val="black"/>
                              </a:solidFill>
                              <a:latin typeface="Cambria Math" panose="02040503050406030204" pitchFamily="18" charset="0"/>
                            </a:rPr>
                            <m:t>2</m:t>
                          </m:r>
                        </m:sup>
                      </m:sSup>
                    </m:oMath>
                  </m:oMathPara>
                </a14:m>
                <a:endParaRPr lang="en-US" sz="1200" baseline="70000" dirty="0">
                  <a:latin typeface="+mj-lt"/>
                </a:endParaRPr>
              </a:p>
            </p:txBody>
          </p:sp>
        </mc:Choice>
        <mc:Fallback xmlns="">
          <p:sp>
            <p:nvSpPr>
              <p:cNvPr id="38" name="Rectangle: Rounded Corners 37"/>
              <p:cNvSpPr>
                <a:spLocks noRot="1" noChangeAspect="1" noMove="1" noResize="1" noEditPoints="1" noAdjustHandles="1" noChangeArrowheads="1" noChangeShapeType="1" noTextEdit="1"/>
              </p:cNvSpPr>
              <p:nvPr/>
            </p:nvSpPr>
            <p:spPr>
              <a:xfrm>
                <a:off x="5729696" y="3696802"/>
                <a:ext cx="3045823" cy="792480"/>
              </a:xfrm>
              <a:prstGeom prst="roundRect">
                <a:avLst/>
              </a:prstGeom>
              <a:blipFill>
                <a:blip r:embed="rId5"/>
                <a:stretch>
                  <a:fillRect b="-758"/>
                </a:stretch>
              </a:blipFill>
            </p:spPr>
            <p:txBody>
              <a:bodyPr/>
              <a:lstStyle/>
              <a:p>
                <a:r>
                  <a:rPr lang="en-US">
                    <a:noFill/>
                  </a:rPr>
                  <a:t> </a:t>
                </a:r>
              </a:p>
            </p:txBody>
          </p:sp>
        </mc:Fallback>
      </mc:AlternateContent>
      <p:sp>
        <p:nvSpPr>
          <p:cNvPr id="39" name="Rectangle 38"/>
          <p:cNvSpPr/>
          <p:nvPr/>
        </p:nvSpPr>
        <p:spPr>
          <a:xfrm>
            <a:off x="4197533" y="4080298"/>
            <a:ext cx="1419497" cy="334962"/>
          </a:xfrm>
          <a:prstGeom prst="rect">
            <a:avLst/>
          </a:prstGeom>
          <a:solidFill>
            <a:srgbClr val="FFC000">
              <a:alpha val="38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7027275" y="4080298"/>
            <a:ext cx="1646463" cy="334962"/>
          </a:xfrm>
          <a:prstGeom prst="rect">
            <a:avLst/>
          </a:prstGeom>
          <a:solidFill>
            <a:srgbClr val="FFC000">
              <a:alpha val="38000"/>
            </a:srgbClr>
          </a:solid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72194" y="5008604"/>
                <a:ext cx="8193131" cy="658450"/>
              </a:xfrm>
              <a:prstGeom prst="rect">
                <a:avLst/>
              </a:prstGeom>
              <a:solidFill>
                <a:srgbClr val="BED7EE"/>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p>
                            <m:sSupPr>
                              <m:ctrlPr>
                                <a:rPr lang="en-US" i="1" dirty="0" smtClean="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+1)</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sSup>
                            <m:sSupPr>
                              <m:ctrlPr>
                                <a:rPr lang="en-US" i="1" dirty="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𝑄</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ad>
                        <m:radPr>
                          <m:degHide m:val="on"/>
                          <m:ctrlPr>
                            <a:rPr lang="en-US" b="0" i="1" smtClean="0">
                              <a:latin typeface="Cambria Math" panose="02040503050406030204" pitchFamily="18" charset="0"/>
                              <a:ea typeface="Cambria Math" panose="02040503050406030204" pitchFamily="18" charset="0"/>
                            </a:rPr>
                          </m:ctrlPr>
                        </m:radPr>
                        <m:deg/>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𝑉</m:t>
                              </m:r>
                            </m:e>
                            <m:sub>
                              <m:r>
                                <a:rPr lang="en-US" b="0" i="1" smtClean="0">
                                  <a:latin typeface="Cambria Math" panose="02040503050406030204" pitchFamily="18" charset="0"/>
                                  <a:ea typeface="Cambria Math" panose="02040503050406030204" pitchFamily="18" charset="0"/>
                                </a:rPr>
                                <m:t>𝑚𝑤𝑚</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𝑄</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e>
                          </m:d>
                        </m:e>
                      </m:rad>
                      <m:r>
                        <a:rPr lang="en-US" b="0" i="1" smtClean="0">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2</m:t>
                      </m:r>
                      <m:rad>
                        <m:radPr>
                          <m:degHide m:val="on"/>
                          <m:ctrlPr>
                            <a:rPr lang="en-US" b="0" i="1" smtClean="0">
                              <a:solidFill>
                                <a:srgbClr val="7030A0"/>
                              </a:solidFill>
                              <a:latin typeface="Cambria Math" panose="02040503050406030204" pitchFamily="18" charset="0"/>
                              <a:ea typeface="Cambria Math" panose="02040503050406030204" pitchFamily="18" charset="0"/>
                            </a:rPr>
                          </m:ctrlPr>
                        </m:radPr>
                        <m:deg/>
                        <m:e>
                          <m:d>
                            <m:dPr>
                              <m:begChr m:val="⟨"/>
                              <m:endChr m:val="⟩"/>
                              <m:ctrlPr>
                                <a:rPr lang="en-US" b="0" i="1" smtClean="0">
                                  <a:solidFill>
                                    <a:srgbClr val="7030A0"/>
                                  </a:solidFill>
                                  <a:latin typeface="Cambria Math" panose="02040503050406030204" pitchFamily="18" charset="0"/>
                                  <a:ea typeface="Cambria Math" panose="02040503050406030204" pitchFamily="18" charset="0"/>
                                </a:rPr>
                              </m:ctrlPr>
                            </m:dPr>
                            <m:e>
                              <m:sSub>
                                <m:sSubPr>
                                  <m:ctrlPr>
                                    <a:rPr lang="en-US" b="0" i="1" smtClean="0">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𝑆</m:t>
                                  </m:r>
                                </m:e>
                                <m:sub>
                                  <m:r>
                                    <a:rPr lang="en-US" b="0" i="1" smtClean="0">
                                      <a:solidFill>
                                        <a:srgbClr val="7030A0"/>
                                      </a:solidFill>
                                      <a:latin typeface="Cambria Math" panose="02040503050406030204" pitchFamily="18" charset="0"/>
                                      <a:ea typeface="Cambria Math" panose="02040503050406030204" pitchFamily="18" charset="0"/>
                                    </a:rPr>
                                    <m:t>𝑄</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sub>
                              </m:sSub>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𝑆</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𝑄</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e>
                          </m:d>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72194" y="5008604"/>
                <a:ext cx="8193131" cy="658450"/>
              </a:xfrm>
              <a:prstGeom prst="rect">
                <a:avLst/>
              </a:prstGeom>
              <a:blipFill>
                <a:blip r:embed="rId6"/>
                <a:stretch>
                  <a:fillRect/>
                </a:stretch>
              </a:blipFill>
            </p:spPr>
            <p:txBody>
              <a:bodyPr/>
              <a:lstStyle/>
              <a:p>
                <a:r>
                  <a:rPr lang="en-US">
                    <a:noFill/>
                  </a:rPr>
                  <a:t> </a:t>
                </a:r>
              </a:p>
            </p:txBody>
          </p:sp>
        </mc:Fallback>
      </mc:AlternateContent>
      <p:sp>
        <p:nvSpPr>
          <p:cNvPr id="43" name="Rectangle 42"/>
          <p:cNvSpPr/>
          <p:nvPr/>
        </p:nvSpPr>
        <p:spPr>
          <a:xfrm>
            <a:off x="6144169" y="5024027"/>
            <a:ext cx="2216875" cy="658450"/>
          </a:xfrm>
          <a:prstGeom prst="rect">
            <a:avLst/>
          </a:prstGeom>
          <a:solidFill>
            <a:srgbClr val="92D050">
              <a:alpha val="22000"/>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fld id="{3E3AA860-AF4A-4223-8110-3859E5561A45}" type="datetime4">
              <a:rPr lang="en-US" altLang="zh-CN" smtClean="0"/>
              <a:t>June 2, 2017</a:t>
            </a:fld>
            <a:endParaRPr lang="zh-CN" altLang="en-US"/>
          </a:p>
        </p:txBody>
      </p:sp>
    </p:spTree>
    <p:extLst>
      <p:ext uri="{BB962C8B-B14F-4D97-AF65-F5344CB8AC3E}">
        <p14:creationId xmlns:p14="http://schemas.microsoft.com/office/powerpoint/2010/main" val="52832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“Intuition” behind the Lyapunov </a:t>
            </a:r>
            <a:br>
              <a:rPr lang="en-US" dirty="0"/>
            </a:br>
            <a:r>
              <a:rPr lang="en-US" dirty="0"/>
              <a:t>Function</a:t>
            </a:r>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7" name="AutoShape 4"/>
          <p:cNvSpPr>
            <a:spLocks noChangeArrowheads="1"/>
          </p:cNvSpPr>
          <p:nvPr/>
        </p:nvSpPr>
        <p:spPr bwMode="gray">
          <a:xfrm>
            <a:off x="296090" y="1911352"/>
            <a:ext cx="8569235" cy="1174750"/>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6"/>
          <p:cNvGrpSpPr>
            <a:grpSpLocks/>
          </p:cNvGrpSpPr>
          <p:nvPr/>
        </p:nvGrpSpPr>
        <p:grpSpPr bwMode="auto">
          <a:xfrm>
            <a:off x="1837509" y="1690689"/>
            <a:ext cx="5495107" cy="442973"/>
            <a:chOff x="720" y="1392"/>
            <a:chExt cx="4058" cy="480"/>
          </a:xfrm>
          <a:solidFill>
            <a:srgbClr val="E3F1FF"/>
          </a:solidFill>
        </p:grpSpPr>
        <p:sp>
          <p:nvSpPr>
            <p:cNvPr id="10" name="AutoShape 7"/>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8"/>
            <p:cNvGrpSpPr>
              <a:grpSpLocks/>
            </p:cNvGrpSpPr>
            <p:nvPr/>
          </p:nvGrpSpPr>
          <p:grpSpPr bwMode="auto">
            <a:xfrm>
              <a:off x="730" y="1407"/>
              <a:ext cx="4043" cy="444"/>
              <a:chOff x="744" y="1407"/>
              <a:chExt cx="3988" cy="444"/>
            </a:xfrm>
            <a:grpFill/>
          </p:grpSpPr>
          <p:sp>
            <p:nvSpPr>
              <p:cNvPr id="12" name="AutoShape 9"/>
              <p:cNvSpPr>
                <a:spLocks noChangeArrowheads="1"/>
              </p:cNvSpPr>
              <p:nvPr/>
            </p:nvSpPr>
            <p:spPr bwMode="gray">
              <a:xfrm>
                <a:off x="744" y="1736"/>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0"/>
              <p:cNvSpPr>
                <a:spLocks noChangeArrowheads="1"/>
              </p:cNvSpPr>
              <p:nvPr/>
            </p:nvSpPr>
            <p:spPr bwMode="gray">
              <a:xfrm>
                <a:off x="744" y="1407"/>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5" name="Rectangle 22"/>
          <p:cNvSpPr>
            <a:spLocks noChangeArrowheads="1"/>
          </p:cNvSpPr>
          <p:nvPr/>
        </p:nvSpPr>
        <p:spPr bwMode="gray">
          <a:xfrm>
            <a:off x="1946569" y="1733552"/>
            <a:ext cx="5264127"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Design Appropriate Lyapunov Function</a:t>
            </a:r>
            <a:endParaRPr lang="en-US" altLang="en-US" b="1" dirty="0">
              <a:latin typeface="+mj-lt"/>
            </a:endParaRPr>
          </a:p>
        </p:txBody>
      </p:sp>
      <mc:AlternateContent xmlns:mc="http://schemas.openxmlformats.org/markup-compatibility/2006">
        <mc:Choice xmlns:a14="http://schemas.microsoft.com/office/drawing/2010/main" Requires="a14">
          <p:sp>
            <p:nvSpPr>
              <p:cNvPr id="36" name="Rectangle: Rounded Corners 35"/>
              <p:cNvSpPr/>
              <p:nvPr/>
            </p:nvSpPr>
            <p:spPr>
              <a:xfrm>
                <a:off x="402221" y="2169806"/>
                <a:ext cx="1818456" cy="795476"/>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𝑉</m:t>
                          </m:r>
                          <m:r>
                            <a:rPr lang="en-US" b="0"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𝑄</m:t>
                              </m:r>
                            </m:e>
                          </m:d>
                        </m:e>
                        <m:sup>
                          <m:r>
                            <a:rPr lang="en-US" b="0" i="1" dirty="0" smtClean="0">
                              <a:latin typeface="Cambria Math" panose="02040503050406030204" pitchFamily="18" charset="0"/>
                            </a:rPr>
                            <m:t>2</m:t>
                          </m:r>
                        </m:sup>
                      </m:sSup>
                    </m:oMath>
                  </m:oMathPara>
                </a14:m>
                <a:endParaRPr lang="en-US" dirty="0"/>
              </a:p>
            </p:txBody>
          </p:sp>
        </mc:Choice>
        <mc:Fallback>
          <p:sp>
            <p:nvSpPr>
              <p:cNvPr id="36" name="Rectangle: Rounded Corners 35"/>
              <p:cNvSpPr>
                <a:spLocks noRot="1" noChangeAspect="1" noMove="1" noResize="1" noEditPoints="1" noAdjustHandles="1" noChangeArrowheads="1" noChangeShapeType="1" noTextEdit="1"/>
              </p:cNvSpPr>
              <p:nvPr/>
            </p:nvSpPr>
            <p:spPr>
              <a:xfrm>
                <a:off x="402221" y="2169806"/>
                <a:ext cx="1818456" cy="795476"/>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Rounded Corners 36"/>
              <p:cNvSpPr/>
              <p:nvPr/>
            </p:nvSpPr>
            <p:spPr>
              <a:xfrm>
                <a:off x="2305858" y="2172802"/>
                <a:ext cx="3078484" cy="792481"/>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latin typeface="+mj-lt"/>
                  </a:rPr>
                  <a:t>       SERENA/TASS</a:t>
                </a:r>
                <a:r>
                  <a:rPr lang="en-US" sz="1200" baseline="70000" dirty="0">
                    <a:latin typeface="+mj-lt"/>
                  </a:rPr>
                  <a:t>[Tassiulas’98]</a:t>
                </a:r>
                <a:endParaRPr lang="en-US" sz="1600" b="1" dirty="0">
                  <a:latin typeface="+mj-lt"/>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𝑄</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m:oMathPara>
                </a14:m>
                <a:endParaRPr lang="en-US" dirty="0"/>
              </a:p>
            </p:txBody>
          </p:sp>
        </mc:Choice>
        <mc:Fallback>
          <p:sp>
            <p:nvSpPr>
              <p:cNvPr id="37" name="Rectangle: Rounded Corners 36"/>
              <p:cNvSpPr>
                <a:spLocks noRot="1" noChangeAspect="1" noMove="1" noResize="1" noEditPoints="1" noAdjustHandles="1" noChangeArrowheads="1" noChangeShapeType="1" noTextEdit="1"/>
              </p:cNvSpPr>
              <p:nvPr/>
            </p:nvSpPr>
            <p:spPr>
              <a:xfrm>
                <a:off x="2305858" y="2172802"/>
                <a:ext cx="3078484" cy="792481"/>
              </a:xfrm>
              <a:prstGeom prst="roundRect">
                <a:avLst/>
              </a:prstGeom>
              <a:blipFill>
                <a:blip r:embed="rId4"/>
                <a:stretch>
                  <a:fillRect b="-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Rounded Corners 37"/>
              <p:cNvSpPr/>
              <p:nvPr/>
            </p:nvSpPr>
            <p:spPr>
              <a:xfrm>
                <a:off x="5469524" y="2172802"/>
                <a:ext cx="3210202" cy="792480"/>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t>QPS-SERENA</a:t>
                </a:r>
                <a:endParaRPr lang="en-US" sz="1200" baseline="70000" dirty="0"/>
              </a:p>
              <a:p>
                <a:pPr algn="ct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𝑄</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dirty="0">
                              <a:solidFill>
                                <a:prstClr val="black"/>
                              </a:solidFill>
                              <a:latin typeface="Cambria Math" panose="02040503050406030204" pitchFamily="18" charset="0"/>
                            </a:rPr>
                          </m:ctrlPr>
                        </m:sSupPr>
                        <m:e>
                          <m:d>
                            <m:dPr>
                              <m:ctrlPr>
                                <a:rPr lang="en-US" i="1" dirty="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d>
                                    <m:dPr>
                                      <m:begChr m:val="⟨"/>
                                      <m:endChr m:val="⟩"/>
                                      <m:ctrlPr>
                                        <a:rPr lang="en-US" i="1" dirty="0">
                                          <a:solidFill>
                                            <a:prstClr val="black"/>
                                          </a:solidFill>
                                          <a:latin typeface="Cambria Math" panose="02040503050406030204" pitchFamily="18" charset="0"/>
                                        </a:rPr>
                                      </m:ctrlPr>
                                    </m:dPr>
                                    <m:e>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ea typeface="Cambria Math" panose="02040503050406030204" pitchFamily="18" charset="0"/>
                                            </a:rPr>
                                            <m:t>𝜌</m:t>
                                          </m:r>
                                        </m:e>
                                        <m:sup>
                                          <m:r>
                                            <a:rPr lang="en-US" i="1" dirty="0">
                                              <a:solidFill>
                                                <a:prstClr val="black"/>
                                              </a:solidFill>
                                              <a:latin typeface="Cambria Math" panose="02040503050406030204" pitchFamily="18" charset="0"/>
                                            </a:rPr>
                                            <m:t>∗</m:t>
                                          </m:r>
                                        </m:sup>
                                      </m:sSup>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𝑆</m:t>
                                          </m:r>
                                        </m:e>
                                        <m:sub>
                                          <m:r>
                                            <a:rPr lang="en-US" i="1" dirty="0">
                                              <a:solidFill>
                                                <a:prstClr val="black"/>
                                              </a:solidFill>
                                              <a:latin typeface="Cambria Math" panose="02040503050406030204" pitchFamily="18" charset="0"/>
                                            </a:rPr>
                                            <m:t>𝑄</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𝑆</m:t>
                                      </m:r>
                                      <m:r>
                                        <a:rPr lang="en-US" i="1" dirty="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𝑄</m:t>
                                      </m:r>
                                    </m:e>
                                  </m:d>
                                </m:e>
                                <m:sup>
                                  <m:r>
                                    <a:rPr lang="en-US" b="0" i="1" dirty="0" smtClean="0">
                                      <a:solidFill>
                                        <a:prstClr val="black"/>
                                      </a:solidFill>
                                      <a:latin typeface="Cambria Math" panose="02040503050406030204" pitchFamily="18" charset="0"/>
                                    </a:rPr>
                                    <m:t>+</m:t>
                                  </m:r>
                                </m:sup>
                              </m:sSup>
                            </m:e>
                          </m:d>
                        </m:e>
                        <m:sup>
                          <m:r>
                            <a:rPr lang="en-US" i="1" dirty="0">
                              <a:solidFill>
                                <a:prstClr val="black"/>
                              </a:solidFill>
                              <a:latin typeface="Cambria Math" panose="02040503050406030204" pitchFamily="18" charset="0"/>
                            </a:rPr>
                            <m:t>2</m:t>
                          </m:r>
                        </m:sup>
                      </m:sSup>
                    </m:oMath>
                  </m:oMathPara>
                </a14:m>
                <a:endParaRPr lang="en-US" sz="1200" baseline="70000" dirty="0">
                  <a:latin typeface="+mj-lt"/>
                </a:endParaRPr>
              </a:p>
            </p:txBody>
          </p:sp>
        </mc:Choice>
        <mc:Fallback>
          <p:sp>
            <p:nvSpPr>
              <p:cNvPr id="38" name="Rectangle: Rounded Corners 37"/>
              <p:cNvSpPr>
                <a:spLocks noRot="1" noChangeAspect="1" noMove="1" noResize="1" noEditPoints="1" noAdjustHandles="1" noChangeArrowheads="1" noChangeShapeType="1" noTextEdit="1"/>
              </p:cNvSpPr>
              <p:nvPr/>
            </p:nvSpPr>
            <p:spPr>
              <a:xfrm>
                <a:off x="5469524" y="2172802"/>
                <a:ext cx="3210202" cy="792480"/>
              </a:xfrm>
              <a:prstGeom prst="roundRect">
                <a:avLst/>
              </a:prstGeom>
              <a:blipFill>
                <a:blip r:embed="rId5"/>
                <a:stretch>
                  <a:fillRect b="-3788"/>
                </a:stretch>
              </a:blipFill>
            </p:spPr>
            <p:txBody>
              <a:bodyPr/>
              <a:lstStyle/>
              <a:p>
                <a:r>
                  <a:rPr lang="en-US">
                    <a:noFill/>
                  </a:rPr>
                  <a:t> </a:t>
                </a:r>
              </a:p>
            </p:txBody>
          </p:sp>
        </mc:Fallback>
      </mc:AlternateContent>
      <p:sp>
        <p:nvSpPr>
          <p:cNvPr id="39" name="Rectangle 38"/>
          <p:cNvSpPr/>
          <p:nvPr/>
        </p:nvSpPr>
        <p:spPr>
          <a:xfrm>
            <a:off x="3744688" y="2565540"/>
            <a:ext cx="1419497" cy="334962"/>
          </a:xfrm>
          <a:prstGeom prst="rect">
            <a:avLst/>
          </a:prstGeom>
          <a:solidFill>
            <a:srgbClr val="FFC000">
              <a:alpha val="38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823172" y="2565540"/>
            <a:ext cx="1780897" cy="394937"/>
          </a:xfrm>
          <a:prstGeom prst="rect">
            <a:avLst/>
          </a:prstGeom>
          <a:solidFill>
            <a:srgbClr val="FFC000">
              <a:alpha val="38000"/>
            </a:srgbClr>
          </a:solid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649605" y="3429881"/>
                <a:ext cx="7870914" cy="658450"/>
              </a:xfrm>
              <a:prstGeom prst="rect">
                <a:avLst/>
              </a:prstGeom>
              <a:solidFill>
                <a:srgbClr val="BED7EE"/>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p>
                            <m:sSupPr>
                              <m:ctrlPr>
                                <a:rPr lang="en-US" i="1" dirty="0" smtClean="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+1)</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sSup>
                            <m:sSupPr>
                              <m:ctrlPr>
                                <a:rPr lang="en-US" i="1" dirty="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𝑄</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𝑄</m:t>
                          </m:r>
                        </m:e>
                      </m:d>
                      <m:r>
                        <a:rPr lang="en-US" b="0" i="1" smtClean="0">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2</m:t>
                      </m:r>
                      <m:rad>
                        <m:radPr>
                          <m:degHide m:val="on"/>
                          <m:ctrlPr>
                            <a:rPr lang="en-US" b="0" i="1" smtClean="0">
                              <a:solidFill>
                                <a:srgbClr val="7030A0"/>
                              </a:solidFill>
                              <a:latin typeface="Cambria Math" panose="02040503050406030204" pitchFamily="18" charset="0"/>
                              <a:ea typeface="Cambria Math" panose="02040503050406030204" pitchFamily="18" charset="0"/>
                            </a:rPr>
                          </m:ctrlPr>
                        </m:radPr>
                        <m:deg/>
                        <m:e>
                          <m:d>
                            <m:dPr>
                              <m:begChr m:val="⟨"/>
                              <m:endChr m:val="⟩"/>
                              <m:ctrlPr>
                                <a:rPr lang="en-US" b="0" i="1" smtClean="0">
                                  <a:solidFill>
                                    <a:srgbClr val="7030A0"/>
                                  </a:solidFill>
                                  <a:latin typeface="Cambria Math" panose="02040503050406030204" pitchFamily="18" charset="0"/>
                                  <a:ea typeface="Cambria Math" panose="02040503050406030204" pitchFamily="18" charset="0"/>
                                </a:rPr>
                              </m:ctrlPr>
                            </m:dPr>
                            <m:e>
                              <m:sSub>
                                <m:sSubPr>
                                  <m:ctrlPr>
                                    <a:rPr lang="en-US" b="0" i="1" smtClean="0">
                                      <a:solidFill>
                                        <a:srgbClr val="7030A0"/>
                                      </a:solidFill>
                                      <a:latin typeface="Cambria Math" panose="02040503050406030204" pitchFamily="18" charset="0"/>
                                      <a:ea typeface="Cambria Math" panose="02040503050406030204" pitchFamily="18" charset="0"/>
                                    </a:rPr>
                                  </m:ctrlPr>
                                </m:sSubPr>
                                <m:e>
                                  <m:r>
                                    <a:rPr lang="en-US" b="0" i="1" smtClean="0">
                                      <a:solidFill>
                                        <a:srgbClr val="7030A0"/>
                                      </a:solidFill>
                                      <a:latin typeface="Cambria Math" panose="02040503050406030204" pitchFamily="18" charset="0"/>
                                      <a:ea typeface="Cambria Math" panose="02040503050406030204" pitchFamily="18" charset="0"/>
                                    </a:rPr>
                                    <m:t>𝑆</m:t>
                                  </m:r>
                                </m:e>
                                <m:sub>
                                  <m:r>
                                    <a:rPr lang="en-US" b="0" i="1" smtClean="0">
                                      <a:solidFill>
                                        <a:srgbClr val="7030A0"/>
                                      </a:solidFill>
                                      <a:latin typeface="Cambria Math" panose="02040503050406030204" pitchFamily="18" charset="0"/>
                                      <a:ea typeface="Cambria Math" panose="02040503050406030204" pitchFamily="18" charset="0"/>
                                    </a:rPr>
                                    <m:t>𝑄</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sub>
                              </m:sSub>
                              <m:r>
                                <a:rPr lang="en-US" b="0" i="1" smtClean="0">
                                  <a:solidFill>
                                    <a:srgbClr val="7030A0"/>
                                  </a:solidFill>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𝑆</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r>
                                <a:rPr lang="en-US" b="0" i="1" smtClean="0">
                                  <a:solidFill>
                                    <a:srgbClr val="7030A0"/>
                                  </a:solidFill>
                                  <a:latin typeface="Cambria Math" panose="02040503050406030204" pitchFamily="18" charset="0"/>
                                  <a:ea typeface="Cambria Math" panose="02040503050406030204" pitchFamily="18" charset="0"/>
                                </a:rPr>
                                <m:t>, </m:t>
                              </m:r>
                              <m:r>
                                <a:rPr lang="en-US" b="0" i="1" smtClean="0">
                                  <a:solidFill>
                                    <a:srgbClr val="7030A0"/>
                                  </a:solidFill>
                                  <a:latin typeface="Cambria Math" panose="02040503050406030204" pitchFamily="18" charset="0"/>
                                  <a:ea typeface="Cambria Math" panose="02040503050406030204" pitchFamily="18" charset="0"/>
                                </a:rPr>
                                <m:t>𝑄</m:t>
                              </m:r>
                              <m:d>
                                <m:dPr>
                                  <m:ctrlPr>
                                    <a:rPr lang="en-US" b="0" i="1" smtClean="0">
                                      <a:solidFill>
                                        <a:srgbClr val="7030A0"/>
                                      </a:solidFill>
                                      <a:latin typeface="Cambria Math" panose="02040503050406030204" pitchFamily="18" charset="0"/>
                                      <a:ea typeface="Cambria Math" panose="02040503050406030204" pitchFamily="18" charset="0"/>
                                    </a:rPr>
                                  </m:ctrlPr>
                                </m:dPr>
                                <m:e>
                                  <m:r>
                                    <a:rPr lang="en-US" b="0" i="1" smtClean="0">
                                      <a:solidFill>
                                        <a:srgbClr val="7030A0"/>
                                      </a:solidFill>
                                      <a:latin typeface="Cambria Math" panose="02040503050406030204" pitchFamily="18" charset="0"/>
                                      <a:ea typeface="Cambria Math" panose="02040503050406030204" pitchFamily="18" charset="0"/>
                                    </a:rPr>
                                    <m:t>𝑡</m:t>
                                  </m:r>
                                </m:e>
                              </m:d>
                            </m:e>
                          </m:d>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49605" y="3429881"/>
                <a:ext cx="7870914" cy="658450"/>
              </a:xfrm>
              <a:prstGeom prst="rect">
                <a:avLst/>
              </a:prstGeom>
              <a:blipFill>
                <a:blip r:embed="rId6"/>
                <a:stretch>
                  <a:fillRect/>
                </a:stretch>
              </a:blipFill>
            </p:spPr>
            <p:txBody>
              <a:bodyPr/>
              <a:lstStyle/>
              <a:p>
                <a:r>
                  <a:rPr lang="en-US">
                    <a:noFill/>
                  </a:rPr>
                  <a:t> </a:t>
                </a:r>
              </a:p>
            </p:txBody>
          </p:sp>
        </mc:Fallback>
      </mc:AlternateContent>
      <p:sp>
        <p:nvSpPr>
          <p:cNvPr id="43" name="Rectangle 42"/>
          <p:cNvSpPr/>
          <p:nvPr/>
        </p:nvSpPr>
        <p:spPr>
          <a:xfrm>
            <a:off x="5483139" y="3429881"/>
            <a:ext cx="2216875" cy="658450"/>
          </a:xfrm>
          <a:prstGeom prst="rect">
            <a:avLst/>
          </a:prstGeom>
          <a:solidFill>
            <a:srgbClr val="92D050">
              <a:alpha val="22000"/>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1" name="TextBox 30"/>
              <p:cNvSpPr txBox="1"/>
              <p:nvPr/>
            </p:nvSpPr>
            <p:spPr>
              <a:xfrm>
                <a:off x="649605" y="4301775"/>
                <a:ext cx="7870914" cy="1027012"/>
              </a:xfrm>
              <a:prstGeom prst="rect">
                <a:avLst/>
              </a:prstGeom>
              <a:solidFill>
                <a:srgbClr val="BED7EE"/>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2</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𝑌</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e>
                              </m:d>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2</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𝑌</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e>
                          </m:d>
                          <m:r>
                            <a:rPr lang="en-US" i="1" dirty="0"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𝑌</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e>
                          </m:d>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a14:m>
                <a:endParaRPr 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49605" y="4301775"/>
                <a:ext cx="7870914" cy="1027012"/>
              </a:xfrm>
              <a:prstGeom prst="rect">
                <a:avLst/>
              </a:prstGeom>
              <a:blipFill>
                <a:blip r:embed="rId7"/>
                <a:stretch>
                  <a:fillRect l="-697" b="-5952"/>
                </a:stretch>
              </a:blipFill>
            </p:spPr>
            <p:txBody>
              <a:bodyPr/>
              <a:lstStyle/>
              <a:p>
                <a:r>
                  <a:rPr lang="en-US">
                    <a:noFill/>
                  </a:rPr>
                  <a:t> </a:t>
                </a:r>
              </a:p>
            </p:txBody>
          </p:sp>
        </mc:Fallback>
      </mc:AlternateContent>
      <p:cxnSp>
        <p:nvCxnSpPr>
          <p:cNvPr id="14" name="Straight Connector 13"/>
          <p:cNvCxnSpPr>
            <a:cxnSpLocks/>
            <a:stCxn id="36" idx="2"/>
          </p:cNvCxnSpPr>
          <p:nvPr/>
        </p:nvCxnSpPr>
        <p:spPr>
          <a:xfrm>
            <a:off x="1311449" y="2965282"/>
            <a:ext cx="0" cy="232368"/>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a:off x="296093" y="3197650"/>
            <a:ext cx="101535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4800" y="3197650"/>
            <a:ext cx="0" cy="5644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endCxn id="41" idx="1"/>
          </p:cNvCxnSpPr>
          <p:nvPr/>
        </p:nvCxnSpPr>
        <p:spPr>
          <a:xfrm>
            <a:off x="296091" y="3759106"/>
            <a:ext cx="353514"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7" idx="2"/>
          </p:cNvCxnSpPr>
          <p:nvPr/>
        </p:nvCxnSpPr>
        <p:spPr>
          <a:xfrm>
            <a:off x="3845100" y="2965283"/>
            <a:ext cx="0" cy="269756"/>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3845100" y="3235039"/>
            <a:ext cx="50202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8865326" y="3235039"/>
            <a:ext cx="0" cy="10742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a:off x="8679725" y="4301775"/>
            <a:ext cx="185601" cy="7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ight Brace 50"/>
          <p:cNvSpPr/>
          <p:nvPr/>
        </p:nvSpPr>
        <p:spPr>
          <a:xfrm>
            <a:off x="8515350" y="3759106"/>
            <a:ext cx="164375" cy="1100277"/>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Line Callout 1 5"/>
              <p:cNvSpPr/>
              <p:nvPr/>
            </p:nvSpPr>
            <p:spPr>
              <a:xfrm>
                <a:off x="5812891" y="5542231"/>
                <a:ext cx="1397805" cy="421122"/>
              </a:xfrm>
              <a:prstGeom prst="borderCallout1">
                <a:avLst>
                  <a:gd name="adj1" fmla="val 18750"/>
                  <a:gd name="adj2" fmla="val -8333"/>
                  <a:gd name="adj3" fmla="val -200813"/>
                  <a:gd name="adj4" fmla="val 16197"/>
                </a:avLst>
              </a:prstGeom>
              <a:solidFill>
                <a:schemeClr val="accent2">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0" smtClean="0">
                          <a:solidFill>
                            <a:schemeClr val="tx1"/>
                          </a:solidFill>
                          <a:latin typeface="Cambria Math" charset="0"/>
                          <a:ea typeface="Cambria Math" charset="0"/>
                          <a:cs typeface="Cambria Math" charset="0"/>
                        </a:rPr>
                        <m:t>+</m:t>
                      </m:r>
                      <m:r>
                        <m:rPr>
                          <m:sty m:val="p"/>
                        </m:rPr>
                        <a:rPr lang="en-US" b="0" i="0" smtClean="0">
                          <a:solidFill>
                            <a:schemeClr val="tx1"/>
                          </a:solidFill>
                          <a:latin typeface="Cambria Math" charset="0"/>
                          <a:ea typeface="Cambria Math" charset="0"/>
                          <a:cs typeface="Cambria Math" charset="0"/>
                        </a:rPr>
                        <m:t>ζ</m:t>
                      </m:r>
                      <m:sSup>
                        <m:sSupPr>
                          <m:ctrlPr>
                            <a:rPr lang="en-US" i="1" smtClean="0">
                              <a:solidFill>
                                <a:schemeClr val="tx1"/>
                              </a:solidFill>
                              <a:latin typeface="Cambria Math" panose="02040503050406030204" pitchFamily="18" charset="0"/>
                              <a:ea typeface="Cambria Math" charset="0"/>
                              <a:cs typeface="Cambria Math" charset="0"/>
                            </a:rPr>
                          </m:ctrlPr>
                        </m:sSupPr>
                        <m:e>
                          <m:d>
                            <m:dPr>
                              <m:begChr m:val="‖"/>
                              <m:endChr m:val="‖"/>
                              <m:ctrlPr>
                                <a:rPr lang="en-US" i="1" smtClean="0">
                                  <a:solidFill>
                                    <a:schemeClr val="tx1"/>
                                  </a:solidFill>
                                  <a:latin typeface="Cambria Math" panose="02040503050406030204" pitchFamily="18" charset="0"/>
                                  <a:ea typeface="Cambria Math" charset="0"/>
                                  <a:cs typeface="Cambria Math" charset="0"/>
                                </a:rPr>
                              </m:ctrlPr>
                            </m:dPr>
                            <m:e>
                              <m:r>
                                <m:rPr>
                                  <m:sty m:val="p"/>
                                </m:rPr>
                                <a:rPr lang="en-US" b="0" i="0" smtClean="0">
                                  <a:solidFill>
                                    <a:schemeClr val="tx1"/>
                                  </a:solidFill>
                                  <a:latin typeface="Cambria Math" charset="0"/>
                                  <a:ea typeface="Cambria Math" charset="0"/>
                                  <a:cs typeface="Cambria Math" charset="0"/>
                                </a:rPr>
                                <m:t>Q</m:t>
                              </m:r>
                              <m:r>
                                <a:rPr lang="en-US" b="0" i="0" smtClean="0">
                                  <a:solidFill>
                                    <a:schemeClr val="tx1"/>
                                  </a:solidFill>
                                  <a:latin typeface="Cambria Math" charset="0"/>
                                  <a:ea typeface="Cambria Math" charset="0"/>
                                  <a:cs typeface="Cambria Math" charset="0"/>
                                </a:rPr>
                                <m:t>(</m:t>
                              </m:r>
                              <m:r>
                                <m:rPr>
                                  <m:sty m:val="p"/>
                                </m:rPr>
                                <a:rPr lang="en-US" b="0" i="0" smtClean="0">
                                  <a:solidFill>
                                    <a:schemeClr val="tx1"/>
                                  </a:solidFill>
                                  <a:latin typeface="Cambria Math" charset="0"/>
                                  <a:ea typeface="Cambria Math" charset="0"/>
                                  <a:cs typeface="Cambria Math" charset="0"/>
                                </a:rPr>
                                <m:t>t</m:t>
                              </m:r>
                              <m:r>
                                <a:rPr lang="en-US" b="0" i="0" smtClean="0">
                                  <a:solidFill>
                                    <a:schemeClr val="tx1"/>
                                  </a:solidFill>
                                  <a:latin typeface="Cambria Math" charset="0"/>
                                  <a:ea typeface="Cambria Math" charset="0"/>
                                  <a:cs typeface="Cambria Math" charset="0"/>
                                </a:rPr>
                                <m:t>)</m:t>
                              </m:r>
                            </m:e>
                          </m:d>
                        </m:e>
                        <m:sup>
                          <m:r>
                            <a:rPr lang="en-US" b="0" i="0" smtClean="0">
                              <a:solidFill>
                                <a:schemeClr val="tx1"/>
                              </a:solidFill>
                              <a:latin typeface="Cambria Math" charset="0"/>
                              <a:ea typeface="Cambria Math" charset="0"/>
                              <a:cs typeface="Cambria Math" charset="0"/>
                            </a:rPr>
                            <m:t>2</m:t>
                          </m:r>
                        </m:sup>
                      </m:sSup>
                    </m:oMath>
                  </m:oMathPara>
                </a14:m>
                <a:endParaRPr lang="en-US" dirty="0">
                  <a:solidFill>
                    <a:schemeClr val="tx1"/>
                  </a:solidFill>
                </a:endParaRPr>
              </a:p>
            </p:txBody>
          </p:sp>
        </mc:Choice>
        <mc:Fallback xmlns="">
          <p:sp>
            <p:nvSpPr>
              <p:cNvPr id="6" name="Line Callout 1 5"/>
              <p:cNvSpPr>
                <a:spLocks noRot="1" noChangeAspect="1" noMove="1" noResize="1" noEditPoints="1" noAdjustHandles="1" noChangeArrowheads="1" noChangeShapeType="1" noTextEdit="1"/>
              </p:cNvSpPr>
              <p:nvPr/>
            </p:nvSpPr>
            <p:spPr>
              <a:xfrm>
                <a:off x="5812891" y="5542231"/>
                <a:ext cx="1397805" cy="421122"/>
              </a:xfrm>
              <a:prstGeom prst="borderCallout1">
                <a:avLst>
                  <a:gd name="adj1" fmla="val 18750"/>
                  <a:gd name="adj2" fmla="val -8333"/>
                  <a:gd name="adj3" fmla="val -200813"/>
                  <a:gd name="adj4" fmla="val 16197"/>
                </a:avLst>
              </a:prstGeom>
              <a:blipFill rotWithShape="0">
                <a:blip r:embed="rId8"/>
                <a:stretch>
                  <a:fillRect b="-2381"/>
                </a:stretch>
              </a:blipFill>
              <a:ln>
                <a:solidFill>
                  <a:schemeClr val="tx1"/>
                </a:solidFill>
                <a:prstDash val="sysDash"/>
              </a:ln>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DF34ACA4-5304-4938-8998-0557A17FE8D2}" type="datetime4">
              <a:rPr lang="en-US" altLang="zh-CN" smtClean="0"/>
              <a:t>June 2, 2017</a:t>
            </a:fld>
            <a:endParaRPr lang="zh-CN" altLang="en-US"/>
          </a:p>
        </p:txBody>
      </p:sp>
    </p:spTree>
    <p:extLst>
      <p:ext uri="{BB962C8B-B14F-4D97-AF65-F5344CB8AC3E}">
        <p14:creationId xmlns:p14="http://schemas.microsoft.com/office/powerpoint/2010/main" val="61597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anim calcmode="lin" valueType="num">
                                      <p:cBhvr additive="base">
                                        <p:cTn id="9" dur="500" fill="hold"/>
                                        <p:tgtEl>
                                          <p:spTgt spid="25"/>
                                        </p:tgtEl>
                                        <p:attrNameLst>
                                          <p:attrName>ppt_x</p:attrName>
                                        </p:attrNameLst>
                                      </p:cBhvr>
                                      <p:tavLst>
                                        <p:tav tm="0">
                                          <p:val>
                                            <p:strVal val="#ppt_x"/>
                                          </p:val>
                                        </p:tav>
                                        <p:tav tm="100000">
                                          <p:val>
                                            <p:strVal val="#ppt_x"/>
                                          </p:val>
                                        </p:tav>
                                      </p:tavLst>
                                    </p:anim>
                                    <p:anim calcmode="lin" valueType="num">
                                      <p:cBhvr additive="base">
                                        <p:cTn id="10" dur="500" fill="hold"/>
                                        <p:tgtEl>
                                          <p:spTgt spid="25"/>
                                        </p:tgtEl>
                                        <p:attrNameLst>
                                          <p:attrName>ppt_y</p:attrName>
                                        </p:attrNameLst>
                                      </p:cBhvr>
                                      <p:tavLst>
                                        <p:tav tm="0">
                                          <p:val>
                                            <p:strVal val="1+#ppt_h/2"/>
                                          </p:val>
                                        </p:tav>
                                        <p:tav tm="100000">
                                          <p:val>
                                            <p:strVal val="#ppt_y"/>
                                          </p:val>
                                        </p:tav>
                                      </p:tavLst>
                                    </p:anim>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500" fill="hold"/>
                                        <p:tgtEl>
                                          <p:spTgt spid="36"/>
                                        </p:tgtEl>
                                        <p:attrNameLst>
                                          <p:attrName>ppt_x</p:attrName>
                                        </p:attrNameLst>
                                      </p:cBhvr>
                                      <p:tavLst>
                                        <p:tav tm="0">
                                          <p:val>
                                            <p:strVal val="#ppt_x"/>
                                          </p:val>
                                        </p:tav>
                                        <p:tav tm="100000">
                                          <p:val>
                                            <p:strVal val="#ppt_x"/>
                                          </p:val>
                                        </p:tav>
                                      </p:tavLst>
                                    </p:anim>
                                    <p:anim calcmode="lin" valueType="num">
                                      <p:cBhvr additive="base">
                                        <p:cTn id="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anim calcmode="lin" valueType="num">
                                      <p:cBhvr additive="base">
                                        <p:cTn id="25" dur="500" fill="hold"/>
                                        <p:tgtEl>
                                          <p:spTgt spid="41"/>
                                        </p:tgtEl>
                                        <p:attrNameLst>
                                          <p:attrName>ppt_x</p:attrName>
                                        </p:attrNameLst>
                                      </p:cBhvr>
                                      <p:tavLst>
                                        <p:tav tm="0">
                                          <p:val>
                                            <p:strVal val="#ppt_x"/>
                                          </p:val>
                                        </p:tav>
                                        <p:tav tm="100000">
                                          <p:val>
                                            <p:strVal val="#ppt_x"/>
                                          </p:val>
                                        </p:tav>
                                      </p:tavLst>
                                    </p:anim>
                                    <p:anim calcmode="lin" valueType="num">
                                      <p:cBhvr additive="base">
                                        <p:cTn id="26" dur="500" fill="hold"/>
                                        <p:tgtEl>
                                          <p:spTgt spid="41"/>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additive="base">
                                        <p:cTn id="29" dur="500" fill="hold"/>
                                        <p:tgtEl>
                                          <p:spTgt spid="28"/>
                                        </p:tgtEl>
                                        <p:attrNameLst>
                                          <p:attrName>ppt_x</p:attrName>
                                        </p:attrNameLst>
                                      </p:cBhvr>
                                      <p:tavLst>
                                        <p:tav tm="0">
                                          <p:val>
                                            <p:strVal val="#ppt_x"/>
                                          </p:val>
                                        </p:tav>
                                        <p:tav tm="100000">
                                          <p:val>
                                            <p:strVal val="#ppt_x"/>
                                          </p:val>
                                        </p:tav>
                                      </p:tavLst>
                                    </p:anim>
                                    <p:anim calcmode="lin" valueType="num">
                                      <p:cBhvr additive="base">
                                        <p:cTn id="30" dur="500" fill="hold"/>
                                        <p:tgtEl>
                                          <p:spTgt spid="28"/>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additive="base">
                                        <p:cTn id="33" dur="500" fill="hold"/>
                                        <p:tgtEl>
                                          <p:spTgt spid="26"/>
                                        </p:tgtEl>
                                        <p:attrNameLst>
                                          <p:attrName>ppt_x</p:attrName>
                                        </p:attrNameLst>
                                      </p:cBhvr>
                                      <p:tavLst>
                                        <p:tav tm="0">
                                          <p:val>
                                            <p:strVal val="#ppt_x"/>
                                          </p:val>
                                        </p:tav>
                                        <p:tav tm="100000">
                                          <p:val>
                                            <p:strVal val="#ppt_x"/>
                                          </p:val>
                                        </p:tav>
                                      </p:tavLst>
                                    </p:anim>
                                    <p:anim calcmode="lin" valueType="num">
                                      <p:cBhvr additive="base">
                                        <p:cTn id="34" dur="500" fill="hold"/>
                                        <p:tgtEl>
                                          <p:spTgt spid="26"/>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1000"/>
                                        <p:tgtEl>
                                          <p:spTgt spid="37"/>
                                        </p:tgtEl>
                                      </p:cBhvr>
                                    </p:animEffect>
                                    <p:anim calcmode="lin" valueType="num">
                                      <p:cBhvr>
                                        <p:cTn id="54" dur="1000" fill="hold"/>
                                        <p:tgtEl>
                                          <p:spTgt spid="37"/>
                                        </p:tgtEl>
                                        <p:attrNameLst>
                                          <p:attrName>ppt_x</p:attrName>
                                        </p:attrNameLst>
                                      </p:cBhvr>
                                      <p:tavLst>
                                        <p:tav tm="0">
                                          <p:val>
                                            <p:strVal val="#ppt_x"/>
                                          </p:val>
                                        </p:tav>
                                        <p:tav tm="100000">
                                          <p:val>
                                            <p:strVal val="#ppt_x"/>
                                          </p:val>
                                        </p:tav>
                                      </p:tavLst>
                                    </p:anim>
                                    <p:anim calcmode="lin" valueType="num">
                                      <p:cBhvr>
                                        <p:cTn id="55"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fade">
                                      <p:cBhvr>
                                        <p:cTn id="60" dur="1000"/>
                                        <p:tgtEl>
                                          <p:spTgt spid="39"/>
                                        </p:tgtEl>
                                      </p:cBhvr>
                                    </p:animEffect>
                                    <p:anim calcmode="lin" valueType="num">
                                      <p:cBhvr>
                                        <p:cTn id="61" dur="1000" fill="hold"/>
                                        <p:tgtEl>
                                          <p:spTgt spid="39"/>
                                        </p:tgtEl>
                                        <p:attrNameLst>
                                          <p:attrName>ppt_x</p:attrName>
                                        </p:attrNameLst>
                                      </p:cBhvr>
                                      <p:tavLst>
                                        <p:tav tm="0">
                                          <p:val>
                                            <p:strVal val="#ppt_x"/>
                                          </p:val>
                                        </p:tav>
                                        <p:tav tm="100000">
                                          <p:val>
                                            <p:strVal val="#ppt_x"/>
                                          </p:val>
                                        </p:tav>
                                      </p:tavLst>
                                    </p:anim>
                                    <p:anim calcmode="lin" valueType="num">
                                      <p:cBhvr>
                                        <p:cTn id="62"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fill="hold"/>
                                        <p:tgtEl>
                                          <p:spTgt spid="31"/>
                                        </p:tgtEl>
                                        <p:attrNameLst>
                                          <p:attrName>ppt_x</p:attrName>
                                        </p:attrNameLst>
                                      </p:cBhvr>
                                      <p:tavLst>
                                        <p:tav tm="0">
                                          <p:val>
                                            <p:strVal val="#ppt_x"/>
                                          </p:val>
                                        </p:tav>
                                        <p:tav tm="100000">
                                          <p:val>
                                            <p:strVal val="#ppt_x"/>
                                          </p:val>
                                        </p:tav>
                                      </p:tavLst>
                                    </p:anim>
                                    <p:anim calcmode="lin" valueType="num">
                                      <p:cBhvr additive="base">
                                        <p:cTn id="6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fade">
                                      <p:cBhvr>
                                        <p:cTn id="73" dur="1000"/>
                                        <p:tgtEl>
                                          <p:spTgt spid="48"/>
                                        </p:tgtEl>
                                      </p:cBhvr>
                                    </p:animEffect>
                                    <p:anim calcmode="lin" valueType="num">
                                      <p:cBhvr>
                                        <p:cTn id="74" dur="1000" fill="hold"/>
                                        <p:tgtEl>
                                          <p:spTgt spid="48"/>
                                        </p:tgtEl>
                                        <p:attrNameLst>
                                          <p:attrName>ppt_x</p:attrName>
                                        </p:attrNameLst>
                                      </p:cBhvr>
                                      <p:tavLst>
                                        <p:tav tm="0">
                                          <p:val>
                                            <p:strVal val="#ppt_x"/>
                                          </p:val>
                                        </p:tav>
                                        <p:tav tm="100000">
                                          <p:val>
                                            <p:strVal val="#ppt_x"/>
                                          </p:val>
                                        </p:tav>
                                      </p:tavLst>
                                    </p:anim>
                                    <p:anim calcmode="lin" valueType="num">
                                      <p:cBhvr>
                                        <p:cTn id="75" dur="1000" fill="hold"/>
                                        <p:tgtEl>
                                          <p:spTgt spid="48"/>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fade">
                                      <p:cBhvr>
                                        <p:cTn id="78" dur="1000"/>
                                        <p:tgtEl>
                                          <p:spTgt spid="50"/>
                                        </p:tgtEl>
                                      </p:cBhvr>
                                    </p:animEffect>
                                    <p:anim calcmode="lin" valueType="num">
                                      <p:cBhvr>
                                        <p:cTn id="79" dur="1000" fill="hold"/>
                                        <p:tgtEl>
                                          <p:spTgt spid="50"/>
                                        </p:tgtEl>
                                        <p:attrNameLst>
                                          <p:attrName>ppt_x</p:attrName>
                                        </p:attrNameLst>
                                      </p:cBhvr>
                                      <p:tavLst>
                                        <p:tav tm="0">
                                          <p:val>
                                            <p:strVal val="#ppt_x"/>
                                          </p:val>
                                        </p:tav>
                                        <p:tav tm="100000">
                                          <p:val>
                                            <p:strVal val="#ppt_x"/>
                                          </p:val>
                                        </p:tav>
                                      </p:tavLst>
                                    </p:anim>
                                    <p:anim calcmode="lin" valueType="num">
                                      <p:cBhvr>
                                        <p:cTn id="80" dur="1000" fill="hold"/>
                                        <p:tgtEl>
                                          <p:spTgt spid="50"/>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1000"/>
                                        <p:tgtEl>
                                          <p:spTgt spid="51"/>
                                        </p:tgtEl>
                                      </p:cBhvr>
                                    </p:animEffect>
                                    <p:anim calcmode="lin" valueType="num">
                                      <p:cBhvr>
                                        <p:cTn id="84" dur="1000" fill="hold"/>
                                        <p:tgtEl>
                                          <p:spTgt spid="51"/>
                                        </p:tgtEl>
                                        <p:attrNameLst>
                                          <p:attrName>ppt_x</p:attrName>
                                        </p:attrNameLst>
                                      </p:cBhvr>
                                      <p:tavLst>
                                        <p:tav tm="0">
                                          <p:val>
                                            <p:strVal val="#ppt_x"/>
                                          </p:val>
                                        </p:tav>
                                        <p:tav tm="100000">
                                          <p:val>
                                            <p:strVal val="#ppt_x"/>
                                          </p:val>
                                        </p:tav>
                                      </p:tavLst>
                                    </p:anim>
                                    <p:anim calcmode="lin" valueType="num">
                                      <p:cBhvr>
                                        <p:cTn id="85" dur="1000" fill="hold"/>
                                        <p:tgtEl>
                                          <p:spTgt spid="51"/>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fade">
                                      <p:cBhvr>
                                        <p:cTn id="88" dur="1000"/>
                                        <p:tgtEl>
                                          <p:spTgt spid="45"/>
                                        </p:tgtEl>
                                      </p:cBhvr>
                                    </p:animEffect>
                                    <p:anim calcmode="lin" valueType="num">
                                      <p:cBhvr>
                                        <p:cTn id="89" dur="1000" fill="hold"/>
                                        <p:tgtEl>
                                          <p:spTgt spid="45"/>
                                        </p:tgtEl>
                                        <p:attrNameLst>
                                          <p:attrName>ppt_x</p:attrName>
                                        </p:attrNameLst>
                                      </p:cBhvr>
                                      <p:tavLst>
                                        <p:tav tm="0">
                                          <p:val>
                                            <p:strVal val="#ppt_x"/>
                                          </p:val>
                                        </p:tav>
                                        <p:tav tm="100000">
                                          <p:val>
                                            <p:strVal val="#ppt_x"/>
                                          </p:val>
                                        </p:tav>
                                      </p:tavLst>
                                    </p:anim>
                                    <p:anim calcmode="lin" valueType="num">
                                      <p:cBhvr>
                                        <p:cTn id="90" dur="1000" fill="hold"/>
                                        <p:tgtEl>
                                          <p:spTgt spid="45"/>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animEffect transition="in" filter="fade">
                                      <p:cBhvr>
                                        <p:cTn id="93" dur="1000"/>
                                        <p:tgtEl>
                                          <p:spTgt spid="42"/>
                                        </p:tgtEl>
                                      </p:cBhvr>
                                    </p:animEffect>
                                    <p:anim calcmode="lin" valueType="num">
                                      <p:cBhvr>
                                        <p:cTn id="94" dur="1000" fill="hold"/>
                                        <p:tgtEl>
                                          <p:spTgt spid="42"/>
                                        </p:tgtEl>
                                        <p:attrNameLst>
                                          <p:attrName>ppt_x</p:attrName>
                                        </p:attrNameLst>
                                      </p:cBhvr>
                                      <p:tavLst>
                                        <p:tav tm="0">
                                          <p:val>
                                            <p:strVal val="#ppt_x"/>
                                          </p:val>
                                        </p:tav>
                                        <p:tav tm="100000">
                                          <p:val>
                                            <p:strVal val="#ppt_x"/>
                                          </p:val>
                                        </p:tav>
                                      </p:tavLst>
                                    </p:anim>
                                    <p:anim calcmode="lin" valueType="num">
                                      <p:cBhvr>
                                        <p:cTn id="95"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anim calcmode="lin" valueType="num">
                                      <p:cBhvr additive="base">
                                        <p:cTn id="100" dur="500" fill="hold"/>
                                        <p:tgtEl>
                                          <p:spTgt spid="6"/>
                                        </p:tgtEl>
                                        <p:attrNameLst>
                                          <p:attrName>ppt_x</p:attrName>
                                        </p:attrNameLst>
                                      </p:cBhvr>
                                      <p:tavLst>
                                        <p:tav tm="0">
                                          <p:val>
                                            <p:strVal val="#ppt_x"/>
                                          </p:val>
                                        </p:tav>
                                        <p:tav tm="100000">
                                          <p:val>
                                            <p:strVal val="#ppt_x"/>
                                          </p:val>
                                        </p:tav>
                                      </p:tavLst>
                                    </p:anim>
                                    <p:anim calcmode="lin" valueType="num">
                                      <p:cBhvr additive="base">
                                        <p:cTn id="10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38"/>
                                        </p:tgtEl>
                                        <p:attrNameLst>
                                          <p:attrName>style.visibility</p:attrName>
                                        </p:attrNameLst>
                                      </p:cBhvr>
                                      <p:to>
                                        <p:strVal val="visible"/>
                                      </p:to>
                                    </p:set>
                                    <p:animEffect transition="in" filter="fade">
                                      <p:cBhvr>
                                        <p:cTn id="106" dur="1000"/>
                                        <p:tgtEl>
                                          <p:spTgt spid="38"/>
                                        </p:tgtEl>
                                      </p:cBhvr>
                                    </p:animEffect>
                                    <p:anim calcmode="lin" valueType="num">
                                      <p:cBhvr>
                                        <p:cTn id="107" dur="1000" fill="hold"/>
                                        <p:tgtEl>
                                          <p:spTgt spid="38"/>
                                        </p:tgtEl>
                                        <p:attrNameLst>
                                          <p:attrName>ppt_x</p:attrName>
                                        </p:attrNameLst>
                                      </p:cBhvr>
                                      <p:tavLst>
                                        <p:tav tm="0">
                                          <p:val>
                                            <p:strVal val="#ppt_x"/>
                                          </p:val>
                                        </p:tav>
                                        <p:tav tm="100000">
                                          <p:val>
                                            <p:strVal val="#ppt_x"/>
                                          </p:val>
                                        </p:tav>
                                      </p:tavLst>
                                    </p:anim>
                                    <p:anim calcmode="lin" valueType="num">
                                      <p:cBhvr>
                                        <p:cTn id="108"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0"/>
                                        </p:tgtEl>
                                        <p:attrNameLst>
                                          <p:attrName>style.visibility</p:attrName>
                                        </p:attrNameLst>
                                      </p:cBhvr>
                                      <p:to>
                                        <p:strVal val="visible"/>
                                      </p:to>
                                    </p:set>
                                    <p:anim calcmode="lin" valueType="num">
                                      <p:cBhvr additive="base">
                                        <p:cTn id="113" dur="500" fill="hold"/>
                                        <p:tgtEl>
                                          <p:spTgt spid="40"/>
                                        </p:tgtEl>
                                        <p:attrNameLst>
                                          <p:attrName>ppt_x</p:attrName>
                                        </p:attrNameLst>
                                      </p:cBhvr>
                                      <p:tavLst>
                                        <p:tav tm="0">
                                          <p:val>
                                            <p:strVal val="#ppt_x"/>
                                          </p:val>
                                        </p:tav>
                                        <p:tav tm="100000">
                                          <p:val>
                                            <p:strVal val="#ppt_x"/>
                                          </p:val>
                                        </p:tav>
                                      </p:tavLst>
                                    </p:anim>
                                    <p:anim calcmode="lin" valueType="num">
                                      <p:cBhvr additive="base">
                                        <p:cTn id="114"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5" grpId="0"/>
      <p:bldP spid="36" grpId="0" animBg="1"/>
      <p:bldP spid="37" grpId="0" animBg="1"/>
      <p:bldP spid="38" grpId="0" animBg="1"/>
      <p:bldP spid="39" grpId="0" animBg="1"/>
      <p:bldP spid="40" grpId="0" animBg="1"/>
      <p:bldP spid="41" grpId="0" animBg="1"/>
      <p:bldP spid="43" grpId="0" animBg="1"/>
      <p:bldP spid="31" grpId="0" animBg="1"/>
      <p:bldP spid="51"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Steps of Stability Proof</a:t>
            </a:r>
            <a:br>
              <a:rPr lang="en-US" dirty="0"/>
            </a:br>
            <a:r>
              <a:rPr lang="en-US" dirty="0"/>
              <a:t>based on Lyapunov Function</a:t>
            </a:r>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7" name="AutoShape 4"/>
          <p:cNvSpPr>
            <a:spLocks noChangeArrowheads="1"/>
          </p:cNvSpPr>
          <p:nvPr/>
        </p:nvSpPr>
        <p:spPr bwMode="gray">
          <a:xfrm>
            <a:off x="304800" y="1911352"/>
            <a:ext cx="8664102" cy="1174750"/>
          </a:xfrm>
          <a:prstGeom prst="roundRect">
            <a:avLst>
              <a:gd name="adj" fmla="val 16667"/>
            </a:avLst>
          </a:prstGeom>
          <a:gradFill rotWithShape="1">
            <a:gsLst>
              <a:gs pos="0">
                <a:srgbClr val="EAEAEA">
                  <a:gamma/>
                  <a:tint val="29412"/>
                  <a:invGamma/>
                </a:srgbClr>
              </a:gs>
              <a:gs pos="100000">
                <a:srgbClr val="EAEAEA"/>
              </a:gs>
            </a:gsLst>
            <a:lin ang="5400000" scaled="1"/>
          </a:gradFill>
          <a:ln w="19050">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 name="Group 6"/>
          <p:cNvGrpSpPr>
            <a:grpSpLocks/>
          </p:cNvGrpSpPr>
          <p:nvPr/>
        </p:nvGrpSpPr>
        <p:grpSpPr bwMode="auto">
          <a:xfrm>
            <a:off x="1837509" y="1690689"/>
            <a:ext cx="5495107" cy="442973"/>
            <a:chOff x="720" y="1392"/>
            <a:chExt cx="4058" cy="480"/>
          </a:xfrm>
          <a:solidFill>
            <a:srgbClr val="E3F1FF"/>
          </a:solidFill>
        </p:grpSpPr>
        <p:sp>
          <p:nvSpPr>
            <p:cNvPr id="10" name="AutoShape 7"/>
            <p:cNvSpPr>
              <a:spLocks noChangeArrowheads="1"/>
            </p:cNvSpPr>
            <p:nvPr/>
          </p:nvSpPr>
          <p:spPr bwMode="gray">
            <a:xfrm>
              <a:off x="720" y="1392"/>
              <a:ext cx="4058" cy="480"/>
            </a:xfrm>
            <a:prstGeom prst="roundRect">
              <a:avLst>
                <a:gd name="adj" fmla="val 17509"/>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1" name="Group 8"/>
            <p:cNvGrpSpPr>
              <a:grpSpLocks/>
            </p:cNvGrpSpPr>
            <p:nvPr/>
          </p:nvGrpSpPr>
          <p:grpSpPr bwMode="auto">
            <a:xfrm>
              <a:off x="730" y="1407"/>
              <a:ext cx="4043" cy="444"/>
              <a:chOff x="744" y="1407"/>
              <a:chExt cx="3988" cy="444"/>
            </a:xfrm>
            <a:grpFill/>
          </p:grpSpPr>
          <p:sp>
            <p:nvSpPr>
              <p:cNvPr id="12" name="AutoShape 9"/>
              <p:cNvSpPr>
                <a:spLocks noChangeArrowheads="1"/>
              </p:cNvSpPr>
              <p:nvPr/>
            </p:nvSpPr>
            <p:spPr bwMode="gray">
              <a:xfrm>
                <a:off x="744" y="1736"/>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0"/>
              <p:cNvSpPr>
                <a:spLocks noChangeArrowheads="1"/>
              </p:cNvSpPr>
              <p:nvPr/>
            </p:nvSpPr>
            <p:spPr bwMode="gray">
              <a:xfrm>
                <a:off x="744" y="1407"/>
                <a:ext cx="3988" cy="115"/>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5" name="Rectangle 22"/>
          <p:cNvSpPr>
            <a:spLocks noChangeArrowheads="1"/>
          </p:cNvSpPr>
          <p:nvPr/>
        </p:nvSpPr>
        <p:spPr bwMode="gray">
          <a:xfrm>
            <a:off x="1946569" y="1733552"/>
            <a:ext cx="5264127" cy="400110"/>
          </a:xfrm>
          <a:prstGeom prst="rect">
            <a:avLst/>
          </a:prstGeom>
          <a:noFill/>
          <a:ln>
            <a:noFill/>
          </a:ln>
          <a:effectLst>
            <a:outerShdw dist="1796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ctr">
              <a:spcBef>
                <a:spcPct val="50000"/>
              </a:spcBef>
              <a:buClr>
                <a:srgbClr val="1F3F5F"/>
              </a:buClr>
            </a:pPr>
            <a:r>
              <a:rPr lang="en-US" altLang="en-US" dirty="0">
                <a:solidFill>
                  <a:srgbClr val="FFFFFF"/>
                </a:solidFill>
                <a:latin typeface="Calibri" panose="020F0502020204030204" pitchFamily="34" charset="0"/>
              </a:rPr>
              <a:t> </a:t>
            </a:r>
            <a:r>
              <a:rPr lang="en-US" altLang="en-US" sz="2000" b="1" dirty="0">
                <a:latin typeface="+mj-lt"/>
              </a:rPr>
              <a:t>Design Appropriate Lyapunov Function</a:t>
            </a:r>
            <a:endParaRPr lang="en-US" altLang="en-US" b="1" dirty="0">
              <a:latin typeface="+mj-lt"/>
            </a:endParaRPr>
          </a:p>
        </p:txBody>
      </p:sp>
      <mc:AlternateContent xmlns:mc="http://schemas.openxmlformats.org/markup-compatibility/2006">
        <mc:Choice xmlns:a14="http://schemas.microsoft.com/office/drawing/2010/main" Requires="a14">
          <p:sp>
            <p:nvSpPr>
              <p:cNvPr id="36" name="Rectangle: Rounded Corners 35"/>
              <p:cNvSpPr/>
              <p:nvPr/>
            </p:nvSpPr>
            <p:spPr>
              <a:xfrm>
                <a:off x="527761" y="2172802"/>
                <a:ext cx="2004766"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𝑉</m:t>
                          </m:r>
                          <m:r>
                            <a:rPr lang="en-US" b="0"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𝑄</m:t>
                              </m:r>
                            </m:e>
                          </m:d>
                        </m:e>
                        <m:sup>
                          <m:r>
                            <a:rPr lang="en-US" b="0" i="1" dirty="0" smtClean="0">
                              <a:latin typeface="Cambria Math" panose="02040503050406030204" pitchFamily="18" charset="0"/>
                            </a:rPr>
                            <m:t>2</m:t>
                          </m:r>
                        </m:sup>
                      </m:sSup>
                    </m:oMath>
                  </m:oMathPara>
                </a14:m>
                <a:endParaRPr lang="en-US" dirty="0"/>
              </a:p>
            </p:txBody>
          </p:sp>
        </mc:Choice>
        <mc:Fallback>
          <p:sp>
            <p:nvSpPr>
              <p:cNvPr id="36" name="Rectangle: Rounded Corners 35"/>
              <p:cNvSpPr>
                <a:spLocks noRot="1" noChangeAspect="1" noMove="1" noResize="1" noEditPoints="1" noAdjustHandles="1" noChangeArrowheads="1" noChangeShapeType="1" noTextEdit="1"/>
              </p:cNvSpPr>
              <p:nvPr/>
            </p:nvSpPr>
            <p:spPr>
              <a:xfrm>
                <a:off x="527761" y="2172802"/>
                <a:ext cx="2004766" cy="792480"/>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tangle: Rounded Corners 36"/>
              <p:cNvSpPr/>
              <p:nvPr/>
            </p:nvSpPr>
            <p:spPr>
              <a:xfrm>
                <a:off x="2662919" y="2172801"/>
                <a:ext cx="2877639" cy="792481"/>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latin typeface="+mj-lt"/>
                  </a:rPr>
                  <a:t>          TASS</a:t>
                </a:r>
                <a:r>
                  <a:rPr lang="en-US" sz="1200" baseline="70000" dirty="0">
                    <a:latin typeface="+mj-lt"/>
                  </a:rPr>
                  <a:t>[Tassiulas’98]</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𝑄</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m:oMathPara>
                </a14:m>
                <a:endParaRPr lang="en-US" dirty="0"/>
              </a:p>
            </p:txBody>
          </p:sp>
        </mc:Choice>
        <mc:Fallback>
          <p:sp>
            <p:nvSpPr>
              <p:cNvPr id="37" name="Rectangle: Rounded Corners 36"/>
              <p:cNvSpPr>
                <a:spLocks noRot="1" noChangeAspect="1" noMove="1" noResize="1" noEditPoints="1" noAdjustHandles="1" noChangeArrowheads="1" noChangeShapeType="1" noTextEdit="1"/>
              </p:cNvSpPr>
              <p:nvPr/>
            </p:nvSpPr>
            <p:spPr>
              <a:xfrm>
                <a:off x="2662919" y="2172801"/>
                <a:ext cx="2877639" cy="792481"/>
              </a:xfrm>
              <a:prstGeom prst="roundRect">
                <a:avLst/>
              </a:prstGeom>
              <a:blipFill>
                <a:blip r:embed="rId4"/>
                <a:stretch>
                  <a:fillRect b="-7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8" name="Rectangle: Rounded Corners 37"/>
              <p:cNvSpPr/>
              <p:nvPr/>
            </p:nvSpPr>
            <p:spPr>
              <a:xfrm>
                <a:off x="5633902" y="2172802"/>
                <a:ext cx="3231424" cy="792480"/>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t>QPS-SERENA</a:t>
                </a:r>
                <a:endParaRPr lang="en-US" sz="1200" baseline="70000" dirty="0"/>
              </a:p>
              <a:p>
                <a:pPr algn="ct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𝑄</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dirty="0">
                              <a:solidFill>
                                <a:prstClr val="black"/>
                              </a:solidFill>
                              <a:latin typeface="Cambria Math" panose="02040503050406030204" pitchFamily="18" charset="0"/>
                            </a:rPr>
                          </m:ctrlPr>
                        </m:sSupPr>
                        <m:e>
                          <m:d>
                            <m:dPr>
                              <m:ctrlPr>
                                <a:rPr lang="en-US" i="1" dirty="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d>
                                    <m:dPr>
                                      <m:begChr m:val="⟨"/>
                                      <m:endChr m:val="⟩"/>
                                      <m:ctrlPr>
                                        <a:rPr lang="en-US" i="1" dirty="0">
                                          <a:solidFill>
                                            <a:prstClr val="black"/>
                                          </a:solidFill>
                                          <a:latin typeface="Cambria Math" panose="02040503050406030204" pitchFamily="18" charset="0"/>
                                        </a:rPr>
                                      </m:ctrlPr>
                                    </m:dPr>
                                    <m:e>
                                      <m:sSup>
                                        <m:sSupPr>
                                          <m:ctrlPr>
                                            <a:rPr lang="en-US" i="1" dirty="0">
                                              <a:solidFill>
                                                <a:prstClr val="black"/>
                                              </a:solidFill>
                                              <a:latin typeface="Cambria Math" panose="02040503050406030204" pitchFamily="18" charset="0"/>
                                            </a:rPr>
                                          </m:ctrlPr>
                                        </m:sSupPr>
                                        <m:e>
                                          <m:r>
                                            <a:rPr lang="en-US" i="1" dirty="0">
                                              <a:solidFill>
                                                <a:prstClr val="black"/>
                                              </a:solidFill>
                                              <a:latin typeface="Cambria Math" panose="02040503050406030204" pitchFamily="18" charset="0"/>
                                              <a:ea typeface="Cambria Math" panose="02040503050406030204" pitchFamily="18" charset="0"/>
                                            </a:rPr>
                                            <m:t>𝜌</m:t>
                                          </m:r>
                                        </m:e>
                                        <m:sup>
                                          <m:r>
                                            <a:rPr lang="en-US" i="1" dirty="0">
                                              <a:solidFill>
                                                <a:prstClr val="black"/>
                                              </a:solidFill>
                                              <a:latin typeface="Cambria Math" panose="02040503050406030204" pitchFamily="18" charset="0"/>
                                            </a:rPr>
                                            <m:t>∗</m:t>
                                          </m:r>
                                        </m:sup>
                                      </m:sSup>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𝑆</m:t>
                                          </m:r>
                                        </m:e>
                                        <m:sub>
                                          <m:r>
                                            <a:rPr lang="en-US" i="1" dirty="0">
                                              <a:solidFill>
                                                <a:prstClr val="black"/>
                                              </a:solidFill>
                                              <a:latin typeface="Cambria Math" panose="02040503050406030204" pitchFamily="18" charset="0"/>
                                            </a:rPr>
                                            <m:t>𝑄</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𝑆</m:t>
                                      </m:r>
                                      <m:r>
                                        <a:rPr lang="en-US" i="1" dirty="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𝑄</m:t>
                                      </m:r>
                                    </m:e>
                                  </m:d>
                                </m:e>
                                <m:sup>
                                  <m:r>
                                    <a:rPr lang="en-US" b="0" i="1" dirty="0" smtClean="0">
                                      <a:solidFill>
                                        <a:prstClr val="black"/>
                                      </a:solidFill>
                                      <a:latin typeface="Cambria Math" panose="02040503050406030204" pitchFamily="18" charset="0"/>
                                    </a:rPr>
                                    <m:t>+</m:t>
                                  </m:r>
                                </m:sup>
                              </m:sSup>
                            </m:e>
                          </m:d>
                        </m:e>
                        <m:sup>
                          <m:r>
                            <a:rPr lang="en-US" i="1" dirty="0">
                              <a:solidFill>
                                <a:prstClr val="black"/>
                              </a:solidFill>
                              <a:latin typeface="Cambria Math" panose="02040503050406030204" pitchFamily="18" charset="0"/>
                            </a:rPr>
                            <m:t>2</m:t>
                          </m:r>
                        </m:sup>
                      </m:sSup>
                    </m:oMath>
                  </m:oMathPara>
                </a14:m>
                <a:endParaRPr lang="en-US" sz="1200" baseline="70000" dirty="0">
                  <a:latin typeface="+mj-lt"/>
                </a:endParaRPr>
              </a:p>
            </p:txBody>
          </p:sp>
        </mc:Choice>
        <mc:Fallback>
          <p:sp>
            <p:nvSpPr>
              <p:cNvPr id="38" name="Rectangle: Rounded Corners 37"/>
              <p:cNvSpPr>
                <a:spLocks noRot="1" noChangeAspect="1" noMove="1" noResize="1" noEditPoints="1" noAdjustHandles="1" noChangeArrowheads="1" noChangeShapeType="1" noTextEdit="1"/>
              </p:cNvSpPr>
              <p:nvPr/>
            </p:nvSpPr>
            <p:spPr>
              <a:xfrm>
                <a:off x="5633902" y="2172802"/>
                <a:ext cx="3231424" cy="792480"/>
              </a:xfrm>
              <a:prstGeom prst="roundRect">
                <a:avLst/>
              </a:prstGeom>
              <a:blipFill>
                <a:blip r:embed="rId5"/>
                <a:stretch>
                  <a:fillRect b="-3788"/>
                </a:stretch>
              </a:blipFill>
            </p:spPr>
            <p:txBody>
              <a:bodyPr/>
              <a:lstStyle/>
              <a:p>
                <a:r>
                  <a:rPr lang="en-US">
                    <a:noFill/>
                  </a:rPr>
                  <a:t> </a:t>
                </a:r>
              </a:p>
            </p:txBody>
          </p:sp>
        </mc:Fallback>
      </mc:AlternateContent>
      <p:sp>
        <p:nvSpPr>
          <p:cNvPr id="39" name="Rectangle 38"/>
          <p:cNvSpPr/>
          <p:nvPr/>
        </p:nvSpPr>
        <p:spPr>
          <a:xfrm>
            <a:off x="4029580" y="2556631"/>
            <a:ext cx="1419497" cy="334962"/>
          </a:xfrm>
          <a:prstGeom prst="rect">
            <a:avLst/>
          </a:prstGeom>
          <a:solidFill>
            <a:srgbClr val="FFC000">
              <a:alpha val="38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6988949" y="2556298"/>
            <a:ext cx="1795128" cy="417692"/>
          </a:xfrm>
          <a:prstGeom prst="rect">
            <a:avLst/>
          </a:prstGeom>
          <a:solidFill>
            <a:srgbClr val="FFC000">
              <a:alpha val="38000"/>
            </a:srgbClr>
          </a:solid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41" name="TextBox 40"/>
              <p:cNvSpPr txBox="1"/>
              <p:nvPr/>
            </p:nvSpPr>
            <p:spPr>
              <a:xfrm>
                <a:off x="649605" y="3429881"/>
                <a:ext cx="7870914" cy="656013"/>
              </a:xfrm>
              <a:prstGeom prst="rect">
                <a:avLst/>
              </a:prstGeom>
              <a:solidFill>
                <a:srgbClr val="BED7EE"/>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p>
                            <m:sSupPr>
                              <m:ctrlPr>
                                <a:rPr lang="en-US" i="1" dirty="0" smtClean="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𝑡</m:t>
                                  </m:r>
                                  <m:r>
                                    <a:rPr lang="en-US" b="0" i="1" dirty="0" smtClean="0">
                                      <a:solidFill>
                                        <a:srgbClr val="FF0000"/>
                                      </a:solidFill>
                                      <a:latin typeface="Cambria Math" panose="02040503050406030204" pitchFamily="18" charset="0"/>
                                    </a:rPr>
                                    <m:t>+1)</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m:t>
                          </m:r>
                          <m:sSup>
                            <m:sSupPr>
                              <m:ctrlPr>
                                <a:rPr lang="en-US" i="1" dirty="0">
                                  <a:solidFill>
                                    <a:srgbClr val="FF0000"/>
                                  </a:solidFill>
                                  <a:latin typeface="Cambria Math" panose="02040503050406030204" pitchFamily="18" charset="0"/>
                                </a:rPr>
                              </m:ctrlPr>
                            </m:sSupPr>
                            <m:e>
                              <m:d>
                                <m:dPr>
                                  <m:begChr m:val="‖"/>
                                  <m:endChr m:val="‖"/>
                                  <m:ctrlPr>
                                    <a:rPr lang="en-US" i="1" dirty="0">
                                      <a:solidFill>
                                        <a:srgbClr val="FF0000"/>
                                      </a:solidFill>
                                      <a:latin typeface="Cambria Math" panose="02040503050406030204" pitchFamily="18" charset="0"/>
                                    </a:rPr>
                                  </m:ctrlPr>
                                </m:dPr>
                                <m:e>
                                  <m:r>
                                    <a:rPr lang="en-US" i="1" dirty="0">
                                      <a:solidFill>
                                        <a:srgbClr val="FF0000"/>
                                      </a:solidFill>
                                      <a:latin typeface="Cambria Math" panose="02040503050406030204" pitchFamily="18" charset="0"/>
                                    </a:rPr>
                                    <m:t>𝑄</m:t>
                                  </m:r>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𝑡</m:t>
                                  </m:r>
                                  <m:r>
                                    <a:rPr lang="en-US" i="1" dirty="0">
                                      <a:solidFill>
                                        <a:srgbClr val="FF0000"/>
                                      </a:solidFill>
                                      <a:latin typeface="Cambria Math" panose="02040503050406030204" pitchFamily="18" charset="0"/>
                                    </a:rPr>
                                    <m:t>)</m:t>
                                  </m:r>
                                </m:e>
                              </m:d>
                            </m:e>
                            <m:sup>
                              <m:r>
                                <a:rPr lang="en-US" i="1" dirty="0">
                                  <a:solidFill>
                                    <a:srgbClr val="FF0000"/>
                                  </a:solidFill>
                                  <a:latin typeface="Cambria Math" panose="02040503050406030204" pitchFamily="18" charset="0"/>
                                </a:rPr>
                                <m:t>2</m:t>
                              </m:r>
                            </m:sup>
                          </m:sSup>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𝑄</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𝑄</m:t>
                          </m:r>
                        </m:e>
                      </m:d>
                      <m:r>
                        <a:rPr lang="en-US" b="0" i="1" smtClean="0">
                          <a:latin typeface="Cambria Math" panose="02040503050406030204" pitchFamily="18" charset="0"/>
                          <a:ea typeface="Cambria Math" panose="02040503050406030204" pitchFamily="18" charset="0"/>
                        </a:rPr>
                        <m:t>+</m:t>
                      </m:r>
                      <m:r>
                        <a:rPr lang="en-US" b="0" i="1" smtClean="0">
                          <a:solidFill>
                            <a:srgbClr val="7030A0"/>
                          </a:solidFill>
                          <a:latin typeface="Cambria Math" panose="02040503050406030204" pitchFamily="18" charset="0"/>
                          <a:ea typeface="Cambria Math" panose="02040503050406030204" pitchFamily="18" charset="0"/>
                        </a:rPr>
                        <m:t>2</m:t>
                      </m:r>
                      <m:rad>
                        <m:radPr>
                          <m:degHide m:val="on"/>
                          <m:ctrlPr>
                            <a:rPr lang="en-US" b="0" i="1" smtClean="0">
                              <a:solidFill>
                                <a:srgbClr val="7030A0"/>
                              </a:solidFill>
                              <a:latin typeface="Cambria Math" panose="02040503050406030204" pitchFamily="18" charset="0"/>
                              <a:ea typeface="Cambria Math" panose="02040503050406030204" pitchFamily="18" charset="0"/>
                            </a:rPr>
                          </m:ctrlPr>
                        </m:radPr>
                        <m:deg/>
                        <m:e>
                          <m:sSup>
                            <m:sSupPr>
                              <m:ctrlPr>
                                <a:rPr lang="en-US" b="0" i="1" smtClean="0">
                                  <a:solidFill>
                                    <a:srgbClr val="7030A0"/>
                                  </a:solidFill>
                                  <a:latin typeface="Cambria Math" panose="02040503050406030204" pitchFamily="18" charset="0"/>
                                  <a:ea typeface="Cambria Math" panose="02040503050406030204" pitchFamily="18" charset="0"/>
                                </a:rPr>
                              </m:ctrlPr>
                            </m:sSupPr>
                            <m:e>
                              <m:d>
                                <m:dPr>
                                  <m:begChr m:val="⟨"/>
                                  <m:endChr m:val="⟩"/>
                                  <m:ctrlPr>
                                    <a:rPr lang="en-US" i="1">
                                      <a:solidFill>
                                        <a:srgbClr val="7030A0"/>
                                      </a:solidFill>
                                      <a:latin typeface="Cambria Math" panose="02040503050406030204" pitchFamily="18" charset="0"/>
                                      <a:ea typeface="Cambria Math" panose="02040503050406030204" pitchFamily="18" charset="0"/>
                                    </a:rPr>
                                  </m:ctrlPr>
                                </m:dPr>
                                <m:e>
                                  <m:sSup>
                                    <m:sSupPr>
                                      <m:ctrlPr>
                                        <a:rPr lang="en-US" i="1">
                                          <a:solidFill>
                                            <a:srgbClr val="7030A0"/>
                                          </a:solidFill>
                                          <a:latin typeface="Cambria Math" panose="02040503050406030204" pitchFamily="18" charset="0"/>
                                          <a:ea typeface="Cambria Math" panose="02040503050406030204" pitchFamily="18" charset="0"/>
                                        </a:rPr>
                                      </m:ctrlPr>
                                    </m:sSupPr>
                                    <m:e>
                                      <m:r>
                                        <a:rPr lang="en-US" i="1">
                                          <a:solidFill>
                                            <a:srgbClr val="7030A0"/>
                                          </a:solidFill>
                                          <a:latin typeface="Cambria Math" panose="02040503050406030204" pitchFamily="18" charset="0"/>
                                          <a:ea typeface="Cambria Math" panose="02040503050406030204" pitchFamily="18" charset="0"/>
                                        </a:rPr>
                                        <m:t>𝜌</m:t>
                                      </m:r>
                                    </m:e>
                                    <m:sup>
                                      <m:r>
                                        <a:rPr lang="en-US" i="1">
                                          <a:solidFill>
                                            <a:srgbClr val="7030A0"/>
                                          </a:solidFill>
                                          <a:latin typeface="Cambria Math" panose="02040503050406030204" pitchFamily="18" charset="0"/>
                                          <a:ea typeface="Cambria Math" panose="02040503050406030204" pitchFamily="18" charset="0"/>
                                        </a:rPr>
                                        <m:t>∗</m:t>
                                      </m:r>
                                    </m:sup>
                                  </m:sSup>
                                  <m:sSub>
                                    <m:sSubPr>
                                      <m:ctrlPr>
                                        <a:rPr lang="en-US" i="1">
                                          <a:solidFill>
                                            <a:srgbClr val="7030A0"/>
                                          </a:solidFill>
                                          <a:latin typeface="Cambria Math" panose="02040503050406030204" pitchFamily="18" charset="0"/>
                                          <a:ea typeface="Cambria Math" panose="02040503050406030204" pitchFamily="18" charset="0"/>
                                        </a:rPr>
                                      </m:ctrlPr>
                                    </m:sSubPr>
                                    <m:e>
                                      <m:r>
                                        <a:rPr lang="en-US" i="1">
                                          <a:solidFill>
                                            <a:srgbClr val="7030A0"/>
                                          </a:solidFill>
                                          <a:latin typeface="Cambria Math" panose="02040503050406030204" pitchFamily="18" charset="0"/>
                                          <a:ea typeface="Cambria Math" panose="02040503050406030204" pitchFamily="18" charset="0"/>
                                        </a:rPr>
                                        <m:t>𝑆</m:t>
                                      </m:r>
                                    </m:e>
                                    <m:sub>
                                      <m:r>
                                        <a:rPr lang="en-US" i="1">
                                          <a:solidFill>
                                            <a:srgbClr val="7030A0"/>
                                          </a:solidFill>
                                          <a:latin typeface="Cambria Math" panose="02040503050406030204" pitchFamily="18" charset="0"/>
                                          <a:ea typeface="Cambria Math" panose="02040503050406030204" pitchFamily="18" charset="0"/>
                                        </a:rPr>
                                        <m:t>𝑄</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𝑡</m:t>
                                          </m:r>
                                        </m:e>
                                      </m:d>
                                    </m:sub>
                                  </m:sSub>
                                  <m:r>
                                    <a:rPr lang="en-US" i="1">
                                      <a:solidFill>
                                        <a:srgbClr val="7030A0"/>
                                      </a:solidFill>
                                      <a:latin typeface="Cambria Math" panose="02040503050406030204" pitchFamily="18" charset="0"/>
                                      <a:ea typeface="Cambria Math" panose="02040503050406030204" pitchFamily="18" charset="0"/>
                                    </a:rPr>
                                    <m:t>−</m:t>
                                  </m:r>
                                  <m:r>
                                    <a:rPr lang="en-US" i="1">
                                      <a:solidFill>
                                        <a:srgbClr val="7030A0"/>
                                      </a:solidFill>
                                      <a:latin typeface="Cambria Math" panose="02040503050406030204" pitchFamily="18" charset="0"/>
                                      <a:ea typeface="Cambria Math" panose="02040503050406030204" pitchFamily="18" charset="0"/>
                                    </a:rPr>
                                    <m:t>𝑆</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𝑡</m:t>
                                      </m:r>
                                    </m:e>
                                  </m:d>
                                  <m:r>
                                    <a:rPr lang="en-US" i="1">
                                      <a:solidFill>
                                        <a:srgbClr val="7030A0"/>
                                      </a:solidFill>
                                      <a:latin typeface="Cambria Math" panose="02040503050406030204" pitchFamily="18" charset="0"/>
                                      <a:ea typeface="Cambria Math" panose="02040503050406030204" pitchFamily="18" charset="0"/>
                                    </a:rPr>
                                    <m:t>, </m:t>
                                  </m:r>
                                  <m:r>
                                    <a:rPr lang="en-US" i="1">
                                      <a:solidFill>
                                        <a:srgbClr val="7030A0"/>
                                      </a:solidFill>
                                      <a:latin typeface="Cambria Math" panose="02040503050406030204" pitchFamily="18" charset="0"/>
                                      <a:ea typeface="Cambria Math" panose="02040503050406030204" pitchFamily="18" charset="0"/>
                                    </a:rPr>
                                    <m:t>𝑄</m:t>
                                  </m:r>
                                  <m:d>
                                    <m:dPr>
                                      <m:ctrlPr>
                                        <a:rPr lang="en-US" i="1">
                                          <a:solidFill>
                                            <a:srgbClr val="7030A0"/>
                                          </a:solidFill>
                                          <a:latin typeface="Cambria Math" panose="02040503050406030204" pitchFamily="18" charset="0"/>
                                          <a:ea typeface="Cambria Math" panose="02040503050406030204" pitchFamily="18" charset="0"/>
                                        </a:rPr>
                                      </m:ctrlPr>
                                    </m:dPr>
                                    <m:e>
                                      <m:r>
                                        <a:rPr lang="en-US" i="1">
                                          <a:solidFill>
                                            <a:srgbClr val="7030A0"/>
                                          </a:solidFill>
                                          <a:latin typeface="Cambria Math" panose="02040503050406030204" pitchFamily="18" charset="0"/>
                                          <a:ea typeface="Cambria Math" panose="02040503050406030204" pitchFamily="18" charset="0"/>
                                        </a:rPr>
                                        <m:t>𝑡</m:t>
                                      </m:r>
                                    </m:e>
                                  </m:d>
                                </m:e>
                              </m:d>
                            </m:e>
                            <m:sup>
                              <m:r>
                                <a:rPr lang="en-US" b="0" i="1" smtClean="0">
                                  <a:solidFill>
                                    <a:srgbClr val="7030A0"/>
                                  </a:solidFill>
                                  <a:latin typeface="Cambria Math" panose="02040503050406030204" pitchFamily="18" charset="0"/>
                                  <a:ea typeface="Cambria Math" panose="02040503050406030204" pitchFamily="18" charset="0"/>
                                </a:rPr>
                                <m:t>+</m:t>
                              </m:r>
                            </m:sup>
                          </m:sSup>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p:txBody>
          </p:sp>
        </mc:Choice>
        <mc:Fallback>
          <p:sp>
            <p:nvSpPr>
              <p:cNvPr id="41" name="TextBox 40"/>
              <p:cNvSpPr txBox="1">
                <a:spLocks noRot="1" noChangeAspect="1" noMove="1" noResize="1" noEditPoints="1" noAdjustHandles="1" noChangeArrowheads="1" noChangeShapeType="1" noTextEdit="1"/>
              </p:cNvSpPr>
              <p:nvPr/>
            </p:nvSpPr>
            <p:spPr>
              <a:xfrm>
                <a:off x="649605" y="3429881"/>
                <a:ext cx="7870914" cy="656013"/>
              </a:xfrm>
              <a:prstGeom prst="rect">
                <a:avLst/>
              </a:prstGeom>
              <a:blipFill>
                <a:blip r:embed="rId6"/>
                <a:stretch>
                  <a:fillRect/>
                </a:stretch>
              </a:blipFill>
            </p:spPr>
            <p:txBody>
              <a:bodyPr/>
              <a:lstStyle/>
              <a:p>
                <a:r>
                  <a:rPr lang="en-US">
                    <a:noFill/>
                  </a:rPr>
                  <a:t> </a:t>
                </a:r>
              </a:p>
            </p:txBody>
          </p:sp>
        </mc:Fallback>
      </mc:AlternateContent>
      <p:sp>
        <p:nvSpPr>
          <p:cNvPr id="43" name="Rectangle 42"/>
          <p:cNvSpPr/>
          <p:nvPr/>
        </p:nvSpPr>
        <p:spPr>
          <a:xfrm>
            <a:off x="5320937" y="3429881"/>
            <a:ext cx="2565576" cy="658450"/>
          </a:xfrm>
          <a:prstGeom prst="rect">
            <a:avLst/>
          </a:prstGeom>
          <a:solidFill>
            <a:srgbClr val="92D050">
              <a:alpha val="22000"/>
            </a:srgbClr>
          </a:solid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1" name="TextBox 30"/>
              <p:cNvSpPr txBox="1"/>
              <p:nvPr/>
            </p:nvSpPr>
            <p:spPr>
              <a:xfrm>
                <a:off x="649605" y="4301775"/>
                <a:ext cx="7870914" cy="1152175"/>
              </a:xfrm>
              <a:prstGeom prst="rect">
                <a:avLst/>
              </a:prstGeom>
              <a:solidFill>
                <a:srgbClr val="BED7EE"/>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𝐸</m:t>
                      </m:r>
                      <m:d>
                        <m:dPr>
                          <m:begChr m:val="["/>
                          <m:endChr m:val="]"/>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2</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𝑌</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e>
                              </m:d>
                            </m:e>
                          </m:d>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2</m:t>
                              </m:r>
                            </m:sub>
                          </m:sSub>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𝑌</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𝑡</m:t>
                                  </m:r>
                                </m:e>
                              </m:d>
                            </m:e>
                          </m:d>
                          <m:r>
                            <a:rPr lang="en-US" i="1" dirty="0"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𝑌</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ad>
                        <m:radPr>
                          <m:degHide m:val="on"/>
                          <m:ctrlPr>
                            <a:rPr lang="en-US" b="0" i="1" smtClean="0">
                              <a:latin typeface="Cambria Math" panose="02040503050406030204" pitchFamily="18" charset="0"/>
                              <a:ea typeface="Cambria Math" panose="02040503050406030204" pitchFamily="18" charset="0"/>
                            </a:rPr>
                          </m:ctrlPr>
                        </m:radPr>
                        <m:deg/>
                        <m:e>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𝑉</m:t>
                              </m:r>
                            </m:e>
                            <m:sub>
                              <m:r>
                                <a:rPr lang="en-US" i="1">
                                  <a:solidFill>
                                    <a:schemeClr val="tx1"/>
                                  </a:solidFill>
                                  <a:latin typeface="Cambria Math" panose="02040503050406030204" pitchFamily="18" charset="0"/>
                                </a:rPr>
                                <m:t>2</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𝑌</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e>
                          </m:d>
                        </m:e>
                      </m:ra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𝐶</m:t>
                      </m:r>
                    </m:oMath>
                  </m:oMathPara>
                </a14:m>
                <a:endParaRPr lang="en-US" dirty="0"/>
              </a:p>
              <a:p>
                <a:r>
                  <a:rPr lang="en-US" dirty="0"/>
                  <a:t>Where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sSup>
                              <m:sSupPr>
                                <m:ctrlPr>
                                  <a:rPr lang="en-US" i="1" dirty="0" smtClean="0">
                                    <a:latin typeface="Cambria Math" panose="02040503050406030204" pitchFamily="18" charset="0"/>
                                  </a:rPr>
                                </m:ctrlPr>
                              </m:sSupPr>
                              <m:e>
                                <m:d>
                                  <m:dPr>
                                    <m:begChr m:val="⟨"/>
                                    <m:endChr m:val="⟩"/>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ea typeface="Cambria Math" panose="02040503050406030204" pitchFamily="18" charset="0"/>
                                          </a:rPr>
                                          <m:t>𝜌</m:t>
                                        </m:r>
                                      </m:e>
                                      <m:sup>
                                        <m:r>
                                          <a:rPr lang="en-US" i="1" dirty="0">
                                            <a:latin typeface="Cambria Math" panose="02040503050406030204" pitchFamily="18" charset="0"/>
                                          </a:rPr>
                                          <m:t>∗</m:t>
                                        </m:r>
                                      </m:sup>
                                    </m:sSup>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sup>
                                <m:r>
                                  <a:rPr lang="en-US" b="0" i="1" dirty="0" smtClean="0">
                                    <a:latin typeface="Cambria Math" panose="02040503050406030204" pitchFamily="18" charset="0"/>
                                  </a:rPr>
                                  <m:t>+</m:t>
                                </m:r>
                              </m:sup>
                            </m:sSup>
                          </m:e>
                        </m:d>
                      </m:e>
                      <m:sup>
                        <m:r>
                          <a:rPr lang="en-US" i="1" dirty="0">
                            <a:latin typeface="Cambria Math" panose="02040503050406030204" pitchFamily="18" charset="0"/>
                          </a:rPr>
                          <m:t>2</m:t>
                        </m:r>
                      </m:sup>
                    </m:sSup>
                  </m:oMath>
                </a14:m>
                <a:r>
                  <a:rPr lang="en-US" dirty="0"/>
                  <a:t>, here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𝜌</m:t>
                        </m:r>
                      </m:e>
                      <m:sup>
                        <m:r>
                          <a:rPr lang="en-US" b="0" i="1" smtClean="0">
                            <a:latin typeface="Cambria Math" panose="02040503050406030204" pitchFamily="18" charset="0"/>
                          </a:rPr>
                          <m:t>∗</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𝜌</m:t>
                        </m:r>
                      </m:num>
                      <m:den>
                        <m:r>
                          <a:rPr lang="en-US" b="0" i="1" smtClean="0">
                            <a:latin typeface="Cambria Math" panose="02040503050406030204" pitchFamily="18" charset="0"/>
                          </a:rPr>
                          <m:t>2</m:t>
                        </m:r>
                      </m:den>
                    </m:f>
                  </m:oMath>
                </a14:m>
                <a:endParaRPr lang="en-US" dirty="0"/>
              </a:p>
            </p:txBody>
          </p:sp>
        </mc:Choice>
        <mc:Fallback>
          <p:sp>
            <p:nvSpPr>
              <p:cNvPr id="31" name="TextBox 30"/>
              <p:cNvSpPr txBox="1">
                <a:spLocks noRot="1" noChangeAspect="1" noMove="1" noResize="1" noEditPoints="1" noAdjustHandles="1" noChangeArrowheads="1" noChangeShapeType="1" noTextEdit="1"/>
              </p:cNvSpPr>
              <p:nvPr/>
            </p:nvSpPr>
            <p:spPr>
              <a:xfrm>
                <a:off x="649605" y="4301775"/>
                <a:ext cx="7870914" cy="1152175"/>
              </a:xfrm>
              <a:prstGeom prst="rect">
                <a:avLst/>
              </a:prstGeom>
              <a:blipFill>
                <a:blip r:embed="rId7"/>
                <a:stretch>
                  <a:fillRect l="-697"/>
                </a:stretch>
              </a:blipFill>
            </p:spPr>
            <p:txBody>
              <a:bodyPr/>
              <a:lstStyle/>
              <a:p>
                <a:r>
                  <a:rPr lang="en-US">
                    <a:noFill/>
                  </a:rPr>
                  <a:t> </a:t>
                </a:r>
              </a:p>
            </p:txBody>
          </p:sp>
        </mc:Fallback>
      </mc:AlternateContent>
      <p:cxnSp>
        <p:nvCxnSpPr>
          <p:cNvPr id="14" name="Straight Connector 13"/>
          <p:cNvCxnSpPr>
            <a:cxnSpLocks/>
            <a:stCxn id="36" idx="2"/>
          </p:cNvCxnSpPr>
          <p:nvPr/>
        </p:nvCxnSpPr>
        <p:spPr>
          <a:xfrm>
            <a:off x="1530144" y="2965282"/>
            <a:ext cx="0" cy="232368"/>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cxnSpLocks/>
          </p:cNvCxnSpPr>
          <p:nvPr/>
        </p:nvCxnSpPr>
        <p:spPr>
          <a:xfrm flipH="1">
            <a:off x="296092" y="3197650"/>
            <a:ext cx="12340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04800" y="3197650"/>
            <a:ext cx="0" cy="5644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endCxn id="41" idx="1"/>
          </p:cNvCxnSpPr>
          <p:nvPr/>
        </p:nvCxnSpPr>
        <p:spPr>
          <a:xfrm flipV="1">
            <a:off x="296091" y="3757888"/>
            <a:ext cx="353514" cy="121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a:stCxn id="37" idx="2"/>
          </p:cNvCxnSpPr>
          <p:nvPr/>
        </p:nvCxnSpPr>
        <p:spPr>
          <a:xfrm>
            <a:off x="4101739" y="2965282"/>
            <a:ext cx="0" cy="269756"/>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cxnSpLocks/>
          </p:cNvCxnSpPr>
          <p:nvPr/>
        </p:nvCxnSpPr>
        <p:spPr>
          <a:xfrm>
            <a:off x="4101739" y="3235038"/>
            <a:ext cx="4763587"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8865326" y="3235039"/>
            <a:ext cx="0" cy="107420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flipH="1">
            <a:off x="8679725" y="4301775"/>
            <a:ext cx="185601" cy="7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Right Brace 50"/>
          <p:cNvSpPr/>
          <p:nvPr/>
        </p:nvSpPr>
        <p:spPr>
          <a:xfrm>
            <a:off x="8515350" y="3759106"/>
            <a:ext cx="164375" cy="1100277"/>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a:cxnSpLocks/>
          </p:cNvCxnSpPr>
          <p:nvPr/>
        </p:nvCxnSpPr>
        <p:spPr>
          <a:xfrm>
            <a:off x="7156814" y="2973991"/>
            <a:ext cx="0" cy="232368"/>
          </a:xfrm>
          <a:prstGeom prst="line">
            <a:avLst/>
          </a:prstGeom>
          <a:ln w="381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D945F789-171C-4A3F-B2E6-8C20DAFE513E}" type="datetime4">
              <a:rPr lang="en-US" altLang="zh-CN" smtClean="0"/>
              <a:t>June 2, 2017</a:t>
            </a:fld>
            <a:endParaRPr lang="zh-CN" altLang="en-US"/>
          </a:p>
        </p:txBody>
      </p:sp>
    </p:spTree>
    <p:extLst>
      <p:ext uri="{BB962C8B-B14F-4D97-AF65-F5344CB8AC3E}">
        <p14:creationId xmlns:p14="http://schemas.microsoft.com/office/powerpoint/2010/main" val="2471687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6" name="Rectangle: Rounded Corners 5"/>
          <p:cNvSpPr/>
          <p:nvPr/>
        </p:nvSpPr>
        <p:spPr>
          <a:xfrm>
            <a:off x="628649" y="2281646"/>
            <a:ext cx="2131967"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r>
              <a:rPr lang="en-US" dirty="0"/>
              <a:t>No Abstraction</a:t>
            </a:r>
          </a:p>
        </p:txBody>
      </p:sp>
      <p:sp>
        <p:nvSpPr>
          <p:cNvPr id="7" name="Rectangle: Rounded Corners 6"/>
          <p:cNvSpPr/>
          <p:nvPr/>
        </p:nvSpPr>
        <p:spPr>
          <a:xfrm>
            <a:off x="2855866" y="2281646"/>
            <a:ext cx="2782389"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TASS</a:t>
            </a:r>
            <a:r>
              <a:rPr lang="en-US" sz="1200" baseline="70000" dirty="0">
                <a:latin typeface="+mj-lt"/>
              </a:rPr>
              <a:t>[Tassiulas’98]</a:t>
            </a:r>
          </a:p>
          <a:p>
            <a:pPr marL="285750" indent="-285750">
              <a:lnSpc>
                <a:spcPts val="1800"/>
              </a:lnSpc>
              <a:buFont typeface="Arial" panose="020B0604020202020204" pitchFamily="34" charset="0"/>
              <a:buChar char="•"/>
            </a:pPr>
            <a:r>
              <a:rPr lang="en-US" dirty="0"/>
              <a:t>Property P </a:t>
            </a:r>
          </a:p>
          <a:p>
            <a:pPr marL="285750" indent="-285750">
              <a:lnSpc>
                <a:spcPts val="1800"/>
              </a:lnSpc>
              <a:buFont typeface="Arial" panose="020B0604020202020204" pitchFamily="34" charset="0"/>
              <a:buChar char="•"/>
            </a:pPr>
            <a:r>
              <a:rPr lang="en-US" dirty="0"/>
              <a:t>Non-Degenerative</a:t>
            </a:r>
          </a:p>
        </p:txBody>
      </p:sp>
      <mc:AlternateContent xmlns:mc="http://schemas.openxmlformats.org/markup-compatibility/2006" xmlns:a14="http://schemas.microsoft.com/office/drawing/2010/main">
        <mc:Choice Requires="a14">
          <p:sp>
            <p:nvSpPr>
              <p:cNvPr id="8" name="Rectangle: Rounded Corners 7"/>
              <p:cNvSpPr/>
              <p:nvPr/>
            </p:nvSpPr>
            <p:spPr>
              <a:xfrm>
                <a:off x="5732961" y="2281646"/>
                <a:ext cx="2782389"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QPS-SERENA</a:t>
                </a:r>
                <a:endParaRPr lang="en-US" sz="1200" baseline="70000" dirty="0">
                  <a:latin typeface="+mj-lt"/>
                </a:endParaRPr>
              </a:p>
              <a:p>
                <a:pPr marL="285750" indent="-285750">
                  <a:lnSpc>
                    <a:spcPts val="1800"/>
                  </a:lnSpc>
                  <a:buFont typeface="Arial" panose="020B0604020202020204" pitchFamily="34" charset="0"/>
                  <a:buChar char="•"/>
                </a:pPr>
                <a14:m>
                  <m:oMath xmlns:m="http://schemas.openxmlformats.org/officeDocument/2006/math">
                    <m:d>
                      <m:dPr>
                        <m:ctrlPr>
                          <a:rPr lang="en-US" b="0"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𝛿</m:t>
                        </m:r>
                      </m:e>
                    </m:d>
                    <m:r>
                      <a:rPr lang="en-US" b="0" i="1" dirty="0" smtClean="0">
                        <a:latin typeface="Cambria Math" panose="02040503050406030204" pitchFamily="18" charset="0"/>
                      </a:rPr>
                      <m:t>−</m:t>
                    </m:r>
                    <m:r>
                      <a:rPr lang="en-US" b="0" i="1" dirty="0" smtClean="0">
                        <a:latin typeface="Cambria Math" panose="02040503050406030204" pitchFamily="18" charset="0"/>
                      </a:rPr>
                      <m:t>𝑀𝑊𝑀</m:t>
                    </m:r>
                  </m:oMath>
                </a14:m>
                <a:r>
                  <a:rPr lang="en-US" dirty="0"/>
                  <a:t> </a:t>
                </a:r>
              </a:p>
              <a:p>
                <a:pPr marL="285750" indent="-285750">
                  <a:lnSpc>
                    <a:spcPts val="1800"/>
                  </a:lnSpc>
                  <a:buFont typeface="Arial" panose="020B0604020202020204" pitchFamily="34" charset="0"/>
                  <a:buChar char="•"/>
                </a:pPr>
                <a:r>
                  <a:rPr lang="en-US" dirty="0"/>
                  <a:t>Non-Degenerative</a:t>
                </a:r>
              </a:p>
            </p:txBody>
          </p:sp>
        </mc:Choice>
        <mc:Fallback xmlns="">
          <p:sp>
            <p:nvSpPr>
              <p:cNvPr id="8" name="Rectangle: Rounded Corners 7"/>
              <p:cNvSpPr>
                <a:spLocks noRot="1" noChangeAspect="1" noMove="1" noResize="1" noEditPoints="1" noAdjustHandles="1" noChangeArrowheads="1" noChangeShapeType="1" noTextEdit="1"/>
              </p:cNvSpPr>
              <p:nvPr/>
            </p:nvSpPr>
            <p:spPr>
              <a:xfrm>
                <a:off x="5732961" y="2281646"/>
                <a:ext cx="2782389" cy="792480"/>
              </a:xfrm>
              <a:prstGeom prst="roundRect">
                <a:avLst/>
              </a:prstGeom>
              <a:blipFill>
                <a:blip r:embed="rId2"/>
                <a:stretch>
                  <a:fillRect b="-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p:cNvSpPr/>
              <p:nvPr/>
            </p:nvSpPr>
            <p:spPr>
              <a:xfrm>
                <a:off x="628649" y="3435532"/>
                <a:ext cx="2131967" cy="792480"/>
              </a:xfrm>
              <a:prstGeom prst="roundRect">
                <a:avLst/>
              </a:prstGeom>
            </p:spPr>
            <p:style>
              <a:lnRef idx="2">
                <a:schemeClr val="dk1"/>
              </a:lnRef>
              <a:fillRef idx="1">
                <a:schemeClr val="lt1"/>
              </a:fillRef>
              <a:effectRef idx="0">
                <a:schemeClr val="dk1"/>
              </a:effectRef>
              <a:fontRef idx="minor">
                <a:schemeClr val="dk1"/>
              </a:fontRef>
            </p:style>
            <p:txBody>
              <a:bodyPr rtlCol="0" anchor="t" anchorCtr="0"/>
              <a:lstStyle/>
              <a:p>
                <a:pPr algn="ctr"/>
                <a:r>
                  <a:rPr lang="en-US" b="1" dirty="0">
                    <a:latin typeface="+mj-lt"/>
                  </a:rPr>
                  <a:t>      MWM </a:t>
                </a:r>
                <a:r>
                  <a:rPr lang="en-US" sz="1200" baseline="70000" dirty="0">
                    <a:latin typeface="+mj-lt"/>
                  </a:rPr>
                  <a:t>[</a:t>
                </a:r>
                <a:r>
                  <a:rPr lang="en-US" sz="1200" baseline="70000" dirty="0"/>
                  <a:t>McKeown’99]</a:t>
                </a:r>
                <a:endParaRPr lang="en-US" sz="1200" baseline="70000" dirty="0">
                  <a:latin typeface="+mj-lt"/>
                </a:endParaRPr>
              </a:p>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𝑉</m:t>
                          </m:r>
                          <m:r>
                            <a:rPr lang="en-US" b="0" i="1" dirty="0" smtClean="0">
                              <a:latin typeface="Cambria Math" panose="02040503050406030204" pitchFamily="18" charset="0"/>
                            </a:rPr>
                            <m:t>=</m:t>
                          </m:r>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𝑄</m:t>
                              </m:r>
                            </m:e>
                          </m:d>
                        </m:e>
                        <m:sup>
                          <m:r>
                            <a:rPr lang="en-US" b="0" i="1" dirty="0" smtClean="0">
                              <a:latin typeface="Cambria Math" panose="02040503050406030204" pitchFamily="18" charset="0"/>
                            </a:rPr>
                            <m:t>2</m:t>
                          </m:r>
                        </m:sup>
                      </m:sSup>
                    </m:oMath>
                  </m:oMathPara>
                </a14:m>
                <a:endParaRPr lang="en-US" dirty="0"/>
              </a:p>
            </p:txBody>
          </p:sp>
        </mc:Choice>
        <mc:Fallback xmlns="">
          <p:sp>
            <p:nvSpPr>
              <p:cNvPr id="9" name="Rectangle: Rounded Corners 8"/>
              <p:cNvSpPr>
                <a:spLocks noRot="1" noChangeAspect="1" noMove="1" noResize="1" noEditPoints="1" noAdjustHandles="1" noChangeArrowheads="1" noChangeShapeType="1" noTextEdit="1"/>
              </p:cNvSpPr>
              <p:nvPr/>
            </p:nvSpPr>
            <p:spPr>
              <a:xfrm>
                <a:off x="628649" y="3435532"/>
                <a:ext cx="2131967" cy="792480"/>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p:cNvSpPr/>
              <p:nvPr/>
            </p:nvSpPr>
            <p:spPr>
              <a:xfrm>
                <a:off x="2808512" y="3435532"/>
                <a:ext cx="2829743" cy="792481"/>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latin typeface="+mj-lt"/>
                  </a:rPr>
                  <a:t>          TASS</a:t>
                </a:r>
                <a:r>
                  <a:rPr lang="en-US" sz="1200" baseline="70000" dirty="0">
                    <a:latin typeface="+mj-lt"/>
                  </a:rPr>
                  <a:t>[Tassiulas’98]</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rPr>
                                <m:t>𝑄</m:t>
                              </m:r>
                            </m:e>
                          </m:d>
                        </m:e>
                        <m:sup>
                          <m:r>
                            <a:rPr lang="en-US" i="1">
                              <a:latin typeface="Cambria Math" panose="02040503050406030204" pitchFamily="18" charset="0"/>
                            </a:rPr>
                            <m:t>2</m:t>
                          </m:r>
                        </m:sup>
                      </m:sSup>
                      <m:r>
                        <a:rPr lang="en-US" b="0" i="1" smtClean="0">
                          <a:latin typeface="Cambria Math" panose="02040503050406030204" pitchFamily="18" charset="0"/>
                        </a:rPr>
                        <m:t>+</m:t>
                      </m:r>
                      <m:sSup>
                        <m:sSupPr>
                          <m:ctrlPr>
                            <a:rPr lang="en-US" i="1" dirty="0">
                              <a:latin typeface="Cambria Math" panose="02040503050406030204" pitchFamily="18" charset="0"/>
                            </a:rPr>
                          </m:ctrlPr>
                        </m:sSupPr>
                        <m:e>
                          <m:d>
                            <m:dPr>
                              <m:ctrlPr>
                                <a:rPr lang="en-US" i="1" dirty="0">
                                  <a:latin typeface="Cambria Math" panose="02040503050406030204" pitchFamily="18" charset="0"/>
                                </a:rPr>
                              </m:ctrlPr>
                            </m:d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𝑄</m:t>
                                      </m:r>
                                    </m:sub>
                                  </m:sSub>
                                  <m:r>
                                    <a:rPr lang="en-US" i="1" dirty="0">
                                      <a:latin typeface="Cambria Math" panose="02040503050406030204" pitchFamily="18" charset="0"/>
                                    </a:rPr>
                                    <m:t>−</m:t>
                                  </m:r>
                                  <m:r>
                                    <a:rPr lang="en-US" i="1" dirty="0">
                                      <a:latin typeface="Cambria Math" panose="02040503050406030204" pitchFamily="18" charset="0"/>
                                    </a:rPr>
                                    <m:t>𝑆</m:t>
                                  </m:r>
                                  <m:r>
                                    <a:rPr lang="en-US" i="1" dirty="0">
                                      <a:latin typeface="Cambria Math" panose="02040503050406030204" pitchFamily="18" charset="0"/>
                                    </a:rPr>
                                    <m:t>, </m:t>
                                  </m:r>
                                  <m:r>
                                    <a:rPr lang="en-US" i="1" dirty="0">
                                      <a:latin typeface="Cambria Math" panose="02040503050406030204" pitchFamily="18" charset="0"/>
                                    </a:rPr>
                                    <m:t>𝑄</m:t>
                                  </m:r>
                                </m:e>
                              </m:d>
                            </m:e>
                          </m:d>
                        </m:e>
                        <m:sup>
                          <m:r>
                            <a:rPr lang="en-US" i="1" dirty="0">
                              <a:latin typeface="Cambria Math" panose="02040503050406030204" pitchFamily="18" charset="0"/>
                            </a:rPr>
                            <m:t>2</m:t>
                          </m:r>
                        </m:sup>
                      </m:sSup>
                    </m:oMath>
                  </m:oMathPara>
                </a14:m>
                <a:endParaRPr lang="en-US" dirty="0"/>
              </a:p>
            </p:txBody>
          </p:sp>
        </mc:Choice>
        <mc:Fallback xmlns="">
          <p:sp>
            <p:nvSpPr>
              <p:cNvPr id="10" name="Rectangle: Rounded Corners 9"/>
              <p:cNvSpPr>
                <a:spLocks noRot="1" noChangeAspect="1" noMove="1" noResize="1" noEditPoints="1" noAdjustHandles="1" noChangeArrowheads="1" noChangeShapeType="1" noTextEdit="1"/>
              </p:cNvSpPr>
              <p:nvPr/>
            </p:nvSpPr>
            <p:spPr>
              <a:xfrm>
                <a:off x="2808512" y="3435532"/>
                <a:ext cx="2829743" cy="792481"/>
              </a:xfrm>
              <a:prstGeom prst="round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p:cNvSpPr/>
              <p:nvPr/>
            </p:nvSpPr>
            <p:spPr>
              <a:xfrm>
                <a:off x="5686151" y="3435532"/>
                <a:ext cx="3045823" cy="792480"/>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r>
                  <a:rPr lang="en-US" b="1" dirty="0"/>
                  <a:t>QPS-SERENA</a:t>
                </a:r>
                <a:endParaRPr lang="en-US" sz="1200" baseline="70000" dirty="0"/>
              </a:p>
              <a:p>
                <a:pPr algn="ctr"/>
                <a14:m>
                  <m:oMathPara xmlns:m="http://schemas.openxmlformats.org/officeDocument/2006/math">
                    <m:oMathParaPr>
                      <m:jc m:val="centerGroup"/>
                    </m:oMathParaPr>
                    <m:oMath xmlns:m="http://schemas.openxmlformats.org/officeDocument/2006/math">
                      <m:r>
                        <a:rPr lang="en-US" i="1">
                          <a:solidFill>
                            <a:prstClr val="black"/>
                          </a:solidFill>
                          <a:latin typeface="Cambria Math" panose="02040503050406030204" pitchFamily="18" charset="0"/>
                        </a:rPr>
                        <m:t>𝑉</m:t>
                      </m:r>
                      <m:r>
                        <a:rPr lang="en-US" i="1">
                          <a:solidFill>
                            <a:prstClr val="black"/>
                          </a:solidFill>
                          <a:latin typeface="Cambria Math" panose="02040503050406030204" pitchFamily="18" charset="0"/>
                        </a:rPr>
                        <m:t>=</m:t>
                      </m:r>
                      <m:sSup>
                        <m:sSupPr>
                          <m:ctrlPr>
                            <a:rPr lang="en-US" i="1">
                              <a:solidFill>
                                <a:prstClr val="black"/>
                              </a:solidFill>
                              <a:latin typeface="Cambria Math" panose="02040503050406030204" pitchFamily="18" charset="0"/>
                            </a:rPr>
                          </m:ctrlPr>
                        </m:sSupPr>
                        <m:e>
                          <m:d>
                            <m:dPr>
                              <m:begChr m:val="‖"/>
                              <m:endChr m:val="‖"/>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𝑄</m:t>
                              </m:r>
                            </m:e>
                          </m:d>
                        </m:e>
                        <m:sup>
                          <m:r>
                            <a:rPr lang="en-US" i="1">
                              <a:solidFill>
                                <a:prstClr val="black"/>
                              </a:solidFill>
                              <a:latin typeface="Cambria Math" panose="02040503050406030204" pitchFamily="18" charset="0"/>
                            </a:rPr>
                            <m:t>2</m:t>
                          </m:r>
                        </m:sup>
                      </m:sSup>
                      <m:r>
                        <a:rPr lang="en-US" i="1">
                          <a:solidFill>
                            <a:prstClr val="black"/>
                          </a:solidFill>
                          <a:latin typeface="Cambria Math" panose="02040503050406030204" pitchFamily="18" charset="0"/>
                        </a:rPr>
                        <m:t>+</m:t>
                      </m:r>
                      <m:sSup>
                        <m:sSupPr>
                          <m:ctrlPr>
                            <a:rPr lang="en-US" i="1" dirty="0">
                              <a:solidFill>
                                <a:prstClr val="black"/>
                              </a:solidFill>
                              <a:latin typeface="Cambria Math" panose="02040503050406030204" pitchFamily="18" charset="0"/>
                            </a:rPr>
                          </m:ctrlPr>
                        </m:sSupPr>
                        <m:e>
                          <m:d>
                            <m:dPr>
                              <m:ctrlPr>
                                <a:rPr lang="en-US" i="1" dirty="0">
                                  <a:solidFill>
                                    <a:prstClr val="black"/>
                                  </a:solidFill>
                                  <a:latin typeface="Cambria Math" panose="02040503050406030204" pitchFamily="18" charset="0"/>
                                </a:rPr>
                              </m:ctrlPr>
                            </m:dPr>
                            <m:e>
                              <m:d>
                                <m:dPr>
                                  <m:begChr m:val="⟨"/>
                                  <m:endChr m:val="⟩"/>
                                  <m:ctrlPr>
                                    <a:rPr lang="en-US" i="1" dirty="0">
                                      <a:solidFill>
                                        <a:prstClr val="black"/>
                                      </a:solidFill>
                                      <a:latin typeface="Cambria Math" panose="02040503050406030204" pitchFamily="18" charset="0"/>
                                    </a:rPr>
                                  </m:ctrlPr>
                                </m:dPr>
                                <m:e>
                                  <m:sSup>
                                    <m:sSupPr>
                                      <m:ctrlPr>
                                        <a:rPr lang="en-US" i="1" dirty="0" smtClean="0">
                                          <a:solidFill>
                                            <a:prstClr val="black"/>
                                          </a:solidFill>
                                          <a:latin typeface="Cambria Math" panose="02040503050406030204" pitchFamily="18" charset="0"/>
                                        </a:rPr>
                                      </m:ctrlPr>
                                    </m:sSupPr>
                                    <m:e>
                                      <m:r>
                                        <a:rPr lang="en-US" i="1" dirty="0" smtClean="0">
                                          <a:solidFill>
                                            <a:prstClr val="black"/>
                                          </a:solidFill>
                                          <a:latin typeface="Cambria Math" panose="02040503050406030204" pitchFamily="18" charset="0"/>
                                          <a:ea typeface="Cambria Math" panose="02040503050406030204" pitchFamily="18" charset="0"/>
                                        </a:rPr>
                                        <m:t>𝜌</m:t>
                                      </m:r>
                                    </m:e>
                                    <m:sup>
                                      <m:r>
                                        <a:rPr lang="en-US" b="0" i="1" dirty="0" smtClean="0">
                                          <a:solidFill>
                                            <a:prstClr val="black"/>
                                          </a:solidFill>
                                          <a:latin typeface="Cambria Math" panose="02040503050406030204" pitchFamily="18" charset="0"/>
                                        </a:rPr>
                                        <m:t>∗</m:t>
                                      </m:r>
                                    </m:sup>
                                  </m:sSup>
                                  <m:sSub>
                                    <m:sSubPr>
                                      <m:ctrlPr>
                                        <a:rPr lang="en-US" i="1" dirty="0">
                                          <a:solidFill>
                                            <a:prstClr val="black"/>
                                          </a:solidFill>
                                          <a:latin typeface="Cambria Math" panose="02040503050406030204" pitchFamily="18" charset="0"/>
                                        </a:rPr>
                                      </m:ctrlPr>
                                    </m:sSubPr>
                                    <m:e>
                                      <m:r>
                                        <a:rPr lang="en-US" i="1" dirty="0">
                                          <a:solidFill>
                                            <a:prstClr val="black"/>
                                          </a:solidFill>
                                          <a:latin typeface="Cambria Math" panose="02040503050406030204" pitchFamily="18" charset="0"/>
                                        </a:rPr>
                                        <m:t>𝑆</m:t>
                                      </m:r>
                                    </m:e>
                                    <m:sub>
                                      <m:r>
                                        <a:rPr lang="en-US" i="1" dirty="0">
                                          <a:solidFill>
                                            <a:prstClr val="black"/>
                                          </a:solidFill>
                                          <a:latin typeface="Cambria Math" panose="02040503050406030204" pitchFamily="18" charset="0"/>
                                        </a:rPr>
                                        <m:t>𝑄</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𝑆</m:t>
                                  </m:r>
                                  <m:r>
                                    <a:rPr lang="en-US" i="1" dirty="0">
                                      <a:solidFill>
                                        <a:prstClr val="black"/>
                                      </a:solidFill>
                                      <a:latin typeface="Cambria Math" panose="02040503050406030204" pitchFamily="18" charset="0"/>
                                    </a:rPr>
                                    <m:t>, </m:t>
                                  </m:r>
                                  <m:r>
                                    <a:rPr lang="en-US" i="1" dirty="0">
                                      <a:solidFill>
                                        <a:prstClr val="black"/>
                                      </a:solidFill>
                                      <a:latin typeface="Cambria Math" panose="02040503050406030204" pitchFamily="18" charset="0"/>
                                    </a:rPr>
                                    <m:t>𝑄</m:t>
                                  </m:r>
                                </m:e>
                              </m:d>
                            </m:e>
                          </m:d>
                        </m:e>
                        <m:sup>
                          <m:r>
                            <a:rPr lang="en-US" i="1" dirty="0">
                              <a:solidFill>
                                <a:prstClr val="black"/>
                              </a:solidFill>
                              <a:latin typeface="Cambria Math" panose="02040503050406030204" pitchFamily="18" charset="0"/>
                            </a:rPr>
                            <m:t>2</m:t>
                          </m:r>
                        </m:sup>
                      </m:sSup>
                    </m:oMath>
                  </m:oMathPara>
                </a14:m>
                <a:endParaRPr lang="en-US" sz="1200" baseline="70000" dirty="0">
                  <a:latin typeface="+mj-lt"/>
                </a:endParaRPr>
              </a:p>
            </p:txBody>
          </p:sp>
        </mc:Choice>
        <mc:Fallback xmlns="">
          <p:sp>
            <p:nvSpPr>
              <p:cNvPr id="11" name="Rectangle: Rounded Corners 10"/>
              <p:cNvSpPr>
                <a:spLocks noRot="1" noChangeAspect="1" noMove="1" noResize="1" noEditPoints="1" noAdjustHandles="1" noChangeArrowheads="1" noChangeShapeType="1" noTextEdit="1"/>
              </p:cNvSpPr>
              <p:nvPr/>
            </p:nvSpPr>
            <p:spPr>
              <a:xfrm>
                <a:off x="5686151" y="3435532"/>
                <a:ext cx="3045823" cy="792480"/>
              </a:xfrm>
              <a:prstGeom prst="roundRect">
                <a:avLst/>
              </a:prstGeom>
              <a:blipFill>
                <a:blip r:embed="rId5"/>
                <a:stretch>
                  <a:fillRect/>
                </a:stretch>
              </a:blipFill>
            </p:spPr>
            <p:txBody>
              <a:bodyPr/>
              <a:lstStyle/>
              <a:p>
                <a:r>
                  <a:rPr lang="en-US">
                    <a:noFill/>
                  </a:rPr>
                  <a:t> </a:t>
                </a:r>
              </a:p>
            </p:txBody>
          </p:sp>
        </mc:Fallback>
      </mc:AlternateContent>
      <p:sp>
        <p:nvSpPr>
          <p:cNvPr id="12" name="Rectangle 11"/>
          <p:cNvSpPr/>
          <p:nvPr/>
        </p:nvSpPr>
        <p:spPr>
          <a:xfrm>
            <a:off x="6662056" y="1765981"/>
            <a:ext cx="1419497" cy="334962"/>
          </a:xfrm>
          <a:prstGeom prst="rect">
            <a:avLst/>
          </a:prstGeom>
          <a:solidFill>
            <a:srgbClr val="FFC000">
              <a:alpha val="38000"/>
            </a:srgbClr>
          </a:solidFill>
          <a:ln w="190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983730" y="3819028"/>
            <a:ext cx="1646463" cy="334962"/>
          </a:xfrm>
          <a:prstGeom prst="rect">
            <a:avLst/>
          </a:prstGeom>
          <a:solidFill>
            <a:srgbClr val="FFC000">
              <a:alpha val="38000"/>
            </a:srgbClr>
          </a:solidFill>
          <a:ln w="19050">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p:cNvSpPr/>
              <p:nvPr/>
            </p:nvSpPr>
            <p:spPr>
              <a:xfrm>
                <a:off x="2307772" y="4895941"/>
                <a:ext cx="4929052" cy="738505"/>
              </a:xfrm>
              <a:prstGeom prst="roundRect">
                <a:avLst/>
              </a:prstGeom>
            </p:spPr>
            <p:style>
              <a:lnRef idx="2">
                <a:schemeClr val="dk1"/>
              </a:lnRef>
              <a:fillRef idx="1">
                <a:schemeClr val="lt1"/>
              </a:fillRef>
              <a:effectRef idx="0">
                <a:schemeClr val="dk1"/>
              </a:effectRef>
              <a:fontRef idx="minor">
                <a:schemeClr val="dk1"/>
              </a:fontRef>
            </p:style>
            <p:txBody>
              <a:bodyPr rIns="36576" rtlCol="0" anchor="t" anchorCtr="0"/>
              <a:lstStyle/>
              <a:p>
                <a:pPr algn="ct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+1</m:t>
                                </m:r>
                              </m:e>
                            </m:d>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 | </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𝜖</m:t>
                    </m:r>
                    <m:r>
                      <a:rPr lang="en-US" b="0" i="1" smtClean="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𝑄</m:t>
                        </m:r>
                      </m:e>
                    </m:d>
                  </m:oMath>
                </a14:m>
                <a:r>
                  <a:rPr lang="en-US" dirty="0"/>
                  <a:t> </a:t>
                </a:r>
              </a:p>
              <a:p>
                <a:r>
                  <a:rPr lang="en-US" dirty="0"/>
                  <a:t>If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a14:m>
                <a:endParaRPr lang="en-US" dirty="0"/>
              </a:p>
            </p:txBody>
          </p:sp>
        </mc:Choice>
        <mc:Fallback xmlns="">
          <p:sp>
            <p:nvSpPr>
              <p:cNvPr id="14" name="Rectangle: Rounded Corners 13"/>
              <p:cNvSpPr>
                <a:spLocks noRot="1" noChangeAspect="1" noMove="1" noResize="1" noEditPoints="1" noAdjustHandles="1" noChangeArrowheads="1" noChangeShapeType="1" noTextEdit="1"/>
              </p:cNvSpPr>
              <p:nvPr/>
            </p:nvSpPr>
            <p:spPr>
              <a:xfrm>
                <a:off x="2307772" y="4895941"/>
                <a:ext cx="4929052" cy="738505"/>
              </a:xfrm>
              <a:prstGeom prst="roundRect">
                <a:avLst/>
              </a:prstGeom>
              <a:blipFill>
                <a:blip r:embed="rId6"/>
                <a:stretch>
                  <a:fillRect l="-247" b="-10569"/>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9BFA8779-26D3-47CF-B493-27F5CE73BBA1}" type="datetime4">
              <a:rPr lang="en-US" altLang="zh-CN" smtClean="0"/>
              <a:t>June 2, 2017</a:t>
            </a:fld>
            <a:endParaRPr lang="zh-CN" altLang="en-US"/>
          </a:p>
        </p:txBody>
      </p:sp>
    </p:spTree>
    <p:extLst>
      <p:ext uri="{BB962C8B-B14F-4D97-AF65-F5344CB8AC3E}">
        <p14:creationId xmlns:p14="http://schemas.microsoft.com/office/powerpoint/2010/main" val="2686327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effectLst/>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
        <p:nvSpPr>
          <p:cNvPr id="2" name="Date Placeholder 1"/>
          <p:cNvSpPr>
            <a:spLocks noGrp="1"/>
          </p:cNvSpPr>
          <p:nvPr>
            <p:ph type="dt" sz="half" idx="10"/>
          </p:nvPr>
        </p:nvSpPr>
        <p:spPr/>
        <p:txBody>
          <a:bodyPr/>
          <a:lstStyle/>
          <a:p>
            <a:fld id="{00DA0469-3543-4372-AA09-8D3C3879E8F5}" type="datetime4">
              <a:rPr lang="en-US" altLang="zh-CN" smtClean="0"/>
              <a:t>June 2, 2017</a:t>
            </a:fld>
            <a:endParaRPr lang="zh-CN" altLang="en-US"/>
          </a:p>
        </p:txBody>
      </p:sp>
    </p:spTree>
    <p:extLst>
      <p:ext uri="{BB962C8B-B14F-4D97-AF65-F5344CB8AC3E}">
        <p14:creationId xmlns:p14="http://schemas.microsoft.com/office/powerpoint/2010/main" val="1281551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Setup</a:t>
            </a:r>
          </a:p>
        </p:txBody>
      </p:sp>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765769648"/>
                  </p:ext>
                </p:extLst>
              </p:nvPr>
            </p:nvGraphicFramePr>
            <p:xfrm>
              <a:off x="431659" y="2393184"/>
              <a:ext cx="8505497" cy="1879600"/>
            </p:xfrm>
            <a:graphic>
              <a:graphicData uri="http://schemas.openxmlformats.org/drawingml/2006/table">
                <a:tbl>
                  <a:tblPr firstRow="1">
                    <a:tableStyleId>{5C22544A-7EE6-4342-B048-85BDC9FD1C3A}</a:tableStyleId>
                  </a:tblPr>
                  <a:tblGrid>
                    <a:gridCol w="3382639">
                      <a:extLst>
                        <a:ext uri="{9D8B030D-6E8A-4147-A177-3AD203B41FA5}">
                          <a16:colId xmlns:a16="http://schemas.microsoft.com/office/drawing/2014/main" val="20000"/>
                        </a:ext>
                      </a:extLst>
                    </a:gridCol>
                    <a:gridCol w="5122858">
                      <a:extLst>
                        <a:ext uri="{9D8B030D-6E8A-4147-A177-3AD203B41FA5}">
                          <a16:colId xmlns:a16="http://schemas.microsoft.com/office/drawing/2014/main" val="20001"/>
                        </a:ext>
                      </a:extLst>
                    </a:gridCol>
                  </a:tblGrid>
                  <a:tr h="370840">
                    <a:tc>
                      <a:txBody>
                        <a:bodyPr/>
                        <a:lstStyle/>
                        <a:p>
                          <a:pPr algn="ctr"/>
                          <a:r>
                            <a:rPr lang="en-US" sz="2000" dirty="0">
                              <a:solidFill>
                                <a:schemeClr val="tx1"/>
                              </a:solidFill>
                            </a:rPr>
                            <a:t>Parameters</a:t>
                          </a:r>
                        </a:p>
                      </a:txBody>
                      <a:tcPr/>
                    </a:tc>
                    <a:tc>
                      <a:txBody>
                        <a:bodyPr/>
                        <a:lstStyle/>
                        <a:p>
                          <a:pPr algn="ctr"/>
                          <a:r>
                            <a:rPr lang="en-US" sz="2000" dirty="0">
                              <a:solidFill>
                                <a:schemeClr val="tx1"/>
                              </a:solidFill>
                            </a:rPr>
                            <a:t>Values</a:t>
                          </a:r>
                        </a:p>
                      </a:txBody>
                      <a:tcPr/>
                    </a:tc>
                    <a:extLst>
                      <a:ext uri="{0D108BD9-81ED-4DB2-BD59-A6C34878D82A}">
                        <a16:rowId xmlns:a16="http://schemas.microsoft.com/office/drawing/2014/main" val="10000"/>
                      </a:ext>
                    </a:extLst>
                  </a:tr>
                  <a:tr h="370840">
                    <a:tc>
                      <a:txBody>
                        <a:bodyPr/>
                        <a:lstStyle/>
                        <a:p>
                          <a:pPr algn="ctr"/>
                          <a:r>
                            <a:rPr lang="en-US" sz="1600" dirty="0"/>
                            <a:t>N, number of input/output ports</a:t>
                          </a:r>
                        </a:p>
                      </a:txBody>
                      <a:tcPr/>
                    </a:tc>
                    <a:tc>
                      <a:txBody>
                        <a:bodyPr/>
                        <a:lstStyle/>
                        <a:p>
                          <a:pPr algn="ctr"/>
                          <a:r>
                            <a:rPr lang="en-US" sz="1600" dirty="0"/>
                            <a:t>32</a:t>
                          </a:r>
                        </a:p>
                      </a:txBody>
                      <a:tcPr/>
                    </a:tc>
                    <a:extLst>
                      <a:ext uri="{0D108BD9-81ED-4DB2-BD59-A6C34878D82A}">
                        <a16:rowId xmlns:a16="http://schemas.microsoft.com/office/drawing/2014/main" val="10001"/>
                      </a:ext>
                    </a:extLst>
                  </a:tr>
                  <a:tr h="370840">
                    <a:tc>
                      <a:txBody>
                        <a:bodyPr/>
                        <a:lstStyle/>
                        <a:p>
                          <a:pPr algn="ctr"/>
                          <a:r>
                            <a:rPr lang="en-US" sz="1600" dirty="0"/>
                            <a:t>T, number of time slots simulated</a:t>
                          </a:r>
                        </a:p>
                      </a:txBody>
                      <a:tcPr/>
                    </a:tc>
                    <a:tc>
                      <a:txBody>
                        <a:bodyPr/>
                        <a:lstStyle/>
                        <a:p>
                          <a:pPr algn="ctr"/>
                          <a:r>
                            <a:rPr lang="en-US" sz="1600" dirty="0"/>
                            <a:t>6,000X</a:t>
                          </a:r>
                          <a14:m>
                            <m:oMath xmlns:m="http://schemas.openxmlformats.org/officeDocument/2006/math">
                              <m:sSup>
                                <m:sSupPr>
                                  <m:ctrlPr>
                                    <a:rPr lang="en-US" sz="1600" i="1" smtClean="0">
                                      <a:latin typeface="Cambria Math" panose="02040503050406030204" pitchFamily="18" charset="0"/>
                                    </a:rPr>
                                  </m:ctrlPr>
                                </m:sSupPr>
                                <m:e>
                                  <m:r>
                                    <a:rPr lang="en-US" sz="1600" b="0" i="1" smtClean="0">
                                      <a:latin typeface="Cambria Math" charset="0"/>
                                    </a:rPr>
                                    <m:t>𝑁</m:t>
                                  </m:r>
                                </m:e>
                                <m:sup>
                                  <m:r>
                                    <a:rPr lang="en-US" sz="1600" b="0" i="1" smtClean="0">
                                      <a:latin typeface="Cambria Math" charset="0"/>
                                    </a:rPr>
                                    <m:t>2</m:t>
                                  </m:r>
                                </m:sup>
                              </m:sSup>
                            </m:oMath>
                          </a14:m>
                          <a:endParaRPr lang="en-US" sz="1600" dirty="0"/>
                        </a:p>
                      </a:txBody>
                      <a:tcPr/>
                    </a:tc>
                    <a:extLst>
                      <a:ext uri="{0D108BD9-81ED-4DB2-BD59-A6C34878D82A}">
                        <a16:rowId xmlns:a16="http://schemas.microsoft.com/office/drawing/2014/main" val="10002"/>
                      </a:ext>
                    </a:extLst>
                  </a:tr>
                  <a:tr h="370840">
                    <a:tc>
                      <a:txBody>
                        <a:bodyPr/>
                        <a:lstStyle/>
                        <a:p>
                          <a:pPr algn="ctr"/>
                          <a:r>
                            <a:rPr lang="en-US" sz="1600" dirty="0"/>
                            <a:t>Arrival Processes</a:t>
                          </a:r>
                        </a:p>
                      </a:txBody>
                      <a:tcPr/>
                    </a:tc>
                    <a:tc>
                      <a:txBody>
                        <a:bodyPr/>
                        <a:lstStyle/>
                        <a:p>
                          <a:pPr algn="ctr"/>
                          <a:r>
                            <a:rPr lang="en-US" sz="1600" dirty="0"/>
                            <a:t>Bernoulli </a:t>
                          </a:r>
                          <a:r>
                            <a:rPr lang="en-US" sz="1600" dirty="0" err="1"/>
                            <a:t>i.i.d</a:t>
                          </a:r>
                          <a:r>
                            <a:rPr lang="en-US" sz="1600" dirty="0"/>
                            <a:t>., ON-OFF</a:t>
                          </a:r>
                          <a:r>
                            <a:rPr lang="en-US" sz="1600" baseline="0" dirty="0"/>
                            <a:t> </a:t>
                          </a:r>
                          <a:r>
                            <a:rPr lang="en-US" sz="1600" baseline="0" dirty="0" err="1"/>
                            <a:t>Bursty</a:t>
                          </a:r>
                          <a:endParaRPr lang="en-US" sz="1600" dirty="0"/>
                        </a:p>
                      </a:txBody>
                      <a:tcPr/>
                    </a:tc>
                    <a:extLst>
                      <a:ext uri="{0D108BD9-81ED-4DB2-BD59-A6C34878D82A}">
                        <a16:rowId xmlns:a16="http://schemas.microsoft.com/office/drawing/2014/main" val="1741691120"/>
                      </a:ext>
                    </a:extLst>
                  </a:tr>
                  <a:tr h="370840">
                    <a:tc>
                      <a:txBody>
                        <a:bodyPr/>
                        <a:lstStyle/>
                        <a:p>
                          <a:pPr algn="ctr"/>
                          <a:r>
                            <a:rPr lang="en-US" sz="1600" dirty="0"/>
                            <a:t>Traffic</a:t>
                          </a:r>
                          <a:r>
                            <a:rPr lang="en-US" sz="1600" baseline="0" dirty="0"/>
                            <a:t> patterns</a:t>
                          </a:r>
                          <a:endParaRPr lang="en-US" sz="1600" dirty="0"/>
                        </a:p>
                      </a:txBody>
                      <a:tcPr/>
                    </a:tc>
                    <a:tc>
                      <a:txBody>
                        <a:bodyPr/>
                        <a:lstStyle/>
                        <a:p>
                          <a:pPr algn="ctr"/>
                          <a:r>
                            <a:rPr lang="en-US" sz="1600" dirty="0"/>
                            <a:t>uniform, Quasi-diagonal, Log-diagonal, Diagonal</a:t>
                          </a:r>
                        </a:p>
                      </a:txBody>
                      <a:tcPr/>
                    </a:tc>
                    <a:extLst>
                      <a:ext uri="{0D108BD9-81ED-4DB2-BD59-A6C34878D82A}">
                        <a16:rowId xmlns:a16="http://schemas.microsoft.com/office/drawing/2014/main" val="1000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765769648"/>
                  </p:ext>
                </p:extLst>
              </p:nvPr>
            </p:nvGraphicFramePr>
            <p:xfrm>
              <a:off x="431659" y="2393184"/>
              <a:ext cx="8505497" cy="1879600"/>
            </p:xfrm>
            <a:graphic>
              <a:graphicData uri="http://schemas.openxmlformats.org/drawingml/2006/table">
                <a:tbl>
                  <a:tblPr firstRow="1">
                    <a:tableStyleId>{5C22544A-7EE6-4342-B048-85BDC9FD1C3A}</a:tableStyleId>
                  </a:tblPr>
                  <a:tblGrid>
                    <a:gridCol w="3382639">
                      <a:extLst>
                        <a:ext uri="{9D8B030D-6E8A-4147-A177-3AD203B41FA5}">
                          <a16:colId xmlns:a16="http://schemas.microsoft.com/office/drawing/2014/main" val="20000"/>
                        </a:ext>
                      </a:extLst>
                    </a:gridCol>
                    <a:gridCol w="5122858">
                      <a:extLst>
                        <a:ext uri="{9D8B030D-6E8A-4147-A177-3AD203B41FA5}">
                          <a16:colId xmlns:a16="http://schemas.microsoft.com/office/drawing/2014/main" val="20001"/>
                        </a:ext>
                      </a:extLst>
                    </a:gridCol>
                  </a:tblGrid>
                  <a:tr h="396240">
                    <a:tc>
                      <a:txBody>
                        <a:bodyPr/>
                        <a:lstStyle/>
                        <a:p>
                          <a:pPr algn="ctr"/>
                          <a:r>
                            <a:rPr lang="en-US" sz="2000" dirty="0">
                              <a:solidFill>
                                <a:schemeClr val="tx1"/>
                              </a:solidFill>
                            </a:rPr>
                            <a:t>Parameters</a:t>
                          </a:r>
                        </a:p>
                      </a:txBody>
                      <a:tcPr/>
                    </a:tc>
                    <a:tc>
                      <a:txBody>
                        <a:bodyPr/>
                        <a:lstStyle/>
                        <a:p>
                          <a:pPr algn="ctr"/>
                          <a:r>
                            <a:rPr lang="en-US" sz="2000" dirty="0">
                              <a:solidFill>
                                <a:schemeClr val="tx1"/>
                              </a:solidFill>
                            </a:rPr>
                            <a:t>Values</a:t>
                          </a:r>
                        </a:p>
                      </a:txBody>
                      <a:tcPr/>
                    </a:tc>
                    <a:extLst>
                      <a:ext uri="{0D108BD9-81ED-4DB2-BD59-A6C34878D82A}">
                        <a16:rowId xmlns:a16="http://schemas.microsoft.com/office/drawing/2014/main" val="10000"/>
                      </a:ext>
                    </a:extLst>
                  </a:tr>
                  <a:tr h="370840">
                    <a:tc>
                      <a:txBody>
                        <a:bodyPr/>
                        <a:lstStyle/>
                        <a:p>
                          <a:pPr algn="ctr"/>
                          <a:r>
                            <a:rPr lang="en-US" sz="1600" dirty="0"/>
                            <a:t>N, number of input/output ports</a:t>
                          </a:r>
                        </a:p>
                      </a:txBody>
                      <a:tcPr/>
                    </a:tc>
                    <a:tc>
                      <a:txBody>
                        <a:bodyPr/>
                        <a:lstStyle/>
                        <a:p>
                          <a:pPr algn="ctr"/>
                          <a:r>
                            <a:rPr lang="en-US" sz="1600" dirty="0"/>
                            <a:t>32</a:t>
                          </a:r>
                        </a:p>
                      </a:txBody>
                      <a:tcPr/>
                    </a:tc>
                    <a:extLst>
                      <a:ext uri="{0D108BD9-81ED-4DB2-BD59-A6C34878D82A}">
                        <a16:rowId xmlns:a16="http://schemas.microsoft.com/office/drawing/2014/main" val="10001"/>
                      </a:ext>
                    </a:extLst>
                  </a:tr>
                  <a:tr h="370840">
                    <a:tc>
                      <a:txBody>
                        <a:bodyPr/>
                        <a:lstStyle/>
                        <a:p>
                          <a:pPr algn="ctr"/>
                          <a:r>
                            <a:rPr lang="en-US" sz="1600" dirty="0"/>
                            <a:t>T, number of time slots simulated</a:t>
                          </a:r>
                        </a:p>
                      </a:txBody>
                      <a:tcPr/>
                    </a:tc>
                    <a:tc>
                      <a:txBody>
                        <a:bodyPr/>
                        <a:lstStyle/>
                        <a:p>
                          <a:endParaRPr lang="en-US"/>
                        </a:p>
                      </a:txBody>
                      <a:tcPr>
                        <a:blipFill>
                          <a:blip r:embed="rId3"/>
                          <a:stretch>
                            <a:fillRect l="-66231" t="-214754" r="-476" b="-211475"/>
                          </a:stretch>
                        </a:blipFill>
                      </a:tcPr>
                    </a:tc>
                    <a:extLst>
                      <a:ext uri="{0D108BD9-81ED-4DB2-BD59-A6C34878D82A}">
                        <a16:rowId xmlns:a16="http://schemas.microsoft.com/office/drawing/2014/main" val="10002"/>
                      </a:ext>
                    </a:extLst>
                  </a:tr>
                  <a:tr h="370840">
                    <a:tc>
                      <a:txBody>
                        <a:bodyPr/>
                        <a:lstStyle/>
                        <a:p>
                          <a:pPr algn="ctr"/>
                          <a:r>
                            <a:rPr lang="en-US" sz="1600" dirty="0"/>
                            <a:t>Arrival Processes</a:t>
                          </a:r>
                        </a:p>
                      </a:txBody>
                      <a:tcPr/>
                    </a:tc>
                    <a:tc>
                      <a:txBody>
                        <a:bodyPr/>
                        <a:lstStyle/>
                        <a:p>
                          <a:pPr algn="ctr"/>
                          <a:r>
                            <a:rPr lang="en-US" sz="1600" dirty="0"/>
                            <a:t>Bernoulli </a:t>
                          </a:r>
                          <a:r>
                            <a:rPr lang="en-US" sz="1600" dirty="0" err="1"/>
                            <a:t>i.i.d</a:t>
                          </a:r>
                          <a:r>
                            <a:rPr lang="en-US" sz="1600" dirty="0"/>
                            <a:t>., ON-OFF</a:t>
                          </a:r>
                          <a:r>
                            <a:rPr lang="en-US" sz="1600" baseline="0" dirty="0"/>
                            <a:t> </a:t>
                          </a:r>
                          <a:r>
                            <a:rPr lang="en-US" sz="1600" baseline="0" dirty="0" err="1"/>
                            <a:t>Bursty</a:t>
                          </a:r>
                          <a:endParaRPr lang="en-US" sz="1600" dirty="0"/>
                        </a:p>
                      </a:txBody>
                      <a:tcPr/>
                    </a:tc>
                    <a:extLst>
                      <a:ext uri="{0D108BD9-81ED-4DB2-BD59-A6C34878D82A}">
                        <a16:rowId xmlns:a16="http://schemas.microsoft.com/office/drawing/2014/main" val="1741691120"/>
                      </a:ext>
                    </a:extLst>
                  </a:tr>
                  <a:tr h="370840">
                    <a:tc>
                      <a:txBody>
                        <a:bodyPr/>
                        <a:lstStyle/>
                        <a:p>
                          <a:pPr algn="ctr"/>
                          <a:r>
                            <a:rPr lang="en-US" sz="1600" dirty="0"/>
                            <a:t>Traffic</a:t>
                          </a:r>
                          <a:r>
                            <a:rPr lang="en-US" sz="1600" baseline="0" dirty="0"/>
                            <a:t> patterns</a:t>
                          </a:r>
                          <a:endParaRPr lang="en-US" sz="1600" dirty="0"/>
                        </a:p>
                      </a:txBody>
                      <a:tcPr/>
                    </a:tc>
                    <a:tc>
                      <a:txBody>
                        <a:bodyPr/>
                        <a:lstStyle/>
                        <a:p>
                          <a:pPr algn="ctr"/>
                          <a:r>
                            <a:rPr lang="en-US" sz="1600" dirty="0"/>
                            <a:t>uniform, Quasi-diagonal, Log-diagonal, Diagonal</a:t>
                          </a:r>
                        </a:p>
                      </a:txBody>
                      <a:tcPr/>
                    </a:tc>
                    <a:extLst>
                      <a:ext uri="{0D108BD9-81ED-4DB2-BD59-A6C34878D82A}">
                        <a16:rowId xmlns:a16="http://schemas.microsoft.com/office/drawing/2014/main" val="10003"/>
                      </a:ext>
                    </a:extLst>
                  </a:tr>
                </a:tbl>
              </a:graphicData>
            </a:graphic>
          </p:graphicFrame>
        </mc:Fallback>
      </mc:AlternateContent>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3" name="Date Placeholder 2"/>
          <p:cNvSpPr>
            <a:spLocks noGrp="1"/>
          </p:cNvSpPr>
          <p:nvPr>
            <p:ph type="dt" sz="half" idx="10"/>
          </p:nvPr>
        </p:nvSpPr>
        <p:spPr/>
        <p:txBody>
          <a:bodyPr/>
          <a:lstStyle/>
          <a:p>
            <a:fld id="{E39CC609-C2DA-4C42-932F-2586433F88C1}" type="datetime4">
              <a:rPr lang="en-US" altLang="zh-CN" smtClean="0"/>
              <a:t>June 2, 2017</a:t>
            </a:fld>
            <a:endParaRPr lang="zh-CN" altLang="en-US"/>
          </a:p>
        </p:txBody>
      </p:sp>
    </p:spTree>
    <p:extLst>
      <p:ext uri="{BB962C8B-B14F-4D97-AF65-F5344CB8AC3E}">
        <p14:creationId xmlns:p14="http://schemas.microsoft.com/office/powerpoint/2010/main" val="1533911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Achievable </a:t>
            </a:r>
            <a:br>
              <a:rPr lang="en-US" dirty="0"/>
            </a:br>
            <a:r>
              <a:rPr lang="en-US" dirty="0"/>
              <a:t>Throughput</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6" name="Table 5"/>
          <p:cNvGraphicFramePr>
            <a:graphicFrameLocks noGrp="1"/>
          </p:cNvGraphicFramePr>
          <p:nvPr>
            <p:extLst>
              <p:ext uri="{D42A27DB-BD31-4B8C-83A1-F6EECF244321}">
                <p14:modId xmlns:p14="http://schemas.microsoft.com/office/powerpoint/2010/main" val="1649051452"/>
              </p:ext>
            </p:extLst>
          </p:nvPr>
        </p:nvGraphicFramePr>
        <p:xfrm>
          <a:off x="715296" y="3506179"/>
          <a:ext cx="8177980" cy="1827888"/>
        </p:xfrm>
        <a:graphic>
          <a:graphicData uri="http://schemas.openxmlformats.org/drawingml/2006/table">
            <a:tbl>
              <a:tblPr firstRow="1" bandRow="1">
                <a:tableStyleId>{5C22544A-7EE6-4342-B048-85BDC9FD1C3A}</a:tableStyleId>
              </a:tblPr>
              <a:tblGrid>
                <a:gridCol w="995517">
                  <a:extLst>
                    <a:ext uri="{9D8B030D-6E8A-4147-A177-3AD203B41FA5}">
                      <a16:colId xmlns:a16="http://schemas.microsoft.com/office/drawing/2014/main" val="1890014535"/>
                    </a:ext>
                  </a:extLst>
                </a:gridCol>
                <a:gridCol w="1179870">
                  <a:extLst>
                    <a:ext uri="{9D8B030D-6E8A-4147-A177-3AD203B41FA5}">
                      <a16:colId xmlns:a16="http://schemas.microsoft.com/office/drawing/2014/main" val="1444209529"/>
                    </a:ext>
                  </a:extLst>
                </a:gridCol>
                <a:gridCol w="2433484">
                  <a:extLst>
                    <a:ext uri="{9D8B030D-6E8A-4147-A177-3AD203B41FA5}">
                      <a16:colId xmlns:a16="http://schemas.microsoft.com/office/drawing/2014/main" val="3416949623"/>
                    </a:ext>
                  </a:extLst>
                </a:gridCol>
                <a:gridCol w="2123768">
                  <a:extLst>
                    <a:ext uri="{9D8B030D-6E8A-4147-A177-3AD203B41FA5}">
                      <a16:colId xmlns:a16="http://schemas.microsoft.com/office/drawing/2014/main" val="1044139478"/>
                    </a:ext>
                  </a:extLst>
                </a:gridCol>
                <a:gridCol w="1445341">
                  <a:extLst>
                    <a:ext uri="{9D8B030D-6E8A-4147-A177-3AD203B41FA5}">
                      <a16:colId xmlns:a16="http://schemas.microsoft.com/office/drawing/2014/main" val="2714780852"/>
                    </a:ext>
                  </a:extLst>
                </a:gridCol>
              </a:tblGrid>
              <a:tr h="563424">
                <a:tc>
                  <a:txBody>
                    <a:bodyPr/>
                    <a:lstStyle/>
                    <a:p>
                      <a:pPr algn="ctr"/>
                      <a:r>
                        <a:rPr lang="en-US" sz="2000" dirty="0"/>
                        <a:t>Traffic</a:t>
                      </a:r>
                    </a:p>
                  </a:txBody>
                  <a:tcPr anchor="ctr"/>
                </a:tc>
                <a:tc>
                  <a:txBody>
                    <a:bodyPr/>
                    <a:lstStyle/>
                    <a:p>
                      <a:pPr algn="ctr"/>
                      <a:r>
                        <a:rPr lang="en-US" sz="2000" dirty="0"/>
                        <a:t>Uniform</a:t>
                      </a:r>
                    </a:p>
                  </a:txBody>
                  <a:tcPr anchor="ctr"/>
                </a:tc>
                <a:tc>
                  <a:txBody>
                    <a:bodyPr/>
                    <a:lstStyle/>
                    <a:p>
                      <a:pPr algn="ctr"/>
                      <a:r>
                        <a:rPr lang="en-US" sz="2000" dirty="0"/>
                        <a:t>Quasi-diagonal</a:t>
                      </a:r>
                    </a:p>
                  </a:txBody>
                  <a:tcPr anchor="ctr"/>
                </a:tc>
                <a:tc>
                  <a:txBody>
                    <a:bodyPr/>
                    <a:lstStyle/>
                    <a:p>
                      <a:pPr algn="ctr"/>
                      <a:r>
                        <a:rPr lang="en-US" sz="2000" dirty="0"/>
                        <a:t>Log-Diagonal</a:t>
                      </a:r>
                    </a:p>
                  </a:txBody>
                  <a:tcPr anchor="ctr"/>
                </a:tc>
                <a:tc>
                  <a:txBody>
                    <a:bodyPr/>
                    <a:lstStyle/>
                    <a:p>
                      <a:pPr algn="ctr"/>
                      <a:r>
                        <a:rPr lang="en-US" sz="2000" dirty="0"/>
                        <a:t>Diagonal</a:t>
                      </a:r>
                    </a:p>
                  </a:txBody>
                  <a:tcPr anchor="ctr"/>
                </a:tc>
                <a:extLst>
                  <a:ext uri="{0D108BD9-81ED-4DB2-BD59-A6C34878D82A}">
                    <a16:rowId xmlns:a16="http://schemas.microsoft.com/office/drawing/2014/main" val="1353848250"/>
                  </a:ext>
                </a:extLst>
              </a:tr>
              <a:tr h="563424">
                <a:tc>
                  <a:txBody>
                    <a:bodyPr/>
                    <a:lstStyle/>
                    <a:p>
                      <a:pPr algn="ctr"/>
                      <a:r>
                        <a:rPr lang="en-US" sz="2000" dirty="0" err="1"/>
                        <a:t>iSLIP</a:t>
                      </a:r>
                      <a:endParaRPr lang="en-US" sz="2000" dirty="0"/>
                    </a:p>
                  </a:txBody>
                  <a:tcPr anchor="ctr"/>
                </a:tc>
                <a:tc>
                  <a:txBody>
                    <a:bodyPr/>
                    <a:lstStyle/>
                    <a:p>
                      <a:pPr algn="ctr"/>
                      <a:r>
                        <a:rPr lang="en-US" sz="2000" dirty="0"/>
                        <a:t>100.00%</a:t>
                      </a:r>
                    </a:p>
                  </a:txBody>
                  <a:tcPr anchor="ctr"/>
                </a:tc>
                <a:tc>
                  <a:txBody>
                    <a:bodyPr/>
                    <a:lstStyle/>
                    <a:p>
                      <a:pPr algn="ctr"/>
                      <a:r>
                        <a:rPr lang="en-US" sz="2000" dirty="0"/>
                        <a:t>81.70%</a:t>
                      </a:r>
                    </a:p>
                  </a:txBody>
                  <a:tcPr anchor="ctr"/>
                </a:tc>
                <a:tc>
                  <a:txBody>
                    <a:bodyPr/>
                    <a:lstStyle/>
                    <a:p>
                      <a:pPr algn="ctr"/>
                      <a:r>
                        <a:rPr lang="en-US" sz="2000" dirty="0"/>
                        <a:t>83.85%</a:t>
                      </a:r>
                    </a:p>
                  </a:txBody>
                  <a:tcPr anchor="ctr"/>
                </a:tc>
                <a:tc>
                  <a:txBody>
                    <a:bodyPr/>
                    <a:lstStyle/>
                    <a:p>
                      <a:pPr algn="ctr"/>
                      <a:r>
                        <a:rPr lang="en-US" sz="2000" dirty="0"/>
                        <a:t>83.47%</a:t>
                      </a:r>
                    </a:p>
                  </a:txBody>
                  <a:tcPr anchor="ctr"/>
                </a:tc>
                <a:extLst>
                  <a:ext uri="{0D108BD9-81ED-4DB2-BD59-A6C34878D82A}">
                    <a16:rowId xmlns:a16="http://schemas.microsoft.com/office/drawing/2014/main" val="2404692272"/>
                  </a:ext>
                </a:extLst>
              </a:tr>
              <a:tr h="629163">
                <a:tc>
                  <a:txBody>
                    <a:bodyPr/>
                    <a:lstStyle/>
                    <a:p>
                      <a:pPr algn="ctr"/>
                      <a:r>
                        <a:rPr lang="en-US" sz="2000" dirty="0"/>
                        <a:t>QPS-</a:t>
                      </a:r>
                      <a:r>
                        <a:rPr lang="en-US" sz="2000" dirty="0" err="1"/>
                        <a:t>iLSIP</a:t>
                      </a:r>
                      <a:endParaRPr lang="en-US" sz="2000" dirty="0"/>
                    </a:p>
                  </a:txBody>
                  <a:tcPr anchor="ctr"/>
                </a:tc>
                <a:tc>
                  <a:txBody>
                    <a:bodyPr/>
                    <a:lstStyle/>
                    <a:p>
                      <a:pPr algn="ctr"/>
                      <a:r>
                        <a:rPr lang="en-US" sz="2000" dirty="0"/>
                        <a:t>100.00%</a:t>
                      </a:r>
                    </a:p>
                  </a:txBody>
                  <a:tcPr anchor="ctr"/>
                </a:tc>
                <a:tc>
                  <a:txBody>
                    <a:bodyPr/>
                    <a:lstStyle/>
                    <a:p>
                      <a:pPr algn="ctr"/>
                      <a:r>
                        <a:rPr lang="en-US" sz="2000" dirty="0"/>
                        <a:t>99.38%</a:t>
                      </a:r>
                    </a:p>
                  </a:txBody>
                  <a:tcPr anchor="ctr"/>
                </a:tc>
                <a:tc>
                  <a:txBody>
                    <a:bodyPr/>
                    <a:lstStyle/>
                    <a:p>
                      <a:pPr algn="ctr"/>
                      <a:r>
                        <a:rPr lang="en-US" sz="2000" dirty="0"/>
                        <a:t>96.46%</a:t>
                      </a:r>
                    </a:p>
                  </a:txBody>
                  <a:tcPr anchor="ctr"/>
                </a:tc>
                <a:tc>
                  <a:txBody>
                    <a:bodyPr/>
                    <a:lstStyle/>
                    <a:p>
                      <a:pPr algn="ctr"/>
                      <a:r>
                        <a:rPr lang="en-US" sz="2000" dirty="0"/>
                        <a:t>88.35%</a:t>
                      </a:r>
                    </a:p>
                  </a:txBody>
                  <a:tcPr anchor="ctr"/>
                </a:tc>
                <a:extLst>
                  <a:ext uri="{0D108BD9-81ED-4DB2-BD59-A6C34878D82A}">
                    <a16:rowId xmlns:a16="http://schemas.microsoft.com/office/drawing/2014/main" val="3435300148"/>
                  </a:ext>
                </a:extLst>
              </a:tr>
            </a:tbl>
          </a:graphicData>
        </a:graphic>
      </p:graphicFrame>
      <p:graphicFrame>
        <p:nvGraphicFramePr>
          <p:cNvPr id="7" name="Table 6"/>
          <p:cNvGraphicFramePr>
            <a:graphicFrameLocks noGrp="1"/>
          </p:cNvGraphicFramePr>
          <p:nvPr>
            <p:extLst/>
          </p:nvPr>
        </p:nvGraphicFramePr>
        <p:xfrm>
          <a:off x="1723103" y="2900055"/>
          <a:ext cx="7170172" cy="396240"/>
        </p:xfrm>
        <a:graphic>
          <a:graphicData uri="http://schemas.openxmlformats.org/drawingml/2006/table">
            <a:tbl>
              <a:tblPr firstRow="1" bandRow="1">
                <a:tableStyleId>{5C22544A-7EE6-4342-B048-85BDC9FD1C3A}</a:tableStyleId>
              </a:tblPr>
              <a:tblGrid>
                <a:gridCol w="1138084">
                  <a:extLst>
                    <a:ext uri="{9D8B030D-6E8A-4147-A177-3AD203B41FA5}">
                      <a16:colId xmlns:a16="http://schemas.microsoft.com/office/drawing/2014/main" val="1704805528"/>
                    </a:ext>
                  </a:extLst>
                </a:gridCol>
                <a:gridCol w="2447002">
                  <a:extLst>
                    <a:ext uri="{9D8B030D-6E8A-4147-A177-3AD203B41FA5}">
                      <a16:colId xmlns:a16="http://schemas.microsoft.com/office/drawing/2014/main" val="79167129"/>
                    </a:ext>
                  </a:extLst>
                </a:gridCol>
                <a:gridCol w="2117624">
                  <a:extLst>
                    <a:ext uri="{9D8B030D-6E8A-4147-A177-3AD203B41FA5}">
                      <a16:colId xmlns:a16="http://schemas.microsoft.com/office/drawing/2014/main" val="2076099544"/>
                    </a:ext>
                  </a:extLst>
                </a:gridCol>
                <a:gridCol w="1467462">
                  <a:extLst>
                    <a:ext uri="{9D8B030D-6E8A-4147-A177-3AD203B41FA5}">
                      <a16:colId xmlns:a16="http://schemas.microsoft.com/office/drawing/2014/main" val="3049233571"/>
                    </a:ext>
                  </a:extLst>
                </a:gridCol>
              </a:tblGrid>
              <a:tr h="370840">
                <a:tc>
                  <a:txBody>
                    <a:bodyPr/>
                    <a:lstStyle/>
                    <a:p>
                      <a:pPr algn="ctr"/>
                      <a:r>
                        <a:rPr lang="en-US" sz="2000" dirty="0"/>
                        <a:t>0</a:t>
                      </a:r>
                    </a:p>
                  </a:txBody>
                  <a:tcPr>
                    <a:solidFill>
                      <a:schemeClr val="accent2"/>
                    </a:solidFill>
                  </a:tcPr>
                </a:tc>
                <a:tc>
                  <a:txBody>
                    <a:bodyPr/>
                    <a:lstStyle/>
                    <a:p>
                      <a:pPr algn="ctr"/>
                      <a:r>
                        <a:rPr lang="en-US" sz="2000" dirty="0"/>
                        <a:t>0.1768</a:t>
                      </a:r>
                    </a:p>
                  </a:txBody>
                  <a:tcPr>
                    <a:solidFill>
                      <a:schemeClr val="accent2"/>
                    </a:solidFill>
                  </a:tcPr>
                </a:tc>
                <a:tc>
                  <a:txBody>
                    <a:bodyPr/>
                    <a:lstStyle/>
                    <a:p>
                      <a:pPr algn="ctr"/>
                      <a:r>
                        <a:rPr lang="en-US" sz="2000" dirty="0"/>
                        <a:t>0.1261</a:t>
                      </a:r>
                    </a:p>
                  </a:txBody>
                  <a:tcPr>
                    <a:solidFill>
                      <a:schemeClr val="accent2"/>
                    </a:solidFill>
                  </a:tcPr>
                </a:tc>
                <a:tc>
                  <a:txBody>
                    <a:bodyPr/>
                    <a:lstStyle/>
                    <a:p>
                      <a:pPr algn="ctr"/>
                      <a:r>
                        <a:rPr lang="en-US" sz="2000" dirty="0"/>
                        <a:t>0.0489</a:t>
                      </a:r>
                    </a:p>
                  </a:txBody>
                  <a:tcPr>
                    <a:solidFill>
                      <a:schemeClr val="accent2"/>
                    </a:solidFill>
                  </a:tcPr>
                </a:tc>
                <a:extLst>
                  <a:ext uri="{0D108BD9-81ED-4DB2-BD59-A6C34878D82A}">
                    <a16:rowId xmlns:a16="http://schemas.microsoft.com/office/drawing/2014/main" val="2732246795"/>
                  </a:ext>
                </a:extLst>
              </a:tr>
            </a:tbl>
          </a:graphicData>
        </a:graphic>
      </p:graphicFrame>
      <p:sp>
        <p:nvSpPr>
          <p:cNvPr id="9" name="Arrow: Curved Down 8"/>
          <p:cNvSpPr/>
          <p:nvPr/>
        </p:nvSpPr>
        <p:spPr>
          <a:xfrm rot="16200000">
            <a:off x="153409" y="4555799"/>
            <a:ext cx="843556" cy="28022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0" name="Arrow: Bent 9"/>
          <p:cNvSpPr/>
          <p:nvPr/>
        </p:nvSpPr>
        <p:spPr>
          <a:xfrm>
            <a:off x="475635" y="3028062"/>
            <a:ext cx="490384" cy="1440698"/>
          </a:xfrm>
          <a:prstGeom prst="bentArrow">
            <a:avLst>
              <a:gd name="adj1" fmla="val 8937"/>
              <a:gd name="adj2" fmla="val 15348"/>
              <a:gd name="adj3" fmla="val 19917"/>
              <a:gd name="adj4" fmla="val 45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1" name="Rectangle: Rounded Corners 10"/>
          <p:cNvSpPr/>
          <p:nvPr/>
        </p:nvSpPr>
        <p:spPr>
          <a:xfrm rot="20459522">
            <a:off x="984018" y="2614760"/>
            <a:ext cx="1762432" cy="4055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improvement</a:t>
            </a:r>
          </a:p>
        </p:txBody>
      </p:sp>
      <p:sp>
        <p:nvSpPr>
          <p:cNvPr id="12" name="Rectangle: Rounded Corners 11"/>
          <p:cNvSpPr/>
          <p:nvPr/>
        </p:nvSpPr>
        <p:spPr>
          <a:xfrm>
            <a:off x="3104535" y="1855404"/>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
        <p:nvSpPr>
          <p:cNvPr id="3" name="Date Placeholder 2"/>
          <p:cNvSpPr>
            <a:spLocks noGrp="1"/>
          </p:cNvSpPr>
          <p:nvPr>
            <p:ph type="dt" sz="half" idx="10"/>
          </p:nvPr>
        </p:nvSpPr>
        <p:spPr/>
        <p:txBody>
          <a:bodyPr/>
          <a:lstStyle/>
          <a:p>
            <a:fld id="{CD472DC6-9883-4683-817F-B12311B3F209}" type="datetime4">
              <a:rPr lang="en-US" altLang="zh-CN" smtClean="0"/>
              <a:t>June 2, 2017</a:t>
            </a:fld>
            <a:endParaRPr lang="zh-CN" altLang="en-US"/>
          </a:p>
        </p:txBody>
      </p:sp>
    </p:spTree>
    <p:extLst>
      <p:ext uri="{BB962C8B-B14F-4D97-AF65-F5344CB8AC3E}">
        <p14:creationId xmlns:p14="http://schemas.microsoft.com/office/powerpoint/2010/main" val="2287485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Achievable </a:t>
            </a:r>
            <a:br>
              <a:rPr lang="en-US" dirty="0"/>
            </a:br>
            <a:r>
              <a:rPr lang="en-US" dirty="0"/>
              <a:t>Throughput</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graphicFrame>
        <p:nvGraphicFramePr>
          <p:cNvPr id="6" name="Table 5"/>
          <p:cNvGraphicFramePr>
            <a:graphicFrameLocks noGrp="1"/>
          </p:cNvGraphicFramePr>
          <p:nvPr>
            <p:extLst/>
          </p:nvPr>
        </p:nvGraphicFramePr>
        <p:xfrm>
          <a:off x="715296" y="3506179"/>
          <a:ext cx="8177980" cy="2391312"/>
        </p:xfrm>
        <a:graphic>
          <a:graphicData uri="http://schemas.openxmlformats.org/drawingml/2006/table">
            <a:tbl>
              <a:tblPr firstRow="1" bandRow="1">
                <a:tableStyleId>{5C22544A-7EE6-4342-B048-85BDC9FD1C3A}</a:tableStyleId>
              </a:tblPr>
              <a:tblGrid>
                <a:gridCol w="995517">
                  <a:extLst>
                    <a:ext uri="{9D8B030D-6E8A-4147-A177-3AD203B41FA5}">
                      <a16:colId xmlns:a16="http://schemas.microsoft.com/office/drawing/2014/main" val="1890014535"/>
                    </a:ext>
                  </a:extLst>
                </a:gridCol>
                <a:gridCol w="1179870">
                  <a:extLst>
                    <a:ext uri="{9D8B030D-6E8A-4147-A177-3AD203B41FA5}">
                      <a16:colId xmlns:a16="http://schemas.microsoft.com/office/drawing/2014/main" val="1444209529"/>
                    </a:ext>
                  </a:extLst>
                </a:gridCol>
                <a:gridCol w="2433484">
                  <a:extLst>
                    <a:ext uri="{9D8B030D-6E8A-4147-A177-3AD203B41FA5}">
                      <a16:colId xmlns:a16="http://schemas.microsoft.com/office/drawing/2014/main" val="3416949623"/>
                    </a:ext>
                  </a:extLst>
                </a:gridCol>
                <a:gridCol w="2123768">
                  <a:extLst>
                    <a:ext uri="{9D8B030D-6E8A-4147-A177-3AD203B41FA5}">
                      <a16:colId xmlns:a16="http://schemas.microsoft.com/office/drawing/2014/main" val="1044139478"/>
                    </a:ext>
                  </a:extLst>
                </a:gridCol>
                <a:gridCol w="1445341">
                  <a:extLst>
                    <a:ext uri="{9D8B030D-6E8A-4147-A177-3AD203B41FA5}">
                      <a16:colId xmlns:a16="http://schemas.microsoft.com/office/drawing/2014/main" val="2714780852"/>
                    </a:ext>
                  </a:extLst>
                </a:gridCol>
              </a:tblGrid>
              <a:tr h="563424">
                <a:tc>
                  <a:txBody>
                    <a:bodyPr/>
                    <a:lstStyle/>
                    <a:p>
                      <a:pPr algn="ctr"/>
                      <a:r>
                        <a:rPr lang="en-US" sz="2000" dirty="0"/>
                        <a:t>Traffic</a:t>
                      </a:r>
                    </a:p>
                  </a:txBody>
                  <a:tcPr anchor="ctr"/>
                </a:tc>
                <a:tc>
                  <a:txBody>
                    <a:bodyPr/>
                    <a:lstStyle/>
                    <a:p>
                      <a:pPr algn="ctr"/>
                      <a:r>
                        <a:rPr lang="en-US" sz="2000" dirty="0"/>
                        <a:t>Uniform</a:t>
                      </a:r>
                    </a:p>
                  </a:txBody>
                  <a:tcPr anchor="ctr"/>
                </a:tc>
                <a:tc>
                  <a:txBody>
                    <a:bodyPr/>
                    <a:lstStyle/>
                    <a:p>
                      <a:pPr algn="ctr"/>
                      <a:r>
                        <a:rPr lang="en-US" sz="2000" dirty="0"/>
                        <a:t>Quasi-diagonal</a:t>
                      </a:r>
                    </a:p>
                  </a:txBody>
                  <a:tcPr anchor="ctr"/>
                </a:tc>
                <a:tc>
                  <a:txBody>
                    <a:bodyPr/>
                    <a:lstStyle/>
                    <a:p>
                      <a:pPr algn="ctr"/>
                      <a:r>
                        <a:rPr lang="en-US" sz="2000" dirty="0"/>
                        <a:t>Log-Diagonal</a:t>
                      </a:r>
                    </a:p>
                  </a:txBody>
                  <a:tcPr anchor="ctr"/>
                </a:tc>
                <a:tc>
                  <a:txBody>
                    <a:bodyPr/>
                    <a:lstStyle/>
                    <a:p>
                      <a:pPr algn="ctr"/>
                      <a:r>
                        <a:rPr lang="en-US" sz="2000" dirty="0"/>
                        <a:t>Diagonal</a:t>
                      </a:r>
                    </a:p>
                  </a:txBody>
                  <a:tcPr anchor="ctr"/>
                </a:tc>
                <a:extLst>
                  <a:ext uri="{0D108BD9-81ED-4DB2-BD59-A6C34878D82A}">
                    <a16:rowId xmlns:a16="http://schemas.microsoft.com/office/drawing/2014/main" val="1353848250"/>
                  </a:ext>
                </a:extLst>
              </a:tr>
              <a:tr h="563424">
                <a:tc>
                  <a:txBody>
                    <a:bodyPr/>
                    <a:lstStyle/>
                    <a:p>
                      <a:pPr algn="ctr"/>
                      <a:r>
                        <a:rPr lang="en-US" sz="2000" dirty="0" err="1"/>
                        <a:t>iSLIP</a:t>
                      </a:r>
                      <a:endParaRPr lang="en-US" sz="2000" dirty="0"/>
                    </a:p>
                  </a:txBody>
                  <a:tcPr anchor="ctr"/>
                </a:tc>
                <a:tc>
                  <a:txBody>
                    <a:bodyPr/>
                    <a:lstStyle/>
                    <a:p>
                      <a:pPr algn="ctr"/>
                      <a:r>
                        <a:rPr lang="en-US" sz="2000" dirty="0"/>
                        <a:t>100.00%</a:t>
                      </a:r>
                    </a:p>
                  </a:txBody>
                  <a:tcPr anchor="ctr"/>
                </a:tc>
                <a:tc>
                  <a:txBody>
                    <a:bodyPr/>
                    <a:lstStyle/>
                    <a:p>
                      <a:pPr algn="ctr"/>
                      <a:r>
                        <a:rPr lang="en-US" sz="2000" dirty="0"/>
                        <a:t>81.70%</a:t>
                      </a:r>
                    </a:p>
                  </a:txBody>
                  <a:tcPr anchor="ctr"/>
                </a:tc>
                <a:tc>
                  <a:txBody>
                    <a:bodyPr/>
                    <a:lstStyle/>
                    <a:p>
                      <a:pPr algn="ctr"/>
                      <a:r>
                        <a:rPr lang="en-US" sz="2000" dirty="0"/>
                        <a:t>83.85%</a:t>
                      </a:r>
                    </a:p>
                  </a:txBody>
                  <a:tcPr anchor="ctr"/>
                </a:tc>
                <a:tc>
                  <a:txBody>
                    <a:bodyPr/>
                    <a:lstStyle/>
                    <a:p>
                      <a:pPr algn="ctr"/>
                      <a:r>
                        <a:rPr lang="en-US" sz="2000" dirty="0"/>
                        <a:t>83.47%</a:t>
                      </a:r>
                    </a:p>
                  </a:txBody>
                  <a:tcPr anchor="ctr"/>
                </a:tc>
                <a:extLst>
                  <a:ext uri="{0D108BD9-81ED-4DB2-BD59-A6C34878D82A}">
                    <a16:rowId xmlns:a16="http://schemas.microsoft.com/office/drawing/2014/main" val="2404692272"/>
                  </a:ext>
                </a:extLst>
              </a:tr>
              <a:tr h="629163">
                <a:tc>
                  <a:txBody>
                    <a:bodyPr/>
                    <a:lstStyle/>
                    <a:p>
                      <a:pPr algn="ctr"/>
                      <a:r>
                        <a:rPr lang="en-US" sz="2000" dirty="0"/>
                        <a:t>QPS-</a:t>
                      </a:r>
                      <a:r>
                        <a:rPr lang="en-US" sz="2000" dirty="0" err="1"/>
                        <a:t>iLSIP</a:t>
                      </a:r>
                      <a:endParaRPr lang="en-US" sz="2000" dirty="0"/>
                    </a:p>
                  </a:txBody>
                  <a:tcPr anchor="ctr"/>
                </a:tc>
                <a:tc>
                  <a:txBody>
                    <a:bodyPr/>
                    <a:lstStyle/>
                    <a:p>
                      <a:pPr algn="ctr"/>
                      <a:r>
                        <a:rPr lang="en-US" sz="2000" dirty="0"/>
                        <a:t>100.00%</a:t>
                      </a:r>
                    </a:p>
                  </a:txBody>
                  <a:tcPr anchor="ctr"/>
                </a:tc>
                <a:tc>
                  <a:txBody>
                    <a:bodyPr/>
                    <a:lstStyle/>
                    <a:p>
                      <a:pPr algn="ctr"/>
                      <a:r>
                        <a:rPr lang="en-US" sz="2000" dirty="0"/>
                        <a:t>99.38%</a:t>
                      </a:r>
                    </a:p>
                  </a:txBody>
                  <a:tcPr anchor="ctr"/>
                </a:tc>
                <a:tc>
                  <a:txBody>
                    <a:bodyPr/>
                    <a:lstStyle/>
                    <a:p>
                      <a:pPr algn="ctr"/>
                      <a:r>
                        <a:rPr lang="en-US" sz="2000" dirty="0"/>
                        <a:t>96.46%</a:t>
                      </a:r>
                    </a:p>
                  </a:txBody>
                  <a:tcPr anchor="ctr"/>
                </a:tc>
                <a:tc>
                  <a:txBody>
                    <a:bodyPr/>
                    <a:lstStyle/>
                    <a:p>
                      <a:pPr algn="ctr"/>
                      <a:r>
                        <a:rPr lang="en-US" sz="2000" dirty="0"/>
                        <a:t>88.35%</a:t>
                      </a:r>
                    </a:p>
                  </a:txBody>
                  <a:tcPr anchor="ctr"/>
                </a:tc>
                <a:extLst>
                  <a:ext uri="{0D108BD9-81ED-4DB2-BD59-A6C34878D82A}">
                    <a16:rowId xmlns:a16="http://schemas.microsoft.com/office/drawing/2014/main" val="3435300148"/>
                  </a:ext>
                </a:extLst>
              </a:tr>
              <a:tr h="563424">
                <a:tc>
                  <a:txBody>
                    <a:bodyPr/>
                    <a:lstStyle/>
                    <a:p>
                      <a:pPr algn="ctr"/>
                      <a:r>
                        <a:rPr lang="en-US" sz="2000" dirty="0" err="1"/>
                        <a:t>iLQF</a:t>
                      </a:r>
                      <a:endParaRPr lang="en-US" sz="2000" dirty="0"/>
                    </a:p>
                  </a:txBody>
                  <a:tcPr anchor="ctr"/>
                </a:tc>
                <a:tc>
                  <a:txBody>
                    <a:bodyPr/>
                    <a:lstStyle/>
                    <a:p>
                      <a:pPr algn="ctr"/>
                      <a:r>
                        <a:rPr lang="en-US" sz="2000" dirty="0"/>
                        <a:t>100.00%</a:t>
                      </a:r>
                    </a:p>
                  </a:txBody>
                  <a:tcPr anchor="ctr"/>
                </a:tc>
                <a:tc>
                  <a:txBody>
                    <a:bodyPr/>
                    <a:lstStyle/>
                    <a:p>
                      <a:pPr algn="ctr"/>
                      <a:r>
                        <a:rPr lang="en-US" sz="2000" dirty="0"/>
                        <a:t>99.41%</a:t>
                      </a:r>
                    </a:p>
                  </a:txBody>
                  <a:tcPr anchor="ctr"/>
                </a:tc>
                <a:tc>
                  <a:txBody>
                    <a:bodyPr/>
                    <a:lstStyle/>
                    <a:p>
                      <a:pPr algn="ctr"/>
                      <a:r>
                        <a:rPr lang="en-US" sz="2000" dirty="0"/>
                        <a:t>96.47%</a:t>
                      </a:r>
                    </a:p>
                  </a:txBody>
                  <a:tcPr anchor="ctr"/>
                </a:tc>
                <a:tc>
                  <a:txBody>
                    <a:bodyPr/>
                    <a:lstStyle/>
                    <a:p>
                      <a:pPr algn="ctr"/>
                      <a:r>
                        <a:rPr lang="en-US" sz="2000" dirty="0"/>
                        <a:t>89.32%</a:t>
                      </a:r>
                    </a:p>
                  </a:txBody>
                  <a:tcPr anchor="ctr"/>
                </a:tc>
                <a:extLst>
                  <a:ext uri="{0D108BD9-81ED-4DB2-BD59-A6C34878D82A}">
                    <a16:rowId xmlns:a16="http://schemas.microsoft.com/office/drawing/2014/main" val="3184568462"/>
                  </a:ext>
                </a:extLst>
              </a:tr>
            </a:tbl>
          </a:graphicData>
        </a:graphic>
      </p:graphicFrame>
      <p:graphicFrame>
        <p:nvGraphicFramePr>
          <p:cNvPr id="7" name="Table 6"/>
          <p:cNvGraphicFramePr>
            <a:graphicFrameLocks noGrp="1"/>
          </p:cNvGraphicFramePr>
          <p:nvPr>
            <p:extLst/>
          </p:nvPr>
        </p:nvGraphicFramePr>
        <p:xfrm>
          <a:off x="1723103" y="2900055"/>
          <a:ext cx="7170172" cy="396240"/>
        </p:xfrm>
        <a:graphic>
          <a:graphicData uri="http://schemas.openxmlformats.org/drawingml/2006/table">
            <a:tbl>
              <a:tblPr firstRow="1" bandRow="1">
                <a:tableStyleId>{5C22544A-7EE6-4342-B048-85BDC9FD1C3A}</a:tableStyleId>
              </a:tblPr>
              <a:tblGrid>
                <a:gridCol w="1138084">
                  <a:extLst>
                    <a:ext uri="{9D8B030D-6E8A-4147-A177-3AD203B41FA5}">
                      <a16:colId xmlns:a16="http://schemas.microsoft.com/office/drawing/2014/main" val="1704805528"/>
                    </a:ext>
                  </a:extLst>
                </a:gridCol>
                <a:gridCol w="2447002">
                  <a:extLst>
                    <a:ext uri="{9D8B030D-6E8A-4147-A177-3AD203B41FA5}">
                      <a16:colId xmlns:a16="http://schemas.microsoft.com/office/drawing/2014/main" val="79167129"/>
                    </a:ext>
                  </a:extLst>
                </a:gridCol>
                <a:gridCol w="2117624">
                  <a:extLst>
                    <a:ext uri="{9D8B030D-6E8A-4147-A177-3AD203B41FA5}">
                      <a16:colId xmlns:a16="http://schemas.microsoft.com/office/drawing/2014/main" val="2076099544"/>
                    </a:ext>
                  </a:extLst>
                </a:gridCol>
                <a:gridCol w="1467462">
                  <a:extLst>
                    <a:ext uri="{9D8B030D-6E8A-4147-A177-3AD203B41FA5}">
                      <a16:colId xmlns:a16="http://schemas.microsoft.com/office/drawing/2014/main" val="3049233571"/>
                    </a:ext>
                  </a:extLst>
                </a:gridCol>
              </a:tblGrid>
              <a:tr h="370840">
                <a:tc>
                  <a:txBody>
                    <a:bodyPr/>
                    <a:lstStyle/>
                    <a:p>
                      <a:pPr algn="ctr"/>
                      <a:r>
                        <a:rPr lang="en-US" sz="2000" dirty="0"/>
                        <a:t>0</a:t>
                      </a:r>
                    </a:p>
                  </a:txBody>
                  <a:tcPr>
                    <a:solidFill>
                      <a:schemeClr val="accent2"/>
                    </a:solidFill>
                  </a:tcPr>
                </a:tc>
                <a:tc>
                  <a:txBody>
                    <a:bodyPr/>
                    <a:lstStyle/>
                    <a:p>
                      <a:pPr algn="ctr"/>
                      <a:r>
                        <a:rPr lang="en-US" sz="2000" dirty="0"/>
                        <a:t>0.1768</a:t>
                      </a:r>
                    </a:p>
                  </a:txBody>
                  <a:tcPr>
                    <a:solidFill>
                      <a:schemeClr val="accent2"/>
                    </a:solidFill>
                  </a:tcPr>
                </a:tc>
                <a:tc>
                  <a:txBody>
                    <a:bodyPr/>
                    <a:lstStyle/>
                    <a:p>
                      <a:pPr algn="ctr"/>
                      <a:r>
                        <a:rPr lang="en-US" sz="2000" dirty="0"/>
                        <a:t>0.1261</a:t>
                      </a:r>
                    </a:p>
                  </a:txBody>
                  <a:tcPr>
                    <a:solidFill>
                      <a:schemeClr val="accent2"/>
                    </a:solidFill>
                  </a:tcPr>
                </a:tc>
                <a:tc>
                  <a:txBody>
                    <a:bodyPr/>
                    <a:lstStyle/>
                    <a:p>
                      <a:pPr algn="ctr"/>
                      <a:r>
                        <a:rPr lang="en-US" sz="2000" dirty="0"/>
                        <a:t>0.0489</a:t>
                      </a:r>
                    </a:p>
                  </a:txBody>
                  <a:tcPr>
                    <a:solidFill>
                      <a:schemeClr val="accent2"/>
                    </a:solidFill>
                  </a:tcPr>
                </a:tc>
                <a:extLst>
                  <a:ext uri="{0D108BD9-81ED-4DB2-BD59-A6C34878D82A}">
                    <a16:rowId xmlns:a16="http://schemas.microsoft.com/office/drawing/2014/main" val="2732246795"/>
                  </a:ext>
                </a:extLst>
              </a:tr>
            </a:tbl>
          </a:graphicData>
        </a:graphic>
      </p:graphicFrame>
      <p:sp>
        <p:nvSpPr>
          <p:cNvPr id="9" name="Arrow: Curved Down 8"/>
          <p:cNvSpPr/>
          <p:nvPr/>
        </p:nvSpPr>
        <p:spPr>
          <a:xfrm rot="16200000">
            <a:off x="153409" y="4555799"/>
            <a:ext cx="843556" cy="280221"/>
          </a:xfrm>
          <a:prstGeom prst="curved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0" name="Arrow: Bent 9"/>
          <p:cNvSpPr/>
          <p:nvPr/>
        </p:nvSpPr>
        <p:spPr>
          <a:xfrm>
            <a:off x="475635" y="3028062"/>
            <a:ext cx="490384" cy="1440698"/>
          </a:xfrm>
          <a:prstGeom prst="bentArrow">
            <a:avLst>
              <a:gd name="adj1" fmla="val 8937"/>
              <a:gd name="adj2" fmla="val 15348"/>
              <a:gd name="adj3" fmla="val 19917"/>
              <a:gd name="adj4" fmla="val 4515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1" name="Rectangle: Rounded Corners 10"/>
          <p:cNvSpPr/>
          <p:nvPr/>
        </p:nvSpPr>
        <p:spPr>
          <a:xfrm rot="20459522">
            <a:off x="984018" y="2614760"/>
            <a:ext cx="1762432" cy="405581"/>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improvement</a:t>
            </a:r>
          </a:p>
        </p:txBody>
      </p:sp>
      <p:sp>
        <p:nvSpPr>
          <p:cNvPr id="12" name="Rectangle: Rounded Corners 11"/>
          <p:cNvSpPr/>
          <p:nvPr/>
        </p:nvSpPr>
        <p:spPr>
          <a:xfrm>
            <a:off x="3104535" y="1855404"/>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
        <p:nvSpPr>
          <p:cNvPr id="3" name="Date Placeholder 2"/>
          <p:cNvSpPr>
            <a:spLocks noGrp="1"/>
          </p:cNvSpPr>
          <p:nvPr>
            <p:ph type="dt" sz="half" idx="10"/>
          </p:nvPr>
        </p:nvSpPr>
        <p:spPr/>
        <p:txBody>
          <a:bodyPr/>
          <a:lstStyle/>
          <a:p>
            <a:fld id="{E9339383-DB39-4F98-9C04-4F4CFA275942}" type="datetime4">
              <a:rPr lang="en-US" altLang="zh-CN" smtClean="0"/>
              <a:t>June 2, 2017</a:t>
            </a:fld>
            <a:endParaRPr lang="zh-CN" altLang="en-US"/>
          </a:p>
        </p:txBody>
      </p:sp>
    </p:spTree>
    <p:extLst>
      <p:ext uri="{BB962C8B-B14F-4D97-AF65-F5344CB8AC3E}">
        <p14:creationId xmlns:p14="http://schemas.microsoft.com/office/powerpoint/2010/main" val="4230782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(Bernoulli </a:t>
            </a:r>
            <a:r>
              <a:rPr lang="en-US" dirty="0" err="1">
                <a:sym typeface="Wingdings"/>
              </a:rPr>
              <a:t>i.i.d</a:t>
            </a:r>
            <a:r>
              <a:rPr lang="en-US" dirty="0">
                <a:sym typeface="Wingdings"/>
              </a:rPr>
              <a:t>.)</a:t>
            </a:r>
            <a:endParaRPr lang="en-US" dirty="0"/>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6" y="2540982"/>
            <a:ext cx="9136188" cy="2785241"/>
          </a:xfrm>
          <a:prstGeom prst="rect">
            <a:avLst/>
          </a:prstGeom>
        </p:spPr>
      </p:pic>
      <p:sp>
        <p:nvSpPr>
          <p:cNvPr id="6" name="Rectangle: Rounded Corners 5"/>
          <p:cNvSpPr/>
          <p:nvPr/>
        </p:nvSpPr>
        <p:spPr>
          <a:xfrm>
            <a:off x="3068904" y="1874135"/>
            <a:ext cx="3847879"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QPS-SERENA vs. SERENA</a:t>
            </a:r>
          </a:p>
        </p:txBody>
      </p:sp>
      <p:sp>
        <p:nvSpPr>
          <p:cNvPr id="3" name="Date Placeholder 2"/>
          <p:cNvSpPr>
            <a:spLocks noGrp="1"/>
          </p:cNvSpPr>
          <p:nvPr>
            <p:ph type="dt" sz="half" idx="10"/>
          </p:nvPr>
        </p:nvSpPr>
        <p:spPr/>
        <p:txBody>
          <a:bodyPr/>
          <a:lstStyle/>
          <a:p>
            <a:fld id="{899890DF-C884-4FB8-A3FA-ECB356685CF2}" type="datetime4">
              <a:rPr lang="en-US" altLang="zh-CN" smtClean="0"/>
              <a:t>June 2, 2017</a:t>
            </a:fld>
            <a:endParaRPr lang="zh-CN" altLang="en-US"/>
          </a:p>
        </p:txBody>
      </p:sp>
    </p:spTree>
    <p:extLst>
      <p:ext uri="{BB962C8B-B14F-4D97-AF65-F5344CB8AC3E}">
        <p14:creationId xmlns:p14="http://schemas.microsoft.com/office/powerpoint/2010/main" val="1648545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normAutofit/>
          </a:bodyPr>
          <a:lstStyle/>
          <a:p>
            <a:r>
              <a:rPr lang="en-US" b="1" dirty="0">
                <a:latin typeface="+mj-lt"/>
                <a:ea typeface="+mn-ea"/>
              </a:rPr>
              <a:t>Contents</a:t>
            </a:r>
            <a:endParaRPr lang="en-US" sz="2800" b="1" dirty="0">
              <a:solidFill>
                <a:schemeClr val="accent1"/>
              </a:solidFill>
              <a:latin typeface="+mj-lt"/>
              <a:ea typeface="+mn-ea"/>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effectLst/>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
        <p:nvSpPr>
          <p:cNvPr id="2" name="Date Placeholder 1"/>
          <p:cNvSpPr>
            <a:spLocks noGrp="1"/>
          </p:cNvSpPr>
          <p:nvPr>
            <p:ph type="dt" sz="half" idx="10"/>
          </p:nvPr>
        </p:nvSpPr>
        <p:spPr/>
        <p:txBody>
          <a:bodyPr/>
          <a:lstStyle/>
          <a:p>
            <a:fld id="{38611A38-1059-42E5-B75F-CD7A381ACF1F}" type="datetime4">
              <a:rPr lang="en-US" altLang="zh-CN" smtClean="0"/>
              <a:t>June 2, 2017</a:t>
            </a:fld>
            <a:endParaRPr lang="zh-CN" altLang="en-US"/>
          </a:p>
        </p:txBody>
      </p:sp>
    </p:spTree>
    <p:extLst>
      <p:ext uri="{BB962C8B-B14F-4D97-AF65-F5344CB8AC3E}">
        <p14:creationId xmlns:p14="http://schemas.microsoft.com/office/powerpoint/2010/main" val="211517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(Burst)</a:t>
            </a:r>
            <a:endParaRPr lang="en-US" dirty="0"/>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p:sp>
        <p:nvSpPr>
          <p:cNvPr id="7" name="Rectangle: Rounded Corners 6"/>
          <p:cNvSpPr/>
          <p:nvPr/>
        </p:nvSpPr>
        <p:spPr>
          <a:xfrm>
            <a:off x="3252019" y="1981831"/>
            <a:ext cx="3774011"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QPS-SERENA vs. SERENA</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2629709"/>
            <a:ext cx="9144000" cy="2787622"/>
          </a:xfrm>
          <a:prstGeom prst="rect">
            <a:avLst/>
          </a:prstGeom>
        </p:spPr>
      </p:pic>
      <p:sp>
        <p:nvSpPr>
          <p:cNvPr id="3" name="Date Placeholder 2"/>
          <p:cNvSpPr>
            <a:spLocks noGrp="1"/>
          </p:cNvSpPr>
          <p:nvPr>
            <p:ph type="dt" sz="half" idx="10"/>
          </p:nvPr>
        </p:nvSpPr>
        <p:spPr/>
        <p:txBody>
          <a:bodyPr/>
          <a:lstStyle/>
          <a:p>
            <a:fld id="{60CC98CA-C96C-4BF2-9B7C-ECD3709F85BA}" type="datetime4">
              <a:rPr lang="en-US" altLang="zh-CN" smtClean="0"/>
              <a:t>June 2, 2017</a:t>
            </a:fld>
            <a:endParaRPr lang="zh-CN" altLang="en-US"/>
          </a:p>
        </p:txBody>
      </p:sp>
    </p:spTree>
    <p:extLst>
      <p:ext uri="{BB962C8B-B14F-4D97-AF65-F5344CB8AC3E}">
        <p14:creationId xmlns:p14="http://schemas.microsoft.com/office/powerpoint/2010/main" val="76412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Background</a:t>
              </a:r>
              <a:endParaRPr lang="en-US" b="1" dirty="0">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36" name="AutoShape 48"/>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Related</a:t>
              </a:r>
              <a:r>
                <a:rPr lang="en-US" sz="2400" b="1" dirty="0"/>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Proposed</a:t>
              </a:r>
              <a:r>
                <a:rPr lang="en-US" dirty="0"/>
                <a:t> </a:t>
              </a:r>
              <a:r>
                <a:rPr lang="en-US" sz="2400" b="1" dirty="0"/>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cs typeface="Arial" panose="020B0604020202020204" pitchFamily="34" charset="0"/>
                </a:rPr>
                <a:t>Simulation</a:t>
              </a:r>
              <a:r>
                <a:rPr lang="en-US" dirty="0"/>
                <a:t> </a:t>
              </a:r>
              <a:r>
                <a:rPr lang="en-US" sz="2400" b="1" dirty="0"/>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8" name="AutoShape 5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effectLst/>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effectLst/>
                </a:rPr>
                <a:t>5</a:t>
              </a:r>
            </a:p>
          </p:txBody>
        </p:sp>
      </p:grpSp>
      <p:sp>
        <p:nvSpPr>
          <p:cNvPr id="2" name="Date Placeholder 1"/>
          <p:cNvSpPr>
            <a:spLocks noGrp="1"/>
          </p:cNvSpPr>
          <p:nvPr>
            <p:ph type="dt" sz="half" idx="10"/>
          </p:nvPr>
        </p:nvSpPr>
        <p:spPr/>
        <p:txBody>
          <a:bodyPr/>
          <a:lstStyle/>
          <a:p>
            <a:fld id="{635992BC-B88B-4968-83C3-CF5C2C6AE3FB}" type="datetime4">
              <a:rPr lang="en-US" altLang="zh-CN" smtClean="0"/>
              <a:t>June 2, 2017</a:t>
            </a:fld>
            <a:endParaRPr lang="zh-CN" altLang="en-US"/>
          </a:p>
        </p:txBody>
      </p:sp>
    </p:spTree>
    <p:extLst>
      <p:ext uri="{BB962C8B-B14F-4D97-AF65-F5344CB8AC3E}">
        <p14:creationId xmlns:p14="http://schemas.microsoft.com/office/powerpoint/2010/main" val="1400623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latin typeface="+mn-lt"/>
              </a:rPr>
              <a:t>Conclusion</a:t>
            </a:r>
          </a:p>
        </p:txBody>
      </p:sp>
      <p:sp>
        <p:nvSpPr>
          <p:cNvPr id="3" name="内容占位符 2"/>
          <p:cNvSpPr>
            <a:spLocks noGrp="1"/>
          </p:cNvSpPr>
          <p:nvPr>
            <p:ph idx="1"/>
          </p:nvPr>
        </p:nvSpPr>
        <p:spPr>
          <a:xfrm>
            <a:off x="531223" y="1724297"/>
            <a:ext cx="8125097" cy="4452666"/>
          </a:xfrm>
        </p:spPr>
        <p:txBody>
          <a:bodyPr>
            <a:normAutofit/>
          </a:bodyPr>
          <a:lstStyle/>
          <a:p>
            <a:pPr algn="just"/>
            <a:r>
              <a:rPr lang="en-US" dirty="0">
                <a:latin typeface="+mn-lt"/>
              </a:rPr>
              <a:t> </a:t>
            </a:r>
            <a:r>
              <a:rPr lang="en-US" b="1" dirty="0">
                <a:solidFill>
                  <a:srgbClr val="FF0000"/>
                </a:solidFill>
                <a:latin typeface="+mn-lt"/>
              </a:rPr>
              <a:t>Proposed</a:t>
            </a:r>
            <a:r>
              <a:rPr lang="en-US" dirty="0">
                <a:latin typeface="+mn-lt"/>
              </a:rPr>
              <a:t> a simple yet effective approach to crossbar scheduling</a:t>
            </a:r>
          </a:p>
          <a:p>
            <a:pPr algn="just"/>
            <a:r>
              <a:rPr lang="en-US" dirty="0">
                <a:latin typeface="+mn-lt"/>
              </a:rPr>
              <a:t> </a:t>
            </a:r>
            <a:r>
              <a:rPr lang="en-US" b="1" dirty="0">
                <a:solidFill>
                  <a:srgbClr val="FF0000"/>
                </a:solidFill>
                <a:latin typeface="+mn-lt"/>
              </a:rPr>
              <a:t>Designed</a:t>
            </a:r>
            <a:r>
              <a:rPr lang="en-US" dirty="0">
                <a:latin typeface="+mn-lt"/>
              </a:rPr>
              <a:t> an simple data structure that can carry out QPS in O(1) per port</a:t>
            </a:r>
          </a:p>
          <a:p>
            <a:pPr algn="just"/>
            <a:r>
              <a:rPr lang="en-US" dirty="0">
                <a:latin typeface="+mn-lt"/>
              </a:rPr>
              <a:t> </a:t>
            </a:r>
            <a:r>
              <a:rPr lang="en-US" b="1" dirty="0">
                <a:solidFill>
                  <a:srgbClr val="FF0000"/>
                </a:solidFill>
                <a:latin typeface="+mn-lt"/>
              </a:rPr>
              <a:t>Derived </a:t>
            </a:r>
            <a:r>
              <a:rPr lang="en-US" dirty="0">
                <a:latin typeface="+mn-lt"/>
              </a:rPr>
              <a:t>a novel and stronger theorem for proving the stability of crossbar scheduling</a:t>
            </a:r>
          </a:p>
          <a:p>
            <a:pPr algn="just"/>
            <a:r>
              <a:rPr lang="en-US" dirty="0">
                <a:latin typeface="+mn-lt"/>
              </a:rPr>
              <a:t> Simulation results </a:t>
            </a:r>
            <a:r>
              <a:rPr lang="en-US" b="1" dirty="0">
                <a:solidFill>
                  <a:srgbClr val="FF0000"/>
                </a:solidFill>
                <a:latin typeface="+mn-lt"/>
              </a:rPr>
              <a:t>demonstrated</a:t>
            </a:r>
            <a:r>
              <a:rPr lang="en-US" dirty="0">
                <a:latin typeface="+mn-lt"/>
              </a:rPr>
              <a:t> that QPS can boost the performance (throughput or delay or both) of </a:t>
            </a:r>
            <a:r>
              <a:rPr lang="en-US" dirty="0" err="1">
                <a:latin typeface="+mn-lt"/>
              </a:rPr>
              <a:t>iSLIP</a:t>
            </a:r>
            <a:r>
              <a:rPr lang="en-US" dirty="0">
                <a:latin typeface="+mn-lt"/>
              </a:rPr>
              <a:t> and Serena</a:t>
            </a: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4" name="Date Placeholder 3"/>
          <p:cNvSpPr>
            <a:spLocks noGrp="1"/>
          </p:cNvSpPr>
          <p:nvPr>
            <p:ph type="dt" sz="half" idx="10"/>
          </p:nvPr>
        </p:nvSpPr>
        <p:spPr/>
        <p:txBody>
          <a:bodyPr/>
          <a:lstStyle/>
          <a:p>
            <a:fld id="{61B4DB6A-DBCC-4861-B91E-AFAAB9AD13E3}" type="datetime4">
              <a:rPr lang="en-US" altLang="zh-CN" smtClean="0"/>
              <a:t>June 2, 2017</a:t>
            </a:fld>
            <a:endParaRPr lang="zh-CN" altLang="en-US"/>
          </a:p>
        </p:txBody>
      </p:sp>
    </p:spTree>
    <p:extLst>
      <p:ext uri="{BB962C8B-B14F-4D97-AF65-F5344CB8AC3E}">
        <p14:creationId xmlns:p14="http://schemas.microsoft.com/office/powerpoint/2010/main" val="4334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Head-of-Line Blocking</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10" name="Rectangle: Rounded Corners 9"/>
          <p:cNvSpPr/>
          <p:nvPr/>
        </p:nvSpPr>
        <p:spPr>
          <a:xfrm>
            <a:off x="3369013" y="2565193"/>
            <a:ext cx="1482119" cy="2637322"/>
          </a:xfrm>
          <a:prstGeom prst="roundRect">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856424799"/>
              </p:ext>
            </p:extLst>
          </p:nvPr>
        </p:nvGraphicFramePr>
        <p:xfrm>
          <a:off x="1793306" y="2657652"/>
          <a:ext cx="1334703" cy="396240"/>
        </p:xfrm>
        <a:graphic>
          <a:graphicData uri="http://schemas.openxmlformats.org/drawingml/2006/table">
            <a:tbl>
              <a:tblPr firstRow="1" bandRow="1">
                <a:tableStyleId>{9D7B26C5-4107-4FEC-AEDC-1716B250A1EF}</a:tableStyleId>
              </a:tblPr>
              <a:tblGrid>
                <a:gridCol w="444901">
                  <a:extLst>
                    <a:ext uri="{9D8B030D-6E8A-4147-A177-3AD203B41FA5}">
                      <a16:colId xmlns:a16="http://schemas.microsoft.com/office/drawing/2014/main" val="740588216"/>
                    </a:ext>
                  </a:extLst>
                </a:gridCol>
                <a:gridCol w="444901">
                  <a:extLst>
                    <a:ext uri="{9D8B030D-6E8A-4147-A177-3AD203B41FA5}">
                      <a16:colId xmlns:a16="http://schemas.microsoft.com/office/drawing/2014/main" val="1661713744"/>
                    </a:ext>
                  </a:extLst>
                </a:gridCol>
                <a:gridCol w="444901">
                  <a:extLst>
                    <a:ext uri="{9D8B030D-6E8A-4147-A177-3AD203B41FA5}">
                      <a16:colId xmlns:a16="http://schemas.microsoft.com/office/drawing/2014/main" val="2215718686"/>
                    </a:ext>
                  </a:extLst>
                </a:gridCol>
              </a:tblGrid>
              <a:tr h="370840">
                <a:tc>
                  <a:txBody>
                    <a:bodyPr/>
                    <a:lstStyle/>
                    <a:p>
                      <a:pPr algn="ctr"/>
                      <a:r>
                        <a:rPr lang="en-US"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077566"/>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72948301"/>
              </p:ext>
            </p:extLst>
          </p:nvPr>
        </p:nvGraphicFramePr>
        <p:xfrm>
          <a:off x="1793306" y="3487614"/>
          <a:ext cx="1334703" cy="396240"/>
        </p:xfrm>
        <a:graphic>
          <a:graphicData uri="http://schemas.openxmlformats.org/drawingml/2006/table">
            <a:tbl>
              <a:tblPr firstRow="1" bandRow="1">
                <a:tableStyleId>{9D7B26C5-4107-4FEC-AEDC-1716B250A1EF}</a:tableStyleId>
              </a:tblPr>
              <a:tblGrid>
                <a:gridCol w="444901">
                  <a:extLst>
                    <a:ext uri="{9D8B030D-6E8A-4147-A177-3AD203B41FA5}">
                      <a16:colId xmlns:a16="http://schemas.microsoft.com/office/drawing/2014/main" val="740588216"/>
                    </a:ext>
                  </a:extLst>
                </a:gridCol>
                <a:gridCol w="444901">
                  <a:extLst>
                    <a:ext uri="{9D8B030D-6E8A-4147-A177-3AD203B41FA5}">
                      <a16:colId xmlns:a16="http://schemas.microsoft.com/office/drawing/2014/main" val="1661713744"/>
                    </a:ext>
                  </a:extLst>
                </a:gridCol>
                <a:gridCol w="444901">
                  <a:extLst>
                    <a:ext uri="{9D8B030D-6E8A-4147-A177-3AD203B41FA5}">
                      <a16:colId xmlns:a16="http://schemas.microsoft.com/office/drawing/2014/main" val="2215718686"/>
                    </a:ext>
                  </a:extLst>
                </a:gridCol>
              </a:tblGrid>
              <a:tr h="370840">
                <a:tc>
                  <a:txBody>
                    <a:bodyPr/>
                    <a:lstStyle/>
                    <a:p>
                      <a:pPr algn="ctr"/>
                      <a:r>
                        <a:rPr lang="en-US"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07756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034330375"/>
              </p:ext>
            </p:extLst>
          </p:nvPr>
        </p:nvGraphicFramePr>
        <p:xfrm>
          <a:off x="1793306" y="4317576"/>
          <a:ext cx="1334703" cy="396240"/>
        </p:xfrm>
        <a:graphic>
          <a:graphicData uri="http://schemas.openxmlformats.org/drawingml/2006/table">
            <a:tbl>
              <a:tblPr firstRow="1" bandRow="1">
                <a:tableStyleId>{9D7B26C5-4107-4FEC-AEDC-1716B250A1EF}</a:tableStyleId>
              </a:tblPr>
              <a:tblGrid>
                <a:gridCol w="444901">
                  <a:extLst>
                    <a:ext uri="{9D8B030D-6E8A-4147-A177-3AD203B41FA5}">
                      <a16:colId xmlns:a16="http://schemas.microsoft.com/office/drawing/2014/main" val="740588216"/>
                    </a:ext>
                  </a:extLst>
                </a:gridCol>
                <a:gridCol w="444901">
                  <a:extLst>
                    <a:ext uri="{9D8B030D-6E8A-4147-A177-3AD203B41FA5}">
                      <a16:colId xmlns:a16="http://schemas.microsoft.com/office/drawing/2014/main" val="1661713744"/>
                    </a:ext>
                  </a:extLst>
                </a:gridCol>
                <a:gridCol w="444901">
                  <a:extLst>
                    <a:ext uri="{9D8B030D-6E8A-4147-A177-3AD203B41FA5}">
                      <a16:colId xmlns:a16="http://schemas.microsoft.com/office/drawing/2014/main" val="2215718686"/>
                    </a:ext>
                  </a:extLst>
                </a:gridCol>
              </a:tblGrid>
              <a:tr h="370840">
                <a:tc>
                  <a:txBody>
                    <a:bodyPr/>
                    <a:lstStyle/>
                    <a:p>
                      <a:pPr algn="ctr"/>
                      <a:r>
                        <a:rPr lang="en-US" sz="20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1077566"/>
                  </a:ext>
                </a:extLst>
              </a:tr>
            </a:tbl>
          </a:graphicData>
        </a:graphic>
      </p:graphicFrame>
      <p:cxnSp>
        <p:nvCxnSpPr>
          <p:cNvPr id="15" name="Straight Arrow Connector 14"/>
          <p:cNvCxnSpPr/>
          <p:nvPr/>
        </p:nvCxnSpPr>
        <p:spPr>
          <a:xfrm flipV="1">
            <a:off x="1793306" y="3147204"/>
            <a:ext cx="1575707" cy="1"/>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793306" y="3962389"/>
            <a:ext cx="1575707" cy="1925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1793306" y="4796825"/>
            <a:ext cx="1575707" cy="19252"/>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69013" y="2962538"/>
            <a:ext cx="356188" cy="369332"/>
          </a:xfrm>
          <a:prstGeom prst="rect">
            <a:avLst/>
          </a:prstGeom>
          <a:noFill/>
        </p:spPr>
        <p:txBody>
          <a:bodyPr wrap="none" rtlCol="0">
            <a:spAutoFit/>
          </a:bodyPr>
          <a:lstStyle/>
          <a:p>
            <a:r>
              <a:rPr lang="en-US" dirty="0"/>
              <a:t>A</a:t>
            </a:r>
          </a:p>
        </p:txBody>
      </p:sp>
      <p:sp>
        <p:nvSpPr>
          <p:cNvPr id="23" name="TextBox 22"/>
          <p:cNvSpPr txBox="1"/>
          <p:nvPr/>
        </p:nvSpPr>
        <p:spPr>
          <a:xfrm>
            <a:off x="3369013" y="3777722"/>
            <a:ext cx="317716" cy="369332"/>
          </a:xfrm>
          <a:prstGeom prst="rect">
            <a:avLst/>
          </a:prstGeom>
          <a:noFill/>
        </p:spPr>
        <p:txBody>
          <a:bodyPr wrap="none" rtlCol="0">
            <a:spAutoFit/>
          </a:bodyPr>
          <a:lstStyle/>
          <a:p>
            <a:r>
              <a:rPr lang="en-US" dirty="0"/>
              <a:t>B</a:t>
            </a:r>
          </a:p>
        </p:txBody>
      </p:sp>
      <p:sp>
        <p:nvSpPr>
          <p:cNvPr id="24" name="TextBox 23"/>
          <p:cNvSpPr txBox="1"/>
          <p:nvPr/>
        </p:nvSpPr>
        <p:spPr>
          <a:xfrm>
            <a:off x="3378834" y="4612159"/>
            <a:ext cx="372218" cy="369332"/>
          </a:xfrm>
          <a:prstGeom prst="rect">
            <a:avLst/>
          </a:prstGeom>
          <a:noFill/>
        </p:spPr>
        <p:txBody>
          <a:bodyPr wrap="none" rtlCol="0">
            <a:spAutoFit/>
          </a:bodyPr>
          <a:lstStyle/>
          <a:p>
            <a:r>
              <a:rPr lang="en-US" dirty="0"/>
              <a:t>C</a:t>
            </a:r>
          </a:p>
        </p:txBody>
      </p:sp>
      <p:sp>
        <p:nvSpPr>
          <p:cNvPr id="25" name="TextBox 24"/>
          <p:cNvSpPr txBox="1"/>
          <p:nvPr/>
        </p:nvSpPr>
        <p:spPr>
          <a:xfrm>
            <a:off x="4473303" y="2962538"/>
            <a:ext cx="312906" cy="369332"/>
          </a:xfrm>
          <a:prstGeom prst="rect">
            <a:avLst/>
          </a:prstGeom>
          <a:noFill/>
        </p:spPr>
        <p:txBody>
          <a:bodyPr wrap="none" rtlCol="0">
            <a:spAutoFit/>
          </a:bodyPr>
          <a:lstStyle/>
          <a:p>
            <a:r>
              <a:rPr lang="en-US" dirty="0"/>
              <a:t>1</a:t>
            </a:r>
          </a:p>
        </p:txBody>
      </p:sp>
      <p:sp>
        <p:nvSpPr>
          <p:cNvPr id="26" name="TextBox 25"/>
          <p:cNvSpPr txBox="1"/>
          <p:nvPr/>
        </p:nvSpPr>
        <p:spPr>
          <a:xfrm>
            <a:off x="4473303" y="3787349"/>
            <a:ext cx="312906" cy="369332"/>
          </a:xfrm>
          <a:prstGeom prst="rect">
            <a:avLst/>
          </a:prstGeom>
          <a:noFill/>
        </p:spPr>
        <p:txBody>
          <a:bodyPr wrap="none" rtlCol="0">
            <a:spAutoFit/>
          </a:bodyPr>
          <a:lstStyle/>
          <a:p>
            <a:r>
              <a:rPr lang="en-US" dirty="0"/>
              <a:t>2</a:t>
            </a:r>
          </a:p>
        </p:txBody>
      </p:sp>
      <p:sp>
        <p:nvSpPr>
          <p:cNvPr id="27" name="TextBox 26"/>
          <p:cNvSpPr txBox="1"/>
          <p:nvPr/>
        </p:nvSpPr>
        <p:spPr>
          <a:xfrm>
            <a:off x="4473303" y="4612159"/>
            <a:ext cx="312906" cy="369332"/>
          </a:xfrm>
          <a:prstGeom prst="rect">
            <a:avLst/>
          </a:prstGeom>
          <a:noFill/>
        </p:spPr>
        <p:txBody>
          <a:bodyPr wrap="none" rtlCol="0">
            <a:spAutoFit/>
          </a:bodyPr>
          <a:lstStyle/>
          <a:p>
            <a:r>
              <a:rPr lang="en-US" dirty="0"/>
              <a:t>3</a:t>
            </a:r>
          </a:p>
        </p:txBody>
      </p:sp>
      <p:cxnSp>
        <p:nvCxnSpPr>
          <p:cNvPr id="29" name="Straight Arrow Connector 28"/>
          <p:cNvCxnSpPr/>
          <p:nvPr/>
        </p:nvCxnSpPr>
        <p:spPr>
          <a:xfrm>
            <a:off x="4851132" y="3147204"/>
            <a:ext cx="327259"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4851132" y="3972015"/>
            <a:ext cx="327259"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859153" y="4816077"/>
            <a:ext cx="327259"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297311314"/>
              </p:ext>
            </p:extLst>
          </p:nvPr>
        </p:nvGraphicFramePr>
        <p:xfrm>
          <a:off x="5262434" y="2762194"/>
          <a:ext cx="2349170" cy="2440320"/>
        </p:xfrm>
        <a:graphic>
          <a:graphicData uri="http://schemas.openxmlformats.org/drawingml/2006/table">
            <a:tbl>
              <a:tblPr>
                <a:tableStyleId>{5C22544A-7EE6-4342-B048-85BDC9FD1C3A}</a:tableStyleId>
              </a:tblPr>
              <a:tblGrid>
                <a:gridCol w="469834">
                  <a:extLst>
                    <a:ext uri="{9D8B030D-6E8A-4147-A177-3AD203B41FA5}">
                      <a16:colId xmlns:a16="http://schemas.microsoft.com/office/drawing/2014/main" val="3541682249"/>
                    </a:ext>
                  </a:extLst>
                </a:gridCol>
                <a:gridCol w="469834">
                  <a:extLst>
                    <a:ext uri="{9D8B030D-6E8A-4147-A177-3AD203B41FA5}">
                      <a16:colId xmlns:a16="http://schemas.microsoft.com/office/drawing/2014/main" val="4191494693"/>
                    </a:ext>
                  </a:extLst>
                </a:gridCol>
                <a:gridCol w="469834">
                  <a:extLst>
                    <a:ext uri="{9D8B030D-6E8A-4147-A177-3AD203B41FA5}">
                      <a16:colId xmlns:a16="http://schemas.microsoft.com/office/drawing/2014/main" val="1089757281"/>
                    </a:ext>
                  </a:extLst>
                </a:gridCol>
                <a:gridCol w="469834">
                  <a:extLst>
                    <a:ext uri="{9D8B030D-6E8A-4147-A177-3AD203B41FA5}">
                      <a16:colId xmlns:a16="http://schemas.microsoft.com/office/drawing/2014/main" val="1090906893"/>
                    </a:ext>
                  </a:extLst>
                </a:gridCol>
                <a:gridCol w="469834">
                  <a:extLst>
                    <a:ext uri="{9D8B030D-6E8A-4147-A177-3AD203B41FA5}">
                      <a16:colId xmlns:a16="http://schemas.microsoft.com/office/drawing/2014/main" val="3219603358"/>
                    </a:ext>
                  </a:extLst>
                </a:gridCol>
              </a:tblGrid>
              <a:tr h="813440">
                <a:tc>
                  <a:txBody>
                    <a:bodyPr/>
                    <a:lstStyle/>
                    <a:p>
                      <a:pPr algn="ctr"/>
                      <a:r>
                        <a:rPr lang="en-US" sz="2000" b="1"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6788598"/>
                  </a:ext>
                </a:extLst>
              </a:tr>
              <a:tr h="813440">
                <a:tc>
                  <a:txBody>
                    <a:bodyPr/>
                    <a:lstStyle/>
                    <a:p>
                      <a:pPr algn="ctr"/>
                      <a:endParaRPr lang="en-US" sz="20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405265"/>
                  </a:ext>
                </a:extLst>
              </a:tr>
              <a:tr h="813440">
                <a:tc>
                  <a:txBody>
                    <a:bodyPr/>
                    <a:lstStyle/>
                    <a:p>
                      <a:pPr algn="ctr"/>
                      <a:endParaRPr lang="en-US" sz="20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2000"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371095"/>
                  </a:ext>
                </a:extLst>
              </a:tr>
            </a:tbl>
          </a:graphicData>
        </a:graphic>
      </p:graphicFrame>
      <p:sp>
        <p:nvSpPr>
          <p:cNvPr id="3" name="Date Placeholder 2"/>
          <p:cNvSpPr>
            <a:spLocks noGrp="1"/>
          </p:cNvSpPr>
          <p:nvPr>
            <p:ph type="dt" sz="half" idx="10"/>
          </p:nvPr>
        </p:nvSpPr>
        <p:spPr/>
        <p:txBody>
          <a:bodyPr/>
          <a:lstStyle/>
          <a:p>
            <a:fld id="{E86AB134-4F36-48B6-AB79-4C18CDD92F93}" type="datetime4">
              <a:rPr lang="en-US" altLang="zh-CN" smtClean="0"/>
              <a:t>June 2, 2017</a:t>
            </a:fld>
            <a:endParaRPr lang="zh-CN" altLang="en-US"/>
          </a:p>
        </p:txBody>
      </p:sp>
    </p:spTree>
    <p:extLst>
      <p:ext uri="{BB962C8B-B14F-4D97-AF65-F5344CB8AC3E}">
        <p14:creationId xmlns:p14="http://schemas.microsoft.com/office/powerpoint/2010/main" val="3666884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gray">
          <a:xfrm>
            <a:off x="4429442" y="2515499"/>
            <a:ext cx="4538712" cy="3065112"/>
          </a:xfrm>
          <a:prstGeom prst="homePlate">
            <a:avLst>
              <a:gd name="adj" fmla="val 27281"/>
            </a:avLst>
          </a:prstGeom>
          <a:gradFill rotWithShape="1">
            <a:gsLst>
              <a:gs pos="0">
                <a:schemeClr val="hlink">
                  <a:gamma/>
                  <a:tint val="0"/>
                  <a:invGamma/>
                </a:schemeClr>
              </a:gs>
              <a:gs pos="100000">
                <a:srgbClr val="FF0000"/>
              </a:gs>
            </a:gsLst>
            <a:lin ang="18900000" scaled="1"/>
          </a:gradFill>
          <a:ln>
            <a:noFill/>
          </a:ln>
          <a:effectLst>
            <a:outerShdw dist="71842" dir="2700000" algn="ctr" rotWithShape="0">
              <a:srgbClr val="808080">
                <a:alpha val="50000"/>
              </a:srgbClr>
            </a:outerShdw>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 name="Title 1"/>
          <p:cNvSpPr>
            <a:spLocks noGrp="1"/>
          </p:cNvSpPr>
          <p:nvPr>
            <p:ph type="title"/>
          </p:nvPr>
        </p:nvSpPr>
        <p:spPr/>
        <p:txBody>
          <a:bodyPr/>
          <a:lstStyle/>
          <a:p>
            <a:r>
              <a:rPr lang="en-US" dirty="0"/>
              <a:t>QPS-</a:t>
            </a:r>
            <a:r>
              <a:rPr lang="en-US" dirty="0" err="1"/>
              <a:t>iSLIP</a:t>
            </a:r>
            <a:r>
              <a:rPr lang="en-US" dirty="0"/>
              <a:t>: Overview </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AutoShape 4"/>
          <p:cNvSpPr>
            <a:spLocks noChangeArrowheads="1"/>
          </p:cNvSpPr>
          <p:nvPr/>
        </p:nvSpPr>
        <p:spPr bwMode="gray">
          <a:xfrm>
            <a:off x="2719704" y="2517086"/>
            <a:ext cx="3848033" cy="3065112"/>
          </a:xfrm>
          <a:prstGeom prst="homePlate">
            <a:avLst>
              <a:gd name="adj" fmla="val 26341"/>
            </a:avLst>
          </a:prstGeom>
          <a:gradFill rotWithShape="1">
            <a:gsLst>
              <a:gs pos="0">
                <a:srgbClr val="C0C0C0">
                  <a:gamma/>
                  <a:tint val="14118"/>
                  <a:invGamma/>
                </a:srgbClr>
              </a:gs>
              <a:gs pos="100000">
                <a:srgbClr val="C0C0C0"/>
              </a:gs>
            </a:gsLst>
            <a:lin ang="27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 name="AutoShape 5"/>
          <p:cNvSpPr>
            <a:spLocks noChangeArrowheads="1"/>
          </p:cNvSpPr>
          <p:nvPr/>
        </p:nvSpPr>
        <p:spPr bwMode="gray">
          <a:xfrm>
            <a:off x="682940" y="2518673"/>
            <a:ext cx="3459527" cy="3065112"/>
          </a:xfrm>
          <a:prstGeom prst="homePlate">
            <a:avLst>
              <a:gd name="adj" fmla="val 27281"/>
            </a:avLst>
          </a:prstGeom>
          <a:gradFill rotWithShape="1">
            <a:gsLst>
              <a:gs pos="0">
                <a:schemeClr val="hlink">
                  <a:gamma/>
                  <a:tint val="0"/>
                  <a:invGamma/>
                </a:schemeClr>
              </a:gs>
              <a:gs pos="100000">
                <a:schemeClr val="hlink"/>
              </a:gs>
            </a:gsLst>
            <a:lin ang="18900000" scaled="1"/>
          </a:gradFill>
          <a:ln>
            <a:noFill/>
          </a:ln>
          <a:effectLst>
            <a:outerShdw dist="71842" dir="2700000"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 name="Freeform 6"/>
          <p:cNvSpPr>
            <a:spLocks/>
          </p:cNvSpPr>
          <p:nvPr/>
        </p:nvSpPr>
        <p:spPr bwMode="gray">
          <a:xfrm>
            <a:off x="473391" y="2285002"/>
            <a:ext cx="7872367" cy="517525"/>
          </a:xfrm>
          <a:custGeom>
            <a:avLst/>
            <a:gdLst>
              <a:gd name="T0" fmla="*/ 0 w 3454"/>
              <a:gd name="T1" fmla="*/ 0 h 267"/>
              <a:gd name="T2" fmla="*/ 87 w 3454"/>
              <a:gd name="T3" fmla="*/ 267 h 267"/>
              <a:gd name="T4" fmla="*/ 3454 w 3454"/>
              <a:gd name="T5" fmla="*/ 267 h 267"/>
              <a:gd name="T6" fmla="*/ 3292 w 3454"/>
              <a:gd name="T7" fmla="*/ 8 h 267"/>
              <a:gd name="T8" fmla="*/ 0 w 3454"/>
              <a:gd name="T9" fmla="*/ 0 h 267"/>
            </a:gdLst>
            <a:ahLst/>
            <a:cxnLst>
              <a:cxn ang="0">
                <a:pos x="T0" y="T1"/>
              </a:cxn>
              <a:cxn ang="0">
                <a:pos x="T2" y="T3"/>
              </a:cxn>
              <a:cxn ang="0">
                <a:pos x="T4" y="T5"/>
              </a:cxn>
              <a:cxn ang="0">
                <a:pos x="T6" y="T7"/>
              </a:cxn>
              <a:cxn ang="0">
                <a:pos x="T8" y="T9"/>
              </a:cxn>
            </a:cxnLst>
            <a:rect l="0" t="0" r="r" b="b"/>
            <a:pathLst>
              <a:path w="3454" h="267">
                <a:moveTo>
                  <a:pt x="0" y="0"/>
                </a:moveTo>
                <a:lnTo>
                  <a:pt x="87" y="267"/>
                </a:lnTo>
                <a:lnTo>
                  <a:pt x="3454" y="267"/>
                </a:lnTo>
                <a:lnTo>
                  <a:pt x="3292" y="8"/>
                </a:lnTo>
                <a:lnTo>
                  <a:pt x="0" y="0"/>
                </a:lnTo>
                <a:close/>
              </a:path>
            </a:pathLst>
          </a:custGeom>
          <a:solidFill>
            <a:srgbClr val="E3F1FF"/>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 name="AutoShape 7"/>
          <p:cNvSpPr>
            <a:spLocks noChangeArrowheads="1"/>
          </p:cNvSpPr>
          <p:nvPr/>
        </p:nvSpPr>
        <p:spPr bwMode="ltGray">
          <a:xfrm>
            <a:off x="473391" y="2283413"/>
            <a:ext cx="1149349" cy="3294565"/>
          </a:xfrm>
          <a:prstGeom prst="homePlate">
            <a:avLst>
              <a:gd name="adj" fmla="val 25000"/>
            </a:avLst>
          </a:prstGeom>
          <a:gradFill rotWithShape="1">
            <a:gsLst>
              <a:gs pos="0">
                <a:schemeClr val="accent1"/>
              </a:gs>
              <a:gs pos="100000">
                <a:schemeClr val="accent1">
                  <a:gamma/>
                  <a:shade val="69804"/>
                  <a:invGamma/>
                </a:schemeClr>
              </a:gs>
            </a:gsLst>
            <a:lin ang="2700000" scaled="1"/>
          </a:gradFill>
          <a:ln>
            <a:noFill/>
          </a:ln>
          <a:effectLst>
            <a:outerShdw dist="56796" dir="3806097" algn="ctr" rotWithShape="0">
              <a:srgbClr val="808080">
                <a:alpha val="50000"/>
              </a:srgbClr>
            </a:outerShdw>
          </a:effectLst>
          <a:extLst>
            <a:ext uri="{91240B29-F687-4F45-9708-019B960494DF}">
              <a14:hiddenLine xmlns:a14="http://schemas.microsoft.com/office/drawing/2010/main" w="12700" algn="ctr">
                <a:solidFill>
                  <a:srgbClr val="292929"/>
                </a:solidFill>
                <a:prstDash val="dash"/>
                <a:miter lim="800000"/>
                <a:headEnd/>
                <a:tailEnd/>
              </a14:hiddenLine>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sysClr val="windowText" lastClr="000000"/>
                </a:solidFill>
                <a:effectLst/>
                <a:uLnTx/>
                <a:uFillTx/>
              </a:rPr>
              <a:t>QPS</a:t>
            </a:r>
          </a:p>
        </p:txBody>
      </p:sp>
      <p:sp>
        <p:nvSpPr>
          <p:cNvPr id="12" name="TextBox 11"/>
          <p:cNvSpPr txBox="1"/>
          <p:nvPr/>
        </p:nvSpPr>
        <p:spPr>
          <a:xfrm>
            <a:off x="2849134" y="2296097"/>
            <a:ext cx="3757760"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err="1">
                <a:ln>
                  <a:noFill/>
                </a:ln>
                <a:solidFill>
                  <a:sysClr val="windowText" lastClr="000000"/>
                </a:solidFill>
                <a:effectLst/>
                <a:uLnTx/>
                <a:uFillTx/>
              </a:rPr>
              <a:t>iSLIP</a:t>
            </a:r>
            <a:r>
              <a:rPr kumimoji="0" lang="en-US" sz="2400" b="1" i="0" u="none" strike="noStrike" kern="0" cap="none" spc="0" normalizeH="0" baseline="0" noProof="0" dirty="0">
                <a:ln>
                  <a:noFill/>
                </a:ln>
                <a:solidFill>
                  <a:sysClr val="windowText" lastClr="000000"/>
                </a:solidFill>
                <a:effectLst/>
                <a:uLnTx/>
                <a:uFillTx/>
              </a:rPr>
              <a:t> (Multiple Iterations)</a:t>
            </a:r>
          </a:p>
        </p:txBody>
      </p:sp>
      <p:sp>
        <p:nvSpPr>
          <p:cNvPr id="13" name="TextBox 12"/>
          <p:cNvSpPr txBox="1"/>
          <p:nvPr/>
        </p:nvSpPr>
        <p:spPr>
          <a:xfrm>
            <a:off x="1985146" y="2795906"/>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14" name="AutoShape 6"/>
          <p:cNvSpPr>
            <a:spLocks noChangeArrowheads="1"/>
          </p:cNvSpPr>
          <p:nvPr/>
        </p:nvSpPr>
        <p:spPr bwMode="gray">
          <a:xfrm>
            <a:off x="1745772" y="3432018"/>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 name="AutoShape 13"/>
          <p:cNvSpPr>
            <a:spLocks noChangeArrowheads="1"/>
          </p:cNvSpPr>
          <p:nvPr/>
        </p:nvSpPr>
        <p:spPr bwMode="gray">
          <a:xfrm>
            <a:off x="2012472" y="3384423"/>
            <a:ext cx="988436" cy="1135553"/>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VOQ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Not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Empty</a:t>
            </a:r>
          </a:p>
        </p:txBody>
      </p:sp>
      <p:grpSp>
        <p:nvGrpSpPr>
          <p:cNvPr id="16" name="Group 68"/>
          <p:cNvGrpSpPr>
            <a:grpSpLocks/>
          </p:cNvGrpSpPr>
          <p:nvPr/>
        </p:nvGrpSpPr>
        <p:grpSpPr bwMode="auto">
          <a:xfrm>
            <a:off x="1755470" y="5148744"/>
            <a:ext cx="1561025" cy="161105"/>
            <a:chOff x="764" y="2737"/>
            <a:chExt cx="1032" cy="102"/>
          </a:xfrm>
          <a:solidFill>
            <a:srgbClr val="92D050"/>
          </a:solidFill>
        </p:grpSpPr>
        <p:sp>
          <p:nvSpPr>
            <p:cNvPr id="17"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9" name="Group 83"/>
          <p:cNvGrpSpPr>
            <a:grpSpLocks/>
          </p:cNvGrpSpPr>
          <p:nvPr/>
        </p:nvGrpSpPr>
        <p:grpSpPr bwMode="auto">
          <a:xfrm>
            <a:off x="1755470" y="4763840"/>
            <a:ext cx="1561025" cy="161105"/>
            <a:chOff x="764" y="2737"/>
            <a:chExt cx="1032" cy="102"/>
          </a:xfrm>
          <a:solidFill>
            <a:srgbClr val="92D050"/>
          </a:solidFill>
        </p:grpSpPr>
        <p:sp>
          <p:nvSpPr>
            <p:cNvPr id="20" name="AutoShape 84"/>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 name="AutoShape 85"/>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22" name="Group 86"/>
          <p:cNvGrpSpPr>
            <a:grpSpLocks/>
          </p:cNvGrpSpPr>
          <p:nvPr/>
        </p:nvGrpSpPr>
        <p:grpSpPr bwMode="auto">
          <a:xfrm>
            <a:off x="5006712" y="1844059"/>
            <a:ext cx="1561025" cy="161104"/>
            <a:chOff x="764" y="2737"/>
            <a:chExt cx="1032" cy="102"/>
          </a:xfrm>
          <a:solidFill>
            <a:srgbClr val="92D050"/>
          </a:solidFill>
        </p:grpSpPr>
        <p:sp>
          <p:nvSpPr>
            <p:cNvPr id="23"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2" name="Group 31"/>
          <p:cNvGrpSpPr/>
          <p:nvPr/>
        </p:nvGrpSpPr>
        <p:grpSpPr>
          <a:xfrm>
            <a:off x="2482510" y="4952789"/>
            <a:ext cx="45719" cy="165078"/>
            <a:chOff x="7088974" y="1722167"/>
            <a:chExt cx="36576" cy="157785"/>
          </a:xfrm>
        </p:grpSpPr>
        <p:sp>
          <p:nvSpPr>
            <p:cNvPr id="29" name="Oval 28"/>
            <p:cNvSpPr/>
            <p:nvPr/>
          </p:nvSpPr>
          <p:spPr>
            <a:xfrm>
              <a:off x="7088974" y="1722167"/>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 name="Oval 29"/>
            <p:cNvSpPr/>
            <p:nvPr/>
          </p:nvSpPr>
          <p:spPr>
            <a:xfrm>
              <a:off x="7088974" y="1782771"/>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Oval 30"/>
            <p:cNvSpPr/>
            <p:nvPr/>
          </p:nvSpPr>
          <p:spPr>
            <a:xfrm>
              <a:off x="7088974" y="1843376"/>
              <a:ext cx="36576" cy="3657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33" name="Group 86"/>
          <p:cNvGrpSpPr>
            <a:grpSpLocks/>
          </p:cNvGrpSpPr>
          <p:nvPr/>
        </p:nvGrpSpPr>
        <p:grpSpPr bwMode="auto">
          <a:xfrm>
            <a:off x="1770778" y="3201102"/>
            <a:ext cx="1561025" cy="161104"/>
            <a:chOff x="764" y="2737"/>
            <a:chExt cx="1032" cy="102"/>
          </a:xfrm>
          <a:solidFill>
            <a:srgbClr val="FFC000"/>
          </a:solidFill>
        </p:grpSpPr>
        <p:sp>
          <p:nvSpPr>
            <p:cNvPr id="34"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36" name="TextBox 35"/>
          <p:cNvSpPr txBox="1"/>
          <p:nvPr/>
        </p:nvSpPr>
        <p:spPr>
          <a:xfrm>
            <a:off x="4622860" y="2795906"/>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37" name="AutoShape 6"/>
          <p:cNvSpPr>
            <a:spLocks noChangeArrowheads="1"/>
          </p:cNvSpPr>
          <p:nvPr/>
        </p:nvSpPr>
        <p:spPr bwMode="gray">
          <a:xfrm>
            <a:off x="4265499" y="3432018"/>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AutoShape 13"/>
          <p:cNvSpPr>
            <a:spLocks noChangeArrowheads="1"/>
          </p:cNvSpPr>
          <p:nvPr/>
        </p:nvSpPr>
        <p:spPr bwMode="gray">
          <a:xfrm>
            <a:off x="4304222" y="3391125"/>
            <a:ext cx="1547308" cy="1688475"/>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Round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Robin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(Grant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pointer)</a:t>
            </a:r>
          </a:p>
        </p:txBody>
      </p:sp>
      <p:grpSp>
        <p:nvGrpSpPr>
          <p:cNvPr id="39" name="Group 68"/>
          <p:cNvGrpSpPr>
            <a:grpSpLocks/>
          </p:cNvGrpSpPr>
          <p:nvPr/>
        </p:nvGrpSpPr>
        <p:grpSpPr bwMode="auto">
          <a:xfrm>
            <a:off x="4275197" y="5133324"/>
            <a:ext cx="1561025" cy="161105"/>
            <a:chOff x="764" y="2737"/>
            <a:chExt cx="1032" cy="102"/>
          </a:xfrm>
          <a:solidFill>
            <a:srgbClr val="FFC000"/>
          </a:solidFill>
        </p:grpSpPr>
        <p:sp>
          <p:nvSpPr>
            <p:cNvPr id="40"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52" name="Group 86"/>
          <p:cNvGrpSpPr>
            <a:grpSpLocks/>
          </p:cNvGrpSpPr>
          <p:nvPr/>
        </p:nvGrpSpPr>
        <p:grpSpPr bwMode="auto">
          <a:xfrm>
            <a:off x="4290505" y="3201102"/>
            <a:ext cx="1561025" cy="161104"/>
            <a:chOff x="764" y="2737"/>
            <a:chExt cx="1032" cy="102"/>
          </a:xfrm>
          <a:solidFill>
            <a:srgbClr val="92D050"/>
          </a:solidFill>
        </p:grpSpPr>
        <p:sp>
          <p:nvSpPr>
            <p:cNvPr id="53"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5" name="TextBox 54"/>
          <p:cNvSpPr txBox="1"/>
          <p:nvPr/>
        </p:nvSpPr>
        <p:spPr>
          <a:xfrm>
            <a:off x="6908347" y="2773701"/>
            <a:ext cx="1100159"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56" name="AutoShape 6"/>
          <p:cNvSpPr>
            <a:spLocks noChangeArrowheads="1"/>
          </p:cNvSpPr>
          <p:nvPr/>
        </p:nvSpPr>
        <p:spPr bwMode="gray">
          <a:xfrm>
            <a:off x="6646050" y="3394395"/>
            <a:ext cx="1572220" cy="2027922"/>
          </a:xfrm>
          <a:prstGeom prst="roundRect">
            <a:avLst>
              <a:gd name="adj" fmla="val 9523"/>
            </a:avLst>
          </a:prstGeom>
          <a:solidFill>
            <a:srgbClr val="FF99FF">
              <a:alpha val="50000"/>
            </a:srgbClr>
          </a:solidFill>
          <a:ln>
            <a:noFill/>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AutoShape 13"/>
          <p:cNvSpPr>
            <a:spLocks noChangeArrowheads="1"/>
          </p:cNvSpPr>
          <p:nvPr/>
        </p:nvSpPr>
        <p:spPr bwMode="gray">
          <a:xfrm>
            <a:off x="6684773" y="3353502"/>
            <a:ext cx="1547308" cy="1688475"/>
          </a:xfrm>
          <a:prstGeom prst="downArrow">
            <a:avLst>
              <a:gd name="adj1" fmla="val 77269"/>
              <a:gd name="adj2" fmla="val 37583"/>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Round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Robin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(Accept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pointer)</a:t>
            </a:r>
          </a:p>
        </p:txBody>
      </p:sp>
      <p:grpSp>
        <p:nvGrpSpPr>
          <p:cNvPr id="58" name="Group 68"/>
          <p:cNvGrpSpPr>
            <a:grpSpLocks/>
          </p:cNvGrpSpPr>
          <p:nvPr/>
        </p:nvGrpSpPr>
        <p:grpSpPr bwMode="auto">
          <a:xfrm>
            <a:off x="6655748" y="5095701"/>
            <a:ext cx="1561025" cy="161105"/>
            <a:chOff x="764" y="2737"/>
            <a:chExt cx="1032" cy="102"/>
          </a:xfrm>
          <a:solidFill>
            <a:srgbClr val="92D050"/>
          </a:solidFill>
        </p:grpSpPr>
        <p:sp>
          <p:nvSpPr>
            <p:cNvPr id="59" name="AutoShape 69"/>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AutoShape 70"/>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1" name="Group 86"/>
          <p:cNvGrpSpPr>
            <a:grpSpLocks/>
          </p:cNvGrpSpPr>
          <p:nvPr/>
        </p:nvGrpSpPr>
        <p:grpSpPr bwMode="auto">
          <a:xfrm>
            <a:off x="6671056" y="3163479"/>
            <a:ext cx="1561025" cy="161104"/>
            <a:chOff x="764" y="2737"/>
            <a:chExt cx="1032" cy="102"/>
          </a:xfrm>
          <a:solidFill>
            <a:srgbClr val="FFC000"/>
          </a:solidFill>
        </p:grpSpPr>
        <p:sp>
          <p:nvSpPr>
            <p:cNvPr id="62"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4" name="Group 86"/>
          <p:cNvGrpSpPr>
            <a:grpSpLocks/>
          </p:cNvGrpSpPr>
          <p:nvPr/>
        </p:nvGrpSpPr>
        <p:grpSpPr bwMode="auto">
          <a:xfrm>
            <a:off x="1053863" y="1867562"/>
            <a:ext cx="1561025" cy="161104"/>
            <a:chOff x="764" y="2737"/>
            <a:chExt cx="1032" cy="102"/>
          </a:xfrm>
          <a:solidFill>
            <a:srgbClr val="FFC000"/>
          </a:solidFill>
        </p:grpSpPr>
        <p:sp>
          <p:nvSpPr>
            <p:cNvPr id="65"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67" name="Group 86"/>
          <p:cNvGrpSpPr>
            <a:grpSpLocks/>
          </p:cNvGrpSpPr>
          <p:nvPr/>
        </p:nvGrpSpPr>
        <p:grpSpPr bwMode="auto">
          <a:xfrm>
            <a:off x="1739776" y="4544241"/>
            <a:ext cx="1561025" cy="161104"/>
            <a:chOff x="764" y="2737"/>
            <a:chExt cx="1032" cy="102"/>
          </a:xfrm>
          <a:solidFill>
            <a:srgbClr val="92D050"/>
          </a:solidFill>
        </p:grpSpPr>
        <p:sp>
          <p:nvSpPr>
            <p:cNvPr id="68" name="AutoShape 87"/>
            <p:cNvSpPr>
              <a:spLocks noChangeArrowheads="1"/>
            </p:cNvSpPr>
            <p:nvPr/>
          </p:nvSpPr>
          <p:spPr bwMode="gray">
            <a:xfrm>
              <a:off x="764" y="2737"/>
              <a:ext cx="1031" cy="102"/>
            </a:xfrm>
            <a:prstGeom prst="roundRect">
              <a:avLst>
                <a:gd name="adj" fmla="val 20588"/>
              </a:avLst>
            </a:prstGeom>
            <a:grpFill/>
            <a:ln>
              <a:noFill/>
            </a:ln>
            <a:effectLst>
              <a:outerShdw dist="17961" dir="2700000" algn="ctr" rotWithShape="0">
                <a:srgbClr val="080808">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9" name="AutoShape 88"/>
            <p:cNvSpPr>
              <a:spLocks noChangeArrowheads="1"/>
            </p:cNvSpPr>
            <p:nvPr/>
          </p:nvSpPr>
          <p:spPr bwMode="gray">
            <a:xfrm>
              <a:off x="765" y="2737"/>
              <a:ext cx="1031" cy="41"/>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70" name="TextBox 69"/>
          <p:cNvSpPr txBox="1"/>
          <p:nvPr/>
        </p:nvSpPr>
        <p:spPr>
          <a:xfrm>
            <a:off x="2686050" y="1746289"/>
            <a:ext cx="12538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Input Port</a:t>
            </a:r>
          </a:p>
        </p:txBody>
      </p:sp>
      <p:sp>
        <p:nvSpPr>
          <p:cNvPr id="71" name="TextBox 70"/>
          <p:cNvSpPr txBox="1"/>
          <p:nvPr/>
        </p:nvSpPr>
        <p:spPr>
          <a:xfrm>
            <a:off x="6633262" y="1735194"/>
            <a:ext cx="14798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Output Port</a:t>
            </a:r>
          </a:p>
        </p:txBody>
      </p:sp>
      <p:sp>
        <p:nvSpPr>
          <p:cNvPr id="72" name="Arrow: Curved Left 71"/>
          <p:cNvSpPr/>
          <p:nvPr/>
        </p:nvSpPr>
        <p:spPr>
          <a:xfrm rot="5400000">
            <a:off x="4642237" y="3340392"/>
            <a:ext cx="505637" cy="5074209"/>
          </a:xfrm>
          <a:prstGeom prst="curved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3" name="Date Placeholder 2"/>
          <p:cNvSpPr>
            <a:spLocks noGrp="1"/>
          </p:cNvSpPr>
          <p:nvPr>
            <p:ph type="dt" sz="half" idx="10"/>
          </p:nvPr>
        </p:nvSpPr>
        <p:spPr/>
        <p:txBody>
          <a:bodyPr/>
          <a:lstStyle/>
          <a:p>
            <a:fld id="{ED7ADB14-C6B7-4DC1-BDD5-EFF833770E7B}" type="datetime4">
              <a:rPr lang="en-US" altLang="zh-CN" smtClean="0"/>
              <a:t>June 2, 2017</a:t>
            </a:fld>
            <a:endParaRPr lang="zh-CN" altLang="en-US"/>
          </a:p>
        </p:txBody>
      </p:sp>
    </p:spTree>
    <p:extLst>
      <p:ext uri="{BB962C8B-B14F-4D97-AF65-F5344CB8AC3E}">
        <p14:creationId xmlns:p14="http://schemas.microsoft.com/office/powerpoint/2010/main" val="1590760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t>
            </a:r>
            <a:r>
              <a:rPr lang="en-US" dirty="0" err="1"/>
              <a:t>iSLIP</a:t>
            </a:r>
            <a:r>
              <a:rPr lang="en-US" dirty="0"/>
              <a:t>: Example </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Oval 5"/>
          <p:cNvSpPr/>
          <p:nvPr/>
        </p:nvSpPr>
        <p:spPr>
          <a:xfrm>
            <a:off x="628649" y="19241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7" name="Oval 6"/>
          <p:cNvSpPr/>
          <p:nvPr/>
        </p:nvSpPr>
        <p:spPr>
          <a:xfrm>
            <a:off x="628649" y="244536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8" name="Oval 7"/>
          <p:cNvSpPr/>
          <p:nvPr/>
        </p:nvSpPr>
        <p:spPr>
          <a:xfrm>
            <a:off x="628649" y="296655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 name="Oval 8"/>
          <p:cNvSpPr/>
          <p:nvPr/>
        </p:nvSpPr>
        <p:spPr>
          <a:xfrm>
            <a:off x="628649" y="348773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0" name="Oval 9"/>
          <p:cNvSpPr/>
          <p:nvPr/>
        </p:nvSpPr>
        <p:spPr>
          <a:xfrm>
            <a:off x="1805396" y="19241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 name="Oval 10"/>
          <p:cNvSpPr/>
          <p:nvPr/>
        </p:nvSpPr>
        <p:spPr>
          <a:xfrm>
            <a:off x="1805396" y="244536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2" name="Oval 11"/>
          <p:cNvSpPr/>
          <p:nvPr/>
        </p:nvSpPr>
        <p:spPr>
          <a:xfrm>
            <a:off x="1805396" y="296655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3" name="Oval 12"/>
          <p:cNvSpPr/>
          <p:nvPr/>
        </p:nvSpPr>
        <p:spPr>
          <a:xfrm>
            <a:off x="1805396" y="348773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4" name="TextBox 13"/>
          <p:cNvSpPr txBox="1"/>
          <p:nvPr/>
        </p:nvSpPr>
        <p:spPr>
          <a:xfrm>
            <a:off x="482854" y="1561474"/>
            <a:ext cx="20473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Starter Matching</a:t>
            </a:r>
          </a:p>
        </p:txBody>
      </p:sp>
      <p:cxnSp>
        <p:nvCxnSpPr>
          <p:cNvPr id="16" name="Straight Connector 15"/>
          <p:cNvCxnSpPr/>
          <p:nvPr/>
        </p:nvCxnSpPr>
        <p:spPr>
          <a:xfrm>
            <a:off x="1027610" y="2123664"/>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13" idx="2"/>
          </p:cNvCxnSpPr>
          <p:nvPr/>
        </p:nvCxnSpPr>
        <p:spPr>
          <a:xfrm>
            <a:off x="1027610" y="2644848"/>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6527" y="202723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1" name="Rectangle 20"/>
          <p:cNvSpPr/>
          <p:nvPr/>
        </p:nvSpPr>
        <p:spPr>
          <a:xfrm>
            <a:off x="386527" y="2548418"/>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2" name="Rectangle 21"/>
          <p:cNvSpPr/>
          <p:nvPr/>
        </p:nvSpPr>
        <p:spPr>
          <a:xfrm>
            <a:off x="386527" y="306960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3" name="Rectangle 22"/>
          <p:cNvSpPr/>
          <p:nvPr/>
        </p:nvSpPr>
        <p:spPr>
          <a:xfrm>
            <a:off x="386527" y="359078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4" name="Rectangle 23"/>
          <p:cNvSpPr/>
          <p:nvPr/>
        </p:nvSpPr>
        <p:spPr>
          <a:xfrm>
            <a:off x="2313659" y="2548418"/>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5" name="Rectangle 24"/>
          <p:cNvSpPr/>
          <p:nvPr/>
        </p:nvSpPr>
        <p:spPr>
          <a:xfrm>
            <a:off x="2313659" y="359078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6" name="Rectangle 25"/>
          <p:cNvSpPr/>
          <p:nvPr/>
        </p:nvSpPr>
        <p:spPr>
          <a:xfrm>
            <a:off x="2313659" y="306960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27" name="Rectangle 26"/>
          <p:cNvSpPr/>
          <p:nvPr/>
        </p:nvSpPr>
        <p:spPr>
          <a:xfrm>
            <a:off x="2313659" y="202723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8" name="Oval 27"/>
          <p:cNvSpPr/>
          <p:nvPr/>
        </p:nvSpPr>
        <p:spPr>
          <a:xfrm>
            <a:off x="3533525" y="196044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29" name="Oval 28"/>
          <p:cNvSpPr/>
          <p:nvPr/>
        </p:nvSpPr>
        <p:spPr>
          <a:xfrm>
            <a:off x="3533525" y="248162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0" name="Oval 29"/>
          <p:cNvSpPr/>
          <p:nvPr/>
        </p:nvSpPr>
        <p:spPr>
          <a:xfrm>
            <a:off x="3533525" y="300281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1" name="Oval 30"/>
          <p:cNvSpPr/>
          <p:nvPr/>
        </p:nvSpPr>
        <p:spPr>
          <a:xfrm>
            <a:off x="3533525" y="352399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32" name="Oval 31"/>
          <p:cNvSpPr/>
          <p:nvPr/>
        </p:nvSpPr>
        <p:spPr>
          <a:xfrm>
            <a:off x="4710272" y="196044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33" name="Oval 32"/>
          <p:cNvSpPr/>
          <p:nvPr/>
        </p:nvSpPr>
        <p:spPr>
          <a:xfrm>
            <a:off x="4710272" y="248162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4" name="Oval 33"/>
          <p:cNvSpPr/>
          <p:nvPr/>
        </p:nvSpPr>
        <p:spPr>
          <a:xfrm>
            <a:off x="4710272" y="300281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5" name="Oval 34"/>
          <p:cNvSpPr/>
          <p:nvPr/>
        </p:nvSpPr>
        <p:spPr>
          <a:xfrm>
            <a:off x="4710272" y="352399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36" name="Straight Connector 35"/>
          <p:cNvCxnSpPr/>
          <p:nvPr/>
        </p:nvCxnSpPr>
        <p:spPr>
          <a:xfrm>
            <a:off x="3932486" y="2159924"/>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6"/>
            <a:endCxn id="35" idx="2"/>
          </p:cNvCxnSpPr>
          <p:nvPr/>
        </p:nvCxnSpPr>
        <p:spPr>
          <a:xfrm>
            <a:off x="3932486" y="2681108"/>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291403" y="206349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39" name="Rectangle 38"/>
          <p:cNvSpPr/>
          <p:nvPr/>
        </p:nvSpPr>
        <p:spPr>
          <a:xfrm>
            <a:off x="3291403" y="2584678"/>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40" name="Rectangle 39"/>
          <p:cNvSpPr/>
          <p:nvPr/>
        </p:nvSpPr>
        <p:spPr>
          <a:xfrm>
            <a:off x="3291403" y="310586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41" name="Rectangle 40"/>
          <p:cNvSpPr/>
          <p:nvPr/>
        </p:nvSpPr>
        <p:spPr>
          <a:xfrm>
            <a:off x="3291403" y="3627045"/>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2" name="Rectangle 41"/>
          <p:cNvSpPr/>
          <p:nvPr/>
        </p:nvSpPr>
        <p:spPr>
          <a:xfrm>
            <a:off x="5218535" y="2584678"/>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3" name="Rectangle 42"/>
          <p:cNvSpPr/>
          <p:nvPr/>
        </p:nvSpPr>
        <p:spPr>
          <a:xfrm>
            <a:off x="5218535" y="362704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4" name="Rectangle 43"/>
          <p:cNvSpPr/>
          <p:nvPr/>
        </p:nvSpPr>
        <p:spPr>
          <a:xfrm>
            <a:off x="5218535" y="310586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45" name="Rectangle 44"/>
          <p:cNvSpPr/>
          <p:nvPr/>
        </p:nvSpPr>
        <p:spPr>
          <a:xfrm>
            <a:off x="5218535" y="2063495"/>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47" name="Straight Arrow Connector 46"/>
          <p:cNvCxnSpPr>
            <a:stCxn id="30" idx="6"/>
            <a:endCxn id="32" idx="2"/>
          </p:cNvCxnSpPr>
          <p:nvPr/>
        </p:nvCxnSpPr>
        <p:spPr>
          <a:xfrm flipV="1">
            <a:off x="3932486" y="2159925"/>
            <a:ext cx="777786" cy="1042366"/>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6"/>
            <a:endCxn id="33" idx="2"/>
          </p:cNvCxnSpPr>
          <p:nvPr/>
        </p:nvCxnSpPr>
        <p:spPr>
          <a:xfrm flipV="1">
            <a:off x="3932486" y="2681108"/>
            <a:ext cx="777786" cy="52118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6"/>
            <a:endCxn id="34" idx="2"/>
          </p:cNvCxnSpPr>
          <p:nvPr/>
        </p:nvCxnSpPr>
        <p:spPr>
          <a:xfrm>
            <a:off x="3932486" y="3202291"/>
            <a:ext cx="777786" cy="0"/>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 idx="6"/>
            <a:endCxn id="35" idx="2"/>
          </p:cNvCxnSpPr>
          <p:nvPr/>
        </p:nvCxnSpPr>
        <p:spPr>
          <a:xfrm>
            <a:off x="3932486" y="3202291"/>
            <a:ext cx="777786" cy="521184"/>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1" idx="6"/>
            <a:endCxn id="32" idx="2"/>
          </p:cNvCxnSpPr>
          <p:nvPr/>
        </p:nvCxnSpPr>
        <p:spPr>
          <a:xfrm flipV="1">
            <a:off x="3932486" y="2159925"/>
            <a:ext cx="777786" cy="156355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6"/>
            <a:endCxn id="33" idx="2"/>
          </p:cNvCxnSpPr>
          <p:nvPr/>
        </p:nvCxnSpPr>
        <p:spPr>
          <a:xfrm flipV="1">
            <a:off x="3932486" y="2681108"/>
            <a:ext cx="777786" cy="1042367"/>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6"/>
            <a:endCxn id="34" idx="2"/>
          </p:cNvCxnSpPr>
          <p:nvPr/>
        </p:nvCxnSpPr>
        <p:spPr>
          <a:xfrm flipV="1">
            <a:off x="3932486" y="3202291"/>
            <a:ext cx="777786" cy="521184"/>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1" idx="6"/>
            <a:endCxn id="35" idx="2"/>
          </p:cNvCxnSpPr>
          <p:nvPr/>
        </p:nvCxnSpPr>
        <p:spPr>
          <a:xfrm>
            <a:off x="3932486" y="3723475"/>
            <a:ext cx="777786" cy="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793011" y="1622532"/>
            <a:ext cx="109196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63" name="Oval 62"/>
          <p:cNvSpPr/>
          <p:nvPr/>
        </p:nvSpPr>
        <p:spPr>
          <a:xfrm>
            <a:off x="6244456" y="199250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4" name="Oval 63"/>
          <p:cNvSpPr/>
          <p:nvPr/>
        </p:nvSpPr>
        <p:spPr>
          <a:xfrm>
            <a:off x="6244456" y="251369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5" name="Oval 64"/>
          <p:cNvSpPr/>
          <p:nvPr/>
        </p:nvSpPr>
        <p:spPr>
          <a:xfrm>
            <a:off x="6244456" y="303487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66" name="Oval 65"/>
          <p:cNvSpPr/>
          <p:nvPr/>
        </p:nvSpPr>
        <p:spPr>
          <a:xfrm>
            <a:off x="6244456" y="3556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67" name="Oval 66"/>
          <p:cNvSpPr/>
          <p:nvPr/>
        </p:nvSpPr>
        <p:spPr>
          <a:xfrm>
            <a:off x="7421203" y="199250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8" name="Oval 67"/>
          <p:cNvSpPr/>
          <p:nvPr/>
        </p:nvSpPr>
        <p:spPr>
          <a:xfrm>
            <a:off x="7421203" y="251369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9" name="Oval 68"/>
          <p:cNvSpPr/>
          <p:nvPr/>
        </p:nvSpPr>
        <p:spPr>
          <a:xfrm>
            <a:off x="7421203" y="303487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70" name="Oval 69"/>
          <p:cNvSpPr/>
          <p:nvPr/>
        </p:nvSpPr>
        <p:spPr>
          <a:xfrm>
            <a:off x="7421203" y="355605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71" name="Straight Connector 70"/>
          <p:cNvCxnSpPr/>
          <p:nvPr/>
        </p:nvCxnSpPr>
        <p:spPr>
          <a:xfrm>
            <a:off x="6643417" y="219198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6"/>
            <a:endCxn id="70" idx="2"/>
          </p:cNvCxnSpPr>
          <p:nvPr/>
        </p:nvCxnSpPr>
        <p:spPr>
          <a:xfrm>
            <a:off x="6643417" y="271317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002334" y="209556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4" name="Rectangle 73"/>
          <p:cNvSpPr/>
          <p:nvPr/>
        </p:nvSpPr>
        <p:spPr>
          <a:xfrm>
            <a:off x="6002334" y="261674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5" name="Rectangle 74"/>
          <p:cNvSpPr/>
          <p:nvPr/>
        </p:nvSpPr>
        <p:spPr>
          <a:xfrm>
            <a:off x="6002334" y="313792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76" name="Rectangle 75"/>
          <p:cNvSpPr/>
          <p:nvPr/>
        </p:nvSpPr>
        <p:spPr>
          <a:xfrm>
            <a:off x="6002334" y="365911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7" name="Rectangle 76"/>
          <p:cNvSpPr/>
          <p:nvPr/>
        </p:nvSpPr>
        <p:spPr>
          <a:xfrm>
            <a:off x="7929466" y="261674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8" name="Rectangle 77"/>
          <p:cNvSpPr/>
          <p:nvPr/>
        </p:nvSpPr>
        <p:spPr>
          <a:xfrm>
            <a:off x="7929466" y="365911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9" name="Rectangle 78"/>
          <p:cNvSpPr/>
          <p:nvPr/>
        </p:nvSpPr>
        <p:spPr>
          <a:xfrm>
            <a:off x="7929466" y="313792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80" name="Rectangle 79"/>
          <p:cNvSpPr/>
          <p:nvPr/>
        </p:nvSpPr>
        <p:spPr>
          <a:xfrm>
            <a:off x="7929466" y="209556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83" name="Straight Arrow Connector 82"/>
          <p:cNvCxnSpPr>
            <a:stCxn id="65" idx="6"/>
            <a:endCxn id="69" idx="2"/>
          </p:cNvCxnSpPr>
          <p:nvPr/>
        </p:nvCxnSpPr>
        <p:spPr>
          <a:xfrm>
            <a:off x="6643417" y="3234356"/>
            <a:ext cx="777786" cy="0"/>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5" idx="6"/>
            <a:endCxn id="70" idx="2"/>
          </p:cNvCxnSpPr>
          <p:nvPr/>
        </p:nvCxnSpPr>
        <p:spPr>
          <a:xfrm>
            <a:off x="6643417" y="3234356"/>
            <a:ext cx="777786" cy="521184"/>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43417" y="1646961"/>
            <a:ext cx="81144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90" name="Oval 89"/>
          <p:cNvSpPr/>
          <p:nvPr/>
        </p:nvSpPr>
        <p:spPr>
          <a:xfrm>
            <a:off x="6244456" y="426151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1" name="Oval 90"/>
          <p:cNvSpPr/>
          <p:nvPr/>
        </p:nvSpPr>
        <p:spPr>
          <a:xfrm>
            <a:off x="6244456" y="478269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2" name="Oval 91"/>
          <p:cNvSpPr/>
          <p:nvPr/>
        </p:nvSpPr>
        <p:spPr>
          <a:xfrm>
            <a:off x="6244456" y="53038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3" name="Oval 92"/>
          <p:cNvSpPr/>
          <p:nvPr/>
        </p:nvSpPr>
        <p:spPr>
          <a:xfrm>
            <a:off x="6244456" y="582506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94" name="Oval 93"/>
          <p:cNvSpPr/>
          <p:nvPr/>
        </p:nvSpPr>
        <p:spPr>
          <a:xfrm>
            <a:off x="7421203" y="426151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5" name="Oval 94"/>
          <p:cNvSpPr/>
          <p:nvPr/>
        </p:nvSpPr>
        <p:spPr>
          <a:xfrm>
            <a:off x="7421203" y="478269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6" name="Oval 95"/>
          <p:cNvSpPr/>
          <p:nvPr/>
        </p:nvSpPr>
        <p:spPr>
          <a:xfrm>
            <a:off x="7421203" y="53038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7" name="Oval 96"/>
          <p:cNvSpPr/>
          <p:nvPr/>
        </p:nvSpPr>
        <p:spPr>
          <a:xfrm>
            <a:off x="7421203" y="582506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98" name="Straight Connector 97"/>
          <p:cNvCxnSpPr/>
          <p:nvPr/>
        </p:nvCxnSpPr>
        <p:spPr>
          <a:xfrm>
            <a:off x="6643417" y="4460996"/>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6"/>
            <a:endCxn id="97" idx="2"/>
          </p:cNvCxnSpPr>
          <p:nvPr/>
        </p:nvCxnSpPr>
        <p:spPr>
          <a:xfrm>
            <a:off x="6643417" y="4982180"/>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02334" y="436456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1" name="Rectangle 100"/>
          <p:cNvSpPr/>
          <p:nvPr/>
        </p:nvSpPr>
        <p:spPr>
          <a:xfrm>
            <a:off x="6002334" y="488575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2" name="Rectangle 101"/>
          <p:cNvSpPr/>
          <p:nvPr/>
        </p:nvSpPr>
        <p:spPr>
          <a:xfrm>
            <a:off x="6002334" y="54069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03" name="Rectangle 102"/>
          <p:cNvSpPr/>
          <p:nvPr/>
        </p:nvSpPr>
        <p:spPr>
          <a:xfrm>
            <a:off x="6002334" y="592811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4" name="Rectangle 103"/>
          <p:cNvSpPr/>
          <p:nvPr/>
        </p:nvSpPr>
        <p:spPr>
          <a:xfrm>
            <a:off x="7929466" y="488575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5" name="Rectangle 104"/>
          <p:cNvSpPr/>
          <p:nvPr/>
        </p:nvSpPr>
        <p:spPr>
          <a:xfrm>
            <a:off x="7929466" y="592811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6" name="Rectangle 105"/>
          <p:cNvSpPr/>
          <p:nvPr/>
        </p:nvSpPr>
        <p:spPr>
          <a:xfrm>
            <a:off x="7929466" y="54069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7" name="Rectangle 106"/>
          <p:cNvSpPr/>
          <p:nvPr/>
        </p:nvSpPr>
        <p:spPr>
          <a:xfrm>
            <a:off x="7929466" y="436456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109" name="Straight Arrow Connector 108"/>
          <p:cNvCxnSpPr>
            <a:stCxn id="92" idx="6"/>
            <a:endCxn id="97" idx="2"/>
          </p:cNvCxnSpPr>
          <p:nvPr/>
        </p:nvCxnSpPr>
        <p:spPr>
          <a:xfrm>
            <a:off x="6643417" y="5503363"/>
            <a:ext cx="777786" cy="521184"/>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522394" y="3948013"/>
            <a:ext cx="10198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111" name="Arrow: Curved Down 110"/>
          <p:cNvSpPr/>
          <p:nvPr/>
        </p:nvSpPr>
        <p:spPr>
          <a:xfrm rot="5400000">
            <a:off x="7364914" y="3848791"/>
            <a:ext cx="2423295" cy="48645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3" name="Date Placeholder 2"/>
          <p:cNvSpPr>
            <a:spLocks noGrp="1"/>
          </p:cNvSpPr>
          <p:nvPr>
            <p:ph type="dt" sz="half" idx="10"/>
          </p:nvPr>
        </p:nvSpPr>
        <p:spPr/>
        <p:txBody>
          <a:bodyPr/>
          <a:lstStyle/>
          <a:p>
            <a:fld id="{9EE9BCEF-3E92-43AB-8450-C3796BE74998}" type="datetime4">
              <a:rPr lang="en-US" altLang="zh-CN" smtClean="0"/>
              <a:t>June 2, 2017</a:t>
            </a:fld>
            <a:endParaRPr lang="zh-CN" altLang="en-US"/>
          </a:p>
        </p:txBody>
      </p:sp>
    </p:spTree>
    <p:extLst>
      <p:ext uri="{BB962C8B-B14F-4D97-AF65-F5344CB8AC3E}">
        <p14:creationId xmlns:p14="http://schemas.microsoft.com/office/powerpoint/2010/main" val="1707433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a:normAutofit/>
          </a:bodyPr>
          <a:lstStyle/>
          <a:p>
            <a:r>
              <a:rPr lang="en-US" altLang="zh-CN" b="1" dirty="0">
                <a:latin typeface="+mj-lt"/>
              </a:rPr>
              <a:t>QPS-Serena: Overview</a:t>
            </a:r>
            <a:endParaRPr lang="en-US" sz="1800" b="1" dirty="0">
              <a:latin typeface="+mj-lt"/>
            </a:endParaRPr>
          </a:p>
        </p:txBody>
      </p:sp>
      <p:sp>
        <p:nvSpPr>
          <p:cNvPr id="43" name="页脚占位符 5"/>
          <p:cNvSpPr>
            <a:spLocks noGrp="1"/>
          </p:cNvSpPr>
          <p:nvPr>
            <p:ph type="ftr" sz="quarter" idx="11"/>
          </p:nvPr>
        </p:nvSpPr>
        <p:spPr/>
        <p:txBody>
          <a:bodyPr/>
          <a:lstStyle/>
          <a:p>
            <a:r>
              <a:rPr lang="sv-SE"/>
              <a:t>SIGMETRICS 2017</a:t>
            </a:r>
            <a:endParaRPr lang="en-US"/>
          </a:p>
        </p:txBody>
      </p:sp>
      <p:sp>
        <p:nvSpPr>
          <p:cNvPr id="90114" name="AutoShape 2"/>
          <p:cNvSpPr>
            <a:spLocks noChangeArrowheads="1"/>
          </p:cNvSpPr>
          <p:nvPr/>
        </p:nvSpPr>
        <p:spPr bwMode="auto">
          <a:xfrm>
            <a:off x="3143794" y="3657600"/>
            <a:ext cx="2838995" cy="2286000"/>
          </a:xfrm>
          <a:prstGeom prst="roundRect">
            <a:avLst>
              <a:gd name="adj" fmla="val 13745"/>
            </a:avLst>
          </a:prstGeom>
          <a:solidFill>
            <a:srgbClr val="E3F1FF"/>
          </a:solidFill>
          <a:ln w="38100">
            <a:solidFill>
              <a:schemeClr val="tx1"/>
            </a:solidFill>
            <a:round/>
            <a:headEnd/>
            <a:tailEnd/>
          </a:ln>
          <a:effectLst/>
          <a:extLst/>
        </p:spPr>
        <p:txBody>
          <a:bodyPr anchor="ctr"/>
          <a:lstStyle/>
          <a:p>
            <a:pPr algn="just" eaLnBrk="0" hangingPunct="0"/>
            <a:r>
              <a:rPr lang="en-US" dirty="0">
                <a:effectLst/>
              </a:rPr>
              <a:t>Populate the starter matching to a </a:t>
            </a:r>
            <a:r>
              <a:rPr lang="en-US" dirty="0">
                <a:solidFill>
                  <a:srgbClr val="FF0000"/>
                </a:solidFill>
                <a:effectLst/>
              </a:rPr>
              <a:t>full matching</a:t>
            </a:r>
            <a:r>
              <a:rPr lang="en-US" dirty="0">
                <a:effectLst/>
              </a:rPr>
              <a:t> by pairing unmatched input and output ports </a:t>
            </a:r>
            <a:r>
              <a:rPr lang="en-US" dirty="0">
                <a:solidFill>
                  <a:srgbClr val="FF0000"/>
                </a:solidFill>
                <a:effectLst/>
              </a:rPr>
              <a:t>in a round robin manner</a:t>
            </a:r>
          </a:p>
        </p:txBody>
      </p:sp>
      <p:sp>
        <p:nvSpPr>
          <p:cNvPr id="90115" name="AutoShape 3"/>
          <p:cNvSpPr>
            <a:spLocks noChangeArrowheads="1"/>
          </p:cNvSpPr>
          <p:nvPr/>
        </p:nvSpPr>
        <p:spPr bwMode="auto">
          <a:xfrm>
            <a:off x="287384" y="3657600"/>
            <a:ext cx="2734490" cy="2286000"/>
          </a:xfrm>
          <a:prstGeom prst="roundRect">
            <a:avLst>
              <a:gd name="adj" fmla="val 13745"/>
            </a:avLst>
          </a:prstGeom>
          <a:solidFill>
            <a:srgbClr val="E3F1FF"/>
          </a:solidFill>
          <a:ln w="38100">
            <a:solidFill>
              <a:schemeClr val="tx1"/>
            </a:solidFill>
            <a:round/>
            <a:headEnd/>
            <a:tailEnd/>
          </a:ln>
          <a:effectLst/>
          <a:extLst/>
        </p:spPr>
        <p:txBody>
          <a:bodyPr lIns="9144" rIns="9144" anchor="ctr"/>
          <a:lstStyle/>
          <a:p>
            <a:pPr algn="just" eaLnBrk="0" hangingPunct="0"/>
            <a:r>
              <a:rPr lang="en-US" dirty="0">
                <a:effectLst/>
              </a:rPr>
              <a:t>Generate a </a:t>
            </a:r>
            <a:r>
              <a:rPr lang="en-US" dirty="0">
                <a:solidFill>
                  <a:srgbClr val="FF0000"/>
                </a:solidFill>
                <a:effectLst/>
              </a:rPr>
              <a:t>starter matching </a:t>
            </a:r>
            <a:r>
              <a:rPr lang="en-US" dirty="0">
                <a:effectLst/>
              </a:rPr>
              <a:t>with Queue-Proportional Sampling (QPS)</a:t>
            </a:r>
          </a:p>
        </p:txBody>
      </p:sp>
      <p:sp>
        <p:nvSpPr>
          <p:cNvPr id="90116" name="AutoShape 4"/>
          <p:cNvSpPr>
            <a:spLocks noChangeArrowheads="1"/>
          </p:cNvSpPr>
          <p:nvPr/>
        </p:nvSpPr>
        <p:spPr bwMode="auto">
          <a:xfrm>
            <a:off x="6096072" y="3657600"/>
            <a:ext cx="2786667" cy="2286000"/>
          </a:xfrm>
          <a:prstGeom prst="roundRect">
            <a:avLst>
              <a:gd name="adj" fmla="val 13745"/>
            </a:avLst>
          </a:prstGeom>
          <a:solidFill>
            <a:srgbClr val="E3F1FF"/>
          </a:solidFill>
          <a:ln w="38100">
            <a:solidFill>
              <a:schemeClr val="tx1"/>
            </a:solidFill>
            <a:round/>
            <a:headEnd/>
            <a:tailEnd/>
          </a:ln>
          <a:effectLst/>
          <a:extLst/>
        </p:spPr>
        <p:txBody>
          <a:bodyPr anchor="ctr"/>
          <a:lstStyle/>
          <a:p>
            <a:pPr algn="just" eaLnBrk="0" hangingPunct="0"/>
            <a:r>
              <a:rPr lang="en-US" dirty="0">
                <a:solidFill>
                  <a:srgbClr val="FF0000"/>
                </a:solidFill>
                <a:effectLst/>
              </a:rPr>
              <a:t>Merge</a:t>
            </a:r>
            <a:r>
              <a:rPr lang="en-US" dirty="0">
                <a:effectLst/>
              </a:rPr>
              <a:t> the populated full matching with the matching in previous time slot</a:t>
            </a:r>
          </a:p>
        </p:txBody>
      </p:sp>
      <p:sp>
        <p:nvSpPr>
          <p:cNvPr id="90118" name="AutoShape 6"/>
          <p:cNvSpPr>
            <a:spLocks noChangeArrowheads="1"/>
          </p:cNvSpPr>
          <p:nvPr/>
        </p:nvSpPr>
        <p:spPr bwMode="gray">
          <a:xfrm>
            <a:off x="2807896" y="2452688"/>
            <a:ext cx="470795" cy="449263"/>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19" name="AutoShape 7"/>
          <p:cNvSpPr>
            <a:spLocks noChangeArrowheads="1"/>
          </p:cNvSpPr>
          <p:nvPr/>
        </p:nvSpPr>
        <p:spPr bwMode="gray">
          <a:xfrm>
            <a:off x="5705527" y="2452688"/>
            <a:ext cx="468927" cy="449263"/>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0" name="Oval 8"/>
          <p:cNvSpPr>
            <a:spLocks noChangeArrowheads="1"/>
          </p:cNvSpPr>
          <p:nvPr/>
        </p:nvSpPr>
        <p:spPr bwMode="gray">
          <a:xfrm>
            <a:off x="6421060" y="1833563"/>
            <a:ext cx="2004615" cy="168751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1" name="Oval 9"/>
          <p:cNvSpPr>
            <a:spLocks noChangeArrowheads="1"/>
          </p:cNvSpPr>
          <p:nvPr/>
        </p:nvSpPr>
        <p:spPr bwMode="gray">
          <a:xfrm>
            <a:off x="6421060" y="1833563"/>
            <a:ext cx="2004615" cy="1687513"/>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2" name="Oval 10"/>
          <p:cNvSpPr>
            <a:spLocks noChangeArrowheads="1"/>
          </p:cNvSpPr>
          <p:nvPr/>
        </p:nvSpPr>
        <p:spPr bwMode="gray">
          <a:xfrm>
            <a:off x="6551836" y="1944688"/>
            <a:ext cx="1743062" cy="146685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3" name="Oval 11"/>
          <p:cNvSpPr>
            <a:spLocks noChangeArrowheads="1"/>
          </p:cNvSpPr>
          <p:nvPr/>
        </p:nvSpPr>
        <p:spPr bwMode="gray">
          <a:xfrm>
            <a:off x="6581728" y="1952625"/>
            <a:ext cx="1743062" cy="1466850"/>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4" name="Oval 12"/>
          <p:cNvSpPr>
            <a:spLocks noChangeArrowheads="1"/>
          </p:cNvSpPr>
          <p:nvPr/>
        </p:nvSpPr>
        <p:spPr bwMode="gray">
          <a:xfrm>
            <a:off x="6645248" y="2016125"/>
            <a:ext cx="1571184"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5" name="Oval 13"/>
          <p:cNvSpPr>
            <a:spLocks noChangeArrowheads="1"/>
          </p:cNvSpPr>
          <p:nvPr/>
        </p:nvSpPr>
        <p:spPr bwMode="gray">
          <a:xfrm>
            <a:off x="623931" y="1828800"/>
            <a:ext cx="2004615" cy="168751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6" name="Oval 14"/>
          <p:cNvSpPr>
            <a:spLocks noChangeArrowheads="1"/>
          </p:cNvSpPr>
          <p:nvPr/>
        </p:nvSpPr>
        <p:spPr bwMode="gray">
          <a:xfrm>
            <a:off x="623931" y="1828800"/>
            <a:ext cx="2004615" cy="168751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27" name="Oval 15"/>
          <p:cNvSpPr>
            <a:spLocks noChangeArrowheads="1"/>
          </p:cNvSpPr>
          <p:nvPr/>
        </p:nvSpPr>
        <p:spPr bwMode="gray">
          <a:xfrm>
            <a:off x="754707" y="1938338"/>
            <a:ext cx="1743062" cy="1466850"/>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8" name="Oval 16"/>
          <p:cNvSpPr>
            <a:spLocks noChangeArrowheads="1"/>
          </p:cNvSpPr>
          <p:nvPr/>
        </p:nvSpPr>
        <p:spPr bwMode="gray">
          <a:xfrm>
            <a:off x="756576" y="1941513"/>
            <a:ext cx="1743062" cy="1466850"/>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29" name="Oval 17"/>
          <p:cNvSpPr>
            <a:spLocks noChangeArrowheads="1"/>
          </p:cNvSpPr>
          <p:nvPr/>
        </p:nvSpPr>
        <p:spPr bwMode="gray">
          <a:xfrm>
            <a:off x="842514" y="2012950"/>
            <a:ext cx="1569316"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0130" name="Group 18"/>
          <p:cNvGrpSpPr>
            <a:grpSpLocks/>
          </p:cNvGrpSpPr>
          <p:nvPr/>
        </p:nvGrpSpPr>
        <p:grpSpPr bwMode="auto">
          <a:xfrm>
            <a:off x="866801" y="2032000"/>
            <a:ext cx="1518874" cy="1277938"/>
            <a:chOff x="4166" y="1706"/>
            <a:chExt cx="1252" cy="1252"/>
          </a:xfrm>
        </p:grpSpPr>
        <p:sp>
          <p:nvSpPr>
            <p:cNvPr id="90131" name="Oval 1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2" name="Oval 2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3" name="Oval 2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34" name="Oval 2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0135" name="Oval 23"/>
          <p:cNvSpPr>
            <a:spLocks noChangeArrowheads="1"/>
          </p:cNvSpPr>
          <p:nvPr/>
        </p:nvSpPr>
        <p:spPr bwMode="gray">
          <a:xfrm>
            <a:off x="3523430" y="1833563"/>
            <a:ext cx="2004615" cy="168751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36" name="Oval 24"/>
          <p:cNvSpPr>
            <a:spLocks noChangeArrowheads="1"/>
          </p:cNvSpPr>
          <p:nvPr/>
        </p:nvSpPr>
        <p:spPr bwMode="gray">
          <a:xfrm>
            <a:off x="3523430" y="1833563"/>
            <a:ext cx="2004615" cy="1687513"/>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en-US"/>
          </a:p>
        </p:txBody>
      </p:sp>
      <p:sp>
        <p:nvSpPr>
          <p:cNvPr id="90137" name="Oval 25"/>
          <p:cNvSpPr>
            <a:spLocks noChangeArrowheads="1"/>
          </p:cNvSpPr>
          <p:nvPr/>
        </p:nvSpPr>
        <p:spPr bwMode="gray">
          <a:xfrm>
            <a:off x="3654206" y="1944688"/>
            <a:ext cx="1743062" cy="1466850"/>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38" name="Oval 26"/>
          <p:cNvSpPr>
            <a:spLocks noChangeArrowheads="1"/>
          </p:cNvSpPr>
          <p:nvPr/>
        </p:nvSpPr>
        <p:spPr bwMode="gray">
          <a:xfrm>
            <a:off x="3656074" y="1946275"/>
            <a:ext cx="1743062" cy="1466850"/>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sp>
        <p:nvSpPr>
          <p:cNvPr id="90139" name="Oval 27"/>
          <p:cNvSpPr>
            <a:spLocks noChangeArrowheads="1"/>
          </p:cNvSpPr>
          <p:nvPr/>
        </p:nvSpPr>
        <p:spPr bwMode="gray">
          <a:xfrm>
            <a:off x="3740145" y="2016125"/>
            <a:ext cx="1569316" cy="1320800"/>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en-US"/>
          </a:p>
        </p:txBody>
      </p:sp>
      <p:grpSp>
        <p:nvGrpSpPr>
          <p:cNvPr id="90140" name="Group 28"/>
          <p:cNvGrpSpPr>
            <a:grpSpLocks/>
          </p:cNvGrpSpPr>
          <p:nvPr/>
        </p:nvGrpSpPr>
        <p:grpSpPr bwMode="auto">
          <a:xfrm>
            <a:off x="3766300" y="2032000"/>
            <a:ext cx="1518874" cy="1277938"/>
            <a:chOff x="4166" y="1706"/>
            <a:chExt cx="1252" cy="1252"/>
          </a:xfrm>
        </p:grpSpPr>
        <p:sp>
          <p:nvSpPr>
            <p:cNvPr id="90141" name="Oval 29"/>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2" name="Oval 30"/>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3" name="Oval 31"/>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4" name="Oval 32"/>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grpSp>
        <p:nvGrpSpPr>
          <p:cNvPr id="90145" name="Group 33"/>
          <p:cNvGrpSpPr>
            <a:grpSpLocks/>
          </p:cNvGrpSpPr>
          <p:nvPr/>
        </p:nvGrpSpPr>
        <p:grpSpPr bwMode="auto">
          <a:xfrm>
            <a:off x="6673272" y="2032000"/>
            <a:ext cx="1520742" cy="1277938"/>
            <a:chOff x="4166" y="1706"/>
            <a:chExt cx="1252" cy="1252"/>
          </a:xfrm>
        </p:grpSpPr>
        <p:sp>
          <p:nvSpPr>
            <p:cNvPr id="90146" name="Oval 34"/>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7" name="Oval 35"/>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8" name="Oval 36"/>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90149" name="Oval 37"/>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90150" name="Text Box 38"/>
          <p:cNvSpPr txBox="1">
            <a:spLocks noChangeArrowheads="1"/>
          </p:cNvSpPr>
          <p:nvPr/>
        </p:nvSpPr>
        <p:spPr bwMode="gray">
          <a:xfrm>
            <a:off x="754707" y="2302583"/>
            <a:ext cx="16571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zh-CN" sz="2000" b="1" dirty="0">
                <a:solidFill>
                  <a:srgbClr val="000000"/>
                </a:solidFill>
                <a:latin typeface="Arial" panose="020B0604020202020204" pitchFamily="34" charset="0"/>
              </a:rPr>
              <a:t>Starter Matching</a:t>
            </a:r>
          </a:p>
          <a:p>
            <a:pPr algn="ctr" eaLnBrk="0" hangingPunct="0"/>
            <a:r>
              <a:rPr lang="en-US" sz="2000" b="1" dirty="0">
                <a:solidFill>
                  <a:srgbClr val="000000"/>
                </a:solidFill>
                <a:effectLst/>
                <a:latin typeface="Arial" panose="020B0604020202020204" pitchFamily="34" charset="0"/>
              </a:rPr>
              <a:t>(QPS)</a:t>
            </a:r>
          </a:p>
        </p:txBody>
      </p:sp>
      <p:sp>
        <p:nvSpPr>
          <p:cNvPr id="90151" name="Text Box 39"/>
          <p:cNvSpPr txBox="1">
            <a:spLocks noChangeArrowheads="1"/>
          </p:cNvSpPr>
          <p:nvPr/>
        </p:nvSpPr>
        <p:spPr bwMode="gray">
          <a:xfrm>
            <a:off x="3721349" y="2444936"/>
            <a:ext cx="16844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sz="2000" b="1" dirty="0">
                <a:solidFill>
                  <a:srgbClr val="000000"/>
                </a:solidFill>
                <a:effectLst/>
                <a:latin typeface="Arial" panose="020B0604020202020204" pitchFamily="34" charset="0"/>
              </a:rPr>
              <a:t>Populate </a:t>
            </a:r>
          </a:p>
        </p:txBody>
      </p:sp>
      <p:sp>
        <p:nvSpPr>
          <p:cNvPr id="90152" name="Text Box 40"/>
          <p:cNvSpPr txBox="1">
            <a:spLocks noChangeArrowheads="1"/>
          </p:cNvSpPr>
          <p:nvPr/>
        </p:nvSpPr>
        <p:spPr bwMode="gray">
          <a:xfrm>
            <a:off x="6950765" y="2433045"/>
            <a:ext cx="93968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dirty="0">
                <a:solidFill>
                  <a:srgbClr val="000000"/>
                </a:solidFill>
                <a:effectLst/>
                <a:latin typeface="Arial" panose="020B0604020202020204" pitchFamily="34" charset="0"/>
              </a:rPr>
              <a:t>Merge</a:t>
            </a:r>
          </a:p>
        </p:txBody>
      </p:sp>
      <p:sp>
        <p:nvSpPr>
          <p:cNvPr id="2" name="Date Placeholder 1"/>
          <p:cNvSpPr>
            <a:spLocks noGrp="1"/>
          </p:cNvSpPr>
          <p:nvPr>
            <p:ph type="dt" sz="half" idx="10"/>
          </p:nvPr>
        </p:nvSpPr>
        <p:spPr/>
        <p:txBody>
          <a:bodyPr/>
          <a:lstStyle/>
          <a:p>
            <a:fld id="{CE4D0057-7B37-447B-918B-76DD0BFC09F7}" type="datetime4">
              <a:rPr lang="en-US" altLang="zh-CN" smtClean="0"/>
              <a:t>June 2, 2017</a:t>
            </a:fld>
            <a:endParaRPr lang="zh-CN" altLang="en-US"/>
          </a:p>
        </p:txBody>
      </p:sp>
    </p:spTree>
    <p:extLst>
      <p:ext uri="{BB962C8B-B14F-4D97-AF65-F5344CB8AC3E}">
        <p14:creationId xmlns:p14="http://schemas.microsoft.com/office/powerpoint/2010/main" val="169073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utoRev="1" fill="hold" grpId="0" nodeType="clickEffect">
                                  <p:stCondLst>
                                    <p:cond delay="0"/>
                                  </p:stCondLst>
                                  <p:childTnLst>
                                    <p:animScale>
                                      <p:cBhvr>
                                        <p:cTn id="6" dur="2000" fill="hold"/>
                                        <p:tgtEl>
                                          <p:spTgt spid="90126"/>
                                        </p:tgtEl>
                                      </p:cBhvr>
                                      <p:by x="150000" y="150000"/>
                                    </p:animScale>
                                  </p:childTnLst>
                                </p:cTn>
                              </p:par>
                              <p:par>
                                <p:cTn id="7" presetID="2" presetClass="entr" presetSubtype="4" fill="hold" grpId="0" nodeType="withEffect">
                                  <p:stCondLst>
                                    <p:cond delay="0"/>
                                  </p:stCondLst>
                                  <p:childTnLst>
                                    <p:set>
                                      <p:cBhvr>
                                        <p:cTn id="8" dur="1" fill="hold">
                                          <p:stCondLst>
                                            <p:cond delay="0"/>
                                          </p:stCondLst>
                                        </p:cTn>
                                        <p:tgtEl>
                                          <p:spTgt spid="90115"/>
                                        </p:tgtEl>
                                        <p:attrNameLst>
                                          <p:attrName>style.visibility</p:attrName>
                                        </p:attrNameLst>
                                      </p:cBhvr>
                                      <p:to>
                                        <p:strVal val="visible"/>
                                      </p:to>
                                    </p:set>
                                    <p:anim calcmode="lin" valueType="num">
                                      <p:cBhvr additive="base">
                                        <p:cTn id="9" dur="500" fill="hold"/>
                                        <p:tgtEl>
                                          <p:spTgt spid="90115"/>
                                        </p:tgtEl>
                                        <p:attrNameLst>
                                          <p:attrName>ppt_x</p:attrName>
                                        </p:attrNameLst>
                                      </p:cBhvr>
                                      <p:tavLst>
                                        <p:tav tm="0">
                                          <p:val>
                                            <p:strVal val="#ppt_x"/>
                                          </p:val>
                                        </p:tav>
                                        <p:tav tm="100000">
                                          <p:val>
                                            <p:strVal val="#ppt_x"/>
                                          </p:val>
                                        </p:tav>
                                      </p:tavLst>
                                    </p:anim>
                                    <p:anim calcmode="lin" valueType="num">
                                      <p:cBhvr additive="base">
                                        <p:cTn id="10" dur="500" fill="hold"/>
                                        <p:tgtEl>
                                          <p:spTgt spid="90115"/>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6" presetClass="emph" presetSubtype="0" autoRev="1" fill="hold" grpId="0" nodeType="clickEffect">
                                  <p:stCondLst>
                                    <p:cond delay="0"/>
                                  </p:stCondLst>
                                  <p:childTnLst>
                                    <p:animScale>
                                      <p:cBhvr>
                                        <p:cTn id="14" dur="2000" fill="hold"/>
                                        <p:tgtEl>
                                          <p:spTgt spid="90136"/>
                                        </p:tgtEl>
                                      </p:cBhvr>
                                      <p:by x="150000" y="150000"/>
                                    </p:animScale>
                                  </p:childTnLst>
                                </p:cTn>
                              </p:par>
                              <p:par>
                                <p:cTn id="15" presetID="9" presetClass="emph" presetSubtype="0" grpId="1" nodeType="withEffect">
                                  <p:stCondLst>
                                    <p:cond delay="0"/>
                                  </p:stCondLst>
                                  <p:childTnLst>
                                    <p:set>
                                      <p:cBhvr rctx="PPT">
                                        <p:cTn id="16" dur="indefinite"/>
                                        <p:tgtEl>
                                          <p:spTgt spid="90115"/>
                                        </p:tgtEl>
                                        <p:attrNameLst>
                                          <p:attrName>style.opacity</p:attrName>
                                        </p:attrNameLst>
                                      </p:cBhvr>
                                      <p:to>
                                        <p:strVal val="0.5"/>
                                      </p:to>
                                    </p:set>
                                    <p:animEffect filter="image" prLst="opacity: 0.5">
                                      <p:cBhvr rctx="IE">
                                        <p:cTn id="17" dur="indefinite"/>
                                        <p:tgtEl>
                                          <p:spTgt spid="90115"/>
                                        </p:tgtEl>
                                      </p:cBhvr>
                                    </p:animEffect>
                                  </p:childTnLst>
                                </p:cTn>
                              </p:par>
                              <p:par>
                                <p:cTn id="18" presetID="2" presetClass="entr" presetSubtype="4" fill="hold" grpId="0" nodeType="withEffect">
                                  <p:stCondLst>
                                    <p:cond delay="0"/>
                                  </p:stCondLst>
                                  <p:childTnLst>
                                    <p:set>
                                      <p:cBhvr>
                                        <p:cTn id="19" dur="1" fill="hold">
                                          <p:stCondLst>
                                            <p:cond delay="0"/>
                                          </p:stCondLst>
                                        </p:cTn>
                                        <p:tgtEl>
                                          <p:spTgt spid="90114"/>
                                        </p:tgtEl>
                                        <p:attrNameLst>
                                          <p:attrName>style.visibility</p:attrName>
                                        </p:attrNameLst>
                                      </p:cBhvr>
                                      <p:to>
                                        <p:strVal val="visible"/>
                                      </p:to>
                                    </p:set>
                                    <p:anim calcmode="lin" valueType="num">
                                      <p:cBhvr additive="base">
                                        <p:cTn id="20" dur="500" fill="hold"/>
                                        <p:tgtEl>
                                          <p:spTgt spid="90114"/>
                                        </p:tgtEl>
                                        <p:attrNameLst>
                                          <p:attrName>ppt_x</p:attrName>
                                        </p:attrNameLst>
                                      </p:cBhvr>
                                      <p:tavLst>
                                        <p:tav tm="0">
                                          <p:val>
                                            <p:strVal val="#ppt_x"/>
                                          </p:val>
                                        </p:tav>
                                        <p:tav tm="100000">
                                          <p:val>
                                            <p:strVal val="#ppt_x"/>
                                          </p:val>
                                        </p:tav>
                                      </p:tavLst>
                                    </p:anim>
                                    <p:anim calcmode="lin" valueType="num">
                                      <p:cBhvr additive="base">
                                        <p:cTn id="21" dur="500" fill="hold"/>
                                        <p:tgtEl>
                                          <p:spTgt spid="90114"/>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mph" presetSubtype="0" autoRev="1" fill="hold" grpId="0" nodeType="clickEffect">
                                  <p:stCondLst>
                                    <p:cond delay="0"/>
                                  </p:stCondLst>
                                  <p:childTnLst>
                                    <p:animScale>
                                      <p:cBhvr>
                                        <p:cTn id="25" dur="2000" fill="hold"/>
                                        <p:tgtEl>
                                          <p:spTgt spid="90121"/>
                                        </p:tgtEl>
                                      </p:cBhvr>
                                      <p:by x="150000" y="150000"/>
                                    </p:animScale>
                                  </p:childTnLst>
                                </p:cTn>
                              </p:par>
                              <p:par>
                                <p:cTn id="26" presetID="9" presetClass="emph" presetSubtype="0" grpId="1" nodeType="withEffect">
                                  <p:stCondLst>
                                    <p:cond delay="0"/>
                                  </p:stCondLst>
                                  <p:childTnLst>
                                    <p:set>
                                      <p:cBhvr rctx="PPT">
                                        <p:cTn id="27" dur="indefinite"/>
                                        <p:tgtEl>
                                          <p:spTgt spid="90114"/>
                                        </p:tgtEl>
                                        <p:attrNameLst>
                                          <p:attrName>style.opacity</p:attrName>
                                        </p:attrNameLst>
                                      </p:cBhvr>
                                      <p:to>
                                        <p:strVal val="0.5"/>
                                      </p:to>
                                    </p:set>
                                    <p:animEffect filter="image" prLst="opacity: 0.5">
                                      <p:cBhvr rctx="IE">
                                        <p:cTn id="28" dur="indefinite"/>
                                        <p:tgtEl>
                                          <p:spTgt spid="90114"/>
                                        </p:tgtEl>
                                      </p:cBhvr>
                                    </p:animEffect>
                                  </p:childTnLst>
                                </p:cTn>
                              </p:par>
                              <p:par>
                                <p:cTn id="29" presetID="2" presetClass="entr" presetSubtype="4" fill="hold" grpId="0" nodeType="withEffect">
                                  <p:stCondLst>
                                    <p:cond delay="0"/>
                                  </p:stCondLst>
                                  <p:childTnLst>
                                    <p:set>
                                      <p:cBhvr>
                                        <p:cTn id="30" dur="1" fill="hold">
                                          <p:stCondLst>
                                            <p:cond delay="0"/>
                                          </p:stCondLst>
                                        </p:cTn>
                                        <p:tgtEl>
                                          <p:spTgt spid="90116"/>
                                        </p:tgtEl>
                                        <p:attrNameLst>
                                          <p:attrName>style.visibility</p:attrName>
                                        </p:attrNameLst>
                                      </p:cBhvr>
                                      <p:to>
                                        <p:strVal val="visible"/>
                                      </p:to>
                                    </p:set>
                                    <p:anim calcmode="lin" valueType="num">
                                      <p:cBhvr additive="base">
                                        <p:cTn id="31" dur="500" fill="hold"/>
                                        <p:tgtEl>
                                          <p:spTgt spid="90116"/>
                                        </p:tgtEl>
                                        <p:attrNameLst>
                                          <p:attrName>ppt_x</p:attrName>
                                        </p:attrNameLst>
                                      </p:cBhvr>
                                      <p:tavLst>
                                        <p:tav tm="0">
                                          <p:val>
                                            <p:strVal val="#ppt_x"/>
                                          </p:val>
                                        </p:tav>
                                        <p:tav tm="100000">
                                          <p:val>
                                            <p:strVal val="#ppt_x"/>
                                          </p:val>
                                        </p:tav>
                                      </p:tavLst>
                                    </p:anim>
                                    <p:anim calcmode="lin" valueType="num">
                                      <p:cBhvr additive="base">
                                        <p:cTn id="32" dur="500" fill="hold"/>
                                        <p:tgtEl>
                                          <p:spTgt spid="901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0" animBg="1"/>
      <p:bldP spid="90114" grpId="1" animBg="1"/>
      <p:bldP spid="90115" grpId="0" animBg="1"/>
      <p:bldP spid="90115" grpId="1" animBg="1"/>
      <p:bldP spid="90116" grpId="0" animBg="1"/>
      <p:bldP spid="90121" grpId="0" animBg="1"/>
      <p:bldP spid="90126" grpId="0" animBg="1"/>
      <p:bldP spid="9013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7" name="Rectangle 5"/>
          <p:cNvSpPr>
            <a:spLocks noGrp="1" noChangeArrowheads="1"/>
          </p:cNvSpPr>
          <p:nvPr>
            <p:ph type="title"/>
          </p:nvPr>
        </p:nvSpPr>
        <p:spPr/>
        <p:txBody>
          <a:bodyPr>
            <a:normAutofit/>
          </a:bodyPr>
          <a:lstStyle/>
          <a:p>
            <a:r>
              <a:rPr lang="en-US" altLang="zh-CN" b="1" dirty="0">
                <a:latin typeface="+mj-lt"/>
              </a:rPr>
              <a:t>QPS-Serena: Example</a:t>
            </a:r>
            <a:endParaRPr lang="en-US" sz="1800" b="1" dirty="0">
              <a:latin typeface="+mj-lt"/>
            </a:endParaRPr>
          </a:p>
        </p:txBody>
      </p:sp>
      <p:sp>
        <p:nvSpPr>
          <p:cNvPr id="43" name="页脚占位符 5"/>
          <p:cNvSpPr>
            <a:spLocks noGrp="1"/>
          </p:cNvSpPr>
          <p:nvPr>
            <p:ph type="ftr" sz="quarter" idx="11"/>
          </p:nvPr>
        </p:nvSpPr>
        <p:spPr/>
        <p:txBody>
          <a:bodyPr/>
          <a:lstStyle/>
          <a:p>
            <a:r>
              <a:rPr lang="sv-SE"/>
              <a:t>SIGMETRICS 2017</a:t>
            </a:r>
            <a:endParaRPr lang="en-US"/>
          </a:p>
        </p:txBody>
      </p:sp>
      <p:sp>
        <p:nvSpPr>
          <p:cNvPr id="3" name="Oval 2"/>
          <p:cNvSpPr/>
          <p:nvPr/>
        </p:nvSpPr>
        <p:spPr>
          <a:xfrm>
            <a:off x="628649" y="19241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45" name="Oval 44"/>
          <p:cNvSpPr/>
          <p:nvPr/>
        </p:nvSpPr>
        <p:spPr>
          <a:xfrm>
            <a:off x="628649" y="244536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46" name="Oval 45"/>
          <p:cNvSpPr/>
          <p:nvPr/>
        </p:nvSpPr>
        <p:spPr>
          <a:xfrm>
            <a:off x="628649" y="296655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47" name="Oval 46"/>
          <p:cNvSpPr/>
          <p:nvPr/>
        </p:nvSpPr>
        <p:spPr>
          <a:xfrm>
            <a:off x="628649" y="348773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48" name="Oval 47"/>
          <p:cNvSpPr/>
          <p:nvPr/>
        </p:nvSpPr>
        <p:spPr>
          <a:xfrm>
            <a:off x="1805396" y="19241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49" name="Oval 48"/>
          <p:cNvSpPr/>
          <p:nvPr/>
        </p:nvSpPr>
        <p:spPr>
          <a:xfrm>
            <a:off x="1805396" y="244536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50" name="Oval 49"/>
          <p:cNvSpPr/>
          <p:nvPr/>
        </p:nvSpPr>
        <p:spPr>
          <a:xfrm>
            <a:off x="1805396" y="296655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51" name="Oval 50"/>
          <p:cNvSpPr/>
          <p:nvPr/>
        </p:nvSpPr>
        <p:spPr>
          <a:xfrm>
            <a:off x="1805396" y="348773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5" name="Straight Arrow Connector 4"/>
          <p:cNvCxnSpPr/>
          <p:nvPr/>
        </p:nvCxnSpPr>
        <p:spPr>
          <a:xfrm>
            <a:off x="1027610" y="2115160"/>
            <a:ext cx="777786" cy="1700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45" idx="6"/>
            <a:endCxn id="51" idx="2"/>
          </p:cNvCxnSpPr>
          <p:nvPr/>
        </p:nvCxnSpPr>
        <p:spPr>
          <a:xfrm>
            <a:off x="1027610" y="2644848"/>
            <a:ext cx="777786" cy="1042367"/>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82854" y="1561474"/>
            <a:ext cx="2047355" cy="369332"/>
          </a:xfrm>
          <a:prstGeom prst="rect">
            <a:avLst/>
          </a:prstGeom>
          <a:noFill/>
        </p:spPr>
        <p:txBody>
          <a:bodyPr wrap="none" rtlCol="0">
            <a:spAutoFit/>
          </a:bodyPr>
          <a:lstStyle/>
          <a:p>
            <a:r>
              <a:rPr lang="en-US" dirty="0"/>
              <a:t>Starter Matching</a:t>
            </a:r>
          </a:p>
        </p:txBody>
      </p:sp>
      <p:sp>
        <p:nvSpPr>
          <p:cNvPr id="10" name="Arrow: Right 9"/>
          <p:cNvSpPr/>
          <p:nvPr/>
        </p:nvSpPr>
        <p:spPr>
          <a:xfrm>
            <a:off x="2517618" y="2462375"/>
            <a:ext cx="765514" cy="521183"/>
          </a:xfrm>
          <a:prstGeom prst="righ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299088" y="2121470"/>
            <a:ext cx="1202573" cy="369332"/>
          </a:xfrm>
          <a:prstGeom prst="rect">
            <a:avLst/>
          </a:prstGeom>
          <a:noFill/>
        </p:spPr>
        <p:txBody>
          <a:bodyPr wrap="none" rtlCol="0">
            <a:spAutoFit/>
          </a:bodyPr>
          <a:lstStyle/>
          <a:p>
            <a:r>
              <a:rPr lang="en-US" dirty="0"/>
              <a:t>Populate</a:t>
            </a:r>
          </a:p>
        </p:txBody>
      </p:sp>
      <p:sp>
        <p:nvSpPr>
          <p:cNvPr id="60" name="Oval 59"/>
          <p:cNvSpPr/>
          <p:nvPr/>
        </p:nvSpPr>
        <p:spPr>
          <a:xfrm>
            <a:off x="3609874" y="188797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61" name="Oval 60"/>
          <p:cNvSpPr/>
          <p:nvPr/>
        </p:nvSpPr>
        <p:spPr>
          <a:xfrm>
            <a:off x="3609874" y="241482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62" name="Oval 61"/>
          <p:cNvSpPr/>
          <p:nvPr/>
        </p:nvSpPr>
        <p:spPr>
          <a:xfrm>
            <a:off x="3609874" y="294167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63" name="Oval 62"/>
          <p:cNvSpPr/>
          <p:nvPr/>
        </p:nvSpPr>
        <p:spPr>
          <a:xfrm>
            <a:off x="3609874" y="3468531"/>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64" name="Oval 63"/>
          <p:cNvSpPr/>
          <p:nvPr/>
        </p:nvSpPr>
        <p:spPr>
          <a:xfrm>
            <a:off x="4786621" y="188797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65" name="Oval 64"/>
          <p:cNvSpPr/>
          <p:nvPr/>
        </p:nvSpPr>
        <p:spPr>
          <a:xfrm>
            <a:off x="4786621" y="241482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66" name="Oval 65"/>
          <p:cNvSpPr/>
          <p:nvPr/>
        </p:nvSpPr>
        <p:spPr>
          <a:xfrm>
            <a:off x="4786621" y="294167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67" name="Oval 66"/>
          <p:cNvSpPr/>
          <p:nvPr/>
        </p:nvSpPr>
        <p:spPr>
          <a:xfrm>
            <a:off x="4786621" y="3468531"/>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68" name="Straight Arrow Connector 67"/>
          <p:cNvCxnSpPr/>
          <p:nvPr/>
        </p:nvCxnSpPr>
        <p:spPr>
          <a:xfrm>
            <a:off x="4008835" y="2087452"/>
            <a:ext cx="7777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6"/>
            <a:endCxn id="67" idx="2"/>
          </p:cNvCxnSpPr>
          <p:nvPr/>
        </p:nvCxnSpPr>
        <p:spPr>
          <a:xfrm>
            <a:off x="4008835" y="2614306"/>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65" idx="2"/>
          </p:cNvCxnSpPr>
          <p:nvPr/>
        </p:nvCxnSpPr>
        <p:spPr>
          <a:xfrm flipV="1">
            <a:off x="4008835" y="2614306"/>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3" idx="6"/>
            <a:endCxn id="66" idx="2"/>
          </p:cNvCxnSpPr>
          <p:nvPr/>
        </p:nvCxnSpPr>
        <p:spPr>
          <a:xfrm flipV="1">
            <a:off x="4008835" y="3141159"/>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4" name="Oval 73"/>
          <p:cNvSpPr/>
          <p:nvPr/>
        </p:nvSpPr>
        <p:spPr>
          <a:xfrm>
            <a:off x="6709926" y="193192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75" name="Oval 74"/>
          <p:cNvSpPr/>
          <p:nvPr/>
        </p:nvSpPr>
        <p:spPr>
          <a:xfrm>
            <a:off x="6709926" y="245310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76" name="Oval 75"/>
          <p:cNvSpPr/>
          <p:nvPr/>
        </p:nvSpPr>
        <p:spPr>
          <a:xfrm>
            <a:off x="6709926" y="297428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77" name="Oval 76"/>
          <p:cNvSpPr/>
          <p:nvPr/>
        </p:nvSpPr>
        <p:spPr>
          <a:xfrm>
            <a:off x="6709926" y="349547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78" name="Oval 77"/>
          <p:cNvSpPr/>
          <p:nvPr/>
        </p:nvSpPr>
        <p:spPr>
          <a:xfrm>
            <a:off x="7886673" y="193192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79" name="Oval 78"/>
          <p:cNvSpPr/>
          <p:nvPr/>
        </p:nvSpPr>
        <p:spPr>
          <a:xfrm>
            <a:off x="7886673" y="245310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80" name="Oval 79"/>
          <p:cNvSpPr/>
          <p:nvPr/>
        </p:nvSpPr>
        <p:spPr>
          <a:xfrm>
            <a:off x="7886673" y="297428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81" name="Oval 80"/>
          <p:cNvSpPr/>
          <p:nvPr/>
        </p:nvSpPr>
        <p:spPr>
          <a:xfrm>
            <a:off x="7886673" y="349547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82" name="Straight Arrow Connector 81"/>
          <p:cNvCxnSpPr/>
          <p:nvPr/>
        </p:nvCxnSpPr>
        <p:spPr>
          <a:xfrm>
            <a:off x="7108887" y="2131403"/>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a:stCxn id="75" idx="6"/>
            <a:endCxn id="79" idx="2"/>
          </p:cNvCxnSpPr>
          <p:nvPr/>
        </p:nvCxnSpPr>
        <p:spPr>
          <a:xfrm>
            <a:off x="7108887" y="2652587"/>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475080" y="1386209"/>
            <a:ext cx="2203196" cy="646331"/>
          </a:xfrm>
          <a:prstGeom prst="rect">
            <a:avLst/>
          </a:prstGeom>
          <a:noFill/>
        </p:spPr>
        <p:txBody>
          <a:bodyPr wrap="square" rtlCol="0">
            <a:spAutoFit/>
          </a:bodyPr>
          <a:lstStyle/>
          <a:p>
            <a:pPr algn="ctr"/>
            <a:r>
              <a:rPr lang="en-US" dirty="0"/>
              <a:t>Matching in Previous Time Slot</a:t>
            </a:r>
          </a:p>
        </p:txBody>
      </p:sp>
      <p:cxnSp>
        <p:nvCxnSpPr>
          <p:cNvPr id="87" name="Straight Arrow Connector 86"/>
          <p:cNvCxnSpPr/>
          <p:nvPr/>
        </p:nvCxnSpPr>
        <p:spPr>
          <a:xfrm>
            <a:off x="7112941" y="3178158"/>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112941" y="3699342"/>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7" name="Callout: Down Arrow 16"/>
          <p:cNvSpPr/>
          <p:nvPr/>
        </p:nvSpPr>
        <p:spPr>
          <a:xfrm>
            <a:off x="3609875" y="3945477"/>
            <a:ext cx="4675760" cy="370094"/>
          </a:xfrm>
          <a:prstGeom prst="downArrowCallou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Merge</a:t>
            </a:r>
          </a:p>
        </p:txBody>
      </p:sp>
      <p:sp>
        <p:nvSpPr>
          <p:cNvPr id="94" name="Oval 93"/>
          <p:cNvSpPr/>
          <p:nvPr/>
        </p:nvSpPr>
        <p:spPr>
          <a:xfrm>
            <a:off x="6617152" y="424977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95" name="Oval 94"/>
          <p:cNvSpPr/>
          <p:nvPr/>
        </p:nvSpPr>
        <p:spPr>
          <a:xfrm>
            <a:off x="6617152" y="4776627"/>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96" name="Oval 95"/>
          <p:cNvSpPr/>
          <p:nvPr/>
        </p:nvSpPr>
        <p:spPr>
          <a:xfrm>
            <a:off x="6617152" y="530348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97" name="Oval 96"/>
          <p:cNvSpPr/>
          <p:nvPr/>
        </p:nvSpPr>
        <p:spPr>
          <a:xfrm>
            <a:off x="6617152" y="583033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98" name="Oval 97"/>
          <p:cNvSpPr/>
          <p:nvPr/>
        </p:nvSpPr>
        <p:spPr>
          <a:xfrm>
            <a:off x="7793899" y="424977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99" name="Oval 98"/>
          <p:cNvSpPr/>
          <p:nvPr/>
        </p:nvSpPr>
        <p:spPr>
          <a:xfrm>
            <a:off x="7793899" y="4776627"/>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00" name="Oval 99"/>
          <p:cNvSpPr/>
          <p:nvPr/>
        </p:nvSpPr>
        <p:spPr>
          <a:xfrm>
            <a:off x="7793899" y="530348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01" name="Oval 100"/>
          <p:cNvSpPr/>
          <p:nvPr/>
        </p:nvSpPr>
        <p:spPr>
          <a:xfrm>
            <a:off x="7793899" y="583033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103" name="Straight Arrow Connector 102"/>
          <p:cNvCxnSpPr>
            <a:stCxn id="95" idx="6"/>
            <a:endCxn id="101" idx="2"/>
          </p:cNvCxnSpPr>
          <p:nvPr/>
        </p:nvCxnSpPr>
        <p:spPr>
          <a:xfrm>
            <a:off x="7016113" y="4976108"/>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a:endCxn id="99" idx="2"/>
          </p:cNvCxnSpPr>
          <p:nvPr/>
        </p:nvCxnSpPr>
        <p:spPr>
          <a:xfrm flipV="1">
            <a:off x="7016113" y="4976108"/>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7" idx="6"/>
            <a:endCxn id="100" idx="2"/>
          </p:cNvCxnSpPr>
          <p:nvPr/>
        </p:nvCxnSpPr>
        <p:spPr>
          <a:xfrm flipV="1">
            <a:off x="7016113" y="5502961"/>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a:off x="7016113" y="4933392"/>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016113" y="5502961"/>
            <a:ext cx="777786" cy="0"/>
          </a:xfrm>
          <a:prstGeom prst="straightConnector1">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a:off x="7016113" y="6029814"/>
            <a:ext cx="77778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6" name="Freeform: Shape 25"/>
          <p:cNvSpPr/>
          <p:nvPr/>
        </p:nvSpPr>
        <p:spPr>
          <a:xfrm>
            <a:off x="7019109" y="4267181"/>
            <a:ext cx="775062" cy="165482"/>
          </a:xfrm>
          <a:custGeom>
            <a:avLst/>
            <a:gdLst>
              <a:gd name="connsiteX0" fmla="*/ 0 w 775062"/>
              <a:gd name="connsiteY0" fmla="*/ 156773 h 165482"/>
              <a:gd name="connsiteX1" fmla="*/ 391885 w 775062"/>
              <a:gd name="connsiteY1" fmla="*/ 19 h 165482"/>
              <a:gd name="connsiteX2" fmla="*/ 775062 w 775062"/>
              <a:gd name="connsiteY2" fmla="*/ 165482 h 165482"/>
              <a:gd name="connsiteX3" fmla="*/ 775062 w 775062"/>
              <a:gd name="connsiteY3" fmla="*/ 165482 h 165482"/>
            </a:gdLst>
            <a:ahLst/>
            <a:cxnLst>
              <a:cxn ang="0">
                <a:pos x="connsiteX0" y="connsiteY0"/>
              </a:cxn>
              <a:cxn ang="0">
                <a:pos x="connsiteX1" y="connsiteY1"/>
              </a:cxn>
              <a:cxn ang="0">
                <a:pos x="connsiteX2" y="connsiteY2"/>
              </a:cxn>
              <a:cxn ang="0">
                <a:pos x="connsiteX3" y="connsiteY3"/>
              </a:cxn>
            </a:cxnLst>
            <a:rect l="l" t="t" r="r" b="b"/>
            <a:pathLst>
              <a:path w="775062" h="165482">
                <a:moveTo>
                  <a:pt x="0" y="156773"/>
                </a:moveTo>
                <a:cubicBezTo>
                  <a:pt x="131354" y="77670"/>
                  <a:pt x="262708" y="-1432"/>
                  <a:pt x="391885" y="19"/>
                </a:cubicBezTo>
                <a:cubicBezTo>
                  <a:pt x="521062" y="1470"/>
                  <a:pt x="775062" y="165482"/>
                  <a:pt x="775062" y="165482"/>
                </a:cubicBezTo>
                <a:lnTo>
                  <a:pt x="775062" y="165482"/>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p:cNvSpPr/>
          <p:nvPr/>
        </p:nvSpPr>
        <p:spPr>
          <a:xfrm>
            <a:off x="7010400" y="4441371"/>
            <a:ext cx="792480" cy="165472"/>
          </a:xfrm>
          <a:custGeom>
            <a:avLst/>
            <a:gdLst>
              <a:gd name="connsiteX0" fmla="*/ 0 w 792480"/>
              <a:gd name="connsiteY0" fmla="*/ 0 h 165472"/>
              <a:gd name="connsiteX1" fmla="*/ 452846 w 792480"/>
              <a:gd name="connsiteY1" fmla="*/ 165463 h 165472"/>
              <a:gd name="connsiteX2" fmla="*/ 792480 w 792480"/>
              <a:gd name="connsiteY2" fmla="*/ 8709 h 165472"/>
              <a:gd name="connsiteX3" fmla="*/ 792480 w 792480"/>
              <a:gd name="connsiteY3" fmla="*/ 8709 h 165472"/>
            </a:gdLst>
            <a:ahLst/>
            <a:cxnLst>
              <a:cxn ang="0">
                <a:pos x="connsiteX0" y="connsiteY0"/>
              </a:cxn>
              <a:cxn ang="0">
                <a:pos x="connsiteX1" y="connsiteY1"/>
              </a:cxn>
              <a:cxn ang="0">
                <a:pos x="connsiteX2" y="connsiteY2"/>
              </a:cxn>
              <a:cxn ang="0">
                <a:pos x="connsiteX3" y="connsiteY3"/>
              </a:cxn>
            </a:cxnLst>
            <a:rect l="l" t="t" r="r" b="b"/>
            <a:pathLst>
              <a:path w="792480" h="165472">
                <a:moveTo>
                  <a:pt x="0" y="0"/>
                </a:moveTo>
                <a:cubicBezTo>
                  <a:pt x="160383" y="82005"/>
                  <a:pt x="320766" y="164011"/>
                  <a:pt x="452846" y="165463"/>
                </a:cubicBezTo>
                <a:cubicBezTo>
                  <a:pt x="584926" y="166915"/>
                  <a:pt x="792480" y="8709"/>
                  <a:pt x="792480" y="8709"/>
                </a:cubicBezTo>
                <a:lnTo>
                  <a:pt x="792480" y="8709"/>
                </a:ln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3643113" y="422492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116" name="Oval 115"/>
          <p:cNvSpPr/>
          <p:nvPr/>
        </p:nvSpPr>
        <p:spPr>
          <a:xfrm>
            <a:off x="3643113" y="475177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17" name="Oval 116"/>
          <p:cNvSpPr/>
          <p:nvPr/>
        </p:nvSpPr>
        <p:spPr>
          <a:xfrm>
            <a:off x="3643113" y="5278631"/>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18" name="Oval 117"/>
          <p:cNvSpPr/>
          <p:nvPr/>
        </p:nvSpPr>
        <p:spPr>
          <a:xfrm>
            <a:off x="3643113" y="5805484"/>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sp>
        <p:nvSpPr>
          <p:cNvPr id="119" name="Oval 118"/>
          <p:cNvSpPr/>
          <p:nvPr/>
        </p:nvSpPr>
        <p:spPr>
          <a:xfrm>
            <a:off x="4819860" y="422492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1</a:t>
            </a:r>
          </a:p>
        </p:txBody>
      </p:sp>
      <p:sp>
        <p:nvSpPr>
          <p:cNvPr id="120" name="Oval 119"/>
          <p:cNvSpPr/>
          <p:nvPr/>
        </p:nvSpPr>
        <p:spPr>
          <a:xfrm>
            <a:off x="4819860" y="475177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2</a:t>
            </a:r>
          </a:p>
        </p:txBody>
      </p:sp>
      <p:sp>
        <p:nvSpPr>
          <p:cNvPr id="121" name="Oval 120"/>
          <p:cNvSpPr/>
          <p:nvPr/>
        </p:nvSpPr>
        <p:spPr>
          <a:xfrm>
            <a:off x="4819860" y="5278631"/>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3</a:t>
            </a:r>
          </a:p>
        </p:txBody>
      </p:sp>
      <p:sp>
        <p:nvSpPr>
          <p:cNvPr id="122" name="Oval 121"/>
          <p:cNvSpPr/>
          <p:nvPr/>
        </p:nvSpPr>
        <p:spPr>
          <a:xfrm>
            <a:off x="4819860" y="5805484"/>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4</a:t>
            </a:r>
          </a:p>
        </p:txBody>
      </p:sp>
      <p:cxnSp>
        <p:nvCxnSpPr>
          <p:cNvPr id="123" name="Straight Arrow Connector 122"/>
          <p:cNvCxnSpPr/>
          <p:nvPr/>
        </p:nvCxnSpPr>
        <p:spPr>
          <a:xfrm>
            <a:off x="4042074" y="4424405"/>
            <a:ext cx="777786" cy="0"/>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6" idx="6"/>
            <a:endCxn id="122" idx="2"/>
          </p:cNvCxnSpPr>
          <p:nvPr/>
        </p:nvCxnSpPr>
        <p:spPr>
          <a:xfrm>
            <a:off x="4042074" y="4951259"/>
            <a:ext cx="777786" cy="105370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a:endCxn id="120" idx="2"/>
          </p:cNvCxnSpPr>
          <p:nvPr/>
        </p:nvCxnSpPr>
        <p:spPr>
          <a:xfrm flipV="1">
            <a:off x="4042074" y="4951259"/>
            <a:ext cx="777786" cy="551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118" idx="6"/>
            <a:endCxn id="121" idx="2"/>
          </p:cNvCxnSpPr>
          <p:nvPr/>
        </p:nvCxnSpPr>
        <p:spPr>
          <a:xfrm flipV="1">
            <a:off x="4042074" y="5478112"/>
            <a:ext cx="777786" cy="52685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Callout: Left Arrow 27"/>
          <p:cNvSpPr/>
          <p:nvPr/>
        </p:nvSpPr>
        <p:spPr>
          <a:xfrm>
            <a:off x="5241327" y="4365442"/>
            <a:ext cx="1283050" cy="1761582"/>
          </a:xfrm>
          <a:prstGeom prst="leftArrowCallout">
            <a:avLst/>
          </a:prstGeom>
          <a:solidFill>
            <a:srgbClr val="CC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ysClr val="windowText" lastClr="000000"/>
                </a:solidFill>
              </a:rPr>
              <a:t>Pick heavier sub-matching in each cycle</a:t>
            </a:r>
          </a:p>
        </p:txBody>
      </p:sp>
      <p:graphicFrame>
        <p:nvGraphicFramePr>
          <p:cNvPr id="29" name="Table 28"/>
          <p:cNvGraphicFramePr>
            <a:graphicFrameLocks noGrp="1"/>
          </p:cNvGraphicFramePr>
          <p:nvPr>
            <p:extLst/>
          </p:nvPr>
        </p:nvGraphicFramePr>
        <p:xfrm>
          <a:off x="825462" y="4085719"/>
          <a:ext cx="2017360" cy="1938920"/>
        </p:xfrm>
        <a:graphic>
          <a:graphicData uri="http://schemas.openxmlformats.org/drawingml/2006/table">
            <a:tbl>
              <a:tblPr firstRow="1" bandRow="1">
                <a:tableStyleId>{5C22544A-7EE6-4342-B048-85BDC9FD1C3A}</a:tableStyleId>
              </a:tblPr>
              <a:tblGrid>
                <a:gridCol w="1008680">
                  <a:extLst>
                    <a:ext uri="{9D8B030D-6E8A-4147-A177-3AD203B41FA5}">
                      <a16:colId xmlns:a16="http://schemas.microsoft.com/office/drawing/2014/main" val="1249632465"/>
                    </a:ext>
                  </a:extLst>
                </a:gridCol>
                <a:gridCol w="1008680">
                  <a:extLst>
                    <a:ext uri="{9D8B030D-6E8A-4147-A177-3AD203B41FA5}">
                      <a16:colId xmlns:a16="http://schemas.microsoft.com/office/drawing/2014/main" val="3372229417"/>
                    </a:ext>
                  </a:extLst>
                </a:gridCol>
              </a:tblGrid>
              <a:tr h="242365">
                <a:tc>
                  <a:txBody>
                    <a:bodyPr/>
                    <a:lstStyle/>
                    <a:p>
                      <a:pPr algn="ctr"/>
                      <a:r>
                        <a:rPr lang="en-US" b="1" dirty="0">
                          <a:solidFill>
                            <a:schemeClr val="tx1"/>
                          </a:solidFill>
                        </a:rPr>
                        <a:t>VOQ </a:t>
                      </a:r>
                    </a:p>
                  </a:txBody>
                  <a:tcPr marL="0" marR="0" marT="0" marB="0"/>
                </a:tc>
                <a:tc>
                  <a:txBody>
                    <a:bodyPr/>
                    <a:lstStyle/>
                    <a:p>
                      <a:pPr algn="ctr"/>
                      <a:r>
                        <a:rPr lang="en-US" b="1" dirty="0">
                          <a:solidFill>
                            <a:schemeClr val="tx1"/>
                          </a:solidFill>
                        </a:rPr>
                        <a:t>Length</a:t>
                      </a:r>
                    </a:p>
                  </a:txBody>
                  <a:tcPr marL="0" marR="0" marT="0" marB="0"/>
                </a:tc>
                <a:extLst>
                  <a:ext uri="{0D108BD9-81ED-4DB2-BD59-A6C34878D82A}">
                    <a16:rowId xmlns:a16="http://schemas.microsoft.com/office/drawing/2014/main" val="1592385986"/>
                  </a:ext>
                </a:extLst>
              </a:tr>
              <a:tr h="242365">
                <a:tc>
                  <a:txBody>
                    <a:bodyPr/>
                    <a:lstStyle/>
                    <a:p>
                      <a:pPr algn="ctr"/>
                      <a:r>
                        <a:rPr lang="en-US" b="0" dirty="0"/>
                        <a:t>(1,1)</a:t>
                      </a:r>
                    </a:p>
                  </a:txBody>
                  <a:tcPr marL="0" marR="0" marT="0" marB="0"/>
                </a:tc>
                <a:tc>
                  <a:txBody>
                    <a:bodyPr/>
                    <a:lstStyle/>
                    <a:p>
                      <a:pPr algn="ctr"/>
                      <a:r>
                        <a:rPr lang="en-US" b="0" dirty="0"/>
                        <a:t>3</a:t>
                      </a:r>
                    </a:p>
                  </a:txBody>
                  <a:tcPr marL="0" marR="0" marT="0" marB="0"/>
                </a:tc>
                <a:extLst>
                  <a:ext uri="{0D108BD9-81ED-4DB2-BD59-A6C34878D82A}">
                    <a16:rowId xmlns:a16="http://schemas.microsoft.com/office/drawing/2014/main" val="4048789033"/>
                  </a:ext>
                </a:extLst>
              </a:tr>
              <a:tr h="242365">
                <a:tc>
                  <a:txBody>
                    <a:bodyPr/>
                    <a:lstStyle/>
                    <a:p>
                      <a:pPr algn="ctr"/>
                      <a:r>
                        <a:rPr lang="en-US" b="0" dirty="0"/>
                        <a:t>(2,2)</a:t>
                      </a:r>
                    </a:p>
                  </a:txBody>
                  <a:tcPr marL="0" marR="0" marT="0" marB="0">
                    <a:solidFill>
                      <a:srgbClr val="92D050"/>
                    </a:solidFill>
                  </a:tcPr>
                </a:tc>
                <a:tc>
                  <a:txBody>
                    <a:bodyPr/>
                    <a:lstStyle/>
                    <a:p>
                      <a:pPr algn="ctr"/>
                      <a:r>
                        <a:rPr lang="en-US" b="0" dirty="0"/>
                        <a:t>8</a:t>
                      </a:r>
                    </a:p>
                  </a:txBody>
                  <a:tcPr marL="0" marR="0" marT="0" marB="0">
                    <a:solidFill>
                      <a:srgbClr val="92D050"/>
                    </a:solidFill>
                  </a:tcPr>
                </a:tc>
                <a:extLst>
                  <a:ext uri="{0D108BD9-81ED-4DB2-BD59-A6C34878D82A}">
                    <a16:rowId xmlns:a16="http://schemas.microsoft.com/office/drawing/2014/main" val="3772727985"/>
                  </a:ext>
                </a:extLst>
              </a:tr>
              <a:tr h="242365">
                <a:tc>
                  <a:txBody>
                    <a:bodyPr/>
                    <a:lstStyle/>
                    <a:p>
                      <a:pPr algn="ctr"/>
                      <a:r>
                        <a:rPr lang="en-US" b="0" dirty="0"/>
                        <a:t>(2,4)</a:t>
                      </a:r>
                    </a:p>
                  </a:txBody>
                  <a:tcPr marL="0" marR="0" marT="0" marB="0">
                    <a:solidFill>
                      <a:srgbClr val="FF0000"/>
                    </a:solidFill>
                  </a:tcPr>
                </a:tc>
                <a:tc>
                  <a:txBody>
                    <a:bodyPr/>
                    <a:lstStyle/>
                    <a:p>
                      <a:pPr algn="ctr"/>
                      <a:r>
                        <a:rPr lang="en-US" b="0" dirty="0"/>
                        <a:t>9</a:t>
                      </a:r>
                    </a:p>
                  </a:txBody>
                  <a:tcPr marL="0" marR="0" marT="0" marB="0">
                    <a:solidFill>
                      <a:srgbClr val="FF0000"/>
                    </a:solidFill>
                  </a:tcPr>
                </a:tc>
                <a:extLst>
                  <a:ext uri="{0D108BD9-81ED-4DB2-BD59-A6C34878D82A}">
                    <a16:rowId xmlns:a16="http://schemas.microsoft.com/office/drawing/2014/main" val="278175707"/>
                  </a:ext>
                </a:extLst>
              </a:tr>
              <a:tr h="242365">
                <a:tc>
                  <a:txBody>
                    <a:bodyPr/>
                    <a:lstStyle/>
                    <a:p>
                      <a:pPr algn="ctr"/>
                      <a:r>
                        <a:rPr lang="en-US" b="0" dirty="0"/>
                        <a:t>(3,2)</a:t>
                      </a:r>
                    </a:p>
                  </a:txBody>
                  <a:tcPr marL="0" marR="0" marT="0" marB="0">
                    <a:solidFill>
                      <a:srgbClr val="FF0000"/>
                    </a:solidFill>
                  </a:tcPr>
                </a:tc>
                <a:tc>
                  <a:txBody>
                    <a:bodyPr/>
                    <a:lstStyle/>
                    <a:p>
                      <a:pPr algn="ctr"/>
                      <a:r>
                        <a:rPr lang="en-US" b="0" dirty="0"/>
                        <a:t>2</a:t>
                      </a:r>
                    </a:p>
                  </a:txBody>
                  <a:tcPr marL="0" marR="0" marT="0" marB="0">
                    <a:solidFill>
                      <a:srgbClr val="FF0000"/>
                    </a:solidFill>
                  </a:tcPr>
                </a:tc>
                <a:extLst>
                  <a:ext uri="{0D108BD9-81ED-4DB2-BD59-A6C34878D82A}">
                    <a16:rowId xmlns:a16="http://schemas.microsoft.com/office/drawing/2014/main" val="1022493237"/>
                  </a:ext>
                </a:extLst>
              </a:tr>
              <a:tr h="242365">
                <a:tc>
                  <a:txBody>
                    <a:bodyPr/>
                    <a:lstStyle/>
                    <a:p>
                      <a:pPr algn="ctr"/>
                      <a:r>
                        <a:rPr lang="en-US" b="0" dirty="0"/>
                        <a:t>(3,3)</a:t>
                      </a:r>
                    </a:p>
                  </a:txBody>
                  <a:tcPr marL="0" marR="0" marT="0" marB="0">
                    <a:solidFill>
                      <a:srgbClr val="92D050"/>
                    </a:solidFill>
                  </a:tcPr>
                </a:tc>
                <a:tc>
                  <a:txBody>
                    <a:bodyPr/>
                    <a:lstStyle/>
                    <a:p>
                      <a:pPr algn="ctr"/>
                      <a:r>
                        <a:rPr lang="en-US" b="0" dirty="0"/>
                        <a:t>1</a:t>
                      </a:r>
                    </a:p>
                  </a:txBody>
                  <a:tcPr marL="0" marR="0" marT="0" marB="0">
                    <a:solidFill>
                      <a:srgbClr val="92D050"/>
                    </a:solidFill>
                  </a:tcPr>
                </a:tc>
                <a:extLst>
                  <a:ext uri="{0D108BD9-81ED-4DB2-BD59-A6C34878D82A}">
                    <a16:rowId xmlns:a16="http://schemas.microsoft.com/office/drawing/2014/main" val="1336374797"/>
                  </a:ext>
                </a:extLst>
              </a:tr>
              <a:tr h="242365">
                <a:tc>
                  <a:txBody>
                    <a:bodyPr/>
                    <a:lstStyle/>
                    <a:p>
                      <a:pPr algn="ctr"/>
                      <a:r>
                        <a:rPr lang="en-US" b="0" dirty="0"/>
                        <a:t>(4,3)</a:t>
                      </a:r>
                    </a:p>
                  </a:txBody>
                  <a:tcPr marL="0" marR="0" marT="0" marB="0">
                    <a:solidFill>
                      <a:srgbClr val="FF0000"/>
                    </a:solidFill>
                  </a:tcPr>
                </a:tc>
                <a:tc>
                  <a:txBody>
                    <a:bodyPr/>
                    <a:lstStyle/>
                    <a:p>
                      <a:pPr algn="ctr"/>
                      <a:r>
                        <a:rPr lang="en-US" b="0" dirty="0"/>
                        <a:t>7</a:t>
                      </a:r>
                    </a:p>
                  </a:txBody>
                  <a:tcPr marL="0" marR="0" marT="0" marB="0">
                    <a:solidFill>
                      <a:srgbClr val="FF0000"/>
                    </a:solidFill>
                  </a:tcPr>
                </a:tc>
                <a:extLst>
                  <a:ext uri="{0D108BD9-81ED-4DB2-BD59-A6C34878D82A}">
                    <a16:rowId xmlns:a16="http://schemas.microsoft.com/office/drawing/2014/main" val="1340136794"/>
                  </a:ext>
                </a:extLst>
              </a:tr>
              <a:tr h="242365">
                <a:tc>
                  <a:txBody>
                    <a:bodyPr/>
                    <a:lstStyle/>
                    <a:p>
                      <a:pPr algn="ctr"/>
                      <a:r>
                        <a:rPr lang="en-US" b="0" dirty="0"/>
                        <a:t>(4,4)</a:t>
                      </a:r>
                    </a:p>
                  </a:txBody>
                  <a:tcPr marL="0" marR="0" marT="0" marB="0">
                    <a:solidFill>
                      <a:srgbClr val="92D050"/>
                    </a:solidFill>
                  </a:tcPr>
                </a:tc>
                <a:tc>
                  <a:txBody>
                    <a:bodyPr/>
                    <a:lstStyle/>
                    <a:p>
                      <a:pPr algn="ctr"/>
                      <a:r>
                        <a:rPr lang="en-US" b="0" dirty="0"/>
                        <a:t>4</a:t>
                      </a:r>
                    </a:p>
                  </a:txBody>
                  <a:tcPr marL="0" marR="0" marT="0" marB="0">
                    <a:solidFill>
                      <a:srgbClr val="92D050"/>
                    </a:solidFill>
                  </a:tcPr>
                </a:tc>
                <a:extLst>
                  <a:ext uri="{0D108BD9-81ED-4DB2-BD59-A6C34878D82A}">
                    <a16:rowId xmlns:a16="http://schemas.microsoft.com/office/drawing/2014/main" val="426206019"/>
                  </a:ext>
                </a:extLst>
              </a:tr>
            </a:tbl>
          </a:graphicData>
        </a:graphic>
      </p:graphicFrame>
      <p:cxnSp>
        <p:nvCxnSpPr>
          <p:cNvPr id="32" name="Straight Connector 31"/>
          <p:cNvCxnSpPr/>
          <p:nvPr/>
        </p:nvCxnSpPr>
        <p:spPr>
          <a:xfrm flipH="1">
            <a:off x="5939248" y="1561474"/>
            <a:ext cx="8709" cy="22798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p:txBody>
          <a:bodyPr/>
          <a:lstStyle/>
          <a:p>
            <a:fld id="{7ED0DC93-BFD5-4BDA-A096-94BD0CE8C7AE}" type="datetime4">
              <a:rPr lang="en-US" altLang="zh-CN" smtClean="0"/>
              <a:t>June 2, 2017</a:t>
            </a:fld>
            <a:endParaRPr lang="zh-CN" altLang="en-US"/>
          </a:p>
        </p:txBody>
      </p:sp>
    </p:spTree>
    <p:extLst>
      <p:ext uri="{BB962C8B-B14F-4D97-AF65-F5344CB8AC3E}">
        <p14:creationId xmlns:p14="http://schemas.microsoft.com/office/powerpoint/2010/main" val="337544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anim calcmode="lin" valueType="num">
                                      <p:cBhvr additive="base">
                                        <p:cTn id="27" dur="500" fill="hold"/>
                                        <p:tgtEl>
                                          <p:spTgt spid="46"/>
                                        </p:tgtEl>
                                        <p:attrNameLst>
                                          <p:attrName>ppt_x</p:attrName>
                                        </p:attrNameLst>
                                      </p:cBhvr>
                                      <p:tavLst>
                                        <p:tav tm="0">
                                          <p:val>
                                            <p:strVal val="#ppt_x"/>
                                          </p:val>
                                        </p:tav>
                                        <p:tav tm="100000">
                                          <p:val>
                                            <p:strVal val="#ppt_x"/>
                                          </p:val>
                                        </p:tav>
                                      </p:tavLst>
                                    </p:anim>
                                    <p:anim calcmode="lin" valueType="num">
                                      <p:cBhvr additive="base">
                                        <p:cTn id="28" dur="500" fill="hold"/>
                                        <p:tgtEl>
                                          <p:spTgt spid="4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additive="base">
                                        <p:cTn id="35" dur="500" fill="hold"/>
                                        <p:tgtEl>
                                          <p:spTgt spid="47"/>
                                        </p:tgtEl>
                                        <p:attrNameLst>
                                          <p:attrName>ppt_x</p:attrName>
                                        </p:attrNameLst>
                                      </p:cBhvr>
                                      <p:tavLst>
                                        <p:tav tm="0">
                                          <p:val>
                                            <p:strVal val="#ppt_x"/>
                                          </p:val>
                                        </p:tav>
                                        <p:tav tm="100000">
                                          <p:val>
                                            <p:strVal val="#ppt_x"/>
                                          </p:val>
                                        </p:tav>
                                      </p:tavLst>
                                    </p:anim>
                                    <p:anim calcmode="lin" valueType="num">
                                      <p:cBhvr additive="base">
                                        <p:cTn id="36" dur="500" fill="hold"/>
                                        <p:tgtEl>
                                          <p:spTgt spid="4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500" fill="hold"/>
                                        <p:tgtEl>
                                          <p:spTgt spid="51"/>
                                        </p:tgtEl>
                                        <p:attrNameLst>
                                          <p:attrName>ppt_x</p:attrName>
                                        </p:attrNameLst>
                                      </p:cBhvr>
                                      <p:tavLst>
                                        <p:tav tm="0">
                                          <p:val>
                                            <p:strVal val="#ppt_x"/>
                                          </p:val>
                                        </p:tav>
                                        <p:tav tm="100000">
                                          <p:val>
                                            <p:strVal val="#ppt_x"/>
                                          </p:val>
                                        </p:tav>
                                      </p:tavLst>
                                    </p:anim>
                                    <p:anim calcmode="lin" valueType="num">
                                      <p:cBhvr additive="base">
                                        <p:cTn id="40" dur="500" fill="hold"/>
                                        <p:tgtEl>
                                          <p:spTgt spid="5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 calcmode="lin" valueType="num">
                                      <p:cBhvr additive="base">
                                        <p:cTn id="43" dur="500" fill="hold"/>
                                        <p:tgtEl>
                                          <p:spTgt spid="50"/>
                                        </p:tgtEl>
                                        <p:attrNameLst>
                                          <p:attrName>ppt_x</p:attrName>
                                        </p:attrNameLst>
                                      </p:cBhvr>
                                      <p:tavLst>
                                        <p:tav tm="0">
                                          <p:val>
                                            <p:strVal val="#ppt_x"/>
                                          </p:val>
                                        </p:tav>
                                        <p:tav tm="100000">
                                          <p:val>
                                            <p:strVal val="#ppt_x"/>
                                          </p:val>
                                        </p:tav>
                                      </p:tavLst>
                                    </p:anim>
                                    <p:anim calcmode="lin" valueType="num">
                                      <p:cBhvr additive="base">
                                        <p:cTn id="44" dur="500" fill="hold"/>
                                        <p:tgtEl>
                                          <p:spTgt spid="5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anim calcmode="lin" valueType="num">
                                      <p:cBhvr additive="base">
                                        <p:cTn id="47" dur="500" fill="hold"/>
                                        <p:tgtEl>
                                          <p:spTgt spid="49"/>
                                        </p:tgtEl>
                                        <p:attrNameLst>
                                          <p:attrName>ppt_x</p:attrName>
                                        </p:attrNameLst>
                                      </p:cBhvr>
                                      <p:tavLst>
                                        <p:tav tm="0">
                                          <p:val>
                                            <p:strVal val="#ppt_x"/>
                                          </p:val>
                                        </p:tav>
                                        <p:tav tm="100000">
                                          <p:val>
                                            <p:strVal val="#ppt_x"/>
                                          </p:val>
                                        </p:tav>
                                      </p:tavLst>
                                    </p:anim>
                                    <p:anim calcmode="lin" valueType="num">
                                      <p:cBhvr additive="base">
                                        <p:cTn id="4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60"/>
                                        </p:tgtEl>
                                        <p:attrNameLst>
                                          <p:attrName>style.visibility</p:attrName>
                                        </p:attrNameLst>
                                      </p:cBhvr>
                                      <p:to>
                                        <p:strVal val="visible"/>
                                      </p:to>
                                    </p:set>
                                    <p:anim calcmode="lin" valueType="num">
                                      <p:cBhvr additive="base">
                                        <p:cTn id="63" dur="500" fill="hold"/>
                                        <p:tgtEl>
                                          <p:spTgt spid="60"/>
                                        </p:tgtEl>
                                        <p:attrNameLst>
                                          <p:attrName>ppt_x</p:attrName>
                                        </p:attrNameLst>
                                      </p:cBhvr>
                                      <p:tavLst>
                                        <p:tav tm="0">
                                          <p:val>
                                            <p:strVal val="#ppt_x"/>
                                          </p:val>
                                        </p:tav>
                                        <p:tav tm="100000">
                                          <p:val>
                                            <p:strVal val="#ppt_x"/>
                                          </p:val>
                                        </p:tav>
                                      </p:tavLst>
                                    </p:anim>
                                    <p:anim calcmode="lin" valueType="num">
                                      <p:cBhvr additive="base">
                                        <p:cTn id="64" dur="500" fill="hold"/>
                                        <p:tgtEl>
                                          <p:spTgt spid="60"/>
                                        </p:tgtEl>
                                        <p:attrNameLst>
                                          <p:attrName>ppt_y</p:attrName>
                                        </p:attrNameLst>
                                      </p:cBhvr>
                                      <p:tavLst>
                                        <p:tav tm="0">
                                          <p:val>
                                            <p:strVal val="1+#ppt_h/2"/>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fade">
                                      <p:cBhvr>
                                        <p:cTn id="67" dur="500"/>
                                        <p:tgtEl>
                                          <p:spTgt spid="69"/>
                                        </p:tgtEl>
                                      </p:cBhvr>
                                    </p:animEffect>
                                    <p:anim calcmode="lin" valueType="num">
                                      <p:cBhvr>
                                        <p:cTn id="68" dur="500" fill="hold"/>
                                        <p:tgtEl>
                                          <p:spTgt spid="69"/>
                                        </p:tgtEl>
                                        <p:attrNameLst>
                                          <p:attrName>ppt_x</p:attrName>
                                        </p:attrNameLst>
                                      </p:cBhvr>
                                      <p:tavLst>
                                        <p:tav tm="0">
                                          <p:val>
                                            <p:strVal val="#ppt_x"/>
                                          </p:val>
                                        </p:tav>
                                        <p:tav tm="100000">
                                          <p:val>
                                            <p:strVal val="#ppt_x"/>
                                          </p:val>
                                        </p:tav>
                                      </p:tavLst>
                                    </p:anim>
                                    <p:anim calcmode="lin" valueType="num">
                                      <p:cBhvr>
                                        <p:cTn id="69" dur="500" fill="hold"/>
                                        <p:tgtEl>
                                          <p:spTgt spid="69"/>
                                        </p:tgtEl>
                                        <p:attrNameLst>
                                          <p:attrName>ppt_y</p:attrName>
                                        </p:attrNameLst>
                                      </p:cBhvr>
                                      <p:tavLst>
                                        <p:tav tm="0">
                                          <p:val>
                                            <p:strVal val="#ppt_y+.1"/>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68"/>
                                        </p:tgtEl>
                                        <p:attrNameLst>
                                          <p:attrName>style.visibility</p:attrName>
                                        </p:attrNameLst>
                                      </p:cBhvr>
                                      <p:to>
                                        <p:strVal val="visible"/>
                                      </p:to>
                                    </p:set>
                                    <p:anim calcmode="lin" valueType="num">
                                      <p:cBhvr additive="base">
                                        <p:cTn id="72" dur="500" fill="hold"/>
                                        <p:tgtEl>
                                          <p:spTgt spid="68"/>
                                        </p:tgtEl>
                                        <p:attrNameLst>
                                          <p:attrName>ppt_x</p:attrName>
                                        </p:attrNameLst>
                                      </p:cBhvr>
                                      <p:tavLst>
                                        <p:tav tm="0">
                                          <p:val>
                                            <p:strVal val="#ppt_x"/>
                                          </p:val>
                                        </p:tav>
                                        <p:tav tm="100000">
                                          <p:val>
                                            <p:strVal val="#ppt_x"/>
                                          </p:val>
                                        </p:tav>
                                      </p:tavLst>
                                    </p:anim>
                                    <p:anim calcmode="lin" valueType="num">
                                      <p:cBhvr additive="base">
                                        <p:cTn id="73" dur="500" fill="hold"/>
                                        <p:tgtEl>
                                          <p:spTgt spid="6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fill="hold"/>
                                        <p:tgtEl>
                                          <p:spTgt spid="64"/>
                                        </p:tgtEl>
                                        <p:attrNameLst>
                                          <p:attrName>ppt_x</p:attrName>
                                        </p:attrNameLst>
                                      </p:cBhvr>
                                      <p:tavLst>
                                        <p:tav tm="0">
                                          <p:val>
                                            <p:strVal val="#ppt_x"/>
                                          </p:val>
                                        </p:tav>
                                        <p:tav tm="100000">
                                          <p:val>
                                            <p:strVal val="#ppt_x"/>
                                          </p:val>
                                        </p:tav>
                                      </p:tavLst>
                                    </p:anim>
                                    <p:anim calcmode="lin" valueType="num">
                                      <p:cBhvr additive="base">
                                        <p:cTn id="77" dur="500" fill="hold"/>
                                        <p:tgtEl>
                                          <p:spTgt spid="64"/>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additive="base">
                                        <p:cTn id="80" dur="500" fill="hold"/>
                                        <p:tgtEl>
                                          <p:spTgt spid="61"/>
                                        </p:tgtEl>
                                        <p:attrNameLst>
                                          <p:attrName>ppt_x</p:attrName>
                                        </p:attrNameLst>
                                      </p:cBhvr>
                                      <p:tavLst>
                                        <p:tav tm="0">
                                          <p:val>
                                            <p:strVal val="#ppt_x"/>
                                          </p:val>
                                        </p:tav>
                                        <p:tav tm="100000">
                                          <p:val>
                                            <p:strVal val="#ppt_x"/>
                                          </p:val>
                                        </p:tav>
                                      </p:tavLst>
                                    </p:anim>
                                    <p:anim calcmode="lin" valueType="num">
                                      <p:cBhvr additive="base">
                                        <p:cTn id="81" dur="500" fill="hold"/>
                                        <p:tgtEl>
                                          <p:spTgt spid="61"/>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additive="base">
                                        <p:cTn id="84" dur="500" fill="hold"/>
                                        <p:tgtEl>
                                          <p:spTgt spid="65"/>
                                        </p:tgtEl>
                                        <p:attrNameLst>
                                          <p:attrName>ppt_x</p:attrName>
                                        </p:attrNameLst>
                                      </p:cBhvr>
                                      <p:tavLst>
                                        <p:tav tm="0">
                                          <p:val>
                                            <p:strVal val="#ppt_x"/>
                                          </p:val>
                                        </p:tav>
                                        <p:tav tm="100000">
                                          <p:val>
                                            <p:strVal val="#ppt_x"/>
                                          </p:val>
                                        </p:tav>
                                      </p:tavLst>
                                    </p:anim>
                                    <p:anim calcmode="lin" valueType="num">
                                      <p:cBhvr additive="base">
                                        <p:cTn id="85" dur="500" fill="hold"/>
                                        <p:tgtEl>
                                          <p:spTgt spid="65"/>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62"/>
                                        </p:tgtEl>
                                        <p:attrNameLst>
                                          <p:attrName>style.visibility</p:attrName>
                                        </p:attrNameLst>
                                      </p:cBhvr>
                                      <p:to>
                                        <p:strVal val="visible"/>
                                      </p:to>
                                    </p:set>
                                    <p:anim calcmode="lin" valueType="num">
                                      <p:cBhvr additive="base">
                                        <p:cTn id="88" dur="500" fill="hold"/>
                                        <p:tgtEl>
                                          <p:spTgt spid="62"/>
                                        </p:tgtEl>
                                        <p:attrNameLst>
                                          <p:attrName>ppt_x</p:attrName>
                                        </p:attrNameLst>
                                      </p:cBhvr>
                                      <p:tavLst>
                                        <p:tav tm="0">
                                          <p:val>
                                            <p:strVal val="#ppt_x"/>
                                          </p:val>
                                        </p:tav>
                                        <p:tav tm="100000">
                                          <p:val>
                                            <p:strVal val="#ppt_x"/>
                                          </p:val>
                                        </p:tav>
                                      </p:tavLst>
                                    </p:anim>
                                    <p:anim calcmode="lin" valueType="num">
                                      <p:cBhvr additive="base">
                                        <p:cTn id="89" dur="500" fill="hold"/>
                                        <p:tgtEl>
                                          <p:spTgt spid="62"/>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 calcmode="lin" valueType="num">
                                      <p:cBhvr additive="base">
                                        <p:cTn id="92" dur="500" fill="hold"/>
                                        <p:tgtEl>
                                          <p:spTgt spid="63"/>
                                        </p:tgtEl>
                                        <p:attrNameLst>
                                          <p:attrName>ppt_x</p:attrName>
                                        </p:attrNameLst>
                                      </p:cBhvr>
                                      <p:tavLst>
                                        <p:tav tm="0">
                                          <p:val>
                                            <p:strVal val="#ppt_x"/>
                                          </p:val>
                                        </p:tav>
                                        <p:tav tm="100000">
                                          <p:val>
                                            <p:strVal val="#ppt_x"/>
                                          </p:val>
                                        </p:tav>
                                      </p:tavLst>
                                    </p:anim>
                                    <p:anim calcmode="lin" valueType="num">
                                      <p:cBhvr additive="base">
                                        <p:cTn id="93" dur="500" fill="hold"/>
                                        <p:tgtEl>
                                          <p:spTgt spid="6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67"/>
                                        </p:tgtEl>
                                        <p:attrNameLst>
                                          <p:attrName>style.visibility</p:attrName>
                                        </p:attrNameLst>
                                      </p:cBhvr>
                                      <p:to>
                                        <p:strVal val="visible"/>
                                      </p:to>
                                    </p:set>
                                    <p:anim calcmode="lin" valueType="num">
                                      <p:cBhvr additive="base">
                                        <p:cTn id="96" dur="500" fill="hold"/>
                                        <p:tgtEl>
                                          <p:spTgt spid="67"/>
                                        </p:tgtEl>
                                        <p:attrNameLst>
                                          <p:attrName>ppt_x</p:attrName>
                                        </p:attrNameLst>
                                      </p:cBhvr>
                                      <p:tavLst>
                                        <p:tav tm="0">
                                          <p:val>
                                            <p:strVal val="#ppt_x"/>
                                          </p:val>
                                        </p:tav>
                                        <p:tav tm="100000">
                                          <p:val>
                                            <p:strVal val="#ppt_x"/>
                                          </p:val>
                                        </p:tav>
                                      </p:tavLst>
                                    </p:anim>
                                    <p:anim calcmode="lin" valueType="num">
                                      <p:cBhvr additive="base">
                                        <p:cTn id="97" dur="500" fill="hold"/>
                                        <p:tgtEl>
                                          <p:spTgt spid="67"/>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6"/>
                                        </p:tgtEl>
                                        <p:attrNameLst>
                                          <p:attrName>style.visibility</p:attrName>
                                        </p:attrNameLst>
                                      </p:cBhvr>
                                      <p:to>
                                        <p:strVal val="visible"/>
                                      </p:to>
                                    </p:set>
                                    <p:anim calcmode="lin" valueType="num">
                                      <p:cBhvr additive="base">
                                        <p:cTn id="100" dur="500" fill="hold"/>
                                        <p:tgtEl>
                                          <p:spTgt spid="66"/>
                                        </p:tgtEl>
                                        <p:attrNameLst>
                                          <p:attrName>ppt_x</p:attrName>
                                        </p:attrNameLst>
                                      </p:cBhvr>
                                      <p:tavLst>
                                        <p:tav tm="0">
                                          <p:val>
                                            <p:strVal val="#ppt_x"/>
                                          </p:val>
                                        </p:tav>
                                        <p:tav tm="100000">
                                          <p:val>
                                            <p:strVal val="#ppt_x"/>
                                          </p:val>
                                        </p:tav>
                                      </p:tavLst>
                                    </p:anim>
                                    <p:anim calcmode="lin" valueType="num">
                                      <p:cBhvr additive="base">
                                        <p:cTn id="101"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nodeType="clickEffect">
                                  <p:stCondLst>
                                    <p:cond delay="0"/>
                                  </p:stCondLst>
                                  <p:childTnLst>
                                    <p:set>
                                      <p:cBhvr>
                                        <p:cTn id="105" dur="1" fill="hold">
                                          <p:stCondLst>
                                            <p:cond delay="0"/>
                                          </p:stCondLst>
                                        </p:cTn>
                                        <p:tgtEl>
                                          <p:spTgt spid="13"/>
                                        </p:tgtEl>
                                        <p:attrNameLst>
                                          <p:attrName>style.visibility</p:attrName>
                                        </p:attrNameLst>
                                      </p:cBhvr>
                                      <p:to>
                                        <p:strVal val="visible"/>
                                      </p:to>
                                    </p:set>
                                    <p:animEffect transition="in" filter="fade">
                                      <p:cBhvr>
                                        <p:cTn id="106" dur="1000"/>
                                        <p:tgtEl>
                                          <p:spTgt spid="13"/>
                                        </p:tgtEl>
                                      </p:cBhvr>
                                    </p:animEffect>
                                    <p:anim calcmode="lin" valueType="num">
                                      <p:cBhvr>
                                        <p:cTn id="107" dur="1000" fill="hold"/>
                                        <p:tgtEl>
                                          <p:spTgt spid="13"/>
                                        </p:tgtEl>
                                        <p:attrNameLst>
                                          <p:attrName>ppt_x</p:attrName>
                                        </p:attrNameLst>
                                      </p:cBhvr>
                                      <p:tavLst>
                                        <p:tav tm="0">
                                          <p:val>
                                            <p:strVal val="#ppt_x"/>
                                          </p:val>
                                        </p:tav>
                                        <p:tav tm="100000">
                                          <p:val>
                                            <p:strVal val="#ppt_x"/>
                                          </p:val>
                                        </p:tav>
                                      </p:tavLst>
                                    </p:anim>
                                    <p:anim calcmode="lin" valueType="num">
                                      <p:cBhvr>
                                        <p:cTn id="10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15"/>
                                        </p:tgtEl>
                                        <p:attrNameLst>
                                          <p:attrName>style.visibility</p:attrName>
                                        </p:attrNameLst>
                                      </p:cBhvr>
                                      <p:to>
                                        <p:strVal val="visible"/>
                                      </p:to>
                                    </p:set>
                                    <p:animEffect transition="in" filter="fade">
                                      <p:cBhvr>
                                        <p:cTn id="113" dur="1000"/>
                                        <p:tgtEl>
                                          <p:spTgt spid="15"/>
                                        </p:tgtEl>
                                      </p:cBhvr>
                                    </p:animEffect>
                                    <p:anim calcmode="lin" valueType="num">
                                      <p:cBhvr>
                                        <p:cTn id="114" dur="1000" fill="hold"/>
                                        <p:tgtEl>
                                          <p:spTgt spid="15"/>
                                        </p:tgtEl>
                                        <p:attrNameLst>
                                          <p:attrName>ppt_x</p:attrName>
                                        </p:attrNameLst>
                                      </p:cBhvr>
                                      <p:tavLst>
                                        <p:tav tm="0">
                                          <p:val>
                                            <p:strVal val="#ppt_x"/>
                                          </p:val>
                                        </p:tav>
                                        <p:tav tm="100000">
                                          <p:val>
                                            <p:strVal val="#ppt_x"/>
                                          </p:val>
                                        </p:tav>
                                      </p:tavLst>
                                    </p:anim>
                                    <p:anim calcmode="lin" valueType="num">
                                      <p:cBhvr>
                                        <p:cTn id="1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2" presetClass="entr" presetSubtype="4" fill="hold" nodeType="clickEffect">
                                  <p:stCondLst>
                                    <p:cond delay="0"/>
                                  </p:stCondLst>
                                  <p:childTnLst>
                                    <p:set>
                                      <p:cBhvr>
                                        <p:cTn id="119" dur="1" fill="hold">
                                          <p:stCondLst>
                                            <p:cond delay="0"/>
                                          </p:stCondLst>
                                        </p:cTn>
                                        <p:tgtEl>
                                          <p:spTgt spid="32"/>
                                        </p:tgtEl>
                                        <p:attrNameLst>
                                          <p:attrName>style.visibility</p:attrName>
                                        </p:attrNameLst>
                                      </p:cBhvr>
                                      <p:to>
                                        <p:strVal val="visible"/>
                                      </p:to>
                                    </p:set>
                                    <p:anim calcmode="lin" valueType="num">
                                      <p:cBhvr additive="base">
                                        <p:cTn id="120" dur="500" fill="hold"/>
                                        <p:tgtEl>
                                          <p:spTgt spid="32"/>
                                        </p:tgtEl>
                                        <p:attrNameLst>
                                          <p:attrName>ppt_x</p:attrName>
                                        </p:attrNameLst>
                                      </p:cBhvr>
                                      <p:tavLst>
                                        <p:tav tm="0">
                                          <p:val>
                                            <p:strVal val="#ppt_x"/>
                                          </p:val>
                                        </p:tav>
                                        <p:tav tm="100000">
                                          <p:val>
                                            <p:strVal val="#ppt_x"/>
                                          </p:val>
                                        </p:tav>
                                      </p:tavLst>
                                    </p:anim>
                                    <p:anim calcmode="lin" valueType="num">
                                      <p:cBhvr additive="base">
                                        <p:cTn id="1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 calcmode="lin" valueType="num">
                                      <p:cBhvr additive="base">
                                        <p:cTn id="126" dur="500" fill="hold"/>
                                        <p:tgtEl>
                                          <p:spTgt spid="74"/>
                                        </p:tgtEl>
                                        <p:attrNameLst>
                                          <p:attrName>ppt_x</p:attrName>
                                        </p:attrNameLst>
                                      </p:cBhvr>
                                      <p:tavLst>
                                        <p:tav tm="0">
                                          <p:val>
                                            <p:strVal val="#ppt_x"/>
                                          </p:val>
                                        </p:tav>
                                        <p:tav tm="100000">
                                          <p:val>
                                            <p:strVal val="#ppt_x"/>
                                          </p:val>
                                        </p:tav>
                                      </p:tavLst>
                                    </p:anim>
                                    <p:anim calcmode="lin" valueType="num">
                                      <p:cBhvr additive="base">
                                        <p:cTn id="127" dur="500" fill="hold"/>
                                        <p:tgtEl>
                                          <p:spTgt spid="74"/>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75"/>
                                        </p:tgtEl>
                                        <p:attrNameLst>
                                          <p:attrName>style.visibility</p:attrName>
                                        </p:attrNameLst>
                                      </p:cBhvr>
                                      <p:to>
                                        <p:strVal val="visible"/>
                                      </p:to>
                                    </p:set>
                                    <p:anim calcmode="lin" valueType="num">
                                      <p:cBhvr additive="base">
                                        <p:cTn id="130" dur="500" fill="hold"/>
                                        <p:tgtEl>
                                          <p:spTgt spid="75"/>
                                        </p:tgtEl>
                                        <p:attrNameLst>
                                          <p:attrName>ppt_x</p:attrName>
                                        </p:attrNameLst>
                                      </p:cBhvr>
                                      <p:tavLst>
                                        <p:tav tm="0">
                                          <p:val>
                                            <p:strVal val="#ppt_x"/>
                                          </p:val>
                                        </p:tav>
                                        <p:tav tm="100000">
                                          <p:val>
                                            <p:strVal val="#ppt_x"/>
                                          </p:val>
                                        </p:tav>
                                      </p:tavLst>
                                    </p:anim>
                                    <p:anim calcmode="lin" valueType="num">
                                      <p:cBhvr additive="base">
                                        <p:cTn id="131" dur="500" fill="hold"/>
                                        <p:tgtEl>
                                          <p:spTgt spid="75"/>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76"/>
                                        </p:tgtEl>
                                        <p:attrNameLst>
                                          <p:attrName>style.visibility</p:attrName>
                                        </p:attrNameLst>
                                      </p:cBhvr>
                                      <p:to>
                                        <p:strVal val="visible"/>
                                      </p:to>
                                    </p:set>
                                    <p:anim calcmode="lin" valueType="num">
                                      <p:cBhvr additive="base">
                                        <p:cTn id="134" dur="500" fill="hold"/>
                                        <p:tgtEl>
                                          <p:spTgt spid="76"/>
                                        </p:tgtEl>
                                        <p:attrNameLst>
                                          <p:attrName>ppt_x</p:attrName>
                                        </p:attrNameLst>
                                      </p:cBhvr>
                                      <p:tavLst>
                                        <p:tav tm="0">
                                          <p:val>
                                            <p:strVal val="#ppt_x"/>
                                          </p:val>
                                        </p:tav>
                                        <p:tav tm="100000">
                                          <p:val>
                                            <p:strVal val="#ppt_x"/>
                                          </p:val>
                                        </p:tav>
                                      </p:tavLst>
                                    </p:anim>
                                    <p:anim calcmode="lin" valueType="num">
                                      <p:cBhvr additive="base">
                                        <p:cTn id="135" dur="500" fill="hold"/>
                                        <p:tgtEl>
                                          <p:spTgt spid="76"/>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77"/>
                                        </p:tgtEl>
                                        <p:attrNameLst>
                                          <p:attrName>style.visibility</p:attrName>
                                        </p:attrNameLst>
                                      </p:cBhvr>
                                      <p:to>
                                        <p:strVal val="visible"/>
                                      </p:to>
                                    </p:set>
                                    <p:anim calcmode="lin" valueType="num">
                                      <p:cBhvr additive="base">
                                        <p:cTn id="138" dur="500" fill="hold"/>
                                        <p:tgtEl>
                                          <p:spTgt spid="77"/>
                                        </p:tgtEl>
                                        <p:attrNameLst>
                                          <p:attrName>ppt_x</p:attrName>
                                        </p:attrNameLst>
                                      </p:cBhvr>
                                      <p:tavLst>
                                        <p:tav tm="0">
                                          <p:val>
                                            <p:strVal val="#ppt_x"/>
                                          </p:val>
                                        </p:tav>
                                        <p:tav tm="100000">
                                          <p:val>
                                            <p:strVal val="#ppt_x"/>
                                          </p:val>
                                        </p:tav>
                                      </p:tavLst>
                                    </p:anim>
                                    <p:anim calcmode="lin" valueType="num">
                                      <p:cBhvr additive="base">
                                        <p:cTn id="139" dur="500" fill="hold"/>
                                        <p:tgtEl>
                                          <p:spTgt spid="77"/>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78"/>
                                        </p:tgtEl>
                                        <p:attrNameLst>
                                          <p:attrName>style.visibility</p:attrName>
                                        </p:attrNameLst>
                                      </p:cBhvr>
                                      <p:to>
                                        <p:strVal val="visible"/>
                                      </p:to>
                                    </p:set>
                                    <p:anim calcmode="lin" valueType="num">
                                      <p:cBhvr additive="base">
                                        <p:cTn id="142" dur="500" fill="hold"/>
                                        <p:tgtEl>
                                          <p:spTgt spid="78"/>
                                        </p:tgtEl>
                                        <p:attrNameLst>
                                          <p:attrName>ppt_x</p:attrName>
                                        </p:attrNameLst>
                                      </p:cBhvr>
                                      <p:tavLst>
                                        <p:tav tm="0">
                                          <p:val>
                                            <p:strVal val="#ppt_x"/>
                                          </p:val>
                                        </p:tav>
                                        <p:tav tm="100000">
                                          <p:val>
                                            <p:strVal val="#ppt_x"/>
                                          </p:val>
                                        </p:tav>
                                      </p:tavLst>
                                    </p:anim>
                                    <p:anim calcmode="lin" valueType="num">
                                      <p:cBhvr additive="base">
                                        <p:cTn id="143" dur="500" fill="hold"/>
                                        <p:tgtEl>
                                          <p:spTgt spid="78"/>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79"/>
                                        </p:tgtEl>
                                        <p:attrNameLst>
                                          <p:attrName>style.visibility</p:attrName>
                                        </p:attrNameLst>
                                      </p:cBhvr>
                                      <p:to>
                                        <p:strVal val="visible"/>
                                      </p:to>
                                    </p:set>
                                    <p:anim calcmode="lin" valueType="num">
                                      <p:cBhvr additive="base">
                                        <p:cTn id="146" dur="500" fill="hold"/>
                                        <p:tgtEl>
                                          <p:spTgt spid="79"/>
                                        </p:tgtEl>
                                        <p:attrNameLst>
                                          <p:attrName>ppt_x</p:attrName>
                                        </p:attrNameLst>
                                      </p:cBhvr>
                                      <p:tavLst>
                                        <p:tav tm="0">
                                          <p:val>
                                            <p:strVal val="#ppt_x"/>
                                          </p:val>
                                        </p:tav>
                                        <p:tav tm="100000">
                                          <p:val>
                                            <p:strVal val="#ppt_x"/>
                                          </p:val>
                                        </p:tav>
                                      </p:tavLst>
                                    </p:anim>
                                    <p:anim calcmode="lin" valueType="num">
                                      <p:cBhvr additive="base">
                                        <p:cTn id="147" dur="500" fill="hold"/>
                                        <p:tgtEl>
                                          <p:spTgt spid="79"/>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80"/>
                                        </p:tgtEl>
                                        <p:attrNameLst>
                                          <p:attrName>style.visibility</p:attrName>
                                        </p:attrNameLst>
                                      </p:cBhvr>
                                      <p:to>
                                        <p:strVal val="visible"/>
                                      </p:to>
                                    </p:set>
                                    <p:anim calcmode="lin" valueType="num">
                                      <p:cBhvr additive="base">
                                        <p:cTn id="150" dur="500" fill="hold"/>
                                        <p:tgtEl>
                                          <p:spTgt spid="80"/>
                                        </p:tgtEl>
                                        <p:attrNameLst>
                                          <p:attrName>ppt_x</p:attrName>
                                        </p:attrNameLst>
                                      </p:cBhvr>
                                      <p:tavLst>
                                        <p:tav tm="0">
                                          <p:val>
                                            <p:strVal val="#ppt_x"/>
                                          </p:val>
                                        </p:tav>
                                        <p:tav tm="100000">
                                          <p:val>
                                            <p:strVal val="#ppt_x"/>
                                          </p:val>
                                        </p:tav>
                                      </p:tavLst>
                                    </p:anim>
                                    <p:anim calcmode="lin" valueType="num">
                                      <p:cBhvr additive="base">
                                        <p:cTn id="151" dur="500" fill="hold"/>
                                        <p:tgtEl>
                                          <p:spTgt spid="80"/>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81"/>
                                        </p:tgtEl>
                                        <p:attrNameLst>
                                          <p:attrName>style.visibility</p:attrName>
                                        </p:attrNameLst>
                                      </p:cBhvr>
                                      <p:to>
                                        <p:strVal val="visible"/>
                                      </p:to>
                                    </p:set>
                                    <p:anim calcmode="lin" valueType="num">
                                      <p:cBhvr additive="base">
                                        <p:cTn id="154" dur="500" fill="hold"/>
                                        <p:tgtEl>
                                          <p:spTgt spid="81"/>
                                        </p:tgtEl>
                                        <p:attrNameLst>
                                          <p:attrName>ppt_x</p:attrName>
                                        </p:attrNameLst>
                                      </p:cBhvr>
                                      <p:tavLst>
                                        <p:tav tm="0">
                                          <p:val>
                                            <p:strVal val="#ppt_x"/>
                                          </p:val>
                                        </p:tav>
                                        <p:tav tm="100000">
                                          <p:val>
                                            <p:strVal val="#ppt_x"/>
                                          </p:val>
                                        </p:tav>
                                      </p:tavLst>
                                    </p:anim>
                                    <p:anim calcmode="lin" valueType="num">
                                      <p:cBhvr additive="base">
                                        <p:cTn id="155" dur="500" fill="hold"/>
                                        <p:tgtEl>
                                          <p:spTgt spid="81"/>
                                        </p:tgtEl>
                                        <p:attrNameLst>
                                          <p:attrName>ppt_y</p:attrName>
                                        </p:attrNameLst>
                                      </p:cBhvr>
                                      <p:tavLst>
                                        <p:tav tm="0">
                                          <p:val>
                                            <p:strVal val="1+#ppt_h/2"/>
                                          </p:val>
                                        </p:tav>
                                        <p:tav tm="100000">
                                          <p:val>
                                            <p:strVal val="#ppt_y"/>
                                          </p:val>
                                        </p:tav>
                                      </p:tavLst>
                                    </p:anim>
                                  </p:childTnLst>
                                </p:cTn>
                              </p:par>
                              <p:par>
                                <p:cTn id="156" presetID="2" presetClass="entr" presetSubtype="4" fill="hold" nodeType="withEffect">
                                  <p:stCondLst>
                                    <p:cond delay="0"/>
                                  </p:stCondLst>
                                  <p:childTnLst>
                                    <p:set>
                                      <p:cBhvr>
                                        <p:cTn id="157" dur="1" fill="hold">
                                          <p:stCondLst>
                                            <p:cond delay="0"/>
                                          </p:stCondLst>
                                        </p:cTn>
                                        <p:tgtEl>
                                          <p:spTgt spid="82"/>
                                        </p:tgtEl>
                                        <p:attrNameLst>
                                          <p:attrName>style.visibility</p:attrName>
                                        </p:attrNameLst>
                                      </p:cBhvr>
                                      <p:to>
                                        <p:strVal val="visible"/>
                                      </p:to>
                                    </p:set>
                                    <p:anim calcmode="lin" valueType="num">
                                      <p:cBhvr additive="base">
                                        <p:cTn id="158" dur="500" fill="hold"/>
                                        <p:tgtEl>
                                          <p:spTgt spid="82"/>
                                        </p:tgtEl>
                                        <p:attrNameLst>
                                          <p:attrName>ppt_x</p:attrName>
                                        </p:attrNameLst>
                                      </p:cBhvr>
                                      <p:tavLst>
                                        <p:tav tm="0">
                                          <p:val>
                                            <p:strVal val="#ppt_x"/>
                                          </p:val>
                                        </p:tav>
                                        <p:tav tm="100000">
                                          <p:val>
                                            <p:strVal val="#ppt_x"/>
                                          </p:val>
                                        </p:tav>
                                      </p:tavLst>
                                    </p:anim>
                                    <p:anim calcmode="lin" valueType="num">
                                      <p:cBhvr additive="base">
                                        <p:cTn id="159" dur="500" fill="hold"/>
                                        <p:tgtEl>
                                          <p:spTgt spid="82"/>
                                        </p:tgtEl>
                                        <p:attrNameLst>
                                          <p:attrName>ppt_y</p:attrName>
                                        </p:attrNameLst>
                                      </p:cBhvr>
                                      <p:tavLst>
                                        <p:tav tm="0">
                                          <p:val>
                                            <p:strVal val="1+#ppt_h/2"/>
                                          </p:val>
                                        </p:tav>
                                        <p:tav tm="100000">
                                          <p:val>
                                            <p:strVal val="#ppt_y"/>
                                          </p:val>
                                        </p:tav>
                                      </p:tavLst>
                                    </p:anim>
                                  </p:childTnLst>
                                </p:cTn>
                              </p:par>
                              <p:par>
                                <p:cTn id="160" presetID="2" presetClass="entr" presetSubtype="4" fill="hold" nodeType="withEffect">
                                  <p:stCondLst>
                                    <p:cond delay="0"/>
                                  </p:stCondLst>
                                  <p:childTnLst>
                                    <p:set>
                                      <p:cBhvr>
                                        <p:cTn id="161" dur="1" fill="hold">
                                          <p:stCondLst>
                                            <p:cond delay="0"/>
                                          </p:stCondLst>
                                        </p:cTn>
                                        <p:tgtEl>
                                          <p:spTgt spid="84"/>
                                        </p:tgtEl>
                                        <p:attrNameLst>
                                          <p:attrName>style.visibility</p:attrName>
                                        </p:attrNameLst>
                                      </p:cBhvr>
                                      <p:to>
                                        <p:strVal val="visible"/>
                                      </p:to>
                                    </p:set>
                                    <p:anim calcmode="lin" valueType="num">
                                      <p:cBhvr additive="base">
                                        <p:cTn id="162" dur="500" fill="hold"/>
                                        <p:tgtEl>
                                          <p:spTgt spid="84"/>
                                        </p:tgtEl>
                                        <p:attrNameLst>
                                          <p:attrName>ppt_x</p:attrName>
                                        </p:attrNameLst>
                                      </p:cBhvr>
                                      <p:tavLst>
                                        <p:tav tm="0">
                                          <p:val>
                                            <p:strVal val="#ppt_x"/>
                                          </p:val>
                                        </p:tav>
                                        <p:tav tm="100000">
                                          <p:val>
                                            <p:strVal val="#ppt_x"/>
                                          </p:val>
                                        </p:tav>
                                      </p:tavLst>
                                    </p:anim>
                                    <p:anim calcmode="lin" valueType="num">
                                      <p:cBhvr additive="base">
                                        <p:cTn id="163" dur="500" fill="hold"/>
                                        <p:tgtEl>
                                          <p:spTgt spid="84"/>
                                        </p:tgtEl>
                                        <p:attrNameLst>
                                          <p:attrName>ppt_y</p:attrName>
                                        </p:attrNameLst>
                                      </p:cBhvr>
                                      <p:tavLst>
                                        <p:tav tm="0">
                                          <p:val>
                                            <p:strVal val="1+#ppt_h/2"/>
                                          </p:val>
                                        </p:tav>
                                        <p:tav tm="100000">
                                          <p:val>
                                            <p:strVal val="#ppt_y"/>
                                          </p:val>
                                        </p:tav>
                                      </p:tavLst>
                                    </p:anim>
                                  </p:childTnLst>
                                </p:cTn>
                              </p:par>
                              <p:par>
                                <p:cTn id="164" presetID="2" presetClass="entr" presetSubtype="4" fill="hold" grpId="0" nodeType="withEffect">
                                  <p:stCondLst>
                                    <p:cond delay="0"/>
                                  </p:stCondLst>
                                  <p:childTnLst>
                                    <p:set>
                                      <p:cBhvr>
                                        <p:cTn id="165" dur="1" fill="hold">
                                          <p:stCondLst>
                                            <p:cond delay="0"/>
                                          </p:stCondLst>
                                        </p:cTn>
                                        <p:tgtEl>
                                          <p:spTgt spid="16"/>
                                        </p:tgtEl>
                                        <p:attrNameLst>
                                          <p:attrName>style.visibility</p:attrName>
                                        </p:attrNameLst>
                                      </p:cBhvr>
                                      <p:to>
                                        <p:strVal val="visible"/>
                                      </p:to>
                                    </p:set>
                                    <p:anim calcmode="lin" valueType="num">
                                      <p:cBhvr additive="base">
                                        <p:cTn id="166" dur="500" fill="hold"/>
                                        <p:tgtEl>
                                          <p:spTgt spid="16"/>
                                        </p:tgtEl>
                                        <p:attrNameLst>
                                          <p:attrName>ppt_x</p:attrName>
                                        </p:attrNameLst>
                                      </p:cBhvr>
                                      <p:tavLst>
                                        <p:tav tm="0">
                                          <p:val>
                                            <p:strVal val="#ppt_x"/>
                                          </p:val>
                                        </p:tav>
                                        <p:tav tm="100000">
                                          <p:val>
                                            <p:strVal val="#ppt_x"/>
                                          </p:val>
                                        </p:tav>
                                      </p:tavLst>
                                    </p:anim>
                                    <p:anim calcmode="lin" valueType="num">
                                      <p:cBhvr additive="base">
                                        <p:cTn id="167" dur="500" fill="hold"/>
                                        <p:tgtEl>
                                          <p:spTgt spid="16"/>
                                        </p:tgtEl>
                                        <p:attrNameLst>
                                          <p:attrName>ppt_y</p:attrName>
                                        </p:attrNameLst>
                                      </p:cBhvr>
                                      <p:tavLst>
                                        <p:tav tm="0">
                                          <p:val>
                                            <p:strVal val="1+#ppt_h/2"/>
                                          </p:val>
                                        </p:tav>
                                        <p:tav tm="100000">
                                          <p:val>
                                            <p:strVal val="#ppt_y"/>
                                          </p:val>
                                        </p:tav>
                                      </p:tavLst>
                                    </p:anim>
                                  </p:childTnLst>
                                </p:cTn>
                              </p:par>
                              <p:par>
                                <p:cTn id="168" presetID="2" presetClass="entr" presetSubtype="4" fill="hold" nodeType="withEffect">
                                  <p:stCondLst>
                                    <p:cond delay="0"/>
                                  </p:stCondLst>
                                  <p:childTnLst>
                                    <p:set>
                                      <p:cBhvr>
                                        <p:cTn id="169" dur="1" fill="hold">
                                          <p:stCondLst>
                                            <p:cond delay="0"/>
                                          </p:stCondLst>
                                        </p:cTn>
                                        <p:tgtEl>
                                          <p:spTgt spid="87"/>
                                        </p:tgtEl>
                                        <p:attrNameLst>
                                          <p:attrName>style.visibility</p:attrName>
                                        </p:attrNameLst>
                                      </p:cBhvr>
                                      <p:to>
                                        <p:strVal val="visible"/>
                                      </p:to>
                                    </p:set>
                                    <p:anim calcmode="lin" valueType="num">
                                      <p:cBhvr additive="base">
                                        <p:cTn id="170" dur="500" fill="hold"/>
                                        <p:tgtEl>
                                          <p:spTgt spid="87"/>
                                        </p:tgtEl>
                                        <p:attrNameLst>
                                          <p:attrName>ppt_x</p:attrName>
                                        </p:attrNameLst>
                                      </p:cBhvr>
                                      <p:tavLst>
                                        <p:tav tm="0">
                                          <p:val>
                                            <p:strVal val="#ppt_x"/>
                                          </p:val>
                                        </p:tav>
                                        <p:tav tm="100000">
                                          <p:val>
                                            <p:strVal val="#ppt_x"/>
                                          </p:val>
                                        </p:tav>
                                      </p:tavLst>
                                    </p:anim>
                                    <p:anim calcmode="lin" valueType="num">
                                      <p:cBhvr additive="base">
                                        <p:cTn id="171" dur="500" fill="hold"/>
                                        <p:tgtEl>
                                          <p:spTgt spid="87"/>
                                        </p:tgtEl>
                                        <p:attrNameLst>
                                          <p:attrName>ppt_y</p:attrName>
                                        </p:attrNameLst>
                                      </p:cBhvr>
                                      <p:tavLst>
                                        <p:tav tm="0">
                                          <p:val>
                                            <p:strVal val="1+#ppt_h/2"/>
                                          </p:val>
                                        </p:tav>
                                        <p:tav tm="100000">
                                          <p:val>
                                            <p:strVal val="#ppt_y"/>
                                          </p:val>
                                        </p:tav>
                                      </p:tavLst>
                                    </p:anim>
                                  </p:childTnLst>
                                </p:cTn>
                              </p:par>
                              <p:par>
                                <p:cTn id="172" presetID="2" presetClass="entr" presetSubtype="4" fill="hold" nodeType="withEffect">
                                  <p:stCondLst>
                                    <p:cond delay="0"/>
                                  </p:stCondLst>
                                  <p:childTnLst>
                                    <p:set>
                                      <p:cBhvr>
                                        <p:cTn id="173" dur="1" fill="hold">
                                          <p:stCondLst>
                                            <p:cond delay="0"/>
                                          </p:stCondLst>
                                        </p:cTn>
                                        <p:tgtEl>
                                          <p:spTgt spid="88"/>
                                        </p:tgtEl>
                                        <p:attrNameLst>
                                          <p:attrName>style.visibility</p:attrName>
                                        </p:attrNameLst>
                                      </p:cBhvr>
                                      <p:to>
                                        <p:strVal val="visible"/>
                                      </p:to>
                                    </p:set>
                                    <p:anim calcmode="lin" valueType="num">
                                      <p:cBhvr additive="base">
                                        <p:cTn id="174" dur="500" fill="hold"/>
                                        <p:tgtEl>
                                          <p:spTgt spid="88"/>
                                        </p:tgtEl>
                                        <p:attrNameLst>
                                          <p:attrName>ppt_x</p:attrName>
                                        </p:attrNameLst>
                                      </p:cBhvr>
                                      <p:tavLst>
                                        <p:tav tm="0">
                                          <p:val>
                                            <p:strVal val="#ppt_x"/>
                                          </p:val>
                                        </p:tav>
                                        <p:tav tm="100000">
                                          <p:val>
                                            <p:strVal val="#ppt_x"/>
                                          </p:val>
                                        </p:tav>
                                      </p:tavLst>
                                    </p:anim>
                                    <p:anim calcmode="lin" valueType="num">
                                      <p:cBhvr additive="base">
                                        <p:cTn id="175"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176" fill="hold">
                      <p:stCondLst>
                        <p:cond delay="indefinite"/>
                      </p:stCondLst>
                      <p:childTnLst>
                        <p:par>
                          <p:cTn id="177" fill="hold">
                            <p:stCondLst>
                              <p:cond delay="0"/>
                            </p:stCondLst>
                            <p:childTnLst>
                              <p:par>
                                <p:cTn id="178" presetID="42" presetClass="entr" presetSubtype="0" fill="hold" grpId="0" nodeType="clickEffect">
                                  <p:stCondLst>
                                    <p:cond delay="0"/>
                                  </p:stCondLst>
                                  <p:childTnLst>
                                    <p:set>
                                      <p:cBhvr>
                                        <p:cTn id="179" dur="1" fill="hold">
                                          <p:stCondLst>
                                            <p:cond delay="0"/>
                                          </p:stCondLst>
                                        </p:cTn>
                                        <p:tgtEl>
                                          <p:spTgt spid="17"/>
                                        </p:tgtEl>
                                        <p:attrNameLst>
                                          <p:attrName>style.visibility</p:attrName>
                                        </p:attrNameLst>
                                      </p:cBhvr>
                                      <p:to>
                                        <p:strVal val="visible"/>
                                      </p:to>
                                    </p:set>
                                    <p:animEffect transition="in" filter="fade">
                                      <p:cBhvr>
                                        <p:cTn id="180" dur="1000"/>
                                        <p:tgtEl>
                                          <p:spTgt spid="17"/>
                                        </p:tgtEl>
                                      </p:cBhvr>
                                    </p:animEffect>
                                    <p:anim calcmode="lin" valueType="num">
                                      <p:cBhvr>
                                        <p:cTn id="181" dur="1000" fill="hold"/>
                                        <p:tgtEl>
                                          <p:spTgt spid="17"/>
                                        </p:tgtEl>
                                        <p:attrNameLst>
                                          <p:attrName>ppt_x</p:attrName>
                                        </p:attrNameLst>
                                      </p:cBhvr>
                                      <p:tavLst>
                                        <p:tav tm="0">
                                          <p:val>
                                            <p:strVal val="#ppt_x"/>
                                          </p:val>
                                        </p:tav>
                                        <p:tav tm="100000">
                                          <p:val>
                                            <p:strVal val="#ppt_x"/>
                                          </p:val>
                                        </p:tav>
                                      </p:tavLst>
                                    </p:anim>
                                    <p:anim calcmode="lin" valueType="num">
                                      <p:cBhvr>
                                        <p:cTn id="18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42" presetClass="entr" presetSubtype="0" fill="hold" grpId="0" nodeType="clickEffect">
                                  <p:stCondLst>
                                    <p:cond delay="0"/>
                                  </p:stCondLst>
                                  <p:childTnLst>
                                    <p:set>
                                      <p:cBhvr>
                                        <p:cTn id="186" dur="1" fill="hold">
                                          <p:stCondLst>
                                            <p:cond delay="0"/>
                                          </p:stCondLst>
                                        </p:cTn>
                                        <p:tgtEl>
                                          <p:spTgt spid="27"/>
                                        </p:tgtEl>
                                        <p:attrNameLst>
                                          <p:attrName>style.visibility</p:attrName>
                                        </p:attrNameLst>
                                      </p:cBhvr>
                                      <p:to>
                                        <p:strVal val="visible"/>
                                      </p:to>
                                    </p:set>
                                    <p:animEffect transition="in" filter="fade">
                                      <p:cBhvr>
                                        <p:cTn id="187" dur="1000"/>
                                        <p:tgtEl>
                                          <p:spTgt spid="27"/>
                                        </p:tgtEl>
                                      </p:cBhvr>
                                    </p:animEffect>
                                    <p:anim calcmode="lin" valueType="num">
                                      <p:cBhvr>
                                        <p:cTn id="188" dur="1000" fill="hold"/>
                                        <p:tgtEl>
                                          <p:spTgt spid="27"/>
                                        </p:tgtEl>
                                        <p:attrNameLst>
                                          <p:attrName>ppt_x</p:attrName>
                                        </p:attrNameLst>
                                      </p:cBhvr>
                                      <p:tavLst>
                                        <p:tav tm="0">
                                          <p:val>
                                            <p:strVal val="#ppt_x"/>
                                          </p:val>
                                        </p:tav>
                                        <p:tav tm="100000">
                                          <p:val>
                                            <p:strVal val="#ppt_x"/>
                                          </p:val>
                                        </p:tav>
                                      </p:tavLst>
                                    </p:anim>
                                    <p:anim calcmode="lin" valueType="num">
                                      <p:cBhvr>
                                        <p:cTn id="189" dur="1000" fill="hold"/>
                                        <p:tgtEl>
                                          <p:spTgt spid="27"/>
                                        </p:tgtEl>
                                        <p:attrNameLst>
                                          <p:attrName>ppt_y</p:attrName>
                                        </p:attrNameLst>
                                      </p:cBhvr>
                                      <p:tavLst>
                                        <p:tav tm="0">
                                          <p:val>
                                            <p:strVal val="#ppt_y+.1"/>
                                          </p:val>
                                        </p:tav>
                                        <p:tav tm="100000">
                                          <p:val>
                                            <p:strVal val="#ppt_y"/>
                                          </p:val>
                                        </p:tav>
                                      </p:tavLst>
                                    </p:anim>
                                  </p:childTnLst>
                                </p:cTn>
                              </p:par>
                              <p:par>
                                <p:cTn id="190" presetID="42" presetClass="entr" presetSubtype="0" fill="hold" grpId="0" nodeType="withEffect">
                                  <p:stCondLst>
                                    <p:cond delay="0"/>
                                  </p:stCondLst>
                                  <p:childTnLst>
                                    <p:set>
                                      <p:cBhvr>
                                        <p:cTn id="191" dur="1" fill="hold">
                                          <p:stCondLst>
                                            <p:cond delay="0"/>
                                          </p:stCondLst>
                                        </p:cTn>
                                        <p:tgtEl>
                                          <p:spTgt spid="26"/>
                                        </p:tgtEl>
                                        <p:attrNameLst>
                                          <p:attrName>style.visibility</p:attrName>
                                        </p:attrNameLst>
                                      </p:cBhvr>
                                      <p:to>
                                        <p:strVal val="visible"/>
                                      </p:to>
                                    </p:set>
                                    <p:animEffect transition="in" filter="fade">
                                      <p:cBhvr>
                                        <p:cTn id="192" dur="1000"/>
                                        <p:tgtEl>
                                          <p:spTgt spid="26"/>
                                        </p:tgtEl>
                                      </p:cBhvr>
                                    </p:animEffect>
                                    <p:anim calcmode="lin" valueType="num">
                                      <p:cBhvr>
                                        <p:cTn id="193" dur="1000" fill="hold"/>
                                        <p:tgtEl>
                                          <p:spTgt spid="26"/>
                                        </p:tgtEl>
                                        <p:attrNameLst>
                                          <p:attrName>ppt_x</p:attrName>
                                        </p:attrNameLst>
                                      </p:cBhvr>
                                      <p:tavLst>
                                        <p:tav tm="0">
                                          <p:val>
                                            <p:strVal val="#ppt_x"/>
                                          </p:val>
                                        </p:tav>
                                        <p:tav tm="100000">
                                          <p:val>
                                            <p:strVal val="#ppt_x"/>
                                          </p:val>
                                        </p:tav>
                                      </p:tavLst>
                                    </p:anim>
                                    <p:anim calcmode="lin" valueType="num">
                                      <p:cBhvr>
                                        <p:cTn id="194" dur="1000" fill="hold"/>
                                        <p:tgtEl>
                                          <p:spTgt spid="26"/>
                                        </p:tgtEl>
                                        <p:attrNameLst>
                                          <p:attrName>ppt_y</p:attrName>
                                        </p:attrNameLst>
                                      </p:cBhvr>
                                      <p:tavLst>
                                        <p:tav tm="0">
                                          <p:val>
                                            <p:strVal val="#ppt_y+.1"/>
                                          </p:val>
                                        </p:tav>
                                        <p:tav tm="100000">
                                          <p:val>
                                            <p:strVal val="#ppt_y"/>
                                          </p:val>
                                        </p:tav>
                                      </p:tavLst>
                                    </p:anim>
                                  </p:childTnLst>
                                </p:cTn>
                              </p:par>
                              <p:par>
                                <p:cTn id="195" presetID="42" presetClass="entr" presetSubtype="0" fill="hold" grpId="0" nodeType="withEffect">
                                  <p:stCondLst>
                                    <p:cond delay="0"/>
                                  </p:stCondLst>
                                  <p:childTnLst>
                                    <p:set>
                                      <p:cBhvr>
                                        <p:cTn id="196" dur="1" fill="hold">
                                          <p:stCondLst>
                                            <p:cond delay="0"/>
                                          </p:stCondLst>
                                        </p:cTn>
                                        <p:tgtEl>
                                          <p:spTgt spid="95"/>
                                        </p:tgtEl>
                                        <p:attrNameLst>
                                          <p:attrName>style.visibility</p:attrName>
                                        </p:attrNameLst>
                                      </p:cBhvr>
                                      <p:to>
                                        <p:strVal val="visible"/>
                                      </p:to>
                                    </p:set>
                                    <p:animEffect transition="in" filter="fade">
                                      <p:cBhvr>
                                        <p:cTn id="197" dur="1000"/>
                                        <p:tgtEl>
                                          <p:spTgt spid="95"/>
                                        </p:tgtEl>
                                      </p:cBhvr>
                                    </p:animEffect>
                                    <p:anim calcmode="lin" valueType="num">
                                      <p:cBhvr>
                                        <p:cTn id="198" dur="1000" fill="hold"/>
                                        <p:tgtEl>
                                          <p:spTgt spid="95"/>
                                        </p:tgtEl>
                                        <p:attrNameLst>
                                          <p:attrName>ppt_x</p:attrName>
                                        </p:attrNameLst>
                                      </p:cBhvr>
                                      <p:tavLst>
                                        <p:tav tm="0">
                                          <p:val>
                                            <p:strVal val="#ppt_x"/>
                                          </p:val>
                                        </p:tav>
                                        <p:tav tm="100000">
                                          <p:val>
                                            <p:strVal val="#ppt_x"/>
                                          </p:val>
                                        </p:tav>
                                      </p:tavLst>
                                    </p:anim>
                                    <p:anim calcmode="lin" valueType="num">
                                      <p:cBhvr>
                                        <p:cTn id="199" dur="1000" fill="hold"/>
                                        <p:tgtEl>
                                          <p:spTgt spid="95"/>
                                        </p:tgtEl>
                                        <p:attrNameLst>
                                          <p:attrName>ppt_y</p:attrName>
                                        </p:attrNameLst>
                                      </p:cBhvr>
                                      <p:tavLst>
                                        <p:tav tm="0">
                                          <p:val>
                                            <p:strVal val="#ppt_y+.1"/>
                                          </p:val>
                                        </p:tav>
                                        <p:tav tm="100000">
                                          <p:val>
                                            <p:strVal val="#ppt_y"/>
                                          </p:val>
                                        </p:tav>
                                      </p:tavLst>
                                    </p:anim>
                                  </p:childTnLst>
                                </p:cTn>
                              </p:par>
                              <p:par>
                                <p:cTn id="200" presetID="42" presetClass="entr" presetSubtype="0" fill="hold" grpId="0" nodeType="withEffect">
                                  <p:stCondLst>
                                    <p:cond delay="0"/>
                                  </p:stCondLst>
                                  <p:childTnLst>
                                    <p:set>
                                      <p:cBhvr>
                                        <p:cTn id="201" dur="1" fill="hold">
                                          <p:stCondLst>
                                            <p:cond delay="0"/>
                                          </p:stCondLst>
                                        </p:cTn>
                                        <p:tgtEl>
                                          <p:spTgt spid="94"/>
                                        </p:tgtEl>
                                        <p:attrNameLst>
                                          <p:attrName>style.visibility</p:attrName>
                                        </p:attrNameLst>
                                      </p:cBhvr>
                                      <p:to>
                                        <p:strVal val="visible"/>
                                      </p:to>
                                    </p:set>
                                    <p:animEffect transition="in" filter="fade">
                                      <p:cBhvr>
                                        <p:cTn id="202" dur="1000"/>
                                        <p:tgtEl>
                                          <p:spTgt spid="94"/>
                                        </p:tgtEl>
                                      </p:cBhvr>
                                    </p:animEffect>
                                    <p:anim calcmode="lin" valueType="num">
                                      <p:cBhvr>
                                        <p:cTn id="203" dur="1000" fill="hold"/>
                                        <p:tgtEl>
                                          <p:spTgt spid="94"/>
                                        </p:tgtEl>
                                        <p:attrNameLst>
                                          <p:attrName>ppt_x</p:attrName>
                                        </p:attrNameLst>
                                      </p:cBhvr>
                                      <p:tavLst>
                                        <p:tav tm="0">
                                          <p:val>
                                            <p:strVal val="#ppt_x"/>
                                          </p:val>
                                        </p:tav>
                                        <p:tav tm="100000">
                                          <p:val>
                                            <p:strVal val="#ppt_x"/>
                                          </p:val>
                                        </p:tav>
                                      </p:tavLst>
                                    </p:anim>
                                    <p:anim calcmode="lin" valueType="num">
                                      <p:cBhvr>
                                        <p:cTn id="204" dur="1000" fill="hold"/>
                                        <p:tgtEl>
                                          <p:spTgt spid="94"/>
                                        </p:tgtEl>
                                        <p:attrNameLst>
                                          <p:attrName>ppt_y</p:attrName>
                                        </p:attrNameLst>
                                      </p:cBhvr>
                                      <p:tavLst>
                                        <p:tav tm="0">
                                          <p:val>
                                            <p:strVal val="#ppt_y+.1"/>
                                          </p:val>
                                        </p:tav>
                                        <p:tav tm="100000">
                                          <p:val>
                                            <p:strVal val="#ppt_y"/>
                                          </p:val>
                                        </p:tav>
                                      </p:tavLst>
                                    </p:anim>
                                  </p:childTnLst>
                                </p:cTn>
                              </p:par>
                              <p:par>
                                <p:cTn id="205" presetID="42" presetClass="entr" presetSubtype="0" fill="hold" nodeType="withEffect">
                                  <p:stCondLst>
                                    <p:cond delay="0"/>
                                  </p:stCondLst>
                                  <p:childTnLst>
                                    <p:set>
                                      <p:cBhvr>
                                        <p:cTn id="206" dur="1" fill="hold">
                                          <p:stCondLst>
                                            <p:cond delay="0"/>
                                          </p:stCondLst>
                                        </p:cTn>
                                        <p:tgtEl>
                                          <p:spTgt spid="106"/>
                                        </p:tgtEl>
                                        <p:attrNameLst>
                                          <p:attrName>style.visibility</p:attrName>
                                        </p:attrNameLst>
                                      </p:cBhvr>
                                      <p:to>
                                        <p:strVal val="visible"/>
                                      </p:to>
                                    </p:set>
                                    <p:animEffect transition="in" filter="fade">
                                      <p:cBhvr>
                                        <p:cTn id="207" dur="1000"/>
                                        <p:tgtEl>
                                          <p:spTgt spid="106"/>
                                        </p:tgtEl>
                                      </p:cBhvr>
                                    </p:animEffect>
                                    <p:anim calcmode="lin" valueType="num">
                                      <p:cBhvr>
                                        <p:cTn id="208" dur="1000" fill="hold"/>
                                        <p:tgtEl>
                                          <p:spTgt spid="106"/>
                                        </p:tgtEl>
                                        <p:attrNameLst>
                                          <p:attrName>ppt_x</p:attrName>
                                        </p:attrNameLst>
                                      </p:cBhvr>
                                      <p:tavLst>
                                        <p:tav tm="0">
                                          <p:val>
                                            <p:strVal val="#ppt_x"/>
                                          </p:val>
                                        </p:tav>
                                        <p:tav tm="100000">
                                          <p:val>
                                            <p:strVal val="#ppt_x"/>
                                          </p:val>
                                        </p:tav>
                                      </p:tavLst>
                                    </p:anim>
                                    <p:anim calcmode="lin" valueType="num">
                                      <p:cBhvr>
                                        <p:cTn id="209" dur="1000" fill="hold"/>
                                        <p:tgtEl>
                                          <p:spTgt spid="106"/>
                                        </p:tgtEl>
                                        <p:attrNameLst>
                                          <p:attrName>ppt_y</p:attrName>
                                        </p:attrNameLst>
                                      </p:cBhvr>
                                      <p:tavLst>
                                        <p:tav tm="0">
                                          <p:val>
                                            <p:strVal val="#ppt_y+.1"/>
                                          </p:val>
                                        </p:tav>
                                        <p:tav tm="100000">
                                          <p:val>
                                            <p:strVal val="#ppt_y"/>
                                          </p:val>
                                        </p:tav>
                                      </p:tavLst>
                                    </p:anim>
                                  </p:childTnLst>
                                </p:cTn>
                              </p:par>
                              <p:par>
                                <p:cTn id="210" presetID="42"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fade">
                                      <p:cBhvr>
                                        <p:cTn id="212" dur="1000"/>
                                        <p:tgtEl>
                                          <p:spTgt spid="99"/>
                                        </p:tgtEl>
                                      </p:cBhvr>
                                    </p:animEffect>
                                    <p:anim calcmode="lin" valueType="num">
                                      <p:cBhvr>
                                        <p:cTn id="213" dur="1000" fill="hold"/>
                                        <p:tgtEl>
                                          <p:spTgt spid="99"/>
                                        </p:tgtEl>
                                        <p:attrNameLst>
                                          <p:attrName>ppt_x</p:attrName>
                                        </p:attrNameLst>
                                      </p:cBhvr>
                                      <p:tavLst>
                                        <p:tav tm="0">
                                          <p:val>
                                            <p:strVal val="#ppt_x"/>
                                          </p:val>
                                        </p:tav>
                                        <p:tav tm="100000">
                                          <p:val>
                                            <p:strVal val="#ppt_x"/>
                                          </p:val>
                                        </p:tav>
                                      </p:tavLst>
                                    </p:anim>
                                    <p:anim calcmode="lin" valueType="num">
                                      <p:cBhvr>
                                        <p:cTn id="214" dur="1000" fill="hold"/>
                                        <p:tgtEl>
                                          <p:spTgt spid="99"/>
                                        </p:tgtEl>
                                        <p:attrNameLst>
                                          <p:attrName>ppt_y</p:attrName>
                                        </p:attrNameLst>
                                      </p:cBhvr>
                                      <p:tavLst>
                                        <p:tav tm="0">
                                          <p:val>
                                            <p:strVal val="#ppt_y+.1"/>
                                          </p:val>
                                        </p:tav>
                                        <p:tav tm="100000">
                                          <p:val>
                                            <p:strVal val="#ppt_y"/>
                                          </p:val>
                                        </p:tav>
                                      </p:tavLst>
                                    </p:anim>
                                  </p:childTnLst>
                                </p:cTn>
                              </p:par>
                              <p:par>
                                <p:cTn id="215" presetID="42" presetClass="entr" presetSubtype="0" fill="hold" grpId="0" nodeType="withEffect">
                                  <p:stCondLst>
                                    <p:cond delay="0"/>
                                  </p:stCondLst>
                                  <p:childTnLst>
                                    <p:set>
                                      <p:cBhvr>
                                        <p:cTn id="216" dur="1" fill="hold">
                                          <p:stCondLst>
                                            <p:cond delay="0"/>
                                          </p:stCondLst>
                                        </p:cTn>
                                        <p:tgtEl>
                                          <p:spTgt spid="98"/>
                                        </p:tgtEl>
                                        <p:attrNameLst>
                                          <p:attrName>style.visibility</p:attrName>
                                        </p:attrNameLst>
                                      </p:cBhvr>
                                      <p:to>
                                        <p:strVal val="visible"/>
                                      </p:to>
                                    </p:set>
                                    <p:animEffect transition="in" filter="fade">
                                      <p:cBhvr>
                                        <p:cTn id="217" dur="1000"/>
                                        <p:tgtEl>
                                          <p:spTgt spid="98"/>
                                        </p:tgtEl>
                                      </p:cBhvr>
                                    </p:animEffect>
                                    <p:anim calcmode="lin" valueType="num">
                                      <p:cBhvr>
                                        <p:cTn id="218" dur="1000" fill="hold"/>
                                        <p:tgtEl>
                                          <p:spTgt spid="98"/>
                                        </p:tgtEl>
                                        <p:attrNameLst>
                                          <p:attrName>ppt_x</p:attrName>
                                        </p:attrNameLst>
                                      </p:cBhvr>
                                      <p:tavLst>
                                        <p:tav tm="0">
                                          <p:val>
                                            <p:strVal val="#ppt_x"/>
                                          </p:val>
                                        </p:tav>
                                        <p:tav tm="100000">
                                          <p:val>
                                            <p:strVal val="#ppt_x"/>
                                          </p:val>
                                        </p:tav>
                                      </p:tavLst>
                                    </p:anim>
                                    <p:anim calcmode="lin" valueType="num">
                                      <p:cBhvr>
                                        <p:cTn id="219" dur="1000" fill="hold"/>
                                        <p:tgtEl>
                                          <p:spTgt spid="98"/>
                                        </p:tgtEl>
                                        <p:attrNameLst>
                                          <p:attrName>ppt_y</p:attrName>
                                        </p:attrNameLst>
                                      </p:cBhvr>
                                      <p:tavLst>
                                        <p:tav tm="0">
                                          <p:val>
                                            <p:strVal val="#ppt_y+.1"/>
                                          </p:val>
                                        </p:tav>
                                        <p:tav tm="100000">
                                          <p:val>
                                            <p:strVal val="#ppt_y"/>
                                          </p:val>
                                        </p:tav>
                                      </p:tavLst>
                                    </p:anim>
                                  </p:childTnLst>
                                </p:cTn>
                              </p:par>
                              <p:par>
                                <p:cTn id="220" presetID="42" presetClass="entr" presetSubtype="0" fill="hold" nodeType="withEffect">
                                  <p:stCondLst>
                                    <p:cond delay="0"/>
                                  </p:stCondLst>
                                  <p:childTnLst>
                                    <p:set>
                                      <p:cBhvr>
                                        <p:cTn id="221" dur="1" fill="hold">
                                          <p:stCondLst>
                                            <p:cond delay="0"/>
                                          </p:stCondLst>
                                        </p:cTn>
                                        <p:tgtEl>
                                          <p:spTgt spid="104"/>
                                        </p:tgtEl>
                                        <p:attrNameLst>
                                          <p:attrName>style.visibility</p:attrName>
                                        </p:attrNameLst>
                                      </p:cBhvr>
                                      <p:to>
                                        <p:strVal val="visible"/>
                                      </p:to>
                                    </p:set>
                                    <p:animEffect transition="in" filter="fade">
                                      <p:cBhvr>
                                        <p:cTn id="222" dur="1000"/>
                                        <p:tgtEl>
                                          <p:spTgt spid="104"/>
                                        </p:tgtEl>
                                      </p:cBhvr>
                                    </p:animEffect>
                                    <p:anim calcmode="lin" valueType="num">
                                      <p:cBhvr>
                                        <p:cTn id="223" dur="1000" fill="hold"/>
                                        <p:tgtEl>
                                          <p:spTgt spid="104"/>
                                        </p:tgtEl>
                                        <p:attrNameLst>
                                          <p:attrName>ppt_x</p:attrName>
                                        </p:attrNameLst>
                                      </p:cBhvr>
                                      <p:tavLst>
                                        <p:tav tm="0">
                                          <p:val>
                                            <p:strVal val="#ppt_x"/>
                                          </p:val>
                                        </p:tav>
                                        <p:tav tm="100000">
                                          <p:val>
                                            <p:strVal val="#ppt_x"/>
                                          </p:val>
                                        </p:tav>
                                      </p:tavLst>
                                    </p:anim>
                                    <p:anim calcmode="lin" valueType="num">
                                      <p:cBhvr>
                                        <p:cTn id="224" dur="1000" fill="hold"/>
                                        <p:tgtEl>
                                          <p:spTgt spid="104"/>
                                        </p:tgtEl>
                                        <p:attrNameLst>
                                          <p:attrName>ppt_y</p:attrName>
                                        </p:attrNameLst>
                                      </p:cBhvr>
                                      <p:tavLst>
                                        <p:tav tm="0">
                                          <p:val>
                                            <p:strVal val="#ppt_y+.1"/>
                                          </p:val>
                                        </p:tav>
                                        <p:tav tm="100000">
                                          <p:val>
                                            <p:strVal val="#ppt_y"/>
                                          </p:val>
                                        </p:tav>
                                      </p:tavLst>
                                    </p:anim>
                                  </p:childTnLst>
                                </p:cTn>
                              </p:par>
                              <p:par>
                                <p:cTn id="225" presetID="42" presetClass="entr" presetSubtype="0" fill="hold" grpId="0" nodeType="withEffect">
                                  <p:stCondLst>
                                    <p:cond delay="0"/>
                                  </p:stCondLst>
                                  <p:childTnLst>
                                    <p:set>
                                      <p:cBhvr>
                                        <p:cTn id="226" dur="1" fill="hold">
                                          <p:stCondLst>
                                            <p:cond delay="0"/>
                                          </p:stCondLst>
                                        </p:cTn>
                                        <p:tgtEl>
                                          <p:spTgt spid="100"/>
                                        </p:tgtEl>
                                        <p:attrNameLst>
                                          <p:attrName>style.visibility</p:attrName>
                                        </p:attrNameLst>
                                      </p:cBhvr>
                                      <p:to>
                                        <p:strVal val="visible"/>
                                      </p:to>
                                    </p:set>
                                    <p:animEffect transition="in" filter="fade">
                                      <p:cBhvr>
                                        <p:cTn id="227" dur="1000"/>
                                        <p:tgtEl>
                                          <p:spTgt spid="100"/>
                                        </p:tgtEl>
                                      </p:cBhvr>
                                    </p:animEffect>
                                    <p:anim calcmode="lin" valueType="num">
                                      <p:cBhvr>
                                        <p:cTn id="228" dur="1000" fill="hold"/>
                                        <p:tgtEl>
                                          <p:spTgt spid="100"/>
                                        </p:tgtEl>
                                        <p:attrNameLst>
                                          <p:attrName>ppt_x</p:attrName>
                                        </p:attrNameLst>
                                      </p:cBhvr>
                                      <p:tavLst>
                                        <p:tav tm="0">
                                          <p:val>
                                            <p:strVal val="#ppt_x"/>
                                          </p:val>
                                        </p:tav>
                                        <p:tav tm="100000">
                                          <p:val>
                                            <p:strVal val="#ppt_x"/>
                                          </p:val>
                                        </p:tav>
                                      </p:tavLst>
                                    </p:anim>
                                    <p:anim calcmode="lin" valueType="num">
                                      <p:cBhvr>
                                        <p:cTn id="229" dur="1000" fill="hold"/>
                                        <p:tgtEl>
                                          <p:spTgt spid="100"/>
                                        </p:tgtEl>
                                        <p:attrNameLst>
                                          <p:attrName>ppt_y</p:attrName>
                                        </p:attrNameLst>
                                      </p:cBhvr>
                                      <p:tavLst>
                                        <p:tav tm="0">
                                          <p:val>
                                            <p:strVal val="#ppt_y+.1"/>
                                          </p:val>
                                        </p:tav>
                                        <p:tav tm="100000">
                                          <p:val>
                                            <p:strVal val="#ppt_y"/>
                                          </p:val>
                                        </p:tav>
                                      </p:tavLst>
                                    </p:anim>
                                  </p:childTnLst>
                                </p:cTn>
                              </p:par>
                              <p:par>
                                <p:cTn id="230" presetID="42" presetClass="entr" presetSubtype="0" fill="hold" grpId="0" nodeType="withEffect">
                                  <p:stCondLst>
                                    <p:cond delay="0"/>
                                  </p:stCondLst>
                                  <p:childTnLst>
                                    <p:set>
                                      <p:cBhvr>
                                        <p:cTn id="231" dur="1" fill="hold">
                                          <p:stCondLst>
                                            <p:cond delay="0"/>
                                          </p:stCondLst>
                                        </p:cTn>
                                        <p:tgtEl>
                                          <p:spTgt spid="97"/>
                                        </p:tgtEl>
                                        <p:attrNameLst>
                                          <p:attrName>style.visibility</p:attrName>
                                        </p:attrNameLst>
                                      </p:cBhvr>
                                      <p:to>
                                        <p:strVal val="visible"/>
                                      </p:to>
                                    </p:set>
                                    <p:animEffect transition="in" filter="fade">
                                      <p:cBhvr>
                                        <p:cTn id="232" dur="1000"/>
                                        <p:tgtEl>
                                          <p:spTgt spid="97"/>
                                        </p:tgtEl>
                                      </p:cBhvr>
                                    </p:animEffect>
                                    <p:anim calcmode="lin" valueType="num">
                                      <p:cBhvr>
                                        <p:cTn id="233" dur="1000" fill="hold"/>
                                        <p:tgtEl>
                                          <p:spTgt spid="97"/>
                                        </p:tgtEl>
                                        <p:attrNameLst>
                                          <p:attrName>ppt_x</p:attrName>
                                        </p:attrNameLst>
                                      </p:cBhvr>
                                      <p:tavLst>
                                        <p:tav tm="0">
                                          <p:val>
                                            <p:strVal val="#ppt_x"/>
                                          </p:val>
                                        </p:tav>
                                        <p:tav tm="100000">
                                          <p:val>
                                            <p:strVal val="#ppt_x"/>
                                          </p:val>
                                        </p:tav>
                                      </p:tavLst>
                                    </p:anim>
                                    <p:anim calcmode="lin" valueType="num">
                                      <p:cBhvr>
                                        <p:cTn id="234" dur="1000" fill="hold"/>
                                        <p:tgtEl>
                                          <p:spTgt spid="97"/>
                                        </p:tgtEl>
                                        <p:attrNameLst>
                                          <p:attrName>ppt_y</p:attrName>
                                        </p:attrNameLst>
                                      </p:cBhvr>
                                      <p:tavLst>
                                        <p:tav tm="0">
                                          <p:val>
                                            <p:strVal val="#ppt_y+.1"/>
                                          </p:val>
                                        </p:tav>
                                        <p:tav tm="100000">
                                          <p:val>
                                            <p:strVal val="#ppt_y"/>
                                          </p:val>
                                        </p:tav>
                                      </p:tavLst>
                                    </p:anim>
                                  </p:childTnLst>
                                </p:cTn>
                              </p:par>
                              <p:par>
                                <p:cTn id="235" presetID="42" presetClass="entr" presetSubtype="0" fill="hold" grpId="0" nodeType="withEffect">
                                  <p:stCondLst>
                                    <p:cond delay="0"/>
                                  </p:stCondLst>
                                  <p:childTnLst>
                                    <p:set>
                                      <p:cBhvr>
                                        <p:cTn id="236" dur="1" fill="hold">
                                          <p:stCondLst>
                                            <p:cond delay="0"/>
                                          </p:stCondLst>
                                        </p:cTn>
                                        <p:tgtEl>
                                          <p:spTgt spid="96"/>
                                        </p:tgtEl>
                                        <p:attrNameLst>
                                          <p:attrName>style.visibility</p:attrName>
                                        </p:attrNameLst>
                                      </p:cBhvr>
                                      <p:to>
                                        <p:strVal val="visible"/>
                                      </p:to>
                                    </p:set>
                                    <p:animEffect transition="in" filter="fade">
                                      <p:cBhvr>
                                        <p:cTn id="237" dur="1000"/>
                                        <p:tgtEl>
                                          <p:spTgt spid="96"/>
                                        </p:tgtEl>
                                      </p:cBhvr>
                                    </p:animEffect>
                                    <p:anim calcmode="lin" valueType="num">
                                      <p:cBhvr>
                                        <p:cTn id="238" dur="1000" fill="hold"/>
                                        <p:tgtEl>
                                          <p:spTgt spid="96"/>
                                        </p:tgtEl>
                                        <p:attrNameLst>
                                          <p:attrName>ppt_x</p:attrName>
                                        </p:attrNameLst>
                                      </p:cBhvr>
                                      <p:tavLst>
                                        <p:tav tm="0">
                                          <p:val>
                                            <p:strVal val="#ppt_x"/>
                                          </p:val>
                                        </p:tav>
                                        <p:tav tm="100000">
                                          <p:val>
                                            <p:strVal val="#ppt_x"/>
                                          </p:val>
                                        </p:tav>
                                      </p:tavLst>
                                    </p:anim>
                                    <p:anim calcmode="lin" valueType="num">
                                      <p:cBhvr>
                                        <p:cTn id="239" dur="1000" fill="hold"/>
                                        <p:tgtEl>
                                          <p:spTgt spid="96"/>
                                        </p:tgtEl>
                                        <p:attrNameLst>
                                          <p:attrName>ppt_y</p:attrName>
                                        </p:attrNameLst>
                                      </p:cBhvr>
                                      <p:tavLst>
                                        <p:tav tm="0">
                                          <p:val>
                                            <p:strVal val="#ppt_y+.1"/>
                                          </p:val>
                                        </p:tav>
                                        <p:tav tm="100000">
                                          <p:val>
                                            <p:strVal val="#ppt_y"/>
                                          </p:val>
                                        </p:tav>
                                      </p:tavLst>
                                    </p:anim>
                                  </p:childTnLst>
                                </p:cTn>
                              </p:par>
                              <p:par>
                                <p:cTn id="240" presetID="42" presetClass="entr" presetSubtype="0" fill="hold" nodeType="withEffect">
                                  <p:stCondLst>
                                    <p:cond delay="0"/>
                                  </p:stCondLst>
                                  <p:childTnLst>
                                    <p:set>
                                      <p:cBhvr>
                                        <p:cTn id="241" dur="1" fill="hold">
                                          <p:stCondLst>
                                            <p:cond delay="0"/>
                                          </p:stCondLst>
                                        </p:cTn>
                                        <p:tgtEl>
                                          <p:spTgt spid="105"/>
                                        </p:tgtEl>
                                        <p:attrNameLst>
                                          <p:attrName>style.visibility</p:attrName>
                                        </p:attrNameLst>
                                      </p:cBhvr>
                                      <p:to>
                                        <p:strVal val="visible"/>
                                      </p:to>
                                    </p:set>
                                    <p:animEffect transition="in" filter="fade">
                                      <p:cBhvr>
                                        <p:cTn id="242" dur="1000"/>
                                        <p:tgtEl>
                                          <p:spTgt spid="105"/>
                                        </p:tgtEl>
                                      </p:cBhvr>
                                    </p:animEffect>
                                    <p:anim calcmode="lin" valueType="num">
                                      <p:cBhvr>
                                        <p:cTn id="243" dur="1000" fill="hold"/>
                                        <p:tgtEl>
                                          <p:spTgt spid="105"/>
                                        </p:tgtEl>
                                        <p:attrNameLst>
                                          <p:attrName>ppt_x</p:attrName>
                                        </p:attrNameLst>
                                      </p:cBhvr>
                                      <p:tavLst>
                                        <p:tav tm="0">
                                          <p:val>
                                            <p:strVal val="#ppt_x"/>
                                          </p:val>
                                        </p:tav>
                                        <p:tav tm="100000">
                                          <p:val>
                                            <p:strVal val="#ppt_x"/>
                                          </p:val>
                                        </p:tav>
                                      </p:tavLst>
                                    </p:anim>
                                    <p:anim calcmode="lin" valueType="num">
                                      <p:cBhvr>
                                        <p:cTn id="244" dur="1000" fill="hold"/>
                                        <p:tgtEl>
                                          <p:spTgt spid="105"/>
                                        </p:tgtEl>
                                        <p:attrNameLst>
                                          <p:attrName>ppt_y</p:attrName>
                                        </p:attrNameLst>
                                      </p:cBhvr>
                                      <p:tavLst>
                                        <p:tav tm="0">
                                          <p:val>
                                            <p:strVal val="#ppt_y+.1"/>
                                          </p:val>
                                        </p:tav>
                                        <p:tav tm="100000">
                                          <p:val>
                                            <p:strVal val="#ppt_y"/>
                                          </p:val>
                                        </p:tav>
                                      </p:tavLst>
                                    </p:anim>
                                  </p:childTnLst>
                                </p:cTn>
                              </p:par>
                              <p:par>
                                <p:cTn id="245" presetID="42" presetClass="entr" presetSubtype="0" fill="hold" nodeType="withEffect">
                                  <p:stCondLst>
                                    <p:cond delay="0"/>
                                  </p:stCondLst>
                                  <p:childTnLst>
                                    <p:set>
                                      <p:cBhvr>
                                        <p:cTn id="246" dur="1" fill="hold">
                                          <p:stCondLst>
                                            <p:cond delay="0"/>
                                          </p:stCondLst>
                                        </p:cTn>
                                        <p:tgtEl>
                                          <p:spTgt spid="107"/>
                                        </p:tgtEl>
                                        <p:attrNameLst>
                                          <p:attrName>style.visibility</p:attrName>
                                        </p:attrNameLst>
                                      </p:cBhvr>
                                      <p:to>
                                        <p:strVal val="visible"/>
                                      </p:to>
                                    </p:set>
                                    <p:animEffect transition="in" filter="fade">
                                      <p:cBhvr>
                                        <p:cTn id="247" dur="1000"/>
                                        <p:tgtEl>
                                          <p:spTgt spid="107"/>
                                        </p:tgtEl>
                                      </p:cBhvr>
                                    </p:animEffect>
                                    <p:anim calcmode="lin" valueType="num">
                                      <p:cBhvr>
                                        <p:cTn id="248" dur="1000" fill="hold"/>
                                        <p:tgtEl>
                                          <p:spTgt spid="107"/>
                                        </p:tgtEl>
                                        <p:attrNameLst>
                                          <p:attrName>ppt_x</p:attrName>
                                        </p:attrNameLst>
                                      </p:cBhvr>
                                      <p:tavLst>
                                        <p:tav tm="0">
                                          <p:val>
                                            <p:strVal val="#ppt_x"/>
                                          </p:val>
                                        </p:tav>
                                        <p:tav tm="100000">
                                          <p:val>
                                            <p:strVal val="#ppt_x"/>
                                          </p:val>
                                        </p:tav>
                                      </p:tavLst>
                                    </p:anim>
                                    <p:anim calcmode="lin" valueType="num">
                                      <p:cBhvr>
                                        <p:cTn id="249" dur="1000" fill="hold"/>
                                        <p:tgtEl>
                                          <p:spTgt spid="107"/>
                                        </p:tgtEl>
                                        <p:attrNameLst>
                                          <p:attrName>ppt_y</p:attrName>
                                        </p:attrNameLst>
                                      </p:cBhvr>
                                      <p:tavLst>
                                        <p:tav tm="0">
                                          <p:val>
                                            <p:strVal val="#ppt_y+.1"/>
                                          </p:val>
                                        </p:tav>
                                        <p:tav tm="100000">
                                          <p:val>
                                            <p:strVal val="#ppt_y"/>
                                          </p:val>
                                        </p:tav>
                                      </p:tavLst>
                                    </p:anim>
                                  </p:childTnLst>
                                </p:cTn>
                              </p:par>
                              <p:par>
                                <p:cTn id="250" presetID="42" presetClass="entr" presetSubtype="0" fill="hold" grpId="0" nodeType="withEffect">
                                  <p:stCondLst>
                                    <p:cond delay="0"/>
                                  </p:stCondLst>
                                  <p:childTnLst>
                                    <p:set>
                                      <p:cBhvr>
                                        <p:cTn id="251" dur="1" fill="hold">
                                          <p:stCondLst>
                                            <p:cond delay="0"/>
                                          </p:stCondLst>
                                        </p:cTn>
                                        <p:tgtEl>
                                          <p:spTgt spid="101"/>
                                        </p:tgtEl>
                                        <p:attrNameLst>
                                          <p:attrName>style.visibility</p:attrName>
                                        </p:attrNameLst>
                                      </p:cBhvr>
                                      <p:to>
                                        <p:strVal val="visible"/>
                                      </p:to>
                                    </p:set>
                                    <p:animEffect transition="in" filter="fade">
                                      <p:cBhvr>
                                        <p:cTn id="252" dur="1000"/>
                                        <p:tgtEl>
                                          <p:spTgt spid="101"/>
                                        </p:tgtEl>
                                      </p:cBhvr>
                                    </p:animEffect>
                                    <p:anim calcmode="lin" valueType="num">
                                      <p:cBhvr>
                                        <p:cTn id="253" dur="1000" fill="hold"/>
                                        <p:tgtEl>
                                          <p:spTgt spid="101"/>
                                        </p:tgtEl>
                                        <p:attrNameLst>
                                          <p:attrName>ppt_x</p:attrName>
                                        </p:attrNameLst>
                                      </p:cBhvr>
                                      <p:tavLst>
                                        <p:tav tm="0">
                                          <p:val>
                                            <p:strVal val="#ppt_x"/>
                                          </p:val>
                                        </p:tav>
                                        <p:tav tm="100000">
                                          <p:val>
                                            <p:strVal val="#ppt_x"/>
                                          </p:val>
                                        </p:tav>
                                      </p:tavLst>
                                    </p:anim>
                                    <p:anim calcmode="lin" valueType="num">
                                      <p:cBhvr>
                                        <p:cTn id="254" dur="1000" fill="hold"/>
                                        <p:tgtEl>
                                          <p:spTgt spid="101"/>
                                        </p:tgtEl>
                                        <p:attrNameLst>
                                          <p:attrName>ppt_y</p:attrName>
                                        </p:attrNameLst>
                                      </p:cBhvr>
                                      <p:tavLst>
                                        <p:tav tm="0">
                                          <p:val>
                                            <p:strVal val="#ppt_y+.1"/>
                                          </p:val>
                                        </p:tav>
                                        <p:tav tm="100000">
                                          <p:val>
                                            <p:strVal val="#ppt_y"/>
                                          </p:val>
                                        </p:tav>
                                      </p:tavLst>
                                    </p:anim>
                                  </p:childTnLst>
                                </p:cTn>
                              </p:par>
                              <p:par>
                                <p:cTn id="255" presetID="42" presetClass="entr" presetSubtype="0" fill="hold" nodeType="withEffect">
                                  <p:stCondLst>
                                    <p:cond delay="0"/>
                                  </p:stCondLst>
                                  <p:childTnLst>
                                    <p:set>
                                      <p:cBhvr>
                                        <p:cTn id="256" dur="1" fill="hold">
                                          <p:stCondLst>
                                            <p:cond delay="0"/>
                                          </p:stCondLst>
                                        </p:cTn>
                                        <p:tgtEl>
                                          <p:spTgt spid="108"/>
                                        </p:tgtEl>
                                        <p:attrNameLst>
                                          <p:attrName>style.visibility</p:attrName>
                                        </p:attrNameLst>
                                      </p:cBhvr>
                                      <p:to>
                                        <p:strVal val="visible"/>
                                      </p:to>
                                    </p:set>
                                    <p:animEffect transition="in" filter="fade">
                                      <p:cBhvr>
                                        <p:cTn id="257" dur="1000"/>
                                        <p:tgtEl>
                                          <p:spTgt spid="108"/>
                                        </p:tgtEl>
                                      </p:cBhvr>
                                    </p:animEffect>
                                    <p:anim calcmode="lin" valueType="num">
                                      <p:cBhvr>
                                        <p:cTn id="258" dur="1000" fill="hold"/>
                                        <p:tgtEl>
                                          <p:spTgt spid="108"/>
                                        </p:tgtEl>
                                        <p:attrNameLst>
                                          <p:attrName>ppt_x</p:attrName>
                                        </p:attrNameLst>
                                      </p:cBhvr>
                                      <p:tavLst>
                                        <p:tav tm="0">
                                          <p:val>
                                            <p:strVal val="#ppt_x"/>
                                          </p:val>
                                        </p:tav>
                                        <p:tav tm="100000">
                                          <p:val>
                                            <p:strVal val="#ppt_x"/>
                                          </p:val>
                                        </p:tav>
                                      </p:tavLst>
                                    </p:anim>
                                    <p:anim calcmode="lin" valueType="num">
                                      <p:cBhvr>
                                        <p:cTn id="259" dur="1000" fill="hold"/>
                                        <p:tgtEl>
                                          <p:spTgt spid="108"/>
                                        </p:tgtEl>
                                        <p:attrNameLst>
                                          <p:attrName>ppt_y</p:attrName>
                                        </p:attrNameLst>
                                      </p:cBhvr>
                                      <p:tavLst>
                                        <p:tav tm="0">
                                          <p:val>
                                            <p:strVal val="#ppt_y+.1"/>
                                          </p:val>
                                        </p:tav>
                                        <p:tav tm="100000">
                                          <p:val>
                                            <p:strVal val="#ppt_y"/>
                                          </p:val>
                                        </p:tav>
                                      </p:tavLst>
                                    </p:anim>
                                  </p:childTnLst>
                                </p:cTn>
                              </p:par>
                              <p:par>
                                <p:cTn id="260" presetID="42" presetClass="entr" presetSubtype="0" fill="hold" nodeType="withEffect">
                                  <p:stCondLst>
                                    <p:cond delay="0"/>
                                  </p:stCondLst>
                                  <p:childTnLst>
                                    <p:set>
                                      <p:cBhvr>
                                        <p:cTn id="261" dur="1" fill="hold">
                                          <p:stCondLst>
                                            <p:cond delay="0"/>
                                          </p:stCondLst>
                                        </p:cTn>
                                        <p:tgtEl>
                                          <p:spTgt spid="103"/>
                                        </p:tgtEl>
                                        <p:attrNameLst>
                                          <p:attrName>style.visibility</p:attrName>
                                        </p:attrNameLst>
                                      </p:cBhvr>
                                      <p:to>
                                        <p:strVal val="visible"/>
                                      </p:to>
                                    </p:set>
                                    <p:animEffect transition="in" filter="fade">
                                      <p:cBhvr>
                                        <p:cTn id="262" dur="1000"/>
                                        <p:tgtEl>
                                          <p:spTgt spid="103"/>
                                        </p:tgtEl>
                                      </p:cBhvr>
                                    </p:animEffect>
                                    <p:anim calcmode="lin" valueType="num">
                                      <p:cBhvr>
                                        <p:cTn id="263" dur="1000" fill="hold"/>
                                        <p:tgtEl>
                                          <p:spTgt spid="103"/>
                                        </p:tgtEl>
                                        <p:attrNameLst>
                                          <p:attrName>ppt_x</p:attrName>
                                        </p:attrNameLst>
                                      </p:cBhvr>
                                      <p:tavLst>
                                        <p:tav tm="0">
                                          <p:val>
                                            <p:strVal val="#ppt_x"/>
                                          </p:val>
                                        </p:tav>
                                        <p:tav tm="100000">
                                          <p:val>
                                            <p:strVal val="#ppt_x"/>
                                          </p:val>
                                        </p:tav>
                                      </p:tavLst>
                                    </p:anim>
                                    <p:anim calcmode="lin" valueType="num">
                                      <p:cBhvr>
                                        <p:cTn id="264" dur="1000" fill="hold"/>
                                        <p:tgtEl>
                                          <p:spTgt spid="103"/>
                                        </p:tgtEl>
                                        <p:attrNameLst>
                                          <p:attrName>ppt_y</p:attrName>
                                        </p:attrNameLst>
                                      </p:cBhvr>
                                      <p:tavLst>
                                        <p:tav tm="0">
                                          <p:val>
                                            <p:strVal val="#ppt_y+.1"/>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42" presetClass="entr" presetSubtype="0" fill="hold" grpId="0" nodeType="clickEffect">
                                  <p:stCondLst>
                                    <p:cond delay="0"/>
                                  </p:stCondLst>
                                  <p:childTnLst>
                                    <p:set>
                                      <p:cBhvr>
                                        <p:cTn id="268" dur="1" fill="hold">
                                          <p:stCondLst>
                                            <p:cond delay="0"/>
                                          </p:stCondLst>
                                        </p:cTn>
                                        <p:tgtEl>
                                          <p:spTgt spid="28"/>
                                        </p:tgtEl>
                                        <p:attrNameLst>
                                          <p:attrName>style.visibility</p:attrName>
                                        </p:attrNameLst>
                                      </p:cBhvr>
                                      <p:to>
                                        <p:strVal val="visible"/>
                                      </p:to>
                                    </p:set>
                                    <p:animEffect transition="in" filter="fade">
                                      <p:cBhvr>
                                        <p:cTn id="269" dur="1000"/>
                                        <p:tgtEl>
                                          <p:spTgt spid="28"/>
                                        </p:tgtEl>
                                      </p:cBhvr>
                                    </p:animEffect>
                                    <p:anim calcmode="lin" valueType="num">
                                      <p:cBhvr>
                                        <p:cTn id="270" dur="1000" fill="hold"/>
                                        <p:tgtEl>
                                          <p:spTgt spid="28"/>
                                        </p:tgtEl>
                                        <p:attrNameLst>
                                          <p:attrName>ppt_x</p:attrName>
                                        </p:attrNameLst>
                                      </p:cBhvr>
                                      <p:tavLst>
                                        <p:tav tm="0">
                                          <p:val>
                                            <p:strVal val="#ppt_x"/>
                                          </p:val>
                                        </p:tav>
                                        <p:tav tm="100000">
                                          <p:val>
                                            <p:strVal val="#ppt_x"/>
                                          </p:val>
                                        </p:tav>
                                      </p:tavLst>
                                    </p:anim>
                                    <p:anim calcmode="lin" valueType="num">
                                      <p:cBhvr>
                                        <p:cTn id="271"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72" fill="hold">
                      <p:stCondLst>
                        <p:cond delay="indefinite"/>
                      </p:stCondLst>
                      <p:childTnLst>
                        <p:par>
                          <p:cTn id="273" fill="hold">
                            <p:stCondLst>
                              <p:cond delay="0"/>
                            </p:stCondLst>
                            <p:childTnLst>
                              <p:par>
                                <p:cTn id="274" presetID="42" presetClass="entr" presetSubtype="0" fill="hold" grpId="0" nodeType="clickEffect">
                                  <p:stCondLst>
                                    <p:cond delay="0"/>
                                  </p:stCondLst>
                                  <p:childTnLst>
                                    <p:set>
                                      <p:cBhvr>
                                        <p:cTn id="275" dur="1" fill="hold">
                                          <p:stCondLst>
                                            <p:cond delay="0"/>
                                          </p:stCondLst>
                                        </p:cTn>
                                        <p:tgtEl>
                                          <p:spTgt spid="122"/>
                                        </p:tgtEl>
                                        <p:attrNameLst>
                                          <p:attrName>style.visibility</p:attrName>
                                        </p:attrNameLst>
                                      </p:cBhvr>
                                      <p:to>
                                        <p:strVal val="visible"/>
                                      </p:to>
                                    </p:set>
                                    <p:animEffect transition="in" filter="fade">
                                      <p:cBhvr>
                                        <p:cTn id="276" dur="1000"/>
                                        <p:tgtEl>
                                          <p:spTgt spid="122"/>
                                        </p:tgtEl>
                                      </p:cBhvr>
                                    </p:animEffect>
                                    <p:anim calcmode="lin" valueType="num">
                                      <p:cBhvr>
                                        <p:cTn id="277" dur="1000" fill="hold"/>
                                        <p:tgtEl>
                                          <p:spTgt spid="122"/>
                                        </p:tgtEl>
                                        <p:attrNameLst>
                                          <p:attrName>ppt_x</p:attrName>
                                        </p:attrNameLst>
                                      </p:cBhvr>
                                      <p:tavLst>
                                        <p:tav tm="0">
                                          <p:val>
                                            <p:strVal val="#ppt_x"/>
                                          </p:val>
                                        </p:tav>
                                        <p:tav tm="100000">
                                          <p:val>
                                            <p:strVal val="#ppt_x"/>
                                          </p:val>
                                        </p:tav>
                                      </p:tavLst>
                                    </p:anim>
                                    <p:anim calcmode="lin" valueType="num">
                                      <p:cBhvr>
                                        <p:cTn id="278" dur="1000" fill="hold"/>
                                        <p:tgtEl>
                                          <p:spTgt spid="122"/>
                                        </p:tgtEl>
                                        <p:attrNameLst>
                                          <p:attrName>ppt_y</p:attrName>
                                        </p:attrNameLst>
                                      </p:cBhvr>
                                      <p:tavLst>
                                        <p:tav tm="0">
                                          <p:val>
                                            <p:strVal val="#ppt_y+.1"/>
                                          </p:val>
                                        </p:tav>
                                        <p:tav tm="100000">
                                          <p:val>
                                            <p:strVal val="#ppt_y"/>
                                          </p:val>
                                        </p:tav>
                                      </p:tavLst>
                                    </p:anim>
                                  </p:childTnLst>
                                </p:cTn>
                              </p:par>
                              <p:par>
                                <p:cTn id="279" presetID="42"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animEffect transition="in" filter="fade">
                                      <p:cBhvr>
                                        <p:cTn id="281" dur="1000"/>
                                        <p:tgtEl>
                                          <p:spTgt spid="118"/>
                                        </p:tgtEl>
                                      </p:cBhvr>
                                    </p:animEffect>
                                    <p:anim calcmode="lin" valueType="num">
                                      <p:cBhvr>
                                        <p:cTn id="282" dur="1000" fill="hold"/>
                                        <p:tgtEl>
                                          <p:spTgt spid="118"/>
                                        </p:tgtEl>
                                        <p:attrNameLst>
                                          <p:attrName>ppt_x</p:attrName>
                                        </p:attrNameLst>
                                      </p:cBhvr>
                                      <p:tavLst>
                                        <p:tav tm="0">
                                          <p:val>
                                            <p:strVal val="#ppt_x"/>
                                          </p:val>
                                        </p:tav>
                                        <p:tav tm="100000">
                                          <p:val>
                                            <p:strVal val="#ppt_x"/>
                                          </p:val>
                                        </p:tav>
                                      </p:tavLst>
                                    </p:anim>
                                    <p:anim calcmode="lin" valueType="num">
                                      <p:cBhvr>
                                        <p:cTn id="283" dur="1000" fill="hold"/>
                                        <p:tgtEl>
                                          <p:spTgt spid="118"/>
                                        </p:tgtEl>
                                        <p:attrNameLst>
                                          <p:attrName>ppt_y</p:attrName>
                                        </p:attrNameLst>
                                      </p:cBhvr>
                                      <p:tavLst>
                                        <p:tav tm="0">
                                          <p:val>
                                            <p:strVal val="#ppt_y+.1"/>
                                          </p:val>
                                        </p:tav>
                                        <p:tav tm="100000">
                                          <p:val>
                                            <p:strVal val="#ppt_y"/>
                                          </p:val>
                                        </p:tav>
                                      </p:tavLst>
                                    </p:anim>
                                  </p:childTnLst>
                                </p:cTn>
                              </p:par>
                              <p:par>
                                <p:cTn id="284" presetID="42" presetClass="entr" presetSubtype="0" fill="hold" grpId="0" nodeType="withEffect">
                                  <p:stCondLst>
                                    <p:cond delay="0"/>
                                  </p:stCondLst>
                                  <p:childTnLst>
                                    <p:set>
                                      <p:cBhvr>
                                        <p:cTn id="285" dur="1" fill="hold">
                                          <p:stCondLst>
                                            <p:cond delay="0"/>
                                          </p:stCondLst>
                                        </p:cTn>
                                        <p:tgtEl>
                                          <p:spTgt spid="117"/>
                                        </p:tgtEl>
                                        <p:attrNameLst>
                                          <p:attrName>style.visibility</p:attrName>
                                        </p:attrNameLst>
                                      </p:cBhvr>
                                      <p:to>
                                        <p:strVal val="visible"/>
                                      </p:to>
                                    </p:set>
                                    <p:animEffect transition="in" filter="fade">
                                      <p:cBhvr>
                                        <p:cTn id="286" dur="1000"/>
                                        <p:tgtEl>
                                          <p:spTgt spid="117"/>
                                        </p:tgtEl>
                                      </p:cBhvr>
                                    </p:animEffect>
                                    <p:anim calcmode="lin" valueType="num">
                                      <p:cBhvr>
                                        <p:cTn id="287" dur="1000" fill="hold"/>
                                        <p:tgtEl>
                                          <p:spTgt spid="117"/>
                                        </p:tgtEl>
                                        <p:attrNameLst>
                                          <p:attrName>ppt_x</p:attrName>
                                        </p:attrNameLst>
                                      </p:cBhvr>
                                      <p:tavLst>
                                        <p:tav tm="0">
                                          <p:val>
                                            <p:strVal val="#ppt_x"/>
                                          </p:val>
                                        </p:tav>
                                        <p:tav tm="100000">
                                          <p:val>
                                            <p:strVal val="#ppt_x"/>
                                          </p:val>
                                        </p:tav>
                                      </p:tavLst>
                                    </p:anim>
                                    <p:anim calcmode="lin" valueType="num">
                                      <p:cBhvr>
                                        <p:cTn id="288" dur="1000" fill="hold"/>
                                        <p:tgtEl>
                                          <p:spTgt spid="117"/>
                                        </p:tgtEl>
                                        <p:attrNameLst>
                                          <p:attrName>ppt_y</p:attrName>
                                        </p:attrNameLst>
                                      </p:cBhvr>
                                      <p:tavLst>
                                        <p:tav tm="0">
                                          <p:val>
                                            <p:strVal val="#ppt_y+.1"/>
                                          </p:val>
                                        </p:tav>
                                        <p:tav tm="100000">
                                          <p:val>
                                            <p:strVal val="#ppt_y"/>
                                          </p:val>
                                        </p:tav>
                                      </p:tavLst>
                                    </p:anim>
                                  </p:childTnLst>
                                </p:cTn>
                              </p:par>
                              <p:par>
                                <p:cTn id="289" presetID="42" presetClass="entr" presetSubtype="0" fill="hold" grpId="0" nodeType="withEffect">
                                  <p:stCondLst>
                                    <p:cond delay="0"/>
                                  </p:stCondLst>
                                  <p:childTnLst>
                                    <p:set>
                                      <p:cBhvr>
                                        <p:cTn id="290" dur="1" fill="hold">
                                          <p:stCondLst>
                                            <p:cond delay="0"/>
                                          </p:stCondLst>
                                        </p:cTn>
                                        <p:tgtEl>
                                          <p:spTgt spid="116"/>
                                        </p:tgtEl>
                                        <p:attrNameLst>
                                          <p:attrName>style.visibility</p:attrName>
                                        </p:attrNameLst>
                                      </p:cBhvr>
                                      <p:to>
                                        <p:strVal val="visible"/>
                                      </p:to>
                                    </p:set>
                                    <p:animEffect transition="in" filter="fade">
                                      <p:cBhvr>
                                        <p:cTn id="291" dur="1000"/>
                                        <p:tgtEl>
                                          <p:spTgt spid="116"/>
                                        </p:tgtEl>
                                      </p:cBhvr>
                                    </p:animEffect>
                                    <p:anim calcmode="lin" valueType="num">
                                      <p:cBhvr>
                                        <p:cTn id="292" dur="1000" fill="hold"/>
                                        <p:tgtEl>
                                          <p:spTgt spid="116"/>
                                        </p:tgtEl>
                                        <p:attrNameLst>
                                          <p:attrName>ppt_x</p:attrName>
                                        </p:attrNameLst>
                                      </p:cBhvr>
                                      <p:tavLst>
                                        <p:tav tm="0">
                                          <p:val>
                                            <p:strVal val="#ppt_x"/>
                                          </p:val>
                                        </p:tav>
                                        <p:tav tm="100000">
                                          <p:val>
                                            <p:strVal val="#ppt_x"/>
                                          </p:val>
                                        </p:tav>
                                      </p:tavLst>
                                    </p:anim>
                                    <p:anim calcmode="lin" valueType="num">
                                      <p:cBhvr>
                                        <p:cTn id="293" dur="1000" fill="hold"/>
                                        <p:tgtEl>
                                          <p:spTgt spid="116"/>
                                        </p:tgtEl>
                                        <p:attrNameLst>
                                          <p:attrName>ppt_y</p:attrName>
                                        </p:attrNameLst>
                                      </p:cBhvr>
                                      <p:tavLst>
                                        <p:tav tm="0">
                                          <p:val>
                                            <p:strVal val="#ppt_y+.1"/>
                                          </p:val>
                                        </p:tav>
                                        <p:tav tm="100000">
                                          <p:val>
                                            <p:strVal val="#ppt_y"/>
                                          </p:val>
                                        </p:tav>
                                      </p:tavLst>
                                    </p:anim>
                                  </p:childTnLst>
                                </p:cTn>
                              </p:par>
                              <p:par>
                                <p:cTn id="294" presetID="42" presetClass="entr" presetSubtype="0" fill="hold" grpId="0" nodeType="withEffect">
                                  <p:stCondLst>
                                    <p:cond delay="0"/>
                                  </p:stCondLst>
                                  <p:childTnLst>
                                    <p:set>
                                      <p:cBhvr>
                                        <p:cTn id="295" dur="1" fill="hold">
                                          <p:stCondLst>
                                            <p:cond delay="0"/>
                                          </p:stCondLst>
                                        </p:cTn>
                                        <p:tgtEl>
                                          <p:spTgt spid="115"/>
                                        </p:tgtEl>
                                        <p:attrNameLst>
                                          <p:attrName>style.visibility</p:attrName>
                                        </p:attrNameLst>
                                      </p:cBhvr>
                                      <p:to>
                                        <p:strVal val="visible"/>
                                      </p:to>
                                    </p:set>
                                    <p:animEffect transition="in" filter="fade">
                                      <p:cBhvr>
                                        <p:cTn id="296" dur="1000"/>
                                        <p:tgtEl>
                                          <p:spTgt spid="115"/>
                                        </p:tgtEl>
                                      </p:cBhvr>
                                    </p:animEffect>
                                    <p:anim calcmode="lin" valueType="num">
                                      <p:cBhvr>
                                        <p:cTn id="297" dur="1000" fill="hold"/>
                                        <p:tgtEl>
                                          <p:spTgt spid="115"/>
                                        </p:tgtEl>
                                        <p:attrNameLst>
                                          <p:attrName>ppt_x</p:attrName>
                                        </p:attrNameLst>
                                      </p:cBhvr>
                                      <p:tavLst>
                                        <p:tav tm="0">
                                          <p:val>
                                            <p:strVal val="#ppt_x"/>
                                          </p:val>
                                        </p:tav>
                                        <p:tav tm="100000">
                                          <p:val>
                                            <p:strVal val="#ppt_x"/>
                                          </p:val>
                                        </p:tav>
                                      </p:tavLst>
                                    </p:anim>
                                    <p:anim calcmode="lin" valueType="num">
                                      <p:cBhvr>
                                        <p:cTn id="298" dur="1000" fill="hold"/>
                                        <p:tgtEl>
                                          <p:spTgt spid="115"/>
                                        </p:tgtEl>
                                        <p:attrNameLst>
                                          <p:attrName>ppt_y</p:attrName>
                                        </p:attrNameLst>
                                      </p:cBhvr>
                                      <p:tavLst>
                                        <p:tav tm="0">
                                          <p:val>
                                            <p:strVal val="#ppt_y+.1"/>
                                          </p:val>
                                        </p:tav>
                                        <p:tav tm="100000">
                                          <p:val>
                                            <p:strVal val="#ppt_y"/>
                                          </p:val>
                                        </p:tav>
                                      </p:tavLst>
                                    </p:anim>
                                  </p:childTnLst>
                                </p:cTn>
                              </p:par>
                              <p:par>
                                <p:cTn id="299" presetID="42" presetClass="entr" presetSubtype="0" fill="hold" grpId="0" nodeType="withEffect">
                                  <p:stCondLst>
                                    <p:cond delay="0"/>
                                  </p:stCondLst>
                                  <p:childTnLst>
                                    <p:set>
                                      <p:cBhvr>
                                        <p:cTn id="300" dur="1" fill="hold">
                                          <p:stCondLst>
                                            <p:cond delay="0"/>
                                          </p:stCondLst>
                                        </p:cTn>
                                        <p:tgtEl>
                                          <p:spTgt spid="119"/>
                                        </p:tgtEl>
                                        <p:attrNameLst>
                                          <p:attrName>style.visibility</p:attrName>
                                        </p:attrNameLst>
                                      </p:cBhvr>
                                      <p:to>
                                        <p:strVal val="visible"/>
                                      </p:to>
                                    </p:set>
                                    <p:animEffect transition="in" filter="fade">
                                      <p:cBhvr>
                                        <p:cTn id="301" dur="1000"/>
                                        <p:tgtEl>
                                          <p:spTgt spid="119"/>
                                        </p:tgtEl>
                                      </p:cBhvr>
                                    </p:animEffect>
                                    <p:anim calcmode="lin" valueType="num">
                                      <p:cBhvr>
                                        <p:cTn id="302" dur="1000" fill="hold"/>
                                        <p:tgtEl>
                                          <p:spTgt spid="119"/>
                                        </p:tgtEl>
                                        <p:attrNameLst>
                                          <p:attrName>ppt_x</p:attrName>
                                        </p:attrNameLst>
                                      </p:cBhvr>
                                      <p:tavLst>
                                        <p:tav tm="0">
                                          <p:val>
                                            <p:strVal val="#ppt_x"/>
                                          </p:val>
                                        </p:tav>
                                        <p:tav tm="100000">
                                          <p:val>
                                            <p:strVal val="#ppt_x"/>
                                          </p:val>
                                        </p:tav>
                                      </p:tavLst>
                                    </p:anim>
                                    <p:anim calcmode="lin" valueType="num">
                                      <p:cBhvr>
                                        <p:cTn id="303" dur="1000" fill="hold"/>
                                        <p:tgtEl>
                                          <p:spTgt spid="119"/>
                                        </p:tgtEl>
                                        <p:attrNameLst>
                                          <p:attrName>ppt_y</p:attrName>
                                        </p:attrNameLst>
                                      </p:cBhvr>
                                      <p:tavLst>
                                        <p:tav tm="0">
                                          <p:val>
                                            <p:strVal val="#ppt_y+.1"/>
                                          </p:val>
                                        </p:tav>
                                        <p:tav tm="100000">
                                          <p:val>
                                            <p:strVal val="#ppt_y"/>
                                          </p:val>
                                        </p:tav>
                                      </p:tavLst>
                                    </p:anim>
                                  </p:childTnLst>
                                </p:cTn>
                              </p:par>
                              <p:par>
                                <p:cTn id="304" presetID="42" presetClass="entr" presetSubtype="0" fill="hold" grpId="0" nodeType="withEffect">
                                  <p:stCondLst>
                                    <p:cond delay="0"/>
                                  </p:stCondLst>
                                  <p:childTnLst>
                                    <p:set>
                                      <p:cBhvr>
                                        <p:cTn id="305" dur="1" fill="hold">
                                          <p:stCondLst>
                                            <p:cond delay="0"/>
                                          </p:stCondLst>
                                        </p:cTn>
                                        <p:tgtEl>
                                          <p:spTgt spid="121"/>
                                        </p:tgtEl>
                                        <p:attrNameLst>
                                          <p:attrName>style.visibility</p:attrName>
                                        </p:attrNameLst>
                                      </p:cBhvr>
                                      <p:to>
                                        <p:strVal val="visible"/>
                                      </p:to>
                                    </p:set>
                                    <p:animEffect transition="in" filter="fade">
                                      <p:cBhvr>
                                        <p:cTn id="306" dur="1000"/>
                                        <p:tgtEl>
                                          <p:spTgt spid="121"/>
                                        </p:tgtEl>
                                      </p:cBhvr>
                                    </p:animEffect>
                                    <p:anim calcmode="lin" valueType="num">
                                      <p:cBhvr>
                                        <p:cTn id="307" dur="1000" fill="hold"/>
                                        <p:tgtEl>
                                          <p:spTgt spid="121"/>
                                        </p:tgtEl>
                                        <p:attrNameLst>
                                          <p:attrName>ppt_x</p:attrName>
                                        </p:attrNameLst>
                                      </p:cBhvr>
                                      <p:tavLst>
                                        <p:tav tm="0">
                                          <p:val>
                                            <p:strVal val="#ppt_x"/>
                                          </p:val>
                                        </p:tav>
                                        <p:tav tm="100000">
                                          <p:val>
                                            <p:strVal val="#ppt_x"/>
                                          </p:val>
                                        </p:tav>
                                      </p:tavLst>
                                    </p:anim>
                                    <p:anim calcmode="lin" valueType="num">
                                      <p:cBhvr>
                                        <p:cTn id="308" dur="1000" fill="hold"/>
                                        <p:tgtEl>
                                          <p:spTgt spid="121"/>
                                        </p:tgtEl>
                                        <p:attrNameLst>
                                          <p:attrName>ppt_y</p:attrName>
                                        </p:attrNameLst>
                                      </p:cBhvr>
                                      <p:tavLst>
                                        <p:tav tm="0">
                                          <p:val>
                                            <p:strVal val="#ppt_y+.1"/>
                                          </p:val>
                                        </p:tav>
                                        <p:tav tm="100000">
                                          <p:val>
                                            <p:strVal val="#ppt_y"/>
                                          </p:val>
                                        </p:tav>
                                      </p:tavLst>
                                    </p:anim>
                                  </p:childTnLst>
                                </p:cTn>
                              </p:par>
                              <p:par>
                                <p:cTn id="309" presetID="42" presetClass="entr" presetSubtype="0" fill="hold" grpId="0" nodeType="withEffect">
                                  <p:stCondLst>
                                    <p:cond delay="0"/>
                                  </p:stCondLst>
                                  <p:childTnLst>
                                    <p:set>
                                      <p:cBhvr>
                                        <p:cTn id="310" dur="1" fill="hold">
                                          <p:stCondLst>
                                            <p:cond delay="0"/>
                                          </p:stCondLst>
                                        </p:cTn>
                                        <p:tgtEl>
                                          <p:spTgt spid="120"/>
                                        </p:tgtEl>
                                        <p:attrNameLst>
                                          <p:attrName>style.visibility</p:attrName>
                                        </p:attrNameLst>
                                      </p:cBhvr>
                                      <p:to>
                                        <p:strVal val="visible"/>
                                      </p:to>
                                    </p:set>
                                    <p:animEffect transition="in" filter="fade">
                                      <p:cBhvr>
                                        <p:cTn id="311" dur="1000"/>
                                        <p:tgtEl>
                                          <p:spTgt spid="120"/>
                                        </p:tgtEl>
                                      </p:cBhvr>
                                    </p:animEffect>
                                    <p:anim calcmode="lin" valueType="num">
                                      <p:cBhvr>
                                        <p:cTn id="312" dur="1000" fill="hold"/>
                                        <p:tgtEl>
                                          <p:spTgt spid="120"/>
                                        </p:tgtEl>
                                        <p:attrNameLst>
                                          <p:attrName>ppt_x</p:attrName>
                                        </p:attrNameLst>
                                      </p:cBhvr>
                                      <p:tavLst>
                                        <p:tav tm="0">
                                          <p:val>
                                            <p:strVal val="#ppt_x"/>
                                          </p:val>
                                        </p:tav>
                                        <p:tav tm="100000">
                                          <p:val>
                                            <p:strVal val="#ppt_x"/>
                                          </p:val>
                                        </p:tav>
                                      </p:tavLst>
                                    </p:anim>
                                    <p:anim calcmode="lin" valueType="num">
                                      <p:cBhvr>
                                        <p:cTn id="313" dur="1000" fill="hold"/>
                                        <p:tgtEl>
                                          <p:spTgt spid="120"/>
                                        </p:tgtEl>
                                        <p:attrNameLst>
                                          <p:attrName>ppt_y</p:attrName>
                                        </p:attrNameLst>
                                      </p:cBhvr>
                                      <p:tavLst>
                                        <p:tav tm="0">
                                          <p:val>
                                            <p:strVal val="#ppt_y+.1"/>
                                          </p:val>
                                        </p:tav>
                                        <p:tav tm="100000">
                                          <p:val>
                                            <p:strVal val="#ppt_y"/>
                                          </p:val>
                                        </p:tav>
                                      </p:tavLst>
                                    </p:anim>
                                  </p:childTnLst>
                                </p:cTn>
                              </p:par>
                              <p:par>
                                <p:cTn id="314" presetID="42" presetClass="entr" presetSubtype="0" fill="hold" nodeType="withEffect">
                                  <p:stCondLst>
                                    <p:cond delay="0"/>
                                  </p:stCondLst>
                                  <p:childTnLst>
                                    <p:set>
                                      <p:cBhvr>
                                        <p:cTn id="315" dur="1" fill="hold">
                                          <p:stCondLst>
                                            <p:cond delay="0"/>
                                          </p:stCondLst>
                                        </p:cTn>
                                        <p:tgtEl>
                                          <p:spTgt spid="125"/>
                                        </p:tgtEl>
                                        <p:attrNameLst>
                                          <p:attrName>style.visibility</p:attrName>
                                        </p:attrNameLst>
                                      </p:cBhvr>
                                      <p:to>
                                        <p:strVal val="visible"/>
                                      </p:to>
                                    </p:set>
                                    <p:animEffect transition="in" filter="fade">
                                      <p:cBhvr>
                                        <p:cTn id="316" dur="1000"/>
                                        <p:tgtEl>
                                          <p:spTgt spid="125"/>
                                        </p:tgtEl>
                                      </p:cBhvr>
                                    </p:animEffect>
                                    <p:anim calcmode="lin" valueType="num">
                                      <p:cBhvr>
                                        <p:cTn id="317" dur="1000" fill="hold"/>
                                        <p:tgtEl>
                                          <p:spTgt spid="125"/>
                                        </p:tgtEl>
                                        <p:attrNameLst>
                                          <p:attrName>ppt_x</p:attrName>
                                        </p:attrNameLst>
                                      </p:cBhvr>
                                      <p:tavLst>
                                        <p:tav tm="0">
                                          <p:val>
                                            <p:strVal val="#ppt_x"/>
                                          </p:val>
                                        </p:tav>
                                        <p:tav tm="100000">
                                          <p:val>
                                            <p:strVal val="#ppt_x"/>
                                          </p:val>
                                        </p:tav>
                                      </p:tavLst>
                                    </p:anim>
                                    <p:anim calcmode="lin" valueType="num">
                                      <p:cBhvr>
                                        <p:cTn id="318" dur="1000" fill="hold"/>
                                        <p:tgtEl>
                                          <p:spTgt spid="125"/>
                                        </p:tgtEl>
                                        <p:attrNameLst>
                                          <p:attrName>ppt_y</p:attrName>
                                        </p:attrNameLst>
                                      </p:cBhvr>
                                      <p:tavLst>
                                        <p:tav tm="0">
                                          <p:val>
                                            <p:strVal val="#ppt_y+.1"/>
                                          </p:val>
                                        </p:tav>
                                        <p:tav tm="100000">
                                          <p:val>
                                            <p:strVal val="#ppt_y"/>
                                          </p:val>
                                        </p:tav>
                                      </p:tavLst>
                                    </p:anim>
                                  </p:childTnLst>
                                </p:cTn>
                              </p:par>
                              <p:par>
                                <p:cTn id="319" presetID="42" presetClass="entr" presetSubtype="0" fill="hold" nodeType="withEffect">
                                  <p:stCondLst>
                                    <p:cond delay="0"/>
                                  </p:stCondLst>
                                  <p:childTnLst>
                                    <p:set>
                                      <p:cBhvr>
                                        <p:cTn id="320" dur="1" fill="hold">
                                          <p:stCondLst>
                                            <p:cond delay="0"/>
                                          </p:stCondLst>
                                        </p:cTn>
                                        <p:tgtEl>
                                          <p:spTgt spid="126"/>
                                        </p:tgtEl>
                                        <p:attrNameLst>
                                          <p:attrName>style.visibility</p:attrName>
                                        </p:attrNameLst>
                                      </p:cBhvr>
                                      <p:to>
                                        <p:strVal val="visible"/>
                                      </p:to>
                                    </p:set>
                                    <p:animEffect transition="in" filter="fade">
                                      <p:cBhvr>
                                        <p:cTn id="321" dur="1000"/>
                                        <p:tgtEl>
                                          <p:spTgt spid="126"/>
                                        </p:tgtEl>
                                      </p:cBhvr>
                                    </p:animEffect>
                                    <p:anim calcmode="lin" valueType="num">
                                      <p:cBhvr>
                                        <p:cTn id="322" dur="1000" fill="hold"/>
                                        <p:tgtEl>
                                          <p:spTgt spid="126"/>
                                        </p:tgtEl>
                                        <p:attrNameLst>
                                          <p:attrName>ppt_x</p:attrName>
                                        </p:attrNameLst>
                                      </p:cBhvr>
                                      <p:tavLst>
                                        <p:tav tm="0">
                                          <p:val>
                                            <p:strVal val="#ppt_x"/>
                                          </p:val>
                                        </p:tav>
                                        <p:tav tm="100000">
                                          <p:val>
                                            <p:strVal val="#ppt_x"/>
                                          </p:val>
                                        </p:tav>
                                      </p:tavLst>
                                    </p:anim>
                                    <p:anim calcmode="lin" valueType="num">
                                      <p:cBhvr>
                                        <p:cTn id="323" dur="1000" fill="hold"/>
                                        <p:tgtEl>
                                          <p:spTgt spid="126"/>
                                        </p:tgtEl>
                                        <p:attrNameLst>
                                          <p:attrName>ppt_y</p:attrName>
                                        </p:attrNameLst>
                                      </p:cBhvr>
                                      <p:tavLst>
                                        <p:tav tm="0">
                                          <p:val>
                                            <p:strVal val="#ppt_y+.1"/>
                                          </p:val>
                                        </p:tav>
                                        <p:tav tm="100000">
                                          <p:val>
                                            <p:strVal val="#ppt_y"/>
                                          </p:val>
                                        </p:tav>
                                      </p:tavLst>
                                    </p:anim>
                                  </p:childTnLst>
                                </p:cTn>
                              </p:par>
                              <p:par>
                                <p:cTn id="324" presetID="42" presetClass="entr" presetSubtype="0" fill="hold" nodeType="withEffect">
                                  <p:stCondLst>
                                    <p:cond delay="0"/>
                                  </p:stCondLst>
                                  <p:childTnLst>
                                    <p:set>
                                      <p:cBhvr>
                                        <p:cTn id="325" dur="1" fill="hold">
                                          <p:stCondLst>
                                            <p:cond delay="0"/>
                                          </p:stCondLst>
                                        </p:cTn>
                                        <p:tgtEl>
                                          <p:spTgt spid="123"/>
                                        </p:tgtEl>
                                        <p:attrNameLst>
                                          <p:attrName>style.visibility</p:attrName>
                                        </p:attrNameLst>
                                      </p:cBhvr>
                                      <p:to>
                                        <p:strVal val="visible"/>
                                      </p:to>
                                    </p:set>
                                    <p:animEffect transition="in" filter="fade">
                                      <p:cBhvr>
                                        <p:cTn id="326" dur="1000"/>
                                        <p:tgtEl>
                                          <p:spTgt spid="123"/>
                                        </p:tgtEl>
                                      </p:cBhvr>
                                    </p:animEffect>
                                    <p:anim calcmode="lin" valueType="num">
                                      <p:cBhvr>
                                        <p:cTn id="327" dur="1000" fill="hold"/>
                                        <p:tgtEl>
                                          <p:spTgt spid="123"/>
                                        </p:tgtEl>
                                        <p:attrNameLst>
                                          <p:attrName>ppt_x</p:attrName>
                                        </p:attrNameLst>
                                      </p:cBhvr>
                                      <p:tavLst>
                                        <p:tav tm="0">
                                          <p:val>
                                            <p:strVal val="#ppt_x"/>
                                          </p:val>
                                        </p:tav>
                                        <p:tav tm="100000">
                                          <p:val>
                                            <p:strVal val="#ppt_x"/>
                                          </p:val>
                                        </p:tav>
                                      </p:tavLst>
                                    </p:anim>
                                    <p:anim calcmode="lin" valueType="num">
                                      <p:cBhvr>
                                        <p:cTn id="328" dur="1000" fill="hold"/>
                                        <p:tgtEl>
                                          <p:spTgt spid="123"/>
                                        </p:tgtEl>
                                        <p:attrNameLst>
                                          <p:attrName>ppt_y</p:attrName>
                                        </p:attrNameLst>
                                      </p:cBhvr>
                                      <p:tavLst>
                                        <p:tav tm="0">
                                          <p:val>
                                            <p:strVal val="#ppt_y+.1"/>
                                          </p:val>
                                        </p:tav>
                                        <p:tav tm="100000">
                                          <p:val>
                                            <p:strVal val="#ppt_y"/>
                                          </p:val>
                                        </p:tav>
                                      </p:tavLst>
                                    </p:anim>
                                  </p:childTnLst>
                                </p:cTn>
                              </p:par>
                              <p:par>
                                <p:cTn id="329" presetID="42" presetClass="entr" presetSubtype="0" fill="hold" nodeType="withEffect">
                                  <p:stCondLst>
                                    <p:cond delay="0"/>
                                  </p:stCondLst>
                                  <p:childTnLst>
                                    <p:set>
                                      <p:cBhvr>
                                        <p:cTn id="330" dur="1" fill="hold">
                                          <p:stCondLst>
                                            <p:cond delay="0"/>
                                          </p:stCondLst>
                                        </p:cTn>
                                        <p:tgtEl>
                                          <p:spTgt spid="124"/>
                                        </p:tgtEl>
                                        <p:attrNameLst>
                                          <p:attrName>style.visibility</p:attrName>
                                        </p:attrNameLst>
                                      </p:cBhvr>
                                      <p:to>
                                        <p:strVal val="visible"/>
                                      </p:to>
                                    </p:set>
                                    <p:animEffect transition="in" filter="fade">
                                      <p:cBhvr>
                                        <p:cTn id="331" dur="1000"/>
                                        <p:tgtEl>
                                          <p:spTgt spid="124"/>
                                        </p:tgtEl>
                                      </p:cBhvr>
                                    </p:animEffect>
                                    <p:anim calcmode="lin" valueType="num">
                                      <p:cBhvr>
                                        <p:cTn id="332" dur="1000" fill="hold"/>
                                        <p:tgtEl>
                                          <p:spTgt spid="124"/>
                                        </p:tgtEl>
                                        <p:attrNameLst>
                                          <p:attrName>ppt_x</p:attrName>
                                        </p:attrNameLst>
                                      </p:cBhvr>
                                      <p:tavLst>
                                        <p:tav tm="0">
                                          <p:val>
                                            <p:strVal val="#ppt_x"/>
                                          </p:val>
                                        </p:tav>
                                        <p:tav tm="100000">
                                          <p:val>
                                            <p:strVal val="#ppt_x"/>
                                          </p:val>
                                        </p:tav>
                                      </p:tavLst>
                                    </p:anim>
                                    <p:anim calcmode="lin" valueType="num">
                                      <p:cBhvr>
                                        <p:cTn id="333" dur="1000" fill="hold"/>
                                        <p:tgtEl>
                                          <p:spTgt spid="1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5" grpId="0" animBg="1"/>
      <p:bldP spid="46" grpId="0" animBg="1"/>
      <p:bldP spid="47" grpId="0" animBg="1"/>
      <p:bldP spid="48" grpId="0" animBg="1"/>
      <p:bldP spid="49" grpId="0" animBg="1"/>
      <p:bldP spid="50" grpId="0" animBg="1"/>
      <p:bldP spid="51" grpId="0" animBg="1"/>
      <p:bldP spid="9" grpId="0"/>
      <p:bldP spid="10" grpId="0" animBg="1"/>
      <p:bldP spid="11" grpId="0"/>
      <p:bldP spid="60" grpId="0" animBg="1"/>
      <p:bldP spid="61" grpId="0" animBg="1"/>
      <p:bldP spid="62" grpId="0" animBg="1"/>
      <p:bldP spid="63" grpId="0" animBg="1"/>
      <p:bldP spid="64" grpId="0" animBg="1"/>
      <p:bldP spid="65" grpId="0" animBg="1"/>
      <p:bldP spid="66" grpId="0" animBg="1"/>
      <p:bldP spid="67" grpId="0" animBg="1"/>
      <p:bldP spid="74" grpId="0" animBg="1"/>
      <p:bldP spid="75" grpId="0" animBg="1"/>
      <p:bldP spid="76" grpId="0" animBg="1"/>
      <p:bldP spid="77" grpId="0" animBg="1"/>
      <p:bldP spid="78" grpId="0" animBg="1"/>
      <p:bldP spid="79" grpId="0" animBg="1"/>
      <p:bldP spid="80" grpId="0" animBg="1"/>
      <p:bldP spid="81" grpId="0" animBg="1"/>
      <p:bldP spid="16" grpId="0"/>
      <p:bldP spid="17" grpId="0" animBg="1"/>
      <p:bldP spid="94" grpId="0" animBg="1"/>
      <p:bldP spid="95" grpId="0" animBg="1"/>
      <p:bldP spid="96" grpId="0" animBg="1"/>
      <p:bldP spid="97" grpId="0" animBg="1"/>
      <p:bldP spid="98" grpId="0" animBg="1"/>
      <p:bldP spid="99" grpId="0" animBg="1"/>
      <p:bldP spid="100" grpId="0" animBg="1"/>
      <p:bldP spid="101" grpId="0" animBg="1"/>
      <p:bldP spid="26" grpId="0" animBg="1"/>
      <p:bldP spid="27" grpId="0" animBg="1"/>
      <p:bldP spid="115" grpId="0" animBg="1"/>
      <p:bldP spid="116" grpId="0" animBg="1"/>
      <p:bldP spid="117" grpId="0" animBg="1"/>
      <p:bldP spid="118" grpId="0" animBg="1"/>
      <p:bldP spid="119" grpId="0" animBg="1"/>
      <p:bldP spid="120" grpId="0" animBg="1"/>
      <p:bldP spid="121" grpId="0" animBg="1"/>
      <p:bldP spid="122" grpId="0" animBg="1"/>
      <p:bldP spid="2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QPS-</a:t>
            </a:r>
            <a:r>
              <a:rPr lang="en-US" dirty="0" err="1"/>
              <a:t>iSLIP</a:t>
            </a:r>
            <a:r>
              <a:rPr lang="en-US" dirty="0"/>
              <a:t>: Example </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Oval 5"/>
          <p:cNvSpPr/>
          <p:nvPr/>
        </p:nvSpPr>
        <p:spPr>
          <a:xfrm>
            <a:off x="981983" y="196958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7" name="Oval 6"/>
          <p:cNvSpPr/>
          <p:nvPr/>
        </p:nvSpPr>
        <p:spPr>
          <a:xfrm>
            <a:off x="981983" y="2490763"/>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8" name="Oval 7"/>
          <p:cNvSpPr/>
          <p:nvPr/>
        </p:nvSpPr>
        <p:spPr>
          <a:xfrm>
            <a:off x="981983" y="301194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 name="Oval 8"/>
          <p:cNvSpPr/>
          <p:nvPr/>
        </p:nvSpPr>
        <p:spPr>
          <a:xfrm>
            <a:off x="981983" y="3533130"/>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0" name="Oval 9"/>
          <p:cNvSpPr/>
          <p:nvPr/>
        </p:nvSpPr>
        <p:spPr>
          <a:xfrm>
            <a:off x="2158730" y="196958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 name="Oval 10"/>
          <p:cNvSpPr/>
          <p:nvPr/>
        </p:nvSpPr>
        <p:spPr>
          <a:xfrm>
            <a:off x="2158730" y="2490763"/>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2" name="Oval 11"/>
          <p:cNvSpPr/>
          <p:nvPr/>
        </p:nvSpPr>
        <p:spPr>
          <a:xfrm>
            <a:off x="2158730" y="301194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3" name="Oval 12"/>
          <p:cNvSpPr/>
          <p:nvPr/>
        </p:nvSpPr>
        <p:spPr>
          <a:xfrm>
            <a:off x="2158730" y="3533130"/>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4" name="TextBox 13"/>
          <p:cNvSpPr txBox="1"/>
          <p:nvPr/>
        </p:nvSpPr>
        <p:spPr>
          <a:xfrm>
            <a:off x="836188" y="1606870"/>
            <a:ext cx="204735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Starter Matching</a:t>
            </a:r>
          </a:p>
        </p:txBody>
      </p:sp>
      <p:cxnSp>
        <p:nvCxnSpPr>
          <p:cNvPr id="16" name="Straight Connector 15"/>
          <p:cNvCxnSpPr/>
          <p:nvPr/>
        </p:nvCxnSpPr>
        <p:spPr>
          <a:xfrm>
            <a:off x="1380944" y="2169060"/>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6"/>
            <a:endCxn id="13" idx="2"/>
          </p:cNvCxnSpPr>
          <p:nvPr/>
        </p:nvCxnSpPr>
        <p:spPr>
          <a:xfrm>
            <a:off x="1380944" y="2690244"/>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39861" y="207263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1" name="Rectangle 20"/>
          <p:cNvSpPr/>
          <p:nvPr/>
        </p:nvSpPr>
        <p:spPr>
          <a:xfrm>
            <a:off x="739861" y="2593814"/>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22" name="Rectangle 21"/>
          <p:cNvSpPr/>
          <p:nvPr/>
        </p:nvSpPr>
        <p:spPr>
          <a:xfrm>
            <a:off x="739861" y="311499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3" name="Rectangle 22"/>
          <p:cNvSpPr/>
          <p:nvPr/>
        </p:nvSpPr>
        <p:spPr>
          <a:xfrm>
            <a:off x="739861" y="3636181"/>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4" name="Rectangle 23"/>
          <p:cNvSpPr/>
          <p:nvPr/>
        </p:nvSpPr>
        <p:spPr>
          <a:xfrm>
            <a:off x="2666993" y="2593814"/>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5" name="Rectangle 24"/>
          <p:cNvSpPr/>
          <p:nvPr/>
        </p:nvSpPr>
        <p:spPr>
          <a:xfrm>
            <a:off x="2666993" y="363618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26" name="Rectangle 25"/>
          <p:cNvSpPr/>
          <p:nvPr/>
        </p:nvSpPr>
        <p:spPr>
          <a:xfrm>
            <a:off x="2666993" y="311499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27" name="Rectangle 26"/>
          <p:cNvSpPr/>
          <p:nvPr/>
        </p:nvSpPr>
        <p:spPr>
          <a:xfrm>
            <a:off x="2666993" y="2072631"/>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28" name="Oval 27"/>
          <p:cNvSpPr/>
          <p:nvPr/>
        </p:nvSpPr>
        <p:spPr>
          <a:xfrm>
            <a:off x="3668305" y="196108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29" name="Oval 28"/>
          <p:cNvSpPr/>
          <p:nvPr/>
        </p:nvSpPr>
        <p:spPr>
          <a:xfrm>
            <a:off x="3668305" y="248227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0" name="Oval 29"/>
          <p:cNvSpPr/>
          <p:nvPr/>
        </p:nvSpPr>
        <p:spPr>
          <a:xfrm>
            <a:off x="3668305" y="300345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1" name="Oval 30"/>
          <p:cNvSpPr/>
          <p:nvPr/>
        </p:nvSpPr>
        <p:spPr>
          <a:xfrm>
            <a:off x="3668305" y="352463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32" name="Oval 31"/>
          <p:cNvSpPr/>
          <p:nvPr/>
        </p:nvSpPr>
        <p:spPr>
          <a:xfrm>
            <a:off x="4845052" y="196108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33" name="Oval 32"/>
          <p:cNvSpPr/>
          <p:nvPr/>
        </p:nvSpPr>
        <p:spPr>
          <a:xfrm>
            <a:off x="4845052" y="248227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34" name="Oval 33"/>
          <p:cNvSpPr/>
          <p:nvPr/>
        </p:nvSpPr>
        <p:spPr>
          <a:xfrm>
            <a:off x="4845052" y="300345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35" name="Oval 34"/>
          <p:cNvSpPr/>
          <p:nvPr/>
        </p:nvSpPr>
        <p:spPr>
          <a:xfrm>
            <a:off x="4845052" y="352463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36" name="Straight Connector 35"/>
          <p:cNvCxnSpPr/>
          <p:nvPr/>
        </p:nvCxnSpPr>
        <p:spPr>
          <a:xfrm>
            <a:off x="4067266" y="216056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9" idx="6"/>
            <a:endCxn id="35" idx="2"/>
          </p:cNvCxnSpPr>
          <p:nvPr/>
        </p:nvCxnSpPr>
        <p:spPr>
          <a:xfrm>
            <a:off x="4067266" y="268175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3426183" y="206414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39" name="Rectangle 38"/>
          <p:cNvSpPr/>
          <p:nvPr/>
        </p:nvSpPr>
        <p:spPr>
          <a:xfrm>
            <a:off x="3426183" y="258532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40" name="Rectangle 39"/>
          <p:cNvSpPr/>
          <p:nvPr/>
        </p:nvSpPr>
        <p:spPr>
          <a:xfrm>
            <a:off x="3426183" y="310650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41" name="Rectangle 40"/>
          <p:cNvSpPr/>
          <p:nvPr/>
        </p:nvSpPr>
        <p:spPr>
          <a:xfrm>
            <a:off x="3426183" y="362769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2" name="Rectangle 41"/>
          <p:cNvSpPr/>
          <p:nvPr/>
        </p:nvSpPr>
        <p:spPr>
          <a:xfrm>
            <a:off x="5353315" y="258532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3" name="Rectangle 42"/>
          <p:cNvSpPr/>
          <p:nvPr/>
        </p:nvSpPr>
        <p:spPr>
          <a:xfrm>
            <a:off x="5353315" y="362769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44" name="Rectangle 43"/>
          <p:cNvSpPr/>
          <p:nvPr/>
        </p:nvSpPr>
        <p:spPr>
          <a:xfrm>
            <a:off x="5353315" y="310650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45" name="Rectangle 44"/>
          <p:cNvSpPr/>
          <p:nvPr/>
        </p:nvSpPr>
        <p:spPr>
          <a:xfrm>
            <a:off x="5353315" y="206414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47" name="Straight Arrow Connector 46"/>
          <p:cNvCxnSpPr>
            <a:stCxn id="30" idx="6"/>
            <a:endCxn id="32" idx="2"/>
          </p:cNvCxnSpPr>
          <p:nvPr/>
        </p:nvCxnSpPr>
        <p:spPr>
          <a:xfrm flipV="1">
            <a:off x="4067266" y="2160570"/>
            <a:ext cx="777786" cy="1042366"/>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30" idx="6"/>
            <a:endCxn id="33" idx="2"/>
          </p:cNvCxnSpPr>
          <p:nvPr/>
        </p:nvCxnSpPr>
        <p:spPr>
          <a:xfrm flipV="1">
            <a:off x="4067266" y="2681753"/>
            <a:ext cx="777786" cy="521183"/>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30" idx="6"/>
            <a:endCxn id="34" idx="2"/>
          </p:cNvCxnSpPr>
          <p:nvPr/>
        </p:nvCxnSpPr>
        <p:spPr>
          <a:xfrm>
            <a:off x="4067266" y="3202936"/>
            <a:ext cx="777786" cy="0"/>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0" idx="6"/>
            <a:endCxn id="35" idx="2"/>
          </p:cNvCxnSpPr>
          <p:nvPr/>
        </p:nvCxnSpPr>
        <p:spPr>
          <a:xfrm>
            <a:off x="4067266" y="3202936"/>
            <a:ext cx="777786" cy="521184"/>
          </a:xfrm>
          <a:prstGeom prst="straightConnector1">
            <a:avLst/>
          </a:prstGeom>
          <a:ln w="381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31" idx="6"/>
            <a:endCxn id="32" idx="2"/>
          </p:cNvCxnSpPr>
          <p:nvPr/>
        </p:nvCxnSpPr>
        <p:spPr>
          <a:xfrm flipV="1">
            <a:off x="4067266" y="2160570"/>
            <a:ext cx="777786" cy="156355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1" idx="6"/>
            <a:endCxn id="33" idx="2"/>
          </p:cNvCxnSpPr>
          <p:nvPr/>
        </p:nvCxnSpPr>
        <p:spPr>
          <a:xfrm flipV="1">
            <a:off x="4067266" y="2681753"/>
            <a:ext cx="777786" cy="1042367"/>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1" idx="6"/>
            <a:endCxn id="34" idx="2"/>
          </p:cNvCxnSpPr>
          <p:nvPr/>
        </p:nvCxnSpPr>
        <p:spPr>
          <a:xfrm flipV="1">
            <a:off x="4067266" y="3202936"/>
            <a:ext cx="777786" cy="521184"/>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1" idx="6"/>
            <a:endCxn id="35" idx="2"/>
          </p:cNvCxnSpPr>
          <p:nvPr/>
        </p:nvCxnSpPr>
        <p:spPr>
          <a:xfrm>
            <a:off x="4067266" y="3724120"/>
            <a:ext cx="777786" cy="0"/>
          </a:xfrm>
          <a:prstGeom prst="straightConnector1">
            <a:avLst/>
          </a:prstGeom>
          <a:ln w="38100">
            <a:solidFill>
              <a:srgbClr val="FFFF0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3927791" y="1623177"/>
            <a:ext cx="109196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Request</a:t>
            </a:r>
          </a:p>
        </p:txBody>
      </p:sp>
      <p:sp>
        <p:nvSpPr>
          <p:cNvPr id="63" name="Oval 62"/>
          <p:cNvSpPr/>
          <p:nvPr/>
        </p:nvSpPr>
        <p:spPr>
          <a:xfrm>
            <a:off x="6244456" y="199250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4" name="Oval 63"/>
          <p:cNvSpPr/>
          <p:nvPr/>
        </p:nvSpPr>
        <p:spPr>
          <a:xfrm>
            <a:off x="6244456" y="251369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5" name="Oval 64"/>
          <p:cNvSpPr/>
          <p:nvPr/>
        </p:nvSpPr>
        <p:spPr>
          <a:xfrm>
            <a:off x="6244456" y="303487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66" name="Oval 65"/>
          <p:cNvSpPr/>
          <p:nvPr/>
        </p:nvSpPr>
        <p:spPr>
          <a:xfrm>
            <a:off x="6244456" y="355605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67" name="Oval 66"/>
          <p:cNvSpPr/>
          <p:nvPr/>
        </p:nvSpPr>
        <p:spPr>
          <a:xfrm>
            <a:off x="7421203" y="199250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68" name="Oval 67"/>
          <p:cNvSpPr/>
          <p:nvPr/>
        </p:nvSpPr>
        <p:spPr>
          <a:xfrm>
            <a:off x="7421203" y="251369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69" name="Oval 68"/>
          <p:cNvSpPr/>
          <p:nvPr/>
        </p:nvSpPr>
        <p:spPr>
          <a:xfrm>
            <a:off x="7421203" y="303487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70" name="Oval 69"/>
          <p:cNvSpPr/>
          <p:nvPr/>
        </p:nvSpPr>
        <p:spPr>
          <a:xfrm>
            <a:off x="7421203" y="355605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71" name="Straight Connector 70"/>
          <p:cNvCxnSpPr/>
          <p:nvPr/>
        </p:nvCxnSpPr>
        <p:spPr>
          <a:xfrm>
            <a:off x="6643417" y="2191989"/>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4" idx="6"/>
            <a:endCxn id="70" idx="2"/>
          </p:cNvCxnSpPr>
          <p:nvPr/>
        </p:nvCxnSpPr>
        <p:spPr>
          <a:xfrm>
            <a:off x="6643417" y="2713173"/>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002334" y="209556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4" name="Rectangle 73"/>
          <p:cNvSpPr/>
          <p:nvPr/>
        </p:nvSpPr>
        <p:spPr>
          <a:xfrm>
            <a:off x="6002334" y="261674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75" name="Rectangle 74"/>
          <p:cNvSpPr/>
          <p:nvPr/>
        </p:nvSpPr>
        <p:spPr>
          <a:xfrm>
            <a:off x="6002334" y="313792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76" name="Rectangle 75"/>
          <p:cNvSpPr/>
          <p:nvPr/>
        </p:nvSpPr>
        <p:spPr>
          <a:xfrm>
            <a:off x="6002334" y="365911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7" name="Rectangle 76"/>
          <p:cNvSpPr/>
          <p:nvPr/>
        </p:nvSpPr>
        <p:spPr>
          <a:xfrm>
            <a:off x="7929466" y="261674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8" name="Rectangle 77"/>
          <p:cNvSpPr/>
          <p:nvPr/>
        </p:nvSpPr>
        <p:spPr>
          <a:xfrm>
            <a:off x="7929466" y="365911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79" name="Rectangle 78"/>
          <p:cNvSpPr/>
          <p:nvPr/>
        </p:nvSpPr>
        <p:spPr>
          <a:xfrm>
            <a:off x="7929466" y="313792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80" name="Rectangle 79"/>
          <p:cNvSpPr/>
          <p:nvPr/>
        </p:nvSpPr>
        <p:spPr>
          <a:xfrm>
            <a:off x="7929466" y="209556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cxnSp>
        <p:nvCxnSpPr>
          <p:cNvPr id="83" name="Straight Arrow Connector 82"/>
          <p:cNvCxnSpPr>
            <a:stCxn id="65" idx="6"/>
            <a:endCxn id="69" idx="2"/>
          </p:cNvCxnSpPr>
          <p:nvPr/>
        </p:nvCxnSpPr>
        <p:spPr>
          <a:xfrm>
            <a:off x="6643417" y="3234356"/>
            <a:ext cx="777786" cy="0"/>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5" idx="6"/>
            <a:endCxn id="68" idx="2"/>
          </p:cNvCxnSpPr>
          <p:nvPr/>
        </p:nvCxnSpPr>
        <p:spPr>
          <a:xfrm flipV="1">
            <a:off x="6643417" y="2713173"/>
            <a:ext cx="777786" cy="521183"/>
          </a:xfrm>
          <a:prstGeom prst="straightConnector1">
            <a:avLst/>
          </a:prstGeom>
          <a:ln w="38100">
            <a:solidFill>
              <a:schemeClr val="tx1"/>
            </a:solidFill>
            <a:prstDash val="sysDash"/>
            <a:headEnd type="arrow"/>
            <a:tailEnd type="non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643417" y="1646961"/>
            <a:ext cx="81144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Grant</a:t>
            </a:r>
          </a:p>
        </p:txBody>
      </p:sp>
      <p:sp>
        <p:nvSpPr>
          <p:cNvPr id="90" name="Oval 89"/>
          <p:cNvSpPr/>
          <p:nvPr/>
        </p:nvSpPr>
        <p:spPr>
          <a:xfrm>
            <a:off x="6244456" y="426151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1" name="Oval 90"/>
          <p:cNvSpPr/>
          <p:nvPr/>
        </p:nvSpPr>
        <p:spPr>
          <a:xfrm>
            <a:off x="6244456" y="4782699"/>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2" name="Oval 91"/>
          <p:cNvSpPr/>
          <p:nvPr/>
        </p:nvSpPr>
        <p:spPr>
          <a:xfrm>
            <a:off x="6244456" y="53038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3" name="Oval 92"/>
          <p:cNvSpPr/>
          <p:nvPr/>
        </p:nvSpPr>
        <p:spPr>
          <a:xfrm>
            <a:off x="6244456" y="5825066"/>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94" name="Oval 93"/>
          <p:cNvSpPr/>
          <p:nvPr/>
        </p:nvSpPr>
        <p:spPr>
          <a:xfrm>
            <a:off x="7421203" y="426151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95" name="Oval 94"/>
          <p:cNvSpPr/>
          <p:nvPr/>
        </p:nvSpPr>
        <p:spPr>
          <a:xfrm>
            <a:off x="7421203" y="4782699"/>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96" name="Oval 95"/>
          <p:cNvSpPr/>
          <p:nvPr/>
        </p:nvSpPr>
        <p:spPr>
          <a:xfrm>
            <a:off x="7421203" y="53038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97" name="Oval 96"/>
          <p:cNvSpPr/>
          <p:nvPr/>
        </p:nvSpPr>
        <p:spPr>
          <a:xfrm>
            <a:off x="7421203" y="5825066"/>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98" name="Straight Connector 97"/>
          <p:cNvCxnSpPr/>
          <p:nvPr/>
        </p:nvCxnSpPr>
        <p:spPr>
          <a:xfrm>
            <a:off x="6643417" y="4460996"/>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91" idx="6"/>
            <a:endCxn id="97" idx="2"/>
          </p:cNvCxnSpPr>
          <p:nvPr/>
        </p:nvCxnSpPr>
        <p:spPr>
          <a:xfrm>
            <a:off x="6643417" y="4982180"/>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002334" y="436456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01" name="Rectangle 100"/>
          <p:cNvSpPr/>
          <p:nvPr/>
        </p:nvSpPr>
        <p:spPr>
          <a:xfrm>
            <a:off x="6002334" y="4885750"/>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2" name="Rectangle 101"/>
          <p:cNvSpPr/>
          <p:nvPr/>
        </p:nvSpPr>
        <p:spPr>
          <a:xfrm>
            <a:off x="6002334" y="54069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3" name="Rectangle 102"/>
          <p:cNvSpPr/>
          <p:nvPr/>
        </p:nvSpPr>
        <p:spPr>
          <a:xfrm>
            <a:off x="6002334" y="5928117"/>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4" name="Rectangle 103"/>
          <p:cNvSpPr/>
          <p:nvPr/>
        </p:nvSpPr>
        <p:spPr>
          <a:xfrm>
            <a:off x="7929466" y="4885750"/>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05" name="Rectangle 104"/>
          <p:cNvSpPr/>
          <p:nvPr/>
        </p:nvSpPr>
        <p:spPr>
          <a:xfrm>
            <a:off x="7929466" y="592811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06" name="Rectangle 105"/>
          <p:cNvSpPr/>
          <p:nvPr/>
        </p:nvSpPr>
        <p:spPr>
          <a:xfrm>
            <a:off x="7929466" y="54069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07" name="Rectangle 106"/>
          <p:cNvSpPr/>
          <p:nvPr/>
        </p:nvSpPr>
        <p:spPr>
          <a:xfrm>
            <a:off x="7929466" y="4364567"/>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cxnSp>
        <p:nvCxnSpPr>
          <p:cNvPr id="109" name="Straight Arrow Connector 108"/>
          <p:cNvCxnSpPr>
            <a:stCxn id="92" idx="6"/>
            <a:endCxn id="95" idx="2"/>
          </p:cNvCxnSpPr>
          <p:nvPr/>
        </p:nvCxnSpPr>
        <p:spPr>
          <a:xfrm flipV="1">
            <a:off x="6643417" y="4982180"/>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522394" y="3948013"/>
            <a:ext cx="101983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Accept</a:t>
            </a:r>
          </a:p>
        </p:txBody>
      </p:sp>
      <p:sp>
        <p:nvSpPr>
          <p:cNvPr id="111" name="Arrow: Curved Down 110"/>
          <p:cNvSpPr/>
          <p:nvPr/>
        </p:nvSpPr>
        <p:spPr>
          <a:xfrm rot="5400000">
            <a:off x="7364914" y="3848791"/>
            <a:ext cx="2423295" cy="486457"/>
          </a:xfrm>
          <a:prstGeom prst="curved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18" name="Callout: Left Arrow 17"/>
          <p:cNvSpPr/>
          <p:nvPr/>
        </p:nvSpPr>
        <p:spPr>
          <a:xfrm>
            <a:off x="3079572" y="4771912"/>
            <a:ext cx="2489117" cy="874306"/>
          </a:xfrm>
          <a:prstGeom prst="leftArrowCallout">
            <a:avLst>
              <a:gd name="adj1" fmla="val 10423"/>
              <a:gd name="adj2" fmla="val 11441"/>
              <a:gd name="adj3" fmla="val 25000"/>
              <a:gd name="adj4" fmla="val 82939"/>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One More Iteration</a:t>
            </a:r>
          </a:p>
        </p:txBody>
      </p:sp>
      <p:sp>
        <p:nvSpPr>
          <p:cNvPr id="108" name="Oval 107"/>
          <p:cNvSpPr/>
          <p:nvPr/>
        </p:nvSpPr>
        <p:spPr>
          <a:xfrm>
            <a:off x="989187" y="415653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2" name="Oval 111"/>
          <p:cNvSpPr/>
          <p:nvPr/>
        </p:nvSpPr>
        <p:spPr>
          <a:xfrm>
            <a:off x="989187" y="4677715"/>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13" name="Oval 112"/>
          <p:cNvSpPr/>
          <p:nvPr/>
        </p:nvSpPr>
        <p:spPr>
          <a:xfrm>
            <a:off x="989187" y="5198898"/>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14" name="Oval 113"/>
          <p:cNvSpPr/>
          <p:nvPr/>
        </p:nvSpPr>
        <p:spPr>
          <a:xfrm>
            <a:off x="989187" y="5720082"/>
            <a:ext cx="398961" cy="398961"/>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sp>
        <p:nvSpPr>
          <p:cNvPr id="115" name="Oval 114"/>
          <p:cNvSpPr/>
          <p:nvPr/>
        </p:nvSpPr>
        <p:spPr>
          <a:xfrm>
            <a:off x="2165934" y="415653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1</a:t>
            </a:r>
          </a:p>
        </p:txBody>
      </p:sp>
      <p:sp>
        <p:nvSpPr>
          <p:cNvPr id="116" name="Oval 115"/>
          <p:cNvSpPr/>
          <p:nvPr/>
        </p:nvSpPr>
        <p:spPr>
          <a:xfrm>
            <a:off x="2165934" y="4677715"/>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2</a:t>
            </a:r>
          </a:p>
        </p:txBody>
      </p:sp>
      <p:sp>
        <p:nvSpPr>
          <p:cNvPr id="117" name="Oval 116"/>
          <p:cNvSpPr/>
          <p:nvPr/>
        </p:nvSpPr>
        <p:spPr>
          <a:xfrm>
            <a:off x="2165934" y="5198898"/>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3</a:t>
            </a:r>
          </a:p>
        </p:txBody>
      </p:sp>
      <p:sp>
        <p:nvSpPr>
          <p:cNvPr id="118" name="Oval 117"/>
          <p:cNvSpPr/>
          <p:nvPr/>
        </p:nvSpPr>
        <p:spPr>
          <a:xfrm>
            <a:off x="2165934" y="5720082"/>
            <a:ext cx="398961" cy="398961"/>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ysClr val="windowText" lastClr="000000"/>
                </a:solidFill>
                <a:effectLst/>
                <a:uLnTx/>
                <a:uFillTx/>
              </a:rPr>
              <a:t>4</a:t>
            </a:r>
          </a:p>
        </p:txBody>
      </p:sp>
      <p:cxnSp>
        <p:nvCxnSpPr>
          <p:cNvPr id="119" name="Straight Connector 118"/>
          <p:cNvCxnSpPr>
            <a:stCxn id="112" idx="6"/>
            <a:endCxn id="118" idx="2"/>
          </p:cNvCxnSpPr>
          <p:nvPr/>
        </p:nvCxnSpPr>
        <p:spPr>
          <a:xfrm>
            <a:off x="1388148" y="4877196"/>
            <a:ext cx="777786" cy="104236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0" name="Rectangle 119"/>
          <p:cNvSpPr/>
          <p:nvPr/>
        </p:nvSpPr>
        <p:spPr>
          <a:xfrm>
            <a:off x="747065" y="425958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sp>
        <p:nvSpPr>
          <p:cNvPr id="121" name="Rectangle 120"/>
          <p:cNvSpPr/>
          <p:nvPr/>
        </p:nvSpPr>
        <p:spPr>
          <a:xfrm>
            <a:off x="747065" y="4780766"/>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2" name="Rectangle 121"/>
          <p:cNvSpPr/>
          <p:nvPr/>
        </p:nvSpPr>
        <p:spPr>
          <a:xfrm>
            <a:off x="747065" y="5301949"/>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3" name="Rectangle 122"/>
          <p:cNvSpPr/>
          <p:nvPr/>
        </p:nvSpPr>
        <p:spPr>
          <a:xfrm>
            <a:off x="747065" y="5823133"/>
            <a:ext cx="213851" cy="19285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24" name="Rectangle 123"/>
          <p:cNvSpPr/>
          <p:nvPr/>
        </p:nvSpPr>
        <p:spPr>
          <a:xfrm>
            <a:off x="2674197" y="4780766"/>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4</a:t>
            </a:r>
          </a:p>
        </p:txBody>
      </p:sp>
      <p:sp>
        <p:nvSpPr>
          <p:cNvPr id="125" name="Rectangle 124"/>
          <p:cNvSpPr/>
          <p:nvPr/>
        </p:nvSpPr>
        <p:spPr>
          <a:xfrm>
            <a:off x="2674197" y="582313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3</a:t>
            </a:r>
          </a:p>
        </p:txBody>
      </p:sp>
      <p:sp>
        <p:nvSpPr>
          <p:cNvPr id="126" name="Rectangle 125"/>
          <p:cNvSpPr/>
          <p:nvPr/>
        </p:nvSpPr>
        <p:spPr>
          <a:xfrm>
            <a:off x="2674197" y="5301949"/>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1</a:t>
            </a:r>
          </a:p>
        </p:txBody>
      </p:sp>
      <p:sp>
        <p:nvSpPr>
          <p:cNvPr id="127" name="Rectangle 126"/>
          <p:cNvSpPr/>
          <p:nvPr/>
        </p:nvSpPr>
        <p:spPr>
          <a:xfrm>
            <a:off x="2674197" y="4259583"/>
            <a:ext cx="213851" cy="192859"/>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2</a:t>
            </a:r>
          </a:p>
        </p:txBody>
      </p:sp>
      <p:cxnSp>
        <p:nvCxnSpPr>
          <p:cNvPr id="128" name="Straight Arrow Connector 127"/>
          <p:cNvCxnSpPr>
            <a:stCxn id="113" idx="6"/>
            <a:endCxn id="116" idx="2"/>
          </p:cNvCxnSpPr>
          <p:nvPr/>
        </p:nvCxnSpPr>
        <p:spPr>
          <a:xfrm flipV="1">
            <a:off x="1388148" y="4877196"/>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1388148" y="4346968"/>
            <a:ext cx="77778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flipV="1">
            <a:off x="1383242" y="5375095"/>
            <a:ext cx="777786" cy="521183"/>
          </a:xfrm>
          <a:prstGeom prst="straightConnector1">
            <a:avLst/>
          </a:prstGeom>
          <a:ln w="38100">
            <a:solidFill>
              <a:schemeClr val="tx1"/>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B0C124D5-136D-4BAA-8383-E09F6A05360E}" type="datetime4">
              <a:rPr lang="en-US" altLang="zh-CN" smtClean="0"/>
              <a:t>June 2, 2017</a:t>
            </a:fld>
            <a:endParaRPr lang="zh-CN" altLang="en-US"/>
          </a:p>
        </p:txBody>
      </p:sp>
    </p:spTree>
    <p:extLst>
      <p:ext uri="{BB962C8B-B14F-4D97-AF65-F5344CB8AC3E}">
        <p14:creationId xmlns:p14="http://schemas.microsoft.com/office/powerpoint/2010/main" val="1321640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Four Traffic Patterns</a:t>
            </a:r>
          </a:p>
        </p:txBody>
      </p:sp>
      <p:sp>
        <p:nvSpPr>
          <p:cNvPr id="5" name="Footer Placeholder 4"/>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9" name="Rounded Rectangle 8"/>
          <p:cNvSpPr/>
          <p:nvPr/>
        </p:nvSpPr>
        <p:spPr>
          <a:xfrm>
            <a:off x="1432855" y="1690689"/>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Uniform</a:t>
            </a:r>
          </a:p>
        </p:txBody>
      </p:sp>
      <mc:AlternateContent xmlns:mc="http://schemas.openxmlformats.org/markup-compatibility/2006" xmlns:a14="http://schemas.microsoft.com/office/drawing/2010/main">
        <mc:Choice Requires="a14">
          <p:sp>
            <p:nvSpPr>
              <p:cNvPr id="10" name="TextBox 9"/>
              <p:cNvSpPr txBox="1"/>
              <p:nvPr/>
            </p:nvSpPr>
            <p:spPr>
              <a:xfrm>
                <a:off x="865295" y="2096814"/>
                <a:ext cx="2396362"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a:ln>
                                      <a:noFill/>
                                    </a:ln>
                                    <a:solidFill>
                                      <a:sysClr val="windowText" lastClr="000000"/>
                                    </a:solidFill>
                                    <a:effectLst/>
                                    <a:uLnTx/>
                                    <a:uFillTx/>
                                    <a:latin typeface="Cambria Math" charset="0"/>
                                  </a:rPr>
                                  <m:t>𝑁</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865295" y="2096814"/>
                <a:ext cx="2396362" cy="1068178"/>
              </a:xfrm>
              <a:prstGeom prst="rect">
                <a:avLst/>
              </a:prstGeom>
              <a:blipFill rotWithShape="0">
                <a:blip r:embed="rId3"/>
                <a:stretch>
                  <a:fillRect/>
                </a:stretch>
              </a:blipFill>
            </p:spPr>
            <p:txBody>
              <a:bodyPr/>
              <a:lstStyle/>
              <a:p>
                <a:r>
                  <a:rPr lang="en-US">
                    <a:noFill/>
                  </a:rPr>
                  <a:t> </a:t>
                </a:r>
              </a:p>
            </p:txBody>
          </p:sp>
        </mc:Fallback>
      </mc:AlternateContent>
      <p:sp>
        <p:nvSpPr>
          <p:cNvPr id="11" name="Rounded Rectangle 10"/>
          <p:cNvSpPr/>
          <p:nvPr/>
        </p:nvSpPr>
        <p:spPr>
          <a:xfrm>
            <a:off x="5556195" y="1690689"/>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rPr>
              <a:t>Quasi-diagonal</a:t>
            </a:r>
            <a:endParaRPr kumimoji="0" lang="en-US" sz="1800" b="0" i="0" u="none" strike="noStrike" kern="0" cap="none" spc="0" normalizeH="0" baseline="0" noProof="0" dirty="0">
              <a:ln>
                <a:noFill/>
              </a:ln>
              <a:solidFill>
                <a:sysClr val="windowText" lastClr="000000"/>
              </a:solidFill>
              <a:effectLst/>
              <a:uLnTx/>
              <a:uFillTx/>
            </a:endParaRPr>
          </a:p>
        </p:txBody>
      </p:sp>
      <mc:AlternateContent xmlns:mc="http://schemas.openxmlformats.org/markup-compatibility/2006" xmlns:a14="http://schemas.microsoft.com/office/drawing/2010/main">
        <mc:Choice Requires="a14">
          <p:sp>
            <p:nvSpPr>
              <p:cNvPr id="12" name="TextBox 11"/>
              <p:cNvSpPr txBox="1"/>
              <p:nvPr/>
            </p:nvSpPr>
            <p:spPr>
              <a:xfrm>
                <a:off x="4615964" y="2096814"/>
                <a:ext cx="3810915" cy="2034852"/>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r>
                                      <a:rPr kumimoji="0" lang="en-US" sz="1800" b="0" i="1" u="none" strike="noStrike" kern="0" cap="none" spc="0" normalizeH="0" baseline="0" noProof="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r>
                                      <a:rPr kumimoji="0" lang="en-US" sz="1800" b="0" i="1" u="none" strike="noStrike" kern="0" cap="none" spc="0" normalizeH="0" baseline="0" noProof="0" smtClean="0">
                                        <a:ln>
                                          <a:noFill/>
                                        </a:ln>
                                        <a:solidFill>
                                          <a:sysClr val="windowText" lastClr="000000"/>
                                        </a:solidFill>
                                        <a:effectLst/>
                                        <a:uLnTx/>
                                        <a:uFillTx/>
                                        <a:latin typeface="Cambria Math" charset="0"/>
                                      </a:rPr>
                                      <m:t>2</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4615964" y="2096814"/>
                <a:ext cx="3810915" cy="2034852"/>
              </a:xfrm>
              <a:prstGeom prst="rect">
                <a:avLst/>
              </a:prstGeom>
              <a:blipFill rotWithShape="0">
                <a:blip r:embed="rId4"/>
                <a:stretch>
                  <a:fillRect/>
                </a:stretch>
              </a:blipFill>
            </p:spPr>
            <p:txBody>
              <a:bodyPr/>
              <a:lstStyle/>
              <a:p>
                <a:r>
                  <a:rPr lang="en-US">
                    <a:noFill/>
                  </a:rPr>
                  <a:t> </a:t>
                </a:r>
              </a:p>
            </p:txBody>
          </p:sp>
        </mc:Fallback>
      </mc:AlternateContent>
      <p:sp>
        <p:nvSpPr>
          <p:cNvPr id="13" name="Rounded Rectangle 12"/>
          <p:cNvSpPr/>
          <p:nvPr/>
        </p:nvSpPr>
        <p:spPr>
          <a:xfrm>
            <a:off x="1331202" y="3613665"/>
            <a:ext cx="1930455"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Log-diagonal</a:t>
            </a:r>
          </a:p>
        </p:txBody>
      </p:sp>
      <mc:AlternateContent xmlns:mc="http://schemas.openxmlformats.org/markup-compatibility/2006" xmlns:a14="http://schemas.microsoft.com/office/drawing/2010/main">
        <mc:Choice Requires="a14">
          <p:sp>
            <p:nvSpPr>
              <p:cNvPr id="14" name="TextBox 13"/>
              <p:cNvSpPr txBox="1"/>
              <p:nvPr/>
            </p:nvSpPr>
            <p:spPr>
              <a:xfrm>
                <a:off x="448612" y="3967582"/>
                <a:ext cx="3132268" cy="1964640"/>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mPr>
                            <m:mr>
                              <m:e>
                                <m:f>
                                  <m:f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r>
                                          <a:rPr kumimoji="0" lang="en-US" sz="1800" b="0" i="1" u="none" strike="noStrike" kern="0" cap="none" spc="0" normalizeH="0" baseline="0" noProof="0" smtClean="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smtClean="0">
                                            <a:ln>
                                              <a:noFill/>
                                            </a:ln>
                                            <a:solidFill>
                                              <a:sysClr val="windowText" lastClr="000000"/>
                                            </a:solidFill>
                                            <a:effectLst/>
                                            <a:uLnTx/>
                                            <a:uFillTx/>
                                            <a:latin typeface="Cambria Math" charset="0"/>
                                          </a:rPr>
                                          <m:t>2</m:t>
                                        </m:r>
                                      </m:e>
                                      <m:sup>
                                        <m:r>
                                          <a:rPr kumimoji="0" lang="en-US" sz="1800" b="0" i="1" u="none" strike="noStrike" kern="0" cap="none" spc="0" normalizeH="0" baseline="0" noProof="0" smtClean="0">
                                            <a:ln>
                                              <a:noFill/>
                                            </a:ln>
                                            <a:solidFill>
                                              <a:sysClr val="windowText" lastClr="000000"/>
                                            </a:solidFill>
                                            <a:effectLst/>
                                            <a:uLnTx/>
                                            <a:uFillTx/>
                                            <a:latin typeface="Cambria Math" charset="0"/>
                                          </a:rPr>
                                          <m:t>𝑁</m:t>
                                        </m:r>
                                      </m:sup>
                                    </m:sSup>
                                    <m:r>
                                      <a:rPr kumimoji="0" lang="en-US" sz="1800" b="0" i="1" u="none" strike="noStrike" kern="0" cap="none" spc="0" normalizeH="0" baseline="0" noProof="0" smtClean="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a:ln>
                                          <a:noFill/>
                                        </a:ln>
                                        <a:solidFill>
                                          <a:sysClr val="windowText" lastClr="000000"/>
                                        </a:solidFill>
                                        <a:effectLst/>
                                        <a:uLnTx/>
                                        <a:uFillTx/>
                                        <a:latin typeface="Cambria Math" charset="0"/>
                                      </a:rPr>
                                      <m:t>1</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uk-UA"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sysClr val="windowText" lastClr="000000"/>
                                        </a:solidFill>
                                        <a:effectLst/>
                                        <a:uLnTx/>
                                        <a:uFillTx/>
                                        <a:latin typeface="Cambria Math" charset="0"/>
                                      </a:rPr>
                                      <m:t>2</m:t>
                                    </m:r>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−2</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−3</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e>
                                <m:r>
                                  <a:rPr kumimoji="0" lang="mr-IN" sz="1800" b="0" i="1" u="none" strike="noStrike" kern="0" cap="none" spc="0" normalizeH="0" baseline="0" noProof="0">
                                    <a:ln>
                                      <a:noFill/>
                                    </a:ln>
                                    <a:solidFill>
                                      <a:sysClr val="windowText" lastClr="000000"/>
                                    </a:solidFill>
                                    <a:effectLst/>
                                    <a:uLnTx/>
                                    <a:uFillTx/>
                                    <a:latin typeface="Cambria Math" charset="0"/>
                                  </a:rPr>
                                  <m:t>⋯</m:t>
                                </m:r>
                              </m:e>
                              <m:e>
                                <m:f>
                                  <m:f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fPr>
                                  <m:num>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r>
                                          <a:rPr kumimoji="0" lang="en-US" sz="1800" b="0" i="1" u="none" strike="noStrike" kern="0" cap="none" spc="0" normalizeH="0" baseline="0" noProof="0">
                                            <a:ln>
                                              <a:noFill/>
                                            </a:ln>
                                            <a:solidFill>
                                              <a:sysClr val="windowText" lastClr="000000"/>
                                            </a:solidFill>
                                            <a:effectLst/>
                                            <a:uLnTx/>
                                            <a:uFillTx/>
                                            <a:latin typeface="Cambria Math" charset="0"/>
                                          </a:rPr>
                                          <m:t>−1</m:t>
                                        </m:r>
                                      </m:sup>
                                    </m:sSup>
                                  </m:num>
                                  <m:den>
                                    <m:sSup>
                                      <m:sSupPr>
                                        <m:ctrlPr>
                                          <a:rPr kumimoji="0" lang="mr-IN" sz="1800" b="0" i="1" u="none" strike="noStrike" kern="0" cap="none" spc="0" normalizeH="0" baseline="0" noProof="0">
                                            <a:ln>
                                              <a:noFill/>
                                            </a:ln>
                                            <a:solidFill>
                                              <a:sysClr val="windowText" lastClr="000000"/>
                                            </a:solidFill>
                                            <a:effectLst/>
                                            <a:uLnTx/>
                                            <a:uFillTx/>
                                            <a:latin typeface="Cambria Math" panose="02040503050406030204" pitchFamily="18" charset="0"/>
                                          </a:rPr>
                                        </m:ctrlPr>
                                      </m:sSupPr>
                                      <m:e>
                                        <m:r>
                                          <a:rPr kumimoji="0" lang="en-US" sz="1800" b="0" i="1" u="none" strike="noStrike" kern="0" cap="none" spc="0" normalizeH="0" baseline="0" noProof="0">
                                            <a:ln>
                                              <a:noFill/>
                                            </a:ln>
                                            <a:solidFill>
                                              <a:sysClr val="windowText" lastClr="000000"/>
                                            </a:solidFill>
                                            <a:effectLst/>
                                            <a:uLnTx/>
                                            <a:uFillTx/>
                                            <a:latin typeface="Cambria Math" charset="0"/>
                                          </a:rPr>
                                          <m:t>2</m:t>
                                        </m:r>
                                      </m:e>
                                      <m:sup>
                                        <m:r>
                                          <a:rPr kumimoji="0" lang="en-US" sz="1800" b="0" i="1" u="none" strike="noStrike" kern="0" cap="none" spc="0" normalizeH="0" baseline="0" noProof="0">
                                            <a:ln>
                                              <a:noFill/>
                                            </a:ln>
                                            <a:solidFill>
                                              <a:sysClr val="windowText" lastClr="000000"/>
                                            </a:solidFill>
                                            <a:effectLst/>
                                            <a:uLnTx/>
                                            <a:uFillTx/>
                                            <a:latin typeface="Cambria Math" charset="0"/>
                                          </a:rPr>
                                          <m:t>𝑁</m:t>
                                        </m:r>
                                      </m:sup>
                                    </m:sSup>
                                    <m:r>
                                      <a:rPr kumimoji="0" lang="en-US" sz="1800" b="0" i="1" u="none" strike="noStrike" kern="0" cap="none" spc="0" normalizeH="0" baseline="0" noProof="0">
                                        <a:ln>
                                          <a:noFill/>
                                        </a:ln>
                                        <a:solidFill>
                                          <a:sysClr val="windowText" lastClr="000000"/>
                                        </a:solidFill>
                                        <a:effectLst/>
                                        <a:uLnTx/>
                                        <a:uFillTx/>
                                        <a:latin typeface="Cambria Math" charset="0"/>
                                      </a:rPr>
                                      <m:t>−1</m:t>
                                    </m:r>
                                  </m:den>
                                </m:f>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48612" y="3967582"/>
                <a:ext cx="3132268" cy="1964640"/>
              </a:xfrm>
              <a:prstGeom prst="rect">
                <a:avLst/>
              </a:prstGeom>
              <a:blipFill rotWithShape="0">
                <a:blip r:embed="rId5"/>
                <a:stretch>
                  <a:fillRect/>
                </a:stretch>
              </a:blipFill>
            </p:spPr>
            <p:txBody>
              <a:bodyPr/>
              <a:lstStyle/>
              <a:p>
                <a:r>
                  <a:rPr lang="en-US">
                    <a:noFill/>
                  </a:rPr>
                  <a:t> </a:t>
                </a:r>
              </a:p>
            </p:txBody>
          </p:sp>
        </mc:Fallback>
      </mc:AlternateContent>
      <p:sp>
        <p:nvSpPr>
          <p:cNvPr id="15" name="Rounded Rectangle 14"/>
          <p:cNvSpPr/>
          <p:nvPr/>
        </p:nvSpPr>
        <p:spPr>
          <a:xfrm>
            <a:off x="6015365" y="4228498"/>
            <a:ext cx="1261241" cy="327297"/>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Diagonal</a:t>
            </a:r>
          </a:p>
        </p:txBody>
      </p:sp>
      <mc:AlternateContent xmlns:mc="http://schemas.openxmlformats.org/markup-compatibility/2006" xmlns:a14="http://schemas.microsoft.com/office/drawing/2010/main">
        <mc:Choice Requires="a14">
          <p:sp>
            <p:nvSpPr>
              <p:cNvPr id="16" name="TextBox 15"/>
              <p:cNvSpPr txBox="1"/>
              <p:nvPr/>
            </p:nvSpPr>
            <p:spPr>
              <a:xfrm>
                <a:off x="5447805" y="4634623"/>
                <a:ext cx="2259208" cy="1068178"/>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mr-IN" sz="1800" b="0" i="1" u="none" strike="noStrike" kern="0" cap="none" spc="0" normalizeH="0" baseline="0" noProof="0" smtClean="0">
                              <a:ln>
                                <a:noFill/>
                              </a:ln>
                              <a:solidFill>
                                <a:sysClr val="windowText" lastClr="000000"/>
                              </a:solidFill>
                              <a:effectLst/>
                              <a:uLnTx/>
                              <a:uFillTx/>
                              <a:latin typeface="Cambria Math" panose="02040503050406030204" pitchFamily="18" charset="0"/>
                            </a:rPr>
                          </m:ctrlPr>
                        </m:dPr>
                        <m:e>
                          <m:m>
                            <m:mPr>
                              <m:mcs>
                                <m:mc>
                                  <m:mcPr>
                                    <m:count m:val="4"/>
                                    <m:mcJc m:val="center"/>
                                  </m:mcPr>
                                </m:mc>
                              </m:mcs>
                              <m:ctrlPr>
                                <a:rPr kumimoji="0" lang="uk-UA" sz="1800" b="0" i="1" u="none" strike="noStrike" kern="0" cap="none" spc="0" normalizeH="0" baseline="0" noProof="0">
                                  <a:ln>
                                    <a:noFill/>
                                  </a:ln>
                                  <a:solidFill>
                                    <a:sysClr val="windowText" lastClr="000000"/>
                                  </a:solidFill>
                                  <a:effectLst/>
                                  <a:uLnTx/>
                                  <a:uFillTx/>
                                  <a:latin typeface="Cambria Math" panose="02040503050406030204" pitchFamily="18" charset="0"/>
                                </a:rPr>
                              </m:ctrlPr>
                            </m:mPr>
                            <m:mr>
                              <m:e>
                                <m:r>
                                  <m:rPr>
                                    <m:brk m:alnAt="7"/>
                                  </m:rP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mr>
                            <m:mr>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e>
                                <m:r>
                                  <a:rPr kumimoji="0" lang="uk-UA" sz="1800" b="0" i="1" u="none" strike="noStrike" kern="0" cap="none" spc="0" normalizeH="0" baseline="0" noProof="0">
                                    <a:ln>
                                      <a:noFill/>
                                    </a:ln>
                                    <a:solidFill>
                                      <a:sysClr val="windowText" lastClr="000000"/>
                                    </a:solidFill>
                                    <a:effectLst/>
                                    <a:uLnTx/>
                                    <a:uFillTx/>
                                    <a:latin typeface="Cambria Math" charset="0"/>
                                  </a:rPr>
                                  <m:t>⋮</m:t>
                                </m:r>
                              </m:e>
                            </m:mr>
                            <m:mr>
                              <m:e>
                                <m:r>
                                  <a:rPr kumimoji="0" lang="en-US" sz="1800" b="0" i="1" u="none" strike="noStrike" kern="0" cap="none" spc="0" normalizeH="0" baseline="0" noProof="0">
                                    <a:ln>
                                      <a:noFill/>
                                    </a:ln>
                                    <a:solidFill>
                                      <a:sysClr val="windowText" lastClr="000000"/>
                                    </a:solidFill>
                                    <a:effectLst/>
                                    <a:uLnTx/>
                                    <a:uFillTx/>
                                    <a:latin typeface="Cambria Math" charset="0"/>
                                  </a:rPr>
                                  <m:t>1/</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e>
                                <m:r>
                                  <a:rPr kumimoji="0" lang="en-US" sz="1800" b="0" i="1" u="none" strike="noStrike" kern="0" cap="none" spc="0" normalizeH="0" baseline="0" noProof="0" smtClean="0">
                                    <a:ln>
                                      <a:noFill/>
                                    </a:ln>
                                    <a:solidFill>
                                      <a:sysClr val="windowText" lastClr="000000"/>
                                    </a:solidFill>
                                    <a:effectLst/>
                                    <a:uLnTx/>
                                    <a:uFillTx/>
                                    <a:latin typeface="Cambria Math" charset="0"/>
                                  </a:rPr>
                                  <m:t>0</m:t>
                                </m:r>
                              </m:e>
                              <m:e>
                                <m:r>
                                  <a:rPr kumimoji="0" lang="mr-IN" sz="1800" b="0" i="1" u="none" strike="noStrike" kern="0" cap="none" spc="0" normalizeH="0" baseline="0" noProof="0">
                                    <a:ln>
                                      <a:noFill/>
                                    </a:ln>
                                    <a:solidFill>
                                      <a:sysClr val="windowText" lastClr="000000"/>
                                    </a:solidFill>
                                    <a:effectLst/>
                                    <a:uLnTx/>
                                    <a:uFillTx/>
                                    <a:latin typeface="Cambria Math" charset="0"/>
                                  </a:rPr>
                                  <m:t>⋯</m:t>
                                </m:r>
                              </m:e>
                              <m:e>
                                <m:r>
                                  <a:rPr kumimoji="0" lang="en-US" sz="1800" b="0" i="1" u="none" strike="noStrike" kern="0" cap="none" spc="0" normalizeH="0" baseline="0" noProof="0" smtClean="0">
                                    <a:ln>
                                      <a:noFill/>
                                    </a:ln>
                                    <a:solidFill>
                                      <a:sysClr val="windowText" lastClr="000000"/>
                                    </a:solidFill>
                                    <a:effectLst/>
                                    <a:uLnTx/>
                                    <a:uFillTx/>
                                    <a:latin typeface="Cambria Math" charset="0"/>
                                  </a:rPr>
                                  <m:t>2</m:t>
                                </m:r>
                                <m:r>
                                  <a:rPr kumimoji="0" lang="en-US" sz="1800" b="0" i="1" u="none" strike="noStrike" kern="0" cap="none" spc="0" normalizeH="0" baseline="0" noProof="0">
                                    <a:ln>
                                      <a:noFill/>
                                    </a:ln>
                                    <a:solidFill>
                                      <a:sysClr val="windowText" lastClr="000000"/>
                                    </a:solidFill>
                                    <a:effectLst/>
                                    <a:uLnTx/>
                                    <a:uFillTx/>
                                    <a:latin typeface="Cambria Math" charset="0"/>
                                  </a:rPr>
                                  <m:t>/</m:t>
                                </m:r>
                                <m:r>
                                  <a:rPr kumimoji="0" lang="en-US" sz="1800" b="0" i="1" u="none" strike="noStrike" kern="0" cap="none" spc="0" normalizeH="0" baseline="0" noProof="0" smtClean="0">
                                    <a:ln>
                                      <a:noFill/>
                                    </a:ln>
                                    <a:solidFill>
                                      <a:sysClr val="windowText" lastClr="000000"/>
                                    </a:solidFill>
                                    <a:effectLst/>
                                    <a:uLnTx/>
                                    <a:uFillTx/>
                                    <a:latin typeface="Cambria Math" charset="0"/>
                                  </a:rPr>
                                  <m:t>3</m:t>
                                </m:r>
                              </m:e>
                            </m:mr>
                          </m:m>
                        </m:e>
                      </m:d>
                    </m:oMath>
                  </m:oMathPara>
                </a14:m>
                <a:endParaRPr kumimoji="0" lang="en-US" sz="1800" b="0" i="0" u="none" strike="noStrike" kern="0" cap="none" spc="0" normalizeH="0" baseline="0" noProof="0" dirty="0">
                  <a:ln>
                    <a:noFill/>
                  </a:ln>
                  <a:solidFill>
                    <a:sysClr val="windowText" lastClr="000000"/>
                  </a:solidFill>
                  <a:effectLst/>
                  <a:uLnTx/>
                  <a:uFillTx/>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5447805" y="4634623"/>
                <a:ext cx="2259208" cy="1068178"/>
              </a:xfrm>
              <a:prstGeom prst="rect">
                <a:avLst/>
              </a:prstGeom>
              <a:blipFill rotWithShape="0">
                <a:blip r:embed="rId6"/>
                <a:stretch>
                  <a:fillRect/>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fld id="{C1EEF600-D3A7-4952-B7C8-FF6BF61F30CE}" type="datetime4">
              <a:rPr lang="en-US" altLang="zh-CN" smtClean="0"/>
              <a:t>June 2, 2017</a:t>
            </a:fld>
            <a:endParaRPr lang="zh-CN" altLang="en-US"/>
          </a:p>
        </p:txBody>
      </p:sp>
    </p:spTree>
    <p:extLst>
      <p:ext uri="{BB962C8B-B14F-4D97-AF65-F5344CB8AC3E}">
        <p14:creationId xmlns:p14="http://schemas.microsoft.com/office/powerpoint/2010/main" val="2950323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latin typeface="+mn-lt"/>
              </a:rPr>
              <a:t>Input-Queued Crossbar Switches</a:t>
            </a: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88" name="Rectangle: Rounded Corners 87"/>
          <p:cNvSpPr/>
          <p:nvPr/>
        </p:nvSpPr>
        <p:spPr>
          <a:xfrm>
            <a:off x="1080162" y="2360806"/>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89" name="Rectangle 88"/>
          <p:cNvSpPr/>
          <p:nvPr/>
        </p:nvSpPr>
        <p:spPr>
          <a:xfrm>
            <a:off x="385812" y="2534405"/>
            <a:ext cx="292608" cy="146304"/>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202932" y="4133794"/>
            <a:ext cx="475488" cy="146304"/>
          </a:xfrm>
          <a:prstGeom prst="rect">
            <a:avLst/>
          </a:prstGeom>
          <a:solidFill>
            <a:srgbClr val="FF99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Arrow: Right 76"/>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grpSp>
        <p:nvGrpSpPr>
          <p:cNvPr id="9" name="Group 8"/>
          <p:cNvGrpSpPr/>
          <p:nvPr/>
        </p:nvGrpSpPr>
        <p:grpSpPr>
          <a:xfrm>
            <a:off x="2520826" y="2199640"/>
            <a:ext cx="1562315" cy="833362"/>
            <a:chOff x="2520826" y="2199640"/>
            <a:chExt cx="1562315" cy="833362"/>
          </a:xfrm>
        </p:grpSpPr>
        <p:sp>
          <p:nvSpPr>
            <p:cNvPr id="7" name="Rectangle 6"/>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3" idx="1"/>
              <a:endCxn id="23"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a:stCxn id="33" idx="1"/>
              <a:endCxn id="3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p:cNvGrpSpPr/>
            <p:nvPr/>
          </p:nvGrpSpPr>
          <p:grpSpPr>
            <a:xfrm>
              <a:off x="3633674" y="2515182"/>
              <a:ext cx="45719" cy="198119"/>
              <a:chOff x="6348549" y="1950720"/>
              <a:chExt cx="45719" cy="198119"/>
            </a:xfrm>
          </p:grpSpPr>
          <p:sp>
            <p:nvSpPr>
              <p:cNvPr id="47" name="Oval 46"/>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51" name="TextBox 50"/>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grpSp>
        <p:nvGrpSpPr>
          <p:cNvPr id="73" name="Group 72"/>
          <p:cNvGrpSpPr/>
          <p:nvPr/>
        </p:nvGrpSpPr>
        <p:grpSpPr>
          <a:xfrm>
            <a:off x="2520826" y="3788814"/>
            <a:ext cx="1562315" cy="833362"/>
            <a:chOff x="1954760" y="3753978"/>
            <a:chExt cx="1562315" cy="833362"/>
          </a:xfrm>
        </p:grpSpPr>
        <p:sp>
          <p:nvSpPr>
            <p:cNvPr id="52" name="Rectangle 51"/>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a:stCxn id="53" idx="1"/>
              <a:endCxn id="53"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327122" y="3837782"/>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0" name="Straight Connector 59"/>
            <p:cNvCxnSpPr>
              <a:stCxn id="59" idx="1"/>
              <a:endCxn id="59"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2615724" y="4370132"/>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3324932"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3147192"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p:cNvGrpSpPr/>
            <p:nvPr/>
          </p:nvGrpSpPr>
          <p:grpSpPr>
            <a:xfrm>
              <a:off x="3067608" y="4069520"/>
              <a:ext cx="45719" cy="198119"/>
              <a:chOff x="6348549" y="1950720"/>
              <a:chExt cx="45719" cy="198119"/>
            </a:xfrm>
          </p:grpSpPr>
          <p:sp>
            <p:nvSpPr>
              <p:cNvPr id="65" name="Oval 6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TextBox 6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69" name="TextBox 6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70" name="Rectangle 69"/>
            <p:cNvSpPr/>
            <p:nvPr/>
          </p:nvSpPr>
          <p:spPr>
            <a:xfrm>
              <a:off x="2969453"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2791714" y="4386964"/>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TextBox 77"/>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79" name="TextBox 78"/>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83" name="Group 82"/>
          <p:cNvGrpSpPr/>
          <p:nvPr/>
        </p:nvGrpSpPr>
        <p:grpSpPr>
          <a:xfrm>
            <a:off x="3299477" y="3181893"/>
            <a:ext cx="91440" cy="352695"/>
            <a:chOff x="7097486" y="2049280"/>
            <a:chExt cx="91440" cy="352695"/>
          </a:xfrm>
        </p:grpSpPr>
        <p:sp>
          <p:nvSpPr>
            <p:cNvPr id="80" name="Oval 7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Arrow: Right 83"/>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Arrow: Right 84"/>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87" name="TextBox 86"/>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92" name="Group 91"/>
          <p:cNvGrpSpPr/>
          <p:nvPr/>
        </p:nvGrpSpPr>
        <p:grpSpPr>
          <a:xfrm>
            <a:off x="6318477" y="3184955"/>
            <a:ext cx="91440" cy="352695"/>
            <a:chOff x="7097486" y="2049280"/>
            <a:chExt cx="91440" cy="352695"/>
          </a:xfrm>
        </p:grpSpPr>
        <p:sp>
          <p:nvSpPr>
            <p:cNvPr id="93" name="Oval 9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Rectangle: Rounded Corners 101"/>
          <p:cNvSpPr/>
          <p:nvPr/>
        </p:nvSpPr>
        <p:spPr>
          <a:xfrm>
            <a:off x="1058436" y="3932035"/>
            <a:ext cx="1284761"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Segment</a:t>
            </a:r>
          </a:p>
        </p:txBody>
      </p:sp>
      <p:sp>
        <p:nvSpPr>
          <p:cNvPr id="103" name="Rectangle: Rounded Corners 102"/>
          <p:cNvSpPr/>
          <p:nvPr/>
        </p:nvSpPr>
        <p:spPr>
          <a:xfrm>
            <a:off x="910493" y="2011680"/>
            <a:ext cx="1575805"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Rounded Corners 103"/>
          <p:cNvSpPr/>
          <p:nvPr/>
        </p:nvSpPr>
        <p:spPr>
          <a:xfrm>
            <a:off x="7205323" y="2407607"/>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6" name="Rectangle: Rounded Corners 105"/>
          <p:cNvSpPr/>
          <p:nvPr/>
        </p:nvSpPr>
        <p:spPr>
          <a:xfrm>
            <a:off x="7035654" y="2011680"/>
            <a:ext cx="1672212" cy="2795451"/>
          </a:xfrm>
          <a:prstGeom prst="round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106"/>
          <p:cNvSpPr/>
          <p:nvPr/>
        </p:nvSpPr>
        <p:spPr>
          <a:xfrm>
            <a:off x="7196614" y="4001155"/>
            <a:ext cx="1328577" cy="511202"/>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Assemble</a:t>
            </a:r>
          </a:p>
        </p:txBody>
      </p:sp>
      <p:sp>
        <p:nvSpPr>
          <p:cNvPr id="109" name="Speech Bubble: Rectangle with Corners Rounded 108"/>
          <p:cNvSpPr/>
          <p:nvPr/>
        </p:nvSpPr>
        <p:spPr>
          <a:xfrm>
            <a:off x="1389584" y="5076027"/>
            <a:ext cx="2469978" cy="560132"/>
          </a:xfrm>
          <a:prstGeom prst="wedgeRoundRectCallout">
            <a:avLst>
              <a:gd name="adj1" fmla="val -38251"/>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Segment variable-size packets into fixed-size</a:t>
            </a:r>
          </a:p>
        </p:txBody>
      </p:sp>
      <p:sp>
        <p:nvSpPr>
          <p:cNvPr id="110" name="Speech Bubble: Rectangle with Corners Rounded 109"/>
          <p:cNvSpPr/>
          <p:nvPr/>
        </p:nvSpPr>
        <p:spPr>
          <a:xfrm>
            <a:off x="6191793" y="5079517"/>
            <a:ext cx="2323557" cy="560132"/>
          </a:xfrm>
          <a:prstGeom prst="wedgeRoundRectCallout">
            <a:avLst>
              <a:gd name="adj1" fmla="val 34732"/>
              <a:gd name="adj2" fmla="val -96847"/>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rPr>
              <a:t>Reassemble packets before they leave</a:t>
            </a:r>
          </a:p>
        </p:txBody>
      </p:sp>
      <p:sp>
        <p:nvSpPr>
          <p:cNvPr id="111" name="TextBox 110"/>
          <p:cNvSpPr txBox="1"/>
          <p:nvPr/>
        </p:nvSpPr>
        <p:spPr>
          <a:xfrm>
            <a:off x="-90079" y="1868867"/>
            <a:ext cx="1061509" cy="369332"/>
          </a:xfrm>
          <a:prstGeom prst="rect">
            <a:avLst/>
          </a:prstGeom>
          <a:noFill/>
        </p:spPr>
        <p:txBody>
          <a:bodyPr wrap="none" rtlCol="0">
            <a:spAutoFit/>
          </a:bodyPr>
          <a:lstStyle/>
          <a:p>
            <a:r>
              <a:rPr lang="en-US" dirty="0"/>
              <a:t>Packets</a:t>
            </a:r>
          </a:p>
        </p:txBody>
      </p:sp>
      <p:grpSp>
        <p:nvGrpSpPr>
          <p:cNvPr id="112" name="Group 111"/>
          <p:cNvGrpSpPr/>
          <p:nvPr/>
        </p:nvGrpSpPr>
        <p:grpSpPr>
          <a:xfrm>
            <a:off x="1756740" y="3239909"/>
            <a:ext cx="91440" cy="352695"/>
            <a:chOff x="7097486" y="2049280"/>
            <a:chExt cx="91440" cy="352695"/>
          </a:xfrm>
        </p:grpSpPr>
        <p:sp>
          <p:nvSpPr>
            <p:cNvPr id="113" name="Oval 11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486396" y="3239909"/>
            <a:ext cx="91440" cy="352695"/>
            <a:chOff x="7097486" y="2049280"/>
            <a:chExt cx="91440" cy="352695"/>
          </a:xfrm>
        </p:grpSpPr>
        <p:sp>
          <p:nvSpPr>
            <p:cNvPr id="117" name="Oval 116"/>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7823891" y="3191195"/>
            <a:ext cx="91440" cy="352695"/>
            <a:chOff x="7097486" y="2049280"/>
            <a:chExt cx="91440" cy="352695"/>
          </a:xfrm>
        </p:grpSpPr>
        <p:sp>
          <p:nvSpPr>
            <p:cNvPr id="121" name="Oval 12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1" name="Rectangle 90"/>
          <p:cNvSpPr/>
          <p:nvPr/>
        </p:nvSpPr>
        <p:spPr>
          <a:xfrm>
            <a:off x="3532809" y="2835718"/>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3350201" y="2841325"/>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707763" y="3869520"/>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3525088" y="387116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3342413" y="3869149"/>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9F35E35-1980-4449-92AD-17AD9020BF65}" type="datetime4">
              <a:rPr lang="en-US" altLang="zh-CN" smtClean="0"/>
              <a:t>June 2, 2017</a:t>
            </a:fld>
            <a:endParaRPr lang="zh-CN" altLang="en-US"/>
          </a:p>
        </p:txBody>
      </p:sp>
    </p:spTree>
    <p:extLst>
      <p:ext uri="{BB962C8B-B14F-4D97-AF65-F5344CB8AC3E}">
        <p14:creationId xmlns:p14="http://schemas.microsoft.com/office/powerpoint/2010/main" val="2656019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additive="base">
                                        <p:cTn id="31" dur="500" fill="hold"/>
                                        <p:tgtEl>
                                          <p:spTgt spid="73"/>
                                        </p:tgtEl>
                                        <p:attrNameLst>
                                          <p:attrName>ppt_x</p:attrName>
                                        </p:attrNameLst>
                                      </p:cBhvr>
                                      <p:tavLst>
                                        <p:tav tm="0">
                                          <p:val>
                                            <p:strVal val="#ppt_x"/>
                                          </p:val>
                                        </p:tav>
                                        <p:tav tm="100000">
                                          <p:val>
                                            <p:strVal val="#ppt_x"/>
                                          </p:val>
                                        </p:tav>
                                      </p:tavLst>
                                    </p:anim>
                                    <p:anim calcmode="lin" valueType="num">
                                      <p:cBhvr additive="base">
                                        <p:cTn id="32" dur="500" fill="hold"/>
                                        <p:tgtEl>
                                          <p:spTgt spid="73"/>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2"/>
                                        </p:tgtEl>
                                        <p:attrNameLst>
                                          <p:attrName>style.visibility</p:attrName>
                                        </p:attrNameLst>
                                      </p:cBhvr>
                                      <p:to>
                                        <p:strVal val="visible"/>
                                      </p:to>
                                    </p:set>
                                    <p:anim calcmode="lin" valueType="num">
                                      <p:cBhvr additive="base">
                                        <p:cTn id="41" dur="500" fill="hold"/>
                                        <p:tgtEl>
                                          <p:spTgt spid="102"/>
                                        </p:tgtEl>
                                        <p:attrNameLst>
                                          <p:attrName>ppt_x</p:attrName>
                                        </p:attrNameLst>
                                      </p:cBhvr>
                                      <p:tavLst>
                                        <p:tav tm="0">
                                          <p:val>
                                            <p:strVal val="#ppt_x"/>
                                          </p:val>
                                        </p:tav>
                                        <p:tav tm="100000">
                                          <p:val>
                                            <p:strVal val="#ppt_x"/>
                                          </p:val>
                                        </p:tav>
                                      </p:tavLst>
                                    </p:anim>
                                    <p:anim calcmode="lin" valueType="num">
                                      <p:cBhvr additive="base">
                                        <p:cTn id="42" dur="500" fill="hold"/>
                                        <p:tgtEl>
                                          <p:spTgt spid="10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anim calcmode="lin" valueType="num">
                                      <p:cBhvr additive="base">
                                        <p:cTn id="45" dur="500" fill="hold"/>
                                        <p:tgtEl>
                                          <p:spTgt spid="110"/>
                                        </p:tgtEl>
                                        <p:attrNameLst>
                                          <p:attrName>ppt_x</p:attrName>
                                        </p:attrNameLst>
                                      </p:cBhvr>
                                      <p:tavLst>
                                        <p:tav tm="0">
                                          <p:val>
                                            <p:strVal val="#ppt_x"/>
                                          </p:val>
                                        </p:tav>
                                        <p:tav tm="100000">
                                          <p:val>
                                            <p:strVal val="#ppt_x"/>
                                          </p:val>
                                        </p:tav>
                                      </p:tavLst>
                                    </p:anim>
                                    <p:anim calcmode="lin" valueType="num">
                                      <p:cBhvr additive="base">
                                        <p:cTn id="46" dur="500" fill="hold"/>
                                        <p:tgtEl>
                                          <p:spTgt spid="110"/>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12"/>
                                        </p:tgtEl>
                                        <p:attrNameLst>
                                          <p:attrName>style.visibility</p:attrName>
                                        </p:attrNameLst>
                                      </p:cBhvr>
                                      <p:to>
                                        <p:strVal val="visible"/>
                                      </p:to>
                                    </p:set>
                                    <p:anim calcmode="lin" valueType="num">
                                      <p:cBhvr additive="base">
                                        <p:cTn id="49" dur="500" fill="hold"/>
                                        <p:tgtEl>
                                          <p:spTgt spid="112"/>
                                        </p:tgtEl>
                                        <p:attrNameLst>
                                          <p:attrName>ppt_x</p:attrName>
                                        </p:attrNameLst>
                                      </p:cBhvr>
                                      <p:tavLst>
                                        <p:tav tm="0">
                                          <p:val>
                                            <p:strVal val="#ppt_x"/>
                                          </p:val>
                                        </p:tav>
                                        <p:tav tm="100000">
                                          <p:val>
                                            <p:strVal val="#ppt_x"/>
                                          </p:val>
                                        </p:tav>
                                      </p:tavLst>
                                    </p:anim>
                                    <p:anim calcmode="lin" valueType="num">
                                      <p:cBhvr additive="base">
                                        <p:cTn id="50" dur="500" fill="hold"/>
                                        <p:tgtEl>
                                          <p:spTgt spid="112"/>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anim calcmode="lin" valueType="num">
                                      <p:cBhvr additive="base">
                                        <p:cTn id="53" dur="500" fill="hold"/>
                                        <p:tgtEl>
                                          <p:spTgt spid="88"/>
                                        </p:tgtEl>
                                        <p:attrNameLst>
                                          <p:attrName>ppt_x</p:attrName>
                                        </p:attrNameLst>
                                      </p:cBhvr>
                                      <p:tavLst>
                                        <p:tav tm="0">
                                          <p:val>
                                            <p:strVal val="#ppt_x"/>
                                          </p:val>
                                        </p:tav>
                                        <p:tav tm="100000">
                                          <p:val>
                                            <p:strVal val="#ppt_x"/>
                                          </p:val>
                                        </p:tav>
                                      </p:tavLst>
                                    </p:anim>
                                    <p:anim calcmode="lin" valueType="num">
                                      <p:cBhvr additive="base">
                                        <p:cTn id="54" dur="500" fill="hold"/>
                                        <p:tgtEl>
                                          <p:spTgt spid="8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03"/>
                                        </p:tgtEl>
                                        <p:attrNameLst>
                                          <p:attrName>style.visibility</p:attrName>
                                        </p:attrNameLst>
                                      </p:cBhvr>
                                      <p:to>
                                        <p:strVal val="visible"/>
                                      </p:to>
                                    </p:set>
                                    <p:anim calcmode="lin" valueType="num">
                                      <p:cBhvr additive="base">
                                        <p:cTn id="57" dur="500" fill="hold"/>
                                        <p:tgtEl>
                                          <p:spTgt spid="103"/>
                                        </p:tgtEl>
                                        <p:attrNameLst>
                                          <p:attrName>ppt_x</p:attrName>
                                        </p:attrNameLst>
                                      </p:cBhvr>
                                      <p:tavLst>
                                        <p:tav tm="0">
                                          <p:val>
                                            <p:strVal val="#ppt_x"/>
                                          </p:val>
                                        </p:tav>
                                        <p:tav tm="100000">
                                          <p:val>
                                            <p:strVal val="#ppt_x"/>
                                          </p:val>
                                        </p:tav>
                                      </p:tavLst>
                                    </p:anim>
                                    <p:anim calcmode="lin" valueType="num">
                                      <p:cBhvr additive="base">
                                        <p:cTn id="58" dur="500" fill="hold"/>
                                        <p:tgtEl>
                                          <p:spTgt spid="10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anim calcmode="lin" valueType="num">
                                      <p:cBhvr additive="base">
                                        <p:cTn id="61" dur="500" fill="hold"/>
                                        <p:tgtEl>
                                          <p:spTgt spid="109"/>
                                        </p:tgtEl>
                                        <p:attrNameLst>
                                          <p:attrName>ppt_x</p:attrName>
                                        </p:attrNameLst>
                                      </p:cBhvr>
                                      <p:tavLst>
                                        <p:tav tm="0">
                                          <p:val>
                                            <p:strVal val="#ppt_x"/>
                                          </p:val>
                                        </p:tav>
                                        <p:tav tm="100000">
                                          <p:val>
                                            <p:strVal val="#ppt_x"/>
                                          </p:val>
                                        </p:tav>
                                      </p:tavLst>
                                    </p:anim>
                                    <p:anim calcmode="lin" valueType="num">
                                      <p:cBhvr additive="base">
                                        <p:cTn id="62" dur="500" fill="hold"/>
                                        <p:tgtEl>
                                          <p:spTgt spid="109"/>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anim calcmode="lin" valueType="num">
                                      <p:cBhvr additive="base">
                                        <p:cTn id="65" dur="500" fill="hold"/>
                                        <p:tgtEl>
                                          <p:spTgt spid="90"/>
                                        </p:tgtEl>
                                        <p:attrNameLst>
                                          <p:attrName>ppt_x</p:attrName>
                                        </p:attrNameLst>
                                      </p:cBhvr>
                                      <p:tavLst>
                                        <p:tav tm="0">
                                          <p:val>
                                            <p:strVal val="#ppt_x"/>
                                          </p:val>
                                        </p:tav>
                                        <p:tav tm="100000">
                                          <p:val>
                                            <p:strVal val="#ppt_x"/>
                                          </p:val>
                                        </p:tav>
                                      </p:tavLst>
                                    </p:anim>
                                    <p:anim calcmode="lin" valueType="num">
                                      <p:cBhvr additive="base">
                                        <p:cTn id="66" dur="500" fill="hold"/>
                                        <p:tgtEl>
                                          <p:spTgt spid="90"/>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116"/>
                                        </p:tgtEl>
                                        <p:attrNameLst>
                                          <p:attrName>style.visibility</p:attrName>
                                        </p:attrNameLst>
                                      </p:cBhvr>
                                      <p:to>
                                        <p:strVal val="visible"/>
                                      </p:to>
                                    </p:set>
                                    <p:anim calcmode="lin" valueType="num">
                                      <p:cBhvr additive="base">
                                        <p:cTn id="69" dur="500" fill="hold"/>
                                        <p:tgtEl>
                                          <p:spTgt spid="116"/>
                                        </p:tgtEl>
                                        <p:attrNameLst>
                                          <p:attrName>ppt_x</p:attrName>
                                        </p:attrNameLst>
                                      </p:cBhvr>
                                      <p:tavLst>
                                        <p:tav tm="0">
                                          <p:val>
                                            <p:strVal val="#ppt_x"/>
                                          </p:val>
                                        </p:tav>
                                        <p:tav tm="100000">
                                          <p:val>
                                            <p:strVal val="#ppt_x"/>
                                          </p:val>
                                        </p:tav>
                                      </p:tavLst>
                                    </p:anim>
                                    <p:anim calcmode="lin" valueType="num">
                                      <p:cBhvr additive="base">
                                        <p:cTn id="70" dur="500" fill="hold"/>
                                        <p:tgtEl>
                                          <p:spTgt spid="116"/>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 calcmode="lin" valueType="num">
                                      <p:cBhvr additive="base">
                                        <p:cTn id="73" dur="500" fill="hold"/>
                                        <p:tgtEl>
                                          <p:spTgt spid="89"/>
                                        </p:tgtEl>
                                        <p:attrNameLst>
                                          <p:attrName>ppt_x</p:attrName>
                                        </p:attrNameLst>
                                      </p:cBhvr>
                                      <p:tavLst>
                                        <p:tav tm="0">
                                          <p:val>
                                            <p:strVal val="#ppt_x"/>
                                          </p:val>
                                        </p:tav>
                                        <p:tav tm="100000">
                                          <p:val>
                                            <p:strVal val="#ppt_x"/>
                                          </p:val>
                                        </p:tav>
                                      </p:tavLst>
                                    </p:anim>
                                    <p:anim calcmode="lin" valueType="num">
                                      <p:cBhvr additive="base">
                                        <p:cTn id="74" dur="500" fill="hold"/>
                                        <p:tgtEl>
                                          <p:spTgt spid="89"/>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 calcmode="lin" valueType="num">
                                      <p:cBhvr additive="base">
                                        <p:cTn id="77" dur="500" fill="hold"/>
                                        <p:tgtEl>
                                          <p:spTgt spid="111"/>
                                        </p:tgtEl>
                                        <p:attrNameLst>
                                          <p:attrName>ppt_x</p:attrName>
                                        </p:attrNameLst>
                                      </p:cBhvr>
                                      <p:tavLst>
                                        <p:tav tm="0">
                                          <p:val>
                                            <p:strVal val="#ppt_x"/>
                                          </p:val>
                                        </p:tav>
                                        <p:tav tm="100000">
                                          <p:val>
                                            <p:strVal val="#ppt_x"/>
                                          </p:val>
                                        </p:tav>
                                      </p:tavLst>
                                    </p:anim>
                                    <p:anim calcmode="lin" valueType="num">
                                      <p:cBhvr additive="base">
                                        <p:cTn id="78" dur="500" fill="hold"/>
                                        <p:tgtEl>
                                          <p:spTgt spid="11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106"/>
                                        </p:tgtEl>
                                        <p:attrNameLst>
                                          <p:attrName>style.visibility</p:attrName>
                                        </p:attrNameLst>
                                      </p:cBhvr>
                                      <p:to>
                                        <p:strVal val="visible"/>
                                      </p:to>
                                    </p:set>
                                    <p:anim calcmode="lin" valueType="num">
                                      <p:cBhvr additive="base">
                                        <p:cTn id="81" dur="500" fill="hold"/>
                                        <p:tgtEl>
                                          <p:spTgt spid="106"/>
                                        </p:tgtEl>
                                        <p:attrNameLst>
                                          <p:attrName>ppt_x</p:attrName>
                                        </p:attrNameLst>
                                      </p:cBhvr>
                                      <p:tavLst>
                                        <p:tav tm="0">
                                          <p:val>
                                            <p:strVal val="#ppt_x"/>
                                          </p:val>
                                        </p:tav>
                                        <p:tav tm="100000">
                                          <p:val>
                                            <p:strVal val="#ppt_x"/>
                                          </p:val>
                                        </p:tav>
                                      </p:tavLst>
                                    </p:anim>
                                    <p:anim calcmode="lin" valueType="num">
                                      <p:cBhvr additive="base">
                                        <p:cTn id="82" dur="500" fill="hold"/>
                                        <p:tgtEl>
                                          <p:spTgt spid="10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104"/>
                                        </p:tgtEl>
                                        <p:attrNameLst>
                                          <p:attrName>style.visibility</p:attrName>
                                        </p:attrNameLst>
                                      </p:cBhvr>
                                      <p:to>
                                        <p:strVal val="visible"/>
                                      </p:to>
                                    </p:set>
                                    <p:anim calcmode="lin" valueType="num">
                                      <p:cBhvr additive="base">
                                        <p:cTn id="85" dur="500" fill="hold"/>
                                        <p:tgtEl>
                                          <p:spTgt spid="104"/>
                                        </p:tgtEl>
                                        <p:attrNameLst>
                                          <p:attrName>ppt_x</p:attrName>
                                        </p:attrNameLst>
                                      </p:cBhvr>
                                      <p:tavLst>
                                        <p:tav tm="0">
                                          <p:val>
                                            <p:strVal val="#ppt_x"/>
                                          </p:val>
                                        </p:tav>
                                        <p:tav tm="100000">
                                          <p:val>
                                            <p:strVal val="#ppt_x"/>
                                          </p:val>
                                        </p:tav>
                                      </p:tavLst>
                                    </p:anim>
                                    <p:anim calcmode="lin" valueType="num">
                                      <p:cBhvr additive="base">
                                        <p:cTn id="86" dur="500" fill="hold"/>
                                        <p:tgtEl>
                                          <p:spTgt spid="104"/>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120"/>
                                        </p:tgtEl>
                                        <p:attrNameLst>
                                          <p:attrName>style.visibility</p:attrName>
                                        </p:attrNameLst>
                                      </p:cBhvr>
                                      <p:to>
                                        <p:strVal val="visible"/>
                                      </p:to>
                                    </p:set>
                                    <p:anim calcmode="lin" valueType="num">
                                      <p:cBhvr additive="base">
                                        <p:cTn id="89" dur="500" fill="hold"/>
                                        <p:tgtEl>
                                          <p:spTgt spid="120"/>
                                        </p:tgtEl>
                                        <p:attrNameLst>
                                          <p:attrName>ppt_x</p:attrName>
                                        </p:attrNameLst>
                                      </p:cBhvr>
                                      <p:tavLst>
                                        <p:tav tm="0">
                                          <p:val>
                                            <p:strVal val="#ppt_x"/>
                                          </p:val>
                                        </p:tav>
                                        <p:tav tm="100000">
                                          <p:val>
                                            <p:strVal val="#ppt_x"/>
                                          </p:val>
                                        </p:tav>
                                      </p:tavLst>
                                    </p:anim>
                                    <p:anim calcmode="lin" valueType="num">
                                      <p:cBhvr additive="base">
                                        <p:cTn id="90" dur="500" fill="hold"/>
                                        <p:tgtEl>
                                          <p:spTgt spid="120"/>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107"/>
                                        </p:tgtEl>
                                        <p:attrNameLst>
                                          <p:attrName>style.visibility</p:attrName>
                                        </p:attrNameLst>
                                      </p:cBhvr>
                                      <p:to>
                                        <p:strVal val="visible"/>
                                      </p:to>
                                    </p:set>
                                    <p:anim calcmode="lin" valueType="num">
                                      <p:cBhvr additive="base">
                                        <p:cTn id="93" dur="500" fill="hold"/>
                                        <p:tgtEl>
                                          <p:spTgt spid="107"/>
                                        </p:tgtEl>
                                        <p:attrNameLst>
                                          <p:attrName>ppt_x</p:attrName>
                                        </p:attrNameLst>
                                      </p:cBhvr>
                                      <p:tavLst>
                                        <p:tav tm="0">
                                          <p:val>
                                            <p:strVal val="#ppt_x"/>
                                          </p:val>
                                        </p:tav>
                                        <p:tav tm="100000">
                                          <p:val>
                                            <p:strVal val="#ppt_x"/>
                                          </p:val>
                                        </p:tav>
                                      </p:tavLst>
                                    </p:anim>
                                    <p:anim calcmode="lin" valueType="num">
                                      <p:cBhvr additive="base">
                                        <p:cTn id="94" dur="500" fill="hold"/>
                                        <p:tgtEl>
                                          <p:spTgt spid="107"/>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42" presetClass="entr" presetSubtype="0" fill="hold" grpId="0" nodeType="click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1000"/>
                                        <p:tgtEl>
                                          <p:spTgt spid="91"/>
                                        </p:tgtEl>
                                      </p:cBhvr>
                                    </p:animEffect>
                                    <p:anim calcmode="lin" valueType="num">
                                      <p:cBhvr>
                                        <p:cTn id="100" dur="1000" fill="hold"/>
                                        <p:tgtEl>
                                          <p:spTgt spid="91"/>
                                        </p:tgtEl>
                                        <p:attrNameLst>
                                          <p:attrName>ppt_x</p:attrName>
                                        </p:attrNameLst>
                                      </p:cBhvr>
                                      <p:tavLst>
                                        <p:tav tm="0">
                                          <p:val>
                                            <p:strVal val="#ppt_x"/>
                                          </p:val>
                                        </p:tav>
                                        <p:tav tm="100000">
                                          <p:val>
                                            <p:strVal val="#ppt_x"/>
                                          </p:val>
                                        </p:tav>
                                      </p:tavLst>
                                    </p:anim>
                                    <p:anim calcmode="lin" valueType="num">
                                      <p:cBhvr>
                                        <p:cTn id="101" dur="1000" fill="hold"/>
                                        <p:tgtEl>
                                          <p:spTgt spid="91"/>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fade">
                                      <p:cBhvr>
                                        <p:cTn id="104" dur="1000"/>
                                        <p:tgtEl>
                                          <p:spTgt spid="96"/>
                                        </p:tgtEl>
                                      </p:cBhvr>
                                    </p:animEffect>
                                    <p:anim calcmode="lin" valueType="num">
                                      <p:cBhvr>
                                        <p:cTn id="105" dur="1000" fill="hold"/>
                                        <p:tgtEl>
                                          <p:spTgt spid="96"/>
                                        </p:tgtEl>
                                        <p:attrNameLst>
                                          <p:attrName>ppt_x</p:attrName>
                                        </p:attrNameLst>
                                      </p:cBhvr>
                                      <p:tavLst>
                                        <p:tav tm="0">
                                          <p:val>
                                            <p:strVal val="#ppt_x"/>
                                          </p:val>
                                        </p:tav>
                                        <p:tav tm="100000">
                                          <p:val>
                                            <p:strVal val="#ppt_x"/>
                                          </p:val>
                                        </p:tav>
                                      </p:tavLst>
                                    </p:anim>
                                    <p:anim calcmode="lin" valueType="num">
                                      <p:cBhvr>
                                        <p:cTn id="106" dur="1000" fill="hold"/>
                                        <p:tgtEl>
                                          <p:spTgt spid="96"/>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98"/>
                                        </p:tgtEl>
                                        <p:attrNameLst>
                                          <p:attrName>style.visibility</p:attrName>
                                        </p:attrNameLst>
                                      </p:cBhvr>
                                      <p:to>
                                        <p:strVal val="visible"/>
                                      </p:to>
                                    </p:set>
                                    <p:animEffect transition="in" filter="fade">
                                      <p:cBhvr>
                                        <p:cTn id="109" dur="1000"/>
                                        <p:tgtEl>
                                          <p:spTgt spid="98"/>
                                        </p:tgtEl>
                                      </p:cBhvr>
                                    </p:animEffect>
                                    <p:anim calcmode="lin" valueType="num">
                                      <p:cBhvr>
                                        <p:cTn id="110" dur="1000" fill="hold"/>
                                        <p:tgtEl>
                                          <p:spTgt spid="98"/>
                                        </p:tgtEl>
                                        <p:attrNameLst>
                                          <p:attrName>ppt_x</p:attrName>
                                        </p:attrNameLst>
                                      </p:cBhvr>
                                      <p:tavLst>
                                        <p:tav tm="0">
                                          <p:val>
                                            <p:strVal val="#ppt_x"/>
                                          </p:val>
                                        </p:tav>
                                        <p:tav tm="100000">
                                          <p:val>
                                            <p:strVal val="#ppt_x"/>
                                          </p:val>
                                        </p:tav>
                                      </p:tavLst>
                                    </p:anim>
                                    <p:anim calcmode="lin" valueType="num">
                                      <p:cBhvr>
                                        <p:cTn id="111" dur="1000" fill="hold"/>
                                        <p:tgtEl>
                                          <p:spTgt spid="9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7"/>
                                        </p:tgtEl>
                                        <p:attrNameLst>
                                          <p:attrName>style.visibility</p:attrName>
                                        </p:attrNameLst>
                                      </p:cBhvr>
                                      <p:to>
                                        <p:strVal val="visible"/>
                                      </p:to>
                                    </p:set>
                                    <p:animEffect transition="in" filter="fade">
                                      <p:cBhvr>
                                        <p:cTn id="114" dur="1000"/>
                                        <p:tgtEl>
                                          <p:spTgt spid="97"/>
                                        </p:tgtEl>
                                      </p:cBhvr>
                                    </p:animEffect>
                                    <p:anim calcmode="lin" valueType="num">
                                      <p:cBhvr>
                                        <p:cTn id="115" dur="1000" fill="hold"/>
                                        <p:tgtEl>
                                          <p:spTgt spid="97"/>
                                        </p:tgtEl>
                                        <p:attrNameLst>
                                          <p:attrName>ppt_x</p:attrName>
                                        </p:attrNameLst>
                                      </p:cBhvr>
                                      <p:tavLst>
                                        <p:tav tm="0">
                                          <p:val>
                                            <p:strVal val="#ppt_x"/>
                                          </p:val>
                                        </p:tav>
                                        <p:tav tm="100000">
                                          <p:val>
                                            <p:strVal val="#ppt_x"/>
                                          </p:val>
                                        </p:tav>
                                      </p:tavLst>
                                    </p:anim>
                                    <p:anim calcmode="lin" valueType="num">
                                      <p:cBhvr>
                                        <p:cTn id="116" dur="1000" fill="hold"/>
                                        <p:tgtEl>
                                          <p:spTgt spid="97"/>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99"/>
                                        </p:tgtEl>
                                        <p:attrNameLst>
                                          <p:attrName>style.visibility</p:attrName>
                                        </p:attrNameLst>
                                      </p:cBhvr>
                                      <p:to>
                                        <p:strVal val="visible"/>
                                      </p:to>
                                    </p:set>
                                    <p:animEffect transition="in" filter="fade">
                                      <p:cBhvr>
                                        <p:cTn id="119" dur="1000"/>
                                        <p:tgtEl>
                                          <p:spTgt spid="99"/>
                                        </p:tgtEl>
                                      </p:cBhvr>
                                    </p:animEffect>
                                    <p:anim calcmode="lin" valueType="num">
                                      <p:cBhvr>
                                        <p:cTn id="120" dur="1000" fill="hold"/>
                                        <p:tgtEl>
                                          <p:spTgt spid="99"/>
                                        </p:tgtEl>
                                        <p:attrNameLst>
                                          <p:attrName>ppt_x</p:attrName>
                                        </p:attrNameLst>
                                      </p:cBhvr>
                                      <p:tavLst>
                                        <p:tav tm="0">
                                          <p:val>
                                            <p:strVal val="#ppt_x"/>
                                          </p:val>
                                        </p:tav>
                                        <p:tav tm="100000">
                                          <p:val>
                                            <p:strVal val="#ppt_x"/>
                                          </p:val>
                                        </p:tav>
                                      </p:tavLst>
                                    </p:anim>
                                    <p:anim calcmode="lin" valueType="num">
                                      <p:cBhvr>
                                        <p:cTn id="121"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P spid="76" grpId="0" animBg="1"/>
      <p:bldP spid="77" grpId="0" animBg="1"/>
      <p:bldP spid="3" grpId="0" animBg="1"/>
      <p:bldP spid="78" grpId="0"/>
      <p:bldP spid="79" grpId="0"/>
      <p:bldP spid="84" grpId="0" animBg="1"/>
      <p:bldP spid="85" grpId="0" animBg="1"/>
      <p:bldP spid="86" grpId="0"/>
      <p:bldP spid="87" grpId="0"/>
      <p:bldP spid="102" grpId="0" animBg="1"/>
      <p:bldP spid="103" grpId="0" animBg="1"/>
      <p:bldP spid="104" grpId="0" animBg="1"/>
      <p:bldP spid="106" grpId="0" animBg="1"/>
      <p:bldP spid="107" grpId="0" animBg="1"/>
      <p:bldP spid="109" grpId="0" animBg="1"/>
      <p:bldP spid="110" grpId="0" animBg="1"/>
      <p:bldP spid="111" grpId="0"/>
      <p:bldP spid="91" grpId="0" animBg="1"/>
      <p:bldP spid="96" grpId="0" animBg="1"/>
      <p:bldP spid="97" grpId="0" animBg="1"/>
      <p:bldP spid="98" grpId="0" animBg="1"/>
      <p:bldP spid="9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ON-OFF </a:t>
            </a:r>
            <a:r>
              <a:rPr lang="en-US" dirty="0" err="1"/>
              <a:t>Bursty</a:t>
            </a:r>
            <a:r>
              <a:rPr lang="en-US" dirty="0"/>
              <a:t> Arrivals</a:t>
            </a:r>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sp>
        <p:nvSpPr>
          <p:cNvPr id="6" name="Oval 5"/>
          <p:cNvSpPr/>
          <p:nvPr/>
        </p:nvSpPr>
        <p:spPr>
          <a:xfrm>
            <a:off x="1710470" y="3085245"/>
            <a:ext cx="1414914" cy="96252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tx1"/>
                </a:solidFill>
                <a:effectLst/>
                <a:uLnTx/>
                <a:uFillTx/>
              </a:rPr>
              <a:t>ON</a:t>
            </a:r>
          </a:p>
        </p:txBody>
      </p:sp>
      <p:sp>
        <p:nvSpPr>
          <p:cNvPr id="7" name="Oval 6"/>
          <p:cNvSpPr/>
          <p:nvPr/>
        </p:nvSpPr>
        <p:spPr>
          <a:xfrm>
            <a:off x="6158374" y="3085245"/>
            <a:ext cx="1414914" cy="962526"/>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tx1"/>
                </a:solidFill>
                <a:effectLst/>
                <a:uLnTx/>
                <a:uFillTx/>
              </a:rPr>
              <a:t>OFF</a:t>
            </a:r>
          </a:p>
        </p:txBody>
      </p:sp>
      <p:sp>
        <p:nvSpPr>
          <p:cNvPr id="8" name="Arrow: Curved Right 7"/>
          <p:cNvSpPr/>
          <p:nvPr/>
        </p:nvSpPr>
        <p:spPr>
          <a:xfrm>
            <a:off x="978951" y="3152621"/>
            <a:ext cx="731519" cy="895150"/>
          </a:xfrm>
          <a:prstGeom prst="curvedRightArrow">
            <a:avLst>
              <a:gd name="adj1" fmla="val 11630"/>
              <a:gd name="adj2" fmla="val 50000"/>
              <a:gd name="adj3" fmla="val 2500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9" name="TextBox 8"/>
              <p:cNvSpPr txBox="1"/>
              <p:nvPr/>
            </p:nvSpPr>
            <p:spPr>
              <a:xfrm>
                <a:off x="128910" y="3366453"/>
                <a:ext cx="850041"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1−</m:t>
                      </m:r>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𝑝</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8910" y="3366453"/>
                <a:ext cx="850041" cy="400110"/>
              </a:xfrm>
              <a:prstGeom prst="rect">
                <a:avLst/>
              </a:prstGeom>
              <a:blipFill>
                <a:blip r:embed="rId3"/>
                <a:stretch>
                  <a:fillRect b="-10606"/>
                </a:stretch>
              </a:blipFill>
            </p:spPr>
            <p:txBody>
              <a:bodyPr/>
              <a:lstStyle/>
              <a:p>
                <a:r>
                  <a:rPr lang="en-US">
                    <a:noFill/>
                  </a:rPr>
                  <a:t> </a:t>
                </a:r>
              </a:p>
            </p:txBody>
          </p:sp>
        </mc:Fallback>
      </mc:AlternateContent>
      <p:sp>
        <p:nvSpPr>
          <p:cNvPr id="10" name="Arrow: Curved Down 9"/>
          <p:cNvSpPr/>
          <p:nvPr/>
        </p:nvSpPr>
        <p:spPr>
          <a:xfrm>
            <a:off x="3125383" y="2825362"/>
            <a:ext cx="3137837" cy="541091"/>
          </a:xfrm>
          <a:prstGeom prst="curved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w="0"/>
              <a:solidFill>
                <a:schemeClr val="tx1"/>
              </a:solidFill>
              <a:effectLst>
                <a:outerShdw blurRad="38100" dist="19050" dir="2700000" algn="tl" rotWithShape="0">
                  <a:schemeClr val="dk1">
                    <a:alpha val="40000"/>
                  </a:schemeClr>
                </a:outerShdw>
              </a:effectLst>
              <a:uLnTx/>
              <a:uFillTx/>
            </a:endParaRPr>
          </a:p>
        </p:txBody>
      </p:sp>
      <mc:AlternateContent xmlns:mc="http://schemas.openxmlformats.org/markup-compatibility/2006" xmlns:a14="http://schemas.microsoft.com/office/drawing/2010/main">
        <mc:Choice Requires="a14">
          <p:sp>
            <p:nvSpPr>
              <p:cNvPr id="11" name="TextBox 10"/>
              <p:cNvSpPr txBox="1"/>
              <p:nvPr/>
            </p:nvSpPr>
            <p:spPr>
              <a:xfrm>
                <a:off x="4422124" y="2385441"/>
                <a:ext cx="401007"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𝑝</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4422124" y="2385441"/>
                <a:ext cx="401007" cy="400110"/>
              </a:xfrm>
              <a:prstGeom prst="rect">
                <a:avLst/>
              </a:prstGeom>
              <a:blipFill>
                <a:blip r:embed="rId4"/>
                <a:stretch>
                  <a:fillRect b="-10606"/>
                </a:stretch>
              </a:blipFill>
            </p:spPr>
            <p:txBody>
              <a:bodyPr/>
              <a:lstStyle/>
              <a:p>
                <a:r>
                  <a:rPr lang="en-US">
                    <a:noFill/>
                  </a:rPr>
                  <a:t> </a:t>
                </a:r>
              </a:p>
            </p:txBody>
          </p:sp>
        </mc:Fallback>
      </mc:AlternateContent>
      <p:sp>
        <p:nvSpPr>
          <p:cNvPr id="12" name="Arrow: Curved Left 11"/>
          <p:cNvSpPr/>
          <p:nvPr/>
        </p:nvSpPr>
        <p:spPr>
          <a:xfrm rot="5400000">
            <a:off x="4386809" y="2413214"/>
            <a:ext cx="471638" cy="3032991"/>
          </a:xfrm>
          <a:prstGeom prst="curved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mc:AlternateContent xmlns:mc="http://schemas.openxmlformats.org/markup-compatibility/2006" xmlns:a14="http://schemas.microsoft.com/office/drawing/2010/main">
        <mc:Choice Requires="a14">
          <p:sp>
            <p:nvSpPr>
              <p:cNvPr id="13" name="TextBox 12"/>
              <p:cNvSpPr txBox="1"/>
              <p:nvPr/>
            </p:nvSpPr>
            <p:spPr>
              <a:xfrm>
                <a:off x="4422124" y="4167745"/>
                <a:ext cx="400814"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smtClean="0">
                          <a:ln>
                            <a:noFill/>
                          </a:ln>
                          <a:solidFill>
                            <a:sysClr val="windowText" lastClr="000000"/>
                          </a:solidFill>
                          <a:effectLst/>
                          <a:uLnTx/>
                          <a:uFillTx/>
                          <a:latin typeface="Cambria Math" panose="02040503050406030204" pitchFamily="18" charset="0"/>
                        </a:rPr>
                        <m:t>𝑞</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4422124" y="4167745"/>
                <a:ext cx="400814" cy="400110"/>
              </a:xfrm>
              <a:prstGeom prst="rect">
                <a:avLst/>
              </a:prstGeom>
              <a:blipFill>
                <a:blip r:embed="rId5"/>
                <a:stretch>
                  <a:fillRect b="-1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8294152" y="3372078"/>
                <a:ext cx="849848" cy="40011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1−</m:t>
                      </m:r>
                      <m:r>
                        <a:rPr kumimoji="0" lang="en-US" sz="2000" b="0" i="1" u="none" strike="noStrike" kern="0" cap="none" spc="0" normalizeH="0" baseline="0" noProof="0" dirty="0" smtClean="0">
                          <a:ln>
                            <a:noFill/>
                          </a:ln>
                          <a:solidFill>
                            <a:sysClr val="windowText" lastClr="000000"/>
                          </a:solidFill>
                          <a:effectLst/>
                          <a:uLnTx/>
                          <a:uFillTx/>
                          <a:latin typeface="Cambria Math" panose="02040503050406030204" pitchFamily="18" charset="0"/>
                        </a:rPr>
                        <m:t>𝑞</m:t>
                      </m:r>
                    </m:oMath>
                  </m:oMathPara>
                </a14:m>
                <a:endParaRPr kumimoji="0" lang="en-US" sz="2000" b="0" i="0" u="none" strike="noStrike" kern="0" cap="none" spc="0" normalizeH="0" baseline="0" noProof="0" dirty="0">
                  <a:ln>
                    <a:noFill/>
                  </a:ln>
                  <a:solidFill>
                    <a:sysClr val="windowText" lastClr="000000"/>
                  </a:solidFill>
                  <a:effectLst/>
                  <a:uLnTx/>
                  <a:uFillTx/>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8294152" y="3372078"/>
                <a:ext cx="849848" cy="400110"/>
              </a:xfrm>
              <a:prstGeom prst="rect">
                <a:avLst/>
              </a:prstGeom>
              <a:blipFill>
                <a:blip r:embed="rId6"/>
                <a:stretch>
                  <a:fillRect b="-10606"/>
                </a:stretch>
              </a:blipFill>
            </p:spPr>
            <p:txBody>
              <a:bodyPr/>
              <a:lstStyle/>
              <a:p>
                <a:r>
                  <a:rPr lang="en-US">
                    <a:noFill/>
                  </a:rPr>
                  <a:t> </a:t>
                </a:r>
              </a:p>
            </p:txBody>
          </p:sp>
        </mc:Fallback>
      </mc:AlternateContent>
      <p:sp>
        <p:nvSpPr>
          <p:cNvPr id="15" name="Arrow: Curved Left 14"/>
          <p:cNvSpPr/>
          <p:nvPr/>
        </p:nvSpPr>
        <p:spPr>
          <a:xfrm>
            <a:off x="7573288" y="3193376"/>
            <a:ext cx="720864" cy="895150"/>
          </a:xfrm>
          <a:prstGeom prst="curvedLeftArrow">
            <a:avLst>
              <a:gd name="adj1" fmla="val 8719"/>
              <a:gd name="adj2" fmla="val 50000"/>
              <a:gd name="adj3" fmla="val 22330"/>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1"/>
              </a:solidFill>
              <a:effectLst/>
              <a:uLnTx/>
              <a:uFillTx/>
            </a:endParaRPr>
          </a:p>
        </p:txBody>
      </p:sp>
      <p:sp>
        <p:nvSpPr>
          <p:cNvPr id="3" name="Date Placeholder 2"/>
          <p:cNvSpPr>
            <a:spLocks noGrp="1"/>
          </p:cNvSpPr>
          <p:nvPr>
            <p:ph type="dt" sz="half" idx="10"/>
          </p:nvPr>
        </p:nvSpPr>
        <p:spPr/>
        <p:txBody>
          <a:bodyPr/>
          <a:lstStyle/>
          <a:p>
            <a:fld id="{B33FB0D6-60C2-4E49-A0F0-7AA52309866A}" type="datetime4">
              <a:rPr lang="en-US" altLang="zh-CN" smtClean="0"/>
              <a:t>June 2, 2017</a:t>
            </a:fld>
            <a:endParaRPr lang="zh-CN" altLang="en-US"/>
          </a:p>
        </p:txBody>
      </p:sp>
    </p:spTree>
    <p:extLst>
      <p:ext uri="{BB962C8B-B14F-4D97-AF65-F5344CB8AC3E}">
        <p14:creationId xmlns:p14="http://schemas.microsoft.com/office/powerpoint/2010/main" val="1572220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Mean Delay</a:t>
            </a:r>
            <a:r>
              <a:rPr lang="en-US" err="1">
                <a:sym typeface="Wingdings"/>
              </a:rPr>
              <a:t> </a:t>
            </a:r>
            <a:r>
              <a:rPr lang="en-US">
                <a:sym typeface="Wingdings"/>
              </a:rPr>
              <a:t>(Bernoulli </a:t>
            </a:r>
            <a:r>
              <a:rPr lang="en-US" dirty="0" err="1">
                <a:sym typeface="Wingdings"/>
              </a:rPr>
              <a:t>i.i.d</a:t>
            </a:r>
            <a:r>
              <a:rPr lang="en-US" dirty="0">
                <a:sym typeface="Wingdings"/>
              </a:rPr>
              <a:t>.)</a:t>
            </a:r>
            <a:endParaRPr lang="en-US" dirty="0"/>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53" y="2871123"/>
            <a:ext cx="8728894" cy="2658801"/>
          </a:xfrm>
          <a:prstGeom prst="rect">
            <a:avLst/>
          </a:prstGeom>
        </p:spPr>
      </p:pic>
      <p:sp>
        <p:nvSpPr>
          <p:cNvPr id="8" name="Rectangle: Rounded Corners 7"/>
          <p:cNvSpPr/>
          <p:nvPr/>
        </p:nvSpPr>
        <p:spPr>
          <a:xfrm>
            <a:off x="3126658" y="1966826"/>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
        <p:nvSpPr>
          <p:cNvPr id="3" name="Date Placeholder 2"/>
          <p:cNvSpPr>
            <a:spLocks noGrp="1"/>
          </p:cNvSpPr>
          <p:nvPr>
            <p:ph type="dt" sz="half" idx="10"/>
          </p:nvPr>
        </p:nvSpPr>
        <p:spPr/>
        <p:txBody>
          <a:bodyPr/>
          <a:lstStyle/>
          <a:p>
            <a:fld id="{3DC84DB3-4902-41D7-92EF-50D87658BD9C}" type="datetime4">
              <a:rPr lang="en-US" altLang="zh-CN" smtClean="0"/>
              <a:t>June 2, 2017</a:t>
            </a:fld>
            <a:endParaRPr lang="zh-CN" altLang="en-US"/>
          </a:p>
        </p:txBody>
      </p:sp>
    </p:spTree>
    <p:extLst>
      <p:ext uri="{BB962C8B-B14F-4D97-AF65-F5344CB8AC3E}">
        <p14:creationId xmlns:p14="http://schemas.microsoft.com/office/powerpoint/2010/main" val="1645592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Delay</a:t>
            </a:r>
            <a:r>
              <a:rPr lang="en-US" dirty="0">
                <a:sym typeface="Wingdings"/>
              </a:rPr>
              <a:t> (Burst)</a:t>
            </a:r>
            <a:endParaRPr lang="en-US" dirty="0"/>
          </a:p>
        </p:txBody>
      </p:sp>
      <p:sp>
        <p:nvSpPr>
          <p:cNvPr id="4" name="Footer Placeholder 3"/>
          <p:cNvSpPr>
            <a:spLocks noGrp="1"/>
          </p:cNvSpPr>
          <p:nvPr>
            <p:ph type="ftr"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sv-SE" altLang="zh-CN" sz="1800" b="0" i="0" u="none" strike="noStrike" kern="0" cap="none" spc="0" normalizeH="0" baseline="0" noProof="0">
                <a:ln>
                  <a:noFill/>
                </a:ln>
                <a:solidFill>
                  <a:sysClr val="windowText" lastClr="000000"/>
                </a:solidFill>
                <a:effectLst/>
                <a:uLnTx/>
                <a:uFillTx/>
              </a:rPr>
              <a:t>SIGMETRICS 2017</a:t>
            </a:r>
            <a:endParaRPr kumimoji="0" lang="zh-CN" altLang="en-US" sz="1800" b="0" i="0" u="none" strike="noStrike" kern="0" cap="none" spc="0" normalizeH="0" baseline="0" noProof="0">
              <a:ln>
                <a:noFill/>
              </a:ln>
              <a:solidFill>
                <a:sysClr val="windowText" lastClr="000000"/>
              </a:solidFill>
              <a:effectLst/>
              <a:uLnTx/>
              <a:uFillTx/>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553" y="2852073"/>
            <a:ext cx="8728894" cy="2658801"/>
          </a:xfrm>
          <a:prstGeom prst="rect">
            <a:avLst/>
          </a:prstGeom>
        </p:spPr>
      </p:pic>
      <p:sp>
        <p:nvSpPr>
          <p:cNvPr id="8" name="Rectangle: Rounded Corners 7"/>
          <p:cNvSpPr/>
          <p:nvPr/>
        </p:nvSpPr>
        <p:spPr>
          <a:xfrm>
            <a:off x="3126658" y="2018445"/>
            <a:ext cx="3568900" cy="483401"/>
          </a:xfrm>
          <a:prstGeom prst="round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rPr>
              <a:t>QPS-</a:t>
            </a:r>
            <a:r>
              <a:rPr kumimoji="0" lang="en-US" sz="2400" b="0" i="0" u="none" strike="noStrike" kern="0" cap="none" spc="0" normalizeH="0" baseline="0" noProof="0" dirty="0" err="1">
                <a:ln>
                  <a:noFill/>
                </a:ln>
                <a:solidFill>
                  <a:sysClr val="windowText" lastClr="000000"/>
                </a:solidFill>
                <a:effectLst/>
                <a:uLnTx/>
                <a:uFillTx/>
              </a:rPr>
              <a:t>iSLIP</a:t>
            </a:r>
            <a:r>
              <a:rPr kumimoji="0" lang="en-US" sz="2400" b="0" i="0" u="none" strike="noStrike" kern="0" cap="none" spc="0" normalizeH="0" baseline="0" noProof="0" dirty="0">
                <a:ln>
                  <a:noFill/>
                </a:ln>
                <a:solidFill>
                  <a:sysClr val="windowText" lastClr="000000"/>
                </a:solidFill>
                <a:effectLst/>
                <a:uLnTx/>
                <a:uFillTx/>
              </a:rPr>
              <a:t> vs. </a:t>
            </a:r>
            <a:r>
              <a:rPr kumimoji="0" lang="en-US" sz="2400" b="0" i="0" u="none" strike="noStrike" kern="0" cap="none" spc="0" normalizeH="0" baseline="0" noProof="0" dirty="0" err="1">
                <a:ln>
                  <a:noFill/>
                </a:ln>
                <a:solidFill>
                  <a:sysClr val="windowText" lastClr="000000"/>
                </a:solidFill>
                <a:effectLst/>
                <a:uLnTx/>
                <a:uFillTx/>
              </a:rPr>
              <a:t>iSLIP</a:t>
            </a:r>
            <a:endParaRPr kumimoji="0" lang="en-US" sz="2400" b="0" i="0" u="none" strike="noStrike" kern="0" cap="none" spc="0" normalizeH="0" baseline="0" noProof="0" dirty="0">
              <a:ln>
                <a:noFill/>
              </a:ln>
              <a:solidFill>
                <a:sysClr val="windowText" lastClr="000000"/>
              </a:solidFill>
              <a:effectLst/>
              <a:uLnTx/>
              <a:uFillTx/>
            </a:endParaRPr>
          </a:p>
        </p:txBody>
      </p:sp>
      <p:sp>
        <p:nvSpPr>
          <p:cNvPr id="3" name="Date Placeholder 2"/>
          <p:cNvSpPr>
            <a:spLocks noGrp="1"/>
          </p:cNvSpPr>
          <p:nvPr>
            <p:ph type="dt" sz="half" idx="10"/>
          </p:nvPr>
        </p:nvSpPr>
        <p:spPr/>
        <p:txBody>
          <a:bodyPr/>
          <a:lstStyle/>
          <a:p>
            <a:fld id="{B94E6451-0EC0-479E-A40D-28966F15477A}" type="datetime4">
              <a:rPr lang="en-US" altLang="zh-CN" smtClean="0"/>
              <a:t>June 2, 2017</a:t>
            </a:fld>
            <a:endParaRPr lang="zh-CN" altLang="en-US"/>
          </a:p>
        </p:txBody>
      </p:sp>
    </p:spTree>
    <p:extLst>
      <p:ext uri="{BB962C8B-B14F-4D97-AF65-F5344CB8AC3E}">
        <p14:creationId xmlns:p14="http://schemas.microsoft.com/office/powerpoint/2010/main" val="2545931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Q1: Starvation Issue</a:t>
            </a:r>
          </a:p>
        </p:txBody>
      </p:sp>
      <p:sp>
        <p:nvSpPr>
          <p:cNvPr id="3" name="Content Placeholder 2"/>
          <p:cNvSpPr>
            <a:spLocks noGrp="1"/>
          </p:cNvSpPr>
          <p:nvPr>
            <p:ph idx="1"/>
          </p:nvPr>
        </p:nvSpPr>
        <p:spPr>
          <a:xfrm>
            <a:off x="431659" y="1825625"/>
            <a:ext cx="8182951" cy="4351338"/>
          </a:xfrm>
        </p:spPr>
        <p:txBody>
          <a:bodyPr>
            <a:normAutofit/>
          </a:bodyPr>
          <a:lstStyle/>
          <a:p>
            <a:pPr algn="just"/>
            <a:r>
              <a:rPr lang="en-US" dirty="0">
                <a:latin typeface="+mn-lt"/>
              </a:rPr>
              <a:t>We believe the primary mission of a crossbar scheduling algorithm is to deliver excellent performance under admissible workloads; such “grace under fire” (proportional fairness and lack of starvation even when severely overloaded) is a secondary consideration and can be better achieved through other “knobs or levers" orthogonal to switching such as congestion control, packet scheduling, or traffic policing/shaping.</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 name="Date Placeholder 3"/>
          <p:cNvSpPr>
            <a:spLocks noGrp="1"/>
          </p:cNvSpPr>
          <p:nvPr>
            <p:ph type="dt" sz="half" idx="10"/>
          </p:nvPr>
        </p:nvSpPr>
        <p:spPr/>
        <p:txBody>
          <a:bodyPr/>
          <a:lstStyle/>
          <a:p>
            <a:fld id="{B60DAB0B-EB9A-4D51-B0C8-7D1B48BDDD0E}" type="datetime4">
              <a:rPr lang="en-US" altLang="zh-CN" smtClean="0"/>
              <a:t>June 2, 2017</a:t>
            </a:fld>
            <a:endParaRPr lang="zh-CN" altLang="en-US"/>
          </a:p>
        </p:txBody>
      </p:sp>
    </p:spTree>
    <p:extLst>
      <p:ext uri="{BB962C8B-B14F-4D97-AF65-F5344CB8AC3E}">
        <p14:creationId xmlns:p14="http://schemas.microsoft.com/office/powerpoint/2010/main" val="1778663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Q2: Why </a:t>
            </a:r>
            <a:r>
              <a:rPr lang="en-US"/>
              <a:t>Only </a:t>
            </a:r>
            <a:r>
              <a:rPr lang="en-US" sz="3600"/>
              <a:t>Synthetic</a:t>
            </a:r>
            <a:r>
              <a:rPr lang="en-US" dirty="0"/>
              <a:t>?</a:t>
            </a:r>
          </a:p>
        </p:txBody>
      </p:sp>
      <p:sp>
        <p:nvSpPr>
          <p:cNvPr id="3" name="Content Placeholder 2"/>
          <p:cNvSpPr>
            <a:spLocks noGrp="1"/>
          </p:cNvSpPr>
          <p:nvPr>
            <p:ph idx="1"/>
          </p:nvPr>
        </p:nvSpPr>
        <p:spPr>
          <a:xfrm>
            <a:off x="431659" y="1825625"/>
            <a:ext cx="8182951" cy="4351338"/>
          </a:xfrm>
        </p:spPr>
        <p:txBody>
          <a:bodyPr>
            <a:normAutofit fontScale="70000" lnSpcReduction="20000"/>
          </a:bodyPr>
          <a:lstStyle/>
          <a:p>
            <a:pPr marL="0" indent="0" algn="just">
              <a:buNone/>
            </a:pPr>
            <a:r>
              <a:rPr lang="en-US" dirty="0">
                <a:latin typeface="+mn-lt"/>
              </a:rPr>
              <a:t>There are two reasons for that. </a:t>
            </a:r>
          </a:p>
          <a:p>
            <a:pPr algn="just"/>
            <a:r>
              <a:rPr lang="en-US" dirty="0">
                <a:latin typeface="+mn-lt"/>
              </a:rPr>
              <a:t> First, almost all work on input-queued switch scheduling in the literature (e.g., references [2,3,10,16,17,27] in this work) used roughly the same set of synthetic traffic loads (as used in this work) for performance evaluations, since it is not known whether we can meaningfully combine N ``scalar” (per-port) packet-level traces into an “N-dimensional” switch-wide traffic workload, in a principled manner. </a:t>
            </a:r>
          </a:p>
          <a:p>
            <a:pPr algn="just"/>
            <a:r>
              <a:rPr lang="en-US" dirty="0">
                <a:latin typeface="+mn-lt"/>
              </a:rPr>
              <a:t>Second, it appears to us the only additional information we can glean from trace-driven simulation, in this crossbar scheduling context, is how the scheduling algorithm reacts to the (TCP/UDP) flow dynamics -- most notably skewness and burstiness -- that are captured in the trace(s).  In our simulation studies, we have thoroughly evaluated the impact of both skewness and </a:t>
            </a:r>
            <a:r>
              <a:rPr lang="en-US" dirty="0" err="1">
                <a:latin typeface="+mn-lt"/>
              </a:rPr>
              <a:t>burstness</a:t>
            </a:r>
            <a:r>
              <a:rPr lang="en-US" dirty="0">
                <a:latin typeface="+mn-lt"/>
              </a:rPr>
              <a:t> on the delay performances of QPS-augmented algorithms, using the 4 different traffic patterns and the </a:t>
            </a:r>
            <a:r>
              <a:rPr lang="en-US" dirty="0" err="1">
                <a:latin typeface="+mn-lt"/>
              </a:rPr>
              <a:t>bursty</a:t>
            </a:r>
            <a:r>
              <a:rPr lang="en-US" dirty="0">
                <a:latin typeface="+mn-lt"/>
              </a:rPr>
              <a:t> ON-OFF traffic arrivals respectively.</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 name="Date Placeholder 3"/>
          <p:cNvSpPr>
            <a:spLocks noGrp="1"/>
          </p:cNvSpPr>
          <p:nvPr>
            <p:ph type="dt" sz="half" idx="10"/>
          </p:nvPr>
        </p:nvSpPr>
        <p:spPr/>
        <p:txBody>
          <a:bodyPr/>
          <a:lstStyle/>
          <a:p>
            <a:fld id="{F6D1995D-BED6-442D-9116-2512E26D521D}" type="datetime4">
              <a:rPr lang="en-US" altLang="zh-CN" smtClean="0"/>
              <a:t>June 2, 2017</a:t>
            </a:fld>
            <a:endParaRPr lang="zh-CN" altLang="en-US"/>
          </a:p>
        </p:txBody>
      </p:sp>
    </p:spTree>
    <p:extLst>
      <p:ext uri="{BB962C8B-B14F-4D97-AF65-F5344CB8AC3E}">
        <p14:creationId xmlns:p14="http://schemas.microsoft.com/office/powerpoint/2010/main" val="18329933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Q2: Why Only Simulations?</a:t>
            </a:r>
          </a:p>
        </p:txBody>
      </p:sp>
      <p:sp>
        <p:nvSpPr>
          <p:cNvPr id="3" name="Content Placeholder 2"/>
          <p:cNvSpPr>
            <a:spLocks noGrp="1"/>
          </p:cNvSpPr>
          <p:nvPr>
            <p:ph idx="1"/>
          </p:nvPr>
        </p:nvSpPr>
        <p:spPr>
          <a:xfrm>
            <a:off x="431659" y="1825625"/>
            <a:ext cx="8182951" cy="4351338"/>
          </a:xfrm>
        </p:spPr>
        <p:txBody>
          <a:bodyPr>
            <a:normAutofit lnSpcReduction="10000"/>
          </a:bodyPr>
          <a:lstStyle/>
          <a:p>
            <a:r>
              <a:rPr lang="en-US" dirty="0">
                <a:latin typeface="+mn-lt"/>
              </a:rPr>
              <a:t> We were not able to perform such an analysis, for the following two reasons: </a:t>
            </a:r>
          </a:p>
          <a:p>
            <a:pPr lvl="1"/>
            <a:r>
              <a:rPr lang="en-US" dirty="0">
                <a:latin typeface="+mn-lt"/>
              </a:rPr>
              <a:t>There is theoretical delay analysis on neither of the underlying algorithms (</a:t>
            </a:r>
            <a:r>
              <a:rPr lang="en-US" dirty="0" err="1">
                <a:latin typeface="+mn-lt"/>
              </a:rPr>
              <a:t>iSLIP</a:t>
            </a:r>
            <a:r>
              <a:rPr lang="en-US" dirty="0">
                <a:latin typeface="+mn-lt"/>
              </a:rPr>
              <a:t> and SERENA), as both are very hard to analyze.</a:t>
            </a:r>
          </a:p>
          <a:p>
            <a:pPr lvl="1"/>
            <a:r>
              <a:rPr lang="en-US" dirty="0">
                <a:latin typeface="+mn-lt"/>
              </a:rPr>
              <a:t>The interactions (resulting in complicated dependency structures) between QPS and the underlying algorithms further complicate the task of analyzing the delay performances of the QPS-augmented algorithms.</a:t>
            </a:r>
          </a:p>
          <a:p>
            <a:pPr marL="0" indent="0">
              <a:buNone/>
            </a:pPr>
            <a:r>
              <a:rPr lang="en-US" dirty="0">
                <a:latin typeface="+mn-lt"/>
              </a:rPr>
              <a:t>This said, we believe this is an interesting topic that can be pursued in our future work.</a:t>
            </a:r>
          </a:p>
        </p:txBody>
      </p:sp>
      <p:sp>
        <p:nvSpPr>
          <p:cNvPr id="5" name="Footer Placeholder 4"/>
          <p:cNvSpPr>
            <a:spLocks noGrp="1"/>
          </p:cNvSpPr>
          <p:nvPr>
            <p:ph type="ftr" sz="quarter" idx="11"/>
          </p:nvPr>
        </p:nvSpPr>
        <p:spPr/>
        <p:txBody>
          <a:bodyPr/>
          <a:lstStyle/>
          <a:p>
            <a:r>
              <a:rPr lang="sv-SE" altLang="zh-CN"/>
              <a:t>SIGMETRICS 2017</a:t>
            </a:r>
            <a:endParaRPr lang="zh-CN" altLang="en-US" dirty="0"/>
          </a:p>
        </p:txBody>
      </p:sp>
      <p:sp>
        <p:nvSpPr>
          <p:cNvPr id="4" name="Date Placeholder 3"/>
          <p:cNvSpPr>
            <a:spLocks noGrp="1"/>
          </p:cNvSpPr>
          <p:nvPr>
            <p:ph type="dt" sz="half" idx="10"/>
          </p:nvPr>
        </p:nvSpPr>
        <p:spPr/>
        <p:txBody>
          <a:bodyPr/>
          <a:lstStyle/>
          <a:p>
            <a:fld id="{41DEFD64-E96B-4E75-A4CF-B87E329A86CB}" type="datetime4">
              <a:rPr lang="en-US" altLang="zh-CN" smtClean="0"/>
              <a:t>June 2, 2017</a:t>
            </a:fld>
            <a:endParaRPr lang="zh-CN" altLang="en-US"/>
          </a:p>
        </p:txBody>
      </p:sp>
    </p:spTree>
    <p:extLst>
      <p:ext uri="{BB962C8B-B14F-4D97-AF65-F5344CB8AC3E}">
        <p14:creationId xmlns:p14="http://schemas.microsoft.com/office/powerpoint/2010/main" val="6653584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latin typeface="+mn-lt"/>
              </a:rPr>
              <a:t>Input-Queued Crossbar Switches</a:t>
            </a: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3" name="Rounded Rectangle 2"/>
          <p:cNvSpPr/>
          <p:nvPr/>
        </p:nvSpPr>
        <p:spPr>
          <a:xfrm>
            <a:off x="2144116" y="2119838"/>
            <a:ext cx="1008993" cy="139524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2422967" y="2210174"/>
            <a:ext cx="467053" cy="12145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p>
        </p:txBody>
      </p:sp>
      <p:grpSp>
        <p:nvGrpSpPr>
          <p:cNvPr id="18" name="Group 17"/>
          <p:cNvGrpSpPr/>
          <p:nvPr/>
        </p:nvGrpSpPr>
        <p:grpSpPr>
          <a:xfrm>
            <a:off x="1095706" y="2303673"/>
            <a:ext cx="1489841" cy="292388"/>
            <a:chOff x="338956" y="2114481"/>
            <a:chExt cx="1489841" cy="292388"/>
          </a:xfrm>
        </p:grpSpPr>
        <p:sp>
          <p:nvSpPr>
            <p:cNvPr id="17" name="TextBox 16"/>
            <p:cNvSpPr txBox="1"/>
            <p:nvPr/>
          </p:nvSpPr>
          <p:spPr>
            <a:xfrm>
              <a:off x="338956" y="2114481"/>
              <a:ext cx="1489841" cy="292388"/>
            </a:xfrm>
            <a:prstGeom prst="rect">
              <a:avLst/>
            </a:prstGeom>
            <a:noFill/>
          </p:spPr>
          <p:txBody>
            <a:bodyPr wrap="square" rtlCol="0">
              <a:spAutoFit/>
            </a:bodyPr>
            <a:lstStyle/>
            <a:p>
              <a:r>
                <a:rPr lang="en-US" sz="1300" dirty="0"/>
                <a:t>Line Card 1</a:t>
              </a:r>
            </a:p>
          </p:txBody>
        </p:sp>
        <p:cxnSp>
          <p:nvCxnSpPr>
            <p:cNvPr id="12" name="Straight Connector 11"/>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flipV="1">
            <a:off x="2890020" y="2475192"/>
            <a:ext cx="357682" cy="262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095705" y="2589129"/>
            <a:ext cx="1489841" cy="292388"/>
            <a:chOff x="338956" y="2114481"/>
            <a:chExt cx="1489841" cy="292388"/>
          </a:xfrm>
        </p:grpSpPr>
        <p:sp>
          <p:nvSpPr>
            <p:cNvPr id="20" name="TextBox 19"/>
            <p:cNvSpPr txBox="1"/>
            <p:nvPr/>
          </p:nvSpPr>
          <p:spPr>
            <a:xfrm>
              <a:off x="338956" y="2114481"/>
              <a:ext cx="1489841" cy="292388"/>
            </a:xfrm>
            <a:prstGeom prst="rect">
              <a:avLst/>
            </a:prstGeom>
            <a:noFill/>
          </p:spPr>
          <p:txBody>
            <a:bodyPr wrap="square" rtlCol="0">
              <a:spAutoFit/>
            </a:bodyPr>
            <a:lstStyle/>
            <a:p>
              <a:r>
                <a:rPr lang="en-US" sz="1300" dirty="0"/>
                <a:t>Line </a:t>
              </a:r>
              <a:r>
                <a:rPr lang="en-US" sz="1300"/>
                <a:t>Card 2</a:t>
              </a:r>
              <a:endParaRPr lang="en-US" sz="1300" dirty="0"/>
            </a:p>
          </p:txBody>
        </p:sp>
        <p:cxnSp>
          <p:nvCxnSpPr>
            <p:cNvPr id="21" name="Straight Connector 20"/>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082895" y="3200743"/>
            <a:ext cx="1489841" cy="292388"/>
            <a:chOff x="338956" y="2114481"/>
            <a:chExt cx="1489841" cy="292388"/>
          </a:xfrm>
        </p:grpSpPr>
        <p:sp>
          <p:nvSpPr>
            <p:cNvPr id="23" name="TextBox 22"/>
            <p:cNvSpPr txBox="1"/>
            <p:nvPr/>
          </p:nvSpPr>
          <p:spPr>
            <a:xfrm>
              <a:off x="338956" y="2114481"/>
              <a:ext cx="1489841" cy="292388"/>
            </a:xfrm>
            <a:prstGeom prst="rect">
              <a:avLst/>
            </a:prstGeom>
            <a:noFill/>
          </p:spPr>
          <p:txBody>
            <a:bodyPr wrap="square" rtlCol="0">
              <a:spAutoFit/>
            </a:bodyPr>
            <a:lstStyle/>
            <a:p>
              <a:r>
                <a:rPr lang="en-US" sz="1300" dirty="0"/>
                <a:t>Line Card N</a:t>
              </a:r>
            </a:p>
          </p:txBody>
        </p:sp>
        <p:cxnSp>
          <p:nvCxnSpPr>
            <p:cNvPr id="24" name="Straight Connector 23"/>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1597743" y="2887160"/>
            <a:ext cx="63062" cy="265385"/>
            <a:chOff x="3823138" y="2002221"/>
            <a:chExt cx="63062" cy="265385"/>
          </a:xfrm>
        </p:grpSpPr>
        <p:sp>
          <p:nvSpPr>
            <p:cNvPr id="25" name="Oval 24"/>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3216170" y="2325420"/>
            <a:ext cx="529312" cy="292388"/>
          </a:xfrm>
          <a:prstGeom prst="rect">
            <a:avLst/>
          </a:prstGeom>
          <a:noFill/>
        </p:spPr>
        <p:txBody>
          <a:bodyPr wrap="none" rtlCol="0">
            <a:spAutoFit/>
          </a:bodyPr>
          <a:lstStyle/>
          <a:p>
            <a:r>
              <a:rPr lang="en-US" sz="1300" dirty="0"/>
              <a:t>CPU</a:t>
            </a:r>
          </a:p>
        </p:txBody>
      </p:sp>
      <p:sp>
        <p:nvSpPr>
          <p:cNvPr id="30" name="Rectangle 29"/>
          <p:cNvSpPr/>
          <p:nvPr/>
        </p:nvSpPr>
        <p:spPr>
          <a:xfrm>
            <a:off x="487003" y="2174548"/>
            <a:ext cx="637024" cy="260130"/>
          </a:xfrm>
          <a:prstGeom prst="rect">
            <a:avLst/>
          </a:prstGeom>
          <a:solidFill>
            <a:srgbClr val="92D05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300" dirty="0">
                <a:ln w="0"/>
                <a:solidFill>
                  <a:schemeClr val="tx1"/>
                </a:solidFill>
                <a:effectLst>
                  <a:outerShdw blurRad="38100" dist="19050" dir="2700000" algn="tl" rotWithShape="0">
                    <a:schemeClr val="dk1">
                      <a:alpha val="40000"/>
                    </a:schemeClr>
                  </a:outerShdw>
                </a:effectLst>
              </a:rPr>
              <a:t>Packet</a:t>
            </a:r>
          </a:p>
        </p:txBody>
      </p:sp>
      <p:sp>
        <p:nvSpPr>
          <p:cNvPr id="31" name="Rounded Rectangle 30"/>
          <p:cNvSpPr/>
          <p:nvPr/>
        </p:nvSpPr>
        <p:spPr>
          <a:xfrm>
            <a:off x="2162184" y="4167384"/>
            <a:ext cx="1008993" cy="139524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1615811" y="4903174"/>
            <a:ext cx="63062" cy="265385"/>
            <a:chOff x="3823138" y="2002221"/>
            <a:chExt cx="63062" cy="265385"/>
          </a:xfrm>
        </p:grpSpPr>
        <p:sp>
          <p:nvSpPr>
            <p:cNvPr id="44" name="Oval 43"/>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p:cNvGrpSpPr/>
          <p:nvPr/>
        </p:nvGrpSpPr>
        <p:grpSpPr>
          <a:xfrm>
            <a:off x="1100963" y="4213542"/>
            <a:ext cx="2209471" cy="398533"/>
            <a:chOff x="5618110" y="4121128"/>
            <a:chExt cx="2209471" cy="398533"/>
          </a:xfrm>
        </p:grpSpPr>
        <p:sp>
          <p:nvSpPr>
            <p:cNvPr id="34" name="TextBox 33"/>
            <p:cNvSpPr txBox="1"/>
            <p:nvPr/>
          </p:nvSpPr>
          <p:spPr>
            <a:xfrm>
              <a:off x="5618110" y="4227273"/>
              <a:ext cx="2209471" cy="292388"/>
            </a:xfrm>
            <a:prstGeom prst="rect">
              <a:avLst/>
            </a:prstGeom>
            <a:noFill/>
          </p:spPr>
          <p:txBody>
            <a:bodyPr wrap="square" rtlCol="0">
              <a:spAutoFit/>
            </a:bodyPr>
            <a:lstStyle/>
            <a:p>
              <a:r>
                <a:rPr lang="en-US" sz="1300" dirty="0"/>
                <a:t>Line Card 1</a:t>
              </a:r>
            </a:p>
          </p:txBody>
        </p:sp>
        <p:cxnSp>
          <p:nvCxnSpPr>
            <p:cNvPr id="35" name="Straight Connector 34"/>
            <p:cNvCxnSpPr/>
            <p:nvPr/>
          </p:nvCxnSpPr>
          <p:spPr>
            <a:xfrm>
              <a:off x="5711100" y="4241137"/>
              <a:ext cx="182807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46080" y="4121128"/>
              <a:ext cx="228600" cy="194376"/>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FE</a:t>
              </a:r>
            </a:p>
          </p:txBody>
        </p:sp>
      </p:grpSp>
      <p:grpSp>
        <p:nvGrpSpPr>
          <p:cNvPr id="50" name="Group 49"/>
          <p:cNvGrpSpPr/>
          <p:nvPr/>
        </p:nvGrpSpPr>
        <p:grpSpPr>
          <a:xfrm>
            <a:off x="1100963" y="4553597"/>
            <a:ext cx="2209471" cy="398533"/>
            <a:chOff x="5618110" y="4121128"/>
            <a:chExt cx="2209471" cy="398533"/>
          </a:xfrm>
        </p:grpSpPr>
        <p:sp>
          <p:nvSpPr>
            <p:cNvPr id="51" name="TextBox 50"/>
            <p:cNvSpPr txBox="1"/>
            <p:nvPr/>
          </p:nvSpPr>
          <p:spPr>
            <a:xfrm>
              <a:off x="5618110" y="4227273"/>
              <a:ext cx="2209471" cy="292388"/>
            </a:xfrm>
            <a:prstGeom prst="rect">
              <a:avLst/>
            </a:prstGeom>
            <a:noFill/>
          </p:spPr>
          <p:txBody>
            <a:bodyPr wrap="square" rtlCol="0">
              <a:spAutoFit/>
            </a:bodyPr>
            <a:lstStyle/>
            <a:p>
              <a:r>
                <a:rPr lang="en-US" sz="1300" dirty="0"/>
                <a:t>Line Card 2</a:t>
              </a:r>
            </a:p>
          </p:txBody>
        </p:sp>
        <p:cxnSp>
          <p:nvCxnSpPr>
            <p:cNvPr id="52" name="Straight Connector 51"/>
            <p:cNvCxnSpPr/>
            <p:nvPr/>
          </p:nvCxnSpPr>
          <p:spPr>
            <a:xfrm>
              <a:off x="5711100" y="4241137"/>
              <a:ext cx="182807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6046080" y="4121128"/>
              <a:ext cx="228600" cy="194376"/>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FE</a:t>
              </a:r>
            </a:p>
          </p:txBody>
        </p:sp>
      </p:grpSp>
      <p:grpSp>
        <p:nvGrpSpPr>
          <p:cNvPr id="54" name="Group 53"/>
          <p:cNvGrpSpPr/>
          <p:nvPr/>
        </p:nvGrpSpPr>
        <p:grpSpPr>
          <a:xfrm>
            <a:off x="1095705" y="5185750"/>
            <a:ext cx="2209471" cy="398533"/>
            <a:chOff x="5618110" y="4121128"/>
            <a:chExt cx="2209471" cy="398533"/>
          </a:xfrm>
        </p:grpSpPr>
        <p:sp>
          <p:nvSpPr>
            <p:cNvPr id="55" name="TextBox 54"/>
            <p:cNvSpPr txBox="1"/>
            <p:nvPr/>
          </p:nvSpPr>
          <p:spPr>
            <a:xfrm>
              <a:off x="5618110" y="4227273"/>
              <a:ext cx="2209471" cy="292388"/>
            </a:xfrm>
            <a:prstGeom prst="rect">
              <a:avLst/>
            </a:prstGeom>
            <a:noFill/>
          </p:spPr>
          <p:txBody>
            <a:bodyPr wrap="square" rtlCol="0">
              <a:spAutoFit/>
            </a:bodyPr>
            <a:lstStyle/>
            <a:p>
              <a:r>
                <a:rPr lang="en-US" sz="1300" dirty="0"/>
                <a:t>Line Card N</a:t>
              </a:r>
            </a:p>
          </p:txBody>
        </p:sp>
        <p:cxnSp>
          <p:nvCxnSpPr>
            <p:cNvPr id="56" name="Straight Connector 55"/>
            <p:cNvCxnSpPr/>
            <p:nvPr/>
          </p:nvCxnSpPr>
          <p:spPr>
            <a:xfrm>
              <a:off x="5711100" y="4241137"/>
              <a:ext cx="182807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6046080" y="4121128"/>
              <a:ext cx="228600" cy="194376"/>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FE</a:t>
              </a:r>
            </a:p>
          </p:txBody>
        </p:sp>
      </p:grpSp>
      <p:cxnSp>
        <p:nvCxnSpPr>
          <p:cNvPr id="59" name="Straight Connector 58"/>
          <p:cNvCxnSpPr/>
          <p:nvPr/>
        </p:nvCxnSpPr>
        <p:spPr>
          <a:xfrm>
            <a:off x="2439051" y="4222565"/>
            <a:ext cx="0" cy="12048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2520504" y="4222565"/>
            <a:ext cx="0" cy="12048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2851585" y="4222565"/>
            <a:ext cx="0" cy="12048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2930412" y="4222565"/>
            <a:ext cx="0" cy="1204859"/>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2578082" y="4958418"/>
            <a:ext cx="223131" cy="36576"/>
            <a:chOff x="4895193" y="2049517"/>
            <a:chExt cx="223131" cy="36576"/>
          </a:xfrm>
        </p:grpSpPr>
        <p:sp>
          <p:nvSpPr>
            <p:cNvPr id="63" name="Oval 62"/>
            <p:cNvSpPr/>
            <p:nvPr/>
          </p:nvSpPr>
          <p:spPr>
            <a:xfrm>
              <a:off x="4895193" y="2049517"/>
              <a:ext cx="36576" cy="3657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4988470" y="2049517"/>
              <a:ext cx="36576" cy="3657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5081748" y="2049517"/>
              <a:ext cx="36576" cy="36576"/>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ounded Rectangle 2"/>
          <p:cNvSpPr/>
          <p:nvPr/>
        </p:nvSpPr>
        <p:spPr>
          <a:xfrm>
            <a:off x="6639916" y="2142419"/>
            <a:ext cx="1008993" cy="139524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ounded Rectangle 6"/>
          <p:cNvSpPr/>
          <p:nvPr/>
        </p:nvSpPr>
        <p:spPr>
          <a:xfrm>
            <a:off x="6918767" y="2232755"/>
            <a:ext cx="467053" cy="12145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p>
        </p:txBody>
      </p:sp>
      <p:grpSp>
        <p:nvGrpSpPr>
          <p:cNvPr id="68" name="Group 67"/>
          <p:cNvGrpSpPr/>
          <p:nvPr/>
        </p:nvGrpSpPr>
        <p:grpSpPr>
          <a:xfrm>
            <a:off x="5591506" y="2326254"/>
            <a:ext cx="1489841" cy="292388"/>
            <a:chOff x="338956" y="2114481"/>
            <a:chExt cx="1489841" cy="292388"/>
          </a:xfrm>
        </p:grpSpPr>
        <p:sp>
          <p:nvSpPr>
            <p:cNvPr id="69" name="TextBox 68"/>
            <p:cNvSpPr txBox="1"/>
            <p:nvPr/>
          </p:nvSpPr>
          <p:spPr>
            <a:xfrm>
              <a:off x="338956" y="2114481"/>
              <a:ext cx="1489841" cy="292388"/>
            </a:xfrm>
            <a:prstGeom prst="rect">
              <a:avLst/>
            </a:prstGeom>
            <a:noFill/>
          </p:spPr>
          <p:txBody>
            <a:bodyPr wrap="square" rtlCol="0">
              <a:spAutoFit/>
            </a:bodyPr>
            <a:lstStyle/>
            <a:p>
              <a:r>
                <a:rPr lang="en-US" sz="1300" dirty="0"/>
                <a:t>Line Card 1</a:t>
              </a:r>
            </a:p>
          </p:txBody>
        </p:sp>
        <p:cxnSp>
          <p:nvCxnSpPr>
            <p:cNvPr id="70" name="Straight Connector 69"/>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5591505" y="2611710"/>
            <a:ext cx="1489841" cy="292388"/>
            <a:chOff x="338956" y="2114481"/>
            <a:chExt cx="1489841" cy="292388"/>
          </a:xfrm>
        </p:grpSpPr>
        <p:sp>
          <p:nvSpPr>
            <p:cNvPr id="73" name="TextBox 72"/>
            <p:cNvSpPr txBox="1"/>
            <p:nvPr/>
          </p:nvSpPr>
          <p:spPr>
            <a:xfrm>
              <a:off x="338956" y="2114481"/>
              <a:ext cx="1489841" cy="292388"/>
            </a:xfrm>
            <a:prstGeom prst="rect">
              <a:avLst/>
            </a:prstGeom>
            <a:noFill/>
          </p:spPr>
          <p:txBody>
            <a:bodyPr wrap="square" rtlCol="0">
              <a:spAutoFit/>
            </a:bodyPr>
            <a:lstStyle/>
            <a:p>
              <a:r>
                <a:rPr lang="en-US" sz="1300" dirty="0"/>
                <a:t>Line </a:t>
              </a:r>
              <a:r>
                <a:rPr lang="en-US" sz="1300"/>
                <a:t>Card 2</a:t>
              </a:r>
              <a:endParaRPr lang="en-US" sz="1300" dirty="0"/>
            </a:p>
          </p:txBody>
        </p:sp>
        <p:cxnSp>
          <p:nvCxnSpPr>
            <p:cNvPr id="74" name="Straight Connector 73"/>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5" name="Group 74"/>
          <p:cNvGrpSpPr/>
          <p:nvPr/>
        </p:nvGrpSpPr>
        <p:grpSpPr>
          <a:xfrm>
            <a:off x="5578695" y="3223324"/>
            <a:ext cx="1489841" cy="292388"/>
            <a:chOff x="338956" y="2114481"/>
            <a:chExt cx="1489841" cy="292388"/>
          </a:xfrm>
        </p:grpSpPr>
        <p:sp>
          <p:nvSpPr>
            <p:cNvPr id="76" name="TextBox 75"/>
            <p:cNvSpPr txBox="1"/>
            <p:nvPr/>
          </p:nvSpPr>
          <p:spPr>
            <a:xfrm>
              <a:off x="338956" y="2114481"/>
              <a:ext cx="1489841" cy="292388"/>
            </a:xfrm>
            <a:prstGeom prst="rect">
              <a:avLst/>
            </a:prstGeom>
            <a:noFill/>
          </p:spPr>
          <p:txBody>
            <a:bodyPr wrap="square" rtlCol="0">
              <a:spAutoFit/>
            </a:bodyPr>
            <a:lstStyle/>
            <a:p>
              <a:r>
                <a:rPr lang="en-US" sz="1300" dirty="0"/>
                <a:t>Line Card N</a:t>
              </a:r>
            </a:p>
          </p:txBody>
        </p:sp>
        <p:cxnSp>
          <p:nvCxnSpPr>
            <p:cNvPr id="77" name="Straight Connector 76"/>
            <p:cNvCxnSpPr/>
            <p:nvPr/>
          </p:nvCxnSpPr>
          <p:spPr>
            <a:xfrm>
              <a:off x="433552" y="2144111"/>
              <a:ext cx="123266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6093543" y="2909741"/>
            <a:ext cx="63062" cy="265385"/>
            <a:chOff x="3823138" y="2002221"/>
            <a:chExt cx="63062" cy="265385"/>
          </a:xfrm>
        </p:grpSpPr>
        <p:sp>
          <p:nvSpPr>
            <p:cNvPr id="79" name="Oval 78"/>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7385820" y="2348001"/>
            <a:ext cx="855462" cy="292388"/>
            <a:chOff x="7385820" y="2348001"/>
            <a:chExt cx="855462" cy="292388"/>
          </a:xfrm>
        </p:grpSpPr>
        <p:cxnSp>
          <p:nvCxnSpPr>
            <p:cNvPr id="71" name="Straight Connector 70"/>
            <p:cNvCxnSpPr/>
            <p:nvPr/>
          </p:nvCxnSpPr>
          <p:spPr>
            <a:xfrm flipV="1">
              <a:off x="7385820" y="2497773"/>
              <a:ext cx="357682" cy="262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2" name="TextBox 81"/>
            <p:cNvSpPr txBox="1"/>
            <p:nvPr/>
          </p:nvSpPr>
          <p:spPr>
            <a:xfrm>
              <a:off x="7711970" y="2348001"/>
              <a:ext cx="529312" cy="292388"/>
            </a:xfrm>
            <a:prstGeom prst="rect">
              <a:avLst/>
            </a:prstGeom>
            <a:noFill/>
          </p:spPr>
          <p:txBody>
            <a:bodyPr wrap="none" rtlCol="0">
              <a:spAutoFit/>
            </a:bodyPr>
            <a:lstStyle/>
            <a:p>
              <a:r>
                <a:rPr lang="en-US" sz="1300" dirty="0"/>
                <a:t>CPU</a:t>
              </a:r>
            </a:p>
          </p:txBody>
        </p:sp>
      </p:grpSp>
      <p:sp>
        <p:nvSpPr>
          <p:cNvPr id="83" name="Rectangle 82"/>
          <p:cNvSpPr/>
          <p:nvPr/>
        </p:nvSpPr>
        <p:spPr>
          <a:xfrm>
            <a:off x="4982803" y="2197129"/>
            <a:ext cx="637024" cy="260130"/>
          </a:xfrm>
          <a:prstGeom prst="rect">
            <a:avLst/>
          </a:prstGeom>
          <a:solidFill>
            <a:srgbClr val="92D050">
              <a:alpha val="7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 rIns="9144" rtlCol="0" anchor="ctr"/>
          <a:lstStyle/>
          <a:p>
            <a:pPr algn="ctr"/>
            <a:r>
              <a:rPr lang="en-US" sz="1300" dirty="0">
                <a:ln w="0"/>
                <a:solidFill>
                  <a:schemeClr val="tx1"/>
                </a:solidFill>
                <a:effectLst>
                  <a:outerShdw blurRad="38100" dist="19050" dir="2700000" algn="tl" rotWithShape="0">
                    <a:schemeClr val="dk1">
                      <a:alpha val="40000"/>
                    </a:schemeClr>
                  </a:outerShdw>
                </a:effectLst>
              </a:rPr>
              <a:t>Packet</a:t>
            </a:r>
          </a:p>
        </p:txBody>
      </p:sp>
      <p:grpSp>
        <p:nvGrpSpPr>
          <p:cNvPr id="84" name="Group 83"/>
          <p:cNvGrpSpPr/>
          <p:nvPr/>
        </p:nvGrpSpPr>
        <p:grpSpPr>
          <a:xfrm>
            <a:off x="7390173" y="2543946"/>
            <a:ext cx="855462" cy="292388"/>
            <a:chOff x="7385820" y="2348001"/>
            <a:chExt cx="855462" cy="292388"/>
          </a:xfrm>
        </p:grpSpPr>
        <p:cxnSp>
          <p:nvCxnSpPr>
            <p:cNvPr id="85" name="Straight Connector 84"/>
            <p:cNvCxnSpPr/>
            <p:nvPr/>
          </p:nvCxnSpPr>
          <p:spPr>
            <a:xfrm flipV="1">
              <a:off x="7385820" y="2497773"/>
              <a:ext cx="357682" cy="262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7711970" y="2348001"/>
              <a:ext cx="529312" cy="292388"/>
            </a:xfrm>
            <a:prstGeom prst="rect">
              <a:avLst/>
            </a:prstGeom>
            <a:noFill/>
          </p:spPr>
          <p:txBody>
            <a:bodyPr wrap="none" rtlCol="0">
              <a:spAutoFit/>
            </a:bodyPr>
            <a:lstStyle/>
            <a:p>
              <a:r>
                <a:rPr lang="en-US" sz="1300" dirty="0"/>
                <a:t>CPU</a:t>
              </a:r>
            </a:p>
          </p:txBody>
        </p:sp>
      </p:grpSp>
      <p:grpSp>
        <p:nvGrpSpPr>
          <p:cNvPr id="87" name="Group 86"/>
          <p:cNvGrpSpPr/>
          <p:nvPr/>
        </p:nvGrpSpPr>
        <p:grpSpPr>
          <a:xfrm>
            <a:off x="7913564" y="2817314"/>
            <a:ext cx="63062" cy="265385"/>
            <a:chOff x="3823138" y="2002221"/>
            <a:chExt cx="63062" cy="265385"/>
          </a:xfrm>
        </p:grpSpPr>
        <p:sp>
          <p:nvSpPr>
            <p:cNvPr id="88" name="Oval 87"/>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7397203" y="3068162"/>
            <a:ext cx="855462" cy="292388"/>
            <a:chOff x="7385820" y="2348001"/>
            <a:chExt cx="855462" cy="292388"/>
          </a:xfrm>
        </p:grpSpPr>
        <p:cxnSp>
          <p:nvCxnSpPr>
            <p:cNvPr id="92" name="Straight Connector 91"/>
            <p:cNvCxnSpPr/>
            <p:nvPr/>
          </p:nvCxnSpPr>
          <p:spPr>
            <a:xfrm flipV="1">
              <a:off x="7385820" y="2497773"/>
              <a:ext cx="357682" cy="2629"/>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7711970" y="2348001"/>
              <a:ext cx="529312" cy="292388"/>
            </a:xfrm>
            <a:prstGeom prst="rect">
              <a:avLst/>
            </a:prstGeom>
            <a:noFill/>
          </p:spPr>
          <p:txBody>
            <a:bodyPr wrap="none" rtlCol="0">
              <a:spAutoFit/>
            </a:bodyPr>
            <a:lstStyle/>
            <a:p>
              <a:r>
                <a:rPr lang="en-US" sz="1300" dirty="0"/>
                <a:t>CPU</a:t>
              </a:r>
            </a:p>
          </p:txBody>
        </p:sp>
      </p:grpSp>
      <p:sp>
        <p:nvSpPr>
          <p:cNvPr id="9" name="Arrow: Right 8"/>
          <p:cNvSpPr/>
          <p:nvPr/>
        </p:nvSpPr>
        <p:spPr>
          <a:xfrm>
            <a:off x="3736193" y="2656764"/>
            <a:ext cx="1338820" cy="523423"/>
          </a:xfrm>
          <a:prstGeom prst="righ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672565" y="2772281"/>
            <a:ext cx="1394934" cy="292388"/>
          </a:xfrm>
          <a:prstGeom prst="rect">
            <a:avLst/>
          </a:prstGeom>
          <a:noFill/>
        </p:spPr>
        <p:txBody>
          <a:bodyPr wrap="none" rtlCol="0">
            <a:spAutoFit/>
          </a:bodyPr>
          <a:lstStyle/>
          <a:p>
            <a:r>
              <a:rPr lang="en-US" sz="1300" dirty="0"/>
              <a:t>Add More CPU</a:t>
            </a:r>
          </a:p>
        </p:txBody>
      </p:sp>
      <p:sp>
        <p:nvSpPr>
          <p:cNvPr id="94" name="Rounded Rectangle 30"/>
          <p:cNvSpPr/>
          <p:nvPr/>
        </p:nvSpPr>
        <p:spPr>
          <a:xfrm>
            <a:off x="6747322" y="4059826"/>
            <a:ext cx="1008993" cy="1395249"/>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p:cNvGrpSpPr/>
          <p:nvPr/>
        </p:nvGrpSpPr>
        <p:grpSpPr>
          <a:xfrm>
            <a:off x="6200949" y="4795616"/>
            <a:ext cx="63062" cy="265385"/>
            <a:chOff x="3823138" y="2002221"/>
            <a:chExt cx="63062" cy="265385"/>
          </a:xfrm>
        </p:grpSpPr>
        <p:sp>
          <p:nvSpPr>
            <p:cNvPr id="96" name="Oval 95"/>
            <p:cNvSpPr/>
            <p:nvPr/>
          </p:nvSpPr>
          <p:spPr>
            <a:xfrm>
              <a:off x="3823138" y="2002221"/>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3823138" y="2103383"/>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3823138" y="2204544"/>
              <a:ext cx="63062" cy="6306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5686101" y="4097274"/>
            <a:ext cx="2299659" cy="407243"/>
            <a:chOff x="5686101" y="4097274"/>
            <a:chExt cx="2299659" cy="407243"/>
          </a:xfrm>
        </p:grpSpPr>
        <p:sp>
          <p:nvSpPr>
            <p:cNvPr id="100" name="TextBox 99"/>
            <p:cNvSpPr txBox="1"/>
            <p:nvPr/>
          </p:nvSpPr>
          <p:spPr>
            <a:xfrm>
              <a:off x="5686101" y="4212129"/>
              <a:ext cx="2299659" cy="292388"/>
            </a:xfrm>
            <a:prstGeom prst="rect">
              <a:avLst/>
            </a:prstGeom>
            <a:noFill/>
          </p:spPr>
          <p:txBody>
            <a:bodyPr wrap="square" rtlCol="0">
              <a:spAutoFit/>
            </a:bodyPr>
            <a:lstStyle/>
            <a:p>
              <a:r>
                <a:rPr lang="en-US" sz="1300" dirty="0"/>
                <a:t>Line Card 1</a:t>
              </a:r>
            </a:p>
          </p:txBody>
        </p:sp>
        <p:cxnSp>
          <p:nvCxnSpPr>
            <p:cNvPr id="101" name="Straight Connector 100"/>
            <p:cNvCxnSpPr/>
            <p:nvPr/>
          </p:nvCxnSpPr>
          <p:spPr>
            <a:xfrm flipV="1">
              <a:off x="5782887" y="4214988"/>
              <a:ext cx="1250801" cy="110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2" name="Rectangle 101"/>
            <p:cNvSpPr/>
            <p:nvPr/>
          </p:nvSpPr>
          <p:spPr>
            <a:xfrm>
              <a:off x="6068088" y="4097274"/>
              <a:ext cx="405002" cy="198727"/>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CPU</a:t>
              </a:r>
            </a:p>
          </p:txBody>
        </p:sp>
      </p:grpSp>
      <p:sp>
        <p:nvSpPr>
          <p:cNvPr id="119" name="Rounded Rectangle 6"/>
          <p:cNvSpPr/>
          <p:nvPr/>
        </p:nvSpPr>
        <p:spPr>
          <a:xfrm>
            <a:off x="7033688" y="4137812"/>
            <a:ext cx="467053" cy="1214575"/>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BUS</a:t>
            </a:r>
          </a:p>
        </p:txBody>
      </p:sp>
      <p:grpSp>
        <p:nvGrpSpPr>
          <p:cNvPr id="120" name="Group 119"/>
          <p:cNvGrpSpPr/>
          <p:nvPr/>
        </p:nvGrpSpPr>
        <p:grpSpPr>
          <a:xfrm>
            <a:off x="5690456" y="4449973"/>
            <a:ext cx="2299659" cy="407243"/>
            <a:chOff x="5686101" y="4097274"/>
            <a:chExt cx="2299659" cy="407243"/>
          </a:xfrm>
        </p:grpSpPr>
        <p:sp>
          <p:nvSpPr>
            <p:cNvPr id="121" name="TextBox 120"/>
            <p:cNvSpPr txBox="1"/>
            <p:nvPr/>
          </p:nvSpPr>
          <p:spPr>
            <a:xfrm>
              <a:off x="5686101" y="4212129"/>
              <a:ext cx="2299659" cy="292388"/>
            </a:xfrm>
            <a:prstGeom prst="rect">
              <a:avLst/>
            </a:prstGeom>
            <a:noFill/>
          </p:spPr>
          <p:txBody>
            <a:bodyPr wrap="square" rtlCol="0">
              <a:spAutoFit/>
            </a:bodyPr>
            <a:lstStyle/>
            <a:p>
              <a:r>
                <a:rPr lang="en-US" sz="1300" dirty="0"/>
                <a:t>Line Card 1</a:t>
              </a:r>
            </a:p>
          </p:txBody>
        </p:sp>
        <p:cxnSp>
          <p:nvCxnSpPr>
            <p:cNvPr id="122" name="Straight Connector 121"/>
            <p:cNvCxnSpPr/>
            <p:nvPr/>
          </p:nvCxnSpPr>
          <p:spPr>
            <a:xfrm flipV="1">
              <a:off x="5782887" y="4214988"/>
              <a:ext cx="1250801" cy="110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3" name="Rectangle 122"/>
            <p:cNvSpPr/>
            <p:nvPr/>
          </p:nvSpPr>
          <p:spPr>
            <a:xfrm>
              <a:off x="6068088" y="4097274"/>
              <a:ext cx="405002" cy="198727"/>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CPU</a:t>
              </a:r>
            </a:p>
          </p:txBody>
        </p:sp>
      </p:grpSp>
      <p:grpSp>
        <p:nvGrpSpPr>
          <p:cNvPr id="124" name="Group 123"/>
          <p:cNvGrpSpPr/>
          <p:nvPr/>
        </p:nvGrpSpPr>
        <p:grpSpPr>
          <a:xfrm>
            <a:off x="5686101" y="5084816"/>
            <a:ext cx="2299659" cy="407243"/>
            <a:chOff x="5686101" y="4097274"/>
            <a:chExt cx="2299659" cy="407243"/>
          </a:xfrm>
        </p:grpSpPr>
        <p:sp>
          <p:nvSpPr>
            <p:cNvPr id="125" name="TextBox 124"/>
            <p:cNvSpPr txBox="1"/>
            <p:nvPr/>
          </p:nvSpPr>
          <p:spPr>
            <a:xfrm>
              <a:off x="5686101" y="4212129"/>
              <a:ext cx="2299659" cy="292388"/>
            </a:xfrm>
            <a:prstGeom prst="rect">
              <a:avLst/>
            </a:prstGeom>
            <a:noFill/>
          </p:spPr>
          <p:txBody>
            <a:bodyPr wrap="square" rtlCol="0">
              <a:spAutoFit/>
            </a:bodyPr>
            <a:lstStyle/>
            <a:p>
              <a:r>
                <a:rPr lang="en-US" sz="1300" dirty="0"/>
                <a:t>Line Card 1</a:t>
              </a:r>
            </a:p>
          </p:txBody>
        </p:sp>
        <p:cxnSp>
          <p:nvCxnSpPr>
            <p:cNvPr id="126" name="Straight Connector 125"/>
            <p:cNvCxnSpPr/>
            <p:nvPr/>
          </p:nvCxnSpPr>
          <p:spPr>
            <a:xfrm flipV="1">
              <a:off x="5782887" y="4214988"/>
              <a:ext cx="1250801" cy="110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6068088" y="4097274"/>
              <a:ext cx="405002" cy="198727"/>
            </a:xfrm>
            <a:prstGeom prst="rect">
              <a:avLst/>
            </a:prstGeom>
            <a:ln>
              <a:noFill/>
            </a:ln>
          </p:spPr>
          <p:style>
            <a:lnRef idx="1">
              <a:schemeClr val="accent2"/>
            </a:lnRef>
            <a:fillRef idx="2">
              <a:schemeClr val="accent2"/>
            </a:fillRef>
            <a:effectRef idx="1">
              <a:schemeClr val="accent2"/>
            </a:effectRef>
            <a:fontRef idx="minor">
              <a:schemeClr val="dk1"/>
            </a:fontRef>
          </p:style>
          <p:txBody>
            <a:bodyPr lIns="9144" rIns="9144" rtlCol="0" anchor="ctr">
              <a:noAutofit/>
            </a:bodyPr>
            <a:lstStyle/>
            <a:p>
              <a:pPr algn="ctr"/>
              <a:r>
                <a:rPr lang="en-US" sz="1300" dirty="0"/>
                <a:t>CPU</a:t>
              </a:r>
            </a:p>
          </p:txBody>
        </p:sp>
      </p:grpSp>
      <p:sp>
        <p:nvSpPr>
          <p:cNvPr id="16" name="TextBox 15"/>
          <p:cNvSpPr txBox="1"/>
          <p:nvPr/>
        </p:nvSpPr>
        <p:spPr>
          <a:xfrm>
            <a:off x="1173095" y="3543368"/>
            <a:ext cx="1797287" cy="338554"/>
          </a:xfrm>
          <a:prstGeom prst="rect">
            <a:avLst/>
          </a:prstGeom>
          <a:noFill/>
        </p:spPr>
        <p:txBody>
          <a:bodyPr wrap="none" rtlCol="0">
            <a:spAutoFit/>
          </a:bodyPr>
          <a:lstStyle/>
          <a:p>
            <a:r>
              <a:rPr lang="en-US" sz="1600" b="1" dirty="0"/>
              <a:t>Bus, Shared CPU</a:t>
            </a:r>
          </a:p>
        </p:txBody>
      </p:sp>
      <p:sp>
        <p:nvSpPr>
          <p:cNvPr id="128" name="TextBox 127"/>
          <p:cNvSpPr txBox="1"/>
          <p:nvPr/>
        </p:nvSpPr>
        <p:spPr>
          <a:xfrm>
            <a:off x="5973255" y="3548470"/>
            <a:ext cx="1887055" cy="338554"/>
          </a:xfrm>
          <a:prstGeom prst="rect">
            <a:avLst/>
          </a:prstGeom>
          <a:noFill/>
        </p:spPr>
        <p:txBody>
          <a:bodyPr wrap="none" rtlCol="0">
            <a:spAutoFit/>
          </a:bodyPr>
          <a:lstStyle/>
          <a:p>
            <a:r>
              <a:rPr lang="en-US" sz="1600" b="1" dirty="0"/>
              <a:t>Bus, Shared CPUs</a:t>
            </a:r>
          </a:p>
        </p:txBody>
      </p:sp>
      <p:sp>
        <p:nvSpPr>
          <p:cNvPr id="129" name="TextBox 128"/>
          <p:cNvSpPr txBox="1"/>
          <p:nvPr/>
        </p:nvSpPr>
        <p:spPr>
          <a:xfrm>
            <a:off x="5443561" y="5572320"/>
            <a:ext cx="2517036" cy="338554"/>
          </a:xfrm>
          <a:prstGeom prst="rect">
            <a:avLst/>
          </a:prstGeom>
          <a:noFill/>
        </p:spPr>
        <p:txBody>
          <a:bodyPr wrap="none" rtlCol="0">
            <a:spAutoFit/>
          </a:bodyPr>
          <a:lstStyle/>
          <a:p>
            <a:r>
              <a:rPr lang="en-US" sz="1600" b="1" dirty="0"/>
              <a:t>Bus, per-line-card CPUs</a:t>
            </a:r>
          </a:p>
        </p:txBody>
      </p:sp>
      <p:sp>
        <p:nvSpPr>
          <p:cNvPr id="130" name="TextBox 129"/>
          <p:cNvSpPr txBox="1"/>
          <p:nvPr/>
        </p:nvSpPr>
        <p:spPr>
          <a:xfrm>
            <a:off x="1157289" y="5567419"/>
            <a:ext cx="2563522" cy="584775"/>
          </a:xfrm>
          <a:prstGeom prst="rect">
            <a:avLst/>
          </a:prstGeom>
          <a:noFill/>
        </p:spPr>
        <p:txBody>
          <a:bodyPr wrap="none" rtlCol="0">
            <a:spAutoFit/>
          </a:bodyPr>
          <a:lstStyle/>
          <a:p>
            <a:pPr algn="ctr"/>
            <a:r>
              <a:rPr lang="en-US" sz="1600" b="1" dirty="0"/>
              <a:t>Crossbar, per-line-card </a:t>
            </a:r>
          </a:p>
          <a:p>
            <a:pPr algn="ctr"/>
            <a:r>
              <a:rPr lang="en-US" sz="1600" b="1" dirty="0"/>
              <a:t>Forwarding Engine</a:t>
            </a:r>
          </a:p>
        </p:txBody>
      </p:sp>
      <p:sp>
        <p:nvSpPr>
          <p:cNvPr id="32" name="Arrow: Curved Left 31"/>
          <p:cNvSpPr/>
          <p:nvPr/>
        </p:nvSpPr>
        <p:spPr>
          <a:xfrm>
            <a:off x="8180326" y="2757904"/>
            <a:ext cx="871010" cy="2237090"/>
          </a:xfrm>
          <a:prstGeom prst="curvedLef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Arrow: Left 32"/>
          <p:cNvSpPr/>
          <p:nvPr/>
        </p:nvSpPr>
        <p:spPr>
          <a:xfrm>
            <a:off x="3686324" y="4578691"/>
            <a:ext cx="1521749" cy="519905"/>
          </a:xfrm>
          <a:prstGeom prst="lef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638A84D2-FDDB-4012-9608-8232E87DE7C7}" type="datetime4">
              <a:rPr lang="en-US" altLang="zh-CN" smtClean="0"/>
              <a:t>June 2, 2017</a:t>
            </a:fld>
            <a:endParaRPr lang="zh-CN" altLang="en-US"/>
          </a:p>
        </p:txBody>
      </p:sp>
    </p:spTree>
    <p:extLst>
      <p:ext uri="{BB962C8B-B14F-4D97-AF65-F5344CB8AC3E}">
        <p14:creationId xmlns:p14="http://schemas.microsoft.com/office/powerpoint/2010/main" val="675117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rrow: Chevron 15"/>
          <p:cNvSpPr/>
          <p:nvPr/>
        </p:nvSpPr>
        <p:spPr>
          <a:xfrm rot="5400000">
            <a:off x="4387112" y="4174355"/>
            <a:ext cx="591002" cy="573102"/>
          </a:xfrm>
          <a:prstGeom prst="chevron">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p:txBody>
          <a:bodyPr/>
          <a:lstStyle/>
          <a:p>
            <a:r>
              <a:rPr lang="en-US" altLang="zh-CN" b="1" dirty="0"/>
              <a:t>Stability of QPS-Serena: Proof</a:t>
            </a:r>
            <a:br>
              <a:rPr lang="en-US" altLang="zh-CN" b="1" dirty="0"/>
            </a:br>
            <a:r>
              <a:rPr lang="en-US" altLang="zh-CN" b="1" dirty="0"/>
              <a:t>Sketch</a:t>
            </a:r>
            <a:endParaRPr lang="en-US" dirty="0"/>
          </a:p>
        </p:txBody>
      </p:sp>
      <p:sp>
        <p:nvSpPr>
          <p:cNvPr id="4" name="Footer Placeholder 3"/>
          <p:cNvSpPr>
            <a:spLocks noGrp="1"/>
          </p:cNvSpPr>
          <p:nvPr>
            <p:ph type="ftr" sz="quarter" idx="11"/>
          </p:nvPr>
        </p:nvSpPr>
        <p:spPr/>
        <p:txBody>
          <a:bodyPr/>
          <a:lstStyle/>
          <a:p>
            <a:r>
              <a:rPr lang="sv-SE" altLang="zh-CN"/>
              <a:t>SIGMETRICS 2017</a:t>
            </a:r>
            <a:endParaRPr lang="zh-CN" altLang="en-US"/>
          </a:p>
        </p:txBody>
      </p:sp>
      <mc:AlternateContent xmlns:mc="http://schemas.openxmlformats.org/markup-compatibility/2006" xmlns:a14="http://schemas.microsoft.com/office/drawing/2010/main">
        <mc:Choice Requires="a14">
          <p:sp>
            <p:nvSpPr>
              <p:cNvPr id="9" name="Rectangle: Rounded Corners 8"/>
              <p:cNvSpPr/>
              <p:nvPr/>
            </p:nvSpPr>
            <p:spPr>
              <a:xfrm>
                <a:off x="638772" y="4742928"/>
                <a:ext cx="7987615" cy="1479058"/>
              </a:xfrm>
              <a:prstGeom prst="roundRect">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Theorem: </a:t>
                </a:r>
                <a:r>
                  <a:rPr lang="en-US" dirty="0">
                    <a:solidFill>
                      <a:schemeClr val="tx1"/>
                    </a:solidFill>
                  </a:rPr>
                  <a:t>For</a:t>
                </a:r>
                <a:r>
                  <a:rPr lang="en-US" b="1" dirty="0">
                    <a:solidFill>
                      <a:schemeClr val="tx1"/>
                    </a:solidFill>
                  </a:rPr>
                  <a:t> </a:t>
                </a:r>
                <a:r>
                  <a:rPr lang="en-US" dirty="0">
                    <a:solidFill>
                      <a:schemeClr val="tx1"/>
                    </a:solidFill>
                  </a:rPr>
                  <a:t>any switching scheduling algorithm that satisfies the above two properties, under any </a:t>
                </a:r>
                <a:r>
                  <a:rPr lang="en-US" dirty="0" err="1">
                    <a:solidFill>
                      <a:schemeClr val="tx1"/>
                    </a:solidFill>
                  </a:rPr>
                  <a:t>i.i.d</a:t>
                </a:r>
                <a:r>
                  <a:rPr lang="en-US" dirty="0">
                    <a:solidFill>
                      <a:schemeClr val="tx1"/>
                    </a:solidFill>
                  </a:rPr>
                  <a:t>. admissible traffic, the joint queueing and scheduling process </a:t>
                </a:r>
                <a14:m>
                  <m:oMath xmlns:m="http://schemas.openxmlformats.org/officeDocument/2006/math">
                    <m:d>
                      <m:dPr>
                        <m:begChr m:val="{"/>
                        <m:endChr m:val="}"/>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𝑄</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𝑡</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𝑆</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m:t>
                        </m:r>
                      </m:e>
                    </m:d>
                  </m:oMath>
                </a14:m>
                <a:r>
                  <a:rPr lang="en-US" b="1" dirty="0">
                    <a:solidFill>
                      <a:schemeClr val="tx1"/>
                    </a:solidFill>
                  </a:rPr>
                  <a:t> </a:t>
                </a:r>
                <a:r>
                  <a:rPr lang="en-US" dirty="0">
                    <a:solidFill>
                      <a:schemeClr val="tx1"/>
                    </a:solidFill>
                  </a:rPr>
                  <a:t>is an ergodic Markov chain, and the queueing process </a:t>
                </a:r>
                <a14:m>
                  <m:oMath xmlns:m="http://schemas.openxmlformats.org/officeDocument/2006/math">
                    <m: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𝑡</m:t>
                        </m:r>
                      </m:e>
                    </m:d>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 </m:t>
                    </m:r>
                  </m:oMath>
                </a14:m>
                <a:r>
                  <a:rPr lang="en-US" dirty="0">
                    <a:solidFill>
                      <a:schemeClr val="tx1"/>
                    </a:solidFill>
                  </a:rPr>
                  <a:t>converges in distribution to a random vector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oMath>
                </a14:m>
                <a:r>
                  <a:rPr lang="en-US" dirty="0">
                    <a:solidFill>
                      <a:schemeClr val="tx1"/>
                    </a:solidFill>
                  </a:rPr>
                  <a:t>, such that </a:t>
                </a:r>
                <a14:m>
                  <m:oMath xmlns:m="http://schemas.openxmlformats.org/officeDocument/2006/math">
                    <m:r>
                      <a:rPr lang="en-US" b="0" i="1" smtClean="0">
                        <a:solidFill>
                          <a:schemeClr val="tx1"/>
                        </a:solidFill>
                        <a:latin typeface="Cambria Math" panose="02040503050406030204" pitchFamily="18" charset="0"/>
                      </a:rPr>
                      <m:t>𝐸</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d>
                              <m:dPr>
                                <m:begChr m:val="‖"/>
                                <m:endChr m:val="‖"/>
                                <m:ctrlPr>
                                  <a:rPr lang="en-US" b="0" i="1" smtClean="0">
                                    <a:solidFill>
                                      <a:schemeClr val="tx1"/>
                                    </a:solidFill>
                                    <a:latin typeface="Cambria Math" panose="02040503050406030204" pitchFamily="18" charset="0"/>
                                  </a:rPr>
                                </m:ctrlPr>
                              </m:d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𝑄</m:t>
                                    </m:r>
                                  </m:e>
                                </m:acc>
                              </m:e>
                            </m:d>
                          </m:e>
                          <m:sub>
                            <m:r>
                              <a:rPr lang="en-US" b="0" i="1" smtClean="0">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&lt;</m:t>
                    </m:r>
                    <m:r>
                      <a:rPr lang="en-US" b="0" i="1" smtClean="0">
                        <a:solidFill>
                          <a:schemeClr val="tx1"/>
                        </a:solidFill>
                        <a:latin typeface="Cambria Math" panose="02040503050406030204" pitchFamily="18" charset="0"/>
                        <a:ea typeface="Cambria Math" panose="02040503050406030204" pitchFamily="18" charset="0"/>
                      </a:rPr>
                      <m:t>∞</m:t>
                    </m:r>
                  </m:oMath>
                </a14:m>
                <a:r>
                  <a:rPr lang="en-US" dirty="0">
                    <a:solidFill>
                      <a:schemeClr val="tx1"/>
                    </a:solidFill>
                  </a:rPr>
                  <a:t>.</a:t>
                </a:r>
              </a:p>
            </p:txBody>
          </p:sp>
        </mc:Choice>
        <mc:Fallback xmlns="">
          <p:sp>
            <p:nvSpPr>
              <p:cNvPr id="9" name="Rectangle: Rounded Corners 8"/>
              <p:cNvSpPr>
                <a:spLocks noRot="1" noChangeAspect="1" noMove="1" noResize="1" noEditPoints="1" noAdjustHandles="1" noChangeArrowheads="1" noChangeShapeType="1" noTextEdit="1"/>
              </p:cNvSpPr>
              <p:nvPr/>
            </p:nvSpPr>
            <p:spPr>
              <a:xfrm>
                <a:off x="638772" y="4742928"/>
                <a:ext cx="7987615" cy="1479058"/>
              </a:xfrm>
              <a:prstGeom prst="roundRect">
                <a:avLst/>
              </a:prstGeom>
              <a:blipFill>
                <a:blip r:embed="rId2"/>
                <a:stretch>
                  <a:fillRect t="-5714" b="-4898"/>
                </a:stretch>
              </a:blipFill>
              <a:ln>
                <a:solidFill>
                  <a:schemeClr val="tx1"/>
                </a:solidFill>
              </a:ln>
            </p:spPr>
            <p:txBody>
              <a:bodyPr/>
              <a:lstStyle/>
              <a:p>
                <a:r>
                  <a:rPr lang="en-US">
                    <a:noFill/>
                  </a:rPr>
                  <a:t> </a:t>
                </a:r>
              </a:p>
            </p:txBody>
          </p:sp>
        </mc:Fallback>
      </mc:AlternateContent>
      <p:sp>
        <p:nvSpPr>
          <p:cNvPr id="27" name="AutoShape 3"/>
          <p:cNvSpPr>
            <a:spLocks noChangeArrowheads="1"/>
          </p:cNvSpPr>
          <p:nvPr/>
        </p:nvSpPr>
        <p:spPr bwMode="gray">
          <a:xfrm>
            <a:off x="1220969" y="2871710"/>
            <a:ext cx="3335338" cy="644533"/>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en-US"/>
          </a:p>
        </p:txBody>
      </p:sp>
      <p:grpSp>
        <p:nvGrpSpPr>
          <p:cNvPr id="28" name="Group 4"/>
          <p:cNvGrpSpPr>
            <a:grpSpLocks/>
          </p:cNvGrpSpPr>
          <p:nvPr/>
        </p:nvGrpSpPr>
        <p:grpSpPr bwMode="auto">
          <a:xfrm>
            <a:off x="1619431" y="2684385"/>
            <a:ext cx="2713038" cy="417513"/>
            <a:chOff x="624" y="672"/>
            <a:chExt cx="1773" cy="240"/>
          </a:xfrm>
          <a:solidFill>
            <a:srgbClr val="E3F1FF"/>
          </a:solidFill>
        </p:grpSpPr>
        <p:sp>
          <p:nvSpPr>
            <p:cNvPr id="29" name="AutoShape 5"/>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p>
          </p:txBody>
        </p:sp>
        <p:sp>
          <p:nvSpPr>
            <p:cNvPr id="30" name="AutoShape 6"/>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grpSp>
      <p:sp>
        <p:nvSpPr>
          <p:cNvPr id="31" name="AutoShape 7"/>
          <p:cNvSpPr>
            <a:spLocks noChangeArrowheads="1"/>
          </p:cNvSpPr>
          <p:nvPr/>
        </p:nvSpPr>
        <p:spPr bwMode="gray">
          <a:xfrm>
            <a:off x="4842055" y="2871710"/>
            <a:ext cx="3428259" cy="644533"/>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en-US"/>
          </a:p>
        </p:txBody>
      </p:sp>
      <p:grpSp>
        <p:nvGrpSpPr>
          <p:cNvPr id="32" name="Group 8"/>
          <p:cNvGrpSpPr>
            <a:grpSpLocks/>
          </p:cNvGrpSpPr>
          <p:nvPr/>
        </p:nvGrpSpPr>
        <p:grpSpPr bwMode="auto">
          <a:xfrm>
            <a:off x="5278244" y="2690227"/>
            <a:ext cx="2713037" cy="417513"/>
            <a:chOff x="624" y="672"/>
            <a:chExt cx="1773" cy="240"/>
          </a:xfrm>
          <a:solidFill>
            <a:srgbClr val="E3F1FF"/>
          </a:solidFill>
        </p:grpSpPr>
        <p:sp>
          <p:nvSpPr>
            <p:cNvPr id="33" name="AutoShape 9"/>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dirty="0"/>
            </a:p>
          </p:txBody>
        </p:sp>
        <p:sp>
          <p:nvSpPr>
            <p:cNvPr id="34" name="AutoShape 10"/>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p>
          </p:txBody>
        </p:sp>
      </p:grpSp>
      <mc:AlternateContent xmlns:mc="http://schemas.openxmlformats.org/markup-compatibility/2006" xmlns:a14="http://schemas.microsoft.com/office/drawing/2010/main">
        <mc:Choice Requires="a14">
          <p:sp>
            <p:nvSpPr>
              <p:cNvPr id="35" name="Rectangle 28"/>
              <p:cNvSpPr>
                <a:spLocks noChangeArrowheads="1"/>
              </p:cNvSpPr>
              <p:nvPr/>
            </p:nvSpPr>
            <p:spPr bwMode="white">
              <a:xfrm>
                <a:off x="1991843" y="2690383"/>
                <a:ext cx="196028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r>
                  <a:rPr lang="en-US" altLang="en-US" sz="2000" dirty="0">
                    <a:solidFill>
                      <a:schemeClr val="tx1"/>
                    </a:solidFill>
                    <a:latin typeface="Calibri" panose="020F0502020204030204" pitchFamily="34" charset="0"/>
                    <a:cs typeface="Arial" panose="020B0604020202020204" pitchFamily="34" charset="0"/>
                  </a:rPr>
                  <a:t>Bound Drift of </a:t>
                </a:r>
                <a14:m>
                  <m:oMath xmlns:m="http://schemas.openxmlformats.org/officeDocument/2006/math">
                    <m:sSub>
                      <m:sSubPr>
                        <m:ctrlPr>
                          <a:rPr lang="en-US" altLang="en-US" sz="2000" i="1" smtClean="0">
                            <a:solidFill>
                              <a:schemeClr val="tx1"/>
                            </a:solidFill>
                            <a:latin typeface="Cambria Math" panose="02040503050406030204" pitchFamily="18" charset="0"/>
                            <a:cs typeface="Arial" panose="020B0604020202020204" pitchFamily="34" charset="0"/>
                          </a:rPr>
                        </m:ctrlPr>
                      </m:sSubPr>
                      <m:e>
                        <m:r>
                          <a:rPr lang="en-US" altLang="en-US" sz="2000" b="0" i="1" smtClean="0">
                            <a:solidFill>
                              <a:schemeClr val="tx1"/>
                            </a:solidFill>
                            <a:latin typeface="Cambria Math" panose="02040503050406030204" pitchFamily="18" charset="0"/>
                            <a:cs typeface="Arial" panose="020B0604020202020204" pitchFamily="34" charset="0"/>
                          </a:rPr>
                          <m:t>𝑉</m:t>
                        </m:r>
                      </m:e>
                      <m:sub>
                        <m:r>
                          <a:rPr lang="en-US" altLang="en-US" sz="2000" b="0" i="1" smtClean="0">
                            <a:solidFill>
                              <a:schemeClr val="tx1"/>
                            </a:solidFill>
                            <a:latin typeface="Cambria Math" panose="02040503050406030204" pitchFamily="18" charset="0"/>
                            <a:cs typeface="Arial" panose="020B0604020202020204" pitchFamily="34" charset="0"/>
                          </a:rPr>
                          <m:t>1</m:t>
                        </m:r>
                      </m:sub>
                    </m:sSub>
                  </m:oMath>
                </a14:m>
                <a:endParaRPr lang="en-US" altLang="en-US" sz="1600" dirty="0">
                  <a:solidFill>
                    <a:srgbClr val="FFFFFF"/>
                  </a:solidFill>
                  <a:latin typeface="Calibri" panose="020F0502020204030204" pitchFamily="34" charset="0"/>
                  <a:cs typeface="Arial" panose="020B0604020202020204" pitchFamily="34" charset="0"/>
                </a:endParaRPr>
              </a:p>
            </p:txBody>
          </p:sp>
        </mc:Choice>
        <mc:Fallback xmlns="">
          <p:sp>
            <p:nvSpPr>
              <p:cNvPr id="35" name="Rectangle 28"/>
              <p:cNvSpPr>
                <a:spLocks noRot="1" noChangeAspect="1" noMove="1" noResize="1" noEditPoints="1" noAdjustHandles="1" noChangeArrowheads="1" noChangeShapeType="1" noTextEdit="1"/>
              </p:cNvSpPr>
              <p:nvPr/>
            </p:nvSpPr>
            <p:spPr bwMode="white">
              <a:xfrm>
                <a:off x="1991843" y="2690383"/>
                <a:ext cx="1960280" cy="400110"/>
              </a:xfrm>
              <a:prstGeom prst="rect">
                <a:avLst/>
              </a:prstGeom>
              <a:blipFill>
                <a:blip r:embed="rId3"/>
                <a:stretch>
                  <a:fillRect l="-3115" t="-7576" b="-2575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29"/>
              <p:cNvSpPr>
                <a:spLocks noChangeArrowheads="1"/>
              </p:cNvSpPr>
              <p:nvPr/>
            </p:nvSpPr>
            <p:spPr bwMode="white">
              <a:xfrm>
                <a:off x="5585005" y="2703540"/>
                <a:ext cx="2181046"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pPr algn="ctr"/>
                <a:r>
                  <a:rPr lang="en-US" altLang="en-US" sz="2000" dirty="0">
                    <a:solidFill>
                      <a:schemeClr val="tx1"/>
                    </a:solidFill>
                    <a:cs typeface="Arial" panose="020B0604020202020204" pitchFamily="34" charset="0"/>
                  </a:rPr>
                  <a:t>Bound Drift of </a:t>
                </a:r>
                <a14:m>
                  <m:oMath xmlns:m="http://schemas.openxmlformats.org/officeDocument/2006/math">
                    <m:sSub>
                      <m:sSubPr>
                        <m:ctrlPr>
                          <a:rPr lang="en-US" altLang="en-US" sz="2000" i="1" dirty="0" smtClean="0">
                            <a:solidFill>
                              <a:schemeClr val="tx1"/>
                            </a:solidFill>
                            <a:latin typeface="Cambria Math" panose="02040503050406030204" pitchFamily="18" charset="0"/>
                            <a:cs typeface="Arial" panose="020B0604020202020204" pitchFamily="34" charset="0"/>
                          </a:rPr>
                        </m:ctrlPr>
                      </m:sSubPr>
                      <m:e>
                        <m:r>
                          <a:rPr lang="en-US" altLang="en-US" sz="2000" b="0" i="1" dirty="0" smtClean="0">
                            <a:solidFill>
                              <a:schemeClr val="tx1"/>
                            </a:solidFill>
                            <a:latin typeface="Cambria Math" panose="02040503050406030204" pitchFamily="18" charset="0"/>
                            <a:cs typeface="Arial" panose="020B0604020202020204" pitchFamily="34" charset="0"/>
                          </a:rPr>
                          <m:t>𝑉</m:t>
                        </m:r>
                      </m:e>
                      <m:sub>
                        <m:r>
                          <a:rPr lang="en-US" altLang="en-US" sz="2000" b="0" i="1" dirty="0" smtClean="0">
                            <a:solidFill>
                              <a:schemeClr val="tx1"/>
                            </a:solidFill>
                            <a:latin typeface="Cambria Math" panose="02040503050406030204" pitchFamily="18" charset="0"/>
                            <a:cs typeface="Arial" panose="020B0604020202020204" pitchFamily="34" charset="0"/>
                          </a:rPr>
                          <m:t>2</m:t>
                        </m:r>
                      </m:sub>
                    </m:sSub>
                  </m:oMath>
                </a14:m>
                <a:endParaRPr lang="en-US" altLang="en-US" sz="1600" dirty="0">
                  <a:solidFill>
                    <a:srgbClr val="FFFFFF"/>
                  </a:solidFill>
                  <a:latin typeface="Calibri" panose="020F0502020204030204" pitchFamily="34" charset="0"/>
                  <a:cs typeface="Arial" panose="020B0604020202020204" pitchFamily="34" charset="0"/>
                </a:endParaRPr>
              </a:p>
            </p:txBody>
          </p:sp>
        </mc:Choice>
        <mc:Fallback xmlns="">
          <p:sp>
            <p:nvSpPr>
              <p:cNvPr id="36" name="Rectangle 29"/>
              <p:cNvSpPr>
                <a:spLocks noRot="1" noChangeAspect="1" noMove="1" noResize="1" noEditPoints="1" noAdjustHandles="1" noChangeArrowheads="1" noChangeShapeType="1" noTextEdit="1"/>
              </p:cNvSpPr>
              <p:nvPr/>
            </p:nvSpPr>
            <p:spPr bwMode="white">
              <a:xfrm>
                <a:off x="5585005" y="2703540"/>
                <a:ext cx="2181046" cy="400110"/>
              </a:xfrm>
              <a:prstGeom prst="rect">
                <a:avLst/>
              </a:prstGeom>
              <a:blipFill>
                <a:blip r:embed="rId4"/>
                <a:stretch>
                  <a:fillRect l="-2235" t="-10606" b="-227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0"/>
              <p:cNvSpPr>
                <a:spLocks noChangeArrowheads="1"/>
              </p:cNvSpPr>
              <p:nvPr/>
            </p:nvSpPr>
            <p:spPr bwMode="black">
              <a:xfrm>
                <a:off x="1042507" y="3115931"/>
                <a:ext cx="3790871" cy="3702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en-US" sz="1600" b="0" i="1" smtClean="0">
                          <a:latin typeface="Cambria Math" panose="02040503050406030204" pitchFamily="18" charset="0"/>
                          <a:cs typeface="Arial" panose="020B0604020202020204" pitchFamily="34" charset="0"/>
                        </a:rPr>
                        <m:t>𝐸</m:t>
                      </m:r>
                      <m:d>
                        <m:dPr>
                          <m:begChr m:val="["/>
                          <m:endChr m:val="]"/>
                          <m:ctrlPr>
                            <a:rPr lang="en-US" altLang="en-US" sz="1600" b="0" i="1" smtClean="0">
                              <a:latin typeface="Cambria Math" panose="02040503050406030204" pitchFamily="18" charset="0"/>
                              <a:cs typeface="Arial" panose="020B0604020202020204" pitchFamily="34" charset="0"/>
                            </a:rPr>
                          </m:ctrlPr>
                        </m:dPr>
                        <m:e>
                          <m:sSub>
                            <m:sSubPr>
                              <m:ctrlPr>
                                <a:rPr lang="en-US" altLang="en-US" sz="1600" b="0" i="1" smtClean="0">
                                  <a:latin typeface="Cambria Math" panose="02040503050406030204" pitchFamily="18" charset="0"/>
                                  <a:cs typeface="Arial" panose="020B0604020202020204" pitchFamily="34" charset="0"/>
                                </a:rPr>
                              </m:ctrlPr>
                            </m:sSubPr>
                            <m:e>
                              <m:r>
                                <a:rPr lang="en-US" altLang="en-US" sz="1600" b="0" i="1" smtClean="0">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1</m:t>
                              </m:r>
                            </m:sub>
                          </m:sSub>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r>
                                    <a:rPr lang="en-US" altLang="en-US" sz="1600" b="0" i="1" smtClean="0">
                                      <a:latin typeface="Cambria Math" panose="02040503050406030204" pitchFamily="18" charset="0"/>
                                      <a:cs typeface="Arial" panose="020B0604020202020204" pitchFamily="34" charset="0"/>
                                    </a:rPr>
                                    <m:t>+1</m:t>
                                  </m:r>
                                </m:e>
                              </m:d>
                            </m:e>
                          </m:d>
                          <m:r>
                            <a:rPr lang="en-US" altLang="en-US" sz="1600" b="0" i="1" smtClean="0">
                              <a:latin typeface="Cambria Math" panose="02040503050406030204" pitchFamily="18" charset="0"/>
                              <a:cs typeface="Arial" panose="020B0604020202020204" pitchFamily="34" charset="0"/>
                            </a:rPr>
                            <m:t>−</m:t>
                          </m:r>
                          <m:sSub>
                            <m:sSubPr>
                              <m:ctrlPr>
                                <a:rPr lang="en-US" altLang="en-US" sz="1600" b="0" i="1" smtClean="0">
                                  <a:latin typeface="Cambria Math" panose="02040503050406030204" pitchFamily="18" charset="0"/>
                                  <a:cs typeface="Arial" panose="020B0604020202020204" pitchFamily="34" charset="0"/>
                                </a:rPr>
                              </m:ctrlPr>
                            </m:sSubPr>
                            <m:e>
                              <m:r>
                                <a:rPr lang="en-US" altLang="en-US" sz="1600" b="0" i="1" smtClean="0">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1</m:t>
                              </m:r>
                            </m:sub>
                          </m:sSub>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e>
                              </m:d>
                            </m:e>
                          </m:d>
                          <m:r>
                            <a:rPr lang="en-US" altLang="en-US" sz="1600" b="0" i="1" smtClean="0">
                              <a:latin typeface="Cambria Math" panose="02040503050406030204" pitchFamily="18" charset="0"/>
                              <a:cs typeface="Arial" panose="020B0604020202020204" pitchFamily="34" charset="0"/>
                            </a:rPr>
                            <m:t>| </m:t>
                          </m:r>
                          <m:sSub>
                            <m:sSubPr>
                              <m:ctrlPr>
                                <a:rPr lang="en-US" altLang="en-US" sz="1600" b="0" i="1" smtClean="0">
                                  <a:latin typeface="Cambria Math" panose="02040503050406030204" pitchFamily="18" charset="0"/>
                                  <a:cs typeface="Arial" panose="020B0604020202020204" pitchFamily="34" charset="0"/>
                                </a:rPr>
                              </m:ctrlPr>
                            </m:sSubPr>
                            <m:e>
                              <m:r>
                                <a:rPr lang="en-US" altLang="en-US" sz="1600" b="0" i="1" smtClean="0">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1</m:t>
                              </m:r>
                            </m:sub>
                          </m:sSub>
                          <m:r>
                            <a:rPr lang="en-US" altLang="en-US" sz="1600" b="0" i="1" smtClean="0">
                              <a:latin typeface="Cambria Math" panose="02040503050406030204" pitchFamily="18" charset="0"/>
                              <a:cs typeface="Arial" panose="020B0604020202020204" pitchFamily="34" charset="0"/>
                            </a:rPr>
                            <m:t>(</m:t>
                          </m:r>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e>
                          </m:d>
                          <m:r>
                            <a:rPr lang="en-US" altLang="en-US" sz="1600" b="0" i="1" smtClean="0">
                              <a:latin typeface="Cambria Math" panose="02040503050406030204" pitchFamily="18" charset="0"/>
                              <a:cs typeface="Arial" panose="020B0604020202020204" pitchFamily="34" charset="0"/>
                            </a:rPr>
                            <m:t>)</m:t>
                          </m:r>
                        </m:e>
                      </m:d>
                    </m:oMath>
                  </m:oMathPara>
                </a14:m>
                <a:endParaRPr lang="en-US" altLang="en-US" sz="1600" b="0" dirty="0">
                  <a:latin typeface="Calibri" panose="020F0502020204030204" pitchFamily="34" charset="0"/>
                  <a:cs typeface="Arial" panose="020B0604020202020204" pitchFamily="34" charset="0"/>
                </a:endParaRPr>
              </a:p>
            </p:txBody>
          </p:sp>
        </mc:Choice>
        <mc:Fallback xmlns="">
          <p:sp>
            <p:nvSpPr>
              <p:cNvPr id="37" name="Rectangle 30"/>
              <p:cNvSpPr>
                <a:spLocks noRot="1" noChangeAspect="1" noMove="1" noResize="1" noEditPoints="1" noAdjustHandles="1" noChangeArrowheads="1" noChangeShapeType="1" noTextEdit="1"/>
              </p:cNvSpPr>
              <p:nvPr/>
            </p:nvSpPr>
            <p:spPr bwMode="black">
              <a:xfrm>
                <a:off x="1042507" y="3115931"/>
                <a:ext cx="3790871" cy="370294"/>
              </a:xfrm>
              <a:prstGeom prst="rect">
                <a:avLst/>
              </a:prstGeom>
              <a:blipFill>
                <a:blip r:embed="rId5"/>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Rectangle 31"/>
              <p:cNvSpPr>
                <a:spLocks noChangeArrowheads="1"/>
              </p:cNvSpPr>
              <p:nvPr/>
            </p:nvSpPr>
            <p:spPr bwMode="black">
              <a:xfrm>
                <a:off x="4833378" y="3115931"/>
                <a:ext cx="3436936" cy="37029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en-US" sz="1600" i="1" smtClean="0">
                          <a:latin typeface="Cambria Math" panose="02040503050406030204" pitchFamily="18" charset="0"/>
                          <a:cs typeface="Arial" panose="020B0604020202020204" pitchFamily="34" charset="0"/>
                        </a:rPr>
                        <m:t>𝐸</m:t>
                      </m:r>
                      <m:d>
                        <m:dPr>
                          <m:begChr m:val="["/>
                          <m:endChr m:val="]"/>
                          <m:ctrlPr>
                            <a:rPr lang="en-US" altLang="en-US" sz="1600" i="1">
                              <a:latin typeface="Cambria Math" panose="02040503050406030204" pitchFamily="18" charset="0"/>
                              <a:cs typeface="Arial" panose="020B0604020202020204" pitchFamily="34" charset="0"/>
                            </a:rPr>
                          </m:ctrlPr>
                        </m:dPr>
                        <m:e>
                          <m:sSub>
                            <m:sSubPr>
                              <m:ctrlPr>
                                <a:rPr lang="en-US" altLang="en-US" sz="1600" i="1">
                                  <a:latin typeface="Cambria Math" panose="02040503050406030204" pitchFamily="18" charset="0"/>
                                  <a:cs typeface="Arial" panose="020B0604020202020204" pitchFamily="34" charset="0"/>
                                </a:rPr>
                              </m:ctrlPr>
                            </m:sSubPr>
                            <m:e>
                              <m:r>
                                <a:rPr lang="en-US" altLang="en-US" sz="1600" i="1">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2</m:t>
                              </m:r>
                            </m:sub>
                          </m:sSub>
                          <m:d>
                            <m:dPr>
                              <m:ctrlPr>
                                <a:rPr lang="en-US" altLang="en-US" sz="1600" i="1">
                                  <a:latin typeface="Cambria Math" panose="02040503050406030204" pitchFamily="18" charset="0"/>
                                  <a:cs typeface="Arial" panose="020B0604020202020204" pitchFamily="34" charset="0"/>
                                </a:rPr>
                              </m:ctrlPr>
                            </m:dPr>
                            <m:e>
                              <m:r>
                                <a:rPr lang="en-US" altLang="en-US" sz="1600" i="1">
                                  <a:latin typeface="Cambria Math" panose="02040503050406030204" pitchFamily="18" charset="0"/>
                                  <a:cs typeface="Arial" panose="020B0604020202020204" pitchFamily="34" charset="0"/>
                                </a:rPr>
                                <m:t>𝑌</m:t>
                              </m:r>
                              <m:d>
                                <m:dPr>
                                  <m:ctrlPr>
                                    <a:rPr lang="en-US" altLang="en-US" sz="1600" i="1">
                                      <a:latin typeface="Cambria Math" panose="02040503050406030204" pitchFamily="18" charset="0"/>
                                      <a:cs typeface="Arial" panose="020B0604020202020204" pitchFamily="34" charset="0"/>
                                    </a:rPr>
                                  </m:ctrlPr>
                                </m:dPr>
                                <m:e>
                                  <m:r>
                                    <a:rPr lang="en-US" altLang="en-US" sz="1600" i="1">
                                      <a:latin typeface="Cambria Math" panose="02040503050406030204" pitchFamily="18" charset="0"/>
                                      <a:cs typeface="Arial" panose="020B0604020202020204" pitchFamily="34" charset="0"/>
                                    </a:rPr>
                                    <m:t>𝑡</m:t>
                                  </m:r>
                                  <m:r>
                                    <a:rPr lang="en-US" altLang="en-US" sz="1600" i="1">
                                      <a:latin typeface="Cambria Math" panose="02040503050406030204" pitchFamily="18" charset="0"/>
                                      <a:cs typeface="Arial" panose="020B0604020202020204" pitchFamily="34" charset="0"/>
                                    </a:rPr>
                                    <m:t>+1</m:t>
                                  </m:r>
                                </m:e>
                              </m:d>
                            </m:e>
                          </m:d>
                          <m:r>
                            <a:rPr lang="en-US" altLang="en-US" sz="1600" i="1">
                              <a:latin typeface="Cambria Math" panose="02040503050406030204" pitchFamily="18" charset="0"/>
                              <a:cs typeface="Arial" panose="020B0604020202020204" pitchFamily="34" charset="0"/>
                            </a:rPr>
                            <m:t>−</m:t>
                          </m:r>
                          <m:sSub>
                            <m:sSubPr>
                              <m:ctrlPr>
                                <a:rPr lang="en-US" altLang="en-US" sz="1600" i="1">
                                  <a:latin typeface="Cambria Math" panose="02040503050406030204" pitchFamily="18" charset="0"/>
                                  <a:cs typeface="Arial" panose="020B0604020202020204" pitchFamily="34" charset="0"/>
                                </a:rPr>
                              </m:ctrlPr>
                            </m:sSubPr>
                            <m:e>
                              <m:r>
                                <a:rPr lang="en-US" altLang="en-US" sz="1600" i="1">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2</m:t>
                              </m:r>
                            </m:sub>
                          </m:sSub>
                          <m:d>
                            <m:dPr>
                              <m:ctrlPr>
                                <a:rPr lang="en-US" altLang="en-US" sz="1600" i="1">
                                  <a:latin typeface="Cambria Math" panose="02040503050406030204" pitchFamily="18" charset="0"/>
                                  <a:cs typeface="Arial" panose="020B0604020202020204" pitchFamily="34" charset="0"/>
                                </a:rPr>
                              </m:ctrlPr>
                            </m:dPr>
                            <m:e>
                              <m:r>
                                <a:rPr lang="en-US" altLang="en-US" sz="1600" i="1">
                                  <a:latin typeface="Cambria Math" panose="02040503050406030204" pitchFamily="18" charset="0"/>
                                  <a:cs typeface="Arial" panose="020B0604020202020204" pitchFamily="34" charset="0"/>
                                </a:rPr>
                                <m:t>𝑌</m:t>
                              </m:r>
                              <m:d>
                                <m:dPr>
                                  <m:ctrlPr>
                                    <a:rPr lang="en-US" altLang="en-US" sz="1600" i="1">
                                      <a:latin typeface="Cambria Math" panose="02040503050406030204" pitchFamily="18" charset="0"/>
                                      <a:cs typeface="Arial" panose="020B0604020202020204" pitchFamily="34" charset="0"/>
                                    </a:rPr>
                                  </m:ctrlPr>
                                </m:dPr>
                                <m:e>
                                  <m:r>
                                    <a:rPr lang="en-US" altLang="en-US" sz="1600" i="1">
                                      <a:latin typeface="Cambria Math" panose="02040503050406030204" pitchFamily="18" charset="0"/>
                                      <a:cs typeface="Arial" panose="020B0604020202020204" pitchFamily="34" charset="0"/>
                                    </a:rPr>
                                    <m:t>𝑡</m:t>
                                  </m:r>
                                </m:e>
                              </m:d>
                            </m:e>
                          </m:d>
                          <m:r>
                            <a:rPr lang="en-US" altLang="en-US" sz="1600" i="1">
                              <a:latin typeface="Cambria Math" panose="02040503050406030204" pitchFamily="18" charset="0"/>
                              <a:cs typeface="Arial" panose="020B0604020202020204" pitchFamily="34" charset="0"/>
                            </a:rPr>
                            <m:t>| </m:t>
                          </m:r>
                          <m:sSub>
                            <m:sSubPr>
                              <m:ctrlPr>
                                <a:rPr lang="en-US" altLang="en-US" sz="1600" i="1">
                                  <a:latin typeface="Cambria Math" panose="02040503050406030204" pitchFamily="18" charset="0"/>
                                  <a:cs typeface="Arial" panose="020B0604020202020204" pitchFamily="34" charset="0"/>
                                </a:rPr>
                              </m:ctrlPr>
                            </m:sSubPr>
                            <m:e>
                              <m:r>
                                <a:rPr lang="en-US" altLang="en-US" sz="1600" i="1">
                                  <a:latin typeface="Cambria Math" panose="02040503050406030204" pitchFamily="18" charset="0"/>
                                  <a:cs typeface="Arial" panose="020B0604020202020204" pitchFamily="34" charset="0"/>
                                </a:rPr>
                                <m:t>𝑉</m:t>
                              </m:r>
                            </m:e>
                            <m:sub>
                              <m:r>
                                <a:rPr lang="en-US" altLang="en-US" sz="1600" b="0" i="1" smtClean="0">
                                  <a:latin typeface="Cambria Math" panose="02040503050406030204" pitchFamily="18" charset="0"/>
                                  <a:cs typeface="Arial" panose="020B0604020202020204" pitchFamily="34" charset="0"/>
                                </a:rPr>
                                <m:t>2</m:t>
                              </m:r>
                            </m:sub>
                          </m:sSub>
                          <m:r>
                            <a:rPr lang="en-US" altLang="en-US" sz="1600" i="1">
                              <a:latin typeface="Cambria Math" panose="02040503050406030204" pitchFamily="18" charset="0"/>
                              <a:cs typeface="Arial" panose="020B0604020202020204" pitchFamily="34" charset="0"/>
                            </a:rPr>
                            <m:t>(</m:t>
                          </m:r>
                          <m:r>
                            <a:rPr lang="en-US" altLang="en-US" sz="1600" i="1">
                              <a:latin typeface="Cambria Math" panose="02040503050406030204" pitchFamily="18" charset="0"/>
                              <a:cs typeface="Arial" panose="020B0604020202020204" pitchFamily="34" charset="0"/>
                            </a:rPr>
                            <m:t>𝑌</m:t>
                          </m:r>
                          <m:d>
                            <m:dPr>
                              <m:ctrlPr>
                                <a:rPr lang="en-US" altLang="en-US" sz="1600" i="1">
                                  <a:latin typeface="Cambria Math" panose="02040503050406030204" pitchFamily="18" charset="0"/>
                                  <a:cs typeface="Arial" panose="020B0604020202020204" pitchFamily="34" charset="0"/>
                                </a:rPr>
                              </m:ctrlPr>
                            </m:dPr>
                            <m:e>
                              <m:r>
                                <a:rPr lang="en-US" altLang="en-US" sz="1600" i="1">
                                  <a:latin typeface="Cambria Math" panose="02040503050406030204" pitchFamily="18" charset="0"/>
                                  <a:cs typeface="Arial" panose="020B0604020202020204" pitchFamily="34" charset="0"/>
                                </a:rPr>
                                <m:t>𝑡</m:t>
                              </m:r>
                            </m:e>
                          </m:d>
                          <m:r>
                            <a:rPr lang="en-US" altLang="en-US" sz="1600" i="1">
                              <a:latin typeface="Cambria Math" panose="02040503050406030204" pitchFamily="18" charset="0"/>
                              <a:cs typeface="Arial" panose="020B0604020202020204" pitchFamily="34" charset="0"/>
                            </a:rPr>
                            <m:t>)</m:t>
                          </m:r>
                        </m:e>
                      </m:d>
                    </m:oMath>
                  </m:oMathPara>
                </a14:m>
                <a:endParaRPr lang="en-US" altLang="en-US" sz="1600" b="0" dirty="0">
                  <a:latin typeface="Calibri" panose="020F0502020204030204" pitchFamily="34" charset="0"/>
                  <a:cs typeface="Arial" panose="020B0604020202020204" pitchFamily="34" charset="0"/>
                </a:endParaRPr>
              </a:p>
            </p:txBody>
          </p:sp>
        </mc:Choice>
        <mc:Fallback xmlns="">
          <p:sp>
            <p:nvSpPr>
              <p:cNvPr id="38" name="Rectangle 31"/>
              <p:cNvSpPr>
                <a:spLocks noRot="1" noChangeAspect="1" noMove="1" noResize="1" noEditPoints="1" noAdjustHandles="1" noChangeArrowheads="1" noChangeShapeType="1" noTextEdit="1"/>
              </p:cNvSpPr>
              <p:nvPr/>
            </p:nvSpPr>
            <p:spPr bwMode="black">
              <a:xfrm>
                <a:off x="4833378" y="3115931"/>
                <a:ext cx="3436936" cy="370294"/>
              </a:xfrm>
              <a:prstGeom prst="rect">
                <a:avLst/>
              </a:prstGeom>
              <a:blipFill>
                <a:blip r:embed="rId6"/>
                <a:stretch>
                  <a:fillRect b="-65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AutoShape 7"/>
          <p:cNvSpPr>
            <a:spLocks noChangeArrowheads="1"/>
          </p:cNvSpPr>
          <p:nvPr/>
        </p:nvSpPr>
        <p:spPr bwMode="gray">
          <a:xfrm>
            <a:off x="2839065" y="1690690"/>
            <a:ext cx="3687096" cy="710726"/>
          </a:xfrm>
          <a:prstGeom prst="roundRect">
            <a:avLst>
              <a:gd name="adj" fmla="val 9481"/>
            </a:avLst>
          </a:prstGeom>
          <a:noFill/>
          <a:ln w="19050">
            <a:solidFill>
              <a:schemeClr val="tx1"/>
            </a:solidFill>
            <a:round/>
            <a:headEnd/>
            <a:tailEnd/>
          </a:ln>
          <a:effectLst/>
          <a:extLst>
            <a:ext uri="{909E8E84-426E-40DD-AFC4-6F175D3DCCD1}">
              <a14:hiddenFill xmlns:a14="http://schemas.microsoft.com/office/drawing/2010/main">
                <a:gradFill rotWithShape="1">
                  <a:gsLst>
                    <a:gs pos="0">
                      <a:schemeClr val="bg1"/>
                    </a:gs>
                    <a:gs pos="50000">
                      <a:srgbClr val="EAEAEA"/>
                    </a:gs>
                    <a:gs pos="100000">
                      <a:schemeClr val="bg1"/>
                    </a:gs>
                  </a:gsLst>
                  <a:lin ang="2700000" scaled="1"/>
                </a:gradFill>
              </a14:hiddenFill>
            </a:ext>
            <a:ext uri="{AF507438-7753-43E0-B8FC-AC1667EBCBE1}">
              <a14:hiddenEffects xmlns:a14="http://schemas.microsoft.com/office/drawing/2010/main">
                <a:effectLst>
                  <a:outerShdw dist="17961" dir="2700000" algn="ctr" rotWithShape="0">
                    <a:schemeClr val="bg2"/>
                  </a:outerShdw>
                </a:effectLst>
              </a14:hiddenEffects>
            </a:ext>
          </a:extLst>
        </p:spPr>
        <p:txBody>
          <a:bodyPr wrap="none" anchor="ctr"/>
          <a:lstStyle/>
          <a:p>
            <a:endParaRPr lang="en-US" dirty="0"/>
          </a:p>
        </p:txBody>
      </p:sp>
      <p:grpSp>
        <p:nvGrpSpPr>
          <p:cNvPr id="41" name="Group 8"/>
          <p:cNvGrpSpPr>
            <a:grpSpLocks/>
          </p:cNvGrpSpPr>
          <p:nvPr/>
        </p:nvGrpSpPr>
        <p:grpSpPr bwMode="auto">
          <a:xfrm>
            <a:off x="2993924" y="1503364"/>
            <a:ext cx="3438858" cy="417513"/>
            <a:chOff x="624" y="672"/>
            <a:chExt cx="1773" cy="240"/>
          </a:xfrm>
          <a:solidFill>
            <a:srgbClr val="E3F1FF"/>
          </a:solidFill>
        </p:grpSpPr>
        <p:sp>
          <p:nvSpPr>
            <p:cNvPr id="42" name="AutoShape 9"/>
            <p:cNvSpPr>
              <a:spLocks noChangeArrowheads="1"/>
            </p:cNvSpPr>
            <p:nvPr/>
          </p:nvSpPr>
          <p:spPr bwMode="gray">
            <a:xfrm>
              <a:off x="624" y="672"/>
              <a:ext cx="1773" cy="240"/>
            </a:xfrm>
            <a:prstGeom prst="roundRect">
              <a:avLst>
                <a:gd name="adj" fmla="val 27917"/>
              </a:avLst>
            </a:prstGeom>
            <a:grpFill/>
            <a:ln>
              <a:noFill/>
            </a:ln>
            <a:effectLst>
              <a:outerShdw dist="25400" dir="5400000" algn="ctr" rotWithShape="0">
                <a:srgbClr val="1C1C1C">
                  <a:alpha val="50000"/>
                </a:srgbClr>
              </a:outerShdw>
            </a:effectLst>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US">
                <a:ln w="0"/>
                <a:solidFill>
                  <a:sysClr val="windowText" lastClr="000000"/>
                </a:solidFill>
                <a:effectLst>
                  <a:outerShdw blurRad="38100" dist="19050" dir="2700000" algn="tl" rotWithShape="0">
                    <a:schemeClr val="dk1">
                      <a:alpha val="40000"/>
                    </a:schemeClr>
                  </a:outerShdw>
                </a:effectLst>
              </a:endParaRPr>
            </a:p>
          </p:txBody>
        </p:sp>
        <p:sp>
          <p:nvSpPr>
            <p:cNvPr id="43" name="AutoShape 10"/>
            <p:cNvSpPr>
              <a:spLocks noChangeArrowheads="1"/>
            </p:cNvSpPr>
            <p:nvPr/>
          </p:nvSpPr>
          <p:spPr bwMode="gray">
            <a:xfrm>
              <a:off x="636" y="674"/>
              <a:ext cx="1748" cy="108"/>
            </a:xfrm>
            <a:prstGeom prst="roundRect">
              <a:avLst>
                <a:gd name="adj" fmla="val 5000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wrap="none" anchor="ctr"/>
            <a:lstStyle/>
            <a:p>
              <a:endParaRPr lang="en-US">
                <a:ln w="0"/>
                <a:solidFill>
                  <a:sysClr val="windowText" lastClr="000000"/>
                </a:solidFill>
                <a:effectLst>
                  <a:outerShdw blurRad="38100" dist="19050" dir="2700000" algn="tl" rotWithShape="0">
                    <a:schemeClr val="dk1">
                      <a:alpha val="40000"/>
                    </a:schemeClr>
                  </a:outerShdw>
                </a:effectLst>
              </a:endParaRPr>
            </a:p>
          </p:txBody>
        </p:sp>
      </p:grpSp>
      <p:sp>
        <p:nvSpPr>
          <p:cNvPr id="44" name="Rectangle 29"/>
          <p:cNvSpPr>
            <a:spLocks noChangeArrowheads="1"/>
          </p:cNvSpPr>
          <p:nvPr/>
        </p:nvSpPr>
        <p:spPr bwMode="white">
          <a:xfrm>
            <a:off x="3263364" y="1487312"/>
            <a:ext cx="28980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000" dirty="0">
                <a:solidFill>
                  <a:sysClr val="windowText" lastClr="000000"/>
                </a:solidFill>
                <a:latin typeface="Calibri" panose="020F0502020204030204" pitchFamily="34" charset="0"/>
                <a:cs typeface="Arial" panose="020B0604020202020204" pitchFamily="34" charset="0"/>
              </a:rPr>
              <a:t>Design Lyapunov Function</a:t>
            </a:r>
          </a:p>
        </p:txBody>
      </p:sp>
      <mc:AlternateContent xmlns:mc="http://schemas.openxmlformats.org/markup-compatibility/2006" xmlns:a14="http://schemas.microsoft.com/office/drawing/2010/main">
        <mc:Choice Requires="a14">
          <p:sp>
            <p:nvSpPr>
              <p:cNvPr id="7" name="TextBox 6"/>
              <p:cNvSpPr txBox="1"/>
              <p:nvPr/>
            </p:nvSpPr>
            <p:spPr>
              <a:xfrm>
                <a:off x="3420131" y="1981883"/>
                <a:ext cx="2424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3420131" y="1981883"/>
                <a:ext cx="2424895" cy="369332"/>
              </a:xfrm>
              <a:prstGeom prst="rect">
                <a:avLst/>
              </a:prstGeom>
              <a:blipFill>
                <a:blip r:embed="rId7"/>
                <a:stretch>
                  <a:fillRect b="-163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Speech Bubble: Rectangle 9"/>
              <p:cNvSpPr/>
              <p:nvPr/>
            </p:nvSpPr>
            <p:spPr>
              <a:xfrm>
                <a:off x="6789633" y="1712120"/>
                <a:ext cx="2354367" cy="645597"/>
              </a:xfrm>
              <a:prstGeom prst="wedgeRectCallout">
                <a:avLst>
                  <a:gd name="adj1" fmla="val -60797"/>
                  <a:gd name="adj2" fmla="val -16130"/>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𝑉</m:t>
                          </m:r>
                        </m:e>
                        <m:sub>
                          <m:r>
                            <a:rPr lang="en-US" sz="1400" b="0" i="1" smtClean="0">
                              <a:solidFill>
                                <a:schemeClr val="tx1"/>
                              </a:solidFill>
                              <a:latin typeface="Cambria Math" panose="02040503050406030204" pitchFamily="18" charset="0"/>
                            </a:rPr>
                            <m:t>1</m:t>
                          </m:r>
                        </m:sub>
                      </m:sSub>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𝑌</m:t>
                          </m:r>
                        </m:e>
                      </m:d>
                      <m:r>
                        <a:rPr lang="en-US" sz="1400" b="0" i="1" smtClean="0">
                          <a:solidFill>
                            <a:schemeClr val="tx1"/>
                          </a:solidFill>
                          <a:latin typeface="Cambria Math" panose="02040503050406030204" pitchFamily="18" charset="0"/>
                        </a:rPr>
                        <m:t>=</m:t>
                      </m:r>
                      <m:sSubSup>
                        <m:sSubSupPr>
                          <m:ctrlPr>
                            <a:rPr lang="en-US" sz="1400" b="0" i="1" smtClean="0">
                              <a:solidFill>
                                <a:schemeClr val="tx1"/>
                              </a:solidFill>
                              <a:latin typeface="Cambria Math" panose="02040503050406030204" pitchFamily="18" charset="0"/>
                            </a:rPr>
                          </m:ctrlPr>
                        </m:sSubSupPr>
                        <m:e>
                          <m:d>
                            <m:dPr>
                              <m:begChr m:val="‖"/>
                              <m:endChr m:val="‖"/>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𝑄</m:t>
                              </m:r>
                            </m:e>
                          </m:d>
                        </m:e>
                        <m:sub>
                          <m:r>
                            <a:rPr lang="en-US" sz="1400" b="0" i="1" smtClean="0">
                              <a:solidFill>
                                <a:schemeClr val="tx1"/>
                              </a:solidFill>
                              <a:latin typeface="Cambria Math" panose="02040503050406030204" pitchFamily="18" charset="0"/>
                            </a:rPr>
                            <m:t>2</m:t>
                          </m:r>
                        </m:sub>
                        <m:sup>
                          <m:r>
                            <a:rPr lang="en-US" sz="1400" b="0" i="1" smtClean="0">
                              <a:solidFill>
                                <a:schemeClr val="tx1"/>
                              </a:solidFill>
                              <a:latin typeface="Cambria Math" panose="02040503050406030204" pitchFamily="18" charset="0"/>
                            </a:rPr>
                            <m:t>2</m:t>
                          </m:r>
                        </m:sup>
                      </m:sSubSup>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𝑉</m:t>
                          </m:r>
                        </m:e>
                        <m:sub>
                          <m:r>
                            <a:rPr lang="en-US" sz="1400" b="0" i="1" smtClean="0">
                              <a:solidFill>
                                <a:schemeClr val="tx1"/>
                              </a:solidFill>
                              <a:latin typeface="Cambria Math" panose="02040503050406030204" pitchFamily="18" charset="0"/>
                            </a:rPr>
                            <m:t>2</m:t>
                          </m:r>
                        </m:sub>
                      </m:sSub>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𝑌</m:t>
                          </m:r>
                        </m:e>
                      </m:d>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m:t>
                              </m:r>
                              <m:d>
                                <m:dPr>
                                  <m:begChr m:val="⟨"/>
                                  <m:endChr m:val="⟩"/>
                                  <m:ctrlPr>
                                    <a:rPr lang="en-US" sz="1400" b="0" i="1" smtClean="0">
                                      <a:solidFill>
                                        <a:schemeClr val="tx1"/>
                                      </a:solidFill>
                                      <a:latin typeface="Cambria Math" panose="02040503050406030204" pitchFamily="18" charset="0"/>
                                    </a:rPr>
                                  </m:ctrlPr>
                                </m:dPr>
                                <m:e>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ea typeface="Cambria Math" panose="02040503050406030204" pitchFamily="18" charset="0"/>
                                        </a:rPr>
                                        <m:t>𝜌</m:t>
                                      </m:r>
                                    </m:e>
                                    <m:sup>
                                      <m:r>
                                        <a:rPr lang="en-US" sz="1400" b="0" i="1" smtClean="0">
                                          <a:solidFill>
                                            <a:schemeClr val="tx1"/>
                                          </a:solidFill>
                                          <a:latin typeface="Cambria Math" panose="02040503050406030204" pitchFamily="18" charset="0"/>
                                        </a:rPr>
                                        <m:t>∗</m:t>
                                      </m:r>
                                    </m:sup>
                                  </m:sSup>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𝑆</m:t>
                                      </m:r>
                                    </m:e>
                                    <m:sub>
                                      <m:r>
                                        <a:rPr lang="en-US" sz="1400" b="0" i="1" smtClean="0">
                                          <a:solidFill>
                                            <a:schemeClr val="tx1"/>
                                          </a:solidFill>
                                          <a:latin typeface="Cambria Math" panose="02040503050406030204" pitchFamily="18" charset="0"/>
                                        </a:rPr>
                                        <m:t>𝑄</m:t>
                                      </m:r>
                                    </m:sub>
                                  </m:sSub>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𝑆</m:t>
                                  </m:r>
                                  <m:r>
                                    <a:rPr lang="en-US" sz="1400" b="0" i="1" smtClean="0">
                                      <a:solidFill>
                                        <a:schemeClr val="tx1"/>
                                      </a:solidFill>
                                      <a:latin typeface="Cambria Math" panose="02040503050406030204" pitchFamily="18" charset="0"/>
                                    </a:rPr>
                                    <m:t>,</m:t>
                                  </m:r>
                                  <m:r>
                                    <a:rPr lang="en-US" sz="1400" b="0" i="1" smtClean="0">
                                      <a:solidFill>
                                        <a:schemeClr val="tx1"/>
                                      </a:solidFill>
                                      <a:latin typeface="Cambria Math" panose="02040503050406030204" pitchFamily="18" charset="0"/>
                                    </a:rPr>
                                    <m:t>𝑄</m:t>
                                  </m:r>
                                </m:e>
                              </m:d>
                              <m:r>
                                <a:rPr lang="en-US" sz="1400" b="0" i="1" smtClean="0">
                                  <a:solidFill>
                                    <a:schemeClr val="tx1"/>
                                  </a:solidFill>
                                  <a:latin typeface="Cambria Math" panose="02040503050406030204" pitchFamily="18" charset="0"/>
                                </a:rPr>
                                <m:t>]</m:t>
                              </m:r>
                            </m:e>
                            <m:sup>
                              <m:r>
                                <a:rPr lang="en-US" sz="1400" b="0" i="1" smtClean="0">
                                  <a:solidFill>
                                    <a:schemeClr val="tx1"/>
                                  </a:solidFill>
                                  <a:latin typeface="Cambria Math" panose="02040503050406030204" pitchFamily="18" charset="0"/>
                                </a:rPr>
                                <m:t>+</m:t>
                              </m:r>
                            </m:sup>
                          </m:sSup>
                          <m:r>
                            <a:rPr lang="en-US" sz="1400" b="0" i="1" smtClean="0">
                              <a:solidFill>
                                <a:schemeClr val="tx1"/>
                              </a:solidFill>
                              <a:latin typeface="Cambria Math" panose="02040503050406030204" pitchFamily="18" charset="0"/>
                            </a:rPr>
                            <m:t>)</m:t>
                          </m:r>
                        </m:e>
                        <m:sup>
                          <m:r>
                            <a:rPr lang="en-US" sz="1400" b="0" i="1" smtClean="0">
                              <a:solidFill>
                                <a:schemeClr val="tx1"/>
                              </a:solidFill>
                              <a:latin typeface="Cambria Math" panose="02040503050406030204" pitchFamily="18" charset="0"/>
                            </a:rPr>
                            <m:t>2</m:t>
                          </m:r>
                        </m:sup>
                      </m:sSup>
                    </m:oMath>
                  </m:oMathPara>
                </a14:m>
                <a:endParaRPr lang="en-US" sz="1400" dirty="0"/>
              </a:p>
            </p:txBody>
          </p:sp>
        </mc:Choice>
        <mc:Fallback xmlns="">
          <p:sp>
            <p:nvSpPr>
              <p:cNvPr id="10" name="Speech Bubble: Rectangle 9"/>
              <p:cNvSpPr>
                <a:spLocks noRot="1" noChangeAspect="1" noMove="1" noResize="1" noEditPoints="1" noAdjustHandles="1" noChangeArrowheads="1" noChangeShapeType="1" noTextEdit="1"/>
              </p:cNvSpPr>
              <p:nvPr/>
            </p:nvSpPr>
            <p:spPr>
              <a:xfrm>
                <a:off x="6789633" y="1712120"/>
                <a:ext cx="2354367" cy="645597"/>
              </a:xfrm>
              <a:prstGeom prst="wedgeRectCallout">
                <a:avLst>
                  <a:gd name="adj1" fmla="val -60797"/>
                  <a:gd name="adj2" fmla="val -16130"/>
                </a:avLst>
              </a:prstGeom>
              <a:blipFill>
                <a:blip r:embed="rId8"/>
                <a:stretch>
                  <a:fillRect/>
                </a:stretch>
              </a:blipFill>
              <a:ln>
                <a:solidFill>
                  <a:schemeClr val="tx1"/>
                </a:solidFill>
              </a:ln>
            </p:spPr>
            <p:txBody>
              <a:bodyPr/>
              <a:lstStyle/>
              <a:p>
                <a:r>
                  <a:rPr lang="en-US">
                    <a:noFill/>
                  </a:rPr>
                  <a:t> </a:t>
                </a:r>
              </a:p>
            </p:txBody>
          </p:sp>
        </mc:Fallback>
      </mc:AlternateContent>
      <p:sp>
        <p:nvSpPr>
          <p:cNvPr id="12" name="Block Arc 11"/>
          <p:cNvSpPr/>
          <p:nvPr/>
        </p:nvSpPr>
        <p:spPr>
          <a:xfrm>
            <a:off x="2787445" y="2409239"/>
            <a:ext cx="4240161" cy="849709"/>
          </a:xfrm>
          <a:prstGeom prst="blockArc">
            <a:avLst>
              <a:gd name="adj1" fmla="val 11142527"/>
              <a:gd name="adj2" fmla="val 21273154"/>
              <a:gd name="adj3" fmla="val 0"/>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Left Brace 13"/>
          <p:cNvSpPr/>
          <p:nvPr/>
        </p:nvSpPr>
        <p:spPr>
          <a:xfrm rot="16200000">
            <a:off x="4578169" y="1561890"/>
            <a:ext cx="268427" cy="4266376"/>
          </a:xfrm>
          <a:prstGeom prst="leftBrace">
            <a:avLst>
              <a:gd name="adj1" fmla="val 8333"/>
              <a:gd name="adj2" fmla="val 48963"/>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28575">
                <a:solidFill>
                  <a:schemeClr val="tx1"/>
                </a:solidFill>
              </a:ln>
            </a:endParaRPr>
          </a:p>
        </p:txBody>
      </p:sp>
      <mc:AlternateContent xmlns:mc="http://schemas.openxmlformats.org/markup-compatibility/2006" xmlns:a14="http://schemas.microsoft.com/office/drawing/2010/main">
        <mc:Choice Requires="a14">
          <p:sp>
            <p:nvSpPr>
              <p:cNvPr id="59" name="Rectangle 30"/>
              <p:cNvSpPr>
                <a:spLocks noChangeArrowheads="1"/>
              </p:cNvSpPr>
              <p:nvPr/>
            </p:nvSpPr>
            <p:spPr bwMode="black">
              <a:xfrm>
                <a:off x="2489806" y="3808590"/>
                <a:ext cx="4390958" cy="370294"/>
              </a:xfrm>
              <a:prstGeom prst="rect">
                <a:avLst/>
              </a:prstGeom>
              <a:solidFill>
                <a:srgbClr val="E3F1FF"/>
              </a:solidFill>
              <a:ln cap="rnd">
                <a:solidFill>
                  <a:schemeClr val="tx1"/>
                </a:solidFill>
              </a:ln>
              <a:effectLst/>
            </p:spPr>
            <p:txBody>
              <a:bodyPr wrap="square">
                <a:spAutoFit/>
              </a:bodyPr>
              <a:lstStyle/>
              <a:p>
                <a:pPr algn="ctr"/>
                <a14:m>
                  <m:oMathPara xmlns:m="http://schemas.openxmlformats.org/officeDocument/2006/math">
                    <m:oMathParaPr>
                      <m:jc m:val="centerGroup"/>
                    </m:oMathParaPr>
                    <m:oMath xmlns:m="http://schemas.openxmlformats.org/officeDocument/2006/math">
                      <m:r>
                        <a:rPr lang="en-US" altLang="en-US" sz="1600" b="0" i="1" smtClean="0">
                          <a:latin typeface="Cambria Math" panose="02040503050406030204" pitchFamily="18" charset="0"/>
                          <a:cs typeface="Arial" panose="020B0604020202020204" pitchFamily="34" charset="0"/>
                        </a:rPr>
                        <m:t>𝐸</m:t>
                      </m:r>
                      <m:d>
                        <m:dPr>
                          <m:begChr m:val="["/>
                          <m:endChr m:val="]"/>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𝑉</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r>
                                    <a:rPr lang="en-US" altLang="en-US" sz="1600" b="0" i="1" smtClean="0">
                                      <a:latin typeface="Cambria Math" panose="02040503050406030204" pitchFamily="18" charset="0"/>
                                      <a:cs typeface="Arial" panose="020B0604020202020204" pitchFamily="34" charset="0"/>
                                    </a:rPr>
                                    <m:t>+1</m:t>
                                  </m:r>
                                </m:e>
                              </m:d>
                            </m:e>
                          </m:d>
                          <m:r>
                            <a:rPr lang="en-US" altLang="en-US" sz="1600" b="0" i="1" smtClean="0">
                              <a:latin typeface="Cambria Math" panose="02040503050406030204" pitchFamily="18" charset="0"/>
                              <a:cs typeface="Arial" panose="020B0604020202020204" pitchFamily="34" charset="0"/>
                            </a:rPr>
                            <m:t>−</m:t>
                          </m:r>
                          <m:r>
                            <a:rPr lang="en-US" altLang="en-US" sz="1600" b="0" i="1" smtClean="0">
                              <a:latin typeface="Cambria Math" panose="02040503050406030204" pitchFamily="18" charset="0"/>
                              <a:cs typeface="Arial" panose="020B0604020202020204" pitchFamily="34" charset="0"/>
                            </a:rPr>
                            <m:t>𝑉</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e>
                              </m:d>
                            </m:e>
                          </m:d>
                          <m:r>
                            <a:rPr lang="en-US" altLang="en-US" sz="1600" b="0" i="1" smtClean="0">
                              <a:latin typeface="Cambria Math" panose="02040503050406030204" pitchFamily="18" charset="0"/>
                              <a:cs typeface="Arial" panose="020B0604020202020204" pitchFamily="34" charset="0"/>
                            </a:rPr>
                            <m:t>| </m:t>
                          </m:r>
                          <m:r>
                            <a:rPr lang="en-US" altLang="en-US" sz="1600" b="0" i="1" smtClean="0">
                              <a:latin typeface="Cambria Math" panose="02040503050406030204" pitchFamily="18" charset="0"/>
                              <a:cs typeface="Arial" panose="020B0604020202020204" pitchFamily="34" charset="0"/>
                            </a:rPr>
                            <m:t>𝑉</m:t>
                          </m:r>
                          <m:r>
                            <a:rPr lang="en-US" altLang="en-US" sz="1600" b="0" i="1" smtClean="0">
                              <a:latin typeface="Cambria Math" panose="02040503050406030204" pitchFamily="18" charset="0"/>
                              <a:cs typeface="Arial" panose="020B0604020202020204" pitchFamily="34" charset="0"/>
                            </a:rPr>
                            <m:t>(</m:t>
                          </m:r>
                          <m:r>
                            <a:rPr lang="en-US" altLang="en-US" sz="1600" b="0" i="1" smtClean="0">
                              <a:latin typeface="Cambria Math" panose="02040503050406030204" pitchFamily="18" charset="0"/>
                              <a:cs typeface="Arial" panose="020B0604020202020204" pitchFamily="34" charset="0"/>
                            </a:rPr>
                            <m:t>𝑌</m:t>
                          </m:r>
                          <m:d>
                            <m:dPr>
                              <m:ctrlPr>
                                <a:rPr lang="en-US" altLang="en-US" sz="1600" b="0" i="1" smtClean="0">
                                  <a:latin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cs typeface="Arial" panose="020B0604020202020204" pitchFamily="34" charset="0"/>
                                </a:rPr>
                                <m:t>𝑡</m:t>
                              </m:r>
                            </m:e>
                          </m:d>
                          <m:r>
                            <a:rPr lang="en-US" altLang="en-US" sz="1600" b="0" i="1" smtClean="0">
                              <a:latin typeface="Cambria Math" panose="02040503050406030204" pitchFamily="18" charset="0"/>
                              <a:cs typeface="Arial" panose="020B0604020202020204" pitchFamily="34" charset="0"/>
                            </a:rPr>
                            <m:t>)</m:t>
                          </m:r>
                        </m:e>
                      </m:d>
                      <m:r>
                        <a:rPr lang="en-US" altLang="en-US" sz="1600" b="0" i="1" smtClean="0">
                          <a:latin typeface="Cambria Math" panose="02040503050406030204" pitchFamily="18" charset="0"/>
                          <a:cs typeface="Arial" panose="020B0604020202020204" pitchFamily="34" charset="0"/>
                        </a:rPr>
                        <m:t>&lt;−</m:t>
                      </m:r>
                      <m:r>
                        <a:rPr lang="en-US" altLang="en-US" sz="1600" b="0" i="1" smtClean="0">
                          <a:latin typeface="Cambria Math" panose="02040503050406030204" pitchFamily="18" charset="0"/>
                          <a:ea typeface="Cambria Math" panose="02040503050406030204" pitchFamily="18" charset="0"/>
                          <a:cs typeface="Arial" panose="020B0604020202020204" pitchFamily="34" charset="0"/>
                        </a:rPr>
                        <m:t>𝜖</m:t>
                      </m:r>
                      <m:sSub>
                        <m:sSubPr>
                          <m:ctrlPr>
                            <a:rPr lang="en-US" altLang="en-US" sz="1600" b="0" i="1" smtClean="0">
                              <a:latin typeface="Cambria Math" panose="02040503050406030204" pitchFamily="18" charset="0"/>
                              <a:ea typeface="Cambria Math" panose="02040503050406030204" pitchFamily="18" charset="0"/>
                              <a:cs typeface="Arial" panose="020B0604020202020204" pitchFamily="34" charset="0"/>
                            </a:rPr>
                          </m:ctrlPr>
                        </m:sSubPr>
                        <m:e>
                          <m:d>
                            <m:dPr>
                              <m:begChr m:val="‖"/>
                              <m:endChr m:val="‖"/>
                              <m:ctrlPr>
                                <a:rPr lang="en-US" altLang="en-US" sz="1600" b="0" i="1" smtClean="0">
                                  <a:latin typeface="Cambria Math" panose="02040503050406030204" pitchFamily="18" charset="0"/>
                                  <a:ea typeface="Cambria Math" panose="02040503050406030204" pitchFamily="18" charset="0"/>
                                  <a:cs typeface="Arial" panose="020B0604020202020204" pitchFamily="34" charset="0"/>
                                </a:rPr>
                              </m:ctrlPr>
                            </m:dPr>
                            <m:e>
                              <m:r>
                                <a:rPr lang="en-US" altLang="en-US" sz="1600" b="0" i="1" smtClean="0">
                                  <a:latin typeface="Cambria Math" panose="02040503050406030204" pitchFamily="18" charset="0"/>
                                  <a:ea typeface="Cambria Math" panose="02040503050406030204" pitchFamily="18" charset="0"/>
                                  <a:cs typeface="Arial" panose="020B0604020202020204" pitchFamily="34" charset="0"/>
                                </a:rPr>
                                <m:t>𝑄</m:t>
                              </m:r>
                            </m:e>
                          </m:d>
                        </m:e>
                        <m:sub>
                          <m:r>
                            <a:rPr lang="en-US" altLang="en-US" sz="1600" b="0" i="1" smtClean="0">
                              <a:latin typeface="Cambria Math" panose="02040503050406030204" pitchFamily="18" charset="0"/>
                              <a:ea typeface="Cambria Math" panose="02040503050406030204" pitchFamily="18" charset="0"/>
                              <a:cs typeface="Arial" panose="020B0604020202020204" pitchFamily="34" charset="0"/>
                            </a:rPr>
                            <m:t>2</m:t>
                          </m:r>
                        </m:sub>
                      </m:sSub>
                    </m:oMath>
                  </m:oMathPara>
                </a14:m>
                <a:endParaRPr lang="en-US" altLang="en-US" sz="1600" b="0" dirty="0">
                  <a:latin typeface="Calibri" panose="020F0502020204030204" pitchFamily="34" charset="0"/>
                  <a:cs typeface="Arial" panose="020B0604020202020204" pitchFamily="34" charset="0"/>
                </a:endParaRPr>
              </a:p>
            </p:txBody>
          </p:sp>
        </mc:Choice>
        <mc:Fallback xmlns="">
          <p:sp>
            <p:nvSpPr>
              <p:cNvPr id="59" name="Rectangle 30"/>
              <p:cNvSpPr>
                <a:spLocks noRot="1" noChangeAspect="1" noMove="1" noResize="1" noEditPoints="1" noAdjustHandles="1" noChangeArrowheads="1" noChangeShapeType="1" noTextEdit="1"/>
              </p:cNvSpPr>
              <p:nvPr/>
            </p:nvSpPr>
            <p:spPr bwMode="black">
              <a:xfrm>
                <a:off x="2489806" y="3808590"/>
                <a:ext cx="4390958" cy="370294"/>
              </a:xfrm>
              <a:prstGeom prst="rect">
                <a:avLst/>
              </a:prstGeom>
              <a:blipFill>
                <a:blip r:embed="rId9"/>
                <a:stretch>
                  <a:fillRect b="-4762"/>
                </a:stretch>
              </a:blipFill>
              <a:ln cap="rnd">
                <a:solidFill>
                  <a:schemeClr val="tx1"/>
                </a:solidFill>
              </a:ln>
              <a:effectLst/>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A1D1F24C-3B81-4547-AA55-B42C0734AF58}" type="datetime4">
              <a:rPr lang="en-US" altLang="zh-CN" smtClean="0"/>
              <a:t>June 2, 2017</a:t>
            </a:fld>
            <a:endParaRPr lang="zh-CN" altLang="en-US"/>
          </a:p>
        </p:txBody>
      </p:sp>
    </p:spTree>
    <p:extLst>
      <p:ext uri="{BB962C8B-B14F-4D97-AF65-F5344CB8AC3E}">
        <p14:creationId xmlns:p14="http://schemas.microsoft.com/office/powerpoint/2010/main" val="173081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6"/>
            <a:ext cx="7183700" cy="1325563"/>
          </a:xfrm>
        </p:spPr>
        <p:txBody>
          <a:bodyPr>
            <a:normAutofit fontScale="90000"/>
          </a:bodyPr>
          <a:lstStyle/>
          <a:p>
            <a:r>
              <a:rPr lang="en-US" b="1" dirty="0"/>
              <a:t>Scheduling for </a:t>
            </a:r>
            <a:r>
              <a:rPr lang="en-US" b="1" dirty="0">
                <a:latin typeface="+mn-lt"/>
              </a:rPr>
              <a:t>Input-Queued Crossbar Switches</a:t>
            </a:r>
            <a:br>
              <a:rPr lang="en-US" b="1" dirty="0">
                <a:latin typeface="+mn-lt"/>
              </a:rPr>
            </a:br>
            <a:endParaRPr lang="en-US" b="1" dirty="0">
              <a:latin typeface="+mn-lt"/>
            </a:endParaRP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cxnSp>
        <p:nvCxnSpPr>
          <p:cNvPr id="9" name="Straight Connector 8"/>
          <p:cNvCxnSpPr/>
          <p:nvPr/>
        </p:nvCxnSpPr>
        <p:spPr>
          <a:xfrm flipH="1">
            <a:off x="4850523" y="2200955"/>
            <a:ext cx="1144" cy="2996524"/>
          </a:xfrm>
          <a:prstGeom prst="line">
            <a:avLst/>
          </a:prstGeom>
          <a:ln w="28575">
            <a:solidFill>
              <a:srgbClr val="E3F1FF"/>
            </a:solidFill>
            <a:prstDash val="sysDash"/>
          </a:ln>
        </p:spPr>
        <p:style>
          <a:lnRef idx="1">
            <a:schemeClr val="accent1"/>
          </a:lnRef>
          <a:fillRef idx="0">
            <a:schemeClr val="accent1"/>
          </a:fillRef>
          <a:effectRef idx="0">
            <a:schemeClr val="accent1"/>
          </a:effectRef>
          <a:fontRef idx="minor">
            <a:schemeClr val="tx1"/>
          </a:fontRef>
        </p:style>
      </p:cxnSp>
      <p:sp>
        <p:nvSpPr>
          <p:cNvPr id="22" name="Rectangle: Rounded Corners 21"/>
          <p:cNvSpPr/>
          <p:nvPr/>
        </p:nvSpPr>
        <p:spPr>
          <a:xfrm>
            <a:off x="5303519" y="262999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5303519" y="3121157"/>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5303519" y="4688039"/>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5789022" y="3924709"/>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7560839" y="260716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7560839" y="3098327"/>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7560839" y="4665209"/>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8046343" y="3901879"/>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p:cNvSpPr/>
          <p:nvPr/>
        </p:nvSpPr>
        <p:spPr>
          <a:xfrm>
            <a:off x="6457950" y="2629992"/>
            <a:ext cx="1040130" cy="238673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6691718" y="3330970"/>
            <a:ext cx="572593"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p>
        </p:txBody>
      </p:sp>
      <p:sp>
        <p:nvSpPr>
          <p:cNvPr id="38" name="Speech Bubble: Rectangle 37"/>
          <p:cNvSpPr/>
          <p:nvPr/>
        </p:nvSpPr>
        <p:spPr>
          <a:xfrm>
            <a:off x="5834742" y="1856241"/>
            <a:ext cx="2602606" cy="619882"/>
          </a:xfrm>
          <a:prstGeom prst="wedgeRectCallout">
            <a:avLst>
              <a:gd name="adj1" fmla="val -4769"/>
              <a:gd name="adj2" fmla="val 72844"/>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Which input connects to which output?</a:t>
            </a:r>
          </a:p>
        </p:txBody>
      </p:sp>
      <p:sp>
        <p:nvSpPr>
          <p:cNvPr id="40" name="Arrow: Curved Down 39"/>
          <p:cNvSpPr/>
          <p:nvPr/>
        </p:nvSpPr>
        <p:spPr>
          <a:xfrm>
            <a:off x="3777252" y="1973864"/>
            <a:ext cx="2011770" cy="454182"/>
          </a:xfrm>
          <a:prstGeom prst="curvedDown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TextBox 40"/>
          <p:cNvSpPr txBox="1"/>
          <p:nvPr/>
        </p:nvSpPr>
        <p:spPr>
          <a:xfrm>
            <a:off x="4145649" y="1658488"/>
            <a:ext cx="1473480" cy="369332"/>
          </a:xfrm>
          <a:prstGeom prst="rect">
            <a:avLst/>
          </a:prstGeom>
          <a:noFill/>
        </p:spPr>
        <p:txBody>
          <a:bodyPr wrap="none" rtlCol="0">
            <a:spAutoFit/>
          </a:bodyPr>
          <a:lstStyle/>
          <a:p>
            <a:r>
              <a:rPr lang="en-US" dirty="0"/>
              <a:t>Abstraction</a:t>
            </a:r>
          </a:p>
        </p:txBody>
      </p:sp>
      <p:sp>
        <p:nvSpPr>
          <p:cNvPr id="44" name="TextBox 43"/>
          <p:cNvSpPr txBox="1"/>
          <p:nvPr/>
        </p:nvSpPr>
        <p:spPr>
          <a:xfrm>
            <a:off x="1410962" y="5249206"/>
            <a:ext cx="6637709" cy="954107"/>
          </a:xfrm>
          <a:prstGeom prst="rect">
            <a:avLst/>
          </a:prstGeom>
          <a:solidFill>
            <a:srgbClr val="FFC000">
              <a:alpha val="75000"/>
            </a:srgbClr>
          </a:solidFill>
        </p:spPr>
        <p:txBody>
          <a:bodyPr wrap="square" rtlCol="0">
            <a:spAutoFit/>
          </a:bodyPr>
          <a:lstStyle/>
          <a:p>
            <a:r>
              <a:rPr lang="en-US" sz="2000" b="1" dirty="0"/>
              <a:t>Constraints (Physical Limits of the Crossbar)</a:t>
            </a:r>
          </a:p>
          <a:p>
            <a:pPr marL="285750" indent="-285750">
              <a:buFont typeface="Arial" panose="020B0604020202020204" pitchFamily="34" charset="0"/>
              <a:buChar char="•"/>
            </a:pPr>
            <a:r>
              <a:rPr lang="en-US" dirty="0"/>
              <a:t>Each input can only connect to a single output</a:t>
            </a:r>
          </a:p>
          <a:p>
            <a:pPr marL="285750" indent="-285750">
              <a:buFont typeface="Arial" panose="020B0604020202020204" pitchFamily="34" charset="0"/>
              <a:buChar char="•"/>
            </a:pPr>
            <a:r>
              <a:rPr lang="en-US" dirty="0"/>
              <a:t>Each output can only be connected by a single input</a:t>
            </a:r>
          </a:p>
        </p:txBody>
      </p:sp>
      <p:grpSp>
        <p:nvGrpSpPr>
          <p:cNvPr id="88" name="Group 87"/>
          <p:cNvGrpSpPr/>
          <p:nvPr/>
        </p:nvGrpSpPr>
        <p:grpSpPr>
          <a:xfrm>
            <a:off x="348566" y="2318564"/>
            <a:ext cx="4385073" cy="2691948"/>
            <a:chOff x="2520826" y="1930228"/>
            <a:chExt cx="4385073" cy="2691948"/>
          </a:xfrm>
        </p:grpSpPr>
        <p:sp>
          <p:nvSpPr>
            <p:cNvPr id="89" name="Arrow: Right 88"/>
            <p:cNvSpPr/>
            <p:nvPr/>
          </p:nvSpPr>
          <p:spPr>
            <a:xfrm>
              <a:off x="4080951" y="2517356"/>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Arrow: Right 89"/>
            <p:cNvSpPr/>
            <p:nvPr/>
          </p:nvSpPr>
          <p:spPr>
            <a:xfrm>
              <a:off x="4089289" y="4098387"/>
              <a:ext cx="392989"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4473941" y="2218380"/>
              <a:ext cx="1506583" cy="2386148"/>
            </a:xfrm>
            <a:prstGeom prst="rect">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Crossbar</a:t>
              </a:r>
            </a:p>
          </p:txBody>
        </p:sp>
        <p:sp>
          <p:nvSpPr>
            <p:cNvPr id="96" name="Rectangle 95"/>
            <p:cNvSpPr/>
            <p:nvPr/>
          </p:nvSpPr>
          <p:spPr>
            <a:xfrm>
              <a:off x="2607254" y="2199640"/>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3192689" y="225321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97" idx="1"/>
              <a:endCxn id="97" idx="1"/>
            </p:cNvCxnSpPr>
            <p:nvPr/>
          </p:nvCxnSpPr>
          <p:spPr>
            <a:xfrm>
              <a:off x="3192689" y="234901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99" name="Rectangle 98"/>
            <p:cNvSpPr/>
            <p:nvPr/>
          </p:nvSpPr>
          <p:spPr>
            <a:xfrm>
              <a:off x="3183980" y="2266612"/>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3893188"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3701709"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3510230" y="2285695"/>
              <a:ext cx="128016" cy="12801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3190499" y="2802398"/>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a:stCxn id="103" idx="1"/>
              <a:endCxn id="103" idx="1"/>
            </p:cNvCxnSpPr>
            <p:nvPr/>
          </p:nvCxnSpPr>
          <p:spPr>
            <a:xfrm>
              <a:off x="3190499" y="2898192"/>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05" name="Rectangle 104"/>
            <p:cNvSpPr/>
            <p:nvPr/>
          </p:nvSpPr>
          <p:spPr>
            <a:xfrm>
              <a:off x="3181790" y="2815486"/>
              <a:ext cx="156754" cy="155448"/>
            </a:xfrm>
            <a:prstGeom prst="rect">
              <a:avLst/>
            </a:prstGeom>
            <a:solidFill>
              <a:srgbClr val="E3F1FF"/>
            </a:solidFill>
            <a:ln>
              <a:solidFill>
                <a:srgbClr val="E3F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890998"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a:off x="3699519" y="2834877"/>
              <a:ext cx="128016" cy="12801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p:cNvGrpSpPr/>
            <p:nvPr/>
          </p:nvGrpSpPr>
          <p:grpSpPr>
            <a:xfrm>
              <a:off x="3633674" y="2515182"/>
              <a:ext cx="45719" cy="198119"/>
              <a:chOff x="6348549" y="1950720"/>
              <a:chExt cx="45719" cy="198119"/>
            </a:xfrm>
          </p:grpSpPr>
          <p:sp>
            <p:nvSpPr>
              <p:cNvPr id="158" name="Oval 157"/>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9" name="TextBox 108"/>
            <p:cNvSpPr txBox="1"/>
            <p:nvPr/>
          </p:nvSpPr>
          <p:spPr>
            <a:xfrm>
              <a:off x="2531725" y="2205376"/>
              <a:ext cx="731290" cy="292388"/>
            </a:xfrm>
            <a:prstGeom prst="rect">
              <a:avLst/>
            </a:prstGeom>
            <a:noFill/>
          </p:spPr>
          <p:txBody>
            <a:bodyPr wrap="none" rtlCol="0">
              <a:spAutoFit/>
            </a:bodyPr>
            <a:lstStyle/>
            <a:p>
              <a:r>
                <a:rPr lang="en-US" sz="1300" b="1" dirty="0"/>
                <a:t>VOQ 1</a:t>
              </a:r>
            </a:p>
          </p:txBody>
        </p:sp>
        <p:sp>
          <p:nvSpPr>
            <p:cNvPr id="110" name="TextBox 109"/>
            <p:cNvSpPr txBox="1"/>
            <p:nvPr/>
          </p:nvSpPr>
          <p:spPr>
            <a:xfrm>
              <a:off x="2520826" y="2740614"/>
              <a:ext cx="750526" cy="292388"/>
            </a:xfrm>
            <a:prstGeom prst="rect">
              <a:avLst/>
            </a:prstGeom>
            <a:noFill/>
          </p:spPr>
          <p:txBody>
            <a:bodyPr wrap="none" rtlCol="0">
              <a:spAutoFit/>
            </a:bodyPr>
            <a:lstStyle/>
            <a:p>
              <a:r>
                <a:rPr lang="en-US" sz="1300" b="1" dirty="0"/>
                <a:t>VOQ N</a:t>
              </a:r>
            </a:p>
          </p:txBody>
        </p:sp>
        <p:grpSp>
          <p:nvGrpSpPr>
            <p:cNvPr id="111" name="Group 110"/>
            <p:cNvGrpSpPr/>
            <p:nvPr/>
          </p:nvGrpSpPr>
          <p:grpSpPr>
            <a:xfrm>
              <a:off x="2520826" y="3788814"/>
              <a:ext cx="1562315" cy="833362"/>
              <a:chOff x="1954760" y="3753978"/>
              <a:chExt cx="1562315" cy="833362"/>
            </a:xfrm>
          </p:grpSpPr>
          <p:sp>
            <p:nvSpPr>
              <p:cNvPr id="127" name="Rectangle 126"/>
              <p:cNvSpPr/>
              <p:nvPr/>
            </p:nvSpPr>
            <p:spPr>
              <a:xfrm>
                <a:off x="2041188" y="3753978"/>
                <a:ext cx="1475887" cy="827313"/>
              </a:xfrm>
              <a:prstGeom prst="rect">
                <a:avLst/>
              </a:prstGeom>
              <a:solidFill>
                <a:srgbClr val="E3F1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2626623" y="3807554"/>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Connector 128"/>
              <p:cNvCxnSpPr>
                <a:stCxn id="128" idx="1"/>
                <a:endCxn id="128" idx="1"/>
              </p:cNvCxnSpPr>
              <p:nvPr/>
            </p:nvCxnSpPr>
            <p:spPr>
              <a:xfrm>
                <a:off x="2626623" y="3903348"/>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0" name="Rectangle 129"/>
              <p:cNvSpPr/>
              <p:nvPr/>
            </p:nvSpPr>
            <p:spPr>
              <a:xfrm>
                <a:off x="2617914" y="3820950"/>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3327122" y="3847407"/>
                <a:ext cx="128016" cy="128016"/>
              </a:xfrm>
              <a:prstGeom prst="rect">
                <a:avLst/>
              </a:prstGeom>
              <a:solidFill>
                <a:srgbClr val="FF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2624433" y="4356736"/>
                <a:ext cx="890452" cy="191588"/>
              </a:xfrm>
              <a:prstGeom prst="rect">
                <a:avLst/>
              </a:prstGeom>
              <a:solidFill>
                <a:srgbClr val="E3F1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Connector 132"/>
              <p:cNvCxnSpPr>
                <a:stCxn id="132" idx="1"/>
                <a:endCxn id="132" idx="1"/>
              </p:cNvCxnSpPr>
              <p:nvPr/>
            </p:nvCxnSpPr>
            <p:spPr>
              <a:xfrm>
                <a:off x="2624433" y="4452530"/>
                <a:ext cx="0" cy="0"/>
              </a:xfrm>
              <a:prstGeom prst="line">
                <a:avLst/>
              </a:prstGeom>
              <a:ln w="38100">
                <a:solidFill>
                  <a:srgbClr val="E3F1FF"/>
                </a:solidFill>
              </a:ln>
            </p:spPr>
            <p:style>
              <a:lnRef idx="1">
                <a:schemeClr val="accent1"/>
              </a:lnRef>
              <a:fillRef idx="0">
                <a:schemeClr val="accent1"/>
              </a:fillRef>
              <a:effectRef idx="0">
                <a:schemeClr val="accent1"/>
              </a:effectRef>
              <a:fontRef idx="minor">
                <a:schemeClr val="tx1"/>
              </a:fontRef>
            </p:style>
          </p:cxnSp>
          <p:sp>
            <p:nvSpPr>
              <p:cNvPr id="134" name="Rectangle 133"/>
              <p:cNvSpPr/>
              <p:nvPr/>
            </p:nvSpPr>
            <p:spPr>
              <a:xfrm>
                <a:off x="2615724" y="4379757"/>
                <a:ext cx="156754" cy="155448"/>
              </a:xfrm>
              <a:prstGeom prst="rect">
                <a:avLst/>
              </a:prstGeom>
              <a:solidFill>
                <a:srgbClr val="E3F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332493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3147192"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7" name="Group 136"/>
              <p:cNvGrpSpPr/>
              <p:nvPr/>
            </p:nvGrpSpPr>
            <p:grpSpPr>
              <a:xfrm>
                <a:off x="3067608" y="4069520"/>
                <a:ext cx="45719" cy="198119"/>
                <a:chOff x="6348549" y="1950720"/>
                <a:chExt cx="45719" cy="198119"/>
              </a:xfrm>
            </p:grpSpPr>
            <p:sp>
              <p:nvSpPr>
                <p:cNvPr id="155" name="Oval 154"/>
                <p:cNvSpPr/>
                <p:nvPr/>
              </p:nvSpPr>
              <p:spPr>
                <a:xfrm>
                  <a:off x="6348549" y="19507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p:cNvSpPr/>
                <p:nvPr/>
              </p:nvSpPr>
              <p:spPr>
                <a:xfrm>
                  <a:off x="6348549" y="21031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p:cNvSpPr/>
                <p:nvPr/>
              </p:nvSpPr>
              <p:spPr>
                <a:xfrm>
                  <a:off x="6348549" y="2026920"/>
                  <a:ext cx="45719" cy="4571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8" name="TextBox 137"/>
              <p:cNvSpPr txBox="1"/>
              <p:nvPr/>
            </p:nvSpPr>
            <p:spPr>
              <a:xfrm>
                <a:off x="1965659" y="3759714"/>
                <a:ext cx="731290" cy="292388"/>
              </a:xfrm>
              <a:prstGeom prst="rect">
                <a:avLst/>
              </a:prstGeom>
              <a:noFill/>
            </p:spPr>
            <p:txBody>
              <a:bodyPr wrap="none" rtlCol="0">
                <a:spAutoFit/>
              </a:bodyPr>
              <a:lstStyle/>
              <a:p>
                <a:r>
                  <a:rPr lang="en-US" sz="1300" b="1" dirty="0"/>
                  <a:t>VOQ 1</a:t>
                </a:r>
              </a:p>
            </p:txBody>
          </p:sp>
          <p:sp>
            <p:nvSpPr>
              <p:cNvPr id="139" name="TextBox 138"/>
              <p:cNvSpPr txBox="1"/>
              <p:nvPr/>
            </p:nvSpPr>
            <p:spPr>
              <a:xfrm>
                <a:off x="1954760" y="4294952"/>
                <a:ext cx="750526" cy="292388"/>
              </a:xfrm>
              <a:prstGeom prst="rect">
                <a:avLst/>
              </a:prstGeom>
              <a:noFill/>
            </p:spPr>
            <p:txBody>
              <a:bodyPr wrap="none" rtlCol="0">
                <a:spAutoFit/>
              </a:bodyPr>
              <a:lstStyle/>
              <a:p>
                <a:r>
                  <a:rPr lang="en-US" sz="1300" b="1" dirty="0"/>
                  <a:t>VOQ N</a:t>
                </a:r>
              </a:p>
            </p:txBody>
          </p:sp>
          <p:sp>
            <p:nvSpPr>
              <p:cNvPr id="140" name="Rectangle 139"/>
              <p:cNvSpPr/>
              <p:nvPr/>
            </p:nvSpPr>
            <p:spPr>
              <a:xfrm>
                <a:off x="2969453"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a:off x="2791714" y="4396589"/>
                <a:ext cx="128016" cy="12801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TextBox 111"/>
            <p:cNvSpPr txBox="1"/>
            <p:nvPr/>
          </p:nvSpPr>
          <p:spPr>
            <a:xfrm>
              <a:off x="3386289" y="1930228"/>
              <a:ext cx="774571" cy="307777"/>
            </a:xfrm>
            <a:prstGeom prst="rect">
              <a:avLst/>
            </a:prstGeom>
            <a:noFill/>
          </p:spPr>
          <p:txBody>
            <a:bodyPr wrap="none" rtlCol="0">
              <a:spAutoFit/>
            </a:bodyPr>
            <a:lstStyle/>
            <a:p>
              <a:r>
                <a:rPr lang="en-US" sz="1400" b="1" dirty="0"/>
                <a:t>Input 1</a:t>
              </a:r>
            </a:p>
          </p:txBody>
        </p:sp>
        <p:sp>
          <p:nvSpPr>
            <p:cNvPr id="113" name="TextBox 112"/>
            <p:cNvSpPr txBox="1"/>
            <p:nvPr/>
          </p:nvSpPr>
          <p:spPr>
            <a:xfrm>
              <a:off x="3370156" y="3519064"/>
              <a:ext cx="805029" cy="307777"/>
            </a:xfrm>
            <a:prstGeom prst="rect">
              <a:avLst/>
            </a:prstGeom>
            <a:noFill/>
          </p:spPr>
          <p:txBody>
            <a:bodyPr wrap="none" rtlCol="0">
              <a:spAutoFit/>
            </a:bodyPr>
            <a:lstStyle/>
            <a:p>
              <a:r>
                <a:rPr lang="en-US" sz="1400" b="1" dirty="0"/>
                <a:t>Input N</a:t>
              </a:r>
            </a:p>
          </p:txBody>
        </p:sp>
        <p:grpSp>
          <p:nvGrpSpPr>
            <p:cNvPr id="114" name="Group 113"/>
            <p:cNvGrpSpPr/>
            <p:nvPr/>
          </p:nvGrpSpPr>
          <p:grpSpPr>
            <a:xfrm>
              <a:off x="3299477" y="3181893"/>
              <a:ext cx="91440" cy="352695"/>
              <a:chOff x="7097486" y="2049280"/>
              <a:chExt cx="91440" cy="352695"/>
            </a:xfrm>
          </p:grpSpPr>
          <p:sp>
            <p:nvSpPr>
              <p:cNvPr id="123" name="Oval 122"/>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5" name="Arrow: Right 114"/>
            <p:cNvSpPr/>
            <p:nvPr/>
          </p:nvSpPr>
          <p:spPr>
            <a:xfrm>
              <a:off x="5989233" y="2544601"/>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row: Right 115"/>
            <p:cNvSpPr/>
            <p:nvPr/>
          </p:nvSpPr>
          <p:spPr>
            <a:xfrm>
              <a:off x="5989233" y="4108348"/>
              <a:ext cx="916666" cy="241497"/>
            </a:xfrm>
            <a:prstGeom prst="rightArrow">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TextBox 116"/>
            <p:cNvSpPr txBox="1"/>
            <p:nvPr/>
          </p:nvSpPr>
          <p:spPr>
            <a:xfrm>
              <a:off x="5910852" y="3911358"/>
              <a:ext cx="960519" cy="307777"/>
            </a:xfrm>
            <a:prstGeom prst="rect">
              <a:avLst/>
            </a:prstGeom>
            <a:noFill/>
          </p:spPr>
          <p:txBody>
            <a:bodyPr wrap="none" rtlCol="0">
              <a:spAutoFit/>
            </a:bodyPr>
            <a:lstStyle/>
            <a:p>
              <a:r>
                <a:rPr lang="en-US" sz="1400" b="1" dirty="0"/>
                <a:t>Output N</a:t>
              </a:r>
            </a:p>
          </p:txBody>
        </p:sp>
        <p:sp>
          <p:nvSpPr>
            <p:cNvPr id="118" name="TextBox 117"/>
            <p:cNvSpPr txBox="1"/>
            <p:nvPr/>
          </p:nvSpPr>
          <p:spPr>
            <a:xfrm>
              <a:off x="5910852" y="2323798"/>
              <a:ext cx="928459" cy="307777"/>
            </a:xfrm>
            <a:prstGeom prst="rect">
              <a:avLst/>
            </a:prstGeom>
            <a:noFill/>
          </p:spPr>
          <p:txBody>
            <a:bodyPr wrap="none" rtlCol="0">
              <a:spAutoFit/>
            </a:bodyPr>
            <a:lstStyle/>
            <a:p>
              <a:r>
                <a:rPr lang="en-US" sz="1400" b="1" dirty="0"/>
                <a:t>Output 1</a:t>
              </a:r>
            </a:p>
          </p:txBody>
        </p:sp>
        <p:grpSp>
          <p:nvGrpSpPr>
            <p:cNvPr id="119" name="Group 118"/>
            <p:cNvGrpSpPr/>
            <p:nvPr/>
          </p:nvGrpSpPr>
          <p:grpSpPr>
            <a:xfrm>
              <a:off x="6318477" y="3184955"/>
              <a:ext cx="91440" cy="352695"/>
              <a:chOff x="7097486" y="2049280"/>
              <a:chExt cx="91440" cy="352695"/>
            </a:xfrm>
          </p:grpSpPr>
          <p:sp>
            <p:nvSpPr>
              <p:cNvPr id="120" name="Oval 119"/>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121"/>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Date Placeholder 2"/>
          <p:cNvSpPr>
            <a:spLocks noGrp="1"/>
          </p:cNvSpPr>
          <p:nvPr>
            <p:ph type="dt" sz="half" idx="10"/>
          </p:nvPr>
        </p:nvSpPr>
        <p:spPr/>
        <p:txBody>
          <a:bodyPr/>
          <a:lstStyle/>
          <a:p>
            <a:fld id="{8C982ECB-A329-4986-9AA6-94F689CA1373}" type="datetime4">
              <a:rPr lang="en-US" altLang="zh-CN" smtClean="0"/>
              <a:t>June 2, 2017</a:t>
            </a:fld>
            <a:endParaRPr lang="zh-CN" altLang="en-US"/>
          </a:p>
        </p:txBody>
      </p:sp>
    </p:spTree>
    <p:extLst>
      <p:ext uri="{BB962C8B-B14F-4D97-AF65-F5344CB8AC3E}">
        <p14:creationId xmlns:p14="http://schemas.microsoft.com/office/powerpoint/2010/main" val="404933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ppt_x"/>
                                          </p:val>
                                        </p:tav>
                                        <p:tav tm="100000">
                                          <p:val>
                                            <p:strVal val="#ppt_x"/>
                                          </p:val>
                                        </p:tav>
                                      </p:tavLst>
                                    </p:anim>
                                    <p:anim calcmode="lin" valueType="num">
                                      <p:cBhvr additive="base">
                                        <p:cTn id="12" dur="500" fill="hold"/>
                                        <p:tgtEl>
                                          <p:spTgt spid="4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41"/>
                                        </p:tgtEl>
                                        <p:attrNameLst>
                                          <p:attrName>style.visibility</p:attrName>
                                        </p:attrNameLst>
                                      </p:cBhvr>
                                      <p:to>
                                        <p:strVal val="visible"/>
                                      </p:to>
                                    </p:set>
                                    <p:anim calcmode="lin" valueType="num">
                                      <p:cBhvr additive="base">
                                        <p:cTn id="19" dur="500" fill="hold"/>
                                        <p:tgtEl>
                                          <p:spTgt spid="141"/>
                                        </p:tgtEl>
                                        <p:attrNameLst>
                                          <p:attrName>ppt_x</p:attrName>
                                        </p:attrNameLst>
                                      </p:cBhvr>
                                      <p:tavLst>
                                        <p:tav tm="0">
                                          <p:val>
                                            <p:strVal val="#ppt_x"/>
                                          </p:val>
                                        </p:tav>
                                        <p:tav tm="100000">
                                          <p:val>
                                            <p:strVal val="#ppt_x"/>
                                          </p:val>
                                        </p:tav>
                                      </p:tavLst>
                                    </p:anim>
                                    <p:anim calcmode="lin" valueType="num">
                                      <p:cBhvr additive="base">
                                        <p:cTn id="20" dur="500" fill="hold"/>
                                        <p:tgtEl>
                                          <p:spTgt spid="14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3"/>
                                        </p:tgtEl>
                                        <p:attrNameLst>
                                          <p:attrName>style.visibility</p:attrName>
                                        </p:attrNameLst>
                                      </p:cBhvr>
                                      <p:to>
                                        <p:strVal val="visible"/>
                                      </p:to>
                                    </p:set>
                                    <p:anim calcmode="lin" valueType="num">
                                      <p:cBhvr additive="base">
                                        <p:cTn id="23" dur="500" fill="hold"/>
                                        <p:tgtEl>
                                          <p:spTgt spid="143"/>
                                        </p:tgtEl>
                                        <p:attrNameLst>
                                          <p:attrName>ppt_x</p:attrName>
                                        </p:attrNameLst>
                                      </p:cBhvr>
                                      <p:tavLst>
                                        <p:tav tm="0">
                                          <p:val>
                                            <p:strVal val="#ppt_x"/>
                                          </p:val>
                                        </p:tav>
                                        <p:tav tm="100000">
                                          <p:val>
                                            <p:strVal val="#ppt_x"/>
                                          </p:val>
                                        </p:tav>
                                      </p:tavLst>
                                    </p:anim>
                                    <p:anim calcmode="lin" valueType="num">
                                      <p:cBhvr additive="base">
                                        <p:cTn id="24" dur="500" fill="hold"/>
                                        <p:tgtEl>
                                          <p:spTgt spid="1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42"/>
                                        </p:tgtEl>
                                        <p:attrNameLst>
                                          <p:attrName>style.visibility</p:attrName>
                                        </p:attrNameLst>
                                      </p:cBhvr>
                                      <p:to>
                                        <p:strVal val="visible"/>
                                      </p:to>
                                    </p:set>
                                    <p:anim calcmode="lin" valueType="num">
                                      <p:cBhvr additive="base">
                                        <p:cTn id="27" dur="500" fill="hold"/>
                                        <p:tgtEl>
                                          <p:spTgt spid="142"/>
                                        </p:tgtEl>
                                        <p:attrNameLst>
                                          <p:attrName>ppt_x</p:attrName>
                                        </p:attrNameLst>
                                      </p:cBhvr>
                                      <p:tavLst>
                                        <p:tav tm="0">
                                          <p:val>
                                            <p:strVal val="#ppt_x"/>
                                          </p:val>
                                        </p:tav>
                                        <p:tav tm="100000">
                                          <p:val>
                                            <p:strVal val="#ppt_x"/>
                                          </p:val>
                                        </p:tav>
                                      </p:tavLst>
                                    </p:anim>
                                    <p:anim calcmode="lin" valueType="num">
                                      <p:cBhvr additive="base">
                                        <p:cTn id="28" dur="500" fill="hold"/>
                                        <p:tgtEl>
                                          <p:spTgt spid="14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49"/>
                                        </p:tgtEl>
                                        <p:attrNameLst>
                                          <p:attrName>style.visibility</p:attrName>
                                        </p:attrNameLst>
                                      </p:cBhvr>
                                      <p:to>
                                        <p:strVal val="visible"/>
                                      </p:to>
                                    </p:set>
                                    <p:anim calcmode="lin" valueType="num">
                                      <p:cBhvr additive="base">
                                        <p:cTn id="31" dur="500" fill="hold"/>
                                        <p:tgtEl>
                                          <p:spTgt spid="149"/>
                                        </p:tgtEl>
                                        <p:attrNameLst>
                                          <p:attrName>ppt_x</p:attrName>
                                        </p:attrNameLst>
                                      </p:cBhvr>
                                      <p:tavLst>
                                        <p:tav tm="0">
                                          <p:val>
                                            <p:strVal val="#ppt_x"/>
                                          </p:val>
                                        </p:tav>
                                        <p:tav tm="100000">
                                          <p:val>
                                            <p:strVal val="#ppt_x"/>
                                          </p:val>
                                        </p:tav>
                                      </p:tavLst>
                                    </p:anim>
                                    <p:anim calcmode="lin" valueType="num">
                                      <p:cBhvr additive="base">
                                        <p:cTn id="32" dur="500" fill="hold"/>
                                        <p:tgtEl>
                                          <p:spTgt spid="14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50"/>
                                        </p:tgtEl>
                                        <p:attrNameLst>
                                          <p:attrName>style.visibility</p:attrName>
                                        </p:attrNameLst>
                                      </p:cBhvr>
                                      <p:to>
                                        <p:strVal val="visible"/>
                                      </p:to>
                                    </p:set>
                                    <p:anim calcmode="lin" valueType="num">
                                      <p:cBhvr additive="base">
                                        <p:cTn id="35" dur="500" fill="hold"/>
                                        <p:tgtEl>
                                          <p:spTgt spid="150"/>
                                        </p:tgtEl>
                                        <p:attrNameLst>
                                          <p:attrName>ppt_x</p:attrName>
                                        </p:attrNameLst>
                                      </p:cBhvr>
                                      <p:tavLst>
                                        <p:tav tm="0">
                                          <p:val>
                                            <p:strVal val="#ppt_x"/>
                                          </p:val>
                                        </p:tav>
                                        <p:tav tm="100000">
                                          <p:val>
                                            <p:strVal val="#ppt_x"/>
                                          </p:val>
                                        </p:tav>
                                      </p:tavLst>
                                    </p:anim>
                                    <p:anim calcmode="lin" valueType="num">
                                      <p:cBhvr additive="base">
                                        <p:cTn id="36" dur="500" fill="hold"/>
                                        <p:tgtEl>
                                          <p:spTgt spid="15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8"/>
                                        </p:tgtEl>
                                        <p:attrNameLst>
                                          <p:attrName>style.visibility</p:attrName>
                                        </p:attrNameLst>
                                      </p:cBhvr>
                                      <p:to>
                                        <p:strVal val="visible"/>
                                      </p:to>
                                    </p:set>
                                    <p:anim calcmode="lin" valueType="num">
                                      <p:cBhvr additive="base">
                                        <p:cTn id="39" dur="500" fill="hold"/>
                                        <p:tgtEl>
                                          <p:spTgt spid="148"/>
                                        </p:tgtEl>
                                        <p:attrNameLst>
                                          <p:attrName>ppt_x</p:attrName>
                                        </p:attrNameLst>
                                      </p:cBhvr>
                                      <p:tavLst>
                                        <p:tav tm="0">
                                          <p:val>
                                            <p:strVal val="#ppt_x"/>
                                          </p:val>
                                        </p:tav>
                                        <p:tav tm="100000">
                                          <p:val>
                                            <p:strVal val="#ppt_x"/>
                                          </p:val>
                                        </p:tav>
                                      </p:tavLst>
                                    </p:anim>
                                    <p:anim calcmode="lin" valueType="num">
                                      <p:cBhvr additive="base">
                                        <p:cTn id="40" dur="500" fill="hold"/>
                                        <p:tgtEl>
                                          <p:spTgt spid="14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47"/>
                                        </p:tgtEl>
                                        <p:attrNameLst>
                                          <p:attrName>style.visibility</p:attrName>
                                        </p:attrNameLst>
                                      </p:cBhvr>
                                      <p:to>
                                        <p:strVal val="visible"/>
                                      </p:to>
                                    </p:set>
                                    <p:anim calcmode="lin" valueType="num">
                                      <p:cBhvr additive="base">
                                        <p:cTn id="43" dur="500" fill="hold"/>
                                        <p:tgtEl>
                                          <p:spTgt spid="147"/>
                                        </p:tgtEl>
                                        <p:attrNameLst>
                                          <p:attrName>ppt_x</p:attrName>
                                        </p:attrNameLst>
                                      </p:cBhvr>
                                      <p:tavLst>
                                        <p:tav tm="0">
                                          <p:val>
                                            <p:strVal val="#ppt_x"/>
                                          </p:val>
                                        </p:tav>
                                        <p:tav tm="100000">
                                          <p:val>
                                            <p:strVal val="#ppt_x"/>
                                          </p:val>
                                        </p:tav>
                                      </p:tavLst>
                                    </p:anim>
                                    <p:anim calcmode="lin" valueType="num">
                                      <p:cBhvr additive="base">
                                        <p:cTn id="44" dur="500" fill="hold"/>
                                        <p:tgtEl>
                                          <p:spTgt spid="1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 calcmode="lin" valueType="num">
                                      <p:cBhvr additive="base">
                                        <p:cTn id="47" dur="500" fill="hold"/>
                                        <p:tgtEl>
                                          <p:spTgt spid="44"/>
                                        </p:tgtEl>
                                        <p:attrNameLst>
                                          <p:attrName>ppt_x</p:attrName>
                                        </p:attrNameLst>
                                      </p:cBhvr>
                                      <p:tavLst>
                                        <p:tav tm="0">
                                          <p:val>
                                            <p:strVal val="#ppt_x"/>
                                          </p:val>
                                        </p:tav>
                                        <p:tav tm="100000">
                                          <p:val>
                                            <p:strVal val="#ppt_x"/>
                                          </p:val>
                                        </p:tav>
                                      </p:tavLst>
                                    </p:anim>
                                    <p:anim calcmode="lin" valueType="num">
                                      <p:cBhvr additive="base">
                                        <p:cTn id="4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 calcmode="lin" valueType="num">
                                      <p:cBhvr additive="base">
                                        <p:cTn id="57" dur="500" fill="hold"/>
                                        <p:tgtEl>
                                          <p:spTgt spid="24"/>
                                        </p:tgtEl>
                                        <p:attrNameLst>
                                          <p:attrName>ppt_x</p:attrName>
                                        </p:attrNameLst>
                                      </p:cBhvr>
                                      <p:tavLst>
                                        <p:tav tm="0">
                                          <p:val>
                                            <p:strVal val="#ppt_x"/>
                                          </p:val>
                                        </p:tav>
                                        <p:tav tm="100000">
                                          <p:val>
                                            <p:strVal val="#ppt_x"/>
                                          </p:val>
                                        </p:tav>
                                      </p:tavLst>
                                    </p:anim>
                                    <p:anim calcmode="lin" valueType="num">
                                      <p:cBhvr additive="base">
                                        <p:cTn id="58" dur="500" fill="hold"/>
                                        <p:tgtEl>
                                          <p:spTgt spid="24"/>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1" grpId="0" animBg="1"/>
      <p:bldP spid="142" grpId="0" animBg="1"/>
      <p:bldP spid="147" grpId="0" animBg="1"/>
      <p:bldP spid="148" grpId="0" animBg="1"/>
      <p:bldP spid="149" grpId="0" animBg="1"/>
      <p:bldP spid="24" grpId="0" animBg="1"/>
      <p:bldP spid="26" grpId="0"/>
      <p:bldP spid="38" grpId="0" animBg="1"/>
      <p:bldP spid="40" grpId="0" animBg="1"/>
      <p:bldP spid="41" grpId="0"/>
      <p:bldP spid="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Scheduling for Input-Queued Crossbar Switches: Formulation</a:t>
            </a:r>
            <a:endParaRPr lang="en-US" b="1" dirty="0">
              <a:latin typeface="+mn-lt"/>
            </a:endParaRP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22" name="Rectangle: Rounded Corners 21"/>
          <p:cNvSpPr/>
          <p:nvPr/>
        </p:nvSpPr>
        <p:spPr>
          <a:xfrm>
            <a:off x="784783" y="2844675"/>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1</a:t>
            </a:r>
          </a:p>
        </p:txBody>
      </p:sp>
      <p:sp>
        <p:nvSpPr>
          <p:cNvPr id="141" name="Rectangle: Rounded Corners 140"/>
          <p:cNvSpPr/>
          <p:nvPr/>
        </p:nvSpPr>
        <p:spPr>
          <a:xfrm>
            <a:off x="784783" y="3335840"/>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2</a:t>
            </a:r>
          </a:p>
        </p:txBody>
      </p:sp>
      <p:sp>
        <p:nvSpPr>
          <p:cNvPr id="142" name="Rectangle: Rounded Corners 141"/>
          <p:cNvSpPr/>
          <p:nvPr/>
        </p:nvSpPr>
        <p:spPr>
          <a:xfrm>
            <a:off x="784783" y="4902722"/>
            <a:ext cx="1062446"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Input N</a:t>
            </a:r>
          </a:p>
        </p:txBody>
      </p:sp>
      <p:grpSp>
        <p:nvGrpSpPr>
          <p:cNvPr id="143" name="Group 142"/>
          <p:cNvGrpSpPr/>
          <p:nvPr/>
        </p:nvGrpSpPr>
        <p:grpSpPr>
          <a:xfrm>
            <a:off x="1270286" y="4139392"/>
            <a:ext cx="91440" cy="352695"/>
            <a:chOff x="7097486" y="2049280"/>
            <a:chExt cx="91440" cy="352695"/>
          </a:xfrm>
        </p:grpSpPr>
        <p:sp>
          <p:nvSpPr>
            <p:cNvPr id="144" name="Oval 143"/>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Oval 145"/>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7" name="Rectangle: Rounded Corners 146"/>
          <p:cNvSpPr/>
          <p:nvPr/>
        </p:nvSpPr>
        <p:spPr>
          <a:xfrm>
            <a:off x="3042103" y="2821845"/>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1</a:t>
            </a:r>
          </a:p>
        </p:txBody>
      </p:sp>
      <p:sp>
        <p:nvSpPr>
          <p:cNvPr id="148" name="Rectangle: Rounded Corners 147"/>
          <p:cNvSpPr/>
          <p:nvPr/>
        </p:nvSpPr>
        <p:spPr>
          <a:xfrm>
            <a:off x="3042103" y="3313010"/>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2</a:t>
            </a:r>
          </a:p>
        </p:txBody>
      </p:sp>
      <p:sp>
        <p:nvSpPr>
          <p:cNvPr id="149" name="Rectangle: Rounded Corners 148"/>
          <p:cNvSpPr/>
          <p:nvPr/>
        </p:nvSpPr>
        <p:spPr>
          <a:xfrm>
            <a:off x="3042103" y="4879892"/>
            <a:ext cx="1243527" cy="322473"/>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Output N</a:t>
            </a:r>
          </a:p>
        </p:txBody>
      </p:sp>
      <p:grpSp>
        <p:nvGrpSpPr>
          <p:cNvPr id="150" name="Group 149"/>
          <p:cNvGrpSpPr/>
          <p:nvPr/>
        </p:nvGrpSpPr>
        <p:grpSpPr>
          <a:xfrm>
            <a:off x="3527607" y="4116562"/>
            <a:ext cx="91440" cy="352695"/>
            <a:chOff x="7097486" y="2049280"/>
            <a:chExt cx="91440" cy="352695"/>
          </a:xfrm>
        </p:grpSpPr>
        <p:sp>
          <p:nvSpPr>
            <p:cNvPr id="151" name="Oval 150"/>
            <p:cNvSpPr/>
            <p:nvPr/>
          </p:nvSpPr>
          <p:spPr>
            <a:xfrm>
              <a:off x="7097486" y="2049280"/>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p:cNvSpPr/>
            <p:nvPr/>
          </p:nvSpPr>
          <p:spPr>
            <a:xfrm>
              <a:off x="7097486" y="217990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p:cNvSpPr/>
            <p:nvPr/>
          </p:nvSpPr>
          <p:spPr>
            <a:xfrm>
              <a:off x="7097486" y="2310535"/>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Connector 9"/>
          <p:cNvCxnSpPr>
            <a:stCxn id="22" idx="3"/>
            <a:endCxn id="147" idx="1"/>
          </p:cNvCxnSpPr>
          <p:nvPr/>
        </p:nvCxnSpPr>
        <p:spPr>
          <a:xfrm flipV="1">
            <a:off x="1847229" y="2983082"/>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148" idx="1"/>
          </p:cNvCxnSpPr>
          <p:nvPr/>
        </p:nvCxnSpPr>
        <p:spPr>
          <a:xfrm>
            <a:off x="1847229" y="3005912"/>
            <a:ext cx="1194874" cy="46833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2" idx="3"/>
            <a:endCxn id="149" idx="1"/>
          </p:cNvCxnSpPr>
          <p:nvPr/>
        </p:nvCxnSpPr>
        <p:spPr>
          <a:xfrm>
            <a:off x="1847229" y="3005912"/>
            <a:ext cx="1194874" cy="20352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41" idx="3"/>
            <a:endCxn id="147" idx="1"/>
          </p:cNvCxnSpPr>
          <p:nvPr/>
        </p:nvCxnSpPr>
        <p:spPr>
          <a:xfrm flipV="1">
            <a:off x="1847229" y="2983082"/>
            <a:ext cx="1194874" cy="513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1" idx="3"/>
            <a:endCxn id="148" idx="1"/>
          </p:cNvCxnSpPr>
          <p:nvPr/>
        </p:nvCxnSpPr>
        <p:spPr>
          <a:xfrm flipV="1">
            <a:off x="1847229" y="3474247"/>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1" idx="3"/>
            <a:endCxn id="149" idx="1"/>
          </p:cNvCxnSpPr>
          <p:nvPr/>
        </p:nvCxnSpPr>
        <p:spPr>
          <a:xfrm>
            <a:off x="1847229" y="3497077"/>
            <a:ext cx="1194874" cy="154405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42" idx="3"/>
            <a:endCxn id="147" idx="1"/>
          </p:cNvCxnSpPr>
          <p:nvPr/>
        </p:nvCxnSpPr>
        <p:spPr>
          <a:xfrm flipV="1">
            <a:off x="1847229" y="2983082"/>
            <a:ext cx="1194874" cy="208087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142" idx="3"/>
            <a:endCxn id="148" idx="1"/>
          </p:cNvCxnSpPr>
          <p:nvPr/>
        </p:nvCxnSpPr>
        <p:spPr>
          <a:xfrm flipV="1">
            <a:off x="1847229" y="3474247"/>
            <a:ext cx="1194874" cy="158971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42" idx="3"/>
            <a:endCxn id="149" idx="1"/>
          </p:cNvCxnSpPr>
          <p:nvPr/>
        </p:nvCxnSpPr>
        <p:spPr>
          <a:xfrm flipV="1">
            <a:off x="1847229" y="5041129"/>
            <a:ext cx="1194874" cy="2283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Rectangle: Rounded Corners 44"/>
          <p:cNvSpPr/>
          <p:nvPr/>
        </p:nvSpPr>
        <p:spPr>
          <a:xfrm>
            <a:off x="4572001" y="1877092"/>
            <a:ext cx="4208016" cy="93731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chemeClr val="tx1"/>
                </a:solidFill>
              </a:rPr>
              <a:t>Problem:</a:t>
            </a:r>
            <a:r>
              <a:rPr lang="en-US" sz="2000" dirty="0">
                <a:solidFill>
                  <a:schemeClr val="tx1"/>
                </a:solidFill>
              </a:rPr>
              <a:t> Compute a </a:t>
            </a:r>
            <a:r>
              <a:rPr lang="en-US" sz="2000" b="1" dirty="0">
                <a:solidFill>
                  <a:srgbClr val="FF0000"/>
                </a:solidFill>
              </a:rPr>
              <a:t>one-to-one matching</a:t>
            </a:r>
            <a:r>
              <a:rPr lang="en-US" sz="2000" dirty="0">
                <a:solidFill>
                  <a:schemeClr val="tx1"/>
                </a:solidFill>
              </a:rPr>
              <a:t> between input and output ports</a:t>
            </a:r>
          </a:p>
        </p:txBody>
      </p:sp>
      <p:sp>
        <p:nvSpPr>
          <p:cNvPr id="75" name="Rectangle: Rounded Corners 74"/>
          <p:cNvSpPr/>
          <p:nvPr/>
        </p:nvSpPr>
        <p:spPr>
          <a:xfrm>
            <a:off x="628650" y="1820635"/>
            <a:ext cx="3826276" cy="3675355"/>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US" sz="2000" b="1" dirty="0">
                <a:solidFill>
                  <a:schemeClr val="tx1"/>
                </a:solidFill>
              </a:rPr>
              <a:t>Model</a:t>
            </a:r>
            <a:r>
              <a:rPr lang="en-US" sz="2000" dirty="0">
                <a:solidFill>
                  <a:schemeClr val="tx1"/>
                </a:solidFill>
              </a:rPr>
              <a:t>: Weighted Complete Bipartite Graph</a:t>
            </a:r>
          </a:p>
        </p:txBody>
      </p:sp>
      <p:sp>
        <p:nvSpPr>
          <p:cNvPr id="130" name="Rectangle: Rounded Corners 129"/>
          <p:cNvSpPr/>
          <p:nvPr/>
        </p:nvSpPr>
        <p:spPr>
          <a:xfrm>
            <a:off x="4572000" y="4469257"/>
            <a:ext cx="4208016" cy="104377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dirty="0">
                <a:solidFill>
                  <a:schemeClr val="tx1"/>
                </a:solidFill>
              </a:rPr>
              <a:t>Challenge: </a:t>
            </a:r>
            <a:r>
              <a:rPr lang="en-US" sz="2000" dirty="0">
                <a:solidFill>
                  <a:srgbClr val="FF0000"/>
                </a:solidFill>
              </a:rPr>
              <a:t>“high quality” matchings</a:t>
            </a:r>
            <a:r>
              <a:rPr lang="en-US" sz="2000" dirty="0">
                <a:solidFill>
                  <a:schemeClr val="tx1"/>
                </a:solidFill>
              </a:rPr>
              <a:t> (i.e., high through-put &amp; low delay) </a:t>
            </a:r>
            <a:r>
              <a:rPr lang="en-US" sz="2000" dirty="0">
                <a:solidFill>
                  <a:srgbClr val="FF0000"/>
                </a:solidFill>
              </a:rPr>
              <a:t>at high speed</a:t>
            </a:r>
          </a:p>
        </p:txBody>
      </p:sp>
      <p:sp>
        <p:nvSpPr>
          <p:cNvPr id="90" name="Isosceles Triangle 89"/>
          <p:cNvSpPr/>
          <p:nvPr/>
        </p:nvSpPr>
        <p:spPr>
          <a:xfrm>
            <a:off x="6384123" y="3834128"/>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554744" y="2826770"/>
            <a:ext cx="4424972" cy="990631"/>
            <a:chOff x="4554744" y="2826770"/>
            <a:chExt cx="4424972" cy="990631"/>
          </a:xfrm>
        </p:grpSpPr>
        <p:sp>
          <p:nvSpPr>
            <p:cNvPr id="89" name="Rectangle 88"/>
            <p:cNvSpPr/>
            <p:nvPr/>
          </p:nvSpPr>
          <p:spPr>
            <a:xfrm>
              <a:off x="4660777" y="3715385"/>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a:off x="4825014" y="3397606"/>
              <a:ext cx="1109708" cy="319756"/>
              <a:chOff x="4825014" y="3389095"/>
              <a:chExt cx="1109708" cy="319756"/>
            </a:xfrm>
          </p:grpSpPr>
          <p:sp>
            <p:nvSpPr>
              <p:cNvPr id="96" name="Flowchart: Magnetic Disk 95"/>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Magnetic Disk 135"/>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Magnetic Disk 136"/>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a:off x="7498672" y="3397606"/>
              <a:ext cx="1109708" cy="319756"/>
              <a:chOff x="7498672" y="3397606"/>
              <a:chExt cx="1109708" cy="319756"/>
            </a:xfrm>
          </p:grpSpPr>
          <p:sp>
            <p:nvSpPr>
              <p:cNvPr id="138" name="Flowchart: Magnetic Disk 137"/>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agnetic Disk 138"/>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Magnetic Disk 139"/>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4554744" y="2826770"/>
              <a:ext cx="1793104" cy="584775"/>
            </a:xfrm>
            <a:prstGeom prst="rect">
              <a:avLst/>
            </a:prstGeom>
            <a:noFill/>
          </p:spPr>
          <p:txBody>
            <a:bodyPr wrap="square" rtlCol="0">
              <a:spAutoFit/>
            </a:bodyPr>
            <a:lstStyle/>
            <a:p>
              <a:pPr algn="ctr"/>
              <a:r>
                <a:rPr lang="en-US" sz="1600" dirty="0"/>
                <a:t>Quality of the matching</a:t>
              </a:r>
            </a:p>
          </p:txBody>
        </p:sp>
        <p:sp>
          <p:nvSpPr>
            <p:cNvPr id="154" name="TextBox 153"/>
            <p:cNvSpPr txBox="1"/>
            <p:nvPr/>
          </p:nvSpPr>
          <p:spPr>
            <a:xfrm>
              <a:off x="7082947" y="2826952"/>
              <a:ext cx="1896769" cy="584775"/>
            </a:xfrm>
            <a:prstGeom prst="rect">
              <a:avLst/>
            </a:prstGeom>
            <a:noFill/>
          </p:spPr>
          <p:txBody>
            <a:bodyPr wrap="square" rtlCol="0">
              <a:spAutoFit/>
            </a:bodyPr>
            <a:lstStyle/>
            <a:p>
              <a:pPr algn="ctr"/>
              <a:r>
                <a:rPr lang="en-US" sz="1600" dirty="0"/>
                <a:t>Time to compute the matching</a:t>
              </a:r>
            </a:p>
          </p:txBody>
        </p:sp>
      </p:grpSp>
      <p:sp>
        <p:nvSpPr>
          <p:cNvPr id="4" name="Date Placeholder 3"/>
          <p:cNvSpPr>
            <a:spLocks noGrp="1"/>
          </p:cNvSpPr>
          <p:nvPr>
            <p:ph type="dt" sz="half" idx="10"/>
          </p:nvPr>
        </p:nvSpPr>
        <p:spPr/>
        <p:txBody>
          <a:bodyPr/>
          <a:lstStyle/>
          <a:p>
            <a:fld id="{1D07C1CB-5219-48B4-A074-B771CED554EF}" type="datetime4">
              <a:rPr lang="en-US" altLang="zh-CN" smtClean="0"/>
              <a:t>June 2, 2017</a:t>
            </a:fld>
            <a:endParaRPr lang="zh-CN" altLang="en-US"/>
          </a:p>
        </p:txBody>
      </p:sp>
    </p:spTree>
    <p:extLst>
      <p:ext uri="{BB962C8B-B14F-4D97-AF65-F5344CB8AC3E}">
        <p14:creationId xmlns:p14="http://schemas.microsoft.com/office/powerpoint/2010/main" val="1553774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fill="hold"/>
                                        <p:tgtEl>
                                          <p:spTgt spid="45"/>
                                        </p:tgtEl>
                                        <p:attrNameLst>
                                          <p:attrName>ppt_x</p:attrName>
                                        </p:attrNameLst>
                                      </p:cBhvr>
                                      <p:tavLst>
                                        <p:tav tm="0">
                                          <p:val>
                                            <p:strVal val="#ppt_x"/>
                                          </p:val>
                                        </p:tav>
                                        <p:tav tm="100000">
                                          <p:val>
                                            <p:strVal val="#ppt_x"/>
                                          </p:val>
                                        </p:tav>
                                      </p:tavLst>
                                    </p:anim>
                                    <p:anim calcmode="lin" valueType="num">
                                      <p:cBhvr additive="base">
                                        <p:cTn id="12" dur="500" fill="hold"/>
                                        <p:tgtEl>
                                          <p:spTgt spid="4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0"/>
                                        </p:tgtEl>
                                        <p:attrNameLst>
                                          <p:attrName>style.visibility</p:attrName>
                                        </p:attrNameLst>
                                      </p:cBhvr>
                                      <p:to>
                                        <p:strVal val="visible"/>
                                      </p:to>
                                    </p:set>
                                    <p:anim calcmode="lin" valueType="num">
                                      <p:cBhvr additive="base">
                                        <p:cTn id="15" dur="500" fill="hold"/>
                                        <p:tgtEl>
                                          <p:spTgt spid="130"/>
                                        </p:tgtEl>
                                        <p:attrNameLst>
                                          <p:attrName>ppt_x</p:attrName>
                                        </p:attrNameLst>
                                      </p:cBhvr>
                                      <p:tavLst>
                                        <p:tav tm="0">
                                          <p:val>
                                            <p:strVal val="#ppt_x"/>
                                          </p:val>
                                        </p:tav>
                                        <p:tav tm="100000">
                                          <p:val>
                                            <p:strVal val="#ppt_x"/>
                                          </p:val>
                                        </p:tav>
                                      </p:tavLst>
                                    </p:anim>
                                    <p:anim calcmode="lin" valueType="num">
                                      <p:cBhvr additive="base">
                                        <p:cTn id="16" dur="500" fill="hold"/>
                                        <p:tgtEl>
                                          <p:spTgt spid="130"/>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0"/>
                                        </p:tgtEl>
                                        <p:attrNameLst>
                                          <p:attrName>style.visibility</p:attrName>
                                        </p:attrNameLst>
                                      </p:cBhvr>
                                      <p:to>
                                        <p:strVal val="visible"/>
                                      </p:to>
                                    </p:set>
                                    <p:animEffect transition="in" filter="fade">
                                      <p:cBhvr>
                                        <p:cTn id="21" dur="1000"/>
                                        <p:tgtEl>
                                          <p:spTgt spid="90"/>
                                        </p:tgtEl>
                                      </p:cBhvr>
                                    </p:animEffect>
                                    <p:anim calcmode="lin" valueType="num">
                                      <p:cBhvr>
                                        <p:cTn id="22" dur="1000" fill="hold"/>
                                        <p:tgtEl>
                                          <p:spTgt spid="90"/>
                                        </p:tgtEl>
                                        <p:attrNameLst>
                                          <p:attrName>ppt_x</p:attrName>
                                        </p:attrNameLst>
                                      </p:cBhvr>
                                      <p:tavLst>
                                        <p:tav tm="0">
                                          <p:val>
                                            <p:strVal val="#ppt_x"/>
                                          </p:val>
                                        </p:tav>
                                        <p:tav tm="100000">
                                          <p:val>
                                            <p:strVal val="#ppt_x"/>
                                          </p:val>
                                        </p:tav>
                                      </p:tavLst>
                                    </p:anim>
                                    <p:anim calcmode="lin" valueType="num">
                                      <p:cBhvr>
                                        <p:cTn id="23" dur="1000" fill="hold"/>
                                        <p:tgtEl>
                                          <p:spTgt spid="90"/>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8" presetClass="emph" presetSubtype="0" autoRev="1" fill="hold" nodeType="clickEffect">
                                  <p:stCondLst>
                                    <p:cond delay="0"/>
                                  </p:stCondLst>
                                  <p:childTnLst>
                                    <p:animRot by="1800000">
                                      <p:cBhvr>
                                        <p:cTn id="31"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75" grpId="0" animBg="1"/>
      <p:bldP spid="130" grpId="0" animBg="1"/>
      <p:bldP spid="9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129" name="Group 41"/>
          <p:cNvGrpSpPr>
            <a:grpSpLocks/>
          </p:cNvGrpSpPr>
          <p:nvPr/>
        </p:nvGrpSpPr>
        <p:grpSpPr bwMode="auto">
          <a:xfrm>
            <a:off x="2203808" y="1785994"/>
            <a:ext cx="4724400" cy="685800"/>
            <a:chOff x="1296" y="1824"/>
            <a:chExt cx="2976" cy="432"/>
          </a:xfrm>
          <a:solidFill>
            <a:srgbClr val="99CCFF"/>
          </a:solidFill>
        </p:grpSpPr>
        <p:sp>
          <p:nvSpPr>
            <p:cNvPr id="89130" name="AutoShape 4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31" name="AutoShape 4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32" name="Text Box 44"/>
            <p:cNvSpPr txBox="1">
              <a:spLocks noChangeArrowheads="1"/>
            </p:cNvSpPr>
            <p:nvPr/>
          </p:nvSpPr>
          <p:spPr bwMode="gray">
            <a:xfrm>
              <a:off x="1759" y="1908"/>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Background</a:t>
              </a:r>
              <a:endParaRPr lang="en-US" b="1" dirty="0">
                <a:solidFill>
                  <a:prstClr val="black"/>
                </a:solidFill>
                <a:cs typeface="Arial" panose="020B0604020202020204" pitchFamily="34" charset="0"/>
              </a:endParaRPr>
            </a:p>
          </p:txBody>
        </p:sp>
        <p:sp>
          <p:nvSpPr>
            <p:cNvPr id="89133" name="Text Box 4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1</a:t>
              </a:r>
            </a:p>
          </p:txBody>
        </p:sp>
      </p:grpSp>
      <p:sp>
        <p:nvSpPr>
          <p:cNvPr id="89090" name="Rectangle 2"/>
          <p:cNvSpPr>
            <a:spLocks noGrp="1" noChangeArrowheads="1"/>
          </p:cNvSpPr>
          <p:nvPr>
            <p:ph type="title"/>
          </p:nvPr>
        </p:nvSpPr>
        <p:spPr/>
        <p:txBody>
          <a:bodyPr/>
          <a:lstStyle/>
          <a:p>
            <a:r>
              <a:rPr lang="en-US" b="1" dirty="0">
                <a:latin typeface="+mn-lt"/>
              </a:rPr>
              <a:t>Contents</a:t>
            </a:r>
            <a:endParaRPr lang="en-US" b="1" dirty="0">
              <a:solidFill>
                <a:schemeClr val="accent1"/>
              </a:solidFill>
              <a:latin typeface="+mn-lt"/>
            </a:endParaRPr>
          </a:p>
        </p:txBody>
      </p:sp>
      <p:sp>
        <p:nvSpPr>
          <p:cNvPr id="24" name="页脚占位符 5"/>
          <p:cNvSpPr>
            <a:spLocks noGrp="1"/>
          </p:cNvSpPr>
          <p:nvPr>
            <p:ph type="ftr" sz="quarter" idx="11"/>
          </p:nvPr>
        </p:nvSpPr>
        <p:spPr/>
        <p:txBody>
          <a:bodyPr/>
          <a:lstStyle/>
          <a:p>
            <a:r>
              <a:rPr lang="sv-SE"/>
              <a:t>SIGMETRICS 2017</a:t>
            </a:r>
            <a:endParaRPr lang="en-US"/>
          </a:p>
        </p:txBody>
      </p:sp>
      <p:grpSp>
        <p:nvGrpSpPr>
          <p:cNvPr id="89134" name="Group 46"/>
          <p:cNvGrpSpPr>
            <a:grpSpLocks/>
          </p:cNvGrpSpPr>
          <p:nvPr/>
        </p:nvGrpSpPr>
        <p:grpSpPr bwMode="auto">
          <a:xfrm>
            <a:off x="2203808" y="2636180"/>
            <a:ext cx="4724400" cy="685800"/>
            <a:chOff x="1296" y="1824"/>
            <a:chExt cx="2976" cy="432"/>
          </a:xfrm>
          <a:solidFill>
            <a:srgbClr val="99CCFF"/>
          </a:solidFill>
        </p:grpSpPr>
        <p:sp>
          <p:nvSpPr>
            <p:cNvPr id="89135" name="AutoShape 47"/>
            <p:cNvSpPr>
              <a:spLocks noChangeArrowheads="1"/>
            </p:cNvSpPr>
            <p:nvPr/>
          </p:nvSpPr>
          <p:spPr bwMode="gray">
            <a:xfrm>
              <a:off x="1536" y="1899"/>
              <a:ext cx="2736" cy="288"/>
            </a:xfrm>
            <a:prstGeom prst="roundRect">
              <a:avLst>
                <a:gd name="adj" fmla="val 16667"/>
              </a:avLst>
            </a:prstGeom>
            <a:solidFill>
              <a:srgbClr val="FFC000"/>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36" name="AutoShape 48"/>
            <p:cNvSpPr>
              <a:spLocks noChangeArrowheads="1"/>
            </p:cNvSpPr>
            <p:nvPr/>
          </p:nvSpPr>
          <p:spPr bwMode="gray">
            <a:xfrm>
              <a:off x="1296" y="1824"/>
              <a:ext cx="432" cy="432"/>
            </a:xfrm>
            <a:prstGeom prst="diamond">
              <a:avLst/>
            </a:prstGeom>
            <a:solidFill>
              <a:srgbClr val="FFC000"/>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37" name="Text Box 49"/>
            <p:cNvSpPr txBox="1">
              <a:spLocks noChangeArrowheads="1"/>
            </p:cNvSpPr>
            <p:nvPr/>
          </p:nvSpPr>
          <p:spPr bwMode="gray">
            <a:xfrm>
              <a:off x="1759" y="1904"/>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Related</a:t>
              </a:r>
              <a:r>
                <a:rPr lang="en-US" sz="2400" b="1" dirty="0">
                  <a:solidFill>
                    <a:prstClr val="black"/>
                  </a:solidFill>
                </a:rPr>
                <a:t> Work</a:t>
              </a:r>
            </a:p>
          </p:txBody>
        </p:sp>
        <p:sp>
          <p:nvSpPr>
            <p:cNvPr id="89138" name="Text Box 50"/>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2</a:t>
              </a:r>
            </a:p>
          </p:txBody>
        </p:sp>
      </p:grpSp>
      <p:grpSp>
        <p:nvGrpSpPr>
          <p:cNvPr id="89139" name="Group 51"/>
          <p:cNvGrpSpPr>
            <a:grpSpLocks/>
          </p:cNvGrpSpPr>
          <p:nvPr/>
        </p:nvGrpSpPr>
        <p:grpSpPr bwMode="auto">
          <a:xfrm>
            <a:off x="2203808" y="3486366"/>
            <a:ext cx="4724400" cy="685800"/>
            <a:chOff x="1296" y="1824"/>
            <a:chExt cx="2976" cy="432"/>
          </a:xfrm>
          <a:solidFill>
            <a:srgbClr val="99CCFF"/>
          </a:solidFill>
        </p:grpSpPr>
        <p:sp>
          <p:nvSpPr>
            <p:cNvPr id="89140" name="AutoShape 52"/>
            <p:cNvSpPr>
              <a:spLocks noChangeArrowheads="1"/>
            </p:cNvSpPr>
            <p:nvPr/>
          </p:nvSpPr>
          <p:spPr bwMode="gray">
            <a:xfrm>
              <a:off x="1536" y="1899"/>
              <a:ext cx="2736" cy="288"/>
            </a:xfrm>
            <a:prstGeom prst="roundRect">
              <a:avLst>
                <a:gd name="adj" fmla="val 16667"/>
              </a:avLst>
            </a:prstGeom>
            <a:grp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41" name="AutoShape 53"/>
            <p:cNvSpPr>
              <a:spLocks noChangeArrowheads="1"/>
            </p:cNvSpPr>
            <p:nvPr/>
          </p:nvSpPr>
          <p:spPr bwMode="gray">
            <a:xfrm>
              <a:off x="1296" y="1824"/>
              <a:ext cx="432" cy="432"/>
            </a:xfrm>
            <a:prstGeom prst="diamond">
              <a:avLst/>
            </a:prstGeom>
            <a:grp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42" name="Text Box 54"/>
            <p:cNvSpPr txBox="1">
              <a:spLocks noChangeArrowheads="1"/>
            </p:cNvSpPr>
            <p:nvPr/>
          </p:nvSpPr>
          <p:spPr bwMode="gray">
            <a:xfrm>
              <a:off x="1734" y="1900"/>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Proposed</a:t>
              </a:r>
              <a:r>
                <a:rPr lang="en-US" dirty="0">
                  <a:solidFill>
                    <a:prstClr val="black"/>
                  </a:solidFill>
                </a:rPr>
                <a:t> </a:t>
              </a:r>
              <a:r>
                <a:rPr lang="en-US" sz="2400" b="1" dirty="0">
                  <a:solidFill>
                    <a:prstClr val="black"/>
                  </a:solidFill>
                </a:rPr>
                <a:t>Algorithm</a:t>
              </a:r>
            </a:p>
          </p:txBody>
        </p:sp>
        <p:sp>
          <p:nvSpPr>
            <p:cNvPr id="89143" name="Text Box 55"/>
            <p:cNvSpPr txBox="1">
              <a:spLocks noChangeArrowheads="1"/>
            </p:cNvSpPr>
            <p:nvPr/>
          </p:nvSpPr>
          <p:spPr bwMode="gray">
            <a:xfrm>
              <a:off x="1392" y="1886"/>
              <a:ext cx="225"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3</a:t>
              </a:r>
            </a:p>
          </p:txBody>
        </p:sp>
      </p:grpSp>
      <p:grpSp>
        <p:nvGrpSpPr>
          <p:cNvPr id="89144" name="Group 56"/>
          <p:cNvGrpSpPr>
            <a:grpSpLocks/>
          </p:cNvGrpSpPr>
          <p:nvPr/>
        </p:nvGrpSpPr>
        <p:grpSpPr bwMode="auto">
          <a:xfrm>
            <a:off x="2203808" y="4336552"/>
            <a:ext cx="4724400" cy="685800"/>
            <a:chOff x="1296" y="1824"/>
            <a:chExt cx="2976" cy="432"/>
          </a:xfrm>
        </p:grpSpPr>
        <p:sp>
          <p:nvSpPr>
            <p:cNvPr id="89145"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89146"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89147" name="Text Box 59"/>
            <p:cNvSpPr txBox="1">
              <a:spLocks noChangeArrowheads="1"/>
            </p:cNvSpPr>
            <p:nvPr/>
          </p:nvSpPr>
          <p:spPr bwMode="gray">
            <a:xfrm>
              <a:off x="1759" y="1915"/>
              <a:ext cx="2160" cy="291"/>
            </a:xfrm>
            <a:prstGeom prst="rect">
              <a:avLst/>
            </a:prstGeom>
            <a:no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b="1" dirty="0">
                  <a:solidFill>
                    <a:prstClr val="black"/>
                  </a:solidFill>
                  <a:cs typeface="Arial" panose="020B0604020202020204" pitchFamily="34" charset="0"/>
                </a:rPr>
                <a:t>Simulation</a:t>
              </a:r>
              <a:r>
                <a:rPr lang="en-US" dirty="0">
                  <a:solidFill>
                    <a:prstClr val="black"/>
                  </a:solidFill>
                </a:rPr>
                <a:t> </a:t>
              </a:r>
              <a:r>
                <a:rPr lang="en-US" sz="2400" b="1" dirty="0">
                  <a:solidFill>
                    <a:prstClr val="black"/>
                  </a:solidFill>
                </a:rPr>
                <a:t>Results</a:t>
              </a:r>
            </a:p>
          </p:txBody>
        </p:sp>
        <p:sp>
          <p:nvSpPr>
            <p:cNvPr id="89148"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4</a:t>
              </a:r>
            </a:p>
          </p:txBody>
        </p:sp>
      </p:grpSp>
      <p:grpSp>
        <p:nvGrpSpPr>
          <p:cNvPr id="26" name="Group 56"/>
          <p:cNvGrpSpPr>
            <a:grpSpLocks/>
          </p:cNvGrpSpPr>
          <p:nvPr/>
        </p:nvGrpSpPr>
        <p:grpSpPr bwMode="auto">
          <a:xfrm>
            <a:off x="2191824" y="5186738"/>
            <a:ext cx="4724400" cy="685800"/>
            <a:chOff x="1296" y="1824"/>
            <a:chExt cx="2976" cy="432"/>
          </a:xfrm>
        </p:grpSpPr>
        <p:sp>
          <p:nvSpPr>
            <p:cNvPr id="27" name="AutoShape 57"/>
            <p:cNvSpPr>
              <a:spLocks noChangeArrowheads="1"/>
            </p:cNvSpPr>
            <p:nvPr/>
          </p:nvSpPr>
          <p:spPr bwMode="gray">
            <a:xfrm>
              <a:off x="1536" y="1899"/>
              <a:ext cx="2736" cy="288"/>
            </a:xfrm>
            <a:prstGeom prst="roundRect">
              <a:avLst>
                <a:gd name="adj" fmla="val 16667"/>
              </a:avLst>
            </a:prstGeom>
            <a:solidFill>
              <a:srgbClr val="99CCFF"/>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solidFill>
                  <a:prstClr val="black"/>
                </a:solidFill>
              </a:endParaRPr>
            </a:p>
          </p:txBody>
        </p:sp>
        <p:sp>
          <p:nvSpPr>
            <p:cNvPr id="28" name="AutoShape 58"/>
            <p:cNvSpPr>
              <a:spLocks noChangeArrowheads="1"/>
            </p:cNvSpPr>
            <p:nvPr/>
          </p:nvSpPr>
          <p:spPr bwMode="gray">
            <a:xfrm>
              <a:off x="1296" y="1824"/>
              <a:ext cx="432" cy="432"/>
            </a:xfrm>
            <a:prstGeom prst="diamond">
              <a:avLst/>
            </a:prstGeom>
            <a:solidFill>
              <a:srgbClr val="99CCFF"/>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solidFill>
                  <a:prstClr val="black"/>
                </a:solidFill>
              </a:endParaRPr>
            </a:p>
          </p:txBody>
        </p:sp>
        <p:sp>
          <p:nvSpPr>
            <p:cNvPr id="29" name="Text Box 59"/>
            <p:cNvSpPr txBox="1">
              <a:spLocks noChangeArrowheads="1"/>
            </p:cNvSpPr>
            <p:nvPr/>
          </p:nvSpPr>
          <p:spPr bwMode="gray">
            <a:xfrm>
              <a:off x="1767" y="1908"/>
              <a:ext cx="2160"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400" b="1" dirty="0">
                  <a:solidFill>
                    <a:prstClr val="black"/>
                  </a:solidFill>
                </a:rPr>
                <a:t>Conclusion</a:t>
              </a:r>
            </a:p>
          </p:txBody>
        </p:sp>
        <p:sp>
          <p:nvSpPr>
            <p:cNvPr id="30" name="Text Box 60"/>
            <p:cNvSpPr txBox="1">
              <a:spLocks noChangeArrowheads="1"/>
            </p:cNvSpPr>
            <p:nvPr/>
          </p:nvSpPr>
          <p:spPr bwMode="gray">
            <a:xfrm>
              <a:off x="1392" y="1886"/>
              <a:ext cx="225"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sz="2400" b="1" dirty="0">
                  <a:solidFill>
                    <a:prstClr val="black"/>
                  </a:solidFill>
                </a:rPr>
                <a:t>5</a:t>
              </a:r>
            </a:p>
          </p:txBody>
        </p:sp>
      </p:grpSp>
      <p:sp>
        <p:nvSpPr>
          <p:cNvPr id="2" name="Date Placeholder 1"/>
          <p:cNvSpPr>
            <a:spLocks noGrp="1"/>
          </p:cNvSpPr>
          <p:nvPr>
            <p:ph type="dt" sz="half" idx="10"/>
          </p:nvPr>
        </p:nvSpPr>
        <p:spPr/>
        <p:txBody>
          <a:bodyPr/>
          <a:lstStyle/>
          <a:p>
            <a:fld id="{491FFE7C-5D0E-4529-ABD8-310A195D1A6F}" type="datetime4">
              <a:rPr lang="en-US" altLang="zh-CN" smtClean="0"/>
              <a:t>June 2, 2017</a:t>
            </a:fld>
            <a:endParaRPr lang="zh-CN" altLang="en-US"/>
          </a:p>
        </p:txBody>
      </p:sp>
    </p:spTree>
    <p:extLst>
      <p:ext uri="{BB962C8B-B14F-4D97-AF65-F5344CB8AC3E}">
        <p14:creationId xmlns:p14="http://schemas.microsoft.com/office/powerpoint/2010/main" val="1359486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b="1" dirty="0"/>
              <a:t>Existing Scheduling for Input-</a:t>
            </a:r>
            <a:br>
              <a:rPr lang="en-US" b="1" dirty="0"/>
            </a:br>
            <a:r>
              <a:rPr lang="en-US" b="1" dirty="0"/>
              <a:t>Queued Crossbar Switches</a:t>
            </a:r>
            <a:endParaRPr lang="en-US" b="1" dirty="0">
              <a:latin typeface="+mn-lt"/>
            </a:endParaRP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89" name="Rectangle 88"/>
          <p:cNvSpPr/>
          <p:nvPr/>
        </p:nvSpPr>
        <p:spPr>
          <a:xfrm rot="1200000">
            <a:off x="4321142" y="2696482"/>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Isosceles Triangle 89"/>
          <p:cNvSpPr/>
          <p:nvPr/>
        </p:nvSpPr>
        <p:spPr>
          <a:xfrm>
            <a:off x="6044488" y="2815225"/>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p:cNvGrpSpPr/>
          <p:nvPr/>
        </p:nvGrpSpPr>
        <p:grpSpPr>
          <a:xfrm rot="1200000">
            <a:off x="4727676" y="1879185"/>
            <a:ext cx="1109708" cy="413869"/>
            <a:chOff x="4825014" y="3389095"/>
            <a:chExt cx="1109708" cy="319756"/>
          </a:xfrm>
        </p:grpSpPr>
        <p:sp>
          <p:nvSpPr>
            <p:cNvPr id="96" name="Flowchart: Magnetic Disk 95"/>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lowchart: Magnetic Disk 135"/>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lowchart: Magnetic Disk 136"/>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p:cNvGrpSpPr/>
          <p:nvPr/>
        </p:nvGrpSpPr>
        <p:grpSpPr>
          <a:xfrm rot="1200000">
            <a:off x="7217365" y="2465314"/>
            <a:ext cx="1109708" cy="721943"/>
            <a:chOff x="7498672" y="3397606"/>
            <a:chExt cx="1109708" cy="319756"/>
          </a:xfrm>
        </p:grpSpPr>
        <p:sp>
          <p:nvSpPr>
            <p:cNvPr id="138" name="Flowchart: Magnetic Disk 137"/>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lowchart: Magnetic Disk 138"/>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lowchart: Magnetic Disk 139"/>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7" name="TextBox 96"/>
          <p:cNvSpPr txBox="1"/>
          <p:nvPr/>
        </p:nvSpPr>
        <p:spPr>
          <a:xfrm>
            <a:off x="5068792" y="1434379"/>
            <a:ext cx="1793104" cy="584775"/>
          </a:xfrm>
          <a:prstGeom prst="rect">
            <a:avLst/>
          </a:prstGeom>
          <a:noFill/>
        </p:spPr>
        <p:txBody>
          <a:bodyPr wrap="square" rtlCol="0">
            <a:spAutoFit/>
          </a:bodyPr>
          <a:lstStyle/>
          <a:p>
            <a:pPr algn="ctr"/>
            <a:r>
              <a:rPr lang="en-US" sz="1600" dirty="0"/>
              <a:t>Quality of the matching</a:t>
            </a:r>
          </a:p>
        </p:txBody>
      </p:sp>
      <p:sp>
        <p:nvSpPr>
          <p:cNvPr id="154" name="TextBox 153"/>
          <p:cNvSpPr txBox="1"/>
          <p:nvPr/>
        </p:nvSpPr>
        <p:spPr>
          <a:xfrm>
            <a:off x="7121541" y="1623591"/>
            <a:ext cx="1896769" cy="584775"/>
          </a:xfrm>
          <a:prstGeom prst="rect">
            <a:avLst/>
          </a:prstGeom>
          <a:noFill/>
        </p:spPr>
        <p:txBody>
          <a:bodyPr wrap="square" rtlCol="0">
            <a:spAutoFit/>
          </a:bodyPr>
          <a:lstStyle/>
          <a:p>
            <a:pPr algn="ctr"/>
            <a:r>
              <a:rPr lang="en-US" sz="1600" dirty="0"/>
              <a:t>Time to compute the matching</a:t>
            </a:r>
          </a:p>
        </p:txBody>
      </p:sp>
      <p:sp>
        <p:nvSpPr>
          <p:cNvPr id="3" name="Rectangle: Rounded Corners 2"/>
          <p:cNvSpPr/>
          <p:nvPr/>
        </p:nvSpPr>
        <p:spPr>
          <a:xfrm>
            <a:off x="815668" y="2323536"/>
            <a:ext cx="2569282" cy="847907"/>
          </a:xfrm>
          <a:prstGeom prst="round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Maximum Weighted Matching (MWM)</a:t>
            </a:r>
          </a:p>
        </p:txBody>
      </p:sp>
      <p:sp>
        <p:nvSpPr>
          <p:cNvPr id="46" name="Rectangle: Rounded Corners 45"/>
          <p:cNvSpPr/>
          <p:nvPr/>
        </p:nvSpPr>
        <p:spPr>
          <a:xfrm>
            <a:off x="771143" y="5447084"/>
            <a:ext cx="2658331" cy="433339"/>
          </a:xfrm>
          <a:prstGeom prst="roundRect">
            <a:avLst/>
          </a:prstGeom>
          <a:solidFill>
            <a:srgbClr val="FF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Serena [Giaccone03]</a:t>
            </a:r>
          </a:p>
        </p:txBody>
      </p:sp>
      <p:sp>
        <p:nvSpPr>
          <p:cNvPr id="47" name="Rectangle: Rounded Corners 46"/>
          <p:cNvSpPr/>
          <p:nvPr/>
        </p:nvSpPr>
        <p:spPr>
          <a:xfrm>
            <a:off x="809041" y="3996713"/>
            <a:ext cx="2569282" cy="433339"/>
          </a:xfrm>
          <a:prstGeom prst="roundRect">
            <a:avLst/>
          </a:prstGeom>
          <a:solidFill>
            <a:srgbClr val="FFFF00">
              <a:alpha val="6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ysClr val="windowText" lastClr="000000"/>
                </a:solidFill>
              </a:rPr>
              <a:t>iSLIP</a:t>
            </a:r>
            <a:r>
              <a:rPr lang="en-US" dirty="0">
                <a:solidFill>
                  <a:sysClr val="windowText" lastClr="000000"/>
                </a:solidFill>
              </a:rPr>
              <a:t> [McKeown99]</a:t>
            </a:r>
          </a:p>
        </p:txBody>
      </p:sp>
      <p:sp>
        <p:nvSpPr>
          <p:cNvPr id="48" name="Rectangle 47"/>
          <p:cNvSpPr/>
          <p:nvPr/>
        </p:nvSpPr>
        <p:spPr>
          <a:xfrm rot="300000">
            <a:off x="4151352" y="5531733"/>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5874698" y="5650476"/>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300000">
            <a:off x="4317813" y="5041092"/>
            <a:ext cx="1109708" cy="370797"/>
            <a:chOff x="4825014" y="3389095"/>
            <a:chExt cx="1109708" cy="319756"/>
          </a:xfrm>
        </p:grpSpPr>
        <p:sp>
          <p:nvSpPr>
            <p:cNvPr id="51" name="Flowchart: Magnetic Disk 50"/>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rot="300000">
            <a:off x="6993327" y="5233708"/>
            <a:ext cx="1109708" cy="413397"/>
            <a:chOff x="7498672" y="3397606"/>
            <a:chExt cx="1109708" cy="319756"/>
          </a:xfrm>
        </p:grpSpPr>
        <p:sp>
          <p:nvSpPr>
            <p:cNvPr id="55" name="Flowchart: Magnetic Disk 54"/>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4113714" y="4447747"/>
            <a:ext cx="1793104" cy="584775"/>
          </a:xfrm>
          <a:prstGeom prst="rect">
            <a:avLst/>
          </a:prstGeom>
          <a:noFill/>
        </p:spPr>
        <p:txBody>
          <a:bodyPr wrap="square" rtlCol="0">
            <a:spAutoFit/>
          </a:bodyPr>
          <a:lstStyle/>
          <a:p>
            <a:pPr algn="ctr"/>
            <a:r>
              <a:rPr lang="en-US" sz="1600" dirty="0"/>
              <a:t>Quality of the matching</a:t>
            </a:r>
          </a:p>
        </p:txBody>
      </p:sp>
      <p:sp>
        <p:nvSpPr>
          <p:cNvPr id="59" name="TextBox 58"/>
          <p:cNvSpPr txBox="1"/>
          <p:nvPr/>
        </p:nvSpPr>
        <p:spPr>
          <a:xfrm>
            <a:off x="6694448" y="4703750"/>
            <a:ext cx="1896769" cy="584775"/>
          </a:xfrm>
          <a:prstGeom prst="rect">
            <a:avLst/>
          </a:prstGeom>
          <a:noFill/>
        </p:spPr>
        <p:txBody>
          <a:bodyPr wrap="square" rtlCol="0">
            <a:spAutoFit/>
          </a:bodyPr>
          <a:lstStyle/>
          <a:p>
            <a:pPr algn="ctr"/>
            <a:r>
              <a:rPr lang="en-US" sz="1600" dirty="0"/>
              <a:t>Time to compute the matching</a:t>
            </a:r>
          </a:p>
        </p:txBody>
      </p:sp>
      <p:sp>
        <p:nvSpPr>
          <p:cNvPr id="7" name="Thought Bubble: Cloud 6"/>
          <p:cNvSpPr/>
          <p:nvPr/>
        </p:nvSpPr>
        <p:spPr>
          <a:xfrm>
            <a:off x="2394857" y="1473153"/>
            <a:ext cx="2071404" cy="756665"/>
          </a:xfrm>
          <a:prstGeom prst="cloudCallout">
            <a:avLst>
              <a:gd name="adj1" fmla="val 66270"/>
              <a:gd name="adj2" fmla="val 14191"/>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Empirically optimal</a:t>
            </a:r>
          </a:p>
        </p:txBody>
      </p:sp>
      <mc:AlternateContent xmlns:mc="http://schemas.openxmlformats.org/markup-compatibility/2006" xmlns:a14="http://schemas.microsoft.com/office/drawing/2010/main">
        <mc:Choice Requires="a14">
          <p:sp>
            <p:nvSpPr>
              <p:cNvPr id="60" name="Thought Bubble: Cloud 59"/>
              <p:cNvSpPr/>
              <p:nvPr/>
            </p:nvSpPr>
            <p:spPr>
              <a:xfrm>
                <a:off x="8276928" y="2229818"/>
                <a:ext cx="842718" cy="585407"/>
              </a:xfrm>
              <a:prstGeom prst="cloudCallout">
                <a:avLst>
                  <a:gd name="adj1" fmla="val -74667"/>
                  <a:gd name="adj2" fmla="val -616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𝑁</m:t>
                          </m:r>
                        </m:e>
                        <m:sup>
                          <m:r>
                            <a:rPr lang="en-US" b="0" i="1" smtClean="0">
                              <a:solidFill>
                                <a:sysClr val="windowText" lastClr="000000"/>
                              </a:solidFill>
                              <a:latin typeface="Cambria Math" panose="02040503050406030204" pitchFamily="18" charset="0"/>
                            </a:rPr>
                            <m:t>3</m:t>
                          </m:r>
                        </m:sup>
                      </m:sSup>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60" name="Thought Bubble: Cloud 59"/>
              <p:cNvSpPr>
                <a:spLocks noRot="1" noChangeAspect="1" noMove="1" noResize="1" noEditPoints="1" noAdjustHandles="1" noChangeArrowheads="1" noChangeShapeType="1" noTextEdit="1"/>
              </p:cNvSpPr>
              <p:nvPr/>
            </p:nvSpPr>
            <p:spPr>
              <a:xfrm>
                <a:off x="8276928" y="2229818"/>
                <a:ext cx="842718" cy="585407"/>
              </a:xfrm>
              <a:prstGeom prst="cloudCallout">
                <a:avLst>
                  <a:gd name="adj1" fmla="val -74667"/>
                  <a:gd name="adj2" fmla="val -6164"/>
                </a:avLst>
              </a:prstGeom>
              <a:blipFill>
                <a:blip r:embed="rId3"/>
                <a:stretch>
                  <a:fillRect/>
                </a:stretch>
              </a:blipFill>
              <a:ln>
                <a:solidFill>
                  <a:schemeClr val="tx1"/>
                </a:solidFill>
              </a:ln>
            </p:spPr>
            <p:txBody>
              <a:bodyPr/>
              <a:lstStyle/>
              <a:p>
                <a:r>
                  <a:rPr lang="en-US">
                    <a:noFill/>
                  </a:rPr>
                  <a:t> </a:t>
                </a:r>
              </a:p>
            </p:txBody>
          </p:sp>
        </mc:Fallback>
      </mc:AlternateContent>
      <p:sp>
        <p:nvSpPr>
          <p:cNvPr id="61" name="Thought Bubble: Cloud 60"/>
          <p:cNvSpPr/>
          <p:nvPr/>
        </p:nvSpPr>
        <p:spPr>
          <a:xfrm>
            <a:off x="2700794" y="4752328"/>
            <a:ext cx="1765467" cy="652168"/>
          </a:xfrm>
          <a:prstGeom prst="cloudCallout">
            <a:avLst>
              <a:gd name="adj1" fmla="val 58055"/>
              <a:gd name="adj2" fmla="val -14420"/>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Close to MWM</a:t>
            </a:r>
          </a:p>
        </p:txBody>
      </p:sp>
      <mc:AlternateContent xmlns:mc="http://schemas.openxmlformats.org/markup-compatibility/2006" xmlns:a14="http://schemas.microsoft.com/office/drawing/2010/main">
        <mc:Choice Requires="a14">
          <p:sp>
            <p:nvSpPr>
              <p:cNvPr id="62" name="Thought Bubble: Cloud 61"/>
              <p:cNvSpPr/>
              <p:nvPr/>
            </p:nvSpPr>
            <p:spPr>
              <a:xfrm>
                <a:off x="8211052" y="5143598"/>
                <a:ext cx="842718" cy="585407"/>
              </a:xfrm>
              <a:prstGeom prst="cloudCallout">
                <a:avLst>
                  <a:gd name="adj1" fmla="val -74667"/>
                  <a:gd name="adj2" fmla="val -616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𝑁</m:t>
                      </m:r>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62" name="Thought Bubble: Cloud 61"/>
              <p:cNvSpPr>
                <a:spLocks noRot="1" noChangeAspect="1" noMove="1" noResize="1" noEditPoints="1" noAdjustHandles="1" noChangeArrowheads="1" noChangeShapeType="1" noTextEdit="1"/>
              </p:cNvSpPr>
              <p:nvPr/>
            </p:nvSpPr>
            <p:spPr>
              <a:xfrm>
                <a:off x="8211052" y="5143598"/>
                <a:ext cx="842718" cy="585407"/>
              </a:xfrm>
              <a:prstGeom prst="cloudCallout">
                <a:avLst>
                  <a:gd name="adj1" fmla="val -74667"/>
                  <a:gd name="adj2" fmla="val -6164"/>
                </a:avLst>
              </a:prstGeom>
              <a:blipFill>
                <a:blip r:embed="rId4"/>
                <a:stretch>
                  <a:fillRect/>
                </a:stretch>
              </a:blipFill>
              <a:ln>
                <a:solidFill>
                  <a:schemeClr val="tx1"/>
                </a:solidFill>
              </a:ln>
            </p:spPr>
            <p:txBody>
              <a:bodyPr/>
              <a:lstStyle/>
              <a:p>
                <a:r>
                  <a:rPr lang="en-US">
                    <a:noFill/>
                  </a:rPr>
                  <a:t> </a:t>
                </a:r>
              </a:p>
            </p:txBody>
          </p:sp>
        </mc:Fallback>
      </mc:AlternateContent>
      <p:sp>
        <p:nvSpPr>
          <p:cNvPr id="76" name="Rectangle 75"/>
          <p:cNvSpPr/>
          <p:nvPr/>
        </p:nvSpPr>
        <p:spPr>
          <a:xfrm rot="360000">
            <a:off x="4086410" y="4143828"/>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Isosceles Triangle 76"/>
          <p:cNvSpPr/>
          <p:nvPr/>
        </p:nvSpPr>
        <p:spPr>
          <a:xfrm>
            <a:off x="5809756" y="4262571"/>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77"/>
          <p:cNvGrpSpPr/>
          <p:nvPr/>
        </p:nvGrpSpPr>
        <p:grpSpPr>
          <a:xfrm rot="360000">
            <a:off x="4239516" y="3806053"/>
            <a:ext cx="1109708" cy="182735"/>
            <a:chOff x="4825014" y="3389095"/>
            <a:chExt cx="1109708" cy="319756"/>
          </a:xfrm>
        </p:grpSpPr>
        <p:sp>
          <p:nvSpPr>
            <p:cNvPr id="79" name="Flowchart: Magnetic Disk 78"/>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lowchart: Magnetic Disk 79"/>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Magnetic Disk 80"/>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rot="360000">
            <a:off x="6912962" y="4016997"/>
            <a:ext cx="1109708" cy="259326"/>
            <a:chOff x="7498672" y="3397606"/>
            <a:chExt cx="1109708" cy="319756"/>
          </a:xfrm>
        </p:grpSpPr>
        <p:sp>
          <p:nvSpPr>
            <p:cNvPr id="83" name="Flowchart: Magnetic Disk 82"/>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lowchart: Magnetic Disk 83"/>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lowchart: Magnetic Disk 84"/>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6" name="TextBox 85"/>
          <p:cNvSpPr txBox="1"/>
          <p:nvPr/>
        </p:nvSpPr>
        <p:spPr>
          <a:xfrm>
            <a:off x="3948475" y="3119704"/>
            <a:ext cx="1793104" cy="584775"/>
          </a:xfrm>
          <a:prstGeom prst="rect">
            <a:avLst/>
          </a:prstGeom>
          <a:noFill/>
        </p:spPr>
        <p:txBody>
          <a:bodyPr wrap="square" rtlCol="0">
            <a:spAutoFit/>
          </a:bodyPr>
          <a:lstStyle/>
          <a:p>
            <a:pPr algn="ctr"/>
            <a:r>
              <a:rPr lang="en-US" sz="1600" dirty="0"/>
              <a:t>Quality of the matching</a:t>
            </a:r>
          </a:p>
        </p:txBody>
      </p:sp>
      <p:sp>
        <p:nvSpPr>
          <p:cNvPr id="87" name="TextBox 86"/>
          <p:cNvSpPr txBox="1"/>
          <p:nvPr/>
        </p:nvSpPr>
        <p:spPr>
          <a:xfrm>
            <a:off x="6543988" y="3411938"/>
            <a:ext cx="1896769" cy="584775"/>
          </a:xfrm>
          <a:prstGeom prst="rect">
            <a:avLst/>
          </a:prstGeom>
          <a:noFill/>
        </p:spPr>
        <p:txBody>
          <a:bodyPr wrap="square" rtlCol="0">
            <a:spAutoFit/>
          </a:bodyPr>
          <a:lstStyle/>
          <a:p>
            <a:pPr algn="ctr"/>
            <a:r>
              <a:rPr lang="en-US" sz="1600" dirty="0"/>
              <a:t>Time to compute the matching</a:t>
            </a:r>
          </a:p>
        </p:txBody>
      </p:sp>
      <mc:AlternateContent xmlns:mc="http://schemas.openxmlformats.org/markup-compatibility/2006" xmlns:a14="http://schemas.microsoft.com/office/drawing/2010/main">
        <mc:Choice Requires="a14">
          <p:sp>
            <p:nvSpPr>
              <p:cNvPr id="88" name="Thought Bubble: Cloud 87"/>
              <p:cNvSpPr/>
              <p:nvPr/>
            </p:nvSpPr>
            <p:spPr>
              <a:xfrm>
                <a:off x="7949837" y="4456678"/>
                <a:ext cx="1222466" cy="352453"/>
              </a:xfrm>
              <a:prstGeom prst="cloudCallout">
                <a:avLst>
                  <a:gd name="adj1" fmla="val -44184"/>
                  <a:gd name="adj2" fmla="val -102834"/>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𝑂</m:t>
                      </m:r>
                      <m:r>
                        <a:rPr lang="en-US" b="0" i="1" smtClean="0">
                          <a:solidFill>
                            <a:sysClr val="windowText" lastClr="000000"/>
                          </a:solidFill>
                          <a:latin typeface="Cambria Math" panose="02040503050406030204" pitchFamily="18" charset="0"/>
                        </a:rPr>
                        <m:t>(</m:t>
                      </m:r>
                      <m:sSup>
                        <m:sSupPr>
                          <m:ctrlPr>
                            <a:rPr lang="en-US" b="0" i="1" smtClean="0">
                              <a:solidFill>
                                <a:sysClr val="windowText" lastClr="000000"/>
                              </a:solidFill>
                              <a:latin typeface="Cambria Math" panose="02040503050406030204" pitchFamily="18" charset="0"/>
                            </a:rPr>
                          </m:ctrlPr>
                        </m:sSupPr>
                        <m:e>
                          <m:r>
                            <a:rPr lang="en-US" b="0" i="1" smtClean="0">
                              <a:solidFill>
                                <a:sysClr val="windowText" lastClr="000000"/>
                              </a:solidFill>
                              <a:latin typeface="Cambria Math" panose="02040503050406030204" pitchFamily="18" charset="0"/>
                            </a:rPr>
                            <m:t>𝑙𝑜𝑔</m:t>
                          </m:r>
                        </m:e>
                        <m:sup>
                          <m:r>
                            <a:rPr lang="en-US" b="0" i="1" smtClean="0">
                              <a:solidFill>
                                <a:sysClr val="windowText" lastClr="000000"/>
                              </a:solidFill>
                              <a:latin typeface="Cambria Math" panose="02040503050406030204" pitchFamily="18" charset="0"/>
                            </a:rPr>
                            <m:t>2</m:t>
                          </m:r>
                        </m:sup>
                      </m:sSup>
                      <m:r>
                        <a:rPr lang="en-US" b="0" i="1" smtClean="0">
                          <a:solidFill>
                            <a:sysClr val="windowText" lastClr="000000"/>
                          </a:solidFill>
                          <a:latin typeface="Cambria Math" panose="02040503050406030204" pitchFamily="18" charset="0"/>
                        </a:rPr>
                        <m:t>𝑁</m:t>
                      </m:r>
                      <m:r>
                        <a:rPr lang="en-US" b="0" i="1" smtClean="0">
                          <a:solidFill>
                            <a:sysClr val="windowText" lastClr="000000"/>
                          </a:solidFill>
                          <a:latin typeface="Cambria Math" panose="02040503050406030204" pitchFamily="18" charset="0"/>
                        </a:rPr>
                        <m:t>)</m:t>
                      </m:r>
                    </m:oMath>
                  </m:oMathPara>
                </a14:m>
                <a:endParaRPr lang="en-US" dirty="0">
                  <a:solidFill>
                    <a:sysClr val="windowText" lastClr="000000"/>
                  </a:solidFill>
                </a:endParaRPr>
              </a:p>
            </p:txBody>
          </p:sp>
        </mc:Choice>
        <mc:Fallback xmlns="">
          <p:sp>
            <p:nvSpPr>
              <p:cNvPr id="88" name="Thought Bubble: Cloud 87"/>
              <p:cNvSpPr>
                <a:spLocks noRot="1" noChangeAspect="1" noMove="1" noResize="1" noEditPoints="1" noAdjustHandles="1" noChangeArrowheads="1" noChangeShapeType="1" noTextEdit="1"/>
              </p:cNvSpPr>
              <p:nvPr/>
            </p:nvSpPr>
            <p:spPr>
              <a:xfrm>
                <a:off x="7949837" y="4456678"/>
                <a:ext cx="1222466" cy="352453"/>
              </a:xfrm>
              <a:prstGeom prst="cloudCallout">
                <a:avLst>
                  <a:gd name="adj1" fmla="val -44184"/>
                  <a:gd name="adj2" fmla="val -102834"/>
                </a:avLst>
              </a:prstGeom>
              <a:blipFill>
                <a:blip r:embed="rId5"/>
                <a:stretch>
                  <a:fillRect l="-1463" b="-8511"/>
                </a:stretch>
              </a:blipFill>
              <a:ln>
                <a:solidFill>
                  <a:schemeClr val="tx1"/>
                </a:solidFill>
              </a:ln>
            </p:spPr>
            <p:txBody>
              <a:bodyPr/>
              <a:lstStyle/>
              <a:p>
                <a:r>
                  <a:rPr lang="en-US">
                    <a:noFill/>
                  </a:rPr>
                  <a:t> </a:t>
                </a:r>
              </a:p>
            </p:txBody>
          </p:sp>
        </mc:Fallback>
      </mc:AlternateContent>
      <p:sp>
        <p:nvSpPr>
          <p:cNvPr id="91" name="Thought Bubble: Cloud 90"/>
          <p:cNvSpPr/>
          <p:nvPr/>
        </p:nvSpPr>
        <p:spPr>
          <a:xfrm>
            <a:off x="1663337" y="3226520"/>
            <a:ext cx="2597720" cy="652168"/>
          </a:xfrm>
          <a:prstGeom prst="cloudCallout">
            <a:avLst>
              <a:gd name="adj1" fmla="val 65018"/>
              <a:gd name="adj2" fmla="val 28311"/>
            </a:avLst>
          </a:prstGeom>
          <a:solidFill>
            <a:srgbClr val="E3F1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Good delay performance</a:t>
            </a:r>
          </a:p>
        </p:txBody>
      </p:sp>
      <p:sp>
        <p:nvSpPr>
          <p:cNvPr id="4" name="Date Placeholder 3"/>
          <p:cNvSpPr>
            <a:spLocks noGrp="1"/>
          </p:cNvSpPr>
          <p:nvPr>
            <p:ph type="dt" sz="half" idx="10"/>
          </p:nvPr>
        </p:nvSpPr>
        <p:spPr/>
        <p:txBody>
          <a:bodyPr/>
          <a:lstStyle/>
          <a:p>
            <a:fld id="{EE8DFE1C-9098-435D-8080-0381DAD112D8}" type="datetime4">
              <a:rPr lang="en-US" altLang="zh-CN" smtClean="0"/>
              <a:t>June 2, 2017</a:t>
            </a:fld>
            <a:endParaRPr lang="zh-CN" altLang="en-US"/>
          </a:p>
        </p:txBody>
      </p:sp>
    </p:spTree>
    <p:extLst>
      <p:ext uri="{BB962C8B-B14F-4D97-AF65-F5344CB8AC3E}">
        <p14:creationId xmlns:p14="http://schemas.microsoft.com/office/powerpoint/2010/main" val="175881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0"/>
                                        </p:tgtEl>
                                        <p:attrNameLst>
                                          <p:attrName>style.visibility</p:attrName>
                                        </p:attrNameLst>
                                      </p:cBhvr>
                                      <p:to>
                                        <p:strVal val="visible"/>
                                      </p:to>
                                    </p:set>
                                    <p:anim calcmode="lin" valueType="num">
                                      <p:cBhvr additive="base">
                                        <p:cTn id="13" dur="500" fill="hold"/>
                                        <p:tgtEl>
                                          <p:spTgt spid="90"/>
                                        </p:tgtEl>
                                        <p:attrNameLst>
                                          <p:attrName>ppt_x</p:attrName>
                                        </p:attrNameLst>
                                      </p:cBhvr>
                                      <p:tavLst>
                                        <p:tav tm="0">
                                          <p:val>
                                            <p:strVal val="#ppt_x"/>
                                          </p:val>
                                        </p:tav>
                                        <p:tav tm="100000">
                                          <p:val>
                                            <p:strVal val="#ppt_x"/>
                                          </p:val>
                                        </p:tav>
                                      </p:tavLst>
                                    </p:anim>
                                    <p:anim calcmode="lin" valueType="num">
                                      <p:cBhvr additive="base">
                                        <p:cTn id="14" dur="500" fill="hold"/>
                                        <p:tgtEl>
                                          <p:spTgt spid="9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anim calcmode="lin" valueType="num">
                                      <p:cBhvr additive="base">
                                        <p:cTn id="17" dur="500" fill="hold"/>
                                        <p:tgtEl>
                                          <p:spTgt spid="89"/>
                                        </p:tgtEl>
                                        <p:attrNameLst>
                                          <p:attrName>ppt_x</p:attrName>
                                        </p:attrNameLst>
                                      </p:cBhvr>
                                      <p:tavLst>
                                        <p:tav tm="0">
                                          <p:val>
                                            <p:strVal val="#ppt_x"/>
                                          </p:val>
                                        </p:tav>
                                        <p:tav tm="100000">
                                          <p:val>
                                            <p:strVal val="#ppt_x"/>
                                          </p:val>
                                        </p:tav>
                                      </p:tavLst>
                                    </p:anim>
                                    <p:anim calcmode="lin" valueType="num">
                                      <p:cBhvr additive="base">
                                        <p:cTn id="18" dur="500" fill="hold"/>
                                        <p:tgtEl>
                                          <p:spTgt spid="8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8"/>
                                        </p:tgtEl>
                                        <p:attrNameLst>
                                          <p:attrName>style.visibility</p:attrName>
                                        </p:attrNameLst>
                                      </p:cBhvr>
                                      <p:to>
                                        <p:strVal val="visible"/>
                                      </p:to>
                                    </p:set>
                                    <p:anim calcmode="lin" valueType="num">
                                      <p:cBhvr additive="base">
                                        <p:cTn id="21" dur="500" fill="hold"/>
                                        <p:tgtEl>
                                          <p:spTgt spid="98"/>
                                        </p:tgtEl>
                                        <p:attrNameLst>
                                          <p:attrName>ppt_x</p:attrName>
                                        </p:attrNameLst>
                                      </p:cBhvr>
                                      <p:tavLst>
                                        <p:tav tm="0">
                                          <p:val>
                                            <p:strVal val="#ppt_x"/>
                                          </p:val>
                                        </p:tav>
                                        <p:tav tm="100000">
                                          <p:val>
                                            <p:strVal val="#ppt_x"/>
                                          </p:val>
                                        </p:tav>
                                      </p:tavLst>
                                    </p:anim>
                                    <p:anim calcmode="lin" valueType="num">
                                      <p:cBhvr additive="base">
                                        <p:cTn id="22" dur="500" fill="hold"/>
                                        <p:tgtEl>
                                          <p:spTgt spid="9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7"/>
                                        </p:tgtEl>
                                        <p:attrNameLst>
                                          <p:attrName>style.visibility</p:attrName>
                                        </p:attrNameLst>
                                      </p:cBhvr>
                                      <p:to>
                                        <p:strVal val="visible"/>
                                      </p:to>
                                    </p:set>
                                    <p:anim calcmode="lin" valueType="num">
                                      <p:cBhvr additive="base">
                                        <p:cTn id="25" dur="500" fill="hold"/>
                                        <p:tgtEl>
                                          <p:spTgt spid="97"/>
                                        </p:tgtEl>
                                        <p:attrNameLst>
                                          <p:attrName>ppt_x</p:attrName>
                                        </p:attrNameLst>
                                      </p:cBhvr>
                                      <p:tavLst>
                                        <p:tav tm="0">
                                          <p:val>
                                            <p:strVal val="#ppt_x"/>
                                          </p:val>
                                        </p:tav>
                                        <p:tav tm="100000">
                                          <p:val>
                                            <p:strVal val="#ppt_x"/>
                                          </p:val>
                                        </p:tav>
                                      </p:tavLst>
                                    </p:anim>
                                    <p:anim calcmode="lin" valueType="num">
                                      <p:cBhvr additive="base">
                                        <p:cTn id="26" dur="500" fill="hold"/>
                                        <p:tgtEl>
                                          <p:spTgt spid="9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4"/>
                                        </p:tgtEl>
                                        <p:attrNameLst>
                                          <p:attrName>style.visibility</p:attrName>
                                        </p:attrNameLst>
                                      </p:cBhvr>
                                      <p:to>
                                        <p:strVal val="visible"/>
                                      </p:to>
                                    </p:set>
                                    <p:anim calcmode="lin" valueType="num">
                                      <p:cBhvr additive="base">
                                        <p:cTn id="29" dur="500" fill="hold"/>
                                        <p:tgtEl>
                                          <p:spTgt spid="154"/>
                                        </p:tgtEl>
                                        <p:attrNameLst>
                                          <p:attrName>ppt_x</p:attrName>
                                        </p:attrNameLst>
                                      </p:cBhvr>
                                      <p:tavLst>
                                        <p:tav tm="0">
                                          <p:val>
                                            <p:strVal val="#ppt_x"/>
                                          </p:val>
                                        </p:tav>
                                        <p:tav tm="100000">
                                          <p:val>
                                            <p:strVal val="#ppt_x"/>
                                          </p:val>
                                        </p:tav>
                                      </p:tavLst>
                                    </p:anim>
                                    <p:anim calcmode="lin" valueType="num">
                                      <p:cBhvr additive="base">
                                        <p:cTn id="30" dur="500" fill="hold"/>
                                        <p:tgtEl>
                                          <p:spTgt spid="15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9"/>
                                        </p:tgtEl>
                                        <p:attrNameLst>
                                          <p:attrName>style.visibility</p:attrName>
                                        </p:attrNameLst>
                                      </p:cBhvr>
                                      <p:to>
                                        <p:strVal val="visible"/>
                                      </p:to>
                                    </p:set>
                                    <p:anim calcmode="lin" valueType="num">
                                      <p:cBhvr additive="base">
                                        <p:cTn id="33" dur="500" fill="hold"/>
                                        <p:tgtEl>
                                          <p:spTgt spid="99"/>
                                        </p:tgtEl>
                                        <p:attrNameLst>
                                          <p:attrName>ppt_x</p:attrName>
                                        </p:attrNameLst>
                                      </p:cBhvr>
                                      <p:tavLst>
                                        <p:tav tm="0">
                                          <p:val>
                                            <p:strVal val="#ppt_x"/>
                                          </p:val>
                                        </p:tav>
                                        <p:tav tm="100000">
                                          <p:val>
                                            <p:strVal val="#ppt_x"/>
                                          </p:val>
                                        </p:tav>
                                      </p:tavLst>
                                    </p:anim>
                                    <p:anim calcmode="lin" valueType="num">
                                      <p:cBhvr additive="base">
                                        <p:cTn id="34" dur="500" fill="hold"/>
                                        <p:tgtEl>
                                          <p:spTgt spid="9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500" fill="hold"/>
                                        <p:tgtEl>
                                          <p:spTgt spid="7"/>
                                        </p:tgtEl>
                                        <p:attrNameLst>
                                          <p:attrName>ppt_x</p:attrName>
                                        </p:attrNameLst>
                                      </p:cBhvr>
                                      <p:tavLst>
                                        <p:tav tm="0">
                                          <p:val>
                                            <p:strVal val="#ppt_x"/>
                                          </p:val>
                                        </p:tav>
                                        <p:tav tm="100000">
                                          <p:val>
                                            <p:strVal val="#ppt_x"/>
                                          </p:val>
                                        </p:tav>
                                      </p:tavLst>
                                    </p:anim>
                                    <p:anim calcmode="lin" valueType="num">
                                      <p:cBhvr additive="base">
                                        <p:cTn id="4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anim calcmode="lin" valueType="num">
                                      <p:cBhvr additive="base">
                                        <p:cTn id="45" dur="500" fill="hold"/>
                                        <p:tgtEl>
                                          <p:spTgt spid="60"/>
                                        </p:tgtEl>
                                        <p:attrNameLst>
                                          <p:attrName>ppt_x</p:attrName>
                                        </p:attrNameLst>
                                      </p:cBhvr>
                                      <p:tavLst>
                                        <p:tav tm="0">
                                          <p:val>
                                            <p:strVal val="#ppt_x"/>
                                          </p:val>
                                        </p:tav>
                                        <p:tav tm="100000">
                                          <p:val>
                                            <p:strVal val="#ppt_x"/>
                                          </p:val>
                                        </p:tav>
                                      </p:tavLst>
                                    </p:anim>
                                    <p:anim calcmode="lin" valueType="num">
                                      <p:cBhvr additive="base">
                                        <p:cTn id="46"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anim calcmode="lin" valueType="num">
                                      <p:cBhvr additive="base">
                                        <p:cTn id="51" dur="500" fill="hold"/>
                                        <p:tgtEl>
                                          <p:spTgt spid="47"/>
                                        </p:tgtEl>
                                        <p:attrNameLst>
                                          <p:attrName>ppt_x</p:attrName>
                                        </p:attrNameLst>
                                      </p:cBhvr>
                                      <p:tavLst>
                                        <p:tav tm="0">
                                          <p:val>
                                            <p:strVal val="#ppt_x"/>
                                          </p:val>
                                        </p:tav>
                                        <p:tav tm="100000">
                                          <p:val>
                                            <p:strVal val="#ppt_x"/>
                                          </p:val>
                                        </p:tav>
                                      </p:tavLst>
                                    </p:anim>
                                    <p:anim calcmode="lin" valueType="num">
                                      <p:cBhvr additive="base">
                                        <p:cTn id="5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animEffect transition="in" filter="fade">
                                      <p:cBhvr>
                                        <p:cTn id="57" dur="1000"/>
                                        <p:tgtEl>
                                          <p:spTgt spid="76"/>
                                        </p:tgtEl>
                                      </p:cBhvr>
                                    </p:animEffect>
                                    <p:anim calcmode="lin" valueType="num">
                                      <p:cBhvr>
                                        <p:cTn id="58" dur="1000" fill="hold"/>
                                        <p:tgtEl>
                                          <p:spTgt spid="76"/>
                                        </p:tgtEl>
                                        <p:attrNameLst>
                                          <p:attrName>ppt_x</p:attrName>
                                        </p:attrNameLst>
                                      </p:cBhvr>
                                      <p:tavLst>
                                        <p:tav tm="0">
                                          <p:val>
                                            <p:strVal val="#ppt_x"/>
                                          </p:val>
                                        </p:tav>
                                        <p:tav tm="100000">
                                          <p:val>
                                            <p:strVal val="#ppt_x"/>
                                          </p:val>
                                        </p:tav>
                                      </p:tavLst>
                                    </p:anim>
                                    <p:anim calcmode="lin" valueType="num">
                                      <p:cBhvr>
                                        <p:cTn id="59" dur="1000" fill="hold"/>
                                        <p:tgtEl>
                                          <p:spTgt spid="76"/>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fade">
                                      <p:cBhvr>
                                        <p:cTn id="62" dur="1000"/>
                                        <p:tgtEl>
                                          <p:spTgt spid="82"/>
                                        </p:tgtEl>
                                      </p:cBhvr>
                                    </p:animEffect>
                                    <p:anim calcmode="lin" valueType="num">
                                      <p:cBhvr>
                                        <p:cTn id="63" dur="1000" fill="hold"/>
                                        <p:tgtEl>
                                          <p:spTgt spid="82"/>
                                        </p:tgtEl>
                                        <p:attrNameLst>
                                          <p:attrName>ppt_x</p:attrName>
                                        </p:attrNameLst>
                                      </p:cBhvr>
                                      <p:tavLst>
                                        <p:tav tm="0">
                                          <p:val>
                                            <p:strVal val="#ppt_x"/>
                                          </p:val>
                                        </p:tav>
                                        <p:tav tm="100000">
                                          <p:val>
                                            <p:strVal val="#ppt_x"/>
                                          </p:val>
                                        </p:tav>
                                      </p:tavLst>
                                    </p:anim>
                                    <p:anim calcmode="lin" valueType="num">
                                      <p:cBhvr>
                                        <p:cTn id="64" dur="1000" fill="hold"/>
                                        <p:tgtEl>
                                          <p:spTgt spid="82"/>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animEffect transition="in" filter="fade">
                                      <p:cBhvr>
                                        <p:cTn id="67" dur="1000"/>
                                        <p:tgtEl>
                                          <p:spTgt spid="78"/>
                                        </p:tgtEl>
                                      </p:cBhvr>
                                    </p:animEffect>
                                    <p:anim calcmode="lin" valueType="num">
                                      <p:cBhvr>
                                        <p:cTn id="68" dur="1000" fill="hold"/>
                                        <p:tgtEl>
                                          <p:spTgt spid="78"/>
                                        </p:tgtEl>
                                        <p:attrNameLst>
                                          <p:attrName>ppt_x</p:attrName>
                                        </p:attrNameLst>
                                      </p:cBhvr>
                                      <p:tavLst>
                                        <p:tav tm="0">
                                          <p:val>
                                            <p:strVal val="#ppt_x"/>
                                          </p:val>
                                        </p:tav>
                                        <p:tav tm="100000">
                                          <p:val>
                                            <p:strVal val="#ppt_x"/>
                                          </p:val>
                                        </p:tav>
                                      </p:tavLst>
                                    </p:anim>
                                    <p:anim calcmode="lin" valueType="num">
                                      <p:cBhvr>
                                        <p:cTn id="69" dur="1000" fill="hold"/>
                                        <p:tgtEl>
                                          <p:spTgt spid="78"/>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fade">
                                      <p:cBhvr>
                                        <p:cTn id="72" dur="1000"/>
                                        <p:tgtEl>
                                          <p:spTgt spid="77"/>
                                        </p:tgtEl>
                                      </p:cBhvr>
                                    </p:animEffect>
                                    <p:anim calcmode="lin" valueType="num">
                                      <p:cBhvr>
                                        <p:cTn id="73" dur="1000" fill="hold"/>
                                        <p:tgtEl>
                                          <p:spTgt spid="77"/>
                                        </p:tgtEl>
                                        <p:attrNameLst>
                                          <p:attrName>ppt_x</p:attrName>
                                        </p:attrNameLst>
                                      </p:cBhvr>
                                      <p:tavLst>
                                        <p:tav tm="0">
                                          <p:val>
                                            <p:strVal val="#ppt_x"/>
                                          </p:val>
                                        </p:tav>
                                        <p:tav tm="100000">
                                          <p:val>
                                            <p:strVal val="#ppt_x"/>
                                          </p:val>
                                        </p:tav>
                                      </p:tavLst>
                                    </p:anim>
                                    <p:anim calcmode="lin" valueType="num">
                                      <p:cBhvr>
                                        <p:cTn id="74" dur="1000" fill="hold"/>
                                        <p:tgtEl>
                                          <p:spTgt spid="7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fade">
                                      <p:cBhvr>
                                        <p:cTn id="77" dur="1000"/>
                                        <p:tgtEl>
                                          <p:spTgt spid="87"/>
                                        </p:tgtEl>
                                      </p:cBhvr>
                                    </p:animEffect>
                                    <p:anim calcmode="lin" valueType="num">
                                      <p:cBhvr>
                                        <p:cTn id="78" dur="1000" fill="hold"/>
                                        <p:tgtEl>
                                          <p:spTgt spid="87"/>
                                        </p:tgtEl>
                                        <p:attrNameLst>
                                          <p:attrName>ppt_x</p:attrName>
                                        </p:attrNameLst>
                                      </p:cBhvr>
                                      <p:tavLst>
                                        <p:tav tm="0">
                                          <p:val>
                                            <p:strVal val="#ppt_x"/>
                                          </p:val>
                                        </p:tav>
                                        <p:tav tm="100000">
                                          <p:val>
                                            <p:strVal val="#ppt_x"/>
                                          </p:val>
                                        </p:tav>
                                      </p:tavLst>
                                    </p:anim>
                                    <p:anim calcmode="lin" valueType="num">
                                      <p:cBhvr>
                                        <p:cTn id="79" dur="1000" fill="hold"/>
                                        <p:tgtEl>
                                          <p:spTgt spid="87"/>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6"/>
                                        </p:tgtEl>
                                        <p:attrNameLst>
                                          <p:attrName>style.visibility</p:attrName>
                                        </p:attrNameLst>
                                      </p:cBhvr>
                                      <p:to>
                                        <p:strVal val="visible"/>
                                      </p:to>
                                    </p:set>
                                    <p:animEffect transition="in" filter="fade">
                                      <p:cBhvr>
                                        <p:cTn id="82" dur="1000"/>
                                        <p:tgtEl>
                                          <p:spTgt spid="86"/>
                                        </p:tgtEl>
                                      </p:cBhvr>
                                    </p:animEffect>
                                    <p:anim calcmode="lin" valueType="num">
                                      <p:cBhvr>
                                        <p:cTn id="83" dur="1000" fill="hold"/>
                                        <p:tgtEl>
                                          <p:spTgt spid="86"/>
                                        </p:tgtEl>
                                        <p:attrNameLst>
                                          <p:attrName>ppt_x</p:attrName>
                                        </p:attrNameLst>
                                      </p:cBhvr>
                                      <p:tavLst>
                                        <p:tav tm="0">
                                          <p:val>
                                            <p:strVal val="#ppt_x"/>
                                          </p:val>
                                        </p:tav>
                                        <p:tav tm="100000">
                                          <p:val>
                                            <p:strVal val="#ppt_x"/>
                                          </p:val>
                                        </p:tav>
                                      </p:tavLst>
                                    </p:anim>
                                    <p:anim calcmode="lin" valueType="num">
                                      <p:cBhvr>
                                        <p:cTn id="84"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91"/>
                                        </p:tgtEl>
                                        <p:attrNameLst>
                                          <p:attrName>style.visibility</p:attrName>
                                        </p:attrNameLst>
                                      </p:cBhvr>
                                      <p:to>
                                        <p:strVal val="visible"/>
                                      </p:to>
                                    </p:set>
                                    <p:anim calcmode="lin" valueType="num">
                                      <p:cBhvr additive="base">
                                        <p:cTn id="89" dur="500" fill="hold"/>
                                        <p:tgtEl>
                                          <p:spTgt spid="91"/>
                                        </p:tgtEl>
                                        <p:attrNameLst>
                                          <p:attrName>ppt_x</p:attrName>
                                        </p:attrNameLst>
                                      </p:cBhvr>
                                      <p:tavLst>
                                        <p:tav tm="0">
                                          <p:val>
                                            <p:strVal val="#ppt_x"/>
                                          </p:val>
                                        </p:tav>
                                        <p:tav tm="100000">
                                          <p:val>
                                            <p:strVal val="#ppt_x"/>
                                          </p:val>
                                        </p:tav>
                                      </p:tavLst>
                                    </p:anim>
                                    <p:anim calcmode="lin" valueType="num">
                                      <p:cBhvr additive="base">
                                        <p:cTn id="90" dur="500" fill="hold"/>
                                        <p:tgtEl>
                                          <p:spTgt spid="9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88"/>
                                        </p:tgtEl>
                                        <p:attrNameLst>
                                          <p:attrName>style.visibility</p:attrName>
                                        </p:attrNameLst>
                                      </p:cBhvr>
                                      <p:to>
                                        <p:strVal val="visible"/>
                                      </p:to>
                                    </p:set>
                                    <p:anim calcmode="lin" valueType="num">
                                      <p:cBhvr additive="base">
                                        <p:cTn id="95" dur="500" fill="hold"/>
                                        <p:tgtEl>
                                          <p:spTgt spid="88"/>
                                        </p:tgtEl>
                                        <p:attrNameLst>
                                          <p:attrName>ppt_x</p:attrName>
                                        </p:attrNameLst>
                                      </p:cBhvr>
                                      <p:tavLst>
                                        <p:tav tm="0">
                                          <p:val>
                                            <p:strVal val="#ppt_x"/>
                                          </p:val>
                                        </p:tav>
                                        <p:tav tm="100000">
                                          <p:val>
                                            <p:strVal val="#ppt_x"/>
                                          </p:val>
                                        </p:tav>
                                      </p:tavLst>
                                    </p:anim>
                                    <p:anim calcmode="lin" valueType="num">
                                      <p:cBhvr additive="base">
                                        <p:cTn id="96"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500" fill="hold"/>
                                        <p:tgtEl>
                                          <p:spTgt spid="46"/>
                                        </p:tgtEl>
                                        <p:attrNameLst>
                                          <p:attrName>ppt_x</p:attrName>
                                        </p:attrNameLst>
                                      </p:cBhvr>
                                      <p:tavLst>
                                        <p:tav tm="0">
                                          <p:val>
                                            <p:strVal val="#ppt_x"/>
                                          </p:val>
                                        </p:tav>
                                        <p:tav tm="100000">
                                          <p:val>
                                            <p:strVal val="#ppt_x"/>
                                          </p:val>
                                        </p:tav>
                                      </p:tavLst>
                                    </p:anim>
                                    <p:anim calcmode="lin" valueType="num">
                                      <p:cBhvr additive="base">
                                        <p:cTn id="10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grpId="0" nodeType="click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fade">
                                      <p:cBhvr>
                                        <p:cTn id="107" dur="1000"/>
                                        <p:tgtEl>
                                          <p:spTgt spid="48"/>
                                        </p:tgtEl>
                                      </p:cBhvr>
                                    </p:animEffect>
                                    <p:anim calcmode="lin" valueType="num">
                                      <p:cBhvr>
                                        <p:cTn id="108" dur="1000" fill="hold"/>
                                        <p:tgtEl>
                                          <p:spTgt spid="48"/>
                                        </p:tgtEl>
                                        <p:attrNameLst>
                                          <p:attrName>ppt_x</p:attrName>
                                        </p:attrNameLst>
                                      </p:cBhvr>
                                      <p:tavLst>
                                        <p:tav tm="0">
                                          <p:val>
                                            <p:strVal val="#ppt_x"/>
                                          </p:val>
                                        </p:tav>
                                        <p:tav tm="100000">
                                          <p:val>
                                            <p:strVal val="#ppt_x"/>
                                          </p:val>
                                        </p:tav>
                                      </p:tavLst>
                                    </p:anim>
                                    <p:anim calcmode="lin" valueType="num">
                                      <p:cBhvr>
                                        <p:cTn id="109" dur="1000" fill="hold"/>
                                        <p:tgtEl>
                                          <p:spTgt spid="48"/>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fade">
                                      <p:cBhvr>
                                        <p:cTn id="112" dur="1000"/>
                                        <p:tgtEl>
                                          <p:spTgt spid="49"/>
                                        </p:tgtEl>
                                      </p:cBhvr>
                                    </p:animEffect>
                                    <p:anim calcmode="lin" valueType="num">
                                      <p:cBhvr>
                                        <p:cTn id="113" dur="1000" fill="hold"/>
                                        <p:tgtEl>
                                          <p:spTgt spid="49"/>
                                        </p:tgtEl>
                                        <p:attrNameLst>
                                          <p:attrName>ppt_x</p:attrName>
                                        </p:attrNameLst>
                                      </p:cBhvr>
                                      <p:tavLst>
                                        <p:tav tm="0">
                                          <p:val>
                                            <p:strVal val="#ppt_x"/>
                                          </p:val>
                                        </p:tav>
                                        <p:tav tm="100000">
                                          <p:val>
                                            <p:strVal val="#ppt_x"/>
                                          </p:val>
                                        </p:tav>
                                      </p:tavLst>
                                    </p:anim>
                                    <p:anim calcmode="lin" valueType="num">
                                      <p:cBhvr>
                                        <p:cTn id="114" dur="1000" fill="hold"/>
                                        <p:tgtEl>
                                          <p:spTgt spid="49"/>
                                        </p:tgtEl>
                                        <p:attrNameLst>
                                          <p:attrName>ppt_y</p:attrName>
                                        </p:attrNameLst>
                                      </p:cBhvr>
                                      <p:tavLst>
                                        <p:tav tm="0">
                                          <p:val>
                                            <p:strVal val="#ppt_y+.1"/>
                                          </p:val>
                                        </p:tav>
                                        <p:tav tm="100000">
                                          <p:val>
                                            <p:strVal val="#ppt_y"/>
                                          </p:val>
                                        </p:tav>
                                      </p:tavLst>
                                    </p:anim>
                                  </p:childTnLst>
                                </p:cTn>
                              </p:par>
                              <p:par>
                                <p:cTn id="115" presetID="42"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1000"/>
                                        <p:tgtEl>
                                          <p:spTgt spid="50"/>
                                        </p:tgtEl>
                                      </p:cBhvr>
                                    </p:animEffect>
                                    <p:anim calcmode="lin" valueType="num">
                                      <p:cBhvr>
                                        <p:cTn id="118" dur="1000" fill="hold"/>
                                        <p:tgtEl>
                                          <p:spTgt spid="50"/>
                                        </p:tgtEl>
                                        <p:attrNameLst>
                                          <p:attrName>ppt_x</p:attrName>
                                        </p:attrNameLst>
                                      </p:cBhvr>
                                      <p:tavLst>
                                        <p:tav tm="0">
                                          <p:val>
                                            <p:strVal val="#ppt_x"/>
                                          </p:val>
                                        </p:tav>
                                        <p:tav tm="100000">
                                          <p:val>
                                            <p:strVal val="#ppt_x"/>
                                          </p:val>
                                        </p:tav>
                                      </p:tavLst>
                                    </p:anim>
                                    <p:anim calcmode="lin" valueType="num">
                                      <p:cBhvr>
                                        <p:cTn id="119" dur="1000" fill="hold"/>
                                        <p:tgtEl>
                                          <p:spTgt spid="50"/>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1000"/>
                                        <p:tgtEl>
                                          <p:spTgt spid="58"/>
                                        </p:tgtEl>
                                      </p:cBhvr>
                                    </p:animEffect>
                                    <p:anim calcmode="lin" valueType="num">
                                      <p:cBhvr>
                                        <p:cTn id="123" dur="1000" fill="hold"/>
                                        <p:tgtEl>
                                          <p:spTgt spid="58"/>
                                        </p:tgtEl>
                                        <p:attrNameLst>
                                          <p:attrName>ppt_x</p:attrName>
                                        </p:attrNameLst>
                                      </p:cBhvr>
                                      <p:tavLst>
                                        <p:tav tm="0">
                                          <p:val>
                                            <p:strVal val="#ppt_x"/>
                                          </p:val>
                                        </p:tav>
                                        <p:tav tm="100000">
                                          <p:val>
                                            <p:strVal val="#ppt_x"/>
                                          </p:val>
                                        </p:tav>
                                      </p:tavLst>
                                    </p:anim>
                                    <p:anim calcmode="lin" valueType="num">
                                      <p:cBhvr>
                                        <p:cTn id="124" dur="1000" fill="hold"/>
                                        <p:tgtEl>
                                          <p:spTgt spid="58"/>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animEffect transition="in" filter="fade">
                                      <p:cBhvr>
                                        <p:cTn id="127" dur="1000"/>
                                        <p:tgtEl>
                                          <p:spTgt spid="59"/>
                                        </p:tgtEl>
                                      </p:cBhvr>
                                    </p:animEffect>
                                    <p:anim calcmode="lin" valueType="num">
                                      <p:cBhvr>
                                        <p:cTn id="128" dur="1000" fill="hold"/>
                                        <p:tgtEl>
                                          <p:spTgt spid="59"/>
                                        </p:tgtEl>
                                        <p:attrNameLst>
                                          <p:attrName>ppt_x</p:attrName>
                                        </p:attrNameLst>
                                      </p:cBhvr>
                                      <p:tavLst>
                                        <p:tav tm="0">
                                          <p:val>
                                            <p:strVal val="#ppt_x"/>
                                          </p:val>
                                        </p:tav>
                                        <p:tav tm="100000">
                                          <p:val>
                                            <p:strVal val="#ppt_x"/>
                                          </p:val>
                                        </p:tav>
                                      </p:tavLst>
                                    </p:anim>
                                    <p:anim calcmode="lin" valueType="num">
                                      <p:cBhvr>
                                        <p:cTn id="129" dur="1000" fill="hold"/>
                                        <p:tgtEl>
                                          <p:spTgt spid="59"/>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54"/>
                                        </p:tgtEl>
                                        <p:attrNameLst>
                                          <p:attrName>style.visibility</p:attrName>
                                        </p:attrNameLst>
                                      </p:cBhvr>
                                      <p:to>
                                        <p:strVal val="visible"/>
                                      </p:to>
                                    </p:set>
                                    <p:animEffect transition="in" filter="fade">
                                      <p:cBhvr>
                                        <p:cTn id="132" dur="1000"/>
                                        <p:tgtEl>
                                          <p:spTgt spid="54"/>
                                        </p:tgtEl>
                                      </p:cBhvr>
                                    </p:animEffect>
                                    <p:anim calcmode="lin" valueType="num">
                                      <p:cBhvr>
                                        <p:cTn id="133" dur="1000" fill="hold"/>
                                        <p:tgtEl>
                                          <p:spTgt spid="54"/>
                                        </p:tgtEl>
                                        <p:attrNameLst>
                                          <p:attrName>ppt_x</p:attrName>
                                        </p:attrNameLst>
                                      </p:cBhvr>
                                      <p:tavLst>
                                        <p:tav tm="0">
                                          <p:val>
                                            <p:strVal val="#ppt_x"/>
                                          </p:val>
                                        </p:tav>
                                        <p:tav tm="100000">
                                          <p:val>
                                            <p:strVal val="#ppt_x"/>
                                          </p:val>
                                        </p:tav>
                                      </p:tavLst>
                                    </p:anim>
                                    <p:anim calcmode="lin" valueType="num">
                                      <p:cBhvr>
                                        <p:cTn id="134"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62"/>
                                        </p:tgtEl>
                                        <p:attrNameLst>
                                          <p:attrName>style.visibility</p:attrName>
                                        </p:attrNameLst>
                                      </p:cBhvr>
                                      <p:to>
                                        <p:strVal val="visible"/>
                                      </p:to>
                                    </p:set>
                                    <p:anim calcmode="lin" valueType="num">
                                      <p:cBhvr additive="base">
                                        <p:cTn id="139" dur="500" fill="hold"/>
                                        <p:tgtEl>
                                          <p:spTgt spid="62"/>
                                        </p:tgtEl>
                                        <p:attrNameLst>
                                          <p:attrName>ppt_x</p:attrName>
                                        </p:attrNameLst>
                                      </p:cBhvr>
                                      <p:tavLst>
                                        <p:tav tm="0">
                                          <p:val>
                                            <p:strVal val="#ppt_x"/>
                                          </p:val>
                                        </p:tav>
                                        <p:tav tm="100000">
                                          <p:val>
                                            <p:strVal val="#ppt_x"/>
                                          </p:val>
                                        </p:tav>
                                      </p:tavLst>
                                    </p:anim>
                                    <p:anim calcmode="lin" valueType="num">
                                      <p:cBhvr additive="base">
                                        <p:cTn id="140"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61"/>
                                        </p:tgtEl>
                                        <p:attrNameLst>
                                          <p:attrName>style.visibility</p:attrName>
                                        </p:attrNameLst>
                                      </p:cBhvr>
                                      <p:to>
                                        <p:strVal val="visible"/>
                                      </p:to>
                                    </p:set>
                                    <p:anim calcmode="lin" valueType="num">
                                      <p:cBhvr additive="base">
                                        <p:cTn id="145" dur="500" fill="hold"/>
                                        <p:tgtEl>
                                          <p:spTgt spid="61"/>
                                        </p:tgtEl>
                                        <p:attrNameLst>
                                          <p:attrName>ppt_x</p:attrName>
                                        </p:attrNameLst>
                                      </p:cBhvr>
                                      <p:tavLst>
                                        <p:tav tm="0">
                                          <p:val>
                                            <p:strVal val="#ppt_x"/>
                                          </p:val>
                                        </p:tav>
                                        <p:tav tm="100000">
                                          <p:val>
                                            <p:strVal val="#ppt_x"/>
                                          </p:val>
                                        </p:tav>
                                      </p:tavLst>
                                    </p:anim>
                                    <p:anim calcmode="lin" valueType="num">
                                      <p:cBhvr additive="base">
                                        <p:cTn id="146"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P spid="97" grpId="0"/>
      <p:bldP spid="154" grpId="0"/>
      <p:bldP spid="3" grpId="0" animBg="1"/>
      <p:bldP spid="46" grpId="0" animBg="1"/>
      <p:bldP spid="47" grpId="0" animBg="1"/>
      <p:bldP spid="48" grpId="0" animBg="1"/>
      <p:bldP spid="49" grpId="0" animBg="1"/>
      <p:bldP spid="58" grpId="0"/>
      <p:bldP spid="59" grpId="0"/>
      <p:bldP spid="7" grpId="0" animBg="1"/>
      <p:bldP spid="60" grpId="0" animBg="1"/>
      <p:bldP spid="61" grpId="0" animBg="1"/>
      <p:bldP spid="62" grpId="0" animBg="1"/>
      <p:bldP spid="76" grpId="0" animBg="1"/>
      <p:bldP spid="77" grpId="0" animBg="1"/>
      <p:bldP spid="86" grpId="0"/>
      <p:bldP spid="87" grpId="0"/>
      <p:bldP spid="88" grpId="0" animBg="1"/>
      <p:bldP spid="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5460970" y="4312695"/>
            <a:ext cx="3493844" cy="78744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Switches Can Connect A Large Number of Ports and Operate at Very High Speed</a:t>
            </a:r>
          </a:p>
        </p:txBody>
      </p:sp>
      <p:sp>
        <p:nvSpPr>
          <p:cNvPr id="22" name="Rectangle 21"/>
          <p:cNvSpPr/>
          <p:nvPr/>
        </p:nvSpPr>
        <p:spPr>
          <a:xfrm>
            <a:off x="5460970" y="2483063"/>
            <a:ext cx="3493844" cy="822764"/>
          </a:xfrm>
          <a:prstGeom prst="rect">
            <a:avLst/>
          </a:prstGeom>
          <a:solidFill>
            <a:srgbClr val="92D050">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p:cNvSpPr>
            <a:spLocks noGrp="1"/>
          </p:cNvSpPr>
          <p:nvPr>
            <p:ph type="title"/>
          </p:nvPr>
        </p:nvSpPr>
        <p:spPr>
          <a:xfrm>
            <a:off x="628650" y="349360"/>
            <a:ext cx="7886700" cy="1325563"/>
          </a:xfrm>
        </p:spPr>
        <p:txBody>
          <a:bodyPr>
            <a:normAutofit/>
          </a:bodyPr>
          <a:lstStyle/>
          <a:p>
            <a:r>
              <a:rPr lang="en-US" b="1" dirty="0"/>
              <a:t>Why Need New Scheduling Algorithms</a:t>
            </a:r>
            <a:endParaRPr lang="en-US" b="1" dirty="0">
              <a:latin typeface="+mn-lt"/>
            </a:endParaRPr>
          </a:p>
        </p:txBody>
      </p:sp>
      <p:sp>
        <p:nvSpPr>
          <p:cNvPr id="5" name="页脚占位符 4"/>
          <p:cNvSpPr>
            <a:spLocks noGrp="1"/>
          </p:cNvSpPr>
          <p:nvPr>
            <p:ph type="ftr" sz="quarter" idx="11"/>
          </p:nvPr>
        </p:nvSpPr>
        <p:spPr/>
        <p:txBody>
          <a:bodyPr/>
          <a:lstStyle/>
          <a:p>
            <a:r>
              <a:rPr lang="sv-SE" altLang="zh-CN"/>
              <a:t>SIGMETRICS 2017</a:t>
            </a:r>
            <a:endParaRPr lang="zh-CN" altLang="en-US" dirty="0"/>
          </a:p>
        </p:txBody>
      </p:sp>
      <p:sp>
        <p:nvSpPr>
          <p:cNvPr id="48" name="Rectangle 47"/>
          <p:cNvSpPr/>
          <p:nvPr/>
        </p:nvSpPr>
        <p:spPr>
          <a:xfrm rot="300000">
            <a:off x="477983" y="4822291"/>
            <a:ext cx="4039340" cy="10201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Isosceles Triangle 48"/>
          <p:cNvSpPr/>
          <p:nvPr/>
        </p:nvSpPr>
        <p:spPr>
          <a:xfrm>
            <a:off x="2201329" y="4941034"/>
            <a:ext cx="532660" cy="574497"/>
          </a:xfrm>
          <a:prstGeom prst="triangl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p:cNvGrpSpPr/>
          <p:nvPr/>
        </p:nvGrpSpPr>
        <p:grpSpPr>
          <a:xfrm rot="300000">
            <a:off x="644444" y="4331650"/>
            <a:ext cx="1109708" cy="370797"/>
            <a:chOff x="4825014" y="3389095"/>
            <a:chExt cx="1109708" cy="319756"/>
          </a:xfrm>
        </p:grpSpPr>
        <p:sp>
          <p:nvSpPr>
            <p:cNvPr id="51" name="Flowchart: Magnetic Disk 50"/>
            <p:cNvSpPr/>
            <p:nvPr/>
          </p:nvSpPr>
          <p:spPr>
            <a:xfrm>
              <a:off x="5069150" y="3389095"/>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Magnetic Disk 51"/>
            <p:cNvSpPr/>
            <p:nvPr/>
          </p:nvSpPr>
          <p:spPr>
            <a:xfrm>
              <a:off x="4825014" y="3538917"/>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Magnetic Disk 52"/>
            <p:cNvSpPr/>
            <p:nvPr/>
          </p:nvSpPr>
          <p:spPr>
            <a:xfrm>
              <a:off x="5357674" y="3540159"/>
              <a:ext cx="577048" cy="168692"/>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rot="300000">
            <a:off x="3319958" y="4524266"/>
            <a:ext cx="1109708" cy="413397"/>
            <a:chOff x="7498672" y="3397606"/>
            <a:chExt cx="1109708" cy="319756"/>
          </a:xfrm>
        </p:grpSpPr>
        <p:sp>
          <p:nvSpPr>
            <p:cNvPr id="55" name="Flowchart: Magnetic Disk 54"/>
            <p:cNvSpPr/>
            <p:nvPr/>
          </p:nvSpPr>
          <p:spPr>
            <a:xfrm>
              <a:off x="7742808" y="3397606"/>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Magnetic Disk 55"/>
            <p:cNvSpPr/>
            <p:nvPr/>
          </p:nvSpPr>
          <p:spPr>
            <a:xfrm>
              <a:off x="7498672" y="3547428"/>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Magnetic Disk 56"/>
            <p:cNvSpPr/>
            <p:nvPr/>
          </p:nvSpPr>
          <p:spPr>
            <a:xfrm>
              <a:off x="8031332" y="3548670"/>
              <a:ext cx="577048" cy="168692"/>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p:cNvSpPr txBox="1"/>
          <p:nvPr/>
        </p:nvSpPr>
        <p:spPr>
          <a:xfrm>
            <a:off x="440345" y="3738305"/>
            <a:ext cx="1793104" cy="584775"/>
          </a:xfrm>
          <a:prstGeom prst="rect">
            <a:avLst/>
          </a:prstGeom>
          <a:noFill/>
        </p:spPr>
        <p:txBody>
          <a:bodyPr wrap="square" rtlCol="0">
            <a:spAutoFit/>
          </a:bodyPr>
          <a:lstStyle/>
          <a:p>
            <a:pPr algn="ctr"/>
            <a:r>
              <a:rPr lang="en-US" sz="1600" dirty="0"/>
              <a:t>Quality of the matching</a:t>
            </a:r>
          </a:p>
        </p:txBody>
      </p:sp>
      <p:sp>
        <p:nvSpPr>
          <p:cNvPr id="59" name="TextBox 58"/>
          <p:cNvSpPr txBox="1"/>
          <p:nvPr/>
        </p:nvSpPr>
        <p:spPr>
          <a:xfrm>
            <a:off x="3021079" y="3994308"/>
            <a:ext cx="1896769" cy="584775"/>
          </a:xfrm>
          <a:prstGeom prst="rect">
            <a:avLst/>
          </a:prstGeom>
          <a:noFill/>
        </p:spPr>
        <p:txBody>
          <a:bodyPr wrap="square" rtlCol="0">
            <a:spAutoFit/>
          </a:bodyPr>
          <a:lstStyle/>
          <a:p>
            <a:pPr algn="ctr"/>
            <a:r>
              <a:rPr lang="en-US" sz="1600" dirty="0"/>
              <a:t>Time to compute the matching</a:t>
            </a:r>
          </a:p>
        </p:txBody>
      </p:sp>
      <p:sp>
        <p:nvSpPr>
          <p:cNvPr id="8" name="Rounded Rectangle 7"/>
          <p:cNvSpPr/>
          <p:nvPr/>
        </p:nvSpPr>
        <p:spPr>
          <a:xfrm>
            <a:off x="346842" y="2033752"/>
            <a:ext cx="4475165" cy="356300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2400" b="1" dirty="0">
              <a:solidFill>
                <a:sysClr val="windowText" lastClr="000000"/>
              </a:solidFill>
            </a:endParaRPr>
          </a:p>
        </p:txBody>
      </p:sp>
      <p:sp>
        <p:nvSpPr>
          <p:cNvPr id="9" name="Rectangle 8"/>
          <p:cNvSpPr/>
          <p:nvPr/>
        </p:nvSpPr>
        <p:spPr>
          <a:xfrm>
            <a:off x="346842" y="2546131"/>
            <a:ext cx="4475166" cy="575441"/>
          </a:xfrm>
          <a:prstGeom prst="rect">
            <a:avLst/>
          </a:prstGeom>
          <a:solidFill>
            <a:schemeClr val="accent4">
              <a:lumMod val="40000"/>
              <a:lumOff val="6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FF0000"/>
                </a:solidFill>
              </a:rPr>
              <a:t>Achieve Better Tradeoff </a:t>
            </a:r>
          </a:p>
        </p:txBody>
      </p:sp>
      <p:sp>
        <p:nvSpPr>
          <p:cNvPr id="10" name="Rounded Rectangle 9"/>
          <p:cNvSpPr/>
          <p:nvPr/>
        </p:nvSpPr>
        <p:spPr>
          <a:xfrm>
            <a:off x="5460970" y="1947041"/>
            <a:ext cx="3493844" cy="3649715"/>
          </a:xfrm>
          <a:prstGeom prst="round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nchorCtr="0"/>
          <a:lstStyle/>
          <a:p>
            <a:pPr algn="ctr"/>
            <a:r>
              <a:rPr lang="en-US" sz="2000" b="1" dirty="0">
                <a:solidFill>
                  <a:sysClr val="windowText" lastClr="000000"/>
                </a:solidFill>
              </a:rPr>
              <a:t>Reality</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9162" y="2550883"/>
            <a:ext cx="826814" cy="43979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76641" y="2790871"/>
            <a:ext cx="1061357" cy="514955"/>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2531" y="2554657"/>
            <a:ext cx="715460" cy="402446"/>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66176" y="2898023"/>
            <a:ext cx="684137" cy="384827"/>
          </a:xfrm>
          <a:prstGeom prst="rect">
            <a:avLst/>
          </a:prstGeom>
        </p:spPr>
      </p:pic>
      <p:pic>
        <p:nvPicPr>
          <p:cNvPr id="18" name="Picture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59097" y="2402878"/>
            <a:ext cx="585361" cy="585361"/>
          </a:xfrm>
          <a:prstGeom prst="rect">
            <a:avLst/>
          </a:prstGeom>
        </p:spPr>
      </p:pic>
      <p:pic>
        <p:nvPicPr>
          <p:cNvPr id="19" name="Picture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02683" y="2916279"/>
            <a:ext cx="344355" cy="344355"/>
          </a:xfrm>
          <a:prstGeom prst="rect">
            <a:avLst/>
          </a:prstGeom>
        </p:spPr>
      </p:pic>
      <p:sp>
        <p:nvSpPr>
          <p:cNvPr id="23" name="Down Arrow Callout 22"/>
          <p:cNvSpPr/>
          <p:nvPr/>
        </p:nvSpPr>
        <p:spPr>
          <a:xfrm>
            <a:off x="6515928" y="3765945"/>
            <a:ext cx="1631731" cy="490745"/>
          </a:xfrm>
          <a:prstGeom prst="downArrowCallout">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Badly Need</a:t>
            </a:r>
          </a:p>
        </p:txBody>
      </p:sp>
      <mc:AlternateContent xmlns:mc="http://schemas.openxmlformats.org/markup-compatibility/2006" xmlns:a14="http://schemas.microsoft.com/office/drawing/2010/main">
        <mc:Choice Requires="a14">
          <p:sp>
            <p:nvSpPr>
              <p:cNvPr id="25" name="Rectangle 24"/>
              <p:cNvSpPr/>
              <p:nvPr/>
            </p:nvSpPr>
            <p:spPr>
              <a:xfrm>
                <a:off x="5460970" y="3314995"/>
                <a:ext cx="3493844" cy="432840"/>
              </a:xfrm>
              <a:prstGeom prst="rect">
                <a:avLst/>
              </a:prstGeom>
              <a:solidFill>
                <a:srgbClr val="92D05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i="1" smtClean="0">
                        <a:solidFill>
                          <a:sysClr val="windowText" lastClr="000000"/>
                        </a:solidFill>
                        <a:latin typeface="Cambria Math" charset="0"/>
                        <a:ea typeface="Cambria Math" charset="0"/>
                        <a:cs typeface="Cambria Math" charset="0"/>
                      </a:rPr>
                      <m:t>≥</m:t>
                    </m:r>
                    <m:r>
                      <a:rPr lang="en-US" sz="1600" b="0" i="1" smtClean="0">
                        <a:solidFill>
                          <a:sysClr val="windowText" lastClr="000000"/>
                        </a:solidFill>
                        <a:latin typeface="Cambria Math" charset="0"/>
                        <a:ea typeface="Cambria Math" charset="0"/>
                        <a:cs typeface="Cambria Math" charset="0"/>
                      </a:rPr>
                      <m:t>1</m:t>
                    </m:r>
                  </m:oMath>
                </a14:m>
                <a:r>
                  <a:rPr lang="en-US" sz="1600" dirty="0">
                    <a:solidFill>
                      <a:sysClr val="windowText" lastClr="000000"/>
                    </a:solidFill>
                  </a:rPr>
                  <a:t>K ports &amp; </a:t>
                </a:r>
                <a14:m>
                  <m:oMath xmlns:m="http://schemas.openxmlformats.org/officeDocument/2006/math">
                    <m:r>
                      <a:rPr lang="en-US" sz="1600" i="1" smtClean="0">
                        <a:solidFill>
                          <a:sysClr val="windowText" lastClr="000000"/>
                        </a:solidFill>
                        <a:latin typeface="Cambria Math" charset="0"/>
                        <a:ea typeface="Cambria Math" charset="0"/>
                        <a:cs typeface="Cambria Math" charset="0"/>
                      </a:rPr>
                      <m:t>≥</m:t>
                    </m:r>
                    <m:r>
                      <a:rPr lang="en-US" sz="1600" b="0" i="1" smtClean="0">
                        <a:solidFill>
                          <a:sysClr val="windowText" lastClr="000000"/>
                        </a:solidFill>
                        <a:latin typeface="Cambria Math" charset="0"/>
                        <a:ea typeface="Cambria Math" charset="0"/>
                        <a:cs typeface="Cambria Math" charset="0"/>
                      </a:rPr>
                      <m:t>1</m:t>
                    </m:r>
                  </m:oMath>
                </a14:m>
                <a:r>
                  <a:rPr lang="en-US" sz="1600" dirty="0">
                    <a:solidFill>
                      <a:sysClr val="windowText" lastClr="000000"/>
                    </a:solidFill>
                  </a:rPr>
                  <a:t>Tb/s in the future [DeCusatis2013]</a:t>
                </a:r>
              </a:p>
            </p:txBody>
          </p:sp>
        </mc:Choice>
        <mc:Fallback xmlns="">
          <p:sp>
            <p:nvSpPr>
              <p:cNvPr id="25" name="Rectangle 24"/>
              <p:cNvSpPr>
                <a:spLocks noRot="1" noChangeAspect="1" noMove="1" noResize="1" noEditPoints="1" noAdjustHandles="1" noChangeArrowheads="1" noChangeShapeType="1" noTextEdit="1"/>
              </p:cNvSpPr>
              <p:nvPr/>
            </p:nvSpPr>
            <p:spPr>
              <a:xfrm>
                <a:off x="5460970" y="3314995"/>
                <a:ext cx="3493844" cy="432840"/>
              </a:xfrm>
              <a:prstGeom prst="rect">
                <a:avLst/>
              </a:prstGeom>
              <a:blipFill rotWithShape="0">
                <a:blip r:embed="rId9"/>
                <a:stretch>
                  <a:fillRect t="-21127" r="-1047" b="-35211"/>
                </a:stretch>
              </a:blipFill>
              <a:ln>
                <a:noFill/>
              </a:ln>
            </p:spPr>
            <p:txBody>
              <a:bodyPr/>
              <a:lstStyle/>
              <a:p>
                <a:r>
                  <a:rPr lang="en-US">
                    <a:noFill/>
                  </a:rPr>
                  <a:t> </a:t>
                </a:r>
              </a:p>
            </p:txBody>
          </p:sp>
        </mc:Fallback>
      </mc:AlternateContent>
      <p:sp>
        <p:nvSpPr>
          <p:cNvPr id="26" name="Left Arrow 25"/>
          <p:cNvSpPr/>
          <p:nvPr/>
        </p:nvSpPr>
        <p:spPr>
          <a:xfrm>
            <a:off x="4829889" y="3494153"/>
            <a:ext cx="615313" cy="611894"/>
          </a:xfrm>
          <a:prstGeom prst="leftArrow">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Magnetic Disk 52"/>
          <p:cNvSpPr/>
          <p:nvPr/>
        </p:nvSpPr>
        <p:spPr>
          <a:xfrm>
            <a:off x="1225393" y="3269387"/>
            <a:ext cx="577048" cy="195619"/>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lowchart: Magnetic Disk 56"/>
          <p:cNvSpPr/>
          <p:nvPr/>
        </p:nvSpPr>
        <p:spPr>
          <a:xfrm>
            <a:off x="3609532" y="3297190"/>
            <a:ext cx="577048" cy="21809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1734207" y="3358055"/>
            <a:ext cx="591207" cy="1158766"/>
          </a:xfrm>
          <a:custGeom>
            <a:avLst/>
            <a:gdLst>
              <a:gd name="connsiteX0" fmla="*/ 86710 w 591207"/>
              <a:gd name="connsiteY0" fmla="*/ 0 h 1158766"/>
              <a:gd name="connsiteX1" fmla="*/ 86710 w 591207"/>
              <a:gd name="connsiteY1" fmla="*/ 0 h 1158766"/>
              <a:gd name="connsiteX2" fmla="*/ 173420 w 591207"/>
              <a:gd name="connsiteY2" fmla="*/ 7883 h 1158766"/>
              <a:gd name="connsiteX3" fmla="*/ 338958 w 591207"/>
              <a:gd name="connsiteY3" fmla="*/ 15766 h 1158766"/>
              <a:gd name="connsiteX4" fmla="*/ 362607 w 591207"/>
              <a:gd name="connsiteY4" fmla="*/ 23648 h 1158766"/>
              <a:gd name="connsiteX5" fmla="*/ 409903 w 591207"/>
              <a:gd name="connsiteY5" fmla="*/ 31531 h 1158766"/>
              <a:gd name="connsiteX6" fmla="*/ 504496 w 591207"/>
              <a:gd name="connsiteY6" fmla="*/ 78828 h 1158766"/>
              <a:gd name="connsiteX7" fmla="*/ 528144 w 591207"/>
              <a:gd name="connsiteY7" fmla="*/ 102476 h 1158766"/>
              <a:gd name="connsiteX8" fmla="*/ 551793 w 591207"/>
              <a:gd name="connsiteY8" fmla="*/ 157655 h 1158766"/>
              <a:gd name="connsiteX9" fmla="*/ 559676 w 591207"/>
              <a:gd name="connsiteY9" fmla="*/ 189186 h 1158766"/>
              <a:gd name="connsiteX10" fmla="*/ 567558 w 591207"/>
              <a:gd name="connsiteY10" fmla="*/ 212835 h 1158766"/>
              <a:gd name="connsiteX11" fmla="*/ 583324 w 591207"/>
              <a:gd name="connsiteY11" fmla="*/ 307428 h 1158766"/>
              <a:gd name="connsiteX12" fmla="*/ 591207 w 591207"/>
              <a:gd name="connsiteY12" fmla="*/ 433552 h 1158766"/>
              <a:gd name="connsiteX13" fmla="*/ 583324 w 591207"/>
              <a:gd name="connsiteY13" fmla="*/ 670035 h 1158766"/>
              <a:gd name="connsiteX14" fmla="*/ 567558 w 591207"/>
              <a:gd name="connsiteY14" fmla="*/ 772511 h 1158766"/>
              <a:gd name="connsiteX15" fmla="*/ 559676 w 591207"/>
              <a:gd name="connsiteY15" fmla="*/ 1016876 h 1158766"/>
              <a:gd name="connsiteX16" fmla="*/ 551793 w 591207"/>
              <a:gd name="connsiteY16" fmla="*/ 1040524 h 1158766"/>
              <a:gd name="connsiteX17" fmla="*/ 528144 w 591207"/>
              <a:gd name="connsiteY17" fmla="*/ 1064173 h 1158766"/>
              <a:gd name="connsiteX18" fmla="*/ 520262 w 591207"/>
              <a:gd name="connsiteY18" fmla="*/ 1087821 h 1158766"/>
              <a:gd name="connsiteX19" fmla="*/ 449317 w 591207"/>
              <a:gd name="connsiteY19" fmla="*/ 1127235 h 1158766"/>
              <a:gd name="connsiteX20" fmla="*/ 331076 w 591207"/>
              <a:gd name="connsiteY20" fmla="*/ 1135117 h 1158766"/>
              <a:gd name="connsiteX21" fmla="*/ 283779 w 591207"/>
              <a:gd name="connsiteY21" fmla="*/ 1150883 h 1158766"/>
              <a:gd name="connsiteX22" fmla="*/ 260131 w 591207"/>
              <a:gd name="connsiteY22" fmla="*/ 1158766 h 1158766"/>
              <a:gd name="connsiteX23" fmla="*/ 55179 w 591207"/>
              <a:gd name="connsiteY23" fmla="*/ 1150883 h 1158766"/>
              <a:gd name="connsiteX24" fmla="*/ 0 w 591207"/>
              <a:gd name="connsiteY24" fmla="*/ 1158766 h 1158766"/>
              <a:gd name="connsiteX25" fmla="*/ 7882 w 591207"/>
              <a:gd name="connsiteY25" fmla="*/ 1158766 h 1158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91207" h="1158766">
                <a:moveTo>
                  <a:pt x="86710" y="0"/>
                </a:moveTo>
                <a:lnTo>
                  <a:pt x="86710" y="0"/>
                </a:lnTo>
                <a:cubicBezTo>
                  <a:pt x="115613" y="2628"/>
                  <a:pt x="144454" y="6073"/>
                  <a:pt x="173420" y="7883"/>
                </a:cubicBezTo>
                <a:cubicBezTo>
                  <a:pt x="228554" y="11329"/>
                  <a:pt x="283907" y="11179"/>
                  <a:pt x="338958" y="15766"/>
                </a:cubicBezTo>
                <a:cubicBezTo>
                  <a:pt x="347239" y="16456"/>
                  <a:pt x="354496" y="21846"/>
                  <a:pt x="362607" y="23648"/>
                </a:cubicBezTo>
                <a:cubicBezTo>
                  <a:pt x="378209" y="27115"/>
                  <a:pt x="394397" y="27654"/>
                  <a:pt x="409903" y="31531"/>
                </a:cubicBezTo>
                <a:cubicBezTo>
                  <a:pt x="444096" y="40080"/>
                  <a:pt x="478807" y="53139"/>
                  <a:pt x="504496" y="78828"/>
                </a:cubicBezTo>
                <a:cubicBezTo>
                  <a:pt x="512379" y="86711"/>
                  <a:pt x="521664" y="93405"/>
                  <a:pt x="528144" y="102476"/>
                </a:cubicBezTo>
                <a:cubicBezTo>
                  <a:pt x="538154" y="116490"/>
                  <a:pt x="546892" y="140500"/>
                  <a:pt x="551793" y="157655"/>
                </a:cubicBezTo>
                <a:cubicBezTo>
                  <a:pt x="554769" y="168072"/>
                  <a:pt x="556700" y="178769"/>
                  <a:pt x="559676" y="189186"/>
                </a:cubicBezTo>
                <a:cubicBezTo>
                  <a:pt x="561959" y="197176"/>
                  <a:pt x="565543" y="204774"/>
                  <a:pt x="567558" y="212835"/>
                </a:cubicBezTo>
                <a:cubicBezTo>
                  <a:pt x="575244" y="243579"/>
                  <a:pt x="578873" y="276273"/>
                  <a:pt x="583324" y="307428"/>
                </a:cubicBezTo>
                <a:cubicBezTo>
                  <a:pt x="585952" y="349469"/>
                  <a:pt x="591207" y="391429"/>
                  <a:pt x="591207" y="433552"/>
                </a:cubicBezTo>
                <a:cubicBezTo>
                  <a:pt x="591207" y="512423"/>
                  <a:pt x="587581" y="591279"/>
                  <a:pt x="583324" y="670035"/>
                </a:cubicBezTo>
                <a:cubicBezTo>
                  <a:pt x="582513" y="685045"/>
                  <a:pt x="570468" y="755053"/>
                  <a:pt x="567558" y="772511"/>
                </a:cubicBezTo>
                <a:cubicBezTo>
                  <a:pt x="564931" y="853966"/>
                  <a:pt x="564462" y="935519"/>
                  <a:pt x="559676" y="1016876"/>
                </a:cubicBezTo>
                <a:cubicBezTo>
                  <a:pt x="559188" y="1025171"/>
                  <a:pt x="556402" y="1033610"/>
                  <a:pt x="551793" y="1040524"/>
                </a:cubicBezTo>
                <a:cubicBezTo>
                  <a:pt x="545609" y="1049800"/>
                  <a:pt x="536027" y="1056290"/>
                  <a:pt x="528144" y="1064173"/>
                </a:cubicBezTo>
                <a:cubicBezTo>
                  <a:pt x="525517" y="1072056"/>
                  <a:pt x="526137" y="1081946"/>
                  <a:pt x="520262" y="1087821"/>
                </a:cubicBezTo>
                <a:cubicBezTo>
                  <a:pt x="510112" y="1097971"/>
                  <a:pt x="471619" y="1124757"/>
                  <a:pt x="449317" y="1127235"/>
                </a:cubicBezTo>
                <a:cubicBezTo>
                  <a:pt x="410057" y="1131597"/>
                  <a:pt x="370490" y="1132490"/>
                  <a:pt x="331076" y="1135117"/>
                </a:cubicBezTo>
                <a:lnTo>
                  <a:pt x="283779" y="1150883"/>
                </a:lnTo>
                <a:lnTo>
                  <a:pt x="260131" y="1158766"/>
                </a:lnTo>
                <a:cubicBezTo>
                  <a:pt x="191814" y="1156138"/>
                  <a:pt x="123547" y="1150883"/>
                  <a:pt x="55179" y="1150883"/>
                </a:cubicBezTo>
                <a:cubicBezTo>
                  <a:pt x="36599" y="1150883"/>
                  <a:pt x="0" y="1158766"/>
                  <a:pt x="0" y="1158766"/>
                </a:cubicBezTo>
                <a:lnTo>
                  <a:pt x="7882" y="1158766"/>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2884073" y="3381528"/>
            <a:ext cx="726234" cy="1222003"/>
          </a:xfrm>
          <a:custGeom>
            <a:avLst/>
            <a:gdLst>
              <a:gd name="connsiteX0" fmla="*/ 481869 w 726234"/>
              <a:gd name="connsiteY0" fmla="*/ 1222003 h 1222003"/>
              <a:gd name="connsiteX1" fmla="*/ 631641 w 726234"/>
              <a:gd name="connsiteY1" fmla="*/ 1222003 h 1222003"/>
              <a:gd name="connsiteX2" fmla="*/ 174441 w 726234"/>
              <a:gd name="connsiteY2" fmla="*/ 1206238 h 1222003"/>
              <a:gd name="connsiteX3" fmla="*/ 111379 w 726234"/>
              <a:gd name="connsiteY3" fmla="*/ 1190472 h 1222003"/>
              <a:gd name="connsiteX4" fmla="*/ 79848 w 726234"/>
              <a:gd name="connsiteY4" fmla="*/ 1166824 h 1222003"/>
              <a:gd name="connsiteX5" fmla="*/ 56200 w 726234"/>
              <a:gd name="connsiteY5" fmla="*/ 1158941 h 1222003"/>
              <a:gd name="connsiteX6" fmla="*/ 40434 w 726234"/>
              <a:gd name="connsiteY6" fmla="*/ 1135293 h 1222003"/>
              <a:gd name="connsiteX7" fmla="*/ 16786 w 726234"/>
              <a:gd name="connsiteY7" fmla="*/ 1119527 h 1222003"/>
              <a:gd name="connsiteX8" fmla="*/ 8903 w 726234"/>
              <a:gd name="connsiteY8" fmla="*/ 1095879 h 1222003"/>
              <a:gd name="connsiteX9" fmla="*/ 8903 w 726234"/>
              <a:gd name="connsiteY9" fmla="*/ 772686 h 1222003"/>
              <a:gd name="connsiteX10" fmla="*/ 16786 w 726234"/>
              <a:gd name="connsiteY10" fmla="*/ 646562 h 1222003"/>
              <a:gd name="connsiteX11" fmla="*/ 24669 w 726234"/>
              <a:gd name="connsiteY11" fmla="*/ 488906 h 1222003"/>
              <a:gd name="connsiteX12" fmla="*/ 32551 w 726234"/>
              <a:gd name="connsiteY12" fmla="*/ 457375 h 1222003"/>
              <a:gd name="connsiteX13" fmla="*/ 48317 w 726234"/>
              <a:gd name="connsiteY13" fmla="*/ 378548 h 1222003"/>
              <a:gd name="connsiteX14" fmla="*/ 71965 w 726234"/>
              <a:gd name="connsiteY14" fmla="*/ 307603 h 1222003"/>
              <a:gd name="connsiteX15" fmla="*/ 87731 w 726234"/>
              <a:gd name="connsiteY15" fmla="*/ 260306 h 1222003"/>
              <a:gd name="connsiteX16" fmla="*/ 95613 w 726234"/>
              <a:gd name="connsiteY16" fmla="*/ 220893 h 1222003"/>
              <a:gd name="connsiteX17" fmla="*/ 103496 w 726234"/>
              <a:gd name="connsiteY17" fmla="*/ 31706 h 1222003"/>
              <a:gd name="connsiteX18" fmla="*/ 150793 w 726234"/>
              <a:gd name="connsiteY18" fmla="*/ 15941 h 1222003"/>
              <a:gd name="connsiteX19" fmla="*/ 308448 w 726234"/>
              <a:gd name="connsiteY19" fmla="*/ 175 h 1222003"/>
              <a:gd name="connsiteX20" fmla="*/ 560696 w 726234"/>
              <a:gd name="connsiteY20" fmla="*/ 8058 h 1222003"/>
              <a:gd name="connsiteX21" fmla="*/ 694703 w 726234"/>
              <a:gd name="connsiteY21" fmla="*/ 175 h 1222003"/>
              <a:gd name="connsiteX22" fmla="*/ 718351 w 726234"/>
              <a:gd name="connsiteY22" fmla="*/ 175 h 1222003"/>
              <a:gd name="connsiteX23" fmla="*/ 726234 w 726234"/>
              <a:gd name="connsiteY23" fmla="*/ 175 h 122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6234" h="1222003">
                <a:moveTo>
                  <a:pt x="481869" y="1222003"/>
                </a:moveTo>
                <a:lnTo>
                  <a:pt x="631641" y="1222003"/>
                </a:lnTo>
                <a:cubicBezTo>
                  <a:pt x="479241" y="1216748"/>
                  <a:pt x="326652" y="1215463"/>
                  <a:pt x="174441" y="1206238"/>
                </a:cubicBezTo>
                <a:cubicBezTo>
                  <a:pt x="152813" y="1204927"/>
                  <a:pt x="111379" y="1190472"/>
                  <a:pt x="111379" y="1190472"/>
                </a:cubicBezTo>
                <a:cubicBezTo>
                  <a:pt x="100869" y="1182589"/>
                  <a:pt x="91255" y="1173342"/>
                  <a:pt x="79848" y="1166824"/>
                </a:cubicBezTo>
                <a:cubicBezTo>
                  <a:pt x="72634" y="1162702"/>
                  <a:pt x="62688" y="1164132"/>
                  <a:pt x="56200" y="1158941"/>
                </a:cubicBezTo>
                <a:cubicBezTo>
                  <a:pt x="48802" y="1153023"/>
                  <a:pt x="47133" y="1141992"/>
                  <a:pt x="40434" y="1135293"/>
                </a:cubicBezTo>
                <a:cubicBezTo>
                  <a:pt x="33735" y="1128594"/>
                  <a:pt x="24669" y="1124782"/>
                  <a:pt x="16786" y="1119527"/>
                </a:cubicBezTo>
                <a:cubicBezTo>
                  <a:pt x="14158" y="1111644"/>
                  <a:pt x="10166" y="1104091"/>
                  <a:pt x="8903" y="1095879"/>
                </a:cubicBezTo>
                <a:cubicBezTo>
                  <a:pt x="-8248" y="984402"/>
                  <a:pt x="3743" y="893936"/>
                  <a:pt x="8903" y="772686"/>
                </a:cubicBezTo>
                <a:cubicBezTo>
                  <a:pt x="10694" y="730601"/>
                  <a:pt x="14449" y="688621"/>
                  <a:pt x="16786" y="646562"/>
                </a:cubicBezTo>
                <a:cubicBezTo>
                  <a:pt x="19705" y="594025"/>
                  <a:pt x="20300" y="541342"/>
                  <a:pt x="24669" y="488906"/>
                </a:cubicBezTo>
                <a:cubicBezTo>
                  <a:pt x="25569" y="478110"/>
                  <a:pt x="30281" y="467968"/>
                  <a:pt x="32551" y="457375"/>
                </a:cubicBezTo>
                <a:cubicBezTo>
                  <a:pt x="38166" y="431174"/>
                  <a:pt x="39844" y="403969"/>
                  <a:pt x="48317" y="378548"/>
                </a:cubicBezTo>
                <a:lnTo>
                  <a:pt x="71965" y="307603"/>
                </a:lnTo>
                <a:cubicBezTo>
                  <a:pt x="71966" y="307599"/>
                  <a:pt x="87730" y="260309"/>
                  <a:pt x="87731" y="260306"/>
                </a:cubicBezTo>
                <a:lnTo>
                  <a:pt x="95613" y="220893"/>
                </a:lnTo>
                <a:cubicBezTo>
                  <a:pt x="98241" y="157831"/>
                  <a:pt x="87087" y="92653"/>
                  <a:pt x="103496" y="31706"/>
                </a:cubicBezTo>
                <a:cubicBezTo>
                  <a:pt x="107816" y="15659"/>
                  <a:pt x="134671" y="19972"/>
                  <a:pt x="150793" y="15941"/>
                </a:cubicBezTo>
                <a:cubicBezTo>
                  <a:pt x="223190" y="-2159"/>
                  <a:pt x="171511" y="8734"/>
                  <a:pt x="308448" y="175"/>
                </a:cubicBezTo>
                <a:cubicBezTo>
                  <a:pt x="392531" y="2803"/>
                  <a:pt x="476572" y="8058"/>
                  <a:pt x="560696" y="8058"/>
                </a:cubicBezTo>
                <a:cubicBezTo>
                  <a:pt x="605442" y="8058"/>
                  <a:pt x="650013" y="2410"/>
                  <a:pt x="694703" y="175"/>
                </a:cubicBezTo>
                <a:cubicBezTo>
                  <a:pt x="702576" y="-219"/>
                  <a:pt x="710468" y="175"/>
                  <a:pt x="718351" y="175"/>
                </a:cubicBezTo>
                <a:lnTo>
                  <a:pt x="726234" y="175"/>
                </a:lnTo>
              </a:path>
            </a:pathLst>
          </a:custGeom>
          <a:noFill/>
          <a:ln w="25400" cap="rnd">
            <a:solidFill>
              <a:schemeClr val="tx1"/>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104"/>
          <p:cNvSpPr/>
          <p:nvPr/>
        </p:nvSpPr>
        <p:spPr>
          <a:xfrm>
            <a:off x="1681354" y="3499204"/>
            <a:ext cx="1165922" cy="2549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Improve </a:t>
            </a:r>
          </a:p>
        </p:txBody>
      </p:sp>
      <p:sp>
        <p:nvSpPr>
          <p:cNvPr id="112" name="Rounded Rectangle 111"/>
          <p:cNvSpPr/>
          <p:nvPr/>
        </p:nvSpPr>
        <p:spPr>
          <a:xfrm>
            <a:off x="2359364" y="3772272"/>
            <a:ext cx="1285733" cy="25498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t>Decrease </a:t>
            </a:r>
            <a:endParaRPr lang="en-US" dirty="0"/>
          </a:p>
        </p:txBody>
      </p:sp>
      <p:sp>
        <p:nvSpPr>
          <p:cNvPr id="3" name="Date Placeholder 2"/>
          <p:cNvSpPr>
            <a:spLocks noGrp="1"/>
          </p:cNvSpPr>
          <p:nvPr>
            <p:ph type="dt" sz="half" idx="10"/>
          </p:nvPr>
        </p:nvSpPr>
        <p:spPr/>
        <p:txBody>
          <a:bodyPr/>
          <a:lstStyle/>
          <a:p>
            <a:fld id="{BF147F2F-CEF9-47F0-B2D1-B3CDA1EB0D72}" type="datetime4">
              <a:rPr lang="en-US" altLang="zh-CN" smtClean="0"/>
              <a:t>June 2, 2017</a:t>
            </a:fld>
            <a:endParaRPr lang="zh-CN" altLang="en-US"/>
          </a:p>
        </p:txBody>
      </p:sp>
    </p:spTree>
    <p:extLst>
      <p:ext uri="{BB962C8B-B14F-4D97-AF65-F5344CB8AC3E}">
        <p14:creationId xmlns:p14="http://schemas.microsoft.com/office/powerpoint/2010/main" val="43887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 calcmode="lin" valueType="num">
                                      <p:cBhvr additive="base">
                                        <p:cTn id="53" dur="500" fill="hold"/>
                                        <p:tgtEl>
                                          <p:spTgt spid="24"/>
                                        </p:tgtEl>
                                        <p:attrNameLst>
                                          <p:attrName>ppt_x</p:attrName>
                                        </p:attrNameLst>
                                      </p:cBhvr>
                                      <p:tavLst>
                                        <p:tav tm="0">
                                          <p:val>
                                            <p:strVal val="#ppt_x"/>
                                          </p:val>
                                        </p:tav>
                                        <p:tav tm="100000">
                                          <p:val>
                                            <p:strVal val="#ppt_x"/>
                                          </p:val>
                                        </p:tav>
                                      </p:tavLst>
                                    </p:anim>
                                    <p:anim calcmode="lin" valueType="num">
                                      <p:cBhvr additive="base">
                                        <p:cTn id="5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1000"/>
                                        <p:tgtEl>
                                          <p:spTgt spid="23"/>
                                        </p:tgtEl>
                                      </p:cBhvr>
                                    </p:animEffect>
                                    <p:anim calcmode="lin" valueType="num">
                                      <p:cBhvr>
                                        <p:cTn id="60" dur="1000" fill="hold"/>
                                        <p:tgtEl>
                                          <p:spTgt spid="23"/>
                                        </p:tgtEl>
                                        <p:attrNameLst>
                                          <p:attrName>ppt_x</p:attrName>
                                        </p:attrNameLst>
                                      </p:cBhvr>
                                      <p:tavLst>
                                        <p:tav tm="0">
                                          <p:val>
                                            <p:strVal val="#ppt_x"/>
                                          </p:val>
                                        </p:tav>
                                        <p:tav tm="100000">
                                          <p:val>
                                            <p:strVal val="#ppt_x"/>
                                          </p:val>
                                        </p:tav>
                                      </p:tavLst>
                                    </p:anim>
                                    <p:anim calcmode="lin" valueType="num">
                                      <p:cBhvr>
                                        <p:cTn id="61"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fill="hold"/>
                                        <p:tgtEl>
                                          <p:spTgt spid="8"/>
                                        </p:tgtEl>
                                        <p:attrNameLst>
                                          <p:attrName>ppt_x</p:attrName>
                                        </p:attrNameLst>
                                      </p:cBhvr>
                                      <p:tavLst>
                                        <p:tav tm="0">
                                          <p:val>
                                            <p:strVal val="#ppt_x"/>
                                          </p:val>
                                        </p:tav>
                                        <p:tav tm="100000">
                                          <p:val>
                                            <p:strVal val="#ppt_x"/>
                                          </p:val>
                                        </p:tav>
                                      </p:tavLst>
                                    </p:anim>
                                    <p:anim calcmode="lin" valueType="num">
                                      <p:cBhvr additive="base">
                                        <p:cTn id="7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500" fill="hold"/>
                                        <p:tgtEl>
                                          <p:spTgt spid="9"/>
                                        </p:tgtEl>
                                        <p:attrNameLst>
                                          <p:attrName>ppt_x</p:attrName>
                                        </p:attrNameLst>
                                      </p:cBhvr>
                                      <p:tavLst>
                                        <p:tav tm="0">
                                          <p:val>
                                            <p:strVal val="#ppt_x"/>
                                          </p:val>
                                        </p:tav>
                                        <p:tav tm="100000">
                                          <p:val>
                                            <p:strVal val="#ppt_x"/>
                                          </p:val>
                                        </p:tav>
                                      </p:tavLst>
                                    </p:anim>
                                    <p:anim calcmode="lin" valueType="num">
                                      <p:cBhvr additive="base">
                                        <p:cTn id="77"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48"/>
                                        </p:tgtEl>
                                        <p:attrNameLst>
                                          <p:attrName>style.visibility</p:attrName>
                                        </p:attrNameLst>
                                      </p:cBhvr>
                                      <p:to>
                                        <p:strVal val="visible"/>
                                      </p:to>
                                    </p:set>
                                    <p:animEffect transition="in" filter="fade">
                                      <p:cBhvr>
                                        <p:cTn id="82" dur="1000"/>
                                        <p:tgtEl>
                                          <p:spTgt spid="48"/>
                                        </p:tgtEl>
                                      </p:cBhvr>
                                    </p:animEffect>
                                    <p:anim calcmode="lin" valueType="num">
                                      <p:cBhvr>
                                        <p:cTn id="83" dur="1000" fill="hold"/>
                                        <p:tgtEl>
                                          <p:spTgt spid="48"/>
                                        </p:tgtEl>
                                        <p:attrNameLst>
                                          <p:attrName>ppt_x</p:attrName>
                                        </p:attrNameLst>
                                      </p:cBhvr>
                                      <p:tavLst>
                                        <p:tav tm="0">
                                          <p:val>
                                            <p:strVal val="#ppt_x"/>
                                          </p:val>
                                        </p:tav>
                                        <p:tav tm="100000">
                                          <p:val>
                                            <p:strVal val="#ppt_x"/>
                                          </p:val>
                                        </p:tav>
                                      </p:tavLst>
                                    </p:anim>
                                    <p:anim calcmode="lin" valueType="num">
                                      <p:cBhvr>
                                        <p:cTn id="84" dur="1000" fill="hold"/>
                                        <p:tgtEl>
                                          <p:spTgt spid="48"/>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fade">
                                      <p:cBhvr>
                                        <p:cTn id="87" dur="1000"/>
                                        <p:tgtEl>
                                          <p:spTgt spid="49"/>
                                        </p:tgtEl>
                                      </p:cBhvr>
                                    </p:animEffect>
                                    <p:anim calcmode="lin" valueType="num">
                                      <p:cBhvr>
                                        <p:cTn id="88" dur="1000" fill="hold"/>
                                        <p:tgtEl>
                                          <p:spTgt spid="49"/>
                                        </p:tgtEl>
                                        <p:attrNameLst>
                                          <p:attrName>ppt_x</p:attrName>
                                        </p:attrNameLst>
                                      </p:cBhvr>
                                      <p:tavLst>
                                        <p:tav tm="0">
                                          <p:val>
                                            <p:strVal val="#ppt_x"/>
                                          </p:val>
                                        </p:tav>
                                        <p:tav tm="100000">
                                          <p:val>
                                            <p:strVal val="#ppt_x"/>
                                          </p:val>
                                        </p:tav>
                                      </p:tavLst>
                                    </p:anim>
                                    <p:anim calcmode="lin" valueType="num">
                                      <p:cBhvr>
                                        <p:cTn id="89" dur="1000" fill="hold"/>
                                        <p:tgtEl>
                                          <p:spTgt spid="49"/>
                                        </p:tgtEl>
                                        <p:attrNameLst>
                                          <p:attrName>ppt_y</p:attrName>
                                        </p:attrNameLst>
                                      </p:cBhvr>
                                      <p:tavLst>
                                        <p:tav tm="0">
                                          <p:val>
                                            <p:strVal val="#ppt_y+.1"/>
                                          </p:val>
                                        </p:tav>
                                        <p:tav tm="100000">
                                          <p:val>
                                            <p:strVal val="#ppt_y"/>
                                          </p:val>
                                        </p:tav>
                                      </p:tavLst>
                                    </p:anim>
                                  </p:childTnLst>
                                </p:cTn>
                              </p:par>
                              <p:par>
                                <p:cTn id="90" presetID="42" presetClass="entr" presetSubtype="0" fill="hold" nodeType="withEffect">
                                  <p:stCondLst>
                                    <p:cond delay="0"/>
                                  </p:stCondLst>
                                  <p:childTnLst>
                                    <p:set>
                                      <p:cBhvr>
                                        <p:cTn id="91" dur="1" fill="hold">
                                          <p:stCondLst>
                                            <p:cond delay="0"/>
                                          </p:stCondLst>
                                        </p:cTn>
                                        <p:tgtEl>
                                          <p:spTgt spid="50"/>
                                        </p:tgtEl>
                                        <p:attrNameLst>
                                          <p:attrName>style.visibility</p:attrName>
                                        </p:attrNameLst>
                                      </p:cBhvr>
                                      <p:to>
                                        <p:strVal val="visible"/>
                                      </p:to>
                                    </p:set>
                                    <p:animEffect transition="in" filter="fade">
                                      <p:cBhvr>
                                        <p:cTn id="92" dur="1000"/>
                                        <p:tgtEl>
                                          <p:spTgt spid="50"/>
                                        </p:tgtEl>
                                      </p:cBhvr>
                                    </p:animEffect>
                                    <p:anim calcmode="lin" valueType="num">
                                      <p:cBhvr>
                                        <p:cTn id="93" dur="1000" fill="hold"/>
                                        <p:tgtEl>
                                          <p:spTgt spid="50"/>
                                        </p:tgtEl>
                                        <p:attrNameLst>
                                          <p:attrName>ppt_x</p:attrName>
                                        </p:attrNameLst>
                                      </p:cBhvr>
                                      <p:tavLst>
                                        <p:tav tm="0">
                                          <p:val>
                                            <p:strVal val="#ppt_x"/>
                                          </p:val>
                                        </p:tav>
                                        <p:tav tm="100000">
                                          <p:val>
                                            <p:strVal val="#ppt_x"/>
                                          </p:val>
                                        </p:tav>
                                      </p:tavLst>
                                    </p:anim>
                                    <p:anim calcmode="lin" valueType="num">
                                      <p:cBhvr>
                                        <p:cTn id="94" dur="1000" fill="hold"/>
                                        <p:tgtEl>
                                          <p:spTgt spid="50"/>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1000"/>
                                        <p:tgtEl>
                                          <p:spTgt spid="58"/>
                                        </p:tgtEl>
                                      </p:cBhvr>
                                    </p:animEffect>
                                    <p:anim calcmode="lin" valueType="num">
                                      <p:cBhvr>
                                        <p:cTn id="98" dur="1000" fill="hold"/>
                                        <p:tgtEl>
                                          <p:spTgt spid="58"/>
                                        </p:tgtEl>
                                        <p:attrNameLst>
                                          <p:attrName>ppt_x</p:attrName>
                                        </p:attrNameLst>
                                      </p:cBhvr>
                                      <p:tavLst>
                                        <p:tav tm="0">
                                          <p:val>
                                            <p:strVal val="#ppt_x"/>
                                          </p:val>
                                        </p:tav>
                                        <p:tav tm="100000">
                                          <p:val>
                                            <p:strVal val="#ppt_x"/>
                                          </p:val>
                                        </p:tav>
                                      </p:tavLst>
                                    </p:anim>
                                    <p:anim calcmode="lin" valueType="num">
                                      <p:cBhvr>
                                        <p:cTn id="99" dur="1000" fill="hold"/>
                                        <p:tgtEl>
                                          <p:spTgt spid="58"/>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1000"/>
                                        <p:tgtEl>
                                          <p:spTgt spid="54"/>
                                        </p:tgtEl>
                                      </p:cBhvr>
                                    </p:animEffect>
                                    <p:anim calcmode="lin" valueType="num">
                                      <p:cBhvr>
                                        <p:cTn id="103" dur="1000" fill="hold"/>
                                        <p:tgtEl>
                                          <p:spTgt spid="54"/>
                                        </p:tgtEl>
                                        <p:attrNameLst>
                                          <p:attrName>ppt_x</p:attrName>
                                        </p:attrNameLst>
                                      </p:cBhvr>
                                      <p:tavLst>
                                        <p:tav tm="0">
                                          <p:val>
                                            <p:strVal val="#ppt_x"/>
                                          </p:val>
                                        </p:tav>
                                        <p:tav tm="100000">
                                          <p:val>
                                            <p:strVal val="#ppt_x"/>
                                          </p:val>
                                        </p:tav>
                                      </p:tavLst>
                                    </p:anim>
                                    <p:anim calcmode="lin" valueType="num">
                                      <p:cBhvr>
                                        <p:cTn id="104" dur="1000" fill="hold"/>
                                        <p:tgtEl>
                                          <p:spTgt spid="5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fade">
                                      <p:cBhvr>
                                        <p:cTn id="107" dur="1000"/>
                                        <p:tgtEl>
                                          <p:spTgt spid="59"/>
                                        </p:tgtEl>
                                      </p:cBhvr>
                                    </p:animEffect>
                                    <p:anim calcmode="lin" valueType="num">
                                      <p:cBhvr>
                                        <p:cTn id="108" dur="1000" fill="hold"/>
                                        <p:tgtEl>
                                          <p:spTgt spid="59"/>
                                        </p:tgtEl>
                                        <p:attrNameLst>
                                          <p:attrName>ppt_x</p:attrName>
                                        </p:attrNameLst>
                                      </p:cBhvr>
                                      <p:tavLst>
                                        <p:tav tm="0">
                                          <p:val>
                                            <p:strVal val="#ppt_x"/>
                                          </p:val>
                                        </p:tav>
                                        <p:tav tm="100000">
                                          <p:val>
                                            <p:strVal val="#ppt_x"/>
                                          </p:val>
                                        </p:tav>
                                      </p:tavLst>
                                    </p:anim>
                                    <p:anim calcmode="lin" valueType="num">
                                      <p:cBhvr>
                                        <p:cTn id="109"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74"/>
                                        </p:tgtEl>
                                        <p:attrNameLst>
                                          <p:attrName>style.visibility</p:attrName>
                                        </p:attrNameLst>
                                      </p:cBhvr>
                                      <p:to>
                                        <p:strVal val="visible"/>
                                      </p:to>
                                    </p:set>
                                    <p:animEffect transition="in" filter="fade">
                                      <p:cBhvr>
                                        <p:cTn id="114" dur="1000"/>
                                        <p:tgtEl>
                                          <p:spTgt spid="74"/>
                                        </p:tgtEl>
                                      </p:cBhvr>
                                    </p:animEffect>
                                    <p:anim calcmode="lin" valueType="num">
                                      <p:cBhvr>
                                        <p:cTn id="115" dur="1000" fill="hold"/>
                                        <p:tgtEl>
                                          <p:spTgt spid="74"/>
                                        </p:tgtEl>
                                        <p:attrNameLst>
                                          <p:attrName>ppt_x</p:attrName>
                                        </p:attrNameLst>
                                      </p:cBhvr>
                                      <p:tavLst>
                                        <p:tav tm="0">
                                          <p:val>
                                            <p:strVal val="#ppt_x"/>
                                          </p:val>
                                        </p:tav>
                                        <p:tav tm="100000">
                                          <p:val>
                                            <p:strVal val="#ppt_x"/>
                                          </p:val>
                                        </p:tav>
                                      </p:tavLst>
                                    </p:anim>
                                    <p:anim calcmode="lin" valueType="num">
                                      <p:cBhvr>
                                        <p:cTn id="116" dur="1000" fill="hold"/>
                                        <p:tgtEl>
                                          <p:spTgt spid="74"/>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102"/>
                                        </p:tgtEl>
                                        <p:attrNameLst>
                                          <p:attrName>style.visibility</p:attrName>
                                        </p:attrNameLst>
                                      </p:cBhvr>
                                      <p:to>
                                        <p:strVal val="visible"/>
                                      </p:to>
                                    </p:set>
                                    <p:animEffect transition="in" filter="fade">
                                      <p:cBhvr>
                                        <p:cTn id="119" dur="1000"/>
                                        <p:tgtEl>
                                          <p:spTgt spid="102"/>
                                        </p:tgtEl>
                                      </p:cBhvr>
                                    </p:animEffect>
                                    <p:anim calcmode="lin" valueType="num">
                                      <p:cBhvr>
                                        <p:cTn id="120" dur="1000" fill="hold"/>
                                        <p:tgtEl>
                                          <p:spTgt spid="102"/>
                                        </p:tgtEl>
                                        <p:attrNameLst>
                                          <p:attrName>ppt_x</p:attrName>
                                        </p:attrNameLst>
                                      </p:cBhvr>
                                      <p:tavLst>
                                        <p:tav tm="0">
                                          <p:val>
                                            <p:strVal val="#ppt_x"/>
                                          </p:val>
                                        </p:tav>
                                        <p:tav tm="100000">
                                          <p:val>
                                            <p:strVal val="#ppt_x"/>
                                          </p:val>
                                        </p:tav>
                                      </p:tavLst>
                                    </p:anim>
                                    <p:anim calcmode="lin" valueType="num">
                                      <p:cBhvr>
                                        <p:cTn id="121" dur="1000" fill="hold"/>
                                        <p:tgtEl>
                                          <p:spTgt spid="102"/>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105"/>
                                        </p:tgtEl>
                                        <p:attrNameLst>
                                          <p:attrName>style.visibility</p:attrName>
                                        </p:attrNameLst>
                                      </p:cBhvr>
                                      <p:to>
                                        <p:strVal val="visible"/>
                                      </p:to>
                                    </p:set>
                                    <p:animEffect transition="in" filter="fade">
                                      <p:cBhvr>
                                        <p:cTn id="124" dur="1000"/>
                                        <p:tgtEl>
                                          <p:spTgt spid="105"/>
                                        </p:tgtEl>
                                      </p:cBhvr>
                                    </p:animEffect>
                                    <p:anim calcmode="lin" valueType="num">
                                      <p:cBhvr>
                                        <p:cTn id="125" dur="1000" fill="hold"/>
                                        <p:tgtEl>
                                          <p:spTgt spid="105"/>
                                        </p:tgtEl>
                                        <p:attrNameLst>
                                          <p:attrName>ppt_x</p:attrName>
                                        </p:attrNameLst>
                                      </p:cBhvr>
                                      <p:tavLst>
                                        <p:tav tm="0">
                                          <p:val>
                                            <p:strVal val="#ppt_x"/>
                                          </p:val>
                                        </p:tav>
                                        <p:tav tm="100000">
                                          <p:val>
                                            <p:strVal val="#ppt_x"/>
                                          </p:val>
                                        </p:tav>
                                      </p:tavLst>
                                    </p:anim>
                                    <p:anim calcmode="lin" valueType="num">
                                      <p:cBhvr>
                                        <p:cTn id="126"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103"/>
                                        </p:tgtEl>
                                        <p:attrNameLst>
                                          <p:attrName>style.visibility</p:attrName>
                                        </p:attrNameLst>
                                      </p:cBhvr>
                                      <p:to>
                                        <p:strVal val="visible"/>
                                      </p:to>
                                    </p:set>
                                    <p:animEffect transition="in" filter="fade">
                                      <p:cBhvr>
                                        <p:cTn id="131" dur="1000"/>
                                        <p:tgtEl>
                                          <p:spTgt spid="103"/>
                                        </p:tgtEl>
                                      </p:cBhvr>
                                    </p:animEffect>
                                    <p:anim calcmode="lin" valueType="num">
                                      <p:cBhvr>
                                        <p:cTn id="132" dur="1000" fill="hold"/>
                                        <p:tgtEl>
                                          <p:spTgt spid="103"/>
                                        </p:tgtEl>
                                        <p:attrNameLst>
                                          <p:attrName>ppt_x</p:attrName>
                                        </p:attrNameLst>
                                      </p:cBhvr>
                                      <p:tavLst>
                                        <p:tav tm="0">
                                          <p:val>
                                            <p:strVal val="#ppt_x"/>
                                          </p:val>
                                        </p:tav>
                                        <p:tav tm="100000">
                                          <p:val>
                                            <p:strVal val="#ppt_x"/>
                                          </p:val>
                                        </p:tav>
                                      </p:tavLst>
                                    </p:anim>
                                    <p:anim calcmode="lin" valueType="num">
                                      <p:cBhvr>
                                        <p:cTn id="133" dur="1000" fill="hold"/>
                                        <p:tgtEl>
                                          <p:spTgt spid="103"/>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112"/>
                                        </p:tgtEl>
                                        <p:attrNameLst>
                                          <p:attrName>style.visibility</p:attrName>
                                        </p:attrNameLst>
                                      </p:cBhvr>
                                      <p:to>
                                        <p:strVal val="visible"/>
                                      </p:to>
                                    </p:set>
                                    <p:animEffect transition="in" filter="fade">
                                      <p:cBhvr>
                                        <p:cTn id="136" dur="1000"/>
                                        <p:tgtEl>
                                          <p:spTgt spid="112"/>
                                        </p:tgtEl>
                                      </p:cBhvr>
                                    </p:animEffect>
                                    <p:anim calcmode="lin" valueType="num">
                                      <p:cBhvr>
                                        <p:cTn id="137" dur="1000" fill="hold"/>
                                        <p:tgtEl>
                                          <p:spTgt spid="112"/>
                                        </p:tgtEl>
                                        <p:attrNameLst>
                                          <p:attrName>ppt_x</p:attrName>
                                        </p:attrNameLst>
                                      </p:cBhvr>
                                      <p:tavLst>
                                        <p:tav tm="0">
                                          <p:val>
                                            <p:strVal val="#ppt_x"/>
                                          </p:val>
                                        </p:tav>
                                        <p:tav tm="100000">
                                          <p:val>
                                            <p:strVal val="#ppt_x"/>
                                          </p:val>
                                        </p:tav>
                                      </p:tavLst>
                                    </p:anim>
                                    <p:anim calcmode="lin" valueType="num">
                                      <p:cBhvr>
                                        <p:cTn id="138" dur="1000" fill="hold"/>
                                        <p:tgtEl>
                                          <p:spTgt spid="112"/>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fade">
                                      <p:cBhvr>
                                        <p:cTn id="141" dur="1000"/>
                                        <p:tgtEl>
                                          <p:spTgt spid="92"/>
                                        </p:tgtEl>
                                      </p:cBhvr>
                                    </p:animEffect>
                                    <p:anim calcmode="lin" valueType="num">
                                      <p:cBhvr>
                                        <p:cTn id="142" dur="1000" fill="hold"/>
                                        <p:tgtEl>
                                          <p:spTgt spid="92"/>
                                        </p:tgtEl>
                                        <p:attrNameLst>
                                          <p:attrName>ppt_x</p:attrName>
                                        </p:attrNameLst>
                                      </p:cBhvr>
                                      <p:tavLst>
                                        <p:tav tm="0">
                                          <p:val>
                                            <p:strVal val="#ppt_x"/>
                                          </p:val>
                                        </p:tav>
                                        <p:tav tm="100000">
                                          <p:val>
                                            <p:strVal val="#ppt_x"/>
                                          </p:val>
                                        </p:tav>
                                      </p:tavLst>
                                    </p:anim>
                                    <p:anim calcmode="lin" valueType="num">
                                      <p:cBhvr>
                                        <p:cTn id="143"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2" grpId="0" animBg="1"/>
      <p:bldP spid="48" grpId="0" animBg="1"/>
      <p:bldP spid="49" grpId="0" animBg="1"/>
      <p:bldP spid="58" grpId="0"/>
      <p:bldP spid="59" grpId="0"/>
      <p:bldP spid="8" grpId="0" animBg="1"/>
      <p:bldP spid="9" grpId="0" animBg="1"/>
      <p:bldP spid="10" grpId="0" animBg="1"/>
      <p:bldP spid="23" grpId="0" animBg="1"/>
      <p:bldP spid="25" grpId="0" animBg="1"/>
      <p:bldP spid="26" grpId="0" animBg="1"/>
      <p:bldP spid="74" grpId="0" animBg="1"/>
      <p:bldP spid="92" grpId="0" animBg="1"/>
      <p:bldP spid="102" grpId="0" animBg="1"/>
      <p:bldP spid="103" grpId="0" animBg="1"/>
      <p:bldP spid="105" grpId="0" animBg="1"/>
      <p:bldP spid="112"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focom2014-presentation-v0" id="{8734352F-100C-47C1-A360-7BA1BA7C16D7}" vid="{EBF25630-E028-4BE1-B848-907D010F0FC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teamplate</Template>
  <TotalTime>9761</TotalTime>
  <Words>5327</Words>
  <Application>Microsoft Office PowerPoint</Application>
  <PresentationFormat>On-screen Show (4:3)</PresentationFormat>
  <Paragraphs>1037</Paragraphs>
  <Slides>47</Slides>
  <Notes>31</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宋体</vt:lpstr>
      <vt:lpstr>楷体</vt:lpstr>
      <vt:lpstr>Arial</vt:lpstr>
      <vt:lpstr>Calibri</vt:lpstr>
      <vt:lpstr>Cambria Math</vt:lpstr>
      <vt:lpstr>Century Gothic</vt:lpstr>
      <vt:lpstr>Mangal</vt:lpstr>
      <vt:lpstr>Wingdings</vt:lpstr>
      <vt:lpstr>Office 主题</vt:lpstr>
      <vt:lpstr>Queue-Proportional Sampling: A Better Approach to Crossbar Scheduling for Input-Queued Switches</vt:lpstr>
      <vt:lpstr>Contents</vt:lpstr>
      <vt:lpstr>Contents</vt:lpstr>
      <vt:lpstr>Input-Queued Crossbar Switches</vt:lpstr>
      <vt:lpstr>Scheduling for Input-Queued Crossbar Switches </vt:lpstr>
      <vt:lpstr>Scheduling for Input-Queued Crossbar Switches: Formulation</vt:lpstr>
      <vt:lpstr>Contents</vt:lpstr>
      <vt:lpstr>Existing Scheduling for Input- Queued Crossbar Switches</vt:lpstr>
      <vt:lpstr>Why Need New Scheduling Algorithms</vt:lpstr>
      <vt:lpstr>Contents</vt:lpstr>
      <vt:lpstr>Queue-Proportional Sampling (QPS):  Overview</vt:lpstr>
      <vt:lpstr>Queue-Proportional Sampling (QPS):  Example</vt:lpstr>
      <vt:lpstr>Queue-Proportional Sampling (QPS):  O(1) Data Structure</vt:lpstr>
      <vt:lpstr>Queue-Proportional Sampling (QPS):  O(1) Data Structure</vt:lpstr>
      <vt:lpstr>QPS-Augmented Schemes</vt:lpstr>
      <vt:lpstr>QPS-Augmented Schemes</vt:lpstr>
      <vt:lpstr>QPS-Augmented Schemes</vt:lpstr>
      <vt:lpstr>QPS-Serena: Stable?</vt:lpstr>
      <vt:lpstr>QPS-Serena: Stable!</vt:lpstr>
      <vt:lpstr>Basic Steps of Stability Proof based on Lyapunov Function</vt:lpstr>
      <vt:lpstr>Basic Steps of Stability Proof based on Lyapunov Function</vt:lpstr>
      <vt:lpstr>“Intuition” behind the Lyapunov  Function</vt:lpstr>
      <vt:lpstr>Basic Steps of Stability Proof based on Lyapunov Function</vt:lpstr>
      <vt:lpstr>PowerPoint Presentation</vt:lpstr>
      <vt:lpstr>Contents</vt:lpstr>
      <vt:lpstr>Simulation Setup</vt:lpstr>
      <vt:lpstr>Maximum Achievable  Throughput</vt:lpstr>
      <vt:lpstr>Maximum Achievable  Throughput</vt:lpstr>
      <vt:lpstr>Mean Delay (Bernoulli i.i.d.)</vt:lpstr>
      <vt:lpstr>Mean Delay (Burst)</vt:lpstr>
      <vt:lpstr>Contents</vt:lpstr>
      <vt:lpstr>Conclusion</vt:lpstr>
      <vt:lpstr>Head-of-Line Blocking</vt:lpstr>
      <vt:lpstr>QPS-iSLIP: Overview </vt:lpstr>
      <vt:lpstr>QPS-iSLIP: Example </vt:lpstr>
      <vt:lpstr>QPS-Serena: Overview</vt:lpstr>
      <vt:lpstr>QPS-Serena: Example</vt:lpstr>
      <vt:lpstr>QPS-iSLIP: Example </vt:lpstr>
      <vt:lpstr>Four Traffic Patterns</vt:lpstr>
      <vt:lpstr>ON-OFF Bursty Arrivals</vt:lpstr>
      <vt:lpstr>Mean Delay (Bernoulli i.i.d.)</vt:lpstr>
      <vt:lpstr>Mean Delay (Burst)</vt:lpstr>
      <vt:lpstr>Q1: Starvation Issue</vt:lpstr>
      <vt:lpstr>Q2: Why Only Synthetic?</vt:lpstr>
      <vt:lpstr>Q2: Why Only Simulations?</vt:lpstr>
      <vt:lpstr>Input-Queued Crossbar Switches</vt:lpstr>
      <vt:lpstr>Stability of QPS-Serena: Proof Sketch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Profit-Seeking Virtual Network Embedding Algorithm via Global Resource Capacity</dc:title>
  <dc:creator>Gong, Long</dc:creator>
  <cp:lastModifiedBy>lgong</cp:lastModifiedBy>
  <cp:revision>184</cp:revision>
  <dcterms:created xsi:type="dcterms:W3CDTF">2017-03-20T16:09:22Z</dcterms:created>
  <dcterms:modified xsi:type="dcterms:W3CDTF">2017-06-02T19:11:19Z</dcterms:modified>
</cp:coreProperties>
</file>