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9" r:id="rId2"/>
    <p:sldMasterId id="2147483682" r:id="rId3"/>
    <p:sldMasterId id="2147483695" r:id="rId4"/>
  </p:sldMasterIdLst>
  <p:notesMasterIdLst>
    <p:notesMasterId r:id="rId45"/>
  </p:notesMasterIdLst>
  <p:sldIdLst>
    <p:sldId id="256" r:id="rId5"/>
    <p:sldId id="259" r:id="rId6"/>
    <p:sldId id="260" r:id="rId7"/>
    <p:sldId id="308" r:id="rId8"/>
    <p:sldId id="310" r:id="rId9"/>
    <p:sldId id="311" r:id="rId10"/>
    <p:sldId id="312" r:id="rId11"/>
    <p:sldId id="314" r:id="rId12"/>
    <p:sldId id="315" r:id="rId13"/>
    <p:sldId id="266" r:id="rId14"/>
    <p:sldId id="316" r:id="rId15"/>
    <p:sldId id="317" r:id="rId16"/>
    <p:sldId id="318" r:id="rId17"/>
    <p:sldId id="319" r:id="rId18"/>
    <p:sldId id="283" r:id="rId19"/>
    <p:sldId id="320" r:id="rId20"/>
    <p:sldId id="321" r:id="rId21"/>
    <p:sldId id="270" r:id="rId22"/>
    <p:sldId id="325" r:id="rId23"/>
    <p:sldId id="327" r:id="rId24"/>
    <p:sldId id="332" r:id="rId25"/>
    <p:sldId id="275" r:id="rId26"/>
    <p:sldId id="612" r:id="rId27"/>
    <p:sldId id="613" r:id="rId28"/>
    <p:sldId id="614" r:id="rId29"/>
    <p:sldId id="1072" r:id="rId30"/>
    <p:sldId id="1064" r:id="rId31"/>
    <p:sldId id="1068" r:id="rId32"/>
    <p:sldId id="1069" r:id="rId33"/>
    <p:sldId id="1071" r:id="rId34"/>
    <p:sldId id="625" r:id="rId35"/>
    <p:sldId id="627" r:id="rId36"/>
    <p:sldId id="340" r:id="rId37"/>
    <p:sldId id="341" r:id="rId38"/>
    <p:sldId id="342" r:id="rId39"/>
    <p:sldId id="343" r:id="rId40"/>
    <p:sldId id="344" r:id="rId41"/>
    <p:sldId id="345" r:id="rId42"/>
    <p:sldId id="346" r:id="rId43"/>
    <p:sldId id="347"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1FF"/>
    <a:srgbClr val="92D050"/>
    <a:srgbClr val="FFC000"/>
    <a:srgbClr val="FF99FF"/>
    <a:srgbClr val="FFCCFF"/>
    <a:srgbClr val="CCCCFF"/>
    <a:srgbClr val="BED7EE"/>
    <a:srgbClr val="9966FF"/>
    <a:srgbClr val="99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88" autoAdjust="0"/>
    <p:restoredTop sz="76283" autoAdjust="0"/>
  </p:normalViewPr>
  <p:slideViewPr>
    <p:cSldViewPr snapToGrid="0">
      <p:cViewPr varScale="1">
        <p:scale>
          <a:sx n="87" d="100"/>
          <a:sy n="87" d="100"/>
        </p:scale>
        <p:origin x="27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29D91-B52B-46B3-8E75-471927E58D08}" type="datetimeFigureOut">
              <a:rPr lang="zh-CN" altLang="en-US" smtClean="0"/>
              <a:t>2019/11/3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7D361-7CCB-40DA-8B7C-3DDC8B9FCD21}" type="slidenum">
              <a:rPr lang="zh-CN" altLang="en-US" smtClean="0"/>
              <a:t>‹#›</a:t>
            </a:fld>
            <a:endParaRPr lang="zh-CN" altLang="en-US"/>
          </a:p>
        </p:txBody>
      </p:sp>
    </p:spTree>
    <p:extLst>
      <p:ext uri="{BB962C8B-B14F-4D97-AF65-F5344CB8AC3E}">
        <p14:creationId xmlns:p14="http://schemas.microsoft.com/office/powerpoint/2010/main" val="1910659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Good</a:t>
            </a:r>
            <a:r>
              <a:rPr lang="en-US" baseline="0" dirty="0"/>
              <a:t> afternoon, professors. I am Long Gong, and my advisor is Prof. Jim Xu.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Today, my topic is Queue- …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five parts in my presentation. </a:t>
            </a:r>
            <a:endParaRPr 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1</a:t>
            </a:fld>
            <a:endParaRPr lang="zh-CN" altLang="en-US"/>
          </a:p>
        </p:txBody>
      </p:sp>
    </p:spTree>
    <p:extLst>
      <p:ext uri="{BB962C8B-B14F-4D97-AF65-F5344CB8AC3E}">
        <p14:creationId xmlns:p14="http://schemas.microsoft.com/office/powerpoint/2010/main" val="914517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strategy is called Queue-proportional sampling,</a:t>
            </a:r>
            <a:r>
              <a:rPr lang="en-US" baseline="0" dirty="0"/>
              <a:t> which is a general add-on approach to boost the performance of existing scheduling algorithms, such as </a:t>
            </a:r>
            <a:r>
              <a:rPr lang="en-US" baseline="0" dirty="0" err="1"/>
              <a:t>iSLIP</a:t>
            </a:r>
            <a:r>
              <a:rPr lang="en-US" baseline="0" dirty="0"/>
              <a:t> and Serena.</a:t>
            </a:r>
          </a:p>
          <a:p>
            <a:endParaRPr lang="en-US" baseline="0" dirty="0"/>
          </a:p>
          <a:p>
            <a:r>
              <a:rPr lang="en-US" baseline="0" dirty="0"/>
              <a:t>This strategy is extremely simple. It has two stages. The first one is called proposing. In this stage, each input port first samples out an output port with the probability proportional to the corresponding VOQ length, then the input port sends a proposal requests together with the VOQ length to the output port that is sampled. </a:t>
            </a:r>
          </a:p>
          <a:p>
            <a:endParaRPr lang="en-US" baseline="0" dirty="0"/>
          </a:p>
          <a:p>
            <a:r>
              <a:rPr lang="en-US" baseline="0" dirty="0"/>
              <a:t>The second stage is accepting. In this stage, each output port upon receiving one or more proposals, it accepts the one with the largest VOQ length. Note that, besides the “longest VOQ first”, we also investigate other accepting strategies, such as proportional accepting. </a:t>
            </a: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11</a:t>
            </a:fld>
            <a:endParaRPr lang="zh-CN" altLang="en-US"/>
          </a:p>
        </p:txBody>
      </p:sp>
    </p:spTree>
    <p:extLst>
      <p:ext uri="{BB962C8B-B14F-4D97-AF65-F5344CB8AC3E}">
        <p14:creationId xmlns:p14="http://schemas.microsoft.com/office/powerpoint/2010/main" val="2634346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 concrete</a:t>
            </a:r>
            <a:r>
              <a:rPr lang="en-US" baseline="0" dirty="0"/>
              <a:t> example, with N=4. For the proposing, let’s focus on input port 1, the lengths of all VOQs are shown in the table.</a:t>
            </a:r>
          </a:p>
          <a:p>
            <a:endParaRPr lang="en-US" baseline="0" dirty="0"/>
          </a:p>
          <a:p>
            <a:r>
              <a:rPr lang="en-US" baseline="0" dirty="0"/>
              <a:t>First of all, it samples out a output port with probability proportional to the corresponding VOQ lengths. It samples output 1. Then, it sends the length of VOQ 1 to output 1.</a:t>
            </a:r>
          </a:p>
          <a:p>
            <a:endParaRPr lang="en-US" baseline="0" dirty="0"/>
          </a:p>
          <a:p>
            <a:r>
              <a:rPr lang="en-US" baseline="0" dirty="0"/>
              <a:t>For the accepting, let’s focus on output 1, assuming besides the proposal from input port 1, it also gets a proposal from input port 4. Output 1 accepts the proposal from input port 1, since it has a longer VOQ.</a:t>
            </a: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12</a:t>
            </a:fld>
            <a:endParaRPr lang="zh-CN" altLang="en-US"/>
          </a:p>
        </p:txBody>
      </p:sp>
    </p:spTree>
    <p:extLst>
      <p:ext uri="{BB962C8B-B14F-4D97-AF65-F5344CB8AC3E}">
        <p14:creationId xmlns:p14="http://schemas.microsoft.com/office/powerpoint/2010/main" val="1565484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look at first that</a:t>
            </a:r>
            <a:r>
              <a:rPr lang="en-US" baseline="0" dirty="0"/>
              <a:t> one may need up to O(N) time complexity to finish the QPS. However, it is possible to implement QPS efficiently with only O(1) time complexity. </a:t>
            </a:r>
          </a:p>
          <a:p>
            <a:endParaRPr lang="en-US" baseline="0" dirty="0"/>
          </a:p>
          <a:p>
            <a:r>
              <a:rPr lang="en-US" baseline="0" dirty="0"/>
              <a:t>Now let’s see the O(1) data structures.</a:t>
            </a:r>
          </a:p>
          <a:p>
            <a:endParaRPr lang="en-US" baseline="0" dirty="0"/>
          </a:p>
          <a:p>
            <a:r>
              <a:rPr lang="en-US" baseline="0" dirty="0"/>
              <a:t>Although the O(1) data structures are fairly simple and straightforward, we did not find any similar ones in the literature. </a:t>
            </a:r>
          </a:p>
          <a:p>
            <a:endParaRPr lang="en-US" baseline="0" dirty="0"/>
          </a:p>
          <a:p>
            <a:r>
              <a:rPr lang="en-US" baseline="0" dirty="0"/>
              <a:t>The data structures  have one main data structure and one auxiliary. The main data structure is just an array of linked lists, where each linked list corresponds to a VOQ. Besides the pointers for forming the linked list, each entry in the linked list has a pointer points to the actual packet (shown as a letter), a index recording which VOQ the packet is located. It also holds a pointer that points to the corresponding entry in the auxiliary data structure.</a:t>
            </a:r>
          </a:p>
          <a:p>
            <a:endParaRPr lang="en-US" baseline="0" dirty="0"/>
          </a:p>
          <a:p>
            <a:r>
              <a:rPr lang="en-US" baseline="0" dirty="0"/>
              <a:t>The auxiliary data structure is just one array, where each entry corresponds to a packet in the input port. More specially, each entry in the array is a pointer points to the corresponding entry in the linked list of the corresponding VOQ. Hence there is one-to-one correspondence between entries in the main data structure and the entries in the auxiliary data structure.</a:t>
            </a:r>
          </a:p>
          <a:p>
            <a:endParaRPr lang="en-US" baseline="0" dirty="0"/>
          </a:p>
          <a:p>
            <a:r>
              <a:rPr lang="en-US" baseline="0" dirty="0"/>
              <a:t>Now, we use an example to show how the data structure works.  Assume there are q entries in the auxiliary data structure.</a:t>
            </a:r>
          </a:p>
          <a:p>
            <a:endParaRPr lang="en-US" baseline="0" dirty="0"/>
          </a:p>
          <a:p>
            <a:r>
              <a:rPr lang="en-US" baseline="0" dirty="0"/>
              <a:t>First of all, we sample an entry from the auxiliary array by simply generating a uniformly distributed random variable in the range from 0 to q – 1. For example, the entry A is sampled.  Then we find the entry in the linked list. However, it is not a head of line packet. We then get the head of line packet of the same VOQ, which is the packet B. Assume the proposal is accepted, which means we need eventually delete entry B from the linked list. Clearly, we also need to remove B from the auxiliary data structure. Now, there comes another problem, we can not afford to move forward  all entries after B, however, we can easily fill this hole by moving the last entry into it. </a:t>
            </a:r>
          </a:p>
          <a:p>
            <a:endParaRPr lang="en-US" baseline="0" dirty="0"/>
          </a:p>
          <a:p>
            <a:r>
              <a:rPr lang="en-US" baseline="0" dirty="0"/>
              <a:t>It is clear that all these steps can be finished in O(1) time complexity.</a:t>
            </a:r>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13</a:t>
            </a:fld>
            <a:endParaRPr lang="zh-CN" altLang="en-US"/>
          </a:p>
        </p:txBody>
      </p:sp>
    </p:spTree>
    <p:extLst>
      <p:ext uri="{BB962C8B-B14F-4D97-AF65-F5344CB8AC3E}">
        <p14:creationId xmlns:p14="http://schemas.microsoft.com/office/powerpoint/2010/main" val="3554789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a:t>
            </a:r>
            <a:r>
              <a:rPr lang="en-US" altLang="zh-CN" baseline="0" dirty="0"/>
              <a:t> let’s see how our QPS can be used to augment Serena.</a:t>
            </a:r>
          </a:p>
          <a:p>
            <a:endParaRPr lang="en-US" altLang="zh-CN" baseline="0" dirty="0"/>
          </a:p>
          <a:p>
            <a:r>
              <a:rPr lang="en-US" altLang="zh-CN" baseline="0" dirty="0"/>
              <a:t>First of all, we use QPS to generate a starter matching.</a:t>
            </a:r>
          </a:p>
          <a:p>
            <a:r>
              <a:rPr lang="en-US" altLang="zh-CN" baseline="0" dirty="0"/>
              <a:t>Then, we populate this matching into a full one by pairing all unmatched input ports and output ports in a round-robin manner.</a:t>
            </a:r>
          </a:p>
          <a:p>
            <a:r>
              <a:rPr lang="en-US" altLang="zh-CN" baseline="0" dirty="0"/>
              <a:t>Finally, we merge this full matching with the matching used in previous time slot by cherry-picking heavier edges among the two matchings.</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15</a:t>
            </a:fld>
            <a:endParaRPr lang="zh-CN" altLang="en-US"/>
          </a:p>
        </p:txBody>
      </p:sp>
    </p:spTree>
    <p:extLst>
      <p:ext uri="{BB962C8B-B14F-4D97-AF65-F5344CB8AC3E}">
        <p14:creationId xmlns:p14="http://schemas.microsoft.com/office/powerpoint/2010/main" val="1773459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a:t>
            </a:r>
            <a:r>
              <a:rPr lang="en-US" altLang="zh-CN" baseline="0" dirty="0"/>
              <a:t> example, by using QPS, we generate a starter matching. Here, the orange nodes represent the input ports while the green ones stand for output ports. </a:t>
            </a:r>
          </a:p>
          <a:p>
            <a:r>
              <a:rPr lang="en-US" altLang="zh-CN" baseline="0" dirty="0"/>
              <a:t>Then, we populate it into full matching by pairing unmatched input/output ports in a round-robin manner, that is the first unmatched input port pairs with the first unmatched output port, the second with the second, and so on so forth until all ports are matched. </a:t>
            </a:r>
          </a:p>
          <a:p>
            <a:endParaRPr lang="en-US" altLang="zh-CN" baseline="0" dirty="0"/>
          </a:p>
          <a:p>
            <a:r>
              <a:rPr lang="en-US" altLang="zh-CN" baseline="0" dirty="0"/>
              <a:t>Now, we assume the matching used in the previous time slot looks like this. Then we merge the two full matchings. </a:t>
            </a:r>
          </a:p>
          <a:p>
            <a:endParaRPr lang="en-US" altLang="zh-CN" baseline="0" dirty="0"/>
          </a:p>
          <a:p>
            <a:r>
              <a:rPr lang="en-US" altLang="zh-CN" baseline="0" dirty="0"/>
              <a:t>The merge procedure works as follows.</a:t>
            </a:r>
          </a:p>
          <a:p>
            <a:endParaRPr lang="en-US" altLang="zh-CN" baseline="0" dirty="0"/>
          </a:p>
          <a:p>
            <a:r>
              <a:rPr lang="en-US" altLang="zh-CN" baseline="0" dirty="0"/>
              <a:t>It first creates a new bipartite graph by only using edges from the two matchings. It was proven that such a bipartite graph could be decomposed into certain cycles. </a:t>
            </a:r>
          </a:p>
          <a:p>
            <a:r>
              <a:rPr lang="en-US" altLang="zh-CN" baseline="0" dirty="0"/>
              <a:t>And each such cycle contains the same number of edges from the two matchings in an alternating manner. Picking heavier sub-matching in each such cycle finishes the merge procedure.</a:t>
            </a:r>
          </a:p>
          <a:p>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16</a:t>
            </a:fld>
            <a:endParaRPr lang="zh-CN" altLang="en-US"/>
          </a:p>
        </p:txBody>
      </p:sp>
    </p:spTree>
    <p:extLst>
      <p:ext uri="{BB962C8B-B14F-4D97-AF65-F5344CB8AC3E}">
        <p14:creationId xmlns:p14="http://schemas.microsoft.com/office/powerpoint/2010/main" val="1317094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a scheduling algorithm, the stability is one of the most desired features. </a:t>
            </a:r>
          </a:p>
          <a:p>
            <a:endParaRPr lang="en-US" baseline="0" dirty="0"/>
          </a:p>
          <a:p>
            <a:r>
              <a:rPr lang="en-US" baseline="0" dirty="0"/>
              <a:t>It was proven that Serena is stable under any </a:t>
            </a:r>
            <a:r>
              <a:rPr lang="en-US" baseline="0" dirty="0" err="1"/>
              <a:t>i.i.d</a:t>
            </a:r>
            <a:r>
              <a:rPr lang="en-US" baseline="0" dirty="0"/>
              <a:t>. admissible traffic. Its stability comes from its two properties. Property P and Non-degenerative. </a:t>
            </a:r>
          </a:p>
          <a:p>
            <a:endParaRPr lang="en-US" baseline="0" dirty="0"/>
          </a:p>
          <a:p>
            <a:r>
              <a:rPr lang="en-US" baseline="0" dirty="0"/>
              <a:t>Therefore, there is a positive probability that Serena can achieve the same weights as MWM; and it guarantees that current matchings decision would not be worse that the previous one.</a:t>
            </a:r>
          </a:p>
          <a:p>
            <a:endParaRPr lang="en-US" baseline="0" dirty="0"/>
          </a:p>
          <a:p>
            <a:r>
              <a:rPr lang="en-US" baseline="0" dirty="0"/>
              <a:t>Although QPS-Serena also shares the non-degenerative property, but it generally does not satisfy the property p.</a:t>
            </a:r>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17</a:t>
            </a:fld>
            <a:endParaRPr lang="zh-CN" altLang="en-US"/>
          </a:p>
        </p:txBody>
      </p:sp>
    </p:spTree>
    <p:extLst>
      <p:ext uri="{BB962C8B-B14F-4D97-AF65-F5344CB8AC3E}">
        <p14:creationId xmlns:p14="http://schemas.microsoft.com/office/powerpoint/2010/main" val="3551002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a:t>
            </a:r>
            <a:r>
              <a:rPr lang="en-US" altLang="zh-CN" baseline="0" dirty="0"/>
              <a:t> talking about the proposed algorithms. Let’s evaluate its performance.</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18</a:t>
            </a:fld>
            <a:endParaRPr lang="zh-CN" altLang="en-US"/>
          </a:p>
        </p:txBody>
      </p:sp>
    </p:spTree>
    <p:extLst>
      <p:ext uri="{BB962C8B-B14F-4D97-AF65-F5344CB8AC3E}">
        <p14:creationId xmlns:p14="http://schemas.microsoft.com/office/powerpoint/2010/main" val="1122353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are the parameters for our simulations. We simulate 32 times 32 switches. Every simulation run lasts for 6,000 times N square time slots. </a:t>
            </a:r>
          </a:p>
          <a:p>
            <a:r>
              <a:rPr lang="en-US" baseline="0" dirty="0"/>
              <a:t>We evaluated Bernoulli </a:t>
            </a:r>
            <a:r>
              <a:rPr lang="en-US" baseline="0" dirty="0" err="1"/>
              <a:t>i.i.d</a:t>
            </a:r>
            <a:r>
              <a:rPr lang="en-US" baseline="0" dirty="0"/>
              <a:t>. and ON-OFF </a:t>
            </a:r>
            <a:r>
              <a:rPr lang="en-US" baseline="0" dirty="0" err="1"/>
              <a:t>bursty</a:t>
            </a:r>
            <a:r>
              <a:rPr lang="en-US" baseline="0" dirty="0"/>
              <a:t> arrival processes.</a:t>
            </a:r>
          </a:p>
          <a:p>
            <a:r>
              <a:rPr lang="en-US" baseline="0" dirty="0"/>
              <a:t>We used four traffic patterns: uniform, quasi-diagonal, log-diagonal and diagonal.</a:t>
            </a:r>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19</a:t>
            </a:fld>
            <a:endParaRPr lang="zh-CN" altLang="en-US"/>
          </a:p>
        </p:txBody>
      </p:sp>
    </p:spTree>
    <p:extLst>
      <p:ext uri="{BB962C8B-B14F-4D97-AF65-F5344CB8AC3E}">
        <p14:creationId xmlns:p14="http://schemas.microsoft.com/office/powerpoint/2010/main" val="625265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compare</a:t>
            </a:r>
            <a:r>
              <a:rPr lang="en-US" baseline="0" dirty="0"/>
              <a:t> the mean delay between QPS-Serena and Serena under Bernoulli </a:t>
            </a:r>
            <a:r>
              <a:rPr lang="en-US" baseline="0" dirty="0" err="1"/>
              <a:t>i.i.d</a:t>
            </a:r>
            <a:r>
              <a:rPr lang="en-US" baseline="0" dirty="0"/>
              <a:t> arrivals. It can be seen that QPS-Serena improves the performance of Serena in huge margins.</a:t>
            </a:r>
          </a:p>
          <a:p>
            <a:endParaRPr lang="en-US" baseline="0" dirty="0"/>
          </a:p>
          <a:p>
            <a:r>
              <a:rPr lang="en-US" baseline="0" dirty="0"/>
              <a:t>In real networks, packet arrivals are more likely to be </a:t>
            </a:r>
            <a:r>
              <a:rPr lang="en-US" baseline="0" dirty="0" err="1"/>
              <a:t>bursty</a:t>
            </a:r>
            <a:r>
              <a:rPr lang="en-US" baseline="0" dirty="0"/>
              <a:t> ….</a:t>
            </a: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20</a:t>
            </a:fld>
            <a:endParaRPr lang="zh-CN" altLang="en-US"/>
          </a:p>
        </p:txBody>
      </p:sp>
    </p:spTree>
    <p:extLst>
      <p:ext uri="{BB962C8B-B14F-4D97-AF65-F5344CB8AC3E}">
        <p14:creationId xmlns:p14="http://schemas.microsoft.com/office/powerpoint/2010/main" val="3044711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mean delay of QPS-Serena</a:t>
            </a:r>
            <a:r>
              <a:rPr lang="en-US" baseline="0" dirty="0"/>
              <a:t> and Serena under burst arrivals. </a:t>
            </a:r>
          </a:p>
          <a:p>
            <a:endParaRPr lang="en-US" baseline="0" dirty="0"/>
          </a:p>
          <a:p>
            <a:r>
              <a:rPr lang="en-US" baseline="0" dirty="0"/>
              <a:t>Lower delay</a:t>
            </a:r>
          </a:p>
          <a:p>
            <a:endParaRPr lang="en-US" baseline="0" dirty="0"/>
          </a:p>
          <a:p>
            <a:r>
              <a:rPr lang="en-US" baseline="0" dirty="0"/>
              <a:t>Gap shrinks rapidly </a:t>
            </a: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21</a:t>
            </a:fld>
            <a:endParaRPr lang="zh-CN" altLang="en-US"/>
          </a:p>
        </p:txBody>
      </p:sp>
    </p:spTree>
    <p:extLst>
      <p:ext uri="{BB962C8B-B14F-4D97-AF65-F5344CB8AC3E}">
        <p14:creationId xmlns:p14="http://schemas.microsoft.com/office/powerpoint/2010/main" val="1720706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en-US" altLang="zh-CN" baseline="0" dirty="0"/>
              <a:t> the first part, I will give some background on input-queued crossbar switches. Then we will talk about some related work. After that, I will describe the details of queue-proportional sampling scheme, followed by some simulations results. Finally, I will summarize this presentation. First, Let’s come into the background part.</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2</a:t>
            </a:fld>
            <a:endParaRPr lang="zh-CN" altLang="en-US"/>
          </a:p>
        </p:txBody>
      </p:sp>
    </p:spTree>
    <p:extLst>
      <p:ext uri="{BB962C8B-B14F-4D97-AF65-F5344CB8AC3E}">
        <p14:creationId xmlns:p14="http://schemas.microsoft.com/office/powerpoint/2010/main" val="127697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let’s summarize this presentation.</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22</a:t>
            </a:fld>
            <a:endParaRPr lang="zh-CN" altLang="en-US"/>
          </a:p>
        </p:txBody>
      </p:sp>
    </p:spTree>
    <p:extLst>
      <p:ext uri="{BB962C8B-B14F-4D97-AF65-F5344CB8AC3E}">
        <p14:creationId xmlns:p14="http://schemas.microsoft.com/office/powerpoint/2010/main" val="3035956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B819041-1A58-5848-983A-F7DEF26E51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29485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32</a:t>
            </a:fld>
            <a:endParaRPr lang="zh-CN" altLang="en-US"/>
          </a:p>
        </p:txBody>
      </p:sp>
    </p:spTree>
    <p:extLst>
      <p:ext uri="{BB962C8B-B14F-4D97-AF65-F5344CB8AC3E}">
        <p14:creationId xmlns:p14="http://schemas.microsoft.com/office/powerpoint/2010/main" val="308481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traffic patterns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47D361-7CCB-40DA-8B7C-3DDC8B9FCD21}"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44437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OFF state,</a:t>
            </a:r>
            <a:r>
              <a:rPr lang="en-US" baseline="0" dirty="0"/>
              <a:t> an incoming packet’s destination (output port) is generated according to the corresponding traffic pattern. In an ON state, all incoming packet arrivals to an input port would be destined to the same output port thus simulating a burst of packets. </a:t>
            </a:r>
          </a:p>
          <a:p>
            <a:endParaRPr lang="en-US" baseline="0" dirty="0"/>
          </a:p>
          <a:p>
            <a:r>
              <a:rPr lang="en-US" baseline="0" dirty="0"/>
              <a:t>By adjusting p, we can control the desired average burst size; By adjusting q, we can control the load of the traffic.</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47D361-7CCB-40DA-8B7C-3DDC8B9FCD21}"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74798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Nowadays,</a:t>
            </a:r>
            <a:r>
              <a:rPr lang="en-US" altLang="zh-CN" baseline="0" dirty="0"/>
              <a:t> most high-speed switching systems, such as Internet routers and data-center switches, employ a single crossbar to interconnect input ports and output ports.</a:t>
            </a:r>
          </a:p>
          <a:p>
            <a:endParaRPr lang="en-US" altLang="zh-CN" baseline="0" dirty="0"/>
          </a:p>
          <a:p>
            <a:r>
              <a:rPr lang="en-US" altLang="zh-CN" baseline="0" dirty="0"/>
              <a:t>To solve the HOL blocking issue, each input port has N virtual output queues (VOQs). The VOQ j at input port I serves as a buffer for packets going from input port I to output port j. </a:t>
            </a:r>
          </a:p>
          <a:p>
            <a:r>
              <a:rPr lang="en-US" altLang="zh-CN" baseline="0" dirty="0"/>
              <a:t>For example, here the VOQ 1 at input port 1 buffers the packets that want to go from input port 1 to output port 1.</a:t>
            </a:r>
          </a:p>
          <a:p>
            <a:endParaRPr lang="en-US" altLang="zh-CN" baseline="0" dirty="0"/>
          </a:p>
          <a:p>
            <a:r>
              <a:rPr lang="en-US" altLang="zh-CN" baseline="0" dirty="0"/>
              <a:t>In this work, we also adopt the standard assumption. That is all incoming packets are segmented into fixed-size before they are put into the corresponding VOQs and then reassembled </a:t>
            </a:r>
          </a:p>
          <a:p>
            <a:r>
              <a:rPr lang="en-US" altLang="zh-CN" baseline="0" dirty="0"/>
              <a:t>Before leaving the switch.</a:t>
            </a:r>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4</a:t>
            </a:fld>
            <a:endParaRPr lang="zh-CN" altLang="en-US"/>
          </a:p>
        </p:txBody>
      </p:sp>
    </p:spTree>
    <p:extLst>
      <p:ext uri="{BB962C8B-B14F-4D97-AF65-F5344CB8AC3E}">
        <p14:creationId xmlns:p14="http://schemas.microsoft.com/office/powerpoint/2010/main" val="2843673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Due to the physical limits of a crossbar</a:t>
            </a:r>
            <a:r>
              <a:rPr lang="en-US" altLang="zh-CN" baseline="0" dirty="0"/>
              <a:t> fabric, i</a:t>
            </a:r>
            <a:r>
              <a:rPr lang="en-US" altLang="zh-CN" dirty="0"/>
              <a:t>n an input-queued</a:t>
            </a:r>
            <a:r>
              <a:rPr lang="en-US" altLang="zh-CN" baseline="0" dirty="0"/>
              <a:t> switch, each input port can only connect to a single output port and vice versa in each switching cycle, or time slot.</a:t>
            </a:r>
          </a:p>
          <a:p>
            <a:endParaRPr lang="en-US" altLang="zh-CN" baseline="0" dirty="0"/>
          </a:p>
          <a:p>
            <a:r>
              <a:rPr lang="en-US" altLang="zh-CN" baseline="0" dirty="0"/>
              <a:t>Hence, input-queued switches need to decide which input port connects to which output port per time slot. More specially, they need to compute a one-to-one matching between input ports and output ports</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5</a:t>
            </a:fld>
            <a:endParaRPr lang="zh-CN" altLang="en-US"/>
          </a:p>
        </p:txBody>
      </p:sp>
    </p:spTree>
    <p:extLst>
      <p:ext uri="{BB962C8B-B14F-4D97-AF65-F5344CB8AC3E}">
        <p14:creationId xmlns:p14="http://schemas.microsoft.com/office/powerpoint/2010/main" val="3724361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Generally, a NXN crossbar</a:t>
            </a:r>
            <a:r>
              <a:rPr lang="en-US" altLang="zh-CN" baseline="0" dirty="0"/>
              <a:t> switch is modeled as a weighted bipartite graph, where the two disjoint sets of vertices are the input ports and output ports, respectively. The weight is some function of the length of the corresponding VOQs. </a:t>
            </a:r>
          </a:p>
          <a:p>
            <a:endParaRPr lang="en-US" altLang="zh-CN" baseline="0" dirty="0"/>
          </a:p>
          <a:p>
            <a:r>
              <a:rPr lang="en-US" altLang="zh-CN" baseline="0" dirty="0"/>
              <a:t>The problem is to compute high-quality matchings that result in high switch throughput and low delay at high speed. </a:t>
            </a:r>
          </a:p>
          <a:p>
            <a:endParaRPr lang="en-US" altLang="zh-CN" baseline="0" dirty="0"/>
          </a:p>
          <a:p>
            <a:r>
              <a:rPr lang="en-US" altLang="zh-CN" baseline="0" dirty="0"/>
              <a:t>Unfortunately, there exists a tradeoff between the quality of the matchings and the time to compute them.</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6</a:t>
            </a:fld>
            <a:endParaRPr lang="zh-CN" altLang="en-US"/>
          </a:p>
        </p:txBody>
      </p:sp>
    </p:spTree>
    <p:extLst>
      <p:ext uri="{BB962C8B-B14F-4D97-AF65-F5344CB8AC3E}">
        <p14:creationId xmlns:p14="http://schemas.microsoft.com/office/powerpoint/2010/main" val="3167099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a:t>
            </a:r>
            <a:r>
              <a:rPr lang="en-US" altLang="zh-CN" baseline="0" dirty="0"/>
              <a:t> let’s see some related work.</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7</a:t>
            </a:fld>
            <a:endParaRPr lang="zh-CN" altLang="en-US"/>
          </a:p>
        </p:txBody>
      </p:sp>
    </p:spTree>
    <p:extLst>
      <p:ext uri="{BB962C8B-B14F-4D97-AF65-F5344CB8AC3E}">
        <p14:creationId xmlns:p14="http://schemas.microsoft.com/office/powerpoint/2010/main" val="401503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a:t>
            </a:r>
            <a:r>
              <a:rPr lang="en-US" altLang="zh-CN" baseline="0" dirty="0"/>
              <a:t> let’s see how the tradeoff was handled in existing work.</a:t>
            </a:r>
          </a:p>
          <a:p>
            <a:endParaRPr lang="en-US" altLang="zh-CN" baseline="0" dirty="0"/>
          </a:p>
          <a:p>
            <a:r>
              <a:rPr lang="en-US" altLang="zh-CN" baseline="0" dirty="0"/>
              <a:t>Maximum Weighted Matching with suitable weight measure, is known to produce the empirically optimal matchings in terms of queuing delay for a large variety of traffic patterns.</a:t>
            </a:r>
            <a:r>
              <a:rPr lang="zh-CN" altLang="en-US" baseline="0" dirty="0"/>
              <a:t> </a:t>
            </a:r>
            <a:r>
              <a:rPr lang="en-US" altLang="zh-CN" baseline="0" dirty="0"/>
              <a:t>However, each such matching decision takes O(N^3) time to compute, which is too time-consuming  to be used. Researchers have been searching for alternatives that have performance close to MWM but with much  lower time complexity.</a:t>
            </a:r>
          </a:p>
          <a:p>
            <a:endParaRPr lang="en-US" altLang="zh-CN" baseline="0" dirty="0"/>
          </a:p>
          <a:p>
            <a:r>
              <a:rPr lang="en-US" altLang="zh-CN" baseline="0" dirty="0" err="1"/>
              <a:t>iSLIP</a:t>
            </a:r>
            <a:r>
              <a:rPr lang="en-US" altLang="zh-CN" baseline="0" dirty="0"/>
              <a:t> is one such algorithm, which is an iterative algorithm with good delay performance. It has a per-port complexity of (log N)^2 (log N iterations with each iteration having O(log N) circuit depth).  Although it achieved great commercial success, </a:t>
            </a:r>
            <a:r>
              <a:rPr lang="en-US" altLang="zh-CN" baseline="0" dirty="0" err="1"/>
              <a:t>iSLIP</a:t>
            </a:r>
            <a:r>
              <a:rPr lang="en-US" altLang="zh-CN" baseline="0" dirty="0"/>
              <a:t> generally can not achieve 100%  except under uniform traffic, thus it could have very high delay even infinite delay under heavy non-uniform traffic.</a:t>
            </a:r>
          </a:p>
          <a:p>
            <a:endParaRPr lang="en-US" altLang="zh-CN" baseline="0" dirty="0"/>
          </a:p>
          <a:p>
            <a:r>
              <a:rPr lang="en-US" altLang="zh-CN" baseline="0" dirty="0"/>
              <a:t>Serena is also such algorithm, which is a centralized algorithm with linear time complexity . It can achieve 100% throughput and excellent delay performance.</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8</a:t>
            </a:fld>
            <a:endParaRPr lang="zh-CN" altLang="en-US"/>
          </a:p>
        </p:txBody>
      </p:sp>
    </p:spTree>
    <p:extLst>
      <p:ext uri="{BB962C8B-B14F-4D97-AF65-F5344CB8AC3E}">
        <p14:creationId xmlns:p14="http://schemas.microsoft.com/office/powerpoint/2010/main" val="381396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en-US" altLang="zh-CN" baseline="0" dirty="0"/>
              <a:t> might be wondering why we still need to design new scheduling algorithms considering we already have such good ones like </a:t>
            </a:r>
            <a:r>
              <a:rPr lang="en-US" altLang="zh-CN" baseline="0" dirty="0" err="1"/>
              <a:t>iSLIP</a:t>
            </a:r>
            <a:r>
              <a:rPr lang="en-US" altLang="zh-CN" baseline="0" dirty="0"/>
              <a:t> and Serena. </a:t>
            </a:r>
          </a:p>
          <a:p>
            <a:endParaRPr lang="en-US" altLang="zh-CN" baseline="0" dirty="0"/>
          </a:p>
          <a:p>
            <a:r>
              <a:rPr lang="en-US" altLang="zh-CN" baseline="0" dirty="0"/>
              <a:t>Thanks to the big success of Big Data, video streaming, online social networking, and </a:t>
            </a:r>
            <a:r>
              <a:rPr lang="en-US" altLang="zh-CN" baseline="0" dirty="0" err="1"/>
              <a:t>etc</a:t>
            </a:r>
            <a:r>
              <a:rPr lang="en-US" altLang="zh-CN" baseline="0" dirty="0"/>
              <a:t>, the volumes of network traffic are growing relentlessly.</a:t>
            </a:r>
          </a:p>
          <a:p>
            <a:endParaRPr lang="en-US" altLang="zh-CN" baseline="0" dirty="0"/>
          </a:p>
          <a:p>
            <a:r>
              <a:rPr lang="en-US" altLang="zh-CN" baseline="0" dirty="0"/>
              <a:t>Driven by the surge of the traffic, it is expected that a switch would have more than 1000 ports and the line rate of each port could be larger than 1 Tb/s.</a:t>
            </a:r>
          </a:p>
          <a:p>
            <a:endParaRPr lang="en-US" altLang="zh-CN" baseline="0" dirty="0"/>
          </a:p>
          <a:p>
            <a:r>
              <a:rPr lang="en-US" altLang="zh-CN" baseline="0" dirty="0"/>
              <a:t>Therefore, switches that are capable of connecting a large number of ports and operating at very high speed is badly needed.</a:t>
            </a:r>
          </a:p>
          <a:p>
            <a:endParaRPr lang="en-US" altLang="zh-CN" baseline="0" dirty="0"/>
          </a:p>
          <a:p>
            <a:r>
              <a:rPr lang="en-US" altLang="zh-CN" baseline="0" dirty="0"/>
              <a:t>In this work, we aim at achieving better tradeoff. Clearly, we can either improve the quality of the matchings or decrease the computational complexity. In this work, we proposed a solution to improve the performance with very low computational overhead. </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9</a:t>
            </a:fld>
            <a:endParaRPr lang="zh-CN" altLang="en-US"/>
          </a:p>
        </p:txBody>
      </p:sp>
    </p:spTree>
    <p:extLst>
      <p:ext uri="{BB962C8B-B14F-4D97-AF65-F5344CB8AC3E}">
        <p14:creationId xmlns:p14="http://schemas.microsoft.com/office/powerpoint/2010/main" val="1712171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see how our scheme</a:t>
            </a:r>
            <a:r>
              <a:rPr lang="en-US" altLang="zh-CN" baseline="0" dirty="0"/>
              <a:t> works.</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10</a:t>
            </a:fld>
            <a:endParaRPr lang="zh-CN" altLang="en-US"/>
          </a:p>
        </p:txBody>
      </p:sp>
    </p:spTree>
    <p:extLst>
      <p:ext uri="{BB962C8B-B14F-4D97-AF65-F5344CB8AC3E}">
        <p14:creationId xmlns:p14="http://schemas.microsoft.com/office/powerpoint/2010/main" val="414489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 name="组合 6"/>
          <p:cNvGrpSpPr/>
          <p:nvPr userDrawn="1"/>
        </p:nvGrpSpPr>
        <p:grpSpPr>
          <a:xfrm>
            <a:off x="251478" y="1270364"/>
            <a:ext cx="8579785" cy="360363"/>
            <a:chOff x="251478" y="1270364"/>
            <a:chExt cx="8579785" cy="360363"/>
          </a:xfrm>
        </p:grpSpPr>
        <p:sp>
          <p:nvSpPr>
            <p:cNvPr id="8"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9"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标题 1"/>
          <p:cNvSpPr>
            <a:spLocks noGrp="1"/>
          </p:cNvSpPr>
          <p:nvPr>
            <p:ph type="ctrTitle" hasCustomPrompt="1"/>
          </p:nvPr>
        </p:nvSpPr>
        <p:spPr>
          <a:xfrm>
            <a:off x="1143000" y="1122363"/>
            <a:ext cx="6858000" cy="2387600"/>
          </a:xfrm>
        </p:spPr>
        <p:txBody>
          <a:bodyPr anchor="b"/>
          <a:lstStyle>
            <a:lvl1pPr algn="ctr">
              <a:defRPr sz="3200" baseline="0">
                <a:solidFill>
                  <a:schemeClr val="tx1"/>
                </a:solidFill>
                <a:latin typeface="Arial" panose="020B0604020202020204" pitchFamily="34" charset="0"/>
              </a:defRPr>
            </a:lvl1pPr>
          </a:lstStyle>
          <a:p>
            <a:r>
              <a:rPr lang="en-US" altLang="zh-CN" dirty="0"/>
              <a:t>Title</a:t>
            </a:r>
            <a:endParaRPr lang="zh-CN" altLang="en-US" dirty="0"/>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baseline="0">
                <a:solidFill>
                  <a:schemeClr val="tx1"/>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a:t>Sub-title</a:t>
            </a:r>
            <a:endParaRPr lang="zh-CN" altLang="en-US" dirty="0"/>
          </a:p>
        </p:txBody>
      </p:sp>
      <p:sp>
        <p:nvSpPr>
          <p:cNvPr id="4" name="日期占位符 3"/>
          <p:cNvSpPr>
            <a:spLocks noGrp="1"/>
          </p:cNvSpPr>
          <p:nvPr>
            <p:ph type="dt" sz="half" idx="10"/>
          </p:nvPr>
        </p:nvSpPr>
        <p:spPr/>
        <p:txBody>
          <a:bodyPr/>
          <a:lstStyle>
            <a:lvl1pPr>
              <a:defRPr>
                <a:solidFill>
                  <a:schemeClr val="tx1"/>
                </a:solidFill>
              </a:defRPr>
            </a:lvl1pPr>
          </a:lstStyle>
          <a:p>
            <a:fld id="{BFCF6DAF-FD97-4A73-AB06-1773EFF55A83}" type="datetime4">
              <a:rPr lang="en-US" altLang="zh-CN" smtClean="0"/>
              <a:t>November 3, 2019</a:t>
            </a:fld>
            <a:endParaRPr lang="zh-CN" altLang="en-US" dirty="0"/>
          </a:p>
        </p:txBody>
      </p:sp>
      <p:sp>
        <p:nvSpPr>
          <p:cNvPr id="5" name="页脚占位符 4"/>
          <p:cNvSpPr>
            <a:spLocks noGrp="1"/>
          </p:cNvSpPr>
          <p:nvPr>
            <p:ph type="ftr" sz="quarter" idx="11"/>
          </p:nvPr>
        </p:nvSpPr>
        <p:spPr/>
        <p:txBody>
          <a:bodyPr/>
          <a:lstStyle>
            <a:lvl1pPr>
              <a:defRPr>
                <a:solidFill>
                  <a:schemeClr val="tx1"/>
                </a:solidFill>
              </a:defRPr>
            </a:lvl1pPr>
          </a:lstStyle>
          <a:p>
            <a:r>
              <a:rPr lang="en-US" altLang="zh-CN" dirty="0"/>
              <a:t>CS3251@GaTech</a:t>
            </a:r>
            <a:endParaRPr lang="zh-CN" altLang="en-US" dirty="0"/>
          </a:p>
        </p:txBody>
      </p:sp>
      <p:sp>
        <p:nvSpPr>
          <p:cNvPr id="6" name="灯片编号占位符 5"/>
          <p:cNvSpPr>
            <a:spLocks noGrp="1"/>
          </p:cNvSpPr>
          <p:nvPr>
            <p:ph type="sldNum" sz="quarter" idx="12"/>
          </p:nvPr>
        </p:nvSpPr>
        <p:spPr/>
        <p:txBody>
          <a:bodyPr/>
          <a:lstStyle>
            <a:lvl1pPr>
              <a:defRPr>
                <a:solidFill>
                  <a:schemeClr val="tx1"/>
                </a:solidFill>
              </a:defRPr>
            </a:lvl1pPr>
          </a:lstStyle>
          <a:p>
            <a:fld id="{25711CE1-5A3A-4555-AFFF-2018F0E14892}" type="slidenum">
              <a:rPr lang="zh-CN" altLang="en-US" smtClean="0"/>
              <a:pPr/>
              <a:t>‹#›</a:t>
            </a:fld>
            <a:endParaRPr lang="zh-CN" altLang="en-US" dirty="0"/>
          </a:p>
        </p:txBody>
      </p:sp>
    </p:spTree>
    <p:extLst>
      <p:ext uri="{BB962C8B-B14F-4D97-AF65-F5344CB8AC3E}">
        <p14:creationId xmlns:p14="http://schemas.microsoft.com/office/powerpoint/2010/main" val="17498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C809FBDD-39DF-430D-A8D8-23662EA8CC26}"/>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8" name="Rectangle 9">
            <a:extLst>
              <a:ext uri="{FF2B5EF4-FFF2-40B4-BE49-F238E27FC236}">
                <a16:creationId xmlns:a16="http://schemas.microsoft.com/office/drawing/2014/main" id="{1CF0BDC9-5CB4-4935-AC94-F47206402485}"/>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9" name="Rectangle 10">
            <a:extLst>
              <a:ext uri="{FF2B5EF4-FFF2-40B4-BE49-F238E27FC236}">
                <a16:creationId xmlns:a16="http://schemas.microsoft.com/office/drawing/2014/main" id="{99E31D89-4270-4FCF-8549-DAC1AB62C4B0}"/>
              </a:ext>
            </a:extLst>
          </p:cNvPr>
          <p:cNvSpPr>
            <a:spLocks noGrp="1" noChangeArrowheads="1"/>
          </p:cNvSpPr>
          <p:nvPr>
            <p:ph type="sldNum" sz="quarter" idx="12"/>
          </p:nvPr>
        </p:nvSpPr>
        <p:spPr>
          <a:ln/>
        </p:spPr>
        <p:txBody>
          <a:bodyPr/>
          <a:lstStyle>
            <a:lvl1pPr>
              <a:defRPr/>
            </a:lvl1pPr>
          </a:lstStyle>
          <a:p>
            <a:pPr>
              <a:defRPr/>
            </a:pPr>
            <a:fld id="{37BC2D34-5FB3-4600-99CD-2A854A2D525E}" type="slidenum">
              <a:rPr lang="en-US" altLang="en-US"/>
              <a:pPr>
                <a:defRPr/>
              </a:pPr>
              <a:t>‹#›</a:t>
            </a:fld>
            <a:endParaRPr lang="en-US" altLang="en-US"/>
          </a:p>
        </p:txBody>
      </p:sp>
    </p:spTree>
    <p:extLst>
      <p:ext uri="{BB962C8B-B14F-4D97-AF65-F5344CB8AC3E}">
        <p14:creationId xmlns:p14="http://schemas.microsoft.com/office/powerpoint/2010/main" val="94443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0DE24EB5-6995-468C-8D68-D9EFE000065B}"/>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4" name="Rectangle 9">
            <a:extLst>
              <a:ext uri="{FF2B5EF4-FFF2-40B4-BE49-F238E27FC236}">
                <a16:creationId xmlns:a16="http://schemas.microsoft.com/office/drawing/2014/main" id="{50C24598-E13E-4D36-8EBE-EE6D7AAAE32A}"/>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5" name="Rectangle 10">
            <a:extLst>
              <a:ext uri="{FF2B5EF4-FFF2-40B4-BE49-F238E27FC236}">
                <a16:creationId xmlns:a16="http://schemas.microsoft.com/office/drawing/2014/main" id="{20497A6C-B1B0-4A2F-A13E-6C1EE0C19E85}"/>
              </a:ext>
            </a:extLst>
          </p:cNvPr>
          <p:cNvSpPr>
            <a:spLocks noGrp="1" noChangeArrowheads="1"/>
          </p:cNvSpPr>
          <p:nvPr>
            <p:ph type="sldNum" sz="quarter" idx="12"/>
          </p:nvPr>
        </p:nvSpPr>
        <p:spPr>
          <a:ln/>
        </p:spPr>
        <p:txBody>
          <a:bodyPr/>
          <a:lstStyle>
            <a:lvl1pPr>
              <a:defRPr/>
            </a:lvl1pPr>
          </a:lstStyle>
          <a:p>
            <a:pPr>
              <a:defRPr/>
            </a:pPr>
            <a:fld id="{DCFC5742-1B19-4548-B47F-1F5E5DEF4AC5}" type="slidenum">
              <a:rPr lang="en-US" altLang="en-US"/>
              <a:pPr>
                <a:defRPr/>
              </a:pPr>
              <a:t>‹#›</a:t>
            </a:fld>
            <a:endParaRPr lang="en-US" altLang="en-US"/>
          </a:p>
        </p:txBody>
      </p:sp>
    </p:spTree>
    <p:extLst>
      <p:ext uri="{BB962C8B-B14F-4D97-AF65-F5344CB8AC3E}">
        <p14:creationId xmlns:p14="http://schemas.microsoft.com/office/powerpoint/2010/main" val="1633042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313F096D-BF08-408F-932D-6A1DD9EB7683}"/>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3" name="Rectangle 9">
            <a:extLst>
              <a:ext uri="{FF2B5EF4-FFF2-40B4-BE49-F238E27FC236}">
                <a16:creationId xmlns:a16="http://schemas.microsoft.com/office/drawing/2014/main" id="{4246941B-BC5C-4DEB-B2E6-C0AEC17CCEEB}"/>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4" name="Rectangle 10">
            <a:extLst>
              <a:ext uri="{FF2B5EF4-FFF2-40B4-BE49-F238E27FC236}">
                <a16:creationId xmlns:a16="http://schemas.microsoft.com/office/drawing/2014/main" id="{284154D1-932E-4827-BF01-51DE8618F6CE}"/>
              </a:ext>
            </a:extLst>
          </p:cNvPr>
          <p:cNvSpPr>
            <a:spLocks noGrp="1" noChangeArrowheads="1"/>
          </p:cNvSpPr>
          <p:nvPr>
            <p:ph type="sldNum" sz="quarter" idx="12"/>
          </p:nvPr>
        </p:nvSpPr>
        <p:spPr>
          <a:ln/>
        </p:spPr>
        <p:txBody>
          <a:bodyPr/>
          <a:lstStyle>
            <a:lvl1pPr>
              <a:defRPr/>
            </a:lvl1pPr>
          </a:lstStyle>
          <a:p>
            <a:pPr>
              <a:defRPr/>
            </a:pPr>
            <a:fld id="{F5389159-E4D9-482F-9BCB-4D99937DD35B}" type="slidenum">
              <a:rPr lang="en-US" altLang="en-US"/>
              <a:pPr>
                <a:defRPr/>
              </a:pPr>
              <a:t>‹#›</a:t>
            </a:fld>
            <a:endParaRPr lang="en-US" altLang="en-US"/>
          </a:p>
        </p:txBody>
      </p:sp>
    </p:spTree>
    <p:extLst>
      <p:ext uri="{BB962C8B-B14F-4D97-AF65-F5344CB8AC3E}">
        <p14:creationId xmlns:p14="http://schemas.microsoft.com/office/powerpoint/2010/main" val="3848220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a:extLst>
              <a:ext uri="{FF2B5EF4-FFF2-40B4-BE49-F238E27FC236}">
                <a16:creationId xmlns:a16="http://schemas.microsoft.com/office/drawing/2014/main" id="{D5BA818D-C0BF-4763-A54A-989AAF83B122}"/>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6" name="Rectangle 9">
            <a:extLst>
              <a:ext uri="{FF2B5EF4-FFF2-40B4-BE49-F238E27FC236}">
                <a16:creationId xmlns:a16="http://schemas.microsoft.com/office/drawing/2014/main" id="{38910323-1FBD-4B2F-9571-9722C34868A6}"/>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7" name="Rectangle 10">
            <a:extLst>
              <a:ext uri="{FF2B5EF4-FFF2-40B4-BE49-F238E27FC236}">
                <a16:creationId xmlns:a16="http://schemas.microsoft.com/office/drawing/2014/main" id="{B06DB926-0F1E-406C-A60F-0F2A6478863A}"/>
              </a:ext>
            </a:extLst>
          </p:cNvPr>
          <p:cNvSpPr>
            <a:spLocks noGrp="1" noChangeArrowheads="1"/>
          </p:cNvSpPr>
          <p:nvPr>
            <p:ph type="sldNum" sz="quarter" idx="12"/>
          </p:nvPr>
        </p:nvSpPr>
        <p:spPr>
          <a:ln/>
        </p:spPr>
        <p:txBody>
          <a:bodyPr/>
          <a:lstStyle>
            <a:lvl1pPr>
              <a:defRPr/>
            </a:lvl1pPr>
          </a:lstStyle>
          <a:p>
            <a:pPr>
              <a:defRPr/>
            </a:pPr>
            <a:fld id="{CE36F8D5-BB80-4935-B08F-38B312BAD9D3}" type="slidenum">
              <a:rPr lang="en-US" altLang="en-US"/>
              <a:pPr>
                <a:defRPr/>
              </a:pPr>
              <a:t>‹#›</a:t>
            </a:fld>
            <a:endParaRPr lang="en-US" altLang="en-US"/>
          </a:p>
        </p:txBody>
      </p:sp>
    </p:spTree>
    <p:extLst>
      <p:ext uri="{BB962C8B-B14F-4D97-AF65-F5344CB8AC3E}">
        <p14:creationId xmlns:p14="http://schemas.microsoft.com/office/powerpoint/2010/main" val="412845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a:extLst>
              <a:ext uri="{FF2B5EF4-FFF2-40B4-BE49-F238E27FC236}">
                <a16:creationId xmlns:a16="http://schemas.microsoft.com/office/drawing/2014/main" id="{79DA03DB-8943-4BB4-9D57-A4B5EAC84415}"/>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6" name="Rectangle 9">
            <a:extLst>
              <a:ext uri="{FF2B5EF4-FFF2-40B4-BE49-F238E27FC236}">
                <a16:creationId xmlns:a16="http://schemas.microsoft.com/office/drawing/2014/main" id="{4E8FCFC7-A7F0-41CB-983A-3226546FEF53}"/>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7" name="Rectangle 10">
            <a:extLst>
              <a:ext uri="{FF2B5EF4-FFF2-40B4-BE49-F238E27FC236}">
                <a16:creationId xmlns:a16="http://schemas.microsoft.com/office/drawing/2014/main" id="{C26DA8E6-A342-4C09-A3AF-0E74C7C64D3F}"/>
              </a:ext>
            </a:extLst>
          </p:cNvPr>
          <p:cNvSpPr>
            <a:spLocks noGrp="1" noChangeArrowheads="1"/>
          </p:cNvSpPr>
          <p:nvPr>
            <p:ph type="sldNum" sz="quarter" idx="12"/>
          </p:nvPr>
        </p:nvSpPr>
        <p:spPr>
          <a:ln/>
        </p:spPr>
        <p:txBody>
          <a:bodyPr/>
          <a:lstStyle>
            <a:lvl1pPr>
              <a:defRPr/>
            </a:lvl1pPr>
          </a:lstStyle>
          <a:p>
            <a:pPr>
              <a:defRPr/>
            </a:pPr>
            <a:fld id="{1A36C8AD-F3EB-41C0-8A91-D25786564E61}" type="slidenum">
              <a:rPr lang="en-US" altLang="en-US"/>
              <a:pPr>
                <a:defRPr/>
              </a:pPr>
              <a:t>‹#›</a:t>
            </a:fld>
            <a:endParaRPr lang="en-US" altLang="en-US"/>
          </a:p>
        </p:txBody>
      </p:sp>
    </p:spTree>
    <p:extLst>
      <p:ext uri="{BB962C8B-B14F-4D97-AF65-F5344CB8AC3E}">
        <p14:creationId xmlns:p14="http://schemas.microsoft.com/office/powerpoint/2010/main" val="2414531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085B2AC5-02B6-42C8-BEBF-66D3E17927C2}"/>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5" name="Rectangle 9">
            <a:extLst>
              <a:ext uri="{FF2B5EF4-FFF2-40B4-BE49-F238E27FC236}">
                <a16:creationId xmlns:a16="http://schemas.microsoft.com/office/drawing/2014/main" id="{074B44DC-6108-4648-A14C-9264757318B5}"/>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6" name="Rectangle 10">
            <a:extLst>
              <a:ext uri="{FF2B5EF4-FFF2-40B4-BE49-F238E27FC236}">
                <a16:creationId xmlns:a16="http://schemas.microsoft.com/office/drawing/2014/main" id="{1F15EF2C-C865-460C-BB8B-752BDA9948C6}"/>
              </a:ext>
            </a:extLst>
          </p:cNvPr>
          <p:cNvSpPr>
            <a:spLocks noGrp="1" noChangeArrowheads="1"/>
          </p:cNvSpPr>
          <p:nvPr>
            <p:ph type="sldNum" sz="quarter" idx="12"/>
          </p:nvPr>
        </p:nvSpPr>
        <p:spPr>
          <a:ln/>
        </p:spPr>
        <p:txBody>
          <a:bodyPr/>
          <a:lstStyle>
            <a:lvl1pPr>
              <a:defRPr/>
            </a:lvl1pPr>
          </a:lstStyle>
          <a:p>
            <a:pPr>
              <a:defRPr/>
            </a:pPr>
            <a:fld id="{B519E95F-BC4B-4BA7-BFE6-F2FA0D58718E}" type="slidenum">
              <a:rPr lang="en-US" altLang="en-US"/>
              <a:pPr>
                <a:defRPr/>
              </a:pPr>
              <a:t>‹#›</a:t>
            </a:fld>
            <a:endParaRPr lang="en-US" altLang="en-US"/>
          </a:p>
        </p:txBody>
      </p:sp>
    </p:spTree>
    <p:extLst>
      <p:ext uri="{BB962C8B-B14F-4D97-AF65-F5344CB8AC3E}">
        <p14:creationId xmlns:p14="http://schemas.microsoft.com/office/powerpoint/2010/main" val="2621903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1145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381000"/>
            <a:ext cx="61912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55FD9F6A-E031-4C31-BEE0-E9854B8A988F}"/>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5" name="Rectangle 9">
            <a:extLst>
              <a:ext uri="{FF2B5EF4-FFF2-40B4-BE49-F238E27FC236}">
                <a16:creationId xmlns:a16="http://schemas.microsoft.com/office/drawing/2014/main" id="{0C9CA1D0-C976-4E73-8F7D-544933F562DD}"/>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6" name="Rectangle 10">
            <a:extLst>
              <a:ext uri="{FF2B5EF4-FFF2-40B4-BE49-F238E27FC236}">
                <a16:creationId xmlns:a16="http://schemas.microsoft.com/office/drawing/2014/main" id="{794A3CE7-90F0-4375-908F-92EB9186594B}"/>
              </a:ext>
            </a:extLst>
          </p:cNvPr>
          <p:cNvSpPr>
            <a:spLocks noGrp="1" noChangeArrowheads="1"/>
          </p:cNvSpPr>
          <p:nvPr>
            <p:ph type="sldNum" sz="quarter" idx="12"/>
          </p:nvPr>
        </p:nvSpPr>
        <p:spPr>
          <a:ln/>
        </p:spPr>
        <p:txBody>
          <a:bodyPr/>
          <a:lstStyle>
            <a:lvl1pPr>
              <a:defRPr/>
            </a:lvl1pPr>
          </a:lstStyle>
          <a:p>
            <a:pPr>
              <a:defRPr/>
            </a:pPr>
            <a:fld id="{42D86812-810C-4971-9407-6BA57C9BD293}" type="slidenum">
              <a:rPr lang="en-US" altLang="en-US"/>
              <a:pPr>
                <a:defRPr/>
              </a:pPr>
              <a:t>‹#›</a:t>
            </a:fld>
            <a:endParaRPr lang="en-US" altLang="en-US"/>
          </a:p>
        </p:txBody>
      </p:sp>
    </p:spTree>
    <p:extLst>
      <p:ext uri="{BB962C8B-B14F-4D97-AF65-F5344CB8AC3E}">
        <p14:creationId xmlns:p14="http://schemas.microsoft.com/office/powerpoint/2010/main" val="1017019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6858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3716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C4363C6F-5B4E-4E8D-9A0F-CE09E63466F5}"/>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6" name="Rectangle 9">
            <a:extLst>
              <a:ext uri="{FF2B5EF4-FFF2-40B4-BE49-F238E27FC236}">
                <a16:creationId xmlns:a16="http://schemas.microsoft.com/office/drawing/2014/main" id="{8F3359D8-9A26-491F-8EF2-97FCCB17E2C4}"/>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7" name="Rectangle 10">
            <a:extLst>
              <a:ext uri="{FF2B5EF4-FFF2-40B4-BE49-F238E27FC236}">
                <a16:creationId xmlns:a16="http://schemas.microsoft.com/office/drawing/2014/main" id="{54DC0770-82FC-4C83-9751-388A2246B9B0}"/>
              </a:ext>
            </a:extLst>
          </p:cNvPr>
          <p:cNvSpPr>
            <a:spLocks noGrp="1" noChangeArrowheads="1"/>
          </p:cNvSpPr>
          <p:nvPr>
            <p:ph type="sldNum" sz="quarter" idx="12"/>
          </p:nvPr>
        </p:nvSpPr>
        <p:spPr>
          <a:ln/>
        </p:spPr>
        <p:txBody>
          <a:bodyPr/>
          <a:lstStyle>
            <a:lvl1pPr>
              <a:defRPr/>
            </a:lvl1pPr>
          </a:lstStyle>
          <a:p>
            <a:pPr>
              <a:defRPr/>
            </a:pPr>
            <a:fld id="{055A61D3-DAC2-47A2-B9B3-1488F507E517}" type="slidenum">
              <a:rPr lang="en-US" altLang="en-US"/>
              <a:pPr>
                <a:defRPr/>
              </a:pPr>
              <a:t>‹#›</a:t>
            </a:fld>
            <a:endParaRPr lang="en-US" altLang="en-US"/>
          </a:p>
        </p:txBody>
      </p:sp>
    </p:spTree>
    <p:extLst>
      <p:ext uri="{BB962C8B-B14F-4D97-AF65-F5344CB8AC3E}">
        <p14:creationId xmlns:p14="http://schemas.microsoft.com/office/powerpoint/2010/main" val="385165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106" name="Rectangle 34"/>
          <p:cNvSpPr>
            <a:spLocks noGrp="1" noChangeArrowheads="1"/>
          </p:cNvSpPr>
          <p:nvPr>
            <p:ph type="ctrTitle" sz="quarter"/>
          </p:nvPr>
        </p:nvSpPr>
        <p:spPr>
          <a:xfrm>
            <a:off x="1143000" y="2286000"/>
            <a:ext cx="7772400" cy="1143000"/>
          </a:xfrm>
        </p:spPr>
        <p:txBody>
          <a:bodyPr/>
          <a:lstStyle>
            <a:lvl1pPr>
              <a:defRPr sz="3200">
                <a:latin typeface="Palatino" pitchFamily="18" charset="0"/>
              </a:defRPr>
            </a:lvl1pPr>
          </a:lstStyle>
          <a:p>
            <a:pPr lvl="0"/>
            <a:r>
              <a:rPr lang="en-US" altLang="en-US" noProof="0"/>
              <a:t>Click to edit Master title style</a:t>
            </a:r>
          </a:p>
        </p:txBody>
      </p:sp>
      <p:sp>
        <p:nvSpPr>
          <p:cNvPr id="3107" name="Rectangle 35"/>
          <p:cNvSpPr>
            <a:spLocks noGrp="1" noChangeArrowheads="1"/>
          </p:cNvSpPr>
          <p:nvPr>
            <p:ph type="subTitle" sz="quarter" idx="1"/>
          </p:nvPr>
        </p:nvSpPr>
        <p:spPr>
          <a:xfrm>
            <a:off x="1828800" y="3886200"/>
            <a:ext cx="6400800" cy="1752600"/>
          </a:xfrm>
        </p:spPr>
        <p:txBody>
          <a:bodyPr/>
          <a:lstStyle>
            <a:lvl1pPr marL="0" indent="0" algn="ctr">
              <a:buFont typeface="Monotype Sorts" charset="2"/>
              <a:buNone/>
              <a:defRPr/>
            </a:lvl1pPr>
          </a:lstStyle>
          <a:p>
            <a:pPr lvl="0"/>
            <a:r>
              <a:rPr lang="en-US" altLang="en-US" noProof="0"/>
              <a:t>Click to edit Master subtitle style</a:t>
            </a:r>
          </a:p>
        </p:txBody>
      </p:sp>
      <p:sp>
        <p:nvSpPr>
          <p:cNvPr id="4" name="Rectangle 36">
            <a:extLst>
              <a:ext uri="{FF2B5EF4-FFF2-40B4-BE49-F238E27FC236}">
                <a16:creationId xmlns:a16="http://schemas.microsoft.com/office/drawing/2014/main" id="{5BDC0FD6-7A97-4D3D-8C0C-9B60773D4238}"/>
              </a:ext>
            </a:extLst>
          </p:cNvPr>
          <p:cNvSpPr>
            <a:spLocks noGrp="1" noChangeArrowheads="1"/>
          </p:cNvSpPr>
          <p:nvPr>
            <p:ph type="dt" sz="quarter" idx="10"/>
          </p:nvPr>
        </p:nvSpPr>
        <p:spPr>
          <a:xfrm>
            <a:off x="1143000" y="6248400"/>
            <a:ext cx="1905000" cy="457200"/>
          </a:xfrm>
        </p:spPr>
        <p:txBody>
          <a:bodyPr wrap="none" lIns="92075" tIns="46038" rIns="92075" bIns="46038" anchor="ctr"/>
          <a:lstStyle>
            <a:lvl1pPr>
              <a:defRPr/>
            </a:lvl1pPr>
          </a:lstStyle>
          <a:p>
            <a:pPr>
              <a:defRPr/>
            </a:pPr>
            <a:r>
              <a:rPr lang="en-US" altLang="en-US"/>
              <a:t>S.Ganti  CSC551</a:t>
            </a:r>
          </a:p>
        </p:txBody>
      </p:sp>
      <p:sp>
        <p:nvSpPr>
          <p:cNvPr id="5" name="Rectangle 38">
            <a:extLst>
              <a:ext uri="{FF2B5EF4-FFF2-40B4-BE49-F238E27FC236}">
                <a16:creationId xmlns:a16="http://schemas.microsoft.com/office/drawing/2014/main" id="{4CA3538A-B3B0-4F17-96A7-0DCE3F848DD2}"/>
              </a:ext>
            </a:extLst>
          </p:cNvPr>
          <p:cNvSpPr>
            <a:spLocks noGrp="1" noChangeArrowheads="1"/>
          </p:cNvSpPr>
          <p:nvPr>
            <p:ph type="sldNum" sz="quarter" idx="11"/>
          </p:nvPr>
        </p:nvSpPr>
        <p:spPr>
          <a:xfrm>
            <a:off x="7010400" y="6248400"/>
            <a:ext cx="1905000" cy="457200"/>
          </a:xfrm>
        </p:spPr>
        <p:txBody>
          <a:bodyPr wrap="none" lIns="92075" tIns="46038" rIns="92075" bIns="46038" anchor="ctr"/>
          <a:lstStyle>
            <a:lvl1pPr>
              <a:defRPr smtClean="0"/>
            </a:lvl1pPr>
          </a:lstStyle>
          <a:p>
            <a:pPr>
              <a:defRPr/>
            </a:pPr>
            <a:fld id="{5EF1046A-6D57-4317-B0E1-99BE983247A7}" type="slidenum">
              <a:rPr lang="en-US" altLang="en-US"/>
              <a:pPr>
                <a:defRPr/>
              </a:pPr>
              <a:t>‹#›</a:t>
            </a:fld>
            <a:endParaRPr lang="en-US" altLang="en-US"/>
          </a:p>
        </p:txBody>
      </p:sp>
    </p:spTree>
    <p:extLst>
      <p:ext uri="{BB962C8B-B14F-4D97-AF65-F5344CB8AC3E}">
        <p14:creationId xmlns:p14="http://schemas.microsoft.com/office/powerpoint/2010/main" val="4036702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FC556323-1957-4B05-A1A0-BF44BAE6BCF6}"/>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5" name="Rectangle 9">
            <a:extLst>
              <a:ext uri="{FF2B5EF4-FFF2-40B4-BE49-F238E27FC236}">
                <a16:creationId xmlns:a16="http://schemas.microsoft.com/office/drawing/2014/main" id="{18853333-3BDB-417D-B0A3-CDC180D34600}"/>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6" name="Rectangle 10">
            <a:extLst>
              <a:ext uri="{FF2B5EF4-FFF2-40B4-BE49-F238E27FC236}">
                <a16:creationId xmlns:a16="http://schemas.microsoft.com/office/drawing/2014/main" id="{2CAE3ECF-B34B-4BE7-94E4-464FE01E88CE}"/>
              </a:ext>
            </a:extLst>
          </p:cNvPr>
          <p:cNvSpPr>
            <a:spLocks noGrp="1" noChangeArrowheads="1"/>
          </p:cNvSpPr>
          <p:nvPr>
            <p:ph type="sldNum" sz="quarter" idx="12"/>
          </p:nvPr>
        </p:nvSpPr>
        <p:spPr>
          <a:ln/>
        </p:spPr>
        <p:txBody>
          <a:bodyPr/>
          <a:lstStyle>
            <a:lvl1pPr>
              <a:defRPr/>
            </a:lvl1pPr>
          </a:lstStyle>
          <a:p>
            <a:pPr>
              <a:defRPr/>
            </a:pPr>
            <a:fld id="{62069598-257F-476C-9717-646CE06DB134}" type="slidenum">
              <a:rPr lang="en-US" altLang="en-US"/>
              <a:pPr>
                <a:defRPr/>
              </a:pPr>
              <a:t>‹#›</a:t>
            </a:fld>
            <a:endParaRPr lang="en-US" altLang="en-US"/>
          </a:p>
        </p:txBody>
      </p:sp>
    </p:spTree>
    <p:extLst>
      <p:ext uri="{BB962C8B-B14F-4D97-AF65-F5344CB8AC3E}">
        <p14:creationId xmlns:p14="http://schemas.microsoft.com/office/powerpoint/2010/main" val="20928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9" name="组合 8"/>
          <p:cNvGrpSpPr/>
          <p:nvPr userDrawn="1"/>
        </p:nvGrpSpPr>
        <p:grpSpPr>
          <a:xfrm>
            <a:off x="251478" y="1270364"/>
            <a:ext cx="8579785" cy="360363"/>
            <a:chOff x="251478" y="1270364"/>
            <a:chExt cx="8579785" cy="360363"/>
          </a:xfrm>
        </p:grpSpPr>
        <p:sp>
          <p:nvSpPr>
            <p:cNvPr id="10"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标题 1"/>
          <p:cNvSpPr>
            <a:spLocks noGrp="1"/>
          </p:cNvSpPr>
          <p:nvPr>
            <p:ph type="title" hasCustomPrompt="1"/>
          </p:nvPr>
        </p:nvSpPr>
        <p:spPr>
          <a:xfrm>
            <a:off x="431659" y="85794"/>
            <a:ext cx="7886700" cy="1325563"/>
          </a:xfrm>
        </p:spPr>
        <p:txBody>
          <a:bodyPr>
            <a:normAutofit/>
          </a:bodyPr>
          <a:lstStyle>
            <a:lvl1pPr>
              <a:defRPr sz="3200"/>
            </a:lvl1pPr>
          </a:lstStyle>
          <a:p>
            <a:r>
              <a:rPr lang="en-US" altLang="zh-CN" dirty="0"/>
              <a:t>Title</a:t>
            </a:r>
            <a:endParaRPr lang="zh-CN" altLang="en-US" dirty="0"/>
          </a:p>
        </p:txBody>
      </p:sp>
      <p:sp>
        <p:nvSpPr>
          <p:cNvPr id="3" name="内容占位符 2"/>
          <p:cNvSpPr>
            <a:spLocks noGrp="1"/>
          </p:cNvSpPr>
          <p:nvPr>
            <p:ph idx="1" hasCustomPrompt="1"/>
          </p:nvPr>
        </p:nvSpPr>
        <p:spPr/>
        <p:txBody>
          <a:bodyPr/>
          <a:lstStyle>
            <a:lvl1pPr>
              <a:defRPr sz="2800" baseline="0">
                <a:latin typeface="Arial" panose="020B0604020202020204" pitchFamily="34" charset="0"/>
                <a:ea typeface="楷体" panose="02010609060101010101" pitchFamily="49" charset="-122"/>
              </a:defRPr>
            </a:lvl1pPr>
            <a:lvl2pPr marL="685800" indent="-342900">
              <a:buSzPct val="80000"/>
              <a:buFont typeface="Arial" panose="020B0604020202020204" pitchFamily="34" charset="0"/>
              <a:buChar char="○"/>
              <a:defRPr sz="2400" baseline="0">
                <a:latin typeface="Arial" panose="020B0604020202020204" pitchFamily="34" charset="0"/>
                <a:ea typeface="楷体" panose="02010609060101010101" pitchFamily="49" charset="-122"/>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  </a:t>
            </a:r>
            <a:r>
              <a:rPr lang="en-US" altLang="zh-CN" dirty="0"/>
              <a:t>Level 1</a:t>
            </a:r>
            <a:endParaRPr lang="zh-CN" altLang="en-US" dirty="0"/>
          </a:p>
          <a:p>
            <a:pPr lvl="1"/>
            <a:r>
              <a:rPr lang="en-US" altLang="zh-CN" dirty="0"/>
              <a:t>Level 2</a:t>
            </a:r>
            <a:endParaRPr lang="zh-CN" altLang="en-US" dirty="0"/>
          </a:p>
          <a:p>
            <a:pPr lvl="2"/>
            <a:r>
              <a:rPr lang="en-US" altLang="zh-CN" dirty="0"/>
              <a:t>Level 3</a:t>
            </a:r>
            <a:endParaRPr lang="zh-CN" altLang="en-US" dirty="0"/>
          </a:p>
          <a:p>
            <a:pPr lvl="3"/>
            <a:r>
              <a:rPr lang="en-US" altLang="zh-CN" dirty="0"/>
              <a:t>Level 4</a:t>
            </a:r>
            <a:endParaRPr lang="zh-CN" altLang="en-US" dirty="0"/>
          </a:p>
          <a:p>
            <a:pPr lvl="4"/>
            <a:r>
              <a:rPr lang="en-US" altLang="zh-CN" dirty="0"/>
              <a:t>Level 5</a:t>
            </a:r>
            <a:endParaRPr lang="zh-CN" altLang="en-US" dirty="0"/>
          </a:p>
        </p:txBody>
      </p:sp>
      <p:sp>
        <p:nvSpPr>
          <p:cNvPr id="4" name="日期占位符 3"/>
          <p:cNvSpPr>
            <a:spLocks noGrp="1"/>
          </p:cNvSpPr>
          <p:nvPr>
            <p:ph type="dt" sz="half" idx="10"/>
          </p:nvPr>
        </p:nvSpPr>
        <p:spPr/>
        <p:txBody>
          <a:bodyPr/>
          <a:lstStyle/>
          <a:p>
            <a:fld id="{720C7F19-CDF6-4F3C-8D91-C865E6647078}" type="datetime4">
              <a:rPr lang="en-US" altLang="zh-CN" smtClean="0"/>
              <a:t>November 3, 2019</a:t>
            </a:fld>
            <a:endParaRPr lang="zh-CN" altLang="en-US"/>
          </a:p>
        </p:txBody>
      </p:sp>
      <p:sp>
        <p:nvSpPr>
          <p:cNvPr id="5" name="页脚占位符 4"/>
          <p:cNvSpPr>
            <a:spLocks noGrp="1"/>
          </p:cNvSpPr>
          <p:nvPr>
            <p:ph type="ftr" sz="quarter" idx="11"/>
          </p:nvPr>
        </p:nvSpPr>
        <p:spPr/>
        <p:txBody>
          <a:bodyPr/>
          <a:lstStyle/>
          <a:p>
            <a:r>
              <a:rPr lang="sv-SE" altLang="zh-CN"/>
              <a:t>CS3251@GaTech</a:t>
            </a:r>
            <a:endParaRPr lang="zh-CN" altLang="en-US" dirty="0"/>
          </a:p>
        </p:txBody>
      </p:sp>
      <p:sp>
        <p:nvSpPr>
          <p:cNvPr id="6" name="灯片编号占位符 5"/>
          <p:cNvSpPr>
            <a:spLocks noGrp="1"/>
          </p:cNvSpPr>
          <p:nvPr>
            <p:ph type="sldNum" sz="quarter" idx="12"/>
          </p:nvPr>
        </p:nvSpPr>
        <p:spPr/>
        <p:txBody>
          <a:bodyPr/>
          <a:lstStyle>
            <a:lvl1pPr>
              <a:defRPr/>
            </a:lvl1pPr>
          </a:lstStyle>
          <a:p>
            <a:fld id="{49BF2F59-D1D2-4BCF-82DA-B1F2608D3135}" type="slidenum">
              <a:rPr lang="zh-CN" altLang="en-US" smtClean="0"/>
              <a:pPr/>
              <a:t>‹#›</a:t>
            </a:fld>
            <a:endParaRPr lang="zh-CN" altLang="en-US" dirty="0"/>
          </a:p>
        </p:txBody>
      </p:sp>
      <p:cxnSp>
        <p:nvCxnSpPr>
          <p:cNvPr id="8" name="直接连接符 7"/>
          <p:cNvCxnSpPr/>
          <p:nvPr userDrawn="1"/>
        </p:nvCxnSpPr>
        <p:spPr>
          <a:xfrm>
            <a:off x="548641" y="6255341"/>
            <a:ext cx="8102237" cy="0"/>
          </a:xfrm>
          <a:prstGeom prst="line">
            <a:avLst/>
          </a:prstGeom>
          <a:ln w="28575">
            <a:solidFill>
              <a:schemeClr val="tx1"/>
            </a:solidFill>
            <a:prstDash val="dash"/>
            <a:headEnd type="oval" w="med" len="med"/>
            <a:tailEnd type="oval"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943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8">
            <a:extLst>
              <a:ext uri="{FF2B5EF4-FFF2-40B4-BE49-F238E27FC236}">
                <a16:creationId xmlns:a16="http://schemas.microsoft.com/office/drawing/2014/main" id="{80774FE4-0DAF-4268-AD93-FB0B304C0967}"/>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5" name="Rectangle 9">
            <a:extLst>
              <a:ext uri="{FF2B5EF4-FFF2-40B4-BE49-F238E27FC236}">
                <a16:creationId xmlns:a16="http://schemas.microsoft.com/office/drawing/2014/main" id="{6F07E622-1A3B-4CC6-81F4-19E1F2C26E5D}"/>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6" name="Rectangle 10">
            <a:extLst>
              <a:ext uri="{FF2B5EF4-FFF2-40B4-BE49-F238E27FC236}">
                <a16:creationId xmlns:a16="http://schemas.microsoft.com/office/drawing/2014/main" id="{9DAE0EEC-1C1C-4E85-8466-9AD2E223BDA8}"/>
              </a:ext>
            </a:extLst>
          </p:cNvPr>
          <p:cNvSpPr>
            <a:spLocks noGrp="1" noChangeArrowheads="1"/>
          </p:cNvSpPr>
          <p:nvPr>
            <p:ph type="sldNum" sz="quarter" idx="12"/>
          </p:nvPr>
        </p:nvSpPr>
        <p:spPr>
          <a:ln/>
        </p:spPr>
        <p:txBody>
          <a:bodyPr/>
          <a:lstStyle>
            <a:lvl1pPr>
              <a:defRPr/>
            </a:lvl1pPr>
          </a:lstStyle>
          <a:p>
            <a:pPr>
              <a:defRPr/>
            </a:pPr>
            <a:fld id="{32883539-0AC8-4CFB-B3C5-EF705DF1CDC7}" type="slidenum">
              <a:rPr lang="en-US" altLang="en-US"/>
              <a:pPr>
                <a:defRPr/>
              </a:pPr>
              <a:t>‹#›</a:t>
            </a:fld>
            <a:endParaRPr lang="en-US" altLang="en-US"/>
          </a:p>
        </p:txBody>
      </p:sp>
    </p:spTree>
    <p:extLst>
      <p:ext uri="{BB962C8B-B14F-4D97-AF65-F5344CB8AC3E}">
        <p14:creationId xmlns:p14="http://schemas.microsoft.com/office/powerpoint/2010/main" val="3779327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3716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95CD63C9-C3F4-4BD1-A193-A9E368C66F0F}"/>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6" name="Rectangle 9">
            <a:extLst>
              <a:ext uri="{FF2B5EF4-FFF2-40B4-BE49-F238E27FC236}">
                <a16:creationId xmlns:a16="http://schemas.microsoft.com/office/drawing/2014/main" id="{B1C88A71-DF9B-41C0-99EE-76E9DA583F2D}"/>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7" name="Rectangle 10">
            <a:extLst>
              <a:ext uri="{FF2B5EF4-FFF2-40B4-BE49-F238E27FC236}">
                <a16:creationId xmlns:a16="http://schemas.microsoft.com/office/drawing/2014/main" id="{F9DC2499-D1EF-47F1-BE9D-0EB05D4803A6}"/>
              </a:ext>
            </a:extLst>
          </p:cNvPr>
          <p:cNvSpPr>
            <a:spLocks noGrp="1" noChangeArrowheads="1"/>
          </p:cNvSpPr>
          <p:nvPr>
            <p:ph type="sldNum" sz="quarter" idx="12"/>
          </p:nvPr>
        </p:nvSpPr>
        <p:spPr>
          <a:ln/>
        </p:spPr>
        <p:txBody>
          <a:bodyPr/>
          <a:lstStyle>
            <a:lvl1pPr>
              <a:defRPr/>
            </a:lvl1pPr>
          </a:lstStyle>
          <a:p>
            <a:pPr>
              <a:defRPr/>
            </a:pPr>
            <a:fld id="{D425FBB4-F219-4541-A129-C7F3B207DA30}" type="slidenum">
              <a:rPr lang="en-US" altLang="en-US"/>
              <a:pPr>
                <a:defRPr/>
              </a:pPr>
              <a:t>‹#›</a:t>
            </a:fld>
            <a:endParaRPr lang="en-US" altLang="en-US"/>
          </a:p>
        </p:txBody>
      </p:sp>
    </p:spTree>
    <p:extLst>
      <p:ext uri="{BB962C8B-B14F-4D97-AF65-F5344CB8AC3E}">
        <p14:creationId xmlns:p14="http://schemas.microsoft.com/office/powerpoint/2010/main" val="2458077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C809FBDD-39DF-430D-A8D8-23662EA8CC26}"/>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8" name="Rectangle 9">
            <a:extLst>
              <a:ext uri="{FF2B5EF4-FFF2-40B4-BE49-F238E27FC236}">
                <a16:creationId xmlns:a16="http://schemas.microsoft.com/office/drawing/2014/main" id="{1CF0BDC9-5CB4-4935-AC94-F47206402485}"/>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9" name="Rectangle 10">
            <a:extLst>
              <a:ext uri="{FF2B5EF4-FFF2-40B4-BE49-F238E27FC236}">
                <a16:creationId xmlns:a16="http://schemas.microsoft.com/office/drawing/2014/main" id="{99E31D89-4270-4FCF-8549-DAC1AB62C4B0}"/>
              </a:ext>
            </a:extLst>
          </p:cNvPr>
          <p:cNvSpPr>
            <a:spLocks noGrp="1" noChangeArrowheads="1"/>
          </p:cNvSpPr>
          <p:nvPr>
            <p:ph type="sldNum" sz="quarter" idx="12"/>
          </p:nvPr>
        </p:nvSpPr>
        <p:spPr>
          <a:ln/>
        </p:spPr>
        <p:txBody>
          <a:bodyPr/>
          <a:lstStyle>
            <a:lvl1pPr>
              <a:defRPr/>
            </a:lvl1pPr>
          </a:lstStyle>
          <a:p>
            <a:pPr>
              <a:defRPr/>
            </a:pPr>
            <a:fld id="{37BC2D34-5FB3-4600-99CD-2A854A2D525E}" type="slidenum">
              <a:rPr lang="en-US" altLang="en-US"/>
              <a:pPr>
                <a:defRPr/>
              </a:pPr>
              <a:t>‹#›</a:t>
            </a:fld>
            <a:endParaRPr lang="en-US" altLang="en-US"/>
          </a:p>
        </p:txBody>
      </p:sp>
    </p:spTree>
    <p:extLst>
      <p:ext uri="{BB962C8B-B14F-4D97-AF65-F5344CB8AC3E}">
        <p14:creationId xmlns:p14="http://schemas.microsoft.com/office/powerpoint/2010/main" val="5539776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0DE24EB5-6995-468C-8D68-D9EFE000065B}"/>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4" name="Rectangle 9">
            <a:extLst>
              <a:ext uri="{FF2B5EF4-FFF2-40B4-BE49-F238E27FC236}">
                <a16:creationId xmlns:a16="http://schemas.microsoft.com/office/drawing/2014/main" id="{50C24598-E13E-4D36-8EBE-EE6D7AAAE32A}"/>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5" name="Rectangle 10">
            <a:extLst>
              <a:ext uri="{FF2B5EF4-FFF2-40B4-BE49-F238E27FC236}">
                <a16:creationId xmlns:a16="http://schemas.microsoft.com/office/drawing/2014/main" id="{20497A6C-B1B0-4A2F-A13E-6C1EE0C19E85}"/>
              </a:ext>
            </a:extLst>
          </p:cNvPr>
          <p:cNvSpPr>
            <a:spLocks noGrp="1" noChangeArrowheads="1"/>
          </p:cNvSpPr>
          <p:nvPr>
            <p:ph type="sldNum" sz="quarter" idx="12"/>
          </p:nvPr>
        </p:nvSpPr>
        <p:spPr>
          <a:ln/>
        </p:spPr>
        <p:txBody>
          <a:bodyPr/>
          <a:lstStyle>
            <a:lvl1pPr>
              <a:defRPr/>
            </a:lvl1pPr>
          </a:lstStyle>
          <a:p>
            <a:pPr>
              <a:defRPr/>
            </a:pPr>
            <a:fld id="{DCFC5742-1B19-4548-B47F-1F5E5DEF4AC5}" type="slidenum">
              <a:rPr lang="en-US" altLang="en-US"/>
              <a:pPr>
                <a:defRPr/>
              </a:pPr>
              <a:t>‹#›</a:t>
            </a:fld>
            <a:endParaRPr lang="en-US" altLang="en-US"/>
          </a:p>
        </p:txBody>
      </p:sp>
    </p:spTree>
    <p:extLst>
      <p:ext uri="{BB962C8B-B14F-4D97-AF65-F5344CB8AC3E}">
        <p14:creationId xmlns:p14="http://schemas.microsoft.com/office/powerpoint/2010/main" val="23441860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313F096D-BF08-408F-932D-6A1DD9EB7683}"/>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3" name="Rectangle 9">
            <a:extLst>
              <a:ext uri="{FF2B5EF4-FFF2-40B4-BE49-F238E27FC236}">
                <a16:creationId xmlns:a16="http://schemas.microsoft.com/office/drawing/2014/main" id="{4246941B-BC5C-4DEB-B2E6-C0AEC17CCEEB}"/>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4" name="Rectangle 10">
            <a:extLst>
              <a:ext uri="{FF2B5EF4-FFF2-40B4-BE49-F238E27FC236}">
                <a16:creationId xmlns:a16="http://schemas.microsoft.com/office/drawing/2014/main" id="{284154D1-932E-4827-BF01-51DE8618F6CE}"/>
              </a:ext>
            </a:extLst>
          </p:cNvPr>
          <p:cNvSpPr>
            <a:spLocks noGrp="1" noChangeArrowheads="1"/>
          </p:cNvSpPr>
          <p:nvPr>
            <p:ph type="sldNum" sz="quarter" idx="12"/>
          </p:nvPr>
        </p:nvSpPr>
        <p:spPr>
          <a:ln/>
        </p:spPr>
        <p:txBody>
          <a:bodyPr/>
          <a:lstStyle>
            <a:lvl1pPr>
              <a:defRPr/>
            </a:lvl1pPr>
          </a:lstStyle>
          <a:p>
            <a:pPr>
              <a:defRPr/>
            </a:pPr>
            <a:fld id="{F5389159-E4D9-482F-9BCB-4D99937DD35B}" type="slidenum">
              <a:rPr lang="en-US" altLang="en-US"/>
              <a:pPr>
                <a:defRPr/>
              </a:pPr>
              <a:t>‹#›</a:t>
            </a:fld>
            <a:endParaRPr lang="en-US" altLang="en-US"/>
          </a:p>
        </p:txBody>
      </p:sp>
    </p:spTree>
    <p:extLst>
      <p:ext uri="{BB962C8B-B14F-4D97-AF65-F5344CB8AC3E}">
        <p14:creationId xmlns:p14="http://schemas.microsoft.com/office/powerpoint/2010/main" val="367227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a:extLst>
              <a:ext uri="{FF2B5EF4-FFF2-40B4-BE49-F238E27FC236}">
                <a16:creationId xmlns:a16="http://schemas.microsoft.com/office/drawing/2014/main" id="{D5BA818D-C0BF-4763-A54A-989AAF83B122}"/>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6" name="Rectangle 9">
            <a:extLst>
              <a:ext uri="{FF2B5EF4-FFF2-40B4-BE49-F238E27FC236}">
                <a16:creationId xmlns:a16="http://schemas.microsoft.com/office/drawing/2014/main" id="{38910323-1FBD-4B2F-9571-9722C34868A6}"/>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7" name="Rectangle 10">
            <a:extLst>
              <a:ext uri="{FF2B5EF4-FFF2-40B4-BE49-F238E27FC236}">
                <a16:creationId xmlns:a16="http://schemas.microsoft.com/office/drawing/2014/main" id="{B06DB926-0F1E-406C-A60F-0F2A6478863A}"/>
              </a:ext>
            </a:extLst>
          </p:cNvPr>
          <p:cNvSpPr>
            <a:spLocks noGrp="1" noChangeArrowheads="1"/>
          </p:cNvSpPr>
          <p:nvPr>
            <p:ph type="sldNum" sz="quarter" idx="12"/>
          </p:nvPr>
        </p:nvSpPr>
        <p:spPr>
          <a:ln/>
        </p:spPr>
        <p:txBody>
          <a:bodyPr/>
          <a:lstStyle>
            <a:lvl1pPr>
              <a:defRPr/>
            </a:lvl1pPr>
          </a:lstStyle>
          <a:p>
            <a:pPr>
              <a:defRPr/>
            </a:pPr>
            <a:fld id="{CE36F8D5-BB80-4935-B08F-38B312BAD9D3}" type="slidenum">
              <a:rPr lang="en-US" altLang="en-US"/>
              <a:pPr>
                <a:defRPr/>
              </a:pPr>
              <a:t>‹#›</a:t>
            </a:fld>
            <a:endParaRPr lang="en-US" altLang="en-US"/>
          </a:p>
        </p:txBody>
      </p:sp>
    </p:spTree>
    <p:extLst>
      <p:ext uri="{BB962C8B-B14F-4D97-AF65-F5344CB8AC3E}">
        <p14:creationId xmlns:p14="http://schemas.microsoft.com/office/powerpoint/2010/main" val="33440428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a:extLst>
              <a:ext uri="{FF2B5EF4-FFF2-40B4-BE49-F238E27FC236}">
                <a16:creationId xmlns:a16="http://schemas.microsoft.com/office/drawing/2014/main" id="{79DA03DB-8943-4BB4-9D57-A4B5EAC84415}"/>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6" name="Rectangle 9">
            <a:extLst>
              <a:ext uri="{FF2B5EF4-FFF2-40B4-BE49-F238E27FC236}">
                <a16:creationId xmlns:a16="http://schemas.microsoft.com/office/drawing/2014/main" id="{4E8FCFC7-A7F0-41CB-983A-3226546FEF53}"/>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7" name="Rectangle 10">
            <a:extLst>
              <a:ext uri="{FF2B5EF4-FFF2-40B4-BE49-F238E27FC236}">
                <a16:creationId xmlns:a16="http://schemas.microsoft.com/office/drawing/2014/main" id="{C26DA8E6-A342-4C09-A3AF-0E74C7C64D3F}"/>
              </a:ext>
            </a:extLst>
          </p:cNvPr>
          <p:cNvSpPr>
            <a:spLocks noGrp="1" noChangeArrowheads="1"/>
          </p:cNvSpPr>
          <p:nvPr>
            <p:ph type="sldNum" sz="quarter" idx="12"/>
          </p:nvPr>
        </p:nvSpPr>
        <p:spPr>
          <a:ln/>
        </p:spPr>
        <p:txBody>
          <a:bodyPr/>
          <a:lstStyle>
            <a:lvl1pPr>
              <a:defRPr/>
            </a:lvl1pPr>
          </a:lstStyle>
          <a:p>
            <a:pPr>
              <a:defRPr/>
            </a:pPr>
            <a:fld id="{1A36C8AD-F3EB-41C0-8A91-D25786564E61}" type="slidenum">
              <a:rPr lang="en-US" altLang="en-US"/>
              <a:pPr>
                <a:defRPr/>
              </a:pPr>
              <a:t>‹#›</a:t>
            </a:fld>
            <a:endParaRPr lang="en-US" altLang="en-US"/>
          </a:p>
        </p:txBody>
      </p:sp>
    </p:spTree>
    <p:extLst>
      <p:ext uri="{BB962C8B-B14F-4D97-AF65-F5344CB8AC3E}">
        <p14:creationId xmlns:p14="http://schemas.microsoft.com/office/powerpoint/2010/main" val="35517304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085B2AC5-02B6-42C8-BEBF-66D3E17927C2}"/>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5" name="Rectangle 9">
            <a:extLst>
              <a:ext uri="{FF2B5EF4-FFF2-40B4-BE49-F238E27FC236}">
                <a16:creationId xmlns:a16="http://schemas.microsoft.com/office/drawing/2014/main" id="{074B44DC-6108-4648-A14C-9264757318B5}"/>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6" name="Rectangle 10">
            <a:extLst>
              <a:ext uri="{FF2B5EF4-FFF2-40B4-BE49-F238E27FC236}">
                <a16:creationId xmlns:a16="http://schemas.microsoft.com/office/drawing/2014/main" id="{1F15EF2C-C865-460C-BB8B-752BDA9948C6}"/>
              </a:ext>
            </a:extLst>
          </p:cNvPr>
          <p:cNvSpPr>
            <a:spLocks noGrp="1" noChangeArrowheads="1"/>
          </p:cNvSpPr>
          <p:nvPr>
            <p:ph type="sldNum" sz="quarter" idx="12"/>
          </p:nvPr>
        </p:nvSpPr>
        <p:spPr>
          <a:ln/>
        </p:spPr>
        <p:txBody>
          <a:bodyPr/>
          <a:lstStyle>
            <a:lvl1pPr>
              <a:defRPr/>
            </a:lvl1pPr>
          </a:lstStyle>
          <a:p>
            <a:pPr>
              <a:defRPr/>
            </a:pPr>
            <a:fld id="{B519E95F-BC4B-4BA7-BFE6-F2FA0D58718E}" type="slidenum">
              <a:rPr lang="en-US" altLang="en-US"/>
              <a:pPr>
                <a:defRPr/>
              </a:pPr>
              <a:t>‹#›</a:t>
            </a:fld>
            <a:endParaRPr lang="en-US" altLang="en-US"/>
          </a:p>
        </p:txBody>
      </p:sp>
    </p:spTree>
    <p:extLst>
      <p:ext uri="{BB962C8B-B14F-4D97-AF65-F5344CB8AC3E}">
        <p14:creationId xmlns:p14="http://schemas.microsoft.com/office/powerpoint/2010/main" val="3005705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1145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381000"/>
            <a:ext cx="61912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55FD9F6A-E031-4C31-BEE0-E9854B8A988F}"/>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5" name="Rectangle 9">
            <a:extLst>
              <a:ext uri="{FF2B5EF4-FFF2-40B4-BE49-F238E27FC236}">
                <a16:creationId xmlns:a16="http://schemas.microsoft.com/office/drawing/2014/main" id="{0C9CA1D0-C976-4E73-8F7D-544933F562DD}"/>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6" name="Rectangle 10">
            <a:extLst>
              <a:ext uri="{FF2B5EF4-FFF2-40B4-BE49-F238E27FC236}">
                <a16:creationId xmlns:a16="http://schemas.microsoft.com/office/drawing/2014/main" id="{794A3CE7-90F0-4375-908F-92EB9186594B}"/>
              </a:ext>
            </a:extLst>
          </p:cNvPr>
          <p:cNvSpPr>
            <a:spLocks noGrp="1" noChangeArrowheads="1"/>
          </p:cNvSpPr>
          <p:nvPr>
            <p:ph type="sldNum" sz="quarter" idx="12"/>
          </p:nvPr>
        </p:nvSpPr>
        <p:spPr>
          <a:ln/>
        </p:spPr>
        <p:txBody>
          <a:bodyPr/>
          <a:lstStyle>
            <a:lvl1pPr>
              <a:defRPr/>
            </a:lvl1pPr>
          </a:lstStyle>
          <a:p>
            <a:pPr>
              <a:defRPr/>
            </a:pPr>
            <a:fld id="{42D86812-810C-4971-9407-6BA57C9BD293}" type="slidenum">
              <a:rPr lang="en-US" altLang="en-US"/>
              <a:pPr>
                <a:defRPr/>
              </a:pPr>
              <a:t>‹#›</a:t>
            </a:fld>
            <a:endParaRPr lang="en-US" altLang="en-US"/>
          </a:p>
        </p:txBody>
      </p:sp>
    </p:spTree>
    <p:extLst>
      <p:ext uri="{BB962C8B-B14F-4D97-AF65-F5344CB8AC3E}">
        <p14:creationId xmlns:p14="http://schemas.microsoft.com/office/powerpoint/2010/main" val="8239463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6858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3716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C4363C6F-5B4E-4E8D-9A0F-CE09E63466F5}"/>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6" name="Rectangle 9">
            <a:extLst>
              <a:ext uri="{FF2B5EF4-FFF2-40B4-BE49-F238E27FC236}">
                <a16:creationId xmlns:a16="http://schemas.microsoft.com/office/drawing/2014/main" id="{8F3359D8-9A26-491F-8EF2-97FCCB17E2C4}"/>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7" name="Rectangle 10">
            <a:extLst>
              <a:ext uri="{FF2B5EF4-FFF2-40B4-BE49-F238E27FC236}">
                <a16:creationId xmlns:a16="http://schemas.microsoft.com/office/drawing/2014/main" id="{54DC0770-82FC-4C83-9751-388A2246B9B0}"/>
              </a:ext>
            </a:extLst>
          </p:cNvPr>
          <p:cNvSpPr>
            <a:spLocks noGrp="1" noChangeArrowheads="1"/>
          </p:cNvSpPr>
          <p:nvPr>
            <p:ph type="sldNum" sz="quarter" idx="12"/>
          </p:nvPr>
        </p:nvSpPr>
        <p:spPr>
          <a:ln/>
        </p:spPr>
        <p:txBody>
          <a:bodyPr/>
          <a:lstStyle>
            <a:lvl1pPr>
              <a:defRPr/>
            </a:lvl1pPr>
          </a:lstStyle>
          <a:p>
            <a:pPr>
              <a:defRPr/>
            </a:pPr>
            <a:fld id="{055A61D3-DAC2-47A2-B9B3-1488F507E517}" type="slidenum">
              <a:rPr lang="en-US" altLang="en-US"/>
              <a:pPr>
                <a:defRPr/>
              </a:pPr>
              <a:t>‹#›</a:t>
            </a:fld>
            <a:endParaRPr lang="en-US" altLang="en-US"/>
          </a:p>
        </p:txBody>
      </p:sp>
    </p:spTree>
    <p:extLst>
      <p:ext uri="{BB962C8B-B14F-4D97-AF65-F5344CB8AC3E}">
        <p14:creationId xmlns:p14="http://schemas.microsoft.com/office/powerpoint/2010/main" val="73848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3888" y="1709739"/>
            <a:ext cx="7886700" cy="2852737"/>
          </a:xfrm>
        </p:spPr>
        <p:txBody>
          <a:bodyPr anchor="b"/>
          <a:lstStyle>
            <a:lvl1pPr>
              <a:defRPr sz="3200"/>
            </a:lvl1pPr>
          </a:lstStyle>
          <a:p>
            <a:r>
              <a:rPr lang="en-US" altLang="zh-CN" dirty="0"/>
              <a:t>Title</a:t>
            </a:r>
            <a:endParaRPr lang="zh-CN" altLang="en-US" dirty="0"/>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a:t>Text style</a:t>
            </a:r>
            <a:endParaRPr lang="zh-CN" altLang="en-US" dirty="0"/>
          </a:p>
        </p:txBody>
      </p:sp>
      <p:sp>
        <p:nvSpPr>
          <p:cNvPr id="4" name="日期占位符 3"/>
          <p:cNvSpPr>
            <a:spLocks noGrp="1"/>
          </p:cNvSpPr>
          <p:nvPr>
            <p:ph type="dt" sz="half" idx="10"/>
          </p:nvPr>
        </p:nvSpPr>
        <p:spPr/>
        <p:txBody>
          <a:bodyPr/>
          <a:lstStyle/>
          <a:p>
            <a:fld id="{D06620D1-2F83-4453-8281-9450E2B1F1E5}" type="datetime4">
              <a:rPr lang="en-US" altLang="zh-CN" smtClean="0"/>
              <a:t>November 3, 2019</a:t>
            </a:fld>
            <a:endParaRPr lang="zh-CN" altLang="en-US"/>
          </a:p>
        </p:txBody>
      </p:sp>
      <p:sp>
        <p:nvSpPr>
          <p:cNvPr id="5" name="页脚占位符 4"/>
          <p:cNvSpPr>
            <a:spLocks noGrp="1"/>
          </p:cNvSpPr>
          <p:nvPr>
            <p:ph type="ftr" sz="quarter" idx="11"/>
          </p:nvPr>
        </p:nvSpPr>
        <p:spPr/>
        <p:txBody>
          <a:bodyPr/>
          <a:lstStyle/>
          <a:p>
            <a:r>
              <a:rPr lang="sv-SE" altLang="zh-CN"/>
              <a:t>CS3251@GaTech</a:t>
            </a:r>
            <a:endParaRPr lang="zh-CN" altLang="en-US"/>
          </a:p>
        </p:txBody>
      </p:sp>
      <p:sp>
        <p:nvSpPr>
          <p:cNvPr id="6" name="灯片编号占位符 5"/>
          <p:cNvSpPr>
            <a:spLocks noGrp="1"/>
          </p:cNvSpPr>
          <p:nvPr>
            <p:ph type="sldNum" sz="quarter" idx="12"/>
          </p:nvPr>
        </p:nvSpPr>
        <p:spPr/>
        <p:txBody>
          <a:bodyPr/>
          <a:lstStyle/>
          <a:p>
            <a:fld id="{25711CE1-5A3A-4555-AFFF-2018F0E14892}" type="slidenum">
              <a:rPr lang="zh-CN" altLang="en-US" smtClean="0"/>
              <a:pPr/>
              <a:t>‹#›</a:t>
            </a:fld>
            <a:endParaRPr lang="zh-CN" altLang="en-US" dirty="0"/>
          </a:p>
        </p:txBody>
      </p:sp>
      <p:cxnSp>
        <p:nvCxnSpPr>
          <p:cNvPr id="8" name="直接连接符 7"/>
          <p:cNvCxnSpPr/>
          <p:nvPr userDrawn="1"/>
        </p:nvCxnSpPr>
        <p:spPr>
          <a:xfrm>
            <a:off x="548641" y="6255341"/>
            <a:ext cx="8102237" cy="0"/>
          </a:xfrm>
          <a:prstGeom prst="line">
            <a:avLst/>
          </a:prstGeom>
          <a:ln w="28575">
            <a:solidFill>
              <a:schemeClr val="tx1"/>
            </a:solidFill>
            <a:prstDash val="dash"/>
            <a:headEnd type="diamond" w="med" len="med"/>
            <a:tailEnd type="diamond"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251478" y="1270364"/>
            <a:ext cx="8579785" cy="360363"/>
            <a:chOff x="251478" y="1270364"/>
            <a:chExt cx="8579785" cy="360363"/>
          </a:xfrm>
        </p:grpSpPr>
        <p:sp>
          <p:nvSpPr>
            <p:cNvPr id="10" name="直接连接符 9"/>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10"/>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34658307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2F426B9A-0B58-3440-8916-C6A5286BE8E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8E661-B494-314E-8590-24C6A1446C49}" type="slidenum">
              <a:rPr lang="en-US" smtClean="0"/>
              <a:t>‹#›</a:t>
            </a:fld>
            <a:endParaRPr lang="en-US"/>
          </a:p>
        </p:txBody>
      </p:sp>
      <p:sp>
        <p:nvSpPr>
          <p:cNvPr id="7" name="Rectangle 6"/>
          <p:cNvSpPr/>
          <p:nvPr userDrawn="1"/>
        </p:nvSpPr>
        <p:spPr>
          <a:xfrm>
            <a:off x="0" y="0"/>
            <a:ext cx="9183911" cy="685800"/>
          </a:xfrm>
          <a:prstGeom prst="rect">
            <a:avLst/>
          </a:prstGeom>
          <a:solidFill>
            <a:srgbClr val="B41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rnell_logo.png"/>
          <p:cNvPicPr>
            <a:picLocks noChangeAspect="1"/>
          </p:cNvPicPr>
          <p:nvPr userDrawn="1"/>
        </p:nvPicPr>
        <p:blipFill>
          <a:blip r:embed="rId2" cstate="print"/>
          <a:stretch>
            <a:fillRect/>
          </a:stretch>
        </p:blipFill>
        <p:spPr>
          <a:xfrm>
            <a:off x="8001000" y="1"/>
            <a:ext cx="1142999" cy="1142999"/>
          </a:xfrm>
          <a:prstGeom prst="rect">
            <a:avLst/>
          </a:prstGeom>
        </p:spPr>
      </p:pic>
    </p:spTree>
    <p:extLst>
      <p:ext uri="{BB962C8B-B14F-4D97-AF65-F5344CB8AC3E}">
        <p14:creationId xmlns:p14="http://schemas.microsoft.com/office/powerpoint/2010/main" val="3198902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285" y="852714"/>
            <a:ext cx="8799285" cy="52734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F426B9A-0B58-3440-8916-C6A5286BE8E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8E661-B494-314E-8590-24C6A1446C49}" type="slidenum">
              <a:rPr lang="en-US" smtClean="0"/>
              <a:t>‹#›</a:t>
            </a:fld>
            <a:endParaRPr lang="en-US"/>
          </a:p>
        </p:txBody>
      </p:sp>
      <p:sp>
        <p:nvSpPr>
          <p:cNvPr id="7" name="Rectangle 6"/>
          <p:cNvSpPr/>
          <p:nvPr userDrawn="1"/>
        </p:nvSpPr>
        <p:spPr>
          <a:xfrm>
            <a:off x="6516911" y="0"/>
            <a:ext cx="2667000" cy="685800"/>
          </a:xfrm>
          <a:prstGeom prst="rect">
            <a:avLst/>
          </a:prstGeom>
          <a:solidFill>
            <a:srgbClr val="B41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rnell_logo.png"/>
          <p:cNvPicPr>
            <a:picLocks noChangeAspect="1"/>
          </p:cNvPicPr>
          <p:nvPr userDrawn="1"/>
        </p:nvPicPr>
        <p:blipFill>
          <a:blip r:embed="rId2" cstate="print"/>
          <a:stretch>
            <a:fillRect/>
          </a:stretch>
        </p:blipFill>
        <p:spPr>
          <a:xfrm>
            <a:off x="8001000" y="1"/>
            <a:ext cx="1142999" cy="1142999"/>
          </a:xfrm>
          <a:prstGeom prst="rect">
            <a:avLst/>
          </a:prstGeom>
        </p:spPr>
      </p:pic>
      <p:sp>
        <p:nvSpPr>
          <p:cNvPr id="2" name="Title 1"/>
          <p:cNvSpPr>
            <a:spLocks noGrp="1"/>
          </p:cNvSpPr>
          <p:nvPr>
            <p:ph type="title"/>
          </p:nvPr>
        </p:nvSpPr>
        <p:spPr>
          <a:xfrm>
            <a:off x="0" y="-15648"/>
            <a:ext cx="7874000" cy="683305"/>
          </a:xfrm>
          <a:solidFill>
            <a:srgbClr val="B41B1D"/>
          </a:solidFill>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1894724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26B9A-0B58-3440-8916-C6A5286BE8E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13724098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426B9A-0B58-3440-8916-C6A5286BE8E6}"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7105374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426B9A-0B58-3440-8916-C6A5286BE8E6}"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26193096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426B9A-0B58-3440-8916-C6A5286BE8E6}"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32939433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26B9A-0B58-3440-8916-C6A5286BE8E6}"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38059273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26B9A-0B58-3440-8916-C6A5286BE8E6}"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8640380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26B9A-0B58-3440-8916-C6A5286BE8E6}"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6833063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426B9A-0B58-3440-8916-C6A5286BE8E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221436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atin typeface="+mj-lt"/>
              </a:defRPr>
            </a:lvl1pPr>
          </a:lstStyle>
          <a:p>
            <a:r>
              <a:rPr lang="en-US" altLang="zh-CN" dirty="0"/>
              <a:t>Only Title</a:t>
            </a:r>
            <a:endParaRPr lang="zh-CN" altLang="en-US" dirty="0"/>
          </a:p>
        </p:txBody>
      </p:sp>
      <p:sp>
        <p:nvSpPr>
          <p:cNvPr id="3" name="日期占位符 2"/>
          <p:cNvSpPr>
            <a:spLocks noGrp="1"/>
          </p:cNvSpPr>
          <p:nvPr>
            <p:ph type="dt" sz="half" idx="10"/>
          </p:nvPr>
        </p:nvSpPr>
        <p:spPr/>
        <p:txBody>
          <a:bodyPr/>
          <a:lstStyle/>
          <a:p>
            <a:fld id="{DA205233-93C0-4339-9C47-E4DB45821F1B}" type="datetime4">
              <a:rPr lang="en-US" altLang="zh-CN" smtClean="0"/>
              <a:t>November 3, 2019</a:t>
            </a:fld>
            <a:endParaRPr lang="zh-CN" altLang="en-US"/>
          </a:p>
        </p:txBody>
      </p:sp>
      <p:sp>
        <p:nvSpPr>
          <p:cNvPr id="4" name="页脚占位符 3"/>
          <p:cNvSpPr>
            <a:spLocks noGrp="1"/>
          </p:cNvSpPr>
          <p:nvPr>
            <p:ph type="ftr" sz="quarter" idx="11"/>
          </p:nvPr>
        </p:nvSpPr>
        <p:spPr/>
        <p:txBody>
          <a:bodyPr/>
          <a:lstStyle/>
          <a:p>
            <a:r>
              <a:rPr lang="sv-SE" altLang="zh-CN"/>
              <a:t>CS3251@GaTech</a:t>
            </a:r>
            <a:endParaRPr lang="zh-CN" altLang="en-US"/>
          </a:p>
        </p:txBody>
      </p:sp>
      <p:sp>
        <p:nvSpPr>
          <p:cNvPr id="5" name="灯片编号占位符 4"/>
          <p:cNvSpPr>
            <a:spLocks noGrp="1"/>
          </p:cNvSpPr>
          <p:nvPr>
            <p:ph type="sldNum" sz="quarter" idx="12"/>
          </p:nvPr>
        </p:nvSpPr>
        <p:spPr/>
        <p:txBody>
          <a:bodyPr/>
          <a:lstStyle/>
          <a:p>
            <a:fld id="{25711CE1-5A3A-4555-AFFF-2018F0E14892}" type="slidenum">
              <a:rPr lang="zh-CN" altLang="en-US" smtClean="0"/>
              <a:pPr/>
              <a:t>‹#›</a:t>
            </a:fld>
            <a:endParaRPr lang="zh-CN" altLang="en-US" dirty="0"/>
          </a:p>
        </p:txBody>
      </p:sp>
      <p:cxnSp>
        <p:nvCxnSpPr>
          <p:cNvPr id="6" name="直接连接符 5"/>
          <p:cNvCxnSpPr/>
          <p:nvPr userDrawn="1"/>
        </p:nvCxnSpPr>
        <p:spPr>
          <a:xfrm>
            <a:off x="548641" y="6255341"/>
            <a:ext cx="8102237" cy="0"/>
          </a:xfrm>
          <a:prstGeom prst="line">
            <a:avLst/>
          </a:prstGeom>
          <a:ln w="28575">
            <a:solidFill>
              <a:schemeClr val="tx1"/>
            </a:solidFill>
            <a:prstDash val="dash"/>
            <a:headEnd type="diamond" w="med" len="med"/>
            <a:tailEnd type="diamond"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642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426B9A-0B58-3440-8916-C6A5286BE8E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29316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77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106" name="Rectangle 34"/>
          <p:cNvSpPr>
            <a:spLocks noGrp="1" noChangeArrowheads="1"/>
          </p:cNvSpPr>
          <p:nvPr>
            <p:ph type="ctrTitle" sz="quarter"/>
          </p:nvPr>
        </p:nvSpPr>
        <p:spPr>
          <a:xfrm>
            <a:off x="1143000" y="2286000"/>
            <a:ext cx="7772400" cy="1143000"/>
          </a:xfrm>
        </p:spPr>
        <p:txBody>
          <a:bodyPr/>
          <a:lstStyle>
            <a:lvl1pPr>
              <a:defRPr sz="3200">
                <a:latin typeface="Palatino" pitchFamily="18" charset="0"/>
              </a:defRPr>
            </a:lvl1pPr>
          </a:lstStyle>
          <a:p>
            <a:pPr lvl="0"/>
            <a:r>
              <a:rPr lang="en-US" altLang="en-US" noProof="0"/>
              <a:t>Click to edit Master title style</a:t>
            </a:r>
          </a:p>
        </p:txBody>
      </p:sp>
      <p:sp>
        <p:nvSpPr>
          <p:cNvPr id="3107" name="Rectangle 35"/>
          <p:cNvSpPr>
            <a:spLocks noGrp="1" noChangeArrowheads="1"/>
          </p:cNvSpPr>
          <p:nvPr>
            <p:ph type="subTitle" sz="quarter" idx="1"/>
          </p:nvPr>
        </p:nvSpPr>
        <p:spPr>
          <a:xfrm>
            <a:off x="1828800" y="3886200"/>
            <a:ext cx="6400800" cy="1752600"/>
          </a:xfrm>
        </p:spPr>
        <p:txBody>
          <a:bodyPr/>
          <a:lstStyle>
            <a:lvl1pPr marL="0" indent="0" algn="ctr">
              <a:buFont typeface="Monotype Sorts" charset="2"/>
              <a:buNone/>
              <a:defRPr/>
            </a:lvl1pPr>
          </a:lstStyle>
          <a:p>
            <a:pPr lvl="0"/>
            <a:r>
              <a:rPr lang="en-US" altLang="en-US" noProof="0"/>
              <a:t>Click to edit Master subtitle style</a:t>
            </a:r>
          </a:p>
        </p:txBody>
      </p:sp>
      <p:sp>
        <p:nvSpPr>
          <p:cNvPr id="4" name="Rectangle 36">
            <a:extLst>
              <a:ext uri="{FF2B5EF4-FFF2-40B4-BE49-F238E27FC236}">
                <a16:creationId xmlns:a16="http://schemas.microsoft.com/office/drawing/2014/main" id="{5BDC0FD6-7A97-4D3D-8C0C-9B60773D4238}"/>
              </a:ext>
            </a:extLst>
          </p:cNvPr>
          <p:cNvSpPr>
            <a:spLocks noGrp="1" noChangeArrowheads="1"/>
          </p:cNvSpPr>
          <p:nvPr>
            <p:ph type="dt" sz="quarter" idx="10"/>
          </p:nvPr>
        </p:nvSpPr>
        <p:spPr>
          <a:xfrm>
            <a:off x="1143000" y="6248400"/>
            <a:ext cx="1905000" cy="457200"/>
          </a:xfrm>
        </p:spPr>
        <p:txBody>
          <a:bodyPr wrap="none" lIns="92075" tIns="46038" rIns="92075" bIns="46038" anchor="ctr"/>
          <a:lstStyle>
            <a:lvl1pPr>
              <a:defRPr/>
            </a:lvl1pPr>
          </a:lstStyle>
          <a:p>
            <a:pPr>
              <a:defRPr/>
            </a:pPr>
            <a:r>
              <a:rPr lang="en-US" altLang="en-US"/>
              <a:t>S.Ganti  CSC551</a:t>
            </a:r>
          </a:p>
        </p:txBody>
      </p:sp>
      <p:sp>
        <p:nvSpPr>
          <p:cNvPr id="5" name="Rectangle 38">
            <a:extLst>
              <a:ext uri="{FF2B5EF4-FFF2-40B4-BE49-F238E27FC236}">
                <a16:creationId xmlns:a16="http://schemas.microsoft.com/office/drawing/2014/main" id="{4CA3538A-B3B0-4F17-96A7-0DCE3F848DD2}"/>
              </a:ext>
            </a:extLst>
          </p:cNvPr>
          <p:cNvSpPr>
            <a:spLocks noGrp="1" noChangeArrowheads="1"/>
          </p:cNvSpPr>
          <p:nvPr>
            <p:ph type="sldNum" sz="quarter" idx="11"/>
          </p:nvPr>
        </p:nvSpPr>
        <p:spPr>
          <a:xfrm>
            <a:off x="7010400" y="6248400"/>
            <a:ext cx="1905000" cy="457200"/>
          </a:xfrm>
        </p:spPr>
        <p:txBody>
          <a:bodyPr wrap="none" lIns="92075" tIns="46038" rIns="92075" bIns="46038" anchor="ctr"/>
          <a:lstStyle>
            <a:lvl1pPr>
              <a:defRPr smtClean="0"/>
            </a:lvl1pPr>
          </a:lstStyle>
          <a:p>
            <a:pPr>
              <a:defRPr/>
            </a:pPr>
            <a:fld id="{5EF1046A-6D57-4317-B0E1-99BE983247A7}" type="slidenum">
              <a:rPr lang="en-US" altLang="en-US"/>
              <a:pPr>
                <a:defRPr/>
              </a:pPr>
              <a:t>‹#›</a:t>
            </a:fld>
            <a:endParaRPr lang="en-US" altLang="en-US"/>
          </a:p>
        </p:txBody>
      </p:sp>
    </p:spTree>
    <p:extLst>
      <p:ext uri="{BB962C8B-B14F-4D97-AF65-F5344CB8AC3E}">
        <p14:creationId xmlns:p14="http://schemas.microsoft.com/office/powerpoint/2010/main" val="402037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FC556323-1957-4B05-A1A0-BF44BAE6BCF6}"/>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5" name="Rectangle 9">
            <a:extLst>
              <a:ext uri="{FF2B5EF4-FFF2-40B4-BE49-F238E27FC236}">
                <a16:creationId xmlns:a16="http://schemas.microsoft.com/office/drawing/2014/main" id="{18853333-3BDB-417D-B0A3-CDC180D34600}"/>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6" name="Rectangle 10">
            <a:extLst>
              <a:ext uri="{FF2B5EF4-FFF2-40B4-BE49-F238E27FC236}">
                <a16:creationId xmlns:a16="http://schemas.microsoft.com/office/drawing/2014/main" id="{2CAE3ECF-B34B-4BE7-94E4-464FE01E88CE}"/>
              </a:ext>
            </a:extLst>
          </p:cNvPr>
          <p:cNvSpPr>
            <a:spLocks noGrp="1" noChangeArrowheads="1"/>
          </p:cNvSpPr>
          <p:nvPr>
            <p:ph type="sldNum" sz="quarter" idx="12"/>
          </p:nvPr>
        </p:nvSpPr>
        <p:spPr>
          <a:ln/>
        </p:spPr>
        <p:txBody>
          <a:bodyPr/>
          <a:lstStyle>
            <a:lvl1pPr>
              <a:defRPr/>
            </a:lvl1pPr>
          </a:lstStyle>
          <a:p>
            <a:pPr>
              <a:defRPr/>
            </a:pPr>
            <a:fld id="{62069598-257F-476C-9717-646CE06DB134}" type="slidenum">
              <a:rPr lang="en-US" altLang="en-US"/>
              <a:pPr>
                <a:defRPr/>
              </a:pPr>
              <a:t>‹#›</a:t>
            </a:fld>
            <a:endParaRPr lang="en-US" altLang="en-US"/>
          </a:p>
        </p:txBody>
      </p:sp>
    </p:spTree>
    <p:extLst>
      <p:ext uri="{BB962C8B-B14F-4D97-AF65-F5344CB8AC3E}">
        <p14:creationId xmlns:p14="http://schemas.microsoft.com/office/powerpoint/2010/main" val="388412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8">
            <a:extLst>
              <a:ext uri="{FF2B5EF4-FFF2-40B4-BE49-F238E27FC236}">
                <a16:creationId xmlns:a16="http://schemas.microsoft.com/office/drawing/2014/main" id="{80774FE4-0DAF-4268-AD93-FB0B304C0967}"/>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5" name="Rectangle 9">
            <a:extLst>
              <a:ext uri="{FF2B5EF4-FFF2-40B4-BE49-F238E27FC236}">
                <a16:creationId xmlns:a16="http://schemas.microsoft.com/office/drawing/2014/main" id="{6F07E622-1A3B-4CC6-81F4-19E1F2C26E5D}"/>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6" name="Rectangle 10">
            <a:extLst>
              <a:ext uri="{FF2B5EF4-FFF2-40B4-BE49-F238E27FC236}">
                <a16:creationId xmlns:a16="http://schemas.microsoft.com/office/drawing/2014/main" id="{9DAE0EEC-1C1C-4E85-8466-9AD2E223BDA8}"/>
              </a:ext>
            </a:extLst>
          </p:cNvPr>
          <p:cNvSpPr>
            <a:spLocks noGrp="1" noChangeArrowheads="1"/>
          </p:cNvSpPr>
          <p:nvPr>
            <p:ph type="sldNum" sz="quarter" idx="12"/>
          </p:nvPr>
        </p:nvSpPr>
        <p:spPr>
          <a:ln/>
        </p:spPr>
        <p:txBody>
          <a:bodyPr/>
          <a:lstStyle>
            <a:lvl1pPr>
              <a:defRPr/>
            </a:lvl1pPr>
          </a:lstStyle>
          <a:p>
            <a:pPr>
              <a:defRPr/>
            </a:pPr>
            <a:fld id="{32883539-0AC8-4CFB-B3C5-EF705DF1CDC7}" type="slidenum">
              <a:rPr lang="en-US" altLang="en-US"/>
              <a:pPr>
                <a:defRPr/>
              </a:pPr>
              <a:t>‹#›</a:t>
            </a:fld>
            <a:endParaRPr lang="en-US" altLang="en-US"/>
          </a:p>
        </p:txBody>
      </p:sp>
    </p:spTree>
    <p:extLst>
      <p:ext uri="{BB962C8B-B14F-4D97-AF65-F5344CB8AC3E}">
        <p14:creationId xmlns:p14="http://schemas.microsoft.com/office/powerpoint/2010/main" val="168883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3716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95CD63C9-C3F4-4BD1-A193-A9E368C66F0F}"/>
              </a:ext>
            </a:extLst>
          </p:cNvPr>
          <p:cNvSpPr>
            <a:spLocks noGrp="1" noChangeArrowheads="1"/>
          </p:cNvSpPr>
          <p:nvPr>
            <p:ph type="dt" sz="half" idx="10"/>
          </p:nvPr>
        </p:nvSpPr>
        <p:spPr>
          <a:ln/>
        </p:spPr>
        <p:txBody>
          <a:bodyPr/>
          <a:lstStyle>
            <a:lvl1pPr>
              <a:defRPr/>
            </a:lvl1pPr>
          </a:lstStyle>
          <a:p>
            <a:pPr>
              <a:defRPr/>
            </a:pPr>
            <a:r>
              <a:rPr lang="en-US" altLang="en-US"/>
              <a:t>S.Ganti  CSC551</a:t>
            </a:r>
          </a:p>
        </p:txBody>
      </p:sp>
      <p:sp>
        <p:nvSpPr>
          <p:cNvPr id="6" name="Rectangle 9">
            <a:extLst>
              <a:ext uri="{FF2B5EF4-FFF2-40B4-BE49-F238E27FC236}">
                <a16:creationId xmlns:a16="http://schemas.microsoft.com/office/drawing/2014/main" id="{B1C88A71-DF9B-41C0-99EE-76E9DA583F2D}"/>
              </a:ext>
            </a:extLst>
          </p:cNvPr>
          <p:cNvSpPr>
            <a:spLocks noGrp="1" noChangeArrowheads="1"/>
          </p:cNvSpPr>
          <p:nvPr>
            <p:ph type="ftr" sz="quarter" idx="11"/>
          </p:nvPr>
        </p:nvSpPr>
        <p:spPr>
          <a:ln/>
        </p:spPr>
        <p:txBody>
          <a:bodyPr/>
          <a:lstStyle>
            <a:lvl1pPr>
              <a:defRPr/>
            </a:lvl1pPr>
          </a:lstStyle>
          <a:p>
            <a:pPr>
              <a:defRPr/>
            </a:pPr>
            <a:r>
              <a:rPr lang="en-US" altLang="en-US"/>
              <a:t>S. Ganti</a:t>
            </a:r>
          </a:p>
        </p:txBody>
      </p:sp>
      <p:sp>
        <p:nvSpPr>
          <p:cNvPr id="7" name="Rectangle 10">
            <a:extLst>
              <a:ext uri="{FF2B5EF4-FFF2-40B4-BE49-F238E27FC236}">
                <a16:creationId xmlns:a16="http://schemas.microsoft.com/office/drawing/2014/main" id="{F9DC2499-D1EF-47F1-BE9D-0EB05D4803A6}"/>
              </a:ext>
            </a:extLst>
          </p:cNvPr>
          <p:cNvSpPr>
            <a:spLocks noGrp="1" noChangeArrowheads="1"/>
          </p:cNvSpPr>
          <p:nvPr>
            <p:ph type="sldNum" sz="quarter" idx="12"/>
          </p:nvPr>
        </p:nvSpPr>
        <p:spPr>
          <a:ln/>
        </p:spPr>
        <p:txBody>
          <a:bodyPr/>
          <a:lstStyle>
            <a:lvl1pPr>
              <a:defRPr/>
            </a:lvl1pPr>
          </a:lstStyle>
          <a:p>
            <a:pPr>
              <a:defRPr/>
            </a:pPr>
            <a:fld id="{D425FBB4-F219-4541-A129-C7F3B207DA30}" type="slidenum">
              <a:rPr lang="en-US" altLang="en-US"/>
              <a:pPr>
                <a:defRPr/>
              </a:pPr>
              <a:t>‹#›</a:t>
            </a:fld>
            <a:endParaRPr lang="en-US" altLang="en-US"/>
          </a:p>
        </p:txBody>
      </p:sp>
    </p:spTree>
    <p:extLst>
      <p:ext uri="{BB962C8B-B14F-4D97-AF65-F5344CB8AC3E}">
        <p14:creationId xmlns:p14="http://schemas.microsoft.com/office/powerpoint/2010/main" val="9940511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2.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C00000"/>
            </a:gs>
            <a:gs pos="0">
              <a:schemeClr val="bg1"/>
            </a:gs>
          </a:gsLst>
          <a:lin ang="39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p>
            <a:r>
              <a:rPr lang="en-US" altLang="zh-CN" dirty="0"/>
              <a:t>Title</a:t>
            </a:r>
            <a:endParaRPr lang="zh-CN" altLang="en-US" dirty="0"/>
          </a:p>
        </p:txBody>
      </p:sp>
      <p:sp>
        <p:nvSpPr>
          <p:cNvPr id="3" name="文本占位符 2"/>
          <p:cNvSpPr>
            <a:spLocks noGrp="1"/>
          </p:cNvSpPr>
          <p:nvPr>
            <p:ph type="body" idx="1"/>
          </p:nvPr>
        </p:nvSpPr>
        <p:spPr>
          <a:xfrm>
            <a:off x="628650" y="1825625"/>
            <a:ext cx="7886700" cy="4351338"/>
          </a:xfrm>
          <a:prstGeom prst="rect">
            <a:avLst/>
          </a:prstGeom>
          <a:noFill/>
        </p:spPr>
        <p:txBody>
          <a:bodyPr vert="horz" lIns="91440" tIns="45720" rIns="91440" bIns="45720" rtlCol="0">
            <a:normAutofit/>
          </a:bodyPr>
          <a:lstStyle/>
          <a:p>
            <a:pPr lvl="0"/>
            <a:r>
              <a:rPr lang="zh-CN" altLang="en-US" dirty="0"/>
              <a:t>  </a:t>
            </a:r>
            <a:r>
              <a:rPr lang="en-US" altLang="zh-CN" dirty="0"/>
              <a:t>Level 1</a:t>
            </a:r>
            <a:endParaRPr lang="zh-CN" altLang="en-US" dirty="0"/>
          </a:p>
          <a:p>
            <a:pPr lvl="1"/>
            <a:r>
              <a:rPr lang="en-US" altLang="zh-CN" dirty="0"/>
              <a:t>Level 2</a:t>
            </a:r>
            <a:endParaRPr lang="zh-CN" altLang="en-US" dirty="0"/>
          </a:p>
          <a:p>
            <a:pPr lvl="2"/>
            <a:r>
              <a:rPr lang="en-US" altLang="zh-CN" dirty="0"/>
              <a:t>Level 3</a:t>
            </a:r>
            <a:endParaRPr lang="zh-CN" altLang="en-US" dirty="0"/>
          </a:p>
          <a:p>
            <a:pPr lvl="3"/>
            <a:r>
              <a:rPr lang="en-US" altLang="zh-CN" dirty="0"/>
              <a:t>Level 4</a:t>
            </a:r>
            <a:endParaRPr lang="zh-CN" altLang="en-US" dirty="0"/>
          </a:p>
          <a:p>
            <a:pPr lvl="4"/>
            <a:r>
              <a:rPr lang="en-US" altLang="zh-CN" dirty="0"/>
              <a:t>Level 5</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350" b="0">
                <a:solidFill>
                  <a:schemeClr val="tx1"/>
                </a:solidFill>
              </a:defRPr>
            </a:lvl1pPr>
          </a:lstStyle>
          <a:p>
            <a:fld id="{1CEE5C04-A238-4434-89CC-5FD9B5E8659A}" type="datetime4">
              <a:rPr lang="en-US" altLang="zh-CN" smtClean="0"/>
              <a:t>November 3, 2019</a:t>
            </a:fld>
            <a:endParaRPr lang="zh-CN" altLang="en-US" dirty="0"/>
          </a:p>
        </p:txBody>
      </p:sp>
      <p:sp>
        <p:nvSpPr>
          <p:cNvPr id="5" name="页脚占位符 4"/>
          <p:cNvSpPr>
            <a:spLocks noGrp="1"/>
          </p:cNvSpPr>
          <p:nvPr>
            <p:ph type="ftr" sz="quarter" idx="3"/>
          </p:nvPr>
        </p:nvSpPr>
        <p:spPr>
          <a:xfrm>
            <a:off x="2204357" y="6356351"/>
            <a:ext cx="4712426" cy="365125"/>
          </a:xfrm>
          <a:prstGeom prst="rect">
            <a:avLst/>
          </a:prstGeom>
        </p:spPr>
        <p:txBody>
          <a:bodyPr vert="horz" lIns="91440" tIns="45720" rIns="91440" bIns="45720" rtlCol="0" anchor="ctr"/>
          <a:lstStyle>
            <a:lvl1pPr algn="ctr">
              <a:defRPr sz="1350" b="0">
                <a:solidFill>
                  <a:schemeClr val="tx1"/>
                </a:solidFill>
              </a:defRPr>
            </a:lvl1pPr>
          </a:lstStyle>
          <a:p>
            <a:r>
              <a:rPr lang="en-US" altLang="zh-CN"/>
              <a:t>CS3251@GaTech</a:t>
            </a:r>
            <a:endParaRPr lang="zh-CN" altLang="en-US"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350" b="0">
                <a:solidFill>
                  <a:schemeClr val="tx1"/>
                </a:solidFill>
              </a:defRPr>
            </a:lvl1pPr>
          </a:lstStyle>
          <a:p>
            <a:fld id="{9EC8CF4D-7D58-4A74-BDD2-0615DC050D49}" type="slidenum">
              <a:rPr lang="zh-CN" altLang="en-US" smtClean="0"/>
              <a:pPr/>
              <a:t>‹#›</a:t>
            </a:fld>
            <a:endParaRPr lang="zh-CN" altLang="en-US" dirty="0"/>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440172" y="53530"/>
            <a:ext cx="1366603" cy="1343951"/>
          </a:xfrm>
          <a:prstGeom prst="rect">
            <a:avLst/>
          </a:prstGeom>
        </p:spPr>
      </p:pic>
      <p:grpSp>
        <p:nvGrpSpPr>
          <p:cNvPr id="9" name="组合 6"/>
          <p:cNvGrpSpPr/>
          <p:nvPr userDrawn="1"/>
        </p:nvGrpSpPr>
        <p:grpSpPr>
          <a:xfrm>
            <a:off x="251478" y="1270364"/>
            <a:ext cx="8579785" cy="360363"/>
            <a:chOff x="251478" y="1270364"/>
            <a:chExt cx="8579785" cy="360363"/>
          </a:xfrm>
        </p:grpSpPr>
        <p:sp>
          <p:nvSpPr>
            <p:cNvPr id="10"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553156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685800" rtl="0" eaLnBrk="1" latinLnBrk="0" hangingPunct="1">
        <a:lnSpc>
          <a:spcPct val="90000"/>
        </a:lnSpc>
        <a:spcBef>
          <a:spcPct val="0"/>
        </a:spcBef>
        <a:buNone/>
        <a:defRPr sz="3300" kern="1200" baseline="0">
          <a:solidFill>
            <a:schemeClr val="tx1"/>
          </a:solidFill>
          <a:latin typeface="Arial" panose="020B0604020202020204" pitchFamily="34" charset="0"/>
          <a:ea typeface="楷体" panose="02010609060101010101" pitchFamily="49" charset="-122"/>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baseline="0">
          <a:solidFill>
            <a:schemeClr val="tx1"/>
          </a:solidFill>
          <a:latin typeface="Arial" panose="020B0604020202020204" pitchFamily="34" charset="0"/>
          <a:ea typeface="+mn-ea"/>
          <a:cs typeface="+mn-cs"/>
        </a:defRPr>
      </a:lvl1pPr>
      <a:lvl2pPr marL="685800" indent="-342900" algn="l" defTabSz="685800" rtl="0" eaLnBrk="1" latinLnBrk="0" hangingPunct="1">
        <a:lnSpc>
          <a:spcPct val="90000"/>
        </a:lnSpc>
        <a:spcBef>
          <a:spcPts val="375"/>
        </a:spcBef>
        <a:buSzPct val="80000"/>
        <a:buFont typeface="Arial" panose="020B0604020202020204" pitchFamily="34" charset="0"/>
        <a:buChar char="○"/>
        <a:defRPr sz="2400" kern="1200" baseline="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l"/>
        <a:defRPr sz="1800" kern="1200" baseline="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400" kern="1200" baseline="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Wingdings" panose="05000000000000000000" pitchFamily="2" charset="2"/>
        <a:buChar char="l"/>
        <a:defRPr sz="1100" kern="1200" baseline="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D255BFE-7596-4DDF-83ED-991AFB71870A}"/>
              </a:ext>
            </a:extLst>
          </p:cNvPr>
          <p:cNvSpPr>
            <a:spLocks noGrp="1" noChangeArrowheads="1"/>
          </p:cNvSpPr>
          <p:nvPr>
            <p:ph type="title"/>
          </p:nvPr>
        </p:nvSpPr>
        <p:spPr bwMode="auto">
          <a:xfrm>
            <a:off x="381000" y="381000"/>
            <a:ext cx="845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br>
              <a:rPr lang="en-US" altLang="en-US"/>
            </a:br>
            <a:endParaRPr lang="en-US" altLang="en-US"/>
          </a:p>
        </p:txBody>
      </p:sp>
      <p:sp>
        <p:nvSpPr>
          <p:cNvPr id="1027" name="Rectangle 3">
            <a:extLst>
              <a:ext uri="{FF2B5EF4-FFF2-40B4-BE49-F238E27FC236}">
                <a16:creationId xmlns:a16="http://schemas.microsoft.com/office/drawing/2014/main" id="{7FDB8055-A324-42A3-9642-37629A3CFB69}"/>
              </a:ext>
            </a:extLst>
          </p:cNvPr>
          <p:cNvSpPr>
            <a:spLocks noGrp="1" noChangeArrowheads="1"/>
          </p:cNvSpPr>
          <p:nvPr>
            <p:ph type="body" idx="1"/>
          </p:nvPr>
        </p:nvSpPr>
        <p:spPr bwMode="auto">
          <a:xfrm>
            <a:off x="381000" y="1371600"/>
            <a:ext cx="8458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Rectangle 8">
            <a:extLst>
              <a:ext uri="{FF2B5EF4-FFF2-40B4-BE49-F238E27FC236}">
                <a16:creationId xmlns:a16="http://schemas.microsoft.com/office/drawing/2014/main" id="{79B7E210-D69E-4CD9-A2B0-1CAD06CD45A4}"/>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i="0">
                <a:latin typeface="Times New Roman" panose="02020603050405020304" pitchFamily="18" charset="0"/>
              </a:defRPr>
            </a:lvl1pPr>
          </a:lstStyle>
          <a:p>
            <a:pPr>
              <a:defRPr/>
            </a:pPr>
            <a:r>
              <a:rPr lang="en-US" altLang="en-US"/>
              <a:t>S.Ganti  CSC551</a:t>
            </a:r>
          </a:p>
        </p:txBody>
      </p:sp>
      <p:sp>
        <p:nvSpPr>
          <p:cNvPr id="1033" name="Rectangle 9">
            <a:extLst>
              <a:ext uri="{FF2B5EF4-FFF2-40B4-BE49-F238E27FC236}">
                <a16:creationId xmlns:a16="http://schemas.microsoft.com/office/drawing/2014/main" id="{0B37EEF6-0767-45EE-AC35-4D46F262061A}"/>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i="0">
                <a:latin typeface="Times New Roman" panose="02020603050405020304" pitchFamily="18" charset="0"/>
              </a:defRPr>
            </a:lvl1pPr>
          </a:lstStyle>
          <a:p>
            <a:pPr>
              <a:defRPr/>
            </a:pPr>
            <a:r>
              <a:rPr lang="en-US" altLang="en-US"/>
              <a:t>S. Ganti</a:t>
            </a:r>
          </a:p>
        </p:txBody>
      </p:sp>
      <p:sp>
        <p:nvSpPr>
          <p:cNvPr id="1034" name="Rectangle 10">
            <a:extLst>
              <a:ext uri="{FF2B5EF4-FFF2-40B4-BE49-F238E27FC236}">
                <a16:creationId xmlns:a16="http://schemas.microsoft.com/office/drawing/2014/main" id="{683BE164-1BED-4EF6-B627-8395C5FA9ED4}"/>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i="0" smtClean="0">
                <a:latin typeface="Times New Roman" panose="02020603050405020304" pitchFamily="18" charset="0"/>
              </a:defRPr>
            </a:lvl1pPr>
          </a:lstStyle>
          <a:p>
            <a:pPr>
              <a:defRPr/>
            </a:pPr>
            <a:fld id="{C314F1D3-4D18-4C28-A8DE-36EA369213B8}" type="slidenum">
              <a:rPr lang="en-US" altLang="en-US"/>
              <a:pPr>
                <a:defRPr/>
              </a:pPr>
              <a:t>‹#›</a:t>
            </a:fld>
            <a:endParaRPr lang="en-US" altLang="en-US"/>
          </a:p>
        </p:txBody>
      </p:sp>
    </p:spTree>
    <p:extLst>
      <p:ext uri="{BB962C8B-B14F-4D97-AF65-F5344CB8AC3E}">
        <p14:creationId xmlns:p14="http://schemas.microsoft.com/office/powerpoint/2010/main" val="122353621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hdr="0" ftr="0" dt="0"/>
  <p:txStyles>
    <p:titleStyle>
      <a:lvl1pPr algn="ctr" rtl="0" eaLnBrk="0" fontAlgn="base" hangingPunct="0">
        <a:spcBef>
          <a:spcPct val="0"/>
        </a:spcBef>
        <a:spcAft>
          <a:spcPct val="0"/>
        </a:spcAft>
        <a:defRPr sz="2800" kern="1200">
          <a:solidFill>
            <a:srgbClr val="0033CC"/>
          </a:solidFill>
          <a:latin typeface="+mj-lt"/>
          <a:ea typeface="+mj-ea"/>
          <a:cs typeface="+mj-cs"/>
        </a:defRPr>
      </a:lvl1pPr>
      <a:lvl2pPr algn="ctr" rtl="0" eaLnBrk="0" fontAlgn="base" hangingPunct="0">
        <a:spcBef>
          <a:spcPct val="0"/>
        </a:spcBef>
        <a:spcAft>
          <a:spcPct val="0"/>
        </a:spcAft>
        <a:defRPr sz="2800">
          <a:solidFill>
            <a:srgbClr val="0033CC"/>
          </a:solidFill>
          <a:latin typeface="Comic Sans MS" panose="030F0702030302020204" pitchFamily="66" charset="0"/>
        </a:defRPr>
      </a:lvl2pPr>
      <a:lvl3pPr algn="ctr" rtl="0" eaLnBrk="0" fontAlgn="base" hangingPunct="0">
        <a:spcBef>
          <a:spcPct val="0"/>
        </a:spcBef>
        <a:spcAft>
          <a:spcPct val="0"/>
        </a:spcAft>
        <a:defRPr sz="2800">
          <a:solidFill>
            <a:srgbClr val="0033CC"/>
          </a:solidFill>
          <a:latin typeface="Comic Sans MS" panose="030F0702030302020204" pitchFamily="66" charset="0"/>
        </a:defRPr>
      </a:lvl3pPr>
      <a:lvl4pPr algn="ctr" rtl="0" eaLnBrk="0" fontAlgn="base" hangingPunct="0">
        <a:spcBef>
          <a:spcPct val="0"/>
        </a:spcBef>
        <a:spcAft>
          <a:spcPct val="0"/>
        </a:spcAft>
        <a:defRPr sz="2800">
          <a:solidFill>
            <a:srgbClr val="0033CC"/>
          </a:solidFill>
          <a:latin typeface="Comic Sans MS" panose="030F0702030302020204" pitchFamily="66" charset="0"/>
        </a:defRPr>
      </a:lvl4pPr>
      <a:lvl5pPr algn="ctr" rtl="0" eaLnBrk="0" fontAlgn="base" hangingPunct="0">
        <a:spcBef>
          <a:spcPct val="0"/>
        </a:spcBef>
        <a:spcAft>
          <a:spcPct val="0"/>
        </a:spcAft>
        <a:defRPr sz="2800">
          <a:solidFill>
            <a:srgbClr val="0033CC"/>
          </a:solidFill>
          <a:latin typeface="Comic Sans MS" panose="030F0702030302020204" pitchFamily="66" charset="0"/>
        </a:defRPr>
      </a:lvl5pPr>
      <a:lvl6pPr marL="457200" algn="ctr" rtl="0" eaLnBrk="0" fontAlgn="base" hangingPunct="0">
        <a:spcBef>
          <a:spcPct val="0"/>
        </a:spcBef>
        <a:spcAft>
          <a:spcPct val="0"/>
        </a:spcAft>
        <a:defRPr sz="2800">
          <a:solidFill>
            <a:srgbClr val="0033CC"/>
          </a:solidFill>
          <a:latin typeface="Comic Sans MS" panose="030F0702030302020204" pitchFamily="66" charset="0"/>
        </a:defRPr>
      </a:lvl6pPr>
      <a:lvl7pPr marL="914400" algn="ctr" rtl="0" eaLnBrk="0" fontAlgn="base" hangingPunct="0">
        <a:spcBef>
          <a:spcPct val="0"/>
        </a:spcBef>
        <a:spcAft>
          <a:spcPct val="0"/>
        </a:spcAft>
        <a:defRPr sz="2800">
          <a:solidFill>
            <a:srgbClr val="0033CC"/>
          </a:solidFill>
          <a:latin typeface="Comic Sans MS" panose="030F0702030302020204" pitchFamily="66" charset="0"/>
        </a:defRPr>
      </a:lvl7pPr>
      <a:lvl8pPr marL="1371600" algn="ctr" rtl="0" eaLnBrk="0" fontAlgn="base" hangingPunct="0">
        <a:spcBef>
          <a:spcPct val="0"/>
        </a:spcBef>
        <a:spcAft>
          <a:spcPct val="0"/>
        </a:spcAft>
        <a:defRPr sz="2800">
          <a:solidFill>
            <a:srgbClr val="0033CC"/>
          </a:solidFill>
          <a:latin typeface="Comic Sans MS" panose="030F0702030302020204" pitchFamily="66" charset="0"/>
        </a:defRPr>
      </a:lvl8pPr>
      <a:lvl9pPr marL="1828800" algn="ctr" rtl="0" eaLnBrk="0" fontAlgn="base" hangingPunct="0">
        <a:spcBef>
          <a:spcPct val="0"/>
        </a:spcBef>
        <a:spcAft>
          <a:spcPct val="0"/>
        </a:spcAft>
        <a:defRPr sz="2800">
          <a:solidFill>
            <a:srgbClr val="0033CC"/>
          </a:solidFill>
          <a:latin typeface="Comic Sans MS" panose="030F0702030302020204" pitchFamily="66" charset="0"/>
        </a:defRPr>
      </a:lvl9pPr>
    </p:titleStyle>
    <p:bodyStyle>
      <a:lvl1pPr marL="342900" indent="-342900" algn="l" rtl="0" eaLnBrk="0" fontAlgn="base" hangingPunct="0">
        <a:spcBef>
          <a:spcPct val="20000"/>
        </a:spcBef>
        <a:spcAft>
          <a:spcPct val="20000"/>
        </a:spcAft>
        <a:buClr>
          <a:srgbClr val="FF6600"/>
        </a:buClr>
        <a:buSzPct val="75000"/>
        <a:buFont typeface="Monotype Sorts"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Font typeface="Monotype Sorts" charset="2"/>
        <a:buChar char="u"/>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65000"/>
        <a:buFont typeface="Monotype Sorts" charset="2"/>
        <a:buChar char="F"/>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10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D255BFE-7596-4DDF-83ED-991AFB71870A}"/>
              </a:ext>
            </a:extLst>
          </p:cNvPr>
          <p:cNvSpPr>
            <a:spLocks noGrp="1" noChangeArrowheads="1"/>
          </p:cNvSpPr>
          <p:nvPr>
            <p:ph type="title"/>
          </p:nvPr>
        </p:nvSpPr>
        <p:spPr bwMode="auto">
          <a:xfrm>
            <a:off x="381000" y="381000"/>
            <a:ext cx="845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br>
              <a:rPr lang="en-US" altLang="en-US"/>
            </a:br>
            <a:endParaRPr lang="en-US" altLang="en-US"/>
          </a:p>
        </p:txBody>
      </p:sp>
      <p:sp>
        <p:nvSpPr>
          <p:cNvPr id="1027" name="Rectangle 3">
            <a:extLst>
              <a:ext uri="{FF2B5EF4-FFF2-40B4-BE49-F238E27FC236}">
                <a16:creationId xmlns:a16="http://schemas.microsoft.com/office/drawing/2014/main" id="{7FDB8055-A324-42A3-9642-37629A3CFB69}"/>
              </a:ext>
            </a:extLst>
          </p:cNvPr>
          <p:cNvSpPr>
            <a:spLocks noGrp="1" noChangeArrowheads="1"/>
          </p:cNvSpPr>
          <p:nvPr>
            <p:ph type="body" idx="1"/>
          </p:nvPr>
        </p:nvSpPr>
        <p:spPr bwMode="auto">
          <a:xfrm>
            <a:off x="381000" y="1371600"/>
            <a:ext cx="8458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Rectangle 8">
            <a:extLst>
              <a:ext uri="{FF2B5EF4-FFF2-40B4-BE49-F238E27FC236}">
                <a16:creationId xmlns:a16="http://schemas.microsoft.com/office/drawing/2014/main" id="{79B7E210-D69E-4CD9-A2B0-1CAD06CD45A4}"/>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i="0">
                <a:latin typeface="Times New Roman" panose="02020603050405020304" pitchFamily="18" charset="0"/>
              </a:defRPr>
            </a:lvl1pPr>
          </a:lstStyle>
          <a:p>
            <a:pPr>
              <a:defRPr/>
            </a:pPr>
            <a:r>
              <a:rPr lang="en-US" altLang="en-US"/>
              <a:t>S.Ganti  CSC551</a:t>
            </a:r>
          </a:p>
        </p:txBody>
      </p:sp>
      <p:sp>
        <p:nvSpPr>
          <p:cNvPr id="1033" name="Rectangle 9">
            <a:extLst>
              <a:ext uri="{FF2B5EF4-FFF2-40B4-BE49-F238E27FC236}">
                <a16:creationId xmlns:a16="http://schemas.microsoft.com/office/drawing/2014/main" id="{0B37EEF6-0767-45EE-AC35-4D46F262061A}"/>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i="0">
                <a:latin typeface="Times New Roman" panose="02020603050405020304" pitchFamily="18" charset="0"/>
              </a:defRPr>
            </a:lvl1pPr>
          </a:lstStyle>
          <a:p>
            <a:pPr>
              <a:defRPr/>
            </a:pPr>
            <a:r>
              <a:rPr lang="en-US" altLang="en-US"/>
              <a:t>S. Ganti</a:t>
            </a:r>
          </a:p>
        </p:txBody>
      </p:sp>
      <p:sp>
        <p:nvSpPr>
          <p:cNvPr id="1034" name="Rectangle 10">
            <a:extLst>
              <a:ext uri="{FF2B5EF4-FFF2-40B4-BE49-F238E27FC236}">
                <a16:creationId xmlns:a16="http://schemas.microsoft.com/office/drawing/2014/main" id="{683BE164-1BED-4EF6-B627-8395C5FA9ED4}"/>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i="0" smtClean="0">
                <a:latin typeface="Times New Roman" panose="02020603050405020304" pitchFamily="18" charset="0"/>
              </a:defRPr>
            </a:lvl1pPr>
          </a:lstStyle>
          <a:p>
            <a:pPr>
              <a:defRPr/>
            </a:pPr>
            <a:fld id="{C314F1D3-4D18-4C28-A8DE-36EA369213B8}" type="slidenum">
              <a:rPr lang="en-US" altLang="en-US"/>
              <a:pPr>
                <a:defRPr/>
              </a:pPr>
              <a:t>‹#›</a:t>
            </a:fld>
            <a:endParaRPr lang="en-US" altLang="en-US"/>
          </a:p>
        </p:txBody>
      </p:sp>
    </p:spTree>
    <p:extLst>
      <p:ext uri="{BB962C8B-B14F-4D97-AF65-F5344CB8AC3E}">
        <p14:creationId xmlns:p14="http://schemas.microsoft.com/office/powerpoint/2010/main" val="112638614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ftr="0" dt="0"/>
  <p:txStyles>
    <p:titleStyle>
      <a:lvl1pPr algn="ctr" rtl="0" eaLnBrk="0" fontAlgn="base" hangingPunct="0">
        <a:spcBef>
          <a:spcPct val="0"/>
        </a:spcBef>
        <a:spcAft>
          <a:spcPct val="0"/>
        </a:spcAft>
        <a:defRPr sz="2800" kern="1200">
          <a:solidFill>
            <a:srgbClr val="0033CC"/>
          </a:solidFill>
          <a:latin typeface="+mj-lt"/>
          <a:ea typeface="+mj-ea"/>
          <a:cs typeface="+mj-cs"/>
        </a:defRPr>
      </a:lvl1pPr>
      <a:lvl2pPr algn="ctr" rtl="0" eaLnBrk="0" fontAlgn="base" hangingPunct="0">
        <a:spcBef>
          <a:spcPct val="0"/>
        </a:spcBef>
        <a:spcAft>
          <a:spcPct val="0"/>
        </a:spcAft>
        <a:defRPr sz="2800">
          <a:solidFill>
            <a:srgbClr val="0033CC"/>
          </a:solidFill>
          <a:latin typeface="Comic Sans MS" panose="030F0702030302020204" pitchFamily="66" charset="0"/>
        </a:defRPr>
      </a:lvl2pPr>
      <a:lvl3pPr algn="ctr" rtl="0" eaLnBrk="0" fontAlgn="base" hangingPunct="0">
        <a:spcBef>
          <a:spcPct val="0"/>
        </a:spcBef>
        <a:spcAft>
          <a:spcPct val="0"/>
        </a:spcAft>
        <a:defRPr sz="2800">
          <a:solidFill>
            <a:srgbClr val="0033CC"/>
          </a:solidFill>
          <a:latin typeface="Comic Sans MS" panose="030F0702030302020204" pitchFamily="66" charset="0"/>
        </a:defRPr>
      </a:lvl3pPr>
      <a:lvl4pPr algn="ctr" rtl="0" eaLnBrk="0" fontAlgn="base" hangingPunct="0">
        <a:spcBef>
          <a:spcPct val="0"/>
        </a:spcBef>
        <a:spcAft>
          <a:spcPct val="0"/>
        </a:spcAft>
        <a:defRPr sz="2800">
          <a:solidFill>
            <a:srgbClr val="0033CC"/>
          </a:solidFill>
          <a:latin typeface="Comic Sans MS" panose="030F0702030302020204" pitchFamily="66" charset="0"/>
        </a:defRPr>
      </a:lvl4pPr>
      <a:lvl5pPr algn="ctr" rtl="0" eaLnBrk="0" fontAlgn="base" hangingPunct="0">
        <a:spcBef>
          <a:spcPct val="0"/>
        </a:spcBef>
        <a:spcAft>
          <a:spcPct val="0"/>
        </a:spcAft>
        <a:defRPr sz="2800">
          <a:solidFill>
            <a:srgbClr val="0033CC"/>
          </a:solidFill>
          <a:latin typeface="Comic Sans MS" panose="030F0702030302020204" pitchFamily="66" charset="0"/>
        </a:defRPr>
      </a:lvl5pPr>
      <a:lvl6pPr marL="457200" algn="ctr" rtl="0" eaLnBrk="0" fontAlgn="base" hangingPunct="0">
        <a:spcBef>
          <a:spcPct val="0"/>
        </a:spcBef>
        <a:spcAft>
          <a:spcPct val="0"/>
        </a:spcAft>
        <a:defRPr sz="2800">
          <a:solidFill>
            <a:srgbClr val="0033CC"/>
          </a:solidFill>
          <a:latin typeface="Comic Sans MS" panose="030F0702030302020204" pitchFamily="66" charset="0"/>
        </a:defRPr>
      </a:lvl6pPr>
      <a:lvl7pPr marL="914400" algn="ctr" rtl="0" eaLnBrk="0" fontAlgn="base" hangingPunct="0">
        <a:spcBef>
          <a:spcPct val="0"/>
        </a:spcBef>
        <a:spcAft>
          <a:spcPct val="0"/>
        </a:spcAft>
        <a:defRPr sz="2800">
          <a:solidFill>
            <a:srgbClr val="0033CC"/>
          </a:solidFill>
          <a:latin typeface="Comic Sans MS" panose="030F0702030302020204" pitchFamily="66" charset="0"/>
        </a:defRPr>
      </a:lvl7pPr>
      <a:lvl8pPr marL="1371600" algn="ctr" rtl="0" eaLnBrk="0" fontAlgn="base" hangingPunct="0">
        <a:spcBef>
          <a:spcPct val="0"/>
        </a:spcBef>
        <a:spcAft>
          <a:spcPct val="0"/>
        </a:spcAft>
        <a:defRPr sz="2800">
          <a:solidFill>
            <a:srgbClr val="0033CC"/>
          </a:solidFill>
          <a:latin typeface="Comic Sans MS" panose="030F0702030302020204" pitchFamily="66" charset="0"/>
        </a:defRPr>
      </a:lvl8pPr>
      <a:lvl9pPr marL="1828800" algn="ctr" rtl="0" eaLnBrk="0" fontAlgn="base" hangingPunct="0">
        <a:spcBef>
          <a:spcPct val="0"/>
        </a:spcBef>
        <a:spcAft>
          <a:spcPct val="0"/>
        </a:spcAft>
        <a:defRPr sz="2800">
          <a:solidFill>
            <a:srgbClr val="0033CC"/>
          </a:solidFill>
          <a:latin typeface="Comic Sans MS" panose="030F0702030302020204" pitchFamily="66" charset="0"/>
        </a:defRPr>
      </a:lvl9pPr>
    </p:titleStyle>
    <p:bodyStyle>
      <a:lvl1pPr marL="342900" indent="-342900" algn="l" rtl="0" eaLnBrk="0" fontAlgn="base" hangingPunct="0">
        <a:spcBef>
          <a:spcPct val="20000"/>
        </a:spcBef>
        <a:spcAft>
          <a:spcPct val="20000"/>
        </a:spcAft>
        <a:buClr>
          <a:srgbClr val="FF6600"/>
        </a:buClr>
        <a:buSzPct val="75000"/>
        <a:buFont typeface="Monotype Sorts"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Font typeface="Monotype Sorts" charset="2"/>
        <a:buChar char="u"/>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65000"/>
        <a:buFont typeface="Monotype Sorts" charset="2"/>
        <a:buChar char="F"/>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10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1429" y="816430"/>
            <a:ext cx="8817428" cy="53097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26B9A-0B58-3440-8916-C6A5286BE8E6}" type="datetimeFigureOut">
              <a:rPr lang="en-US" smtClean="0"/>
              <a:t>11/3/2019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8E661-B494-314E-8590-24C6A1446C49}" type="slidenum">
              <a:rPr lang="en-US" smtClean="0"/>
              <a:t>‹#›</a:t>
            </a:fld>
            <a:endParaRPr lang="en-US"/>
          </a:p>
        </p:txBody>
      </p:sp>
      <p:sp>
        <p:nvSpPr>
          <p:cNvPr id="7" name="Rectangle 6"/>
          <p:cNvSpPr/>
          <p:nvPr/>
        </p:nvSpPr>
        <p:spPr>
          <a:xfrm>
            <a:off x="0" y="0"/>
            <a:ext cx="9183911" cy="685800"/>
          </a:xfrm>
          <a:prstGeom prst="rect">
            <a:avLst/>
          </a:prstGeom>
          <a:solidFill>
            <a:srgbClr val="B41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rnell_logo.png"/>
          <p:cNvPicPr>
            <a:picLocks noChangeAspect="1"/>
          </p:cNvPicPr>
          <p:nvPr/>
        </p:nvPicPr>
        <p:blipFill>
          <a:blip r:embed="rId13" cstate="print"/>
          <a:stretch>
            <a:fillRect/>
          </a:stretch>
        </p:blipFill>
        <p:spPr>
          <a:xfrm>
            <a:off x="8001000" y="1"/>
            <a:ext cx="1142999" cy="1142999"/>
          </a:xfrm>
          <a:prstGeom prst="rect">
            <a:avLst/>
          </a:prstGeom>
        </p:spPr>
      </p:pic>
      <p:sp>
        <p:nvSpPr>
          <p:cNvPr id="2" name="Title Placeholder 1"/>
          <p:cNvSpPr>
            <a:spLocks noGrp="1"/>
          </p:cNvSpPr>
          <p:nvPr>
            <p:ph type="title"/>
          </p:nvPr>
        </p:nvSpPr>
        <p:spPr>
          <a:xfrm>
            <a:off x="0" y="0"/>
            <a:ext cx="8001000" cy="685800"/>
          </a:xfrm>
          <a:prstGeom prst="rect">
            <a:avLst/>
          </a:prstGeom>
          <a:solidFill>
            <a:srgbClr val="B41B1D"/>
          </a:solidFill>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8821762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defTabSz="4572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2396" y="1546641"/>
            <a:ext cx="8671639" cy="2042077"/>
          </a:xfrm>
        </p:spPr>
        <p:txBody>
          <a:bodyPr/>
          <a:lstStyle/>
          <a:p>
            <a:r>
              <a:rPr lang="en-US" b="1" dirty="0">
                <a:latin typeface="+mj-lt"/>
              </a:rPr>
              <a:t>Queue-Proportional Sampling: A Better Approach to Crossbar Scheduling for Input-Queued Switches</a:t>
            </a:r>
          </a:p>
        </p:txBody>
      </p:sp>
      <p:sp>
        <p:nvSpPr>
          <p:cNvPr id="3" name="副标题 2"/>
          <p:cNvSpPr>
            <a:spLocks noGrp="1"/>
          </p:cNvSpPr>
          <p:nvPr>
            <p:ph type="subTitle" idx="1"/>
          </p:nvPr>
        </p:nvSpPr>
        <p:spPr>
          <a:xfrm>
            <a:off x="478971" y="3986773"/>
            <a:ext cx="7924800" cy="1655762"/>
          </a:xfrm>
        </p:spPr>
        <p:txBody>
          <a:bodyPr>
            <a:normAutofit/>
          </a:bodyPr>
          <a:lstStyle/>
          <a:p>
            <a:pPr algn="r"/>
            <a:r>
              <a:rPr lang="en-US" dirty="0">
                <a:latin typeface="+mn-lt"/>
              </a:rPr>
              <a:t>Presenter: Long Gong</a:t>
            </a:r>
          </a:p>
          <a:p>
            <a:pPr algn="r"/>
            <a:r>
              <a:rPr lang="en-US" dirty="0">
                <a:latin typeface="+mn-lt"/>
              </a:rPr>
              <a:t>Advisor: Jun (Jim) Xu</a:t>
            </a:r>
          </a:p>
        </p:txBody>
      </p:sp>
    </p:spTree>
    <p:extLst>
      <p:ext uri="{BB962C8B-B14F-4D97-AF65-F5344CB8AC3E}">
        <p14:creationId xmlns:p14="http://schemas.microsoft.com/office/powerpoint/2010/main" val="198091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129" name="Group 41"/>
          <p:cNvGrpSpPr>
            <a:grpSpLocks/>
          </p:cNvGrpSpPr>
          <p:nvPr/>
        </p:nvGrpSpPr>
        <p:grpSpPr bwMode="auto">
          <a:xfrm>
            <a:off x="2203808" y="1785994"/>
            <a:ext cx="4724400" cy="685800"/>
            <a:chOff x="1296" y="1824"/>
            <a:chExt cx="2976" cy="432"/>
          </a:xfrm>
          <a:solidFill>
            <a:srgbClr val="99CCFF"/>
          </a:solidFill>
        </p:grpSpPr>
        <p:sp>
          <p:nvSpPr>
            <p:cNvPr id="89130" name="AutoShape 4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1" name="AutoShape 4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2" name="Text Box 44"/>
            <p:cNvSpPr txBox="1">
              <a:spLocks noChangeArrowheads="1"/>
            </p:cNvSpPr>
            <p:nvPr/>
          </p:nvSpPr>
          <p:spPr bwMode="gray">
            <a:xfrm>
              <a:off x="1759" y="1908"/>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Background</a:t>
              </a:r>
              <a:endParaRPr lang="en-US" b="1" dirty="0">
                <a:cs typeface="Arial" panose="020B0604020202020204" pitchFamily="34" charset="0"/>
              </a:endParaRPr>
            </a:p>
          </p:txBody>
        </p:sp>
        <p:sp>
          <p:nvSpPr>
            <p:cNvPr id="89133" name="Text Box 4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1</a:t>
              </a:r>
            </a:p>
          </p:txBody>
        </p:sp>
      </p:grpSp>
      <p:sp>
        <p:nvSpPr>
          <p:cNvPr id="89090" name="Rectangle 2"/>
          <p:cNvSpPr>
            <a:spLocks noGrp="1" noChangeArrowheads="1"/>
          </p:cNvSpPr>
          <p:nvPr>
            <p:ph type="title"/>
          </p:nvPr>
        </p:nvSpPr>
        <p:spPr/>
        <p:txBody>
          <a:bodyPr/>
          <a:lstStyle/>
          <a:p>
            <a:r>
              <a:rPr lang="en-US" b="1" dirty="0">
                <a:latin typeface="+mn-lt"/>
              </a:rPr>
              <a:t>Contents</a:t>
            </a:r>
            <a:endParaRPr lang="en-US" b="1" dirty="0">
              <a:solidFill>
                <a:schemeClr val="accent1"/>
              </a:solidFill>
              <a:latin typeface="+mn-lt"/>
            </a:endParaRPr>
          </a:p>
        </p:txBody>
      </p:sp>
      <p:sp>
        <p:nvSpPr>
          <p:cNvPr id="23" name="日期占位符 3"/>
          <p:cNvSpPr>
            <a:spLocks noGrp="1"/>
          </p:cNvSpPr>
          <p:nvPr>
            <p:ph type="dt" sz="half" idx="10"/>
          </p:nvPr>
        </p:nvSpPr>
        <p:spPr/>
        <p:txBody>
          <a:bodyPr/>
          <a:lstStyle/>
          <a:p>
            <a:fld id="{DB8D9E46-5D62-439A-B035-148C3835AF2E}" type="datetime4">
              <a:rPr lang="en-US" altLang="zh-CN" smtClean="0"/>
              <a:t>November 3, 2019</a:t>
            </a:fld>
            <a:endParaRPr lang="en-US"/>
          </a:p>
        </p:txBody>
      </p:sp>
      <p:sp>
        <p:nvSpPr>
          <p:cNvPr id="24" name="页脚占位符 5"/>
          <p:cNvSpPr>
            <a:spLocks noGrp="1"/>
          </p:cNvSpPr>
          <p:nvPr>
            <p:ph type="ftr" sz="quarter" idx="11"/>
          </p:nvPr>
        </p:nvSpPr>
        <p:spPr/>
        <p:txBody>
          <a:bodyPr/>
          <a:lstStyle/>
          <a:p>
            <a:r>
              <a:rPr lang="sv-SE"/>
              <a:t>CS3251@GaTech</a:t>
            </a:r>
            <a:endParaRPr lang="en-US"/>
          </a:p>
        </p:txBody>
      </p:sp>
      <p:sp>
        <p:nvSpPr>
          <p:cNvPr id="2" name="灯片编号占位符 1"/>
          <p:cNvSpPr>
            <a:spLocks noGrp="1"/>
          </p:cNvSpPr>
          <p:nvPr>
            <p:ph type="sldNum" sz="quarter" idx="12"/>
          </p:nvPr>
        </p:nvSpPr>
        <p:spPr/>
        <p:txBody>
          <a:bodyPr/>
          <a:lstStyle/>
          <a:p>
            <a:fld id="{54F7440E-8BC2-448F-B218-7ECEE62DFD59}" type="slidenum">
              <a:rPr lang="en-US" smtClean="0"/>
              <a:pPr/>
              <a:t>10</a:t>
            </a:fld>
            <a:endParaRPr lang="en-US"/>
          </a:p>
        </p:txBody>
      </p:sp>
      <p:grpSp>
        <p:nvGrpSpPr>
          <p:cNvPr id="89134" name="Group 46"/>
          <p:cNvGrpSpPr>
            <a:grpSpLocks/>
          </p:cNvGrpSpPr>
          <p:nvPr/>
        </p:nvGrpSpPr>
        <p:grpSpPr bwMode="auto">
          <a:xfrm>
            <a:off x="2203808" y="2636180"/>
            <a:ext cx="4724400" cy="685800"/>
            <a:chOff x="1296" y="1824"/>
            <a:chExt cx="2976" cy="432"/>
          </a:xfrm>
          <a:solidFill>
            <a:srgbClr val="99CCFF"/>
          </a:solidFill>
        </p:grpSpPr>
        <p:sp>
          <p:nvSpPr>
            <p:cNvPr id="89135" name="AutoShape 47"/>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6" name="AutoShape 48"/>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7" name="Text Box 49"/>
            <p:cNvSpPr txBox="1">
              <a:spLocks noChangeArrowheads="1"/>
            </p:cNvSpPr>
            <p:nvPr/>
          </p:nvSpPr>
          <p:spPr bwMode="gray">
            <a:xfrm>
              <a:off x="1759" y="1904"/>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Related</a:t>
              </a:r>
              <a:r>
                <a:rPr lang="en-US" sz="2400" b="1" dirty="0"/>
                <a:t> Work</a:t>
              </a:r>
            </a:p>
          </p:txBody>
        </p:sp>
        <p:sp>
          <p:nvSpPr>
            <p:cNvPr id="89138" name="Text Box 50"/>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2</a:t>
              </a:r>
            </a:p>
          </p:txBody>
        </p:sp>
      </p:grpSp>
      <p:grpSp>
        <p:nvGrpSpPr>
          <p:cNvPr id="89139" name="Group 51"/>
          <p:cNvGrpSpPr>
            <a:grpSpLocks/>
          </p:cNvGrpSpPr>
          <p:nvPr/>
        </p:nvGrpSpPr>
        <p:grpSpPr bwMode="auto">
          <a:xfrm>
            <a:off x="2203808" y="3486366"/>
            <a:ext cx="4724400" cy="685800"/>
            <a:chOff x="1296" y="1824"/>
            <a:chExt cx="2976" cy="432"/>
          </a:xfrm>
          <a:solidFill>
            <a:srgbClr val="99CCFF"/>
          </a:solidFill>
        </p:grpSpPr>
        <p:sp>
          <p:nvSpPr>
            <p:cNvPr id="89140" name="AutoShape 52"/>
            <p:cNvSpPr>
              <a:spLocks noChangeArrowheads="1"/>
            </p:cNvSpPr>
            <p:nvPr/>
          </p:nvSpPr>
          <p:spPr bwMode="gray">
            <a:xfrm>
              <a:off x="1536" y="1899"/>
              <a:ext cx="2736" cy="288"/>
            </a:xfrm>
            <a:prstGeom prst="roundRect">
              <a:avLst>
                <a:gd name="adj" fmla="val 16667"/>
              </a:avLst>
            </a:prstGeom>
            <a:solidFill>
              <a:srgbClr val="FFC000"/>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1" name="AutoShape 53"/>
            <p:cNvSpPr>
              <a:spLocks noChangeArrowheads="1"/>
            </p:cNvSpPr>
            <p:nvPr/>
          </p:nvSpPr>
          <p:spPr bwMode="gray">
            <a:xfrm>
              <a:off x="1296" y="1824"/>
              <a:ext cx="432" cy="432"/>
            </a:xfrm>
            <a:prstGeom prst="diamond">
              <a:avLst/>
            </a:prstGeom>
            <a:solidFill>
              <a:srgbClr val="FFC0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2" name="Text Box 54"/>
            <p:cNvSpPr txBox="1">
              <a:spLocks noChangeArrowheads="1"/>
            </p:cNvSpPr>
            <p:nvPr/>
          </p:nvSpPr>
          <p:spPr bwMode="gray">
            <a:xfrm>
              <a:off x="1734" y="1900"/>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Proposed</a:t>
              </a:r>
              <a:r>
                <a:rPr lang="en-US" dirty="0"/>
                <a:t> </a:t>
              </a:r>
              <a:r>
                <a:rPr lang="en-US" sz="2400" b="1" dirty="0"/>
                <a:t>Algorithm</a:t>
              </a:r>
            </a:p>
          </p:txBody>
        </p:sp>
        <p:sp>
          <p:nvSpPr>
            <p:cNvPr id="89143" name="Text Box 5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3</a:t>
              </a:r>
            </a:p>
          </p:txBody>
        </p:sp>
      </p:grpSp>
      <p:grpSp>
        <p:nvGrpSpPr>
          <p:cNvPr id="89144" name="Group 56"/>
          <p:cNvGrpSpPr>
            <a:grpSpLocks/>
          </p:cNvGrpSpPr>
          <p:nvPr/>
        </p:nvGrpSpPr>
        <p:grpSpPr bwMode="auto">
          <a:xfrm>
            <a:off x="2203808" y="4336552"/>
            <a:ext cx="4724400" cy="685800"/>
            <a:chOff x="1296" y="1824"/>
            <a:chExt cx="2976" cy="432"/>
          </a:xfrm>
        </p:grpSpPr>
        <p:sp>
          <p:nvSpPr>
            <p:cNvPr id="89145"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6"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7" name="Text Box 59"/>
            <p:cNvSpPr txBox="1">
              <a:spLocks noChangeArrowheads="1"/>
            </p:cNvSpPr>
            <p:nvPr/>
          </p:nvSpPr>
          <p:spPr bwMode="gray">
            <a:xfrm>
              <a:off x="1759" y="1915"/>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Simulation</a:t>
              </a:r>
              <a:r>
                <a:rPr lang="en-US" dirty="0"/>
                <a:t> </a:t>
              </a:r>
              <a:r>
                <a:rPr lang="en-US" sz="2400" b="1" dirty="0"/>
                <a:t>Results</a:t>
              </a:r>
            </a:p>
          </p:txBody>
        </p:sp>
        <p:sp>
          <p:nvSpPr>
            <p:cNvPr id="89148"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4</a:t>
              </a:r>
            </a:p>
          </p:txBody>
        </p:sp>
      </p:grpSp>
      <p:grpSp>
        <p:nvGrpSpPr>
          <p:cNvPr id="26" name="Group 56"/>
          <p:cNvGrpSpPr>
            <a:grpSpLocks/>
          </p:cNvGrpSpPr>
          <p:nvPr/>
        </p:nvGrpSpPr>
        <p:grpSpPr bwMode="auto">
          <a:xfrm>
            <a:off x="2191824" y="5186738"/>
            <a:ext cx="4724400" cy="685800"/>
            <a:chOff x="1296" y="1824"/>
            <a:chExt cx="2976" cy="432"/>
          </a:xfrm>
        </p:grpSpPr>
        <p:sp>
          <p:nvSpPr>
            <p:cNvPr id="27"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8"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59"/>
            <p:cNvSpPr txBox="1">
              <a:spLocks noChangeArrowheads="1"/>
            </p:cNvSpPr>
            <p:nvPr/>
          </p:nvSpPr>
          <p:spPr bwMode="gray">
            <a:xfrm>
              <a:off x="1767" y="1908"/>
              <a:ext cx="2160"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1" dirty="0"/>
                <a:t>Miscellaneous</a:t>
              </a:r>
              <a:endParaRPr lang="en-US" sz="2400" b="1" dirty="0">
                <a:effectLst/>
              </a:endParaRPr>
            </a:p>
          </p:txBody>
        </p:sp>
        <p:sp>
          <p:nvSpPr>
            <p:cNvPr id="30"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5</a:t>
              </a:r>
            </a:p>
          </p:txBody>
        </p:sp>
      </p:grpSp>
    </p:spTree>
    <p:extLst>
      <p:ext uri="{BB962C8B-B14F-4D97-AF65-F5344CB8AC3E}">
        <p14:creationId xmlns:p14="http://schemas.microsoft.com/office/powerpoint/2010/main" val="4235736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Queue-Proportional Sampling (QPS): </a:t>
            </a:r>
            <a:br>
              <a:rPr lang="en-US" dirty="0"/>
            </a:br>
            <a:r>
              <a:rPr lang="en-US" dirty="0"/>
              <a:t>Overview</a:t>
            </a:r>
          </a:p>
        </p:txBody>
      </p:sp>
      <p:sp>
        <p:nvSpPr>
          <p:cNvPr id="3" name="Content Placeholder 2"/>
          <p:cNvSpPr>
            <a:spLocks noGrp="1"/>
          </p:cNvSpPr>
          <p:nvPr>
            <p:ph idx="1"/>
          </p:nvPr>
        </p:nvSpPr>
        <p:spPr/>
        <p:txBody>
          <a:bodyPr/>
          <a:lstStyle/>
          <a:p>
            <a:r>
              <a:rPr lang="en-US" dirty="0"/>
              <a:t> Proposing (at any input port)</a:t>
            </a:r>
          </a:p>
          <a:p>
            <a:endParaRPr lang="en-US" dirty="0"/>
          </a:p>
          <a:p>
            <a:endParaRPr lang="en-US" dirty="0"/>
          </a:p>
          <a:p>
            <a:endParaRPr lang="en-US" dirty="0"/>
          </a:p>
          <a:p>
            <a:r>
              <a:rPr lang="en-US" dirty="0"/>
              <a:t> Accepting (at any output port) </a:t>
            </a:r>
          </a:p>
        </p:txBody>
      </p:sp>
      <p:sp>
        <p:nvSpPr>
          <p:cNvPr id="4" name="Date Placeholder 3"/>
          <p:cNvSpPr>
            <a:spLocks noGrp="1"/>
          </p:cNvSpPr>
          <p:nvPr>
            <p:ph type="dt" sz="half" idx="10"/>
          </p:nvPr>
        </p:nvSpPr>
        <p:spPr/>
        <p:txBody>
          <a:bodyPr/>
          <a:lstStyle/>
          <a:p>
            <a:fld id="{FB5CF991-0C9F-4EE2-9E31-3CF4576EE4D5}" type="datetime4">
              <a:rPr lang="en-US" altLang="zh-CN" smtClean="0"/>
              <a:t>November 3, 2019</a:t>
            </a:fld>
            <a:endParaRPr lang="zh-CN" altLang="en-US"/>
          </a:p>
        </p:txBody>
      </p:sp>
      <p:sp>
        <p:nvSpPr>
          <p:cNvPr id="5" name="Footer Placeholder 4"/>
          <p:cNvSpPr>
            <a:spLocks noGrp="1"/>
          </p:cNvSpPr>
          <p:nvPr>
            <p:ph type="ftr" sz="quarter" idx="11"/>
          </p:nvPr>
        </p:nvSpPr>
        <p:spPr/>
        <p:txBody>
          <a:bodyPr/>
          <a:lstStyle/>
          <a:p>
            <a:r>
              <a:rPr lang="sv-SE" altLang="zh-CN"/>
              <a:t>CS3251@GaTech</a:t>
            </a:r>
            <a:endParaRPr lang="zh-CN" altLang="en-US" dirty="0"/>
          </a:p>
        </p:txBody>
      </p:sp>
      <p:sp>
        <p:nvSpPr>
          <p:cNvPr id="6" name="Slide Number Placeholder 5"/>
          <p:cNvSpPr>
            <a:spLocks noGrp="1"/>
          </p:cNvSpPr>
          <p:nvPr>
            <p:ph type="sldNum" sz="quarter" idx="12"/>
          </p:nvPr>
        </p:nvSpPr>
        <p:spPr/>
        <p:txBody>
          <a:bodyPr/>
          <a:lstStyle/>
          <a:p>
            <a:fld id="{49BF2F59-D1D2-4BCF-82DA-B1F2608D3135}" type="slidenum">
              <a:rPr lang="zh-CN" altLang="en-US" smtClean="0"/>
              <a:pPr/>
              <a:t>11</a:t>
            </a:fld>
            <a:endParaRPr lang="zh-CN" altLang="en-US" dirty="0"/>
          </a:p>
        </p:txBody>
      </p:sp>
      <mc:AlternateContent xmlns:mc="http://schemas.openxmlformats.org/markup-compatibility/2006" xmlns:a14="http://schemas.microsoft.com/office/drawing/2010/main">
        <mc:Choice Requires="a14">
          <p:sp>
            <p:nvSpPr>
              <p:cNvPr id="7" name="Rectangle 25"/>
              <p:cNvSpPr>
                <a:spLocks noChangeArrowheads="1"/>
              </p:cNvSpPr>
              <p:nvPr/>
            </p:nvSpPr>
            <p:spPr bwMode="gray">
              <a:xfrm>
                <a:off x="1018303" y="2590253"/>
                <a:ext cx="7723675" cy="898634"/>
              </a:xfrm>
              <a:prstGeom prst="rect">
                <a:avLst/>
              </a:prstGeom>
              <a:solidFill>
                <a:srgbClr val="99CC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noAutofit/>
              </a:bodyPr>
              <a:lstStyle/>
              <a:p>
                <a:pPr eaLnBrk="0" hangingPunct="0"/>
                <a:r>
                  <a:rPr lang="en-US" b="1" dirty="0">
                    <a:cs typeface="Arial" panose="020B0604020202020204" pitchFamily="34" charset="0"/>
                  </a:rPr>
                  <a:t>Step 1: </a:t>
                </a:r>
                <a:r>
                  <a:rPr lang="en-US" dirty="0">
                    <a:cs typeface="Arial" panose="020B0604020202020204" pitchFamily="34" charset="0"/>
                  </a:rPr>
                  <a:t>Sample an output port </a:t>
                </a:r>
                <a14:m>
                  <m:oMath xmlns:m="http://schemas.openxmlformats.org/officeDocument/2006/math">
                    <m:r>
                      <a:rPr lang="en-US" b="0" i="1" smtClean="0">
                        <a:latin typeface="Cambria Math" charset="0"/>
                        <a:cs typeface="Arial" panose="020B0604020202020204" pitchFamily="34" charset="0"/>
                      </a:rPr>
                      <m:t>𝑗</m:t>
                    </m:r>
                  </m:oMath>
                </a14:m>
                <a:r>
                  <a:rPr lang="en-US" dirty="0">
                    <a:cs typeface="Arial" panose="020B0604020202020204" pitchFamily="34" charset="0"/>
                  </a:rPr>
                  <a:t> with probability </a:t>
                </a:r>
                <a14:m>
                  <m:oMath xmlns:m="http://schemas.openxmlformats.org/officeDocument/2006/math">
                    <m:f>
                      <m:fPr>
                        <m:ctrlPr>
                          <a:rPr lang="mr-IN" i="1" smtClean="0">
                            <a:latin typeface="Cambria Math" panose="02040503050406030204" pitchFamily="18" charset="0"/>
                            <a:cs typeface="Arial" panose="020B0604020202020204" pitchFamily="34" charset="0"/>
                          </a:rPr>
                        </m:ctrlPr>
                      </m:fPr>
                      <m:num>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charset="0"/>
                                <a:cs typeface="Arial" panose="020B0604020202020204" pitchFamily="34" charset="0"/>
                              </a:rPr>
                              <m:t>𝑞</m:t>
                            </m:r>
                          </m:e>
                          <m:sub>
                            <m:r>
                              <a:rPr lang="en-US" b="0" i="1" smtClean="0">
                                <a:latin typeface="Cambria Math" charset="0"/>
                                <a:cs typeface="Arial" panose="020B0604020202020204" pitchFamily="34" charset="0"/>
                              </a:rPr>
                              <m:t>𝑗</m:t>
                            </m:r>
                          </m:sub>
                        </m:sSub>
                      </m:num>
                      <m:den>
                        <m:r>
                          <a:rPr lang="en-US" b="0" i="1" smtClean="0">
                            <a:latin typeface="Cambria Math" charset="0"/>
                            <a:cs typeface="Arial" panose="020B0604020202020204" pitchFamily="34" charset="0"/>
                          </a:rPr>
                          <m:t>𝑞</m:t>
                        </m:r>
                      </m:den>
                    </m:f>
                  </m:oMath>
                </a14:m>
                <a:endParaRPr lang="en-US" dirty="0">
                  <a:cs typeface="Arial" panose="020B0604020202020204" pitchFamily="34" charset="0"/>
                </a:endParaRPr>
              </a:p>
              <a:p>
                <a:pPr eaLnBrk="0" hangingPunct="0"/>
                <a:r>
                  <a:rPr lang="en-US" b="1" dirty="0">
                    <a:cs typeface="Arial" panose="020B0604020202020204" pitchFamily="34" charset="0"/>
                  </a:rPr>
                  <a:t>Step 2: </a:t>
                </a:r>
                <a:r>
                  <a:rPr lang="en-US" dirty="0">
                    <a:cs typeface="Arial" panose="020B0604020202020204" pitchFamily="34" charset="0"/>
                  </a:rPr>
                  <a:t>Send </a:t>
                </a:r>
                <a14:m>
                  <m:oMath xmlns:m="http://schemas.openxmlformats.org/officeDocument/2006/math">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charset="0"/>
                            <a:cs typeface="Arial" panose="020B0604020202020204" pitchFamily="34" charset="0"/>
                          </a:rPr>
                          <m:t>𝑞</m:t>
                        </m:r>
                      </m:e>
                      <m:sub>
                        <m:r>
                          <a:rPr lang="en-US" b="0" i="1" smtClean="0">
                            <a:latin typeface="Cambria Math" charset="0"/>
                            <a:cs typeface="Arial" panose="020B0604020202020204" pitchFamily="34" charset="0"/>
                          </a:rPr>
                          <m:t>𝑘</m:t>
                        </m:r>
                      </m:sub>
                    </m:sSub>
                  </m:oMath>
                </a14:m>
                <a:r>
                  <a:rPr lang="en-US" dirty="0">
                    <a:cs typeface="Arial" panose="020B0604020202020204" pitchFamily="34" charset="0"/>
                  </a:rPr>
                  <a:t> to output port </a:t>
                </a:r>
                <a14:m>
                  <m:oMath xmlns:m="http://schemas.openxmlformats.org/officeDocument/2006/math">
                    <m:r>
                      <a:rPr lang="en-US" b="0" i="1" smtClean="0">
                        <a:latin typeface="Cambria Math" charset="0"/>
                        <a:cs typeface="Arial" panose="020B0604020202020204" pitchFamily="34" charset="0"/>
                      </a:rPr>
                      <m:t>𝑘</m:t>
                    </m:r>
                  </m:oMath>
                </a14:m>
                <a:r>
                  <a:rPr lang="en-US" dirty="0">
                    <a:cs typeface="Arial" panose="020B0604020202020204" pitchFamily="34" charset="0"/>
                  </a:rPr>
                  <a:t> (assume </a:t>
                </a:r>
                <a14:m>
                  <m:oMath xmlns:m="http://schemas.openxmlformats.org/officeDocument/2006/math">
                    <m:r>
                      <a:rPr lang="en-US" b="0" i="1" dirty="0" smtClean="0">
                        <a:latin typeface="Cambria Math" charset="0"/>
                        <a:cs typeface="Arial" panose="020B0604020202020204" pitchFamily="34" charset="0"/>
                      </a:rPr>
                      <m:t>𝑘</m:t>
                    </m:r>
                  </m:oMath>
                </a14:m>
                <a:r>
                  <a:rPr lang="en-US" dirty="0">
                    <a:cs typeface="Arial" panose="020B0604020202020204" pitchFamily="34" charset="0"/>
                  </a:rPr>
                  <a:t> is sampled is </a:t>
                </a:r>
                <a:r>
                  <a:rPr lang="en-US" b="1" dirty="0">
                    <a:cs typeface="Arial" panose="020B0604020202020204" pitchFamily="34" charset="0"/>
                  </a:rPr>
                  <a:t>Step 1</a:t>
                </a:r>
                <a:r>
                  <a:rPr lang="en-US" dirty="0">
                    <a:cs typeface="Arial" panose="020B0604020202020204" pitchFamily="34" charset="0"/>
                  </a:rPr>
                  <a:t>)</a:t>
                </a:r>
              </a:p>
            </p:txBody>
          </p:sp>
        </mc:Choice>
        <mc:Fallback xmlns="">
          <p:sp>
            <p:nvSpPr>
              <p:cNvPr id="7" name="Rectangle 25"/>
              <p:cNvSpPr>
                <a:spLocks noRot="1" noChangeAspect="1" noMove="1" noResize="1" noEditPoints="1" noAdjustHandles="1" noChangeArrowheads="1" noChangeShapeType="1" noTextEdit="1"/>
              </p:cNvSpPr>
              <p:nvPr/>
            </p:nvSpPr>
            <p:spPr bwMode="gray">
              <a:xfrm>
                <a:off x="1018303" y="2590253"/>
                <a:ext cx="7723675" cy="898634"/>
              </a:xfrm>
              <a:prstGeom prst="rect">
                <a:avLst/>
              </a:prstGeom>
              <a:blipFill rotWithShape="0">
                <a:blip r:embed="rId3"/>
                <a:stretch>
                  <a:fillRect l="-631" b="-4762"/>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ular Callout 7"/>
              <p:cNvSpPr/>
              <p:nvPr/>
            </p:nvSpPr>
            <p:spPr>
              <a:xfrm>
                <a:off x="6085491" y="1590745"/>
                <a:ext cx="2656488" cy="695256"/>
              </a:xfrm>
              <a:prstGeom prst="wedgeRectCallout">
                <a:avLst>
                  <a:gd name="adj1" fmla="val -53990"/>
                  <a:gd name="adj2" fmla="val 91604"/>
                </a:avLst>
              </a:prstGeom>
              <a:solidFill>
                <a:srgbClr val="99CCFF"/>
              </a:solidFill>
            </p:spPr>
            <p:style>
              <a:lnRef idx="2">
                <a:schemeClr val="dk1"/>
              </a:lnRef>
              <a:fillRef idx="1">
                <a:schemeClr val="lt1"/>
              </a:fillRef>
              <a:effectRef idx="0">
                <a:schemeClr val="dk1"/>
              </a:effectRef>
              <a:fontRef idx="minor">
                <a:schemeClr val="dk1"/>
              </a:fontRef>
            </p:style>
            <p:txBody>
              <a:bodyPr rtlCol="0" anchor="ctr"/>
              <a:lstStyle/>
              <a:p>
                <a14:m>
                  <m:oMath xmlns:m="http://schemas.openxmlformats.org/officeDocument/2006/math">
                    <m:sSub>
                      <m:sSubPr>
                        <m:ctrlPr>
                          <a:rPr lang="en-US" sz="1600" i="1" smtClean="0">
                            <a:solidFill>
                              <a:sysClr val="windowText" lastClr="000000"/>
                            </a:solidFill>
                            <a:latin typeface="Cambria Math" panose="02040503050406030204" pitchFamily="18" charset="0"/>
                          </a:rPr>
                        </m:ctrlPr>
                      </m:sSubPr>
                      <m:e>
                        <m:r>
                          <a:rPr lang="en-US" sz="1600" b="0" i="1" smtClean="0">
                            <a:solidFill>
                              <a:sysClr val="windowText" lastClr="000000"/>
                            </a:solidFill>
                            <a:latin typeface="Cambria Math" charset="0"/>
                          </a:rPr>
                          <m:t>𝑞</m:t>
                        </m:r>
                      </m:e>
                      <m:sub>
                        <m:r>
                          <a:rPr lang="en-US" sz="1600" b="0" i="1" smtClean="0">
                            <a:solidFill>
                              <a:sysClr val="windowText" lastClr="000000"/>
                            </a:solidFill>
                            <a:latin typeface="Cambria Math" charset="0"/>
                          </a:rPr>
                          <m:t>𝑗</m:t>
                        </m:r>
                      </m:sub>
                    </m:sSub>
                  </m:oMath>
                </a14:m>
                <a:r>
                  <a:rPr lang="en-US" sz="1600" dirty="0">
                    <a:solidFill>
                      <a:sysClr val="windowText" lastClr="000000"/>
                    </a:solidFill>
                  </a:rPr>
                  <a:t>: length of the </a:t>
                </a:r>
                <a14:m>
                  <m:oMath xmlns:m="http://schemas.openxmlformats.org/officeDocument/2006/math">
                    <m:sSup>
                      <m:sSupPr>
                        <m:ctrlPr>
                          <a:rPr lang="en-US" sz="1600" i="1" smtClean="0">
                            <a:solidFill>
                              <a:sysClr val="windowText" lastClr="000000"/>
                            </a:solidFill>
                            <a:latin typeface="Cambria Math" panose="02040503050406030204" pitchFamily="18" charset="0"/>
                          </a:rPr>
                        </m:ctrlPr>
                      </m:sSupPr>
                      <m:e>
                        <m:r>
                          <a:rPr lang="en-US" sz="1600" b="0" i="1" smtClean="0">
                            <a:solidFill>
                              <a:sysClr val="windowText" lastClr="000000"/>
                            </a:solidFill>
                            <a:latin typeface="Cambria Math" charset="0"/>
                          </a:rPr>
                          <m:t>𝑗</m:t>
                        </m:r>
                      </m:e>
                      <m:sup>
                        <m:r>
                          <a:rPr lang="en-US" sz="1600" b="0" i="1" smtClean="0">
                            <a:solidFill>
                              <a:sysClr val="windowText" lastClr="000000"/>
                            </a:solidFill>
                            <a:latin typeface="Cambria Math" charset="0"/>
                          </a:rPr>
                          <m:t>𝑡h</m:t>
                        </m:r>
                      </m:sup>
                    </m:sSup>
                  </m:oMath>
                </a14:m>
                <a:r>
                  <a:rPr lang="en-US" sz="1600" dirty="0">
                    <a:solidFill>
                      <a:sysClr val="windowText" lastClr="000000"/>
                    </a:solidFill>
                  </a:rPr>
                  <a:t> VOQ</a:t>
                </a:r>
              </a:p>
              <a:p>
                <a14:m>
                  <m:oMath xmlns:m="http://schemas.openxmlformats.org/officeDocument/2006/math">
                    <m:r>
                      <a:rPr lang="en-US" sz="1600" b="0" i="1" smtClean="0">
                        <a:solidFill>
                          <a:sysClr val="windowText" lastClr="000000"/>
                        </a:solidFill>
                        <a:latin typeface="Cambria Math" charset="0"/>
                      </a:rPr>
                      <m:t>𝑞</m:t>
                    </m:r>
                  </m:oMath>
                </a14:m>
                <a:r>
                  <a:rPr lang="en-US" sz="1600" dirty="0">
                    <a:solidFill>
                      <a:sysClr val="windowText" lastClr="000000"/>
                    </a:solidFill>
                  </a:rPr>
                  <a:t>: total length of VOQs</a:t>
                </a:r>
              </a:p>
            </p:txBody>
          </p:sp>
        </mc:Choice>
        <mc:Fallback xmlns="">
          <p:sp>
            <p:nvSpPr>
              <p:cNvPr id="8" name="Rectangular Callout 7"/>
              <p:cNvSpPr>
                <a:spLocks noRot="1" noChangeAspect="1" noMove="1" noResize="1" noEditPoints="1" noAdjustHandles="1" noChangeArrowheads="1" noChangeShapeType="1" noTextEdit="1"/>
              </p:cNvSpPr>
              <p:nvPr/>
            </p:nvSpPr>
            <p:spPr>
              <a:xfrm>
                <a:off x="6085491" y="1590745"/>
                <a:ext cx="2656488" cy="695256"/>
              </a:xfrm>
              <a:prstGeom prst="wedgeRectCallout">
                <a:avLst>
                  <a:gd name="adj1" fmla="val -53990"/>
                  <a:gd name="adj2" fmla="val 91604"/>
                </a:avLst>
              </a:prstGeom>
              <a:blipFill rotWithShape="0">
                <a:blip r:embed="rId4"/>
                <a:stretch>
                  <a:fillRect/>
                </a:stretch>
              </a:blipFill>
            </p:spPr>
            <p:txBody>
              <a:bodyPr/>
              <a:lstStyle/>
              <a:p>
                <a:r>
                  <a:rPr lang="en-US">
                    <a:noFill/>
                  </a:rPr>
                  <a:t> </a:t>
                </a:r>
              </a:p>
            </p:txBody>
          </p:sp>
        </mc:Fallback>
      </mc:AlternateContent>
      <p:sp>
        <p:nvSpPr>
          <p:cNvPr id="9" name="Rectangle 26"/>
          <p:cNvSpPr>
            <a:spLocks noChangeArrowheads="1"/>
          </p:cNvSpPr>
          <p:nvPr/>
        </p:nvSpPr>
        <p:spPr bwMode="gray">
          <a:xfrm>
            <a:off x="1018302" y="4397962"/>
            <a:ext cx="7723675" cy="63912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p>
            <a:pPr eaLnBrk="0" hangingPunct="0"/>
            <a:r>
              <a:rPr lang="en-US" dirty="0">
                <a:effectLst/>
              </a:rPr>
              <a:t>Accept the one with </a:t>
            </a:r>
            <a:r>
              <a:rPr lang="en-US" dirty="0">
                <a:solidFill>
                  <a:srgbClr val="FF0000"/>
                </a:solidFill>
                <a:effectLst/>
              </a:rPr>
              <a:t>the largest VOQ length </a:t>
            </a:r>
            <a:r>
              <a:rPr lang="en-US" dirty="0">
                <a:effectLst/>
              </a:rPr>
              <a:t>if receiving one or more proposals</a:t>
            </a:r>
          </a:p>
        </p:txBody>
      </p:sp>
      <p:sp>
        <p:nvSpPr>
          <p:cNvPr id="10" name="Rounded Rectangle 9"/>
          <p:cNvSpPr/>
          <p:nvPr/>
        </p:nvSpPr>
        <p:spPr>
          <a:xfrm>
            <a:off x="1018301" y="5315538"/>
            <a:ext cx="7723675" cy="630621"/>
          </a:xfrm>
          <a:prstGeom prst="round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Note that, besides the “longest VOQ first” accepting strategy, we also investigate “proportional” accepting</a:t>
            </a:r>
          </a:p>
        </p:txBody>
      </p:sp>
    </p:spTree>
    <p:extLst>
      <p:ext uri="{BB962C8B-B14F-4D97-AF65-F5344CB8AC3E}">
        <p14:creationId xmlns:p14="http://schemas.microsoft.com/office/powerpoint/2010/main" val="29453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 calcmode="lin" valueType="num">
                                      <p:cBhvr additive="base">
                                        <p:cTn id="3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Queue-Proportional Sampling (QPS): </a:t>
            </a:r>
            <a:br>
              <a:rPr lang="en-US" dirty="0"/>
            </a:br>
            <a:r>
              <a:rPr lang="en-US" dirty="0"/>
              <a:t>Example</a:t>
            </a:r>
          </a:p>
        </p:txBody>
      </p:sp>
      <p:sp>
        <p:nvSpPr>
          <p:cNvPr id="4" name="Date Placeholder 3"/>
          <p:cNvSpPr>
            <a:spLocks noGrp="1"/>
          </p:cNvSpPr>
          <p:nvPr>
            <p:ph type="dt" sz="half" idx="10"/>
          </p:nvPr>
        </p:nvSpPr>
        <p:spPr/>
        <p:txBody>
          <a:bodyPr/>
          <a:lstStyle/>
          <a:p>
            <a:fld id="{3FFFCA30-FF45-4552-AB8B-1B15A1C31D6C}" type="datetime4">
              <a:rPr lang="en-US" altLang="zh-CN" smtClean="0"/>
              <a:t>November 3, 2019</a:t>
            </a:fld>
            <a:endParaRPr lang="zh-CN" altLang="en-US"/>
          </a:p>
        </p:txBody>
      </p:sp>
      <p:sp>
        <p:nvSpPr>
          <p:cNvPr id="5" name="Footer Placeholder 4"/>
          <p:cNvSpPr>
            <a:spLocks noGrp="1"/>
          </p:cNvSpPr>
          <p:nvPr>
            <p:ph type="ftr" sz="quarter" idx="11"/>
          </p:nvPr>
        </p:nvSpPr>
        <p:spPr/>
        <p:txBody>
          <a:bodyPr/>
          <a:lstStyle/>
          <a:p>
            <a:r>
              <a:rPr lang="sv-SE" altLang="zh-CN"/>
              <a:t>CS3251@GaTech</a:t>
            </a:r>
            <a:endParaRPr lang="zh-CN" altLang="en-US" dirty="0"/>
          </a:p>
        </p:txBody>
      </p:sp>
      <p:sp>
        <p:nvSpPr>
          <p:cNvPr id="6" name="Slide Number Placeholder 5"/>
          <p:cNvSpPr>
            <a:spLocks noGrp="1"/>
          </p:cNvSpPr>
          <p:nvPr>
            <p:ph type="sldNum" sz="quarter" idx="12"/>
          </p:nvPr>
        </p:nvSpPr>
        <p:spPr/>
        <p:txBody>
          <a:bodyPr/>
          <a:lstStyle/>
          <a:p>
            <a:fld id="{49BF2F59-D1D2-4BCF-82DA-B1F2608D3135}" type="slidenum">
              <a:rPr lang="zh-CN" altLang="en-US" smtClean="0"/>
              <a:pPr/>
              <a:t>12</a:t>
            </a:fld>
            <a:endParaRPr lang="zh-CN" altLang="en-US" dirty="0"/>
          </a:p>
        </p:txBody>
      </p:sp>
      <p:sp>
        <p:nvSpPr>
          <p:cNvPr id="68" name="Oval 67"/>
          <p:cNvSpPr/>
          <p:nvPr/>
        </p:nvSpPr>
        <p:spPr>
          <a:xfrm>
            <a:off x="322217" y="3169646"/>
            <a:ext cx="1936253" cy="133836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0" name="Table 69"/>
          <p:cNvGraphicFramePr>
            <a:graphicFrameLocks noGrp="1"/>
          </p:cNvGraphicFramePr>
          <p:nvPr>
            <p:extLst>
              <p:ext uri="{D42A27DB-BD31-4B8C-83A1-F6EECF244321}">
                <p14:modId xmlns:p14="http://schemas.microsoft.com/office/powerpoint/2010/main" val="2234587770"/>
              </p:ext>
            </p:extLst>
          </p:nvPr>
        </p:nvGraphicFramePr>
        <p:xfrm>
          <a:off x="2204357" y="1590320"/>
          <a:ext cx="2030842" cy="1028700"/>
        </p:xfrm>
        <a:graphic>
          <a:graphicData uri="http://schemas.openxmlformats.org/drawingml/2006/table">
            <a:tbl>
              <a:tblPr firstRow="1">
                <a:tableStyleId>{F5AB1C69-6EDB-4FF4-983F-18BD219EF322}</a:tableStyleId>
              </a:tblPr>
              <a:tblGrid>
                <a:gridCol w="1015421">
                  <a:extLst>
                    <a:ext uri="{9D8B030D-6E8A-4147-A177-3AD203B41FA5}">
                      <a16:colId xmlns:a16="http://schemas.microsoft.com/office/drawing/2014/main" val="520629815"/>
                    </a:ext>
                  </a:extLst>
                </a:gridCol>
                <a:gridCol w="1015421">
                  <a:extLst>
                    <a:ext uri="{9D8B030D-6E8A-4147-A177-3AD203B41FA5}">
                      <a16:colId xmlns:a16="http://schemas.microsoft.com/office/drawing/2014/main" val="9371547"/>
                    </a:ext>
                  </a:extLst>
                </a:gridCol>
              </a:tblGrid>
              <a:tr h="175416">
                <a:tc>
                  <a:txBody>
                    <a:bodyPr/>
                    <a:lstStyle/>
                    <a:p>
                      <a:pPr algn="ctr"/>
                      <a:r>
                        <a:rPr lang="en-US" dirty="0">
                          <a:solidFill>
                            <a:schemeClr val="tx1"/>
                          </a:solidFill>
                        </a:rPr>
                        <a:t>VOQ ID</a:t>
                      </a:r>
                    </a:p>
                  </a:txBody>
                  <a:tcPr marL="0" marR="0" marT="0" marB="0">
                    <a:solidFill>
                      <a:schemeClr val="accent1">
                        <a:lumMod val="20000"/>
                        <a:lumOff val="80000"/>
                      </a:schemeClr>
                    </a:solidFill>
                  </a:tcPr>
                </a:tc>
                <a:tc>
                  <a:txBody>
                    <a:bodyPr/>
                    <a:lstStyle/>
                    <a:p>
                      <a:pPr algn="ctr"/>
                      <a:r>
                        <a:rPr lang="en-US" dirty="0">
                          <a:solidFill>
                            <a:schemeClr val="tx1"/>
                          </a:solidFill>
                        </a:rPr>
                        <a:t>VOQ Length</a:t>
                      </a:r>
                    </a:p>
                  </a:txBody>
                  <a:tcPr marL="0" marR="0" marT="0" marB="0">
                    <a:solidFill>
                      <a:schemeClr val="accent1">
                        <a:lumMod val="20000"/>
                        <a:lumOff val="80000"/>
                      </a:schemeClr>
                    </a:solidFill>
                  </a:tcPr>
                </a:tc>
                <a:extLst>
                  <a:ext uri="{0D108BD9-81ED-4DB2-BD59-A6C34878D82A}">
                    <a16:rowId xmlns:a16="http://schemas.microsoft.com/office/drawing/2014/main" val="812177036"/>
                  </a:ext>
                </a:extLst>
              </a:tr>
              <a:tr h="175416">
                <a:tc>
                  <a:txBody>
                    <a:bodyPr/>
                    <a:lstStyle/>
                    <a:p>
                      <a:pPr algn="ctr"/>
                      <a:r>
                        <a:rPr lang="en-US" dirty="0"/>
                        <a:t>1</a:t>
                      </a:r>
                    </a:p>
                  </a:txBody>
                  <a:tcPr marL="0" marR="0" marT="0" marB="0"/>
                </a:tc>
                <a:tc>
                  <a:txBody>
                    <a:bodyPr/>
                    <a:lstStyle/>
                    <a:p>
                      <a:pPr algn="ctr"/>
                      <a:r>
                        <a:rPr lang="en-US" dirty="0"/>
                        <a:t>3</a:t>
                      </a:r>
                    </a:p>
                  </a:txBody>
                  <a:tcPr marL="0" marR="0" marT="0" marB="0"/>
                </a:tc>
                <a:extLst>
                  <a:ext uri="{0D108BD9-81ED-4DB2-BD59-A6C34878D82A}">
                    <a16:rowId xmlns:a16="http://schemas.microsoft.com/office/drawing/2014/main" val="2721264429"/>
                  </a:ext>
                </a:extLst>
              </a:tr>
              <a:tr h="175416">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2</a:t>
                      </a:r>
                    </a:p>
                  </a:txBody>
                  <a:tcPr marL="0" marR="0" marT="0" marB="0"/>
                </a:tc>
                <a:tc>
                  <a:txBody>
                    <a:bodyPr/>
                    <a:lstStyle/>
                    <a:p>
                      <a:pPr algn="ctr"/>
                      <a:r>
                        <a:rPr lang="en-US" dirty="0"/>
                        <a:t>7</a:t>
                      </a:r>
                    </a:p>
                  </a:txBody>
                  <a:tcPr marL="0" marR="0" marT="0" marB="0"/>
                </a:tc>
                <a:extLst>
                  <a:ext uri="{0D108BD9-81ED-4DB2-BD59-A6C34878D82A}">
                    <a16:rowId xmlns:a16="http://schemas.microsoft.com/office/drawing/2014/main" val="4057632264"/>
                  </a:ext>
                </a:extLst>
              </a:tr>
              <a:tr h="175416">
                <a:tc>
                  <a:txBody>
                    <a:bodyPr/>
                    <a:lstStyle/>
                    <a:p>
                      <a:pPr algn="ctr"/>
                      <a:r>
                        <a:rPr lang="en-US" dirty="0"/>
                        <a:t>3</a:t>
                      </a:r>
                    </a:p>
                  </a:txBody>
                  <a:tcPr marL="0" marR="0" marT="0" marB="0"/>
                </a:tc>
                <a:tc>
                  <a:txBody>
                    <a:bodyPr/>
                    <a:lstStyle/>
                    <a:p>
                      <a:pPr algn="ctr"/>
                      <a:r>
                        <a:rPr lang="en-US" dirty="0"/>
                        <a:t>6</a:t>
                      </a:r>
                    </a:p>
                  </a:txBody>
                  <a:tcPr marL="0" marR="0" marT="0" marB="0"/>
                </a:tc>
                <a:extLst>
                  <a:ext uri="{0D108BD9-81ED-4DB2-BD59-A6C34878D82A}">
                    <a16:rowId xmlns:a16="http://schemas.microsoft.com/office/drawing/2014/main" val="1024699140"/>
                  </a:ext>
                </a:extLst>
              </a:tr>
              <a:tr h="175416">
                <a:tc>
                  <a:txBody>
                    <a:bodyPr/>
                    <a:lstStyle/>
                    <a:p>
                      <a:pPr algn="ctr"/>
                      <a:r>
                        <a:rPr lang="en-US" dirty="0"/>
                        <a:t>4</a:t>
                      </a:r>
                    </a:p>
                  </a:txBody>
                  <a:tcPr marL="0" marR="0" marT="0" marB="0"/>
                </a:tc>
                <a:tc>
                  <a:txBody>
                    <a:bodyPr/>
                    <a:lstStyle/>
                    <a:p>
                      <a:pPr algn="ctr"/>
                      <a:r>
                        <a:rPr lang="en-US" dirty="0"/>
                        <a:t>2</a:t>
                      </a:r>
                    </a:p>
                  </a:txBody>
                  <a:tcPr marL="0" marR="0" marT="0" marB="0"/>
                </a:tc>
                <a:extLst>
                  <a:ext uri="{0D108BD9-81ED-4DB2-BD59-A6C34878D82A}">
                    <a16:rowId xmlns:a16="http://schemas.microsoft.com/office/drawing/2014/main" val="3094813289"/>
                  </a:ext>
                </a:extLst>
              </a:tr>
            </a:tbl>
          </a:graphicData>
        </a:graphic>
      </p:graphicFrame>
      <p:sp>
        <p:nvSpPr>
          <p:cNvPr id="71" name="Arrow: Bent 70"/>
          <p:cNvSpPr/>
          <p:nvPr/>
        </p:nvSpPr>
        <p:spPr>
          <a:xfrm>
            <a:off x="1213582" y="1926838"/>
            <a:ext cx="902230" cy="1138579"/>
          </a:xfrm>
          <a:prstGeom prst="bentArrow">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6248909" y="2007540"/>
            <a:ext cx="2168434" cy="2168434"/>
            <a:chOff x="6248909" y="2007540"/>
            <a:chExt cx="2168434" cy="2168434"/>
          </a:xfrm>
        </p:grpSpPr>
        <p:sp>
          <p:nvSpPr>
            <p:cNvPr id="72" name="Oval 71"/>
            <p:cNvSpPr/>
            <p:nvPr/>
          </p:nvSpPr>
          <p:spPr>
            <a:xfrm>
              <a:off x="6248909" y="2007540"/>
              <a:ext cx="2168434" cy="2168434"/>
            </a:xfrm>
            <a:prstGeom prst="ellipse">
              <a:avLst/>
            </a:prstGeom>
            <a:solidFill>
              <a:srgbClr val="FFCC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flipV="1">
              <a:off x="7333126" y="2625687"/>
              <a:ext cx="962296" cy="4660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509532" y="2333093"/>
              <a:ext cx="312906" cy="369332"/>
            </a:xfrm>
            <a:prstGeom prst="rect">
              <a:avLst/>
            </a:prstGeom>
            <a:noFill/>
          </p:spPr>
          <p:txBody>
            <a:bodyPr wrap="none" rtlCol="0">
              <a:spAutoFit/>
            </a:bodyPr>
            <a:lstStyle/>
            <a:p>
              <a:r>
                <a:rPr lang="en-US" dirty="0"/>
                <a:t>3</a:t>
              </a:r>
            </a:p>
          </p:txBody>
        </p:sp>
        <p:cxnSp>
          <p:nvCxnSpPr>
            <p:cNvPr id="83" name="Straight Connector 82"/>
            <p:cNvCxnSpPr>
              <a:endCxn id="72" idx="0"/>
            </p:cNvCxnSpPr>
            <p:nvPr/>
          </p:nvCxnSpPr>
          <p:spPr>
            <a:xfrm flipV="1">
              <a:off x="7333126" y="2007540"/>
              <a:ext cx="0" cy="108421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7211205" y="3091757"/>
              <a:ext cx="121920" cy="108421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634577" y="2285612"/>
              <a:ext cx="698548" cy="82296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7637367" y="3231441"/>
              <a:ext cx="312906" cy="369332"/>
            </a:xfrm>
            <a:prstGeom prst="rect">
              <a:avLst/>
            </a:prstGeom>
            <a:noFill/>
          </p:spPr>
          <p:txBody>
            <a:bodyPr wrap="none" rtlCol="0">
              <a:spAutoFit/>
            </a:bodyPr>
            <a:lstStyle/>
            <a:p>
              <a:r>
                <a:rPr lang="en-US" dirty="0"/>
                <a:t>7</a:t>
              </a:r>
            </a:p>
          </p:txBody>
        </p:sp>
        <p:sp>
          <p:nvSpPr>
            <p:cNvPr id="93" name="TextBox 92"/>
            <p:cNvSpPr txBox="1"/>
            <p:nvPr/>
          </p:nvSpPr>
          <p:spPr>
            <a:xfrm>
              <a:off x="6589725" y="3111903"/>
              <a:ext cx="312906" cy="369332"/>
            </a:xfrm>
            <a:prstGeom prst="rect">
              <a:avLst/>
            </a:prstGeom>
            <a:noFill/>
          </p:spPr>
          <p:txBody>
            <a:bodyPr wrap="none" rtlCol="0">
              <a:spAutoFit/>
            </a:bodyPr>
            <a:lstStyle/>
            <a:p>
              <a:r>
                <a:rPr lang="en-US" dirty="0"/>
                <a:t>6</a:t>
              </a:r>
            </a:p>
          </p:txBody>
        </p:sp>
        <p:sp>
          <p:nvSpPr>
            <p:cNvPr id="94" name="TextBox 93"/>
            <p:cNvSpPr txBox="1"/>
            <p:nvPr/>
          </p:nvSpPr>
          <p:spPr>
            <a:xfrm>
              <a:off x="6951969" y="2304724"/>
              <a:ext cx="312906" cy="369332"/>
            </a:xfrm>
            <a:prstGeom prst="rect">
              <a:avLst/>
            </a:prstGeom>
            <a:noFill/>
          </p:spPr>
          <p:txBody>
            <a:bodyPr wrap="none" rtlCol="0">
              <a:spAutoFit/>
            </a:bodyPr>
            <a:lstStyle/>
            <a:p>
              <a:r>
                <a:rPr lang="en-US" dirty="0"/>
                <a:t>2</a:t>
              </a:r>
            </a:p>
          </p:txBody>
        </p:sp>
      </p:grpSp>
      <p:cxnSp>
        <p:nvCxnSpPr>
          <p:cNvPr id="96" name="Straight Arrow Connector 95"/>
          <p:cNvCxnSpPr/>
          <p:nvPr/>
        </p:nvCxnSpPr>
        <p:spPr>
          <a:xfrm flipV="1">
            <a:off x="7333125" y="1993255"/>
            <a:ext cx="1" cy="1084216"/>
          </a:xfrm>
          <a:prstGeom prst="straightConnector1">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442524" y="1636543"/>
            <a:ext cx="1875835" cy="369332"/>
          </a:xfrm>
          <a:prstGeom prst="rect">
            <a:avLst/>
          </a:prstGeom>
          <a:noFill/>
        </p:spPr>
        <p:txBody>
          <a:bodyPr wrap="none" rtlCol="0">
            <a:spAutoFit/>
          </a:bodyPr>
          <a:lstStyle/>
          <a:p>
            <a:r>
              <a:rPr lang="en-US" dirty="0"/>
              <a:t>Sample a VOQ</a:t>
            </a:r>
          </a:p>
        </p:txBody>
      </p:sp>
      <p:sp>
        <p:nvSpPr>
          <p:cNvPr id="100" name="Arrow: Right 99"/>
          <p:cNvSpPr/>
          <p:nvPr/>
        </p:nvSpPr>
        <p:spPr>
          <a:xfrm rot="1389891">
            <a:off x="4527855" y="2102884"/>
            <a:ext cx="1478559" cy="543773"/>
          </a:xfrm>
          <a:prstGeom prst="rightArrow">
            <a:avLst/>
          </a:prstGeom>
          <a:solidFill>
            <a:srgbClr val="CC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961920" y="3481235"/>
            <a:ext cx="850078" cy="69473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Right 101"/>
          <p:cNvSpPr/>
          <p:nvPr/>
        </p:nvSpPr>
        <p:spPr>
          <a:xfrm rot="1872193">
            <a:off x="4892387" y="3845343"/>
            <a:ext cx="1214391" cy="405532"/>
          </a:xfrm>
          <a:prstGeom prst="rightArrow">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3" name="Table 102"/>
          <p:cNvGraphicFramePr>
            <a:graphicFrameLocks noGrp="1"/>
          </p:cNvGraphicFramePr>
          <p:nvPr>
            <p:extLst>
              <p:ext uri="{D42A27DB-BD31-4B8C-83A1-F6EECF244321}">
                <p14:modId xmlns:p14="http://schemas.microsoft.com/office/powerpoint/2010/main" val="2199150885"/>
              </p:ext>
            </p:extLst>
          </p:nvPr>
        </p:nvGraphicFramePr>
        <p:xfrm>
          <a:off x="5883078" y="4564687"/>
          <a:ext cx="2098718" cy="1188720"/>
        </p:xfrm>
        <a:graphic>
          <a:graphicData uri="http://schemas.openxmlformats.org/drawingml/2006/table">
            <a:tbl>
              <a:tblPr firstRow="1">
                <a:tableStyleId>{93296810-A885-4BE3-A3E7-6D5BEEA58F35}</a:tableStyleId>
              </a:tblPr>
              <a:tblGrid>
                <a:gridCol w="872314">
                  <a:extLst>
                    <a:ext uri="{9D8B030D-6E8A-4147-A177-3AD203B41FA5}">
                      <a16:colId xmlns:a16="http://schemas.microsoft.com/office/drawing/2014/main" val="1732487679"/>
                    </a:ext>
                  </a:extLst>
                </a:gridCol>
                <a:gridCol w="1226404">
                  <a:extLst>
                    <a:ext uri="{9D8B030D-6E8A-4147-A177-3AD203B41FA5}">
                      <a16:colId xmlns:a16="http://schemas.microsoft.com/office/drawing/2014/main" val="192209838"/>
                    </a:ext>
                  </a:extLst>
                </a:gridCol>
              </a:tblGrid>
              <a:tr h="211590">
                <a:tc gridSpan="2">
                  <a:txBody>
                    <a:bodyPr/>
                    <a:lstStyle/>
                    <a:p>
                      <a:pPr algn="ctr"/>
                      <a:r>
                        <a:rPr lang="en-US" dirty="0">
                          <a:solidFill>
                            <a:schemeClr val="tx1"/>
                          </a:solidFill>
                        </a:rPr>
                        <a:t>Proposals</a:t>
                      </a:r>
                    </a:p>
                  </a:txBody>
                  <a:tcPr/>
                </a:tc>
                <a:tc hMerge="1">
                  <a:txBody>
                    <a:bodyPr/>
                    <a:lstStyle/>
                    <a:p>
                      <a:endParaRPr lang="en-US" dirty="0"/>
                    </a:p>
                  </a:txBody>
                  <a:tcPr/>
                </a:tc>
                <a:extLst>
                  <a:ext uri="{0D108BD9-81ED-4DB2-BD59-A6C34878D82A}">
                    <a16:rowId xmlns:a16="http://schemas.microsoft.com/office/drawing/2014/main" val="2044520189"/>
                  </a:ext>
                </a:extLst>
              </a:tr>
              <a:tr h="211590">
                <a:tc>
                  <a:txBody>
                    <a:bodyPr/>
                    <a:lstStyle/>
                    <a:p>
                      <a:pPr algn="ctr"/>
                      <a:r>
                        <a:rPr lang="en-US" b="1" dirty="0"/>
                        <a:t>Input ID</a:t>
                      </a:r>
                    </a:p>
                  </a:txBody>
                  <a:tcPr/>
                </a:tc>
                <a:tc>
                  <a:txBody>
                    <a:bodyPr/>
                    <a:lstStyle/>
                    <a:p>
                      <a:pPr algn="ctr"/>
                      <a:r>
                        <a:rPr lang="en-US" b="1" dirty="0"/>
                        <a:t>VOQ Length</a:t>
                      </a:r>
                    </a:p>
                  </a:txBody>
                  <a:tcPr/>
                </a:tc>
                <a:extLst>
                  <a:ext uri="{0D108BD9-81ED-4DB2-BD59-A6C34878D82A}">
                    <a16:rowId xmlns:a16="http://schemas.microsoft.com/office/drawing/2014/main" val="4066631289"/>
                  </a:ext>
                </a:extLst>
              </a:tr>
              <a:tr h="211590">
                <a:tc>
                  <a:txBody>
                    <a:bodyPr/>
                    <a:lstStyle/>
                    <a:p>
                      <a:pPr algn="ctr"/>
                      <a:r>
                        <a:rPr lang="en-US" dirty="0"/>
                        <a:t>1</a:t>
                      </a:r>
                    </a:p>
                  </a:txBody>
                  <a:tcPr/>
                </a:tc>
                <a:tc>
                  <a:txBody>
                    <a:bodyPr/>
                    <a:lstStyle/>
                    <a:p>
                      <a:pPr algn="ctr"/>
                      <a:r>
                        <a:rPr lang="en-US" dirty="0"/>
                        <a:t>3</a:t>
                      </a:r>
                    </a:p>
                  </a:txBody>
                  <a:tcPr/>
                </a:tc>
                <a:extLst>
                  <a:ext uri="{0D108BD9-81ED-4DB2-BD59-A6C34878D82A}">
                    <a16:rowId xmlns:a16="http://schemas.microsoft.com/office/drawing/2014/main" val="3689753036"/>
                  </a:ext>
                </a:extLst>
              </a:tr>
              <a:tr h="211590">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3793253470"/>
                  </a:ext>
                </a:extLst>
              </a:tr>
            </a:tbl>
          </a:graphicData>
        </a:graphic>
      </p:graphicFrame>
      <p:sp>
        <p:nvSpPr>
          <p:cNvPr id="104" name="Rectangle: Rounded Corners 103"/>
          <p:cNvSpPr/>
          <p:nvPr/>
        </p:nvSpPr>
        <p:spPr>
          <a:xfrm>
            <a:off x="5874369" y="5183435"/>
            <a:ext cx="2098718" cy="207137"/>
          </a:xfrm>
          <a:prstGeom prst="roundRect">
            <a:avLst/>
          </a:prstGeom>
          <a:solidFill>
            <a:srgbClr val="FFC000">
              <a:alpha val="45000"/>
            </a:srgb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p:nvPr/>
        </p:nvGrpSpPr>
        <p:grpSpPr>
          <a:xfrm>
            <a:off x="440573" y="3121389"/>
            <a:ext cx="4385073" cy="2691948"/>
            <a:chOff x="2520826" y="1930228"/>
            <a:chExt cx="4385073" cy="2691948"/>
          </a:xfrm>
        </p:grpSpPr>
        <p:sp>
          <p:nvSpPr>
            <p:cNvPr id="85" name="Arrow: Right 84"/>
            <p:cNvSpPr/>
            <p:nvPr/>
          </p:nvSpPr>
          <p:spPr>
            <a:xfrm>
              <a:off x="4080951" y="2517356"/>
              <a:ext cx="392989"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Arrow: Right 86"/>
            <p:cNvSpPr/>
            <p:nvPr/>
          </p:nvSpPr>
          <p:spPr>
            <a:xfrm>
              <a:off x="4089289" y="4098387"/>
              <a:ext cx="392989"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4473941" y="2218380"/>
              <a:ext cx="1506583" cy="2386148"/>
            </a:xfrm>
            <a:prstGeom prst="rect">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Crossbar</a:t>
              </a:r>
            </a:p>
          </p:txBody>
        </p:sp>
        <p:sp>
          <p:nvSpPr>
            <p:cNvPr id="90" name="Rectangle 89"/>
            <p:cNvSpPr/>
            <p:nvPr/>
          </p:nvSpPr>
          <p:spPr>
            <a:xfrm>
              <a:off x="2607254" y="2199640"/>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3192689" y="225321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stCxn id="91" idx="1"/>
              <a:endCxn id="91" idx="1"/>
            </p:cNvCxnSpPr>
            <p:nvPr/>
          </p:nvCxnSpPr>
          <p:spPr>
            <a:xfrm>
              <a:off x="3192689" y="234901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183980" y="2276237"/>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893188"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701709"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510230"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3190499" y="2802398"/>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07" idx="1"/>
              <a:endCxn id="107" idx="1"/>
            </p:cNvCxnSpPr>
            <p:nvPr/>
          </p:nvCxnSpPr>
          <p:spPr>
            <a:xfrm>
              <a:off x="3190499" y="2898192"/>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3181790" y="2825111"/>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3890998" y="283487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3699519" y="283487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633674" y="2515182"/>
              <a:ext cx="45719" cy="198119"/>
              <a:chOff x="6348549" y="1950720"/>
              <a:chExt cx="45719" cy="198119"/>
            </a:xfrm>
          </p:grpSpPr>
          <p:sp>
            <p:nvSpPr>
              <p:cNvPr id="148" name="Oval 147"/>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TextBox 112"/>
            <p:cNvSpPr txBox="1"/>
            <p:nvPr/>
          </p:nvSpPr>
          <p:spPr>
            <a:xfrm>
              <a:off x="2531725" y="2205376"/>
              <a:ext cx="731290" cy="292388"/>
            </a:xfrm>
            <a:prstGeom prst="rect">
              <a:avLst/>
            </a:prstGeom>
            <a:noFill/>
          </p:spPr>
          <p:txBody>
            <a:bodyPr wrap="none" rtlCol="0">
              <a:spAutoFit/>
            </a:bodyPr>
            <a:lstStyle/>
            <a:p>
              <a:r>
                <a:rPr lang="en-US" sz="1300" b="1" dirty="0"/>
                <a:t>VOQ 1</a:t>
              </a:r>
            </a:p>
          </p:txBody>
        </p:sp>
        <p:sp>
          <p:nvSpPr>
            <p:cNvPr id="114" name="TextBox 113"/>
            <p:cNvSpPr txBox="1"/>
            <p:nvPr/>
          </p:nvSpPr>
          <p:spPr>
            <a:xfrm>
              <a:off x="2520826" y="2740614"/>
              <a:ext cx="720069" cy="292388"/>
            </a:xfrm>
            <a:prstGeom prst="rect">
              <a:avLst/>
            </a:prstGeom>
            <a:noFill/>
          </p:spPr>
          <p:txBody>
            <a:bodyPr wrap="none" rtlCol="0">
              <a:spAutoFit/>
            </a:bodyPr>
            <a:lstStyle/>
            <a:p>
              <a:r>
                <a:rPr lang="en-US" sz="1300" b="1" dirty="0"/>
                <a:t>VOQ 4</a:t>
              </a:r>
            </a:p>
          </p:txBody>
        </p:sp>
        <p:grpSp>
          <p:nvGrpSpPr>
            <p:cNvPr id="115" name="Group 114"/>
            <p:cNvGrpSpPr/>
            <p:nvPr/>
          </p:nvGrpSpPr>
          <p:grpSpPr>
            <a:xfrm>
              <a:off x="2520826" y="3788814"/>
              <a:ext cx="1562315" cy="833362"/>
              <a:chOff x="1954760" y="3753978"/>
              <a:chExt cx="1562315" cy="833362"/>
            </a:xfrm>
          </p:grpSpPr>
          <p:sp>
            <p:nvSpPr>
              <p:cNvPr id="130" name="Rectangle 129"/>
              <p:cNvSpPr/>
              <p:nvPr/>
            </p:nvSpPr>
            <p:spPr>
              <a:xfrm>
                <a:off x="2041188" y="3753978"/>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2626623" y="380755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p:cNvCxnSpPr>
                <a:stCxn id="131" idx="1"/>
                <a:endCxn id="131" idx="1"/>
              </p:cNvCxnSpPr>
              <p:nvPr/>
            </p:nvCxnSpPr>
            <p:spPr>
              <a:xfrm>
                <a:off x="2626623" y="3903348"/>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2617914" y="3830575"/>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3327122" y="384740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2624433" y="435673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p:cNvCxnSpPr>
                <a:stCxn id="135" idx="1"/>
                <a:endCxn id="135" idx="1"/>
              </p:cNvCxnSpPr>
              <p:nvPr/>
            </p:nvCxnSpPr>
            <p:spPr>
              <a:xfrm>
                <a:off x="2624433" y="445253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2615724" y="4379757"/>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3324932"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47192"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p:cNvGrpSpPr/>
              <p:nvPr/>
            </p:nvGrpSpPr>
            <p:grpSpPr>
              <a:xfrm>
                <a:off x="3067608" y="4069520"/>
                <a:ext cx="45719" cy="198119"/>
                <a:chOff x="6348549" y="1950720"/>
                <a:chExt cx="45719" cy="198119"/>
              </a:xfrm>
            </p:grpSpPr>
            <p:sp>
              <p:nvSpPr>
                <p:cNvPr id="145" name="Oval 144"/>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TextBox 140"/>
              <p:cNvSpPr txBox="1"/>
              <p:nvPr/>
            </p:nvSpPr>
            <p:spPr>
              <a:xfrm>
                <a:off x="1965659" y="3759714"/>
                <a:ext cx="731290" cy="292388"/>
              </a:xfrm>
              <a:prstGeom prst="rect">
                <a:avLst/>
              </a:prstGeom>
              <a:noFill/>
            </p:spPr>
            <p:txBody>
              <a:bodyPr wrap="none" rtlCol="0">
                <a:spAutoFit/>
              </a:bodyPr>
              <a:lstStyle/>
              <a:p>
                <a:r>
                  <a:rPr lang="en-US" sz="1300" b="1" dirty="0"/>
                  <a:t>VOQ 1</a:t>
                </a:r>
              </a:p>
            </p:txBody>
          </p:sp>
          <p:sp>
            <p:nvSpPr>
              <p:cNvPr id="142" name="TextBox 141"/>
              <p:cNvSpPr txBox="1"/>
              <p:nvPr/>
            </p:nvSpPr>
            <p:spPr>
              <a:xfrm>
                <a:off x="1954760" y="4294952"/>
                <a:ext cx="720069" cy="292388"/>
              </a:xfrm>
              <a:prstGeom prst="rect">
                <a:avLst/>
              </a:prstGeom>
              <a:noFill/>
            </p:spPr>
            <p:txBody>
              <a:bodyPr wrap="none" rtlCol="0">
                <a:spAutoFit/>
              </a:bodyPr>
              <a:lstStyle/>
              <a:p>
                <a:r>
                  <a:rPr lang="en-US" sz="1300" b="1" dirty="0"/>
                  <a:t>VOQ 4</a:t>
                </a:r>
              </a:p>
            </p:txBody>
          </p:sp>
          <p:sp>
            <p:nvSpPr>
              <p:cNvPr id="143" name="Rectangle 142"/>
              <p:cNvSpPr/>
              <p:nvPr/>
            </p:nvSpPr>
            <p:spPr>
              <a:xfrm>
                <a:off x="2969453"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2791714"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TextBox 115"/>
            <p:cNvSpPr txBox="1"/>
            <p:nvPr/>
          </p:nvSpPr>
          <p:spPr>
            <a:xfrm>
              <a:off x="3386289" y="1930228"/>
              <a:ext cx="774571" cy="307777"/>
            </a:xfrm>
            <a:prstGeom prst="rect">
              <a:avLst/>
            </a:prstGeom>
            <a:noFill/>
          </p:spPr>
          <p:txBody>
            <a:bodyPr wrap="none" rtlCol="0">
              <a:spAutoFit/>
            </a:bodyPr>
            <a:lstStyle/>
            <a:p>
              <a:r>
                <a:rPr lang="en-US" sz="1400" b="1" dirty="0"/>
                <a:t>Input 1</a:t>
              </a:r>
            </a:p>
          </p:txBody>
        </p:sp>
        <p:sp>
          <p:nvSpPr>
            <p:cNvPr id="117" name="TextBox 116"/>
            <p:cNvSpPr txBox="1"/>
            <p:nvPr/>
          </p:nvSpPr>
          <p:spPr>
            <a:xfrm>
              <a:off x="3370156" y="3519064"/>
              <a:ext cx="805029" cy="307777"/>
            </a:xfrm>
            <a:prstGeom prst="rect">
              <a:avLst/>
            </a:prstGeom>
            <a:noFill/>
          </p:spPr>
          <p:txBody>
            <a:bodyPr wrap="none" rtlCol="0">
              <a:spAutoFit/>
            </a:bodyPr>
            <a:lstStyle/>
            <a:p>
              <a:r>
                <a:rPr lang="en-US" sz="1400" b="1" dirty="0"/>
                <a:t>Input N</a:t>
              </a:r>
            </a:p>
          </p:txBody>
        </p:sp>
        <p:grpSp>
          <p:nvGrpSpPr>
            <p:cNvPr id="118" name="Group 117"/>
            <p:cNvGrpSpPr/>
            <p:nvPr/>
          </p:nvGrpSpPr>
          <p:grpSpPr>
            <a:xfrm>
              <a:off x="3299477" y="3181893"/>
              <a:ext cx="91440" cy="352695"/>
              <a:chOff x="7097486" y="2049280"/>
              <a:chExt cx="91440" cy="352695"/>
            </a:xfrm>
          </p:grpSpPr>
          <p:sp>
            <p:nvSpPr>
              <p:cNvPr id="127" name="Oval 126"/>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Arrow: Right 118"/>
            <p:cNvSpPr/>
            <p:nvPr/>
          </p:nvSpPr>
          <p:spPr>
            <a:xfrm>
              <a:off x="5989233" y="2544601"/>
              <a:ext cx="916666"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Right 119"/>
            <p:cNvSpPr/>
            <p:nvPr/>
          </p:nvSpPr>
          <p:spPr>
            <a:xfrm>
              <a:off x="5989233" y="4108348"/>
              <a:ext cx="916666"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5910852" y="3911358"/>
              <a:ext cx="928459" cy="307777"/>
            </a:xfrm>
            <a:prstGeom prst="rect">
              <a:avLst/>
            </a:prstGeom>
            <a:noFill/>
          </p:spPr>
          <p:txBody>
            <a:bodyPr wrap="none" rtlCol="0">
              <a:spAutoFit/>
            </a:bodyPr>
            <a:lstStyle/>
            <a:p>
              <a:r>
                <a:rPr lang="en-US" sz="1400" b="1" dirty="0"/>
                <a:t>Output 4</a:t>
              </a:r>
            </a:p>
          </p:txBody>
        </p:sp>
        <p:sp>
          <p:nvSpPr>
            <p:cNvPr id="122" name="TextBox 121"/>
            <p:cNvSpPr txBox="1"/>
            <p:nvPr/>
          </p:nvSpPr>
          <p:spPr>
            <a:xfrm>
              <a:off x="5910852" y="2323798"/>
              <a:ext cx="928459" cy="307777"/>
            </a:xfrm>
            <a:prstGeom prst="rect">
              <a:avLst/>
            </a:prstGeom>
            <a:noFill/>
          </p:spPr>
          <p:txBody>
            <a:bodyPr wrap="none" rtlCol="0">
              <a:spAutoFit/>
            </a:bodyPr>
            <a:lstStyle/>
            <a:p>
              <a:r>
                <a:rPr lang="en-US" sz="1400" b="1" dirty="0"/>
                <a:t>Output 1</a:t>
              </a:r>
            </a:p>
          </p:txBody>
        </p:sp>
        <p:grpSp>
          <p:nvGrpSpPr>
            <p:cNvPr id="123" name="Group 122"/>
            <p:cNvGrpSpPr/>
            <p:nvPr/>
          </p:nvGrpSpPr>
          <p:grpSpPr>
            <a:xfrm>
              <a:off x="6318477" y="3184955"/>
              <a:ext cx="91440" cy="352695"/>
              <a:chOff x="7097486" y="2049280"/>
              <a:chExt cx="91440" cy="352695"/>
            </a:xfrm>
          </p:grpSpPr>
          <p:sp>
            <p:nvSpPr>
              <p:cNvPr id="124" name="Oval 123"/>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35872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
                                        </p:tgtEl>
                                        <p:attrNameLst>
                                          <p:attrName>style.visibility</p:attrName>
                                        </p:attrNameLst>
                                      </p:cBhvr>
                                      <p:to>
                                        <p:strVal val="visible"/>
                                      </p:to>
                                    </p:set>
                                    <p:anim calcmode="lin" valueType="num">
                                      <p:cBhvr additive="base">
                                        <p:cTn id="13" dur="500" fill="hold"/>
                                        <p:tgtEl>
                                          <p:spTgt spid="68"/>
                                        </p:tgtEl>
                                        <p:attrNameLst>
                                          <p:attrName>ppt_x</p:attrName>
                                        </p:attrNameLst>
                                      </p:cBhvr>
                                      <p:tavLst>
                                        <p:tav tm="0">
                                          <p:val>
                                            <p:strVal val="#ppt_x"/>
                                          </p:val>
                                        </p:tav>
                                        <p:tav tm="100000">
                                          <p:val>
                                            <p:strVal val="#ppt_x"/>
                                          </p:val>
                                        </p:tav>
                                      </p:tavLst>
                                    </p:anim>
                                    <p:anim calcmode="lin" valueType="num">
                                      <p:cBhvr additive="base">
                                        <p:cTn id="1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1000"/>
                                        <p:tgtEl>
                                          <p:spTgt spid="71"/>
                                        </p:tgtEl>
                                      </p:cBhvr>
                                    </p:animEffect>
                                    <p:anim calcmode="lin" valueType="num">
                                      <p:cBhvr>
                                        <p:cTn id="20" dur="1000" fill="hold"/>
                                        <p:tgtEl>
                                          <p:spTgt spid="71"/>
                                        </p:tgtEl>
                                        <p:attrNameLst>
                                          <p:attrName>ppt_x</p:attrName>
                                        </p:attrNameLst>
                                      </p:cBhvr>
                                      <p:tavLst>
                                        <p:tav tm="0">
                                          <p:val>
                                            <p:strVal val="#ppt_x"/>
                                          </p:val>
                                        </p:tav>
                                        <p:tav tm="100000">
                                          <p:val>
                                            <p:strVal val="#ppt_x"/>
                                          </p:val>
                                        </p:tav>
                                      </p:tavLst>
                                    </p:anim>
                                    <p:anim calcmode="lin" valueType="num">
                                      <p:cBhvr>
                                        <p:cTn id="21" dur="1000" fill="hold"/>
                                        <p:tgtEl>
                                          <p:spTgt spid="7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1000"/>
                                        <p:tgtEl>
                                          <p:spTgt spid="70"/>
                                        </p:tgtEl>
                                      </p:cBhvr>
                                    </p:animEffect>
                                    <p:anim calcmode="lin" valueType="num">
                                      <p:cBhvr>
                                        <p:cTn id="25" dur="1000" fill="hold"/>
                                        <p:tgtEl>
                                          <p:spTgt spid="70"/>
                                        </p:tgtEl>
                                        <p:attrNameLst>
                                          <p:attrName>ppt_x</p:attrName>
                                        </p:attrNameLst>
                                      </p:cBhvr>
                                      <p:tavLst>
                                        <p:tav tm="0">
                                          <p:val>
                                            <p:strVal val="#ppt_x"/>
                                          </p:val>
                                        </p:tav>
                                        <p:tav tm="100000">
                                          <p:val>
                                            <p:strVal val="#ppt_x"/>
                                          </p:val>
                                        </p:tav>
                                      </p:tavLst>
                                    </p:anim>
                                    <p:anim calcmode="lin" valueType="num">
                                      <p:cBhvr>
                                        <p:cTn id="26"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fade">
                                      <p:cBhvr>
                                        <p:cTn id="31" dur="1000"/>
                                        <p:tgtEl>
                                          <p:spTgt spid="100"/>
                                        </p:tgtEl>
                                      </p:cBhvr>
                                    </p:animEffect>
                                    <p:anim calcmode="lin" valueType="num">
                                      <p:cBhvr>
                                        <p:cTn id="32" dur="1000" fill="hold"/>
                                        <p:tgtEl>
                                          <p:spTgt spid="100"/>
                                        </p:tgtEl>
                                        <p:attrNameLst>
                                          <p:attrName>ppt_x</p:attrName>
                                        </p:attrNameLst>
                                      </p:cBhvr>
                                      <p:tavLst>
                                        <p:tav tm="0">
                                          <p:val>
                                            <p:strVal val="#ppt_x"/>
                                          </p:val>
                                        </p:tav>
                                        <p:tav tm="100000">
                                          <p:val>
                                            <p:strVal val="#ppt_x"/>
                                          </p:val>
                                        </p:tav>
                                      </p:tavLst>
                                    </p:anim>
                                    <p:anim calcmode="lin" valueType="num">
                                      <p:cBhvr>
                                        <p:cTn id="33" dur="1000" fill="hold"/>
                                        <p:tgtEl>
                                          <p:spTgt spid="10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9"/>
                                        </p:tgtEl>
                                        <p:attrNameLst>
                                          <p:attrName>style.visibility</p:attrName>
                                        </p:attrNameLst>
                                      </p:cBhvr>
                                      <p:to>
                                        <p:strVal val="visible"/>
                                      </p:to>
                                    </p:set>
                                    <p:animEffect transition="in" filter="fade">
                                      <p:cBhvr>
                                        <p:cTn id="36" dur="1000"/>
                                        <p:tgtEl>
                                          <p:spTgt spid="99"/>
                                        </p:tgtEl>
                                      </p:cBhvr>
                                    </p:animEffect>
                                    <p:anim calcmode="lin" valueType="num">
                                      <p:cBhvr>
                                        <p:cTn id="37" dur="1000" fill="hold"/>
                                        <p:tgtEl>
                                          <p:spTgt spid="99"/>
                                        </p:tgtEl>
                                        <p:attrNameLst>
                                          <p:attrName>ppt_x</p:attrName>
                                        </p:attrNameLst>
                                      </p:cBhvr>
                                      <p:tavLst>
                                        <p:tav tm="0">
                                          <p:val>
                                            <p:strVal val="#ppt_x"/>
                                          </p:val>
                                        </p:tav>
                                        <p:tav tm="100000">
                                          <p:val>
                                            <p:strVal val="#ppt_x"/>
                                          </p:val>
                                        </p:tav>
                                      </p:tavLst>
                                    </p:anim>
                                    <p:anim calcmode="lin" valueType="num">
                                      <p:cBhvr>
                                        <p:cTn id="38" dur="1000" fill="hold"/>
                                        <p:tgtEl>
                                          <p:spTgt spid="99"/>
                                        </p:tgtEl>
                                        <p:attrNameLst>
                                          <p:attrName>ppt_y</p:attrName>
                                        </p:attrNameLst>
                                      </p:cBhvr>
                                      <p:tavLst>
                                        <p:tav tm="0">
                                          <p:val>
                                            <p:strVal val="#ppt_y+.1"/>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6"/>
                                        </p:tgtEl>
                                        <p:attrNameLst>
                                          <p:attrName>style.visibility</p:attrName>
                                        </p:attrNameLst>
                                      </p:cBhvr>
                                      <p:to>
                                        <p:strVal val="visible"/>
                                      </p:to>
                                    </p:set>
                                    <p:anim calcmode="lin" valueType="num">
                                      <p:cBhvr additive="base">
                                        <p:cTn id="45" dur="500" fill="hold"/>
                                        <p:tgtEl>
                                          <p:spTgt spid="96"/>
                                        </p:tgtEl>
                                        <p:attrNameLst>
                                          <p:attrName>ppt_x</p:attrName>
                                        </p:attrNameLst>
                                      </p:cBhvr>
                                      <p:tavLst>
                                        <p:tav tm="0">
                                          <p:val>
                                            <p:strVal val="#ppt_x"/>
                                          </p:val>
                                        </p:tav>
                                        <p:tav tm="100000">
                                          <p:val>
                                            <p:strVal val="#ppt_x"/>
                                          </p:val>
                                        </p:tav>
                                      </p:tavLst>
                                    </p:anim>
                                    <p:anim calcmode="lin" valueType="num">
                                      <p:cBhvr additive="base">
                                        <p:cTn id="46"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8" presetClass="emph" presetSubtype="0" fill="hold" nodeType="clickEffect">
                                  <p:stCondLst>
                                    <p:cond delay="0"/>
                                  </p:stCondLst>
                                  <p:childTnLst>
                                    <p:animRot by="63000000">
                                      <p:cBhvr>
                                        <p:cTn id="50" dur="2000" fill="hold"/>
                                        <p:tgtEl>
                                          <p:spTgt spid="7"/>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barn(inVertical)">
                                      <p:cBhvr>
                                        <p:cTn id="55" dur="500"/>
                                        <p:tgtEl>
                                          <p:spTgt spid="10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02"/>
                                        </p:tgtEl>
                                        <p:attrNameLst>
                                          <p:attrName>style.visibility</p:attrName>
                                        </p:attrNameLst>
                                      </p:cBhvr>
                                      <p:to>
                                        <p:strVal val="visible"/>
                                      </p:to>
                                    </p:set>
                                    <p:animEffect transition="in" filter="fade">
                                      <p:cBhvr>
                                        <p:cTn id="60" dur="1000"/>
                                        <p:tgtEl>
                                          <p:spTgt spid="102"/>
                                        </p:tgtEl>
                                      </p:cBhvr>
                                    </p:animEffect>
                                    <p:anim calcmode="lin" valueType="num">
                                      <p:cBhvr>
                                        <p:cTn id="61" dur="1000" fill="hold"/>
                                        <p:tgtEl>
                                          <p:spTgt spid="102"/>
                                        </p:tgtEl>
                                        <p:attrNameLst>
                                          <p:attrName>ppt_x</p:attrName>
                                        </p:attrNameLst>
                                      </p:cBhvr>
                                      <p:tavLst>
                                        <p:tav tm="0">
                                          <p:val>
                                            <p:strVal val="#ppt_x"/>
                                          </p:val>
                                        </p:tav>
                                        <p:tav tm="100000">
                                          <p:val>
                                            <p:strVal val="#ppt_x"/>
                                          </p:val>
                                        </p:tav>
                                      </p:tavLst>
                                    </p:anim>
                                    <p:anim calcmode="lin" valueType="num">
                                      <p:cBhvr>
                                        <p:cTn id="62" dur="1000" fill="hold"/>
                                        <p:tgtEl>
                                          <p:spTgt spid="102"/>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03"/>
                                        </p:tgtEl>
                                        <p:attrNameLst>
                                          <p:attrName>style.visibility</p:attrName>
                                        </p:attrNameLst>
                                      </p:cBhvr>
                                      <p:to>
                                        <p:strVal val="visible"/>
                                      </p:to>
                                    </p:set>
                                    <p:animEffect transition="in" filter="fade">
                                      <p:cBhvr>
                                        <p:cTn id="65" dur="1000"/>
                                        <p:tgtEl>
                                          <p:spTgt spid="103"/>
                                        </p:tgtEl>
                                      </p:cBhvr>
                                    </p:animEffect>
                                    <p:anim calcmode="lin" valueType="num">
                                      <p:cBhvr>
                                        <p:cTn id="66" dur="1000" fill="hold"/>
                                        <p:tgtEl>
                                          <p:spTgt spid="103"/>
                                        </p:tgtEl>
                                        <p:attrNameLst>
                                          <p:attrName>ppt_x</p:attrName>
                                        </p:attrNameLst>
                                      </p:cBhvr>
                                      <p:tavLst>
                                        <p:tav tm="0">
                                          <p:val>
                                            <p:strVal val="#ppt_x"/>
                                          </p:val>
                                        </p:tav>
                                        <p:tav tm="100000">
                                          <p:val>
                                            <p:strVal val="#ppt_x"/>
                                          </p:val>
                                        </p:tav>
                                      </p:tavLst>
                                    </p:anim>
                                    <p:anim calcmode="lin" valueType="num">
                                      <p:cBhvr>
                                        <p:cTn id="67"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104"/>
                                        </p:tgtEl>
                                        <p:attrNameLst>
                                          <p:attrName>style.visibility</p:attrName>
                                        </p:attrNameLst>
                                      </p:cBhvr>
                                      <p:to>
                                        <p:strVal val="visible"/>
                                      </p:to>
                                    </p:set>
                                    <p:animEffect transition="in" filter="circle(in)">
                                      <p:cBhvr>
                                        <p:cTn id="72" dur="2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1" grpId="0" animBg="1"/>
      <p:bldP spid="99" grpId="0"/>
      <p:bldP spid="100" grpId="0" animBg="1"/>
      <p:bldP spid="101" grpId="0" animBg="1"/>
      <p:bldP spid="102" grpId="0" animBg="1"/>
      <p:bldP spid="10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Rounded Corners 143"/>
          <p:cNvSpPr/>
          <p:nvPr/>
        </p:nvSpPr>
        <p:spPr>
          <a:xfrm>
            <a:off x="3169920" y="4389125"/>
            <a:ext cx="5669280" cy="116664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a:solidFill>
                  <a:sysClr val="windowText" lastClr="000000"/>
                </a:solidFill>
              </a:rPr>
              <a:t>“Packets” in All of VOQs at Input Port </a:t>
            </a:r>
            <a:r>
              <a:rPr lang="en-US" b="1" dirty="0" err="1">
                <a:solidFill>
                  <a:sysClr val="windowText" lastClr="000000"/>
                </a:solidFill>
              </a:rPr>
              <a:t>i</a:t>
            </a:r>
            <a:r>
              <a:rPr lang="en-US" b="1" dirty="0">
                <a:solidFill>
                  <a:sysClr val="windowText" lastClr="000000"/>
                </a:solidFill>
              </a:rPr>
              <a:t>  </a:t>
            </a:r>
          </a:p>
        </p:txBody>
      </p:sp>
      <p:sp>
        <p:nvSpPr>
          <p:cNvPr id="137" name="Rectangle: Rounded Corners 136"/>
          <p:cNvSpPr/>
          <p:nvPr/>
        </p:nvSpPr>
        <p:spPr>
          <a:xfrm>
            <a:off x="3169920" y="1582460"/>
            <a:ext cx="5669280" cy="214517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ysClr val="windowText" lastClr="000000"/>
                </a:solidFill>
              </a:rPr>
              <a:t>VOQs at Input Port </a:t>
            </a:r>
            <a:r>
              <a:rPr lang="en-US" b="1" dirty="0" err="1">
                <a:solidFill>
                  <a:sysClr val="windowText" lastClr="000000"/>
                </a:solidFill>
              </a:rPr>
              <a:t>i</a:t>
            </a:r>
            <a:endParaRPr lang="en-US" b="1" dirty="0">
              <a:solidFill>
                <a:sysClr val="windowText" lastClr="000000"/>
              </a:solidFill>
            </a:endParaRPr>
          </a:p>
        </p:txBody>
      </p:sp>
      <p:sp>
        <p:nvSpPr>
          <p:cNvPr id="2" name="Title 1"/>
          <p:cNvSpPr>
            <a:spLocks noGrp="1"/>
          </p:cNvSpPr>
          <p:nvPr>
            <p:ph type="title"/>
          </p:nvPr>
        </p:nvSpPr>
        <p:spPr/>
        <p:txBody>
          <a:bodyPr/>
          <a:lstStyle/>
          <a:p>
            <a:r>
              <a:rPr lang="en-US" dirty="0"/>
              <a:t>Queue-Proportional Sampling (QPS): </a:t>
            </a:r>
            <a:br>
              <a:rPr lang="en-US" dirty="0"/>
            </a:br>
            <a:r>
              <a:rPr lang="en-US" dirty="0"/>
              <a:t>O(1) Data Structure</a:t>
            </a:r>
          </a:p>
        </p:txBody>
      </p:sp>
      <p:sp>
        <p:nvSpPr>
          <p:cNvPr id="4" name="Date Placeholder 3"/>
          <p:cNvSpPr>
            <a:spLocks noGrp="1"/>
          </p:cNvSpPr>
          <p:nvPr>
            <p:ph type="dt" sz="half" idx="10"/>
          </p:nvPr>
        </p:nvSpPr>
        <p:spPr/>
        <p:txBody>
          <a:bodyPr/>
          <a:lstStyle/>
          <a:p>
            <a:fld id="{E57722C8-28B1-4DE8-9035-E618361FDF1D}" type="datetime4">
              <a:rPr lang="en-US" altLang="zh-CN" smtClean="0"/>
              <a:t>November 3, 2019</a:t>
            </a:fld>
            <a:endParaRPr lang="zh-CN" altLang="en-US"/>
          </a:p>
        </p:txBody>
      </p:sp>
      <p:sp>
        <p:nvSpPr>
          <p:cNvPr id="5" name="Footer Placeholder 4"/>
          <p:cNvSpPr>
            <a:spLocks noGrp="1"/>
          </p:cNvSpPr>
          <p:nvPr>
            <p:ph type="ftr" sz="quarter" idx="11"/>
          </p:nvPr>
        </p:nvSpPr>
        <p:spPr/>
        <p:txBody>
          <a:bodyPr/>
          <a:lstStyle/>
          <a:p>
            <a:r>
              <a:rPr lang="sv-SE" altLang="zh-CN"/>
              <a:t>CS3251@GaTech</a:t>
            </a:r>
            <a:endParaRPr lang="zh-CN" altLang="en-US" dirty="0"/>
          </a:p>
        </p:txBody>
      </p:sp>
      <p:sp>
        <p:nvSpPr>
          <p:cNvPr id="6" name="Slide Number Placeholder 5"/>
          <p:cNvSpPr>
            <a:spLocks noGrp="1"/>
          </p:cNvSpPr>
          <p:nvPr>
            <p:ph type="sldNum" sz="quarter" idx="12"/>
          </p:nvPr>
        </p:nvSpPr>
        <p:spPr/>
        <p:txBody>
          <a:bodyPr/>
          <a:lstStyle/>
          <a:p>
            <a:fld id="{49BF2F59-D1D2-4BCF-82DA-B1F2608D3135}" type="slidenum">
              <a:rPr lang="zh-CN" altLang="en-US" smtClean="0"/>
              <a:pPr/>
              <a:t>13</a:t>
            </a:fld>
            <a:endParaRPr lang="zh-CN" alt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169455461"/>
                  </p:ext>
                </p:extLst>
              </p:nvPr>
            </p:nvGraphicFramePr>
            <p:xfrm>
              <a:off x="4083561" y="2017076"/>
              <a:ext cx="574766" cy="1488441"/>
            </p:xfrm>
            <a:graphic>
              <a:graphicData uri="http://schemas.openxmlformats.org/drawingml/2006/table">
                <a:tbl>
                  <a:tblPr>
                    <a:tableStyleId>{5C22544A-7EE6-4342-B048-85BDC9FD1C3A}</a:tableStyleId>
                  </a:tblPr>
                  <a:tblGrid>
                    <a:gridCol w="348343">
                      <a:extLst>
                        <a:ext uri="{9D8B030D-6E8A-4147-A177-3AD203B41FA5}">
                          <a16:colId xmlns:a16="http://schemas.microsoft.com/office/drawing/2014/main" val="1548152615"/>
                        </a:ext>
                      </a:extLst>
                    </a:gridCol>
                    <a:gridCol w="226423">
                      <a:extLst>
                        <a:ext uri="{9D8B030D-6E8A-4147-A177-3AD203B41FA5}">
                          <a16:colId xmlns:a16="http://schemas.microsoft.com/office/drawing/2014/main" val="827439938"/>
                        </a:ext>
                      </a:extLst>
                    </a:gridCol>
                  </a:tblGrid>
                  <a:tr h="487680">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386021"/>
                      </a:ext>
                    </a:extLst>
                  </a:tr>
                  <a:tr h="226423">
                    <a:tc rowSpan="2">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𝑗</m:t>
                                    </m:r>
                                  </m:sub>
                                </m:sSub>
                              </m:oMath>
                            </m:oMathPara>
                          </a14:m>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234568"/>
                      </a:ext>
                    </a:extLst>
                  </a:tr>
                  <a:tr h="19521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282408"/>
                      </a:ext>
                    </a:extLst>
                  </a:tr>
                  <a:tr h="568598">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37004242"/>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169455461"/>
                  </p:ext>
                </p:extLst>
              </p:nvPr>
            </p:nvGraphicFramePr>
            <p:xfrm>
              <a:off x="4083561" y="2017076"/>
              <a:ext cx="574766" cy="1488441"/>
            </p:xfrm>
            <a:graphic>
              <a:graphicData uri="http://schemas.openxmlformats.org/drawingml/2006/table">
                <a:tbl>
                  <a:tblPr>
                    <a:tableStyleId>{5C22544A-7EE6-4342-B048-85BDC9FD1C3A}</a:tableStyleId>
                  </a:tblPr>
                  <a:tblGrid>
                    <a:gridCol w="348343">
                      <a:extLst>
                        <a:ext uri="{9D8B030D-6E8A-4147-A177-3AD203B41FA5}">
                          <a16:colId xmlns:a16="http://schemas.microsoft.com/office/drawing/2014/main" val="1548152615"/>
                        </a:ext>
                      </a:extLst>
                    </a:gridCol>
                    <a:gridCol w="226423">
                      <a:extLst>
                        <a:ext uri="{9D8B030D-6E8A-4147-A177-3AD203B41FA5}">
                          <a16:colId xmlns:a16="http://schemas.microsoft.com/office/drawing/2014/main" val="827439938"/>
                        </a:ext>
                      </a:extLst>
                    </a:gridCol>
                  </a:tblGrid>
                  <a:tr h="487680">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386021"/>
                      </a:ext>
                    </a:extLst>
                  </a:tr>
                  <a:tr h="226423">
                    <a:tc rowSpan="2">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724" t="-115493" r="-68966" b="-133803"/>
                          </a:stretch>
                        </a:blip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234568"/>
                      </a:ext>
                    </a:extLst>
                  </a:tr>
                  <a:tr h="2057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282408"/>
                      </a:ext>
                    </a:extLst>
                  </a:tr>
                  <a:tr h="568598">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37004242"/>
                      </a:ext>
                    </a:extLst>
                  </a:tr>
                </a:tbl>
              </a:graphicData>
            </a:graphic>
          </p:graphicFrame>
        </mc:Fallback>
      </mc:AlternateContent>
      <p:grpSp>
        <p:nvGrpSpPr>
          <p:cNvPr id="84" name="Group 83"/>
          <p:cNvGrpSpPr/>
          <p:nvPr/>
        </p:nvGrpSpPr>
        <p:grpSpPr>
          <a:xfrm>
            <a:off x="4325300" y="2131366"/>
            <a:ext cx="63062" cy="265385"/>
            <a:chOff x="3823138" y="2002221"/>
            <a:chExt cx="63062" cy="265385"/>
          </a:xfrm>
        </p:grpSpPr>
        <p:sp>
          <p:nvSpPr>
            <p:cNvPr id="85" name="Oval 84"/>
            <p:cNvSpPr/>
            <p:nvPr/>
          </p:nvSpPr>
          <p:spPr>
            <a:xfrm>
              <a:off x="3823138" y="2002221"/>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823138" y="2103383"/>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823138" y="2204544"/>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4325300" y="3098191"/>
            <a:ext cx="63062" cy="265385"/>
            <a:chOff x="3823138" y="2002221"/>
            <a:chExt cx="63062" cy="265385"/>
          </a:xfrm>
        </p:grpSpPr>
        <p:sp>
          <p:nvSpPr>
            <p:cNvPr id="91" name="Oval 90"/>
            <p:cNvSpPr/>
            <p:nvPr/>
          </p:nvSpPr>
          <p:spPr>
            <a:xfrm>
              <a:off x="3823138" y="2002221"/>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823138" y="2103383"/>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823138" y="2204544"/>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3240669" y="2520497"/>
            <a:ext cx="857927" cy="369332"/>
          </a:xfrm>
          <a:prstGeom prst="rect">
            <a:avLst/>
          </a:prstGeom>
          <a:noFill/>
        </p:spPr>
        <p:txBody>
          <a:bodyPr wrap="none" rtlCol="0">
            <a:spAutoFit/>
          </a:bodyPr>
          <a:lstStyle/>
          <a:p>
            <a:r>
              <a:rPr lang="en-US" dirty="0"/>
              <a:t>VOQ j</a:t>
            </a:r>
          </a:p>
        </p:txBody>
      </p:sp>
      <p:graphicFrame>
        <p:nvGraphicFramePr>
          <p:cNvPr id="8" name="Table 7"/>
          <p:cNvGraphicFramePr>
            <a:graphicFrameLocks noGrp="1"/>
          </p:cNvGraphicFramePr>
          <p:nvPr>
            <p:extLst>
              <p:ext uri="{D42A27DB-BD31-4B8C-83A1-F6EECF244321}">
                <p14:modId xmlns:p14="http://schemas.microsoft.com/office/powerpoint/2010/main" val="3713336197"/>
              </p:ext>
            </p:extLst>
          </p:nvPr>
        </p:nvGraphicFramePr>
        <p:xfrm>
          <a:off x="4908154" y="2531061"/>
          <a:ext cx="465365" cy="210458"/>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73001101"/>
                    </a:ext>
                  </a:extLst>
                </a:gridCol>
                <a:gridCol w="161291">
                  <a:extLst>
                    <a:ext uri="{9D8B030D-6E8A-4147-A177-3AD203B41FA5}">
                      <a16:colId xmlns:a16="http://schemas.microsoft.com/office/drawing/2014/main" val="887877566"/>
                    </a:ext>
                  </a:extLst>
                </a:gridCol>
                <a:gridCol w="95794">
                  <a:extLst>
                    <a:ext uri="{9D8B030D-6E8A-4147-A177-3AD203B41FA5}">
                      <a16:colId xmlns:a16="http://schemas.microsoft.com/office/drawing/2014/main" val="355772373"/>
                    </a:ext>
                  </a:extLst>
                </a:gridCol>
              </a:tblGrid>
              <a:tr h="210458">
                <a:tc>
                  <a:txBody>
                    <a:bodyPr/>
                    <a:lstStyle/>
                    <a:p>
                      <a:pPr algn="ctr"/>
                      <a:r>
                        <a:rPr lang="en-US" dirty="0"/>
                        <a:t>B</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56001"/>
                  </a:ext>
                </a:extLst>
              </a:tr>
            </a:tbl>
          </a:graphicData>
        </a:graphic>
      </p:graphicFrame>
      <p:graphicFrame>
        <p:nvGraphicFramePr>
          <p:cNvPr id="98" name="Table 97"/>
          <p:cNvGraphicFramePr>
            <a:graphicFrameLocks noGrp="1"/>
          </p:cNvGraphicFramePr>
          <p:nvPr>
            <p:extLst>
              <p:ext uri="{D42A27DB-BD31-4B8C-83A1-F6EECF244321}">
                <p14:modId xmlns:p14="http://schemas.microsoft.com/office/powerpoint/2010/main" val="1955996149"/>
              </p:ext>
            </p:extLst>
          </p:nvPr>
        </p:nvGraphicFramePr>
        <p:xfrm>
          <a:off x="5600488" y="2531061"/>
          <a:ext cx="465365" cy="210458"/>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73001101"/>
                    </a:ext>
                  </a:extLst>
                </a:gridCol>
                <a:gridCol w="161291">
                  <a:extLst>
                    <a:ext uri="{9D8B030D-6E8A-4147-A177-3AD203B41FA5}">
                      <a16:colId xmlns:a16="http://schemas.microsoft.com/office/drawing/2014/main" val="887877566"/>
                    </a:ext>
                  </a:extLst>
                </a:gridCol>
                <a:gridCol w="95794">
                  <a:extLst>
                    <a:ext uri="{9D8B030D-6E8A-4147-A177-3AD203B41FA5}">
                      <a16:colId xmlns:a16="http://schemas.microsoft.com/office/drawing/2014/main" val="355772373"/>
                    </a:ext>
                  </a:extLst>
                </a:gridCol>
              </a:tblGrid>
              <a:tr h="210458">
                <a:tc>
                  <a:txBody>
                    <a:bodyPr/>
                    <a:lstStyle/>
                    <a:p>
                      <a:pPr algn="ctr"/>
                      <a:r>
                        <a:rPr lang="en-US" dirty="0"/>
                        <a:t>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56001"/>
                  </a:ext>
                </a:extLst>
              </a:tr>
            </a:tbl>
          </a:graphicData>
        </a:graphic>
      </p:graphicFrame>
      <p:graphicFrame>
        <p:nvGraphicFramePr>
          <p:cNvPr id="105" name="Table 104"/>
          <p:cNvGraphicFramePr>
            <a:graphicFrameLocks noGrp="1"/>
          </p:cNvGraphicFramePr>
          <p:nvPr>
            <p:extLst>
              <p:ext uri="{D42A27DB-BD31-4B8C-83A1-F6EECF244321}">
                <p14:modId xmlns:p14="http://schemas.microsoft.com/office/powerpoint/2010/main" val="3530686646"/>
              </p:ext>
            </p:extLst>
          </p:nvPr>
        </p:nvGraphicFramePr>
        <p:xfrm>
          <a:off x="6906767" y="2531061"/>
          <a:ext cx="465365" cy="210458"/>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73001101"/>
                    </a:ext>
                  </a:extLst>
                </a:gridCol>
                <a:gridCol w="161291">
                  <a:extLst>
                    <a:ext uri="{9D8B030D-6E8A-4147-A177-3AD203B41FA5}">
                      <a16:colId xmlns:a16="http://schemas.microsoft.com/office/drawing/2014/main" val="887877566"/>
                    </a:ext>
                  </a:extLst>
                </a:gridCol>
                <a:gridCol w="95794">
                  <a:extLst>
                    <a:ext uri="{9D8B030D-6E8A-4147-A177-3AD203B41FA5}">
                      <a16:colId xmlns:a16="http://schemas.microsoft.com/office/drawing/2014/main" val="355772373"/>
                    </a:ext>
                  </a:extLst>
                </a:gridCol>
              </a:tblGrid>
              <a:tr h="210458">
                <a:tc>
                  <a:txBody>
                    <a:bodyPr/>
                    <a:lstStyle/>
                    <a:p>
                      <a:pPr algn="ctr"/>
                      <a:r>
                        <a:rPr lang="en-US" dirty="0"/>
                        <a:t>A</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56001"/>
                  </a:ext>
                </a:extLst>
              </a:tr>
            </a:tbl>
          </a:graphicData>
        </a:graphic>
      </p:graphicFrame>
      <p:graphicFrame>
        <p:nvGraphicFramePr>
          <p:cNvPr id="106" name="Table 105"/>
          <p:cNvGraphicFramePr>
            <a:graphicFrameLocks noGrp="1"/>
          </p:cNvGraphicFramePr>
          <p:nvPr>
            <p:extLst>
              <p:ext uri="{D42A27DB-BD31-4B8C-83A1-F6EECF244321}">
                <p14:modId xmlns:p14="http://schemas.microsoft.com/office/powerpoint/2010/main" val="1389659842"/>
              </p:ext>
            </p:extLst>
          </p:nvPr>
        </p:nvGraphicFramePr>
        <p:xfrm>
          <a:off x="8199989" y="2531061"/>
          <a:ext cx="465365" cy="210458"/>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73001101"/>
                    </a:ext>
                  </a:extLst>
                </a:gridCol>
                <a:gridCol w="161291">
                  <a:extLst>
                    <a:ext uri="{9D8B030D-6E8A-4147-A177-3AD203B41FA5}">
                      <a16:colId xmlns:a16="http://schemas.microsoft.com/office/drawing/2014/main" val="887877566"/>
                    </a:ext>
                  </a:extLst>
                </a:gridCol>
                <a:gridCol w="95794">
                  <a:extLst>
                    <a:ext uri="{9D8B030D-6E8A-4147-A177-3AD203B41FA5}">
                      <a16:colId xmlns:a16="http://schemas.microsoft.com/office/drawing/2014/main" val="355772373"/>
                    </a:ext>
                  </a:extLst>
                </a:gridCol>
              </a:tblGrid>
              <a:tr h="210458">
                <a:tc>
                  <a:txBody>
                    <a:bodyPr/>
                    <a:lstStyle/>
                    <a:p>
                      <a:pPr algn="ctr"/>
                      <a:r>
                        <a:rPr lang="en-US" dirty="0"/>
                        <a:t>F</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56001"/>
                  </a:ext>
                </a:extLst>
              </a:tr>
            </a:tbl>
          </a:graphicData>
        </a:graphic>
      </p:graphicFrame>
      <p:cxnSp>
        <p:nvCxnSpPr>
          <p:cNvPr id="10" name="Straight Arrow Connector 9"/>
          <p:cNvCxnSpPr/>
          <p:nvPr/>
        </p:nvCxnSpPr>
        <p:spPr>
          <a:xfrm>
            <a:off x="4542394" y="2635111"/>
            <a:ext cx="365760" cy="235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8" idx="3"/>
          </p:cNvCxnSpPr>
          <p:nvPr/>
        </p:nvCxnSpPr>
        <p:spPr>
          <a:xfrm>
            <a:off x="5373519" y="2636290"/>
            <a:ext cx="226969" cy="118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065853" y="2636290"/>
            <a:ext cx="22696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620471" y="2636290"/>
            <a:ext cx="25663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372132" y="2636290"/>
            <a:ext cx="19213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7877773" y="2635111"/>
            <a:ext cx="322216" cy="235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6345068" y="2613431"/>
            <a:ext cx="243838" cy="45719"/>
            <a:chOff x="7071360" y="2151017"/>
            <a:chExt cx="243838" cy="45719"/>
          </a:xfrm>
        </p:grpSpPr>
        <p:sp>
          <p:nvSpPr>
            <p:cNvPr id="107" name="Oval 106"/>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7593113" y="2613431"/>
            <a:ext cx="243838" cy="45719"/>
            <a:chOff x="7071360" y="2151017"/>
            <a:chExt cx="243838" cy="45719"/>
          </a:xfrm>
        </p:grpSpPr>
        <p:sp>
          <p:nvSpPr>
            <p:cNvPr id="113" name="Oval 112"/>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1" name="Straight Connector 120"/>
          <p:cNvCxnSpPr/>
          <p:nvPr/>
        </p:nvCxnSpPr>
        <p:spPr>
          <a:xfrm>
            <a:off x="4542394" y="2835683"/>
            <a:ext cx="333537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Connector: Curved 122"/>
          <p:cNvCxnSpPr>
            <a:endCxn id="106" idx="1"/>
          </p:cNvCxnSpPr>
          <p:nvPr/>
        </p:nvCxnSpPr>
        <p:spPr>
          <a:xfrm flipV="1">
            <a:off x="7877773" y="2636290"/>
            <a:ext cx="322216" cy="199393"/>
          </a:xfrm>
          <a:prstGeom prst="curved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4" name="Table 123"/>
          <p:cNvGraphicFramePr>
            <a:graphicFrameLocks noGrp="1"/>
          </p:cNvGraphicFramePr>
          <p:nvPr>
            <p:extLst>
              <p:ext uri="{D42A27DB-BD31-4B8C-83A1-F6EECF244321}">
                <p14:modId xmlns:p14="http://schemas.microsoft.com/office/powerpoint/2010/main" val="453479302"/>
              </p:ext>
            </p:extLst>
          </p:nvPr>
        </p:nvGraphicFramePr>
        <p:xfrm>
          <a:off x="4083561" y="4746788"/>
          <a:ext cx="3906760" cy="370840"/>
        </p:xfrm>
        <a:graphic>
          <a:graphicData uri="http://schemas.openxmlformats.org/drawingml/2006/table">
            <a:tbl>
              <a:tblPr>
                <a:tableStyleId>{5C22544A-7EE6-4342-B048-85BDC9FD1C3A}</a:tableStyleId>
              </a:tblPr>
              <a:tblGrid>
                <a:gridCol w="488345">
                  <a:extLst>
                    <a:ext uri="{9D8B030D-6E8A-4147-A177-3AD203B41FA5}">
                      <a16:colId xmlns:a16="http://schemas.microsoft.com/office/drawing/2014/main" val="3534881450"/>
                    </a:ext>
                  </a:extLst>
                </a:gridCol>
                <a:gridCol w="488345">
                  <a:extLst>
                    <a:ext uri="{9D8B030D-6E8A-4147-A177-3AD203B41FA5}">
                      <a16:colId xmlns:a16="http://schemas.microsoft.com/office/drawing/2014/main" val="919828481"/>
                    </a:ext>
                  </a:extLst>
                </a:gridCol>
                <a:gridCol w="488345">
                  <a:extLst>
                    <a:ext uri="{9D8B030D-6E8A-4147-A177-3AD203B41FA5}">
                      <a16:colId xmlns:a16="http://schemas.microsoft.com/office/drawing/2014/main" val="2216548718"/>
                    </a:ext>
                  </a:extLst>
                </a:gridCol>
                <a:gridCol w="488345">
                  <a:extLst>
                    <a:ext uri="{9D8B030D-6E8A-4147-A177-3AD203B41FA5}">
                      <a16:colId xmlns:a16="http://schemas.microsoft.com/office/drawing/2014/main" val="571717457"/>
                    </a:ext>
                  </a:extLst>
                </a:gridCol>
                <a:gridCol w="488345">
                  <a:extLst>
                    <a:ext uri="{9D8B030D-6E8A-4147-A177-3AD203B41FA5}">
                      <a16:colId xmlns:a16="http://schemas.microsoft.com/office/drawing/2014/main" val="1775192613"/>
                    </a:ext>
                  </a:extLst>
                </a:gridCol>
                <a:gridCol w="488345">
                  <a:extLst>
                    <a:ext uri="{9D8B030D-6E8A-4147-A177-3AD203B41FA5}">
                      <a16:colId xmlns:a16="http://schemas.microsoft.com/office/drawing/2014/main" val="2751243023"/>
                    </a:ext>
                  </a:extLst>
                </a:gridCol>
                <a:gridCol w="488345">
                  <a:extLst>
                    <a:ext uri="{9D8B030D-6E8A-4147-A177-3AD203B41FA5}">
                      <a16:colId xmlns:a16="http://schemas.microsoft.com/office/drawing/2014/main" val="1834145654"/>
                    </a:ext>
                  </a:extLst>
                </a:gridCol>
                <a:gridCol w="488345">
                  <a:extLst>
                    <a:ext uri="{9D8B030D-6E8A-4147-A177-3AD203B41FA5}">
                      <a16:colId xmlns:a16="http://schemas.microsoft.com/office/drawing/2014/main" val="1539775629"/>
                    </a:ext>
                  </a:extLst>
                </a:gridCol>
              </a:tblGrid>
              <a:tr h="370840">
                <a:tc>
                  <a:txBody>
                    <a:bodyPr/>
                    <a:lstStyle/>
                    <a:p>
                      <a:pPr algn="ctr"/>
                      <a:r>
                        <a:rPr lang="en-US" dirty="0"/>
                        <a:t>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125645"/>
                  </a:ext>
                </a:extLst>
              </a:tr>
            </a:tbl>
          </a:graphicData>
        </a:graphic>
      </p:graphicFrame>
      <p:grpSp>
        <p:nvGrpSpPr>
          <p:cNvPr id="125" name="Group 124"/>
          <p:cNvGrpSpPr/>
          <p:nvPr/>
        </p:nvGrpSpPr>
        <p:grpSpPr>
          <a:xfrm>
            <a:off x="4664316" y="4892751"/>
            <a:ext cx="243838" cy="45719"/>
            <a:chOff x="7071360" y="2151017"/>
            <a:chExt cx="243838" cy="45719"/>
          </a:xfrm>
        </p:grpSpPr>
        <p:sp>
          <p:nvSpPr>
            <p:cNvPr id="126" name="Oval 125"/>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p:cNvGrpSpPr/>
          <p:nvPr/>
        </p:nvGrpSpPr>
        <p:grpSpPr>
          <a:xfrm>
            <a:off x="5647156" y="4892751"/>
            <a:ext cx="243838" cy="45719"/>
            <a:chOff x="7071360" y="2151017"/>
            <a:chExt cx="243838" cy="45719"/>
          </a:xfrm>
        </p:grpSpPr>
        <p:sp>
          <p:nvSpPr>
            <p:cNvPr id="130" name="Oval 129"/>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6612714" y="4903270"/>
            <a:ext cx="243838" cy="45719"/>
            <a:chOff x="7071360" y="2151017"/>
            <a:chExt cx="243838" cy="45719"/>
          </a:xfrm>
        </p:grpSpPr>
        <p:sp>
          <p:nvSpPr>
            <p:cNvPr id="134" name="Oval 133"/>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1" name="Straight Arrow Connector 140"/>
          <p:cNvCxnSpPr/>
          <p:nvPr/>
        </p:nvCxnSpPr>
        <p:spPr>
          <a:xfrm flipV="1">
            <a:off x="6292820" y="2765698"/>
            <a:ext cx="703517" cy="1968933"/>
          </a:xfrm>
          <a:prstGeom prst="straightConnector1">
            <a:avLst/>
          </a:prstGeom>
          <a:ln w="12700">
            <a:solidFill>
              <a:srgbClr val="0070C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H="1" flipV="1">
            <a:off x="4974200" y="2765697"/>
            <a:ext cx="285777" cy="1910535"/>
          </a:xfrm>
          <a:prstGeom prst="straightConnector1">
            <a:avLst/>
          </a:prstGeom>
          <a:ln w="12700">
            <a:solidFill>
              <a:srgbClr val="0070C0"/>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104910" y="2068405"/>
            <a:ext cx="2813802" cy="954107"/>
          </a:xfrm>
          <a:prstGeom prst="rect">
            <a:avLst/>
          </a:prstGeom>
          <a:noFill/>
        </p:spPr>
        <p:txBody>
          <a:bodyPr wrap="square" rtlCol="0">
            <a:spAutoFit/>
          </a:bodyPr>
          <a:lstStyle/>
          <a:p>
            <a:r>
              <a:rPr lang="en-US" sz="2000" b="1" dirty="0"/>
              <a:t>Main Data Structure</a:t>
            </a:r>
          </a:p>
          <a:p>
            <a:pPr marL="342900" indent="-342900">
              <a:buFont typeface="Arial" panose="020B0604020202020204" pitchFamily="34" charset="0"/>
              <a:buChar char="•"/>
            </a:pPr>
            <a:r>
              <a:rPr lang="en-US" dirty="0"/>
              <a:t>Array of linked lists</a:t>
            </a:r>
          </a:p>
          <a:p>
            <a:pPr marL="342900" indent="-342900">
              <a:buFont typeface="Arial" panose="020B0604020202020204" pitchFamily="34" charset="0"/>
              <a:buChar char="•"/>
            </a:pPr>
            <a:r>
              <a:rPr lang="en-US" dirty="0"/>
              <a:t>Each link list =&gt; VOQ</a:t>
            </a:r>
          </a:p>
        </p:txBody>
      </p:sp>
      <p:sp>
        <p:nvSpPr>
          <p:cNvPr id="149" name="TextBox 148"/>
          <p:cNvSpPr txBox="1"/>
          <p:nvPr/>
        </p:nvSpPr>
        <p:spPr>
          <a:xfrm>
            <a:off x="153263" y="4495391"/>
            <a:ext cx="3344461" cy="677108"/>
          </a:xfrm>
          <a:prstGeom prst="rect">
            <a:avLst/>
          </a:prstGeom>
          <a:noFill/>
        </p:spPr>
        <p:txBody>
          <a:bodyPr wrap="square" rtlCol="0">
            <a:spAutoFit/>
          </a:bodyPr>
          <a:lstStyle/>
          <a:p>
            <a:r>
              <a:rPr lang="en-US" sz="2000" b="1" dirty="0"/>
              <a:t>Auxiliary Data Structure</a:t>
            </a:r>
          </a:p>
          <a:p>
            <a:pPr marL="342900" indent="-342900">
              <a:buFont typeface="Arial" panose="020B0604020202020204" pitchFamily="34" charset="0"/>
              <a:buChar char="•"/>
            </a:pPr>
            <a:r>
              <a:rPr lang="en-US" dirty="0"/>
              <a:t>Array of all packets</a:t>
            </a:r>
          </a:p>
        </p:txBody>
      </p:sp>
      <p:sp>
        <p:nvSpPr>
          <p:cNvPr id="152" name="Arrow: Up-Down 151"/>
          <p:cNvSpPr/>
          <p:nvPr/>
        </p:nvSpPr>
        <p:spPr>
          <a:xfrm>
            <a:off x="2140144" y="3053832"/>
            <a:ext cx="252549" cy="1472879"/>
          </a:xfrm>
          <a:prstGeom prst="upDownArrow">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159921" y="3404465"/>
            <a:ext cx="2107859" cy="646331"/>
          </a:xfrm>
          <a:prstGeom prst="rect">
            <a:avLst/>
          </a:prstGeom>
          <a:noFill/>
        </p:spPr>
        <p:txBody>
          <a:bodyPr wrap="square" rtlCol="0">
            <a:spAutoFit/>
          </a:bodyPr>
          <a:lstStyle/>
          <a:p>
            <a:pPr algn="ctr"/>
            <a:r>
              <a:rPr lang="en-US" dirty="0"/>
              <a:t>One-to-one correspondence</a:t>
            </a:r>
          </a:p>
        </p:txBody>
      </p:sp>
      <p:sp>
        <p:nvSpPr>
          <p:cNvPr id="156" name="Oval 155"/>
          <p:cNvSpPr/>
          <p:nvPr/>
        </p:nvSpPr>
        <p:spPr>
          <a:xfrm>
            <a:off x="6065853" y="4758602"/>
            <a:ext cx="423993" cy="371183"/>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Multiplication Sign 156"/>
          <p:cNvSpPr/>
          <p:nvPr/>
        </p:nvSpPr>
        <p:spPr>
          <a:xfrm>
            <a:off x="4925033" y="2295193"/>
            <a:ext cx="468657" cy="38737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Multiplication Sign 157"/>
          <p:cNvSpPr/>
          <p:nvPr/>
        </p:nvSpPr>
        <p:spPr>
          <a:xfrm>
            <a:off x="5076466" y="4623778"/>
            <a:ext cx="468657" cy="38737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Curved Right 158"/>
          <p:cNvSpPr/>
          <p:nvPr/>
        </p:nvSpPr>
        <p:spPr>
          <a:xfrm rot="5400000">
            <a:off x="6235227" y="3039553"/>
            <a:ext cx="626474" cy="2576974"/>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881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anim calcmode="lin" valueType="num">
                                      <p:cBhvr additive="base">
                                        <p:cTn id="7" dur="500" fill="hold"/>
                                        <p:tgtEl>
                                          <p:spTgt spid="1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1000"/>
                                        <p:tgtEl>
                                          <p:spTgt spid="84"/>
                                        </p:tgtEl>
                                      </p:cBhvr>
                                    </p:animEffect>
                                    <p:anim calcmode="lin" valueType="num">
                                      <p:cBhvr>
                                        <p:cTn id="19" dur="1000" fill="hold"/>
                                        <p:tgtEl>
                                          <p:spTgt spid="84"/>
                                        </p:tgtEl>
                                        <p:attrNameLst>
                                          <p:attrName>ppt_x</p:attrName>
                                        </p:attrNameLst>
                                      </p:cBhvr>
                                      <p:tavLst>
                                        <p:tav tm="0">
                                          <p:val>
                                            <p:strVal val="#ppt_x"/>
                                          </p:val>
                                        </p:tav>
                                        <p:tav tm="100000">
                                          <p:val>
                                            <p:strVal val="#ppt_x"/>
                                          </p:val>
                                        </p:tav>
                                      </p:tavLst>
                                    </p:anim>
                                    <p:anim calcmode="lin" valueType="num">
                                      <p:cBhvr>
                                        <p:cTn id="20" dur="1000" fill="hold"/>
                                        <p:tgtEl>
                                          <p:spTgt spid="84"/>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90"/>
                                        </p:tgtEl>
                                        <p:attrNameLst>
                                          <p:attrName>style.visibility</p:attrName>
                                        </p:attrNameLst>
                                      </p:cBhvr>
                                      <p:to>
                                        <p:strVal val="visible"/>
                                      </p:to>
                                    </p:set>
                                    <p:animEffect transition="in" filter="fade">
                                      <p:cBhvr>
                                        <p:cTn id="23" dur="1000"/>
                                        <p:tgtEl>
                                          <p:spTgt spid="90"/>
                                        </p:tgtEl>
                                      </p:cBhvr>
                                    </p:animEffect>
                                    <p:anim calcmode="lin" valueType="num">
                                      <p:cBhvr>
                                        <p:cTn id="24" dur="1000" fill="hold"/>
                                        <p:tgtEl>
                                          <p:spTgt spid="90"/>
                                        </p:tgtEl>
                                        <p:attrNameLst>
                                          <p:attrName>ppt_x</p:attrName>
                                        </p:attrNameLst>
                                      </p:cBhvr>
                                      <p:tavLst>
                                        <p:tav tm="0">
                                          <p:val>
                                            <p:strVal val="#ppt_x"/>
                                          </p:val>
                                        </p:tav>
                                        <p:tav tm="100000">
                                          <p:val>
                                            <p:strVal val="#ppt_x"/>
                                          </p:val>
                                        </p:tav>
                                      </p:tavLst>
                                    </p:anim>
                                    <p:anim calcmode="lin" valueType="num">
                                      <p:cBhvr>
                                        <p:cTn id="25" dur="1000" fill="hold"/>
                                        <p:tgtEl>
                                          <p:spTgt spid="90"/>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fade">
                                      <p:cBhvr>
                                        <p:cTn id="38" dur="1000"/>
                                        <p:tgtEl>
                                          <p:spTgt spid="98"/>
                                        </p:tgtEl>
                                      </p:cBhvr>
                                    </p:animEffect>
                                    <p:anim calcmode="lin" valueType="num">
                                      <p:cBhvr>
                                        <p:cTn id="39" dur="1000" fill="hold"/>
                                        <p:tgtEl>
                                          <p:spTgt spid="98"/>
                                        </p:tgtEl>
                                        <p:attrNameLst>
                                          <p:attrName>ppt_x</p:attrName>
                                        </p:attrNameLst>
                                      </p:cBhvr>
                                      <p:tavLst>
                                        <p:tav tm="0">
                                          <p:val>
                                            <p:strVal val="#ppt_x"/>
                                          </p:val>
                                        </p:tav>
                                        <p:tav tm="100000">
                                          <p:val>
                                            <p:strVal val="#ppt_x"/>
                                          </p:val>
                                        </p:tav>
                                      </p:tavLst>
                                    </p:anim>
                                    <p:anim calcmode="lin" valueType="num">
                                      <p:cBhvr>
                                        <p:cTn id="40" dur="1000" fill="hold"/>
                                        <p:tgtEl>
                                          <p:spTgt spid="98"/>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animEffect transition="in" filter="fade">
                                      <p:cBhvr>
                                        <p:cTn id="43" dur="1000"/>
                                        <p:tgtEl>
                                          <p:spTgt spid="105"/>
                                        </p:tgtEl>
                                      </p:cBhvr>
                                    </p:animEffect>
                                    <p:anim calcmode="lin" valueType="num">
                                      <p:cBhvr>
                                        <p:cTn id="44" dur="1000" fill="hold"/>
                                        <p:tgtEl>
                                          <p:spTgt spid="105"/>
                                        </p:tgtEl>
                                        <p:attrNameLst>
                                          <p:attrName>ppt_x</p:attrName>
                                        </p:attrNameLst>
                                      </p:cBhvr>
                                      <p:tavLst>
                                        <p:tav tm="0">
                                          <p:val>
                                            <p:strVal val="#ppt_x"/>
                                          </p:val>
                                        </p:tav>
                                        <p:tav tm="100000">
                                          <p:val>
                                            <p:strVal val="#ppt_x"/>
                                          </p:val>
                                        </p:tav>
                                      </p:tavLst>
                                    </p:anim>
                                    <p:anim calcmode="lin" valueType="num">
                                      <p:cBhvr>
                                        <p:cTn id="45" dur="1000" fill="hold"/>
                                        <p:tgtEl>
                                          <p:spTgt spid="105"/>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fade">
                                      <p:cBhvr>
                                        <p:cTn id="48" dur="1000"/>
                                        <p:tgtEl>
                                          <p:spTgt spid="106"/>
                                        </p:tgtEl>
                                      </p:cBhvr>
                                    </p:animEffect>
                                    <p:anim calcmode="lin" valueType="num">
                                      <p:cBhvr>
                                        <p:cTn id="49" dur="1000" fill="hold"/>
                                        <p:tgtEl>
                                          <p:spTgt spid="106"/>
                                        </p:tgtEl>
                                        <p:attrNameLst>
                                          <p:attrName>ppt_x</p:attrName>
                                        </p:attrNameLst>
                                      </p:cBhvr>
                                      <p:tavLst>
                                        <p:tav tm="0">
                                          <p:val>
                                            <p:strVal val="#ppt_x"/>
                                          </p:val>
                                        </p:tav>
                                        <p:tav tm="100000">
                                          <p:val>
                                            <p:strVal val="#ppt_x"/>
                                          </p:val>
                                        </p:tav>
                                      </p:tavLst>
                                    </p:anim>
                                    <p:anim calcmode="lin" valueType="num">
                                      <p:cBhvr>
                                        <p:cTn id="50" dur="1000" fill="hold"/>
                                        <p:tgtEl>
                                          <p:spTgt spid="106"/>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fade">
                                      <p:cBhvr>
                                        <p:cTn id="58" dur="1000"/>
                                        <p:tgtEl>
                                          <p:spTgt spid="69"/>
                                        </p:tgtEl>
                                      </p:cBhvr>
                                    </p:animEffect>
                                    <p:anim calcmode="lin" valueType="num">
                                      <p:cBhvr>
                                        <p:cTn id="59" dur="1000" fill="hold"/>
                                        <p:tgtEl>
                                          <p:spTgt spid="69"/>
                                        </p:tgtEl>
                                        <p:attrNameLst>
                                          <p:attrName>ppt_x</p:attrName>
                                        </p:attrNameLst>
                                      </p:cBhvr>
                                      <p:tavLst>
                                        <p:tav tm="0">
                                          <p:val>
                                            <p:strVal val="#ppt_x"/>
                                          </p:val>
                                        </p:tav>
                                        <p:tav tm="100000">
                                          <p:val>
                                            <p:strVal val="#ppt_x"/>
                                          </p:val>
                                        </p:tav>
                                      </p:tavLst>
                                    </p:anim>
                                    <p:anim calcmode="lin" valueType="num">
                                      <p:cBhvr>
                                        <p:cTn id="60" dur="1000" fill="hold"/>
                                        <p:tgtEl>
                                          <p:spTgt spid="69"/>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fade">
                                      <p:cBhvr>
                                        <p:cTn id="63" dur="1000"/>
                                        <p:tgtEl>
                                          <p:spTgt spid="74"/>
                                        </p:tgtEl>
                                      </p:cBhvr>
                                    </p:animEffect>
                                    <p:anim calcmode="lin" valueType="num">
                                      <p:cBhvr>
                                        <p:cTn id="64" dur="1000" fill="hold"/>
                                        <p:tgtEl>
                                          <p:spTgt spid="74"/>
                                        </p:tgtEl>
                                        <p:attrNameLst>
                                          <p:attrName>ppt_x</p:attrName>
                                        </p:attrNameLst>
                                      </p:cBhvr>
                                      <p:tavLst>
                                        <p:tav tm="0">
                                          <p:val>
                                            <p:strVal val="#ppt_x"/>
                                          </p:val>
                                        </p:tav>
                                        <p:tav tm="100000">
                                          <p:val>
                                            <p:strVal val="#ppt_x"/>
                                          </p:val>
                                        </p:tav>
                                      </p:tavLst>
                                    </p:anim>
                                    <p:anim calcmode="lin" valueType="num">
                                      <p:cBhvr>
                                        <p:cTn id="65" dur="1000" fill="hold"/>
                                        <p:tgtEl>
                                          <p:spTgt spid="74"/>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1000"/>
                                        <p:tgtEl>
                                          <p:spTgt spid="76"/>
                                        </p:tgtEl>
                                      </p:cBhvr>
                                    </p:animEffect>
                                    <p:anim calcmode="lin" valueType="num">
                                      <p:cBhvr>
                                        <p:cTn id="69" dur="1000" fill="hold"/>
                                        <p:tgtEl>
                                          <p:spTgt spid="76"/>
                                        </p:tgtEl>
                                        <p:attrNameLst>
                                          <p:attrName>ppt_x</p:attrName>
                                        </p:attrNameLst>
                                      </p:cBhvr>
                                      <p:tavLst>
                                        <p:tav tm="0">
                                          <p:val>
                                            <p:strVal val="#ppt_x"/>
                                          </p:val>
                                        </p:tav>
                                        <p:tav tm="100000">
                                          <p:val>
                                            <p:strVal val="#ppt_x"/>
                                          </p:val>
                                        </p:tav>
                                      </p:tavLst>
                                    </p:anim>
                                    <p:anim calcmode="lin" valueType="num">
                                      <p:cBhvr>
                                        <p:cTn id="70" dur="1000" fill="hold"/>
                                        <p:tgtEl>
                                          <p:spTgt spid="76"/>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1000"/>
                                        <p:tgtEl>
                                          <p:spTgt spid="79"/>
                                        </p:tgtEl>
                                      </p:cBhvr>
                                    </p:animEffect>
                                    <p:anim calcmode="lin" valueType="num">
                                      <p:cBhvr>
                                        <p:cTn id="74" dur="1000" fill="hold"/>
                                        <p:tgtEl>
                                          <p:spTgt spid="79"/>
                                        </p:tgtEl>
                                        <p:attrNameLst>
                                          <p:attrName>ppt_x</p:attrName>
                                        </p:attrNameLst>
                                      </p:cBhvr>
                                      <p:tavLst>
                                        <p:tav tm="0">
                                          <p:val>
                                            <p:strVal val="#ppt_x"/>
                                          </p:val>
                                        </p:tav>
                                        <p:tav tm="100000">
                                          <p:val>
                                            <p:strVal val="#ppt_x"/>
                                          </p:val>
                                        </p:tav>
                                      </p:tavLst>
                                    </p:anim>
                                    <p:anim calcmode="lin" valueType="num">
                                      <p:cBhvr>
                                        <p:cTn id="75" dur="1000" fill="hold"/>
                                        <p:tgtEl>
                                          <p:spTgt spid="79"/>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fade">
                                      <p:cBhvr>
                                        <p:cTn id="78" dur="1000"/>
                                        <p:tgtEl>
                                          <p:spTgt spid="81"/>
                                        </p:tgtEl>
                                      </p:cBhvr>
                                    </p:animEffect>
                                    <p:anim calcmode="lin" valueType="num">
                                      <p:cBhvr>
                                        <p:cTn id="79" dur="1000" fill="hold"/>
                                        <p:tgtEl>
                                          <p:spTgt spid="81"/>
                                        </p:tgtEl>
                                        <p:attrNameLst>
                                          <p:attrName>ppt_x</p:attrName>
                                        </p:attrNameLst>
                                      </p:cBhvr>
                                      <p:tavLst>
                                        <p:tav tm="0">
                                          <p:val>
                                            <p:strVal val="#ppt_x"/>
                                          </p:val>
                                        </p:tav>
                                        <p:tav tm="100000">
                                          <p:val>
                                            <p:strVal val="#ppt_x"/>
                                          </p:val>
                                        </p:tav>
                                      </p:tavLst>
                                    </p:anim>
                                    <p:anim calcmode="lin" valueType="num">
                                      <p:cBhvr>
                                        <p:cTn id="80" dur="1000" fill="hold"/>
                                        <p:tgtEl>
                                          <p:spTgt spid="81"/>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110"/>
                                        </p:tgtEl>
                                        <p:attrNameLst>
                                          <p:attrName>style.visibility</p:attrName>
                                        </p:attrNameLst>
                                      </p:cBhvr>
                                      <p:to>
                                        <p:strVal val="visible"/>
                                      </p:to>
                                    </p:set>
                                    <p:animEffect transition="in" filter="fade">
                                      <p:cBhvr>
                                        <p:cTn id="83" dur="1000"/>
                                        <p:tgtEl>
                                          <p:spTgt spid="110"/>
                                        </p:tgtEl>
                                      </p:cBhvr>
                                    </p:animEffect>
                                    <p:anim calcmode="lin" valueType="num">
                                      <p:cBhvr>
                                        <p:cTn id="84" dur="1000" fill="hold"/>
                                        <p:tgtEl>
                                          <p:spTgt spid="110"/>
                                        </p:tgtEl>
                                        <p:attrNameLst>
                                          <p:attrName>ppt_x</p:attrName>
                                        </p:attrNameLst>
                                      </p:cBhvr>
                                      <p:tavLst>
                                        <p:tav tm="0">
                                          <p:val>
                                            <p:strVal val="#ppt_x"/>
                                          </p:val>
                                        </p:tav>
                                        <p:tav tm="100000">
                                          <p:val>
                                            <p:strVal val="#ppt_x"/>
                                          </p:val>
                                        </p:tav>
                                      </p:tavLst>
                                    </p:anim>
                                    <p:anim calcmode="lin" valueType="num">
                                      <p:cBhvr>
                                        <p:cTn id="85" dur="1000" fill="hold"/>
                                        <p:tgtEl>
                                          <p:spTgt spid="110"/>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
                                        </p:tgtEl>
                                        <p:attrNameLst>
                                          <p:attrName>style.visibility</p:attrName>
                                        </p:attrNameLst>
                                      </p:cBhvr>
                                      <p:to>
                                        <p:strVal val="visible"/>
                                      </p:to>
                                    </p:set>
                                    <p:animEffect transition="in" filter="fade">
                                      <p:cBhvr>
                                        <p:cTn id="88" dur="1000"/>
                                        <p:tgtEl>
                                          <p:spTgt spid="112"/>
                                        </p:tgtEl>
                                      </p:cBhvr>
                                    </p:animEffect>
                                    <p:anim calcmode="lin" valueType="num">
                                      <p:cBhvr>
                                        <p:cTn id="89" dur="1000" fill="hold"/>
                                        <p:tgtEl>
                                          <p:spTgt spid="112"/>
                                        </p:tgtEl>
                                        <p:attrNameLst>
                                          <p:attrName>ppt_x</p:attrName>
                                        </p:attrNameLst>
                                      </p:cBhvr>
                                      <p:tavLst>
                                        <p:tav tm="0">
                                          <p:val>
                                            <p:strVal val="#ppt_x"/>
                                          </p:val>
                                        </p:tav>
                                        <p:tav tm="100000">
                                          <p:val>
                                            <p:strVal val="#ppt_x"/>
                                          </p:val>
                                        </p:tav>
                                      </p:tavLst>
                                    </p:anim>
                                    <p:anim calcmode="lin" valueType="num">
                                      <p:cBhvr>
                                        <p:cTn id="90" dur="1000" fill="hold"/>
                                        <p:tgtEl>
                                          <p:spTgt spid="112"/>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121"/>
                                        </p:tgtEl>
                                        <p:attrNameLst>
                                          <p:attrName>style.visibility</p:attrName>
                                        </p:attrNameLst>
                                      </p:cBhvr>
                                      <p:to>
                                        <p:strVal val="visible"/>
                                      </p:to>
                                    </p:set>
                                    <p:animEffect transition="in" filter="fade">
                                      <p:cBhvr>
                                        <p:cTn id="93" dur="1000"/>
                                        <p:tgtEl>
                                          <p:spTgt spid="121"/>
                                        </p:tgtEl>
                                      </p:cBhvr>
                                    </p:animEffect>
                                    <p:anim calcmode="lin" valueType="num">
                                      <p:cBhvr>
                                        <p:cTn id="94" dur="1000" fill="hold"/>
                                        <p:tgtEl>
                                          <p:spTgt spid="121"/>
                                        </p:tgtEl>
                                        <p:attrNameLst>
                                          <p:attrName>ppt_x</p:attrName>
                                        </p:attrNameLst>
                                      </p:cBhvr>
                                      <p:tavLst>
                                        <p:tav tm="0">
                                          <p:val>
                                            <p:strVal val="#ppt_x"/>
                                          </p:val>
                                        </p:tav>
                                        <p:tav tm="100000">
                                          <p:val>
                                            <p:strVal val="#ppt_x"/>
                                          </p:val>
                                        </p:tav>
                                      </p:tavLst>
                                    </p:anim>
                                    <p:anim calcmode="lin" valueType="num">
                                      <p:cBhvr>
                                        <p:cTn id="95" dur="1000" fill="hold"/>
                                        <p:tgtEl>
                                          <p:spTgt spid="121"/>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123"/>
                                        </p:tgtEl>
                                        <p:attrNameLst>
                                          <p:attrName>style.visibility</p:attrName>
                                        </p:attrNameLst>
                                      </p:cBhvr>
                                      <p:to>
                                        <p:strVal val="visible"/>
                                      </p:to>
                                    </p:set>
                                    <p:animEffect transition="in" filter="fade">
                                      <p:cBhvr>
                                        <p:cTn id="98" dur="1000"/>
                                        <p:tgtEl>
                                          <p:spTgt spid="123"/>
                                        </p:tgtEl>
                                      </p:cBhvr>
                                    </p:animEffect>
                                    <p:anim calcmode="lin" valueType="num">
                                      <p:cBhvr>
                                        <p:cTn id="99" dur="1000" fill="hold"/>
                                        <p:tgtEl>
                                          <p:spTgt spid="123"/>
                                        </p:tgtEl>
                                        <p:attrNameLst>
                                          <p:attrName>ppt_x</p:attrName>
                                        </p:attrNameLst>
                                      </p:cBhvr>
                                      <p:tavLst>
                                        <p:tav tm="0">
                                          <p:val>
                                            <p:strVal val="#ppt_x"/>
                                          </p:val>
                                        </p:tav>
                                        <p:tav tm="100000">
                                          <p:val>
                                            <p:strVal val="#ppt_x"/>
                                          </p:val>
                                        </p:tav>
                                      </p:tavLst>
                                    </p:anim>
                                    <p:anim calcmode="lin" valueType="num">
                                      <p:cBhvr>
                                        <p:cTn id="100" dur="1000" fill="hold"/>
                                        <p:tgtEl>
                                          <p:spTgt spid="12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137"/>
                                        </p:tgtEl>
                                        <p:attrNameLst>
                                          <p:attrName>style.visibility</p:attrName>
                                        </p:attrNameLst>
                                      </p:cBhvr>
                                      <p:to>
                                        <p:strVal val="visible"/>
                                      </p:to>
                                    </p:set>
                                    <p:animEffect transition="in" filter="fade">
                                      <p:cBhvr>
                                        <p:cTn id="103" dur="1000"/>
                                        <p:tgtEl>
                                          <p:spTgt spid="137"/>
                                        </p:tgtEl>
                                      </p:cBhvr>
                                    </p:animEffect>
                                    <p:anim calcmode="lin" valueType="num">
                                      <p:cBhvr>
                                        <p:cTn id="104" dur="1000" fill="hold"/>
                                        <p:tgtEl>
                                          <p:spTgt spid="137"/>
                                        </p:tgtEl>
                                        <p:attrNameLst>
                                          <p:attrName>ppt_x</p:attrName>
                                        </p:attrNameLst>
                                      </p:cBhvr>
                                      <p:tavLst>
                                        <p:tav tm="0">
                                          <p:val>
                                            <p:strVal val="#ppt_x"/>
                                          </p:val>
                                        </p:tav>
                                        <p:tav tm="100000">
                                          <p:val>
                                            <p:strVal val="#ppt_x"/>
                                          </p:val>
                                        </p:tav>
                                      </p:tavLst>
                                    </p:anim>
                                    <p:anim calcmode="lin" valueType="num">
                                      <p:cBhvr>
                                        <p:cTn id="105"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149">
                                            <p:txEl>
                                              <p:pRg st="0" end="0"/>
                                            </p:txEl>
                                          </p:spTgt>
                                        </p:tgtEl>
                                        <p:attrNameLst>
                                          <p:attrName>style.visibility</p:attrName>
                                        </p:attrNameLst>
                                      </p:cBhvr>
                                      <p:to>
                                        <p:strVal val="visible"/>
                                      </p:to>
                                    </p:set>
                                    <p:anim calcmode="lin" valueType="num">
                                      <p:cBhvr additive="base">
                                        <p:cTn id="110" dur="500" fill="hold"/>
                                        <p:tgtEl>
                                          <p:spTgt spid="149">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1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144"/>
                                        </p:tgtEl>
                                        <p:attrNameLst>
                                          <p:attrName>style.visibility</p:attrName>
                                        </p:attrNameLst>
                                      </p:cBhvr>
                                      <p:to>
                                        <p:strVal val="visible"/>
                                      </p:to>
                                    </p:set>
                                    <p:anim calcmode="lin" valueType="num">
                                      <p:cBhvr additive="base">
                                        <p:cTn id="116" dur="500" fill="hold"/>
                                        <p:tgtEl>
                                          <p:spTgt spid="144"/>
                                        </p:tgtEl>
                                        <p:attrNameLst>
                                          <p:attrName>ppt_x</p:attrName>
                                        </p:attrNameLst>
                                      </p:cBhvr>
                                      <p:tavLst>
                                        <p:tav tm="0">
                                          <p:val>
                                            <p:strVal val="#ppt_x"/>
                                          </p:val>
                                        </p:tav>
                                        <p:tav tm="100000">
                                          <p:val>
                                            <p:strVal val="#ppt_x"/>
                                          </p:val>
                                        </p:tav>
                                      </p:tavLst>
                                    </p:anim>
                                    <p:anim calcmode="lin" valueType="num">
                                      <p:cBhvr additive="base">
                                        <p:cTn id="117" dur="500" fill="hold"/>
                                        <p:tgtEl>
                                          <p:spTgt spid="144"/>
                                        </p:tgtEl>
                                        <p:attrNameLst>
                                          <p:attrName>ppt_y</p:attrName>
                                        </p:attrNameLst>
                                      </p:cBhvr>
                                      <p:tavLst>
                                        <p:tav tm="0">
                                          <p:val>
                                            <p:strVal val="1+#ppt_h/2"/>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125"/>
                                        </p:tgtEl>
                                        <p:attrNameLst>
                                          <p:attrName>style.visibility</p:attrName>
                                        </p:attrNameLst>
                                      </p:cBhvr>
                                      <p:to>
                                        <p:strVal val="visible"/>
                                      </p:to>
                                    </p:set>
                                    <p:anim calcmode="lin" valueType="num">
                                      <p:cBhvr additive="base">
                                        <p:cTn id="120" dur="500" fill="hold"/>
                                        <p:tgtEl>
                                          <p:spTgt spid="125"/>
                                        </p:tgtEl>
                                        <p:attrNameLst>
                                          <p:attrName>ppt_x</p:attrName>
                                        </p:attrNameLst>
                                      </p:cBhvr>
                                      <p:tavLst>
                                        <p:tav tm="0">
                                          <p:val>
                                            <p:strVal val="#ppt_x"/>
                                          </p:val>
                                        </p:tav>
                                        <p:tav tm="100000">
                                          <p:val>
                                            <p:strVal val="#ppt_x"/>
                                          </p:val>
                                        </p:tav>
                                      </p:tavLst>
                                    </p:anim>
                                    <p:anim calcmode="lin" valueType="num">
                                      <p:cBhvr additive="base">
                                        <p:cTn id="121" dur="500" fill="hold"/>
                                        <p:tgtEl>
                                          <p:spTgt spid="125"/>
                                        </p:tgtEl>
                                        <p:attrNameLst>
                                          <p:attrName>ppt_y</p:attrName>
                                        </p:attrNameLst>
                                      </p:cBhvr>
                                      <p:tavLst>
                                        <p:tav tm="0">
                                          <p:val>
                                            <p:strVal val="1+#ppt_h/2"/>
                                          </p:val>
                                        </p:tav>
                                        <p:tav tm="100000">
                                          <p:val>
                                            <p:strVal val="#ppt_y"/>
                                          </p:val>
                                        </p:tav>
                                      </p:tavLst>
                                    </p:anim>
                                  </p:childTnLst>
                                </p:cTn>
                              </p:par>
                              <p:par>
                                <p:cTn id="122" presetID="2" presetClass="entr" presetSubtype="4" fill="hold" nodeType="withEffect">
                                  <p:stCondLst>
                                    <p:cond delay="0"/>
                                  </p:stCondLst>
                                  <p:childTnLst>
                                    <p:set>
                                      <p:cBhvr>
                                        <p:cTn id="123" dur="1" fill="hold">
                                          <p:stCondLst>
                                            <p:cond delay="0"/>
                                          </p:stCondLst>
                                        </p:cTn>
                                        <p:tgtEl>
                                          <p:spTgt spid="129"/>
                                        </p:tgtEl>
                                        <p:attrNameLst>
                                          <p:attrName>style.visibility</p:attrName>
                                        </p:attrNameLst>
                                      </p:cBhvr>
                                      <p:to>
                                        <p:strVal val="visible"/>
                                      </p:to>
                                    </p:set>
                                    <p:anim calcmode="lin" valueType="num">
                                      <p:cBhvr additive="base">
                                        <p:cTn id="124" dur="500" fill="hold"/>
                                        <p:tgtEl>
                                          <p:spTgt spid="129"/>
                                        </p:tgtEl>
                                        <p:attrNameLst>
                                          <p:attrName>ppt_x</p:attrName>
                                        </p:attrNameLst>
                                      </p:cBhvr>
                                      <p:tavLst>
                                        <p:tav tm="0">
                                          <p:val>
                                            <p:strVal val="#ppt_x"/>
                                          </p:val>
                                        </p:tav>
                                        <p:tav tm="100000">
                                          <p:val>
                                            <p:strVal val="#ppt_x"/>
                                          </p:val>
                                        </p:tav>
                                      </p:tavLst>
                                    </p:anim>
                                    <p:anim calcmode="lin" valueType="num">
                                      <p:cBhvr additive="base">
                                        <p:cTn id="125" dur="500" fill="hold"/>
                                        <p:tgtEl>
                                          <p:spTgt spid="129"/>
                                        </p:tgtEl>
                                        <p:attrNameLst>
                                          <p:attrName>ppt_y</p:attrName>
                                        </p:attrNameLst>
                                      </p:cBhvr>
                                      <p:tavLst>
                                        <p:tav tm="0">
                                          <p:val>
                                            <p:strVal val="1+#ppt_h/2"/>
                                          </p:val>
                                        </p:tav>
                                        <p:tav tm="100000">
                                          <p:val>
                                            <p:strVal val="#ppt_y"/>
                                          </p:val>
                                        </p:tav>
                                      </p:tavLst>
                                    </p:anim>
                                  </p:childTnLst>
                                </p:cTn>
                              </p:par>
                              <p:par>
                                <p:cTn id="126" presetID="2" presetClass="entr" presetSubtype="4" fill="hold" nodeType="withEffect">
                                  <p:stCondLst>
                                    <p:cond delay="0"/>
                                  </p:stCondLst>
                                  <p:childTnLst>
                                    <p:set>
                                      <p:cBhvr>
                                        <p:cTn id="127" dur="1" fill="hold">
                                          <p:stCondLst>
                                            <p:cond delay="0"/>
                                          </p:stCondLst>
                                        </p:cTn>
                                        <p:tgtEl>
                                          <p:spTgt spid="133"/>
                                        </p:tgtEl>
                                        <p:attrNameLst>
                                          <p:attrName>style.visibility</p:attrName>
                                        </p:attrNameLst>
                                      </p:cBhvr>
                                      <p:to>
                                        <p:strVal val="visible"/>
                                      </p:to>
                                    </p:set>
                                    <p:anim calcmode="lin" valueType="num">
                                      <p:cBhvr additive="base">
                                        <p:cTn id="128" dur="500" fill="hold"/>
                                        <p:tgtEl>
                                          <p:spTgt spid="133"/>
                                        </p:tgtEl>
                                        <p:attrNameLst>
                                          <p:attrName>ppt_x</p:attrName>
                                        </p:attrNameLst>
                                      </p:cBhvr>
                                      <p:tavLst>
                                        <p:tav tm="0">
                                          <p:val>
                                            <p:strVal val="#ppt_x"/>
                                          </p:val>
                                        </p:tav>
                                        <p:tav tm="100000">
                                          <p:val>
                                            <p:strVal val="#ppt_x"/>
                                          </p:val>
                                        </p:tav>
                                      </p:tavLst>
                                    </p:anim>
                                    <p:anim calcmode="lin" valueType="num">
                                      <p:cBhvr additive="base">
                                        <p:cTn id="129" dur="500" fill="hold"/>
                                        <p:tgtEl>
                                          <p:spTgt spid="133"/>
                                        </p:tgtEl>
                                        <p:attrNameLst>
                                          <p:attrName>ppt_y</p:attrName>
                                        </p:attrNameLst>
                                      </p:cBhvr>
                                      <p:tavLst>
                                        <p:tav tm="0">
                                          <p:val>
                                            <p:strVal val="1+#ppt_h/2"/>
                                          </p:val>
                                        </p:tav>
                                        <p:tav tm="100000">
                                          <p:val>
                                            <p:strVal val="#ppt_y"/>
                                          </p:val>
                                        </p:tav>
                                      </p:tavLst>
                                    </p:anim>
                                  </p:childTnLst>
                                </p:cTn>
                              </p:par>
                              <p:par>
                                <p:cTn id="130" presetID="2" presetClass="entr" presetSubtype="4" fill="hold" nodeType="withEffect">
                                  <p:stCondLst>
                                    <p:cond delay="0"/>
                                  </p:stCondLst>
                                  <p:childTnLst>
                                    <p:set>
                                      <p:cBhvr>
                                        <p:cTn id="131" dur="1" fill="hold">
                                          <p:stCondLst>
                                            <p:cond delay="0"/>
                                          </p:stCondLst>
                                        </p:cTn>
                                        <p:tgtEl>
                                          <p:spTgt spid="124"/>
                                        </p:tgtEl>
                                        <p:attrNameLst>
                                          <p:attrName>style.visibility</p:attrName>
                                        </p:attrNameLst>
                                      </p:cBhvr>
                                      <p:to>
                                        <p:strVal val="visible"/>
                                      </p:to>
                                    </p:set>
                                    <p:anim calcmode="lin" valueType="num">
                                      <p:cBhvr additive="base">
                                        <p:cTn id="132" dur="500" fill="hold"/>
                                        <p:tgtEl>
                                          <p:spTgt spid="124"/>
                                        </p:tgtEl>
                                        <p:attrNameLst>
                                          <p:attrName>ppt_x</p:attrName>
                                        </p:attrNameLst>
                                      </p:cBhvr>
                                      <p:tavLst>
                                        <p:tav tm="0">
                                          <p:val>
                                            <p:strVal val="#ppt_x"/>
                                          </p:val>
                                        </p:tav>
                                        <p:tav tm="100000">
                                          <p:val>
                                            <p:strVal val="#ppt_x"/>
                                          </p:val>
                                        </p:tav>
                                      </p:tavLst>
                                    </p:anim>
                                    <p:anim calcmode="lin" valueType="num">
                                      <p:cBhvr additive="base">
                                        <p:cTn id="133"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nodeType="clickEffect">
                                  <p:stCondLst>
                                    <p:cond delay="0"/>
                                  </p:stCondLst>
                                  <p:childTnLst>
                                    <p:set>
                                      <p:cBhvr>
                                        <p:cTn id="137" dur="1" fill="hold">
                                          <p:stCondLst>
                                            <p:cond delay="0"/>
                                          </p:stCondLst>
                                        </p:cTn>
                                        <p:tgtEl>
                                          <p:spTgt spid="146">
                                            <p:txEl>
                                              <p:pRg st="1" end="1"/>
                                            </p:txEl>
                                          </p:spTgt>
                                        </p:tgtEl>
                                        <p:attrNameLst>
                                          <p:attrName>style.visibility</p:attrName>
                                        </p:attrNameLst>
                                      </p:cBhvr>
                                      <p:to>
                                        <p:strVal val="visible"/>
                                      </p:to>
                                    </p:set>
                                    <p:animEffect transition="in" filter="fade">
                                      <p:cBhvr>
                                        <p:cTn id="138" dur="1000"/>
                                        <p:tgtEl>
                                          <p:spTgt spid="146">
                                            <p:txEl>
                                              <p:pRg st="1" end="1"/>
                                            </p:txEl>
                                          </p:spTgt>
                                        </p:tgtEl>
                                      </p:cBhvr>
                                    </p:animEffect>
                                    <p:anim calcmode="lin" valueType="num">
                                      <p:cBhvr>
                                        <p:cTn id="139" dur="1000" fill="hold"/>
                                        <p:tgtEl>
                                          <p:spTgt spid="146">
                                            <p:txEl>
                                              <p:pRg st="1" end="1"/>
                                            </p:txEl>
                                          </p:spTgt>
                                        </p:tgtEl>
                                        <p:attrNameLst>
                                          <p:attrName>ppt_x</p:attrName>
                                        </p:attrNameLst>
                                      </p:cBhvr>
                                      <p:tavLst>
                                        <p:tav tm="0">
                                          <p:val>
                                            <p:strVal val="#ppt_x"/>
                                          </p:val>
                                        </p:tav>
                                        <p:tav tm="100000">
                                          <p:val>
                                            <p:strVal val="#ppt_x"/>
                                          </p:val>
                                        </p:tav>
                                      </p:tavLst>
                                    </p:anim>
                                    <p:anim calcmode="lin" valueType="num">
                                      <p:cBhvr>
                                        <p:cTn id="140" dur="1000" fill="hold"/>
                                        <p:tgtEl>
                                          <p:spTgt spid="1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nodeType="clickEffect">
                                  <p:stCondLst>
                                    <p:cond delay="0"/>
                                  </p:stCondLst>
                                  <p:childTnLst>
                                    <p:set>
                                      <p:cBhvr>
                                        <p:cTn id="144" dur="1" fill="hold">
                                          <p:stCondLst>
                                            <p:cond delay="0"/>
                                          </p:stCondLst>
                                        </p:cTn>
                                        <p:tgtEl>
                                          <p:spTgt spid="146">
                                            <p:txEl>
                                              <p:pRg st="2" end="2"/>
                                            </p:txEl>
                                          </p:spTgt>
                                        </p:tgtEl>
                                        <p:attrNameLst>
                                          <p:attrName>style.visibility</p:attrName>
                                        </p:attrNameLst>
                                      </p:cBhvr>
                                      <p:to>
                                        <p:strVal val="visible"/>
                                      </p:to>
                                    </p:set>
                                    <p:animEffect transition="in" filter="fade">
                                      <p:cBhvr>
                                        <p:cTn id="145" dur="1000"/>
                                        <p:tgtEl>
                                          <p:spTgt spid="146">
                                            <p:txEl>
                                              <p:pRg st="2" end="2"/>
                                            </p:txEl>
                                          </p:spTgt>
                                        </p:tgtEl>
                                      </p:cBhvr>
                                    </p:animEffect>
                                    <p:anim calcmode="lin" valueType="num">
                                      <p:cBhvr>
                                        <p:cTn id="146" dur="1000" fill="hold"/>
                                        <p:tgtEl>
                                          <p:spTgt spid="146">
                                            <p:txEl>
                                              <p:pRg st="2" end="2"/>
                                            </p:txEl>
                                          </p:spTgt>
                                        </p:tgtEl>
                                        <p:attrNameLst>
                                          <p:attrName>ppt_x</p:attrName>
                                        </p:attrNameLst>
                                      </p:cBhvr>
                                      <p:tavLst>
                                        <p:tav tm="0">
                                          <p:val>
                                            <p:strVal val="#ppt_x"/>
                                          </p:val>
                                        </p:tav>
                                        <p:tav tm="100000">
                                          <p:val>
                                            <p:strVal val="#ppt_x"/>
                                          </p:val>
                                        </p:tav>
                                      </p:tavLst>
                                    </p:anim>
                                    <p:anim calcmode="lin" valueType="num">
                                      <p:cBhvr>
                                        <p:cTn id="147" dur="1000" fill="hold"/>
                                        <p:tgtEl>
                                          <p:spTgt spid="1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nodeType="clickEffect">
                                  <p:stCondLst>
                                    <p:cond delay="0"/>
                                  </p:stCondLst>
                                  <p:childTnLst>
                                    <p:set>
                                      <p:cBhvr>
                                        <p:cTn id="151" dur="1" fill="hold">
                                          <p:stCondLst>
                                            <p:cond delay="0"/>
                                          </p:stCondLst>
                                        </p:cTn>
                                        <p:tgtEl>
                                          <p:spTgt spid="149">
                                            <p:txEl>
                                              <p:pRg st="1" end="1"/>
                                            </p:txEl>
                                          </p:spTgt>
                                        </p:tgtEl>
                                        <p:attrNameLst>
                                          <p:attrName>style.visibility</p:attrName>
                                        </p:attrNameLst>
                                      </p:cBhvr>
                                      <p:to>
                                        <p:strVal val="visible"/>
                                      </p:to>
                                    </p:set>
                                    <p:animEffect transition="in" filter="fade">
                                      <p:cBhvr>
                                        <p:cTn id="152" dur="1000"/>
                                        <p:tgtEl>
                                          <p:spTgt spid="149">
                                            <p:txEl>
                                              <p:pRg st="1" end="1"/>
                                            </p:txEl>
                                          </p:spTgt>
                                        </p:tgtEl>
                                      </p:cBhvr>
                                    </p:animEffect>
                                    <p:anim calcmode="lin" valueType="num">
                                      <p:cBhvr>
                                        <p:cTn id="153" dur="1000" fill="hold"/>
                                        <p:tgtEl>
                                          <p:spTgt spid="149">
                                            <p:txEl>
                                              <p:pRg st="1" end="1"/>
                                            </p:txEl>
                                          </p:spTgt>
                                        </p:tgtEl>
                                        <p:attrNameLst>
                                          <p:attrName>ppt_x</p:attrName>
                                        </p:attrNameLst>
                                      </p:cBhvr>
                                      <p:tavLst>
                                        <p:tav tm="0">
                                          <p:val>
                                            <p:strVal val="#ppt_x"/>
                                          </p:val>
                                        </p:tav>
                                        <p:tav tm="100000">
                                          <p:val>
                                            <p:strVal val="#ppt_x"/>
                                          </p:val>
                                        </p:tav>
                                      </p:tavLst>
                                    </p:anim>
                                    <p:anim calcmode="lin" valueType="num">
                                      <p:cBhvr>
                                        <p:cTn id="154" dur="1000" fill="hold"/>
                                        <p:tgtEl>
                                          <p:spTgt spid="14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grpId="0" nodeType="clickEffect">
                                  <p:stCondLst>
                                    <p:cond delay="0"/>
                                  </p:stCondLst>
                                  <p:childTnLst>
                                    <p:set>
                                      <p:cBhvr>
                                        <p:cTn id="158" dur="1" fill="hold">
                                          <p:stCondLst>
                                            <p:cond delay="0"/>
                                          </p:stCondLst>
                                        </p:cTn>
                                        <p:tgtEl>
                                          <p:spTgt spid="152"/>
                                        </p:tgtEl>
                                        <p:attrNameLst>
                                          <p:attrName>style.visibility</p:attrName>
                                        </p:attrNameLst>
                                      </p:cBhvr>
                                      <p:to>
                                        <p:strVal val="visible"/>
                                      </p:to>
                                    </p:set>
                                    <p:animEffect transition="in" filter="fade">
                                      <p:cBhvr>
                                        <p:cTn id="159" dur="1000"/>
                                        <p:tgtEl>
                                          <p:spTgt spid="152"/>
                                        </p:tgtEl>
                                      </p:cBhvr>
                                    </p:animEffect>
                                    <p:anim calcmode="lin" valueType="num">
                                      <p:cBhvr>
                                        <p:cTn id="160" dur="1000" fill="hold"/>
                                        <p:tgtEl>
                                          <p:spTgt spid="152"/>
                                        </p:tgtEl>
                                        <p:attrNameLst>
                                          <p:attrName>ppt_x</p:attrName>
                                        </p:attrNameLst>
                                      </p:cBhvr>
                                      <p:tavLst>
                                        <p:tav tm="0">
                                          <p:val>
                                            <p:strVal val="#ppt_x"/>
                                          </p:val>
                                        </p:tav>
                                        <p:tav tm="100000">
                                          <p:val>
                                            <p:strVal val="#ppt_x"/>
                                          </p:val>
                                        </p:tav>
                                      </p:tavLst>
                                    </p:anim>
                                    <p:anim calcmode="lin" valueType="num">
                                      <p:cBhvr>
                                        <p:cTn id="161" dur="1000" fill="hold"/>
                                        <p:tgtEl>
                                          <p:spTgt spid="152"/>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155"/>
                                        </p:tgtEl>
                                        <p:attrNameLst>
                                          <p:attrName>style.visibility</p:attrName>
                                        </p:attrNameLst>
                                      </p:cBhvr>
                                      <p:to>
                                        <p:strVal val="visible"/>
                                      </p:to>
                                    </p:set>
                                    <p:animEffect transition="in" filter="fade">
                                      <p:cBhvr>
                                        <p:cTn id="164" dur="1000"/>
                                        <p:tgtEl>
                                          <p:spTgt spid="155"/>
                                        </p:tgtEl>
                                      </p:cBhvr>
                                    </p:animEffect>
                                    <p:anim calcmode="lin" valueType="num">
                                      <p:cBhvr>
                                        <p:cTn id="165" dur="1000" fill="hold"/>
                                        <p:tgtEl>
                                          <p:spTgt spid="155"/>
                                        </p:tgtEl>
                                        <p:attrNameLst>
                                          <p:attrName>ppt_x</p:attrName>
                                        </p:attrNameLst>
                                      </p:cBhvr>
                                      <p:tavLst>
                                        <p:tav tm="0">
                                          <p:val>
                                            <p:strVal val="#ppt_x"/>
                                          </p:val>
                                        </p:tav>
                                        <p:tav tm="100000">
                                          <p:val>
                                            <p:strVal val="#ppt_x"/>
                                          </p:val>
                                        </p:tav>
                                      </p:tavLst>
                                    </p:anim>
                                    <p:anim calcmode="lin" valueType="num">
                                      <p:cBhvr>
                                        <p:cTn id="166" dur="1000" fill="hold"/>
                                        <p:tgtEl>
                                          <p:spTgt spid="155"/>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2" presetClass="entr" presetSubtype="0" fill="hold" grpId="0" nodeType="clickEffect">
                                  <p:stCondLst>
                                    <p:cond delay="0"/>
                                  </p:stCondLst>
                                  <p:childTnLst>
                                    <p:set>
                                      <p:cBhvr>
                                        <p:cTn id="170" dur="1" fill="hold">
                                          <p:stCondLst>
                                            <p:cond delay="0"/>
                                          </p:stCondLst>
                                        </p:cTn>
                                        <p:tgtEl>
                                          <p:spTgt spid="156"/>
                                        </p:tgtEl>
                                        <p:attrNameLst>
                                          <p:attrName>style.visibility</p:attrName>
                                        </p:attrNameLst>
                                      </p:cBhvr>
                                      <p:to>
                                        <p:strVal val="visible"/>
                                      </p:to>
                                    </p:set>
                                    <p:animEffect transition="in" filter="fade">
                                      <p:cBhvr>
                                        <p:cTn id="171" dur="1000"/>
                                        <p:tgtEl>
                                          <p:spTgt spid="156"/>
                                        </p:tgtEl>
                                      </p:cBhvr>
                                    </p:animEffect>
                                    <p:anim calcmode="lin" valueType="num">
                                      <p:cBhvr>
                                        <p:cTn id="172" dur="1000" fill="hold"/>
                                        <p:tgtEl>
                                          <p:spTgt spid="156"/>
                                        </p:tgtEl>
                                        <p:attrNameLst>
                                          <p:attrName>ppt_x</p:attrName>
                                        </p:attrNameLst>
                                      </p:cBhvr>
                                      <p:tavLst>
                                        <p:tav tm="0">
                                          <p:val>
                                            <p:strVal val="#ppt_x"/>
                                          </p:val>
                                        </p:tav>
                                        <p:tav tm="100000">
                                          <p:val>
                                            <p:strVal val="#ppt_x"/>
                                          </p:val>
                                        </p:tav>
                                      </p:tavLst>
                                    </p:anim>
                                    <p:anim calcmode="lin" valueType="num">
                                      <p:cBhvr>
                                        <p:cTn id="173" dur="1000" fill="hold"/>
                                        <p:tgtEl>
                                          <p:spTgt spid="156"/>
                                        </p:tgtEl>
                                        <p:attrNameLst>
                                          <p:attrName>ppt_y</p:attrName>
                                        </p:attrNameLst>
                                      </p:cBhvr>
                                      <p:tavLst>
                                        <p:tav tm="0">
                                          <p:val>
                                            <p:strVal val="#ppt_y+.1"/>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42" presetClass="entr" presetSubtype="0" fill="hold" nodeType="clickEffect">
                                  <p:stCondLst>
                                    <p:cond delay="0"/>
                                  </p:stCondLst>
                                  <p:childTnLst>
                                    <p:set>
                                      <p:cBhvr>
                                        <p:cTn id="177" dur="1" fill="hold">
                                          <p:stCondLst>
                                            <p:cond delay="0"/>
                                          </p:stCondLst>
                                        </p:cTn>
                                        <p:tgtEl>
                                          <p:spTgt spid="141"/>
                                        </p:tgtEl>
                                        <p:attrNameLst>
                                          <p:attrName>style.visibility</p:attrName>
                                        </p:attrNameLst>
                                      </p:cBhvr>
                                      <p:to>
                                        <p:strVal val="visible"/>
                                      </p:to>
                                    </p:set>
                                    <p:animEffect transition="in" filter="fade">
                                      <p:cBhvr>
                                        <p:cTn id="178" dur="1000"/>
                                        <p:tgtEl>
                                          <p:spTgt spid="141"/>
                                        </p:tgtEl>
                                      </p:cBhvr>
                                    </p:animEffect>
                                    <p:anim calcmode="lin" valueType="num">
                                      <p:cBhvr>
                                        <p:cTn id="179" dur="1000" fill="hold"/>
                                        <p:tgtEl>
                                          <p:spTgt spid="141"/>
                                        </p:tgtEl>
                                        <p:attrNameLst>
                                          <p:attrName>ppt_x</p:attrName>
                                        </p:attrNameLst>
                                      </p:cBhvr>
                                      <p:tavLst>
                                        <p:tav tm="0">
                                          <p:val>
                                            <p:strVal val="#ppt_x"/>
                                          </p:val>
                                        </p:tav>
                                        <p:tav tm="100000">
                                          <p:val>
                                            <p:strVal val="#ppt_x"/>
                                          </p:val>
                                        </p:tav>
                                      </p:tavLst>
                                    </p:anim>
                                    <p:anim calcmode="lin" valueType="num">
                                      <p:cBhvr>
                                        <p:cTn id="180" dur="1000" fill="hold"/>
                                        <p:tgtEl>
                                          <p:spTgt spid="141"/>
                                        </p:tgtEl>
                                        <p:attrNameLst>
                                          <p:attrName>ppt_y</p:attrName>
                                        </p:attrNameLst>
                                      </p:cBhvr>
                                      <p:tavLst>
                                        <p:tav tm="0">
                                          <p:val>
                                            <p:strVal val="#ppt_y+.1"/>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157"/>
                                        </p:tgtEl>
                                        <p:attrNameLst>
                                          <p:attrName>style.visibility</p:attrName>
                                        </p:attrNameLst>
                                      </p:cBhvr>
                                      <p:to>
                                        <p:strVal val="visible"/>
                                      </p:to>
                                    </p:set>
                                    <p:anim calcmode="lin" valueType="num">
                                      <p:cBhvr additive="base">
                                        <p:cTn id="185" dur="500" fill="hold"/>
                                        <p:tgtEl>
                                          <p:spTgt spid="157"/>
                                        </p:tgtEl>
                                        <p:attrNameLst>
                                          <p:attrName>ppt_x</p:attrName>
                                        </p:attrNameLst>
                                      </p:cBhvr>
                                      <p:tavLst>
                                        <p:tav tm="0">
                                          <p:val>
                                            <p:strVal val="#ppt_x"/>
                                          </p:val>
                                        </p:tav>
                                        <p:tav tm="100000">
                                          <p:val>
                                            <p:strVal val="#ppt_x"/>
                                          </p:val>
                                        </p:tav>
                                      </p:tavLst>
                                    </p:anim>
                                    <p:anim calcmode="lin" valueType="num">
                                      <p:cBhvr additive="base">
                                        <p:cTn id="18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nodeType="clickEffect">
                                  <p:stCondLst>
                                    <p:cond delay="0"/>
                                  </p:stCondLst>
                                  <p:childTnLst>
                                    <p:set>
                                      <p:cBhvr>
                                        <p:cTn id="190" dur="1" fill="hold">
                                          <p:stCondLst>
                                            <p:cond delay="0"/>
                                          </p:stCondLst>
                                        </p:cTn>
                                        <p:tgtEl>
                                          <p:spTgt spid="142"/>
                                        </p:tgtEl>
                                        <p:attrNameLst>
                                          <p:attrName>style.visibility</p:attrName>
                                        </p:attrNameLst>
                                      </p:cBhvr>
                                      <p:to>
                                        <p:strVal val="visible"/>
                                      </p:to>
                                    </p:set>
                                    <p:animEffect transition="in" filter="fade">
                                      <p:cBhvr>
                                        <p:cTn id="191" dur="1000"/>
                                        <p:tgtEl>
                                          <p:spTgt spid="142"/>
                                        </p:tgtEl>
                                      </p:cBhvr>
                                    </p:animEffect>
                                    <p:anim calcmode="lin" valueType="num">
                                      <p:cBhvr>
                                        <p:cTn id="192" dur="1000" fill="hold"/>
                                        <p:tgtEl>
                                          <p:spTgt spid="142"/>
                                        </p:tgtEl>
                                        <p:attrNameLst>
                                          <p:attrName>ppt_x</p:attrName>
                                        </p:attrNameLst>
                                      </p:cBhvr>
                                      <p:tavLst>
                                        <p:tav tm="0">
                                          <p:val>
                                            <p:strVal val="#ppt_x"/>
                                          </p:val>
                                        </p:tav>
                                        <p:tav tm="100000">
                                          <p:val>
                                            <p:strVal val="#ppt_x"/>
                                          </p:val>
                                        </p:tav>
                                      </p:tavLst>
                                    </p:anim>
                                    <p:anim calcmode="lin" valueType="num">
                                      <p:cBhvr>
                                        <p:cTn id="193"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42" presetClass="entr" presetSubtype="0" fill="hold" grpId="0" nodeType="clickEffect">
                                  <p:stCondLst>
                                    <p:cond delay="0"/>
                                  </p:stCondLst>
                                  <p:childTnLst>
                                    <p:set>
                                      <p:cBhvr>
                                        <p:cTn id="197" dur="1" fill="hold">
                                          <p:stCondLst>
                                            <p:cond delay="0"/>
                                          </p:stCondLst>
                                        </p:cTn>
                                        <p:tgtEl>
                                          <p:spTgt spid="158"/>
                                        </p:tgtEl>
                                        <p:attrNameLst>
                                          <p:attrName>style.visibility</p:attrName>
                                        </p:attrNameLst>
                                      </p:cBhvr>
                                      <p:to>
                                        <p:strVal val="visible"/>
                                      </p:to>
                                    </p:set>
                                    <p:animEffect transition="in" filter="fade">
                                      <p:cBhvr>
                                        <p:cTn id="198" dur="1000"/>
                                        <p:tgtEl>
                                          <p:spTgt spid="158"/>
                                        </p:tgtEl>
                                      </p:cBhvr>
                                    </p:animEffect>
                                    <p:anim calcmode="lin" valueType="num">
                                      <p:cBhvr>
                                        <p:cTn id="199" dur="1000" fill="hold"/>
                                        <p:tgtEl>
                                          <p:spTgt spid="158"/>
                                        </p:tgtEl>
                                        <p:attrNameLst>
                                          <p:attrName>ppt_x</p:attrName>
                                        </p:attrNameLst>
                                      </p:cBhvr>
                                      <p:tavLst>
                                        <p:tav tm="0">
                                          <p:val>
                                            <p:strVal val="#ppt_x"/>
                                          </p:val>
                                        </p:tav>
                                        <p:tav tm="100000">
                                          <p:val>
                                            <p:strVal val="#ppt_x"/>
                                          </p:val>
                                        </p:tav>
                                      </p:tavLst>
                                    </p:anim>
                                    <p:anim calcmode="lin" valueType="num">
                                      <p:cBhvr>
                                        <p:cTn id="200" dur="1000" fill="hold"/>
                                        <p:tgtEl>
                                          <p:spTgt spid="158"/>
                                        </p:tgtEl>
                                        <p:attrNameLst>
                                          <p:attrName>ppt_y</p:attrName>
                                        </p:attrNameLst>
                                      </p:cBhvr>
                                      <p:tavLst>
                                        <p:tav tm="0">
                                          <p:val>
                                            <p:strVal val="#ppt_y+.1"/>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42" presetClass="entr" presetSubtype="0" fill="hold" grpId="0" nodeType="clickEffect">
                                  <p:stCondLst>
                                    <p:cond delay="0"/>
                                  </p:stCondLst>
                                  <p:childTnLst>
                                    <p:set>
                                      <p:cBhvr>
                                        <p:cTn id="204" dur="1" fill="hold">
                                          <p:stCondLst>
                                            <p:cond delay="0"/>
                                          </p:stCondLst>
                                        </p:cTn>
                                        <p:tgtEl>
                                          <p:spTgt spid="159"/>
                                        </p:tgtEl>
                                        <p:attrNameLst>
                                          <p:attrName>style.visibility</p:attrName>
                                        </p:attrNameLst>
                                      </p:cBhvr>
                                      <p:to>
                                        <p:strVal val="visible"/>
                                      </p:to>
                                    </p:set>
                                    <p:animEffect transition="in" filter="fade">
                                      <p:cBhvr>
                                        <p:cTn id="205" dur="1000"/>
                                        <p:tgtEl>
                                          <p:spTgt spid="159"/>
                                        </p:tgtEl>
                                      </p:cBhvr>
                                    </p:animEffect>
                                    <p:anim calcmode="lin" valueType="num">
                                      <p:cBhvr>
                                        <p:cTn id="206" dur="1000" fill="hold"/>
                                        <p:tgtEl>
                                          <p:spTgt spid="159"/>
                                        </p:tgtEl>
                                        <p:attrNameLst>
                                          <p:attrName>ppt_x</p:attrName>
                                        </p:attrNameLst>
                                      </p:cBhvr>
                                      <p:tavLst>
                                        <p:tav tm="0">
                                          <p:val>
                                            <p:strVal val="#ppt_x"/>
                                          </p:val>
                                        </p:tav>
                                        <p:tav tm="100000">
                                          <p:val>
                                            <p:strVal val="#ppt_x"/>
                                          </p:val>
                                        </p:tav>
                                      </p:tavLst>
                                    </p:anim>
                                    <p:anim calcmode="lin" valueType="num">
                                      <p:cBhvr>
                                        <p:cTn id="207"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37" grpId="0" animBg="1"/>
      <p:bldP spid="7" grpId="0"/>
      <p:bldP spid="152" grpId="0" animBg="1"/>
      <p:bldP spid="155" grpId="0"/>
      <p:bldP spid="156" grpId="0" animBg="1"/>
      <p:bldP spid="157" grpId="0" animBg="1"/>
      <p:bldP spid="158" grpId="0" animBg="1"/>
      <p:bldP spid="1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Rounded Corners 143"/>
          <p:cNvSpPr/>
          <p:nvPr/>
        </p:nvSpPr>
        <p:spPr>
          <a:xfrm>
            <a:off x="3169920" y="4389125"/>
            <a:ext cx="5669280" cy="116664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a:solidFill>
                  <a:sysClr val="windowText" lastClr="000000"/>
                </a:solidFill>
              </a:rPr>
              <a:t>“Packets” in All of VOQs at Input Port </a:t>
            </a:r>
            <a:r>
              <a:rPr lang="en-US" b="1" dirty="0" err="1">
                <a:solidFill>
                  <a:sysClr val="windowText" lastClr="000000"/>
                </a:solidFill>
              </a:rPr>
              <a:t>i</a:t>
            </a:r>
            <a:r>
              <a:rPr lang="en-US" b="1" dirty="0">
                <a:solidFill>
                  <a:sysClr val="windowText" lastClr="000000"/>
                </a:solidFill>
              </a:rPr>
              <a:t>  </a:t>
            </a:r>
          </a:p>
        </p:txBody>
      </p:sp>
      <p:sp>
        <p:nvSpPr>
          <p:cNvPr id="137" name="Rectangle: Rounded Corners 136"/>
          <p:cNvSpPr/>
          <p:nvPr/>
        </p:nvSpPr>
        <p:spPr>
          <a:xfrm>
            <a:off x="3169920" y="1582460"/>
            <a:ext cx="5669280" cy="214517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ysClr val="windowText" lastClr="000000"/>
                </a:solidFill>
              </a:rPr>
              <a:t>VOQs at Input Port </a:t>
            </a:r>
            <a:r>
              <a:rPr lang="en-US" b="1" dirty="0" err="1">
                <a:solidFill>
                  <a:sysClr val="windowText" lastClr="000000"/>
                </a:solidFill>
              </a:rPr>
              <a:t>i</a:t>
            </a:r>
            <a:endParaRPr lang="en-US" b="1" dirty="0">
              <a:solidFill>
                <a:sysClr val="windowText" lastClr="000000"/>
              </a:solidFill>
            </a:endParaRPr>
          </a:p>
        </p:txBody>
      </p:sp>
      <p:sp>
        <p:nvSpPr>
          <p:cNvPr id="2" name="Title 1"/>
          <p:cNvSpPr>
            <a:spLocks noGrp="1"/>
          </p:cNvSpPr>
          <p:nvPr>
            <p:ph type="title"/>
          </p:nvPr>
        </p:nvSpPr>
        <p:spPr/>
        <p:txBody>
          <a:bodyPr/>
          <a:lstStyle/>
          <a:p>
            <a:r>
              <a:rPr lang="en-US" dirty="0"/>
              <a:t>Queue-Proportional Sampling (QPS): </a:t>
            </a:r>
            <a:br>
              <a:rPr lang="en-US" dirty="0"/>
            </a:br>
            <a:r>
              <a:rPr lang="en-US" dirty="0"/>
              <a:t>O(1) Data Structure</a:t>
            </a:r>
          </a:p>
        </p:txBody>
      </p:sp>
      <p:sp>
        <p:nvSpPr>
          <p:cNvPr id="4" name="Date Placeholder 3"/>
          <p:cNvSpPr>
            <a:spLocks noGrp="1"/>
          </p:cNvSpPr>
          <p:nvPr>
            <p:ph type="dt" sz="half" idx="10"/>
          </p:nvPr>
        </p:nvSpPr>
        <p:spPr/>
        <p:txBody>
          <a:bodyPr/>
          <a:lstStyle/>
          <a:p>
            <a:fld id="{D4D44F48-210A-4EAD-AC28-BBAEBB8EADA7}" type="datetime4">
              <a:rPr lang="en-US" altLang="zh-CN" smtClean="0"/>
              <a:t>November 3, 2019</a:t>
            </a:fld>
            <a:endParaRPr lang="zh-CN" altLang="en-US"/>
          </a:p>
        </p:txBody>
      </p:sp>
      <p:sp>
        <p:nvSpPr>
          <p:cNvPr id="5" name="Footer Placeholder 4"/>
          <p:cNvSpPr>
            <a:spLocks noGrp="1"/>
          </p:cNvSpPr>
          <p:nvPr>
            <p:ph type="ftr" sz="quarter" idx="11"/>
          </p:nvPr>
        </p:nvSpPr>
        <p:spPr/>
        <p:txBody>
          <a:bodyPr/>
          <a:lstStyle/>
          <a:p>
            <a:r>
              <a:rPr lang="sv-SE" altLang="zh-CN"/>
              <a:t>CS3251@GaTech</a:t>
            </a:r>
            <a:endParaRPr lang="zh-CN" altLang="en-US" dirty="0"/>
          </a:p>
        </p:txBody>
      </p:sp>
      <p:sp>
        <p:nvSpPr>
          <p:cNvPr id="6" name="Slide Number Placeholder 5"/>
          <p:cNvSpPr>
            <a:spLocks noGrp="1"/>
          </p:cNvSpPr>
          <p:nvPr>
            <p:ph type="sldNum" sz="quarter" idx="12"/>
          </p:nvPr>
        </p:nvSpPr>
        <p:spPr/>
        <p:txBody>
          <a:bodyPr/>
          <a:lstStyle/>
          <a:p>
            <a:fld id="{49BF2F59-D1D2-4BCF-82DA-B1F2608D3135}" type="slidenum">
              <a:rPr lang="zh-CN" altLang="en-US" smtClean="0"/>
              <a:pPr/>
              <a:t>14</a:t>
            </a:fld>
            <a:endParaRPr lang="zh-CN" alt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4083561" y="2017076"/>
              <a:ext cx="574766" cy="1488441"/>
            </p:xfrm>
            <a:graphic>
              <a:graphicData uri="http://schemas.openxmlformats.org/drawingml/2006/table">
                <a:tbl>
                  <a:tblPr>
                    <a:tableStyleId>{5C22544A-7EE6-4342-B048-85BDC9FD1C3A}</a:tableStyleId>
                  </a:tblPr>
                  <a:tblGrid>
                    <a:gridCol w="348343">
                      <a:extLst>
                        <a:ext uri="{9D8B030D-6E8A-4147-A177-3AD203B41FA5}">
                          <a16:colId xmlns:a16="http://schemas.microsoft.com/office/drawing/2014/main" val="1548152615"/>
                        </a:ext>
                      </a:extLst>
                    </a:gridCol>
                    <a:gridCol w="226423">
                      <a:extLst>
                        <a:ext uri="{9D8B030D-6E8A-4147-A177-3AD203B41FA5}">
                          <a16:colId xmlns:a16="http://schemas.microsoft.com/office/drawing/2014/main" val="827439938"/>
                        </a:ext>
                      </a:extLst>
                    </a:gridCol>
                  </a:tblGrid>
                  <a:tr h="487680">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386021"/>
                      </a:ext>
                    </a:extLst>
                  </a:tr>
                  <a:tr h="226423">
                    <a:tc rowSpan="2">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𝑗</m:t>
                                    </m:r>
                                  </m:sub>
                                </m:sSub>
                              </m:oMath>
                            </m:oMathPara>
                          </a14:m>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234568"/>
                      </a:ext>
                    </a:extLst>
                  </a:tr>
                  <a:tr h="19521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282408"/>
                      </a:ext>
                    </a:extLst>
                  </a:tr>
                  <a:tr h="568598">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37004242"/>
                      </a:ext>
                    </a:extLst>
                  </a:tr>
                </a:tbl>
              </a:graphicData>
            </a:graphic>
          </p:graphicFrame>
        </mc:Choice>
        <mc:Fallback xmlns="">
          <p:graphicFrame>
            <p:nvGraphicFramePr>
              <p:cNvPr id="3" name="Table 2"/>
              <p:cNvGraphicFramePr>
                <a:graphicFrameLocks noGrp="1"/>
              </p:cNvGraphicFramePr>
              <p:nvPr/>
            </p:nvGraphicFramePr>
            <p:xfrm>
              <a:off x="4083561" y="2017076"/>
              <a:ext cx="574766" cy="1488441"/>
            </p:xfrm>
            <a:graphic>
              <a:graphicData uri="http://schemas.openxmlformats.org/drawingml/2006/table">
                <a:tbl>
                  <a:tblPr>
                    <a:tableStyleId>{5C22544A-7EE6-4342-B048-85BDC9FD1C3A}</a:tableStyleId>
                  </a:tblPr>
                  <a:tblGrid>
                    <a:gridCol w="348343">
                      <a:extLst>
                        <a:ext uri="{9D8B030D-6E8A-4147-A177-3AD203B41FA5}">
                          <a16:colId xmlns:a16="http://schemas.microsoft.com/office/drawing/2014/main" val="1548152615"/>
                        </a:ext>
                      </a:extLst>
                    </a:gridCol>
                    <a:gridCol w="226423">
                      <a:extLst>
                        <a:ext uri="{9D8B030D-6E8A-4147-A177-3AD203B41FA5}">
                          <a16:colId xmlns:a16="http://schemas.microsoft.com/office/drawing/2014/main" val="827439938"/>
                        </a:ext>
                      </a:extLst>
                    </a:gridCol>
                  </a:tblGrid>
                  <a:tr h="487680">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386021"/>
                      </a:ext>
                    </a:extLst>
                  </a:tr>
                  <a:tr h="226423">
                    <a:tc rowSpan="2">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24" t="-115493" r="-68966" b="-133803"/>
                          </a:stretch>
                        </a:blip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234568"/>
                      </a:ext>
                    </a:extLst>
                  </a:tr>
                  <a:tr h="2057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282408"/>
                      </a:ext>
                    </a:extLst>
                  </a:tr>
                  <a:tr h="568598">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37004242"/>
                      </a:ext>
                    </a:extLst>
                  </a:tr>
                </a:tbl>
              </a:graphicData>
            </a:graphic>
          </p:graphicFrame>
        </mc:Fallback>
      </mc:AlternateContent>
      <p:grpSp>
        <p:nvGrpSpPr>
          <p:cNvPr id="84" name="Group 83"/>
          <p:cNvGrpSpPr/>
          <p:nvPr/>
        </p:nvGrpSpPr>
        <p:grpSpPr>
          <a:xfrm>
            <a:off x="4325300" y="2131366"/>
            <a:ext cx="63062" cy="265385"/>
            <a:chOff x="3823138" y="2002221"/>
            <a:chExt cx="63062" cy="265385"/>
          </a:xfrm>
        </p:grpSpPr>
        <p:sp>
          <p:nvSpPr>
            <p:cNvPr id="85" name="Oval 84"/>
            <p:cNvSpPr/>
            <p:nvPr/>
          </p:nvSpPr>
          <p:spPr>
            <a:xfrm>
              <a:off x="3823138" y="2002221"/>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823138" y="2103383"/>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823138" y="2204544"/>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4325300" y="3098191"/>
            <a:ext cx="63062" cy="265385"/>
            <a:chOff x="3823138" y="2002221"/>
            <a:chExt cx="63062" cy="265385"/>
          </a:xfrm>
        </p:grpSpPr>
        <p:sp>
          <p:nvSpPr>
            <p:cNvPr id="91" name="Oval 90"/>
            <p:cNvSpPr/>
            <p:nvPr/>
          </p:nvSpPr>
          <p:spPr>
            <a:xfrm>
              <a:off x="3823138" y="2002221"/>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823138" y="2103383"/>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823138" y="2204544"/>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3240669" y="2520497"/>
            <a:ext cx="857927" cy="369332"/>
          </a:xfrm>
          <a:prstGeom prst="rect">
            <a:avLst/>
          </a:prstGeom>
          <a:noFill/>
        </p:spPr>
        <p:txBody>
          <a:bodyPr wrap="none" rtlCol="0">
            <a:spAutoFit/>
          </a:bodyPr>
          <a:lstStyle/>
          <a:p>
            <a:r>
              <a:rPr lang="en-US" dirty="0"/>
              <a:t>VOQ j</a:t>
            </a:r>
          </a:p>
        </p:txBody>
      </p:sp>
      <p:graphicFrame>
        <p:nvGraphicFramePr>
          <p:cNvPr id="98" name="Table 97"/>
          <p:cNvGraphicFramePr>
            <a:graphicFrameLocks noGrp="1"/>
          </p:cNvGraphicFramePr>
          <p:nvPr/>
        </p:nvGraphicFramePr>
        <p:xfrm>
          <a:off x="5600488" y="2531061"/>
          <a:ext cx="465365" cy="210458"/>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73001101"/>
                    </a:ext>
                  </a:extLst>
                </a:gridCol>
                <a:gridCol w="161291">
                  <a:extLst>
                    <a:ext uri="{9D8B030D-6E8A-4147-A177-3AD203B41FA5}">
                      <a16:colId xmlns:a16="http://schemas.microsoft.com/office/drawing/2014/main" val="887877566"/>
                    </a:ext>
                  </a:extLst>
                </a:gridCol>
                <a:gridCol w="95794">
                  <a:extLst>
                    <a:ext uri="{9D8B030D-6E8A-4147-A177-3AD203B41FA5}">
                      <a16:colId xmlns:a16="http://schemas.microsoft.com/office/drawing/2014/main" val="355772373"/>
                    </a:ext>
                  </a:extLst>
                </a:gridCol>
              </a:tblGrid>
              <a:tr h="210458">
                <a:tc>
                  <a:txBody>
                    <a:bodyPr/>
                    <a:lstStyle/>
                    <a:p>
                      <a:pPr algn="ctr"/>
                      <a:r>
                        <a:rPr lang="en-US" dirty="0"/>
                        <a:t>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56001"/>
                  </a:ext>
                </a:extLst>
              </a:tr>
            </a:tbl>
          </a:graphicData>
        </a:graphic>
      </p:graphicFrame>
      <p:graphicFrame>
        <p:nvGraphicFramePr>
          <p:cNvPr id="105" name="Table 104"/>
          <p:cNvGraphicFramePr>
            <a:graphicFrameLocks noGrp="1"/>
          </p:cNvGraphicFramePr>
          <p:nvPr/>
        </p:nvGraphicFramePr>
        <p:xfrm>
          <a:off x="6906767" y="2531061"/>
          <a:ext cx="465365" cy="210458"/>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73001101"/>
                    </a:ext>
                  </a:extLst>
                </a:gridCol>
                <a:gridCol w="161291">
                  <a:extLst>
                    <a:ext uri="{9D8B030D-6E8A-4147-A177-3AD203B41FA5}">
                      <a16:colId xmlns:a16="http://schemas.microsoft.com/office/drawing/2014/main" val="887877566"/>
                    </a:ext>
                  </a:extLst>
                </a:gridCol>
                <a:gridCol w="95794">
                  <a:extLst>
                    <a:ext uri="{9D8B030D-6E8A-4147-A177-3AD203B41FA5}">
                      <a16:colId xmlns:a16="http://schemas.microsoft.com/office/drawing/2014/main" val="355772373"/>
                    </a:ext>
                  </a:extLst>
                </a:gridCol>
              </a:tblGrid>
              <a:tr h="210458">
                <a:tc>
                  <a:txBody>
                    <a:bodyPr/>
                    <a:lstStyle/>
                    <a:p>
                      <a:pPr algn="ctr"/>
                      <a:r>
                        <a:rPr lang="en-US" dirty="0"/>
                        <a:t>A</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56001"/>
                  </a:ext>
                </a:extLst>
              </a:tr>
            </a:tbl>
          </a:graphicData>
        </a:graphic>
      </p:graphicFrame>
      <p:graphicFrame>
        <p:nvGraphicFramePr>
          <p:cNvPr id="106" name="Table 105"/>
          <p:cNvGraphicFramePr>
            <a:graphicFrameLocks noGrp="1"/>
          </p:cNvGraphicFramePr>
          <p:nvPr/>
        </p:nvGraphicFramePr>
        <p:xfrm>
          <a:off x="8199989" y="2531061"/>
          <a:ext cx="465365" cy="210458"/>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73001101"/>
                    </a:ext>
                  </a:extLst>
                </a:gridCol>
                <a:gridCol w="161291">
                  <a:extLst>
                    <a:ext uri="{9D8B030D-6E8A-4147-A177-3AD203B41FA5}">
                      <a16:colId xmlns:a16="http://schemas.microsoft.com/office/drawing/2014/main" val="887877566"/>
                    </a:ext>
                  </a:extLst>
                </a:gridCol>
                <a:gridCol w="95794">
                  <a:extLst>
                    <a:ext uri="{9D8B030D-6E8A-4147-A177-3AD203B41FA5}">
                      <a16:colId xmlns:a16="http://schemas.microsoft.com/office/drawing/2014/main" val="355772373"/>
                    </a:ext>
                  </a:extLst>
                </a:gridCol>
              </a:tblGrid>
              <a:tr h="210458">
                <a:tc>
                  <a:txBody>
                    <a:bodyPr/>
                    <a:lstStyle/>
                    <a:p>
                      <a:pPr algn="ctr"/>
                      <a:r>
                        <a:rPr lang="en-US" dirty="0"/>
                        <a:t>F</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56001"/>
                  </a:ext>
                </a:extLst>
              </a:tr>
            </a:tbl>
          </a:graphicData>
        </a:graphic>
      </p:graphicFrame>
      <p:cxnSp>
        <p:nvCxnSpPr>
          <p:cNvPr id="69" name="Straight Arrow Connector 68"/>
          <p:cNvCxnSpPr/>
          <p:nvPr/>
        </p:nvCxnSpPr>
        <p:spPr>
          <a:xfrm>
            <a:off x="4542394" y="2635111"/>
            <a:ext cx="1058094" cy="235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065853" y="2636290"/>
            <a:ext cx="22696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620471" y="2636290"/>
            <a:ext cx="25663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372132" y="2636290"/>
            <a:ext cx="19213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7877773" y="2635111"/>
            <a:ext cx="322216" cy="235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6345068" y="2613431"/>
            <a:ext cx="243838" cy="45719"/>
            <a:chOff x="7071360" y="2151017"/>
            <a:chExt cx="243838" cy="45719"/>
          </a:xfrm>
        </p:grpSpPr>
        <p:sp>
          <p:nvSpPr>
            <p:cNvPr id="107" name="Oval 106"/>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7593113" y="2613431"/>
            <a:ext cx="243838" cy="45719"/>
            <a:chOff x="7071360" y="2151017"/>
            <a:chExt cx="243838" cy="45719"/>
          </a:xfrm>
        </p:grpSpPr>
        <p:sp>
          <p:nvSpPr>
            <p:cNvPr id="113" name="Oval 112"/>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1" name="Straight Connector 120"/>
          <p:cNvCxnSpPr/>
          <p:nvPr/>
        </p:nvCxnSpPr>
        <p:spPr>
          <a:xfrm>
            <a:off x="4542394" y="2835683"/>
            <a:ext cx="333537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Connector: Curved 122"/>
          <p:cNvCxnSpPr>
            <a:endCxn id="106" idx="1"/>
          </p:cNvCxnSpPr>
          <p:nvPr/>
        </p:nvCxnSpPr>
        <p:spPr>
          <a:xfrm flipV="1">
            <a:off x="7877773" y="2636290"/>
            <a:ext cx="322216" cy="199393"/>
          </a:xfrm>
          <a:prstGeom prst="curved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4" name="Table 123"/>
          <p:cNvGraphicFramePr>
            <a:graphicFrameLocks noGrp="1"/>
          </p:cNvGraphicFramePr>
          <p:nvPr>
            <p:extLst>
              <p:ext uri="{D42A27DB-BD31-4B8C-83A1-F6EECF244321}">
                <p14:modId xmlns:p14="http://schemas.microsoft.com/office/powerpoint/2010/main" val="3758582467"/>
              </p:ext>
            </p:extLst>
          </p:nvPr>
        </p:nvGraphicFramePr>
        <p:xfrm>
          <a:off x="4083561" y="4746788"/>
          <a:ext cx="3418415" cy="370840"/>
        </p:xfrm>
        <a:graphic>
          <a:graphicData uri="http://schemas.openxmlformats.org/drawingml/2006/table">
            <a:tbl>
              <a:tblPr>
                <a:tableStyleId>{5C22544A-7EE6-4342-B048-85BDC9FD1C3A}</a:tableStyleId>
              </a:tblPr>
              <a:tblGrid>
                <a:gridCol w="488345">
                  <a:extLst>
                    <a:ext uri="{9D8B030D-6E8A-4147-A177-3AD203B41FA5}">
                      <a16:colId xmlns:a16="http://schemas.microsoft.com/office/drawing/2014/main" val="3534881450"/>
                    </a:ext>
                  </a:extLst>
                </a:gridCol>
                <a:gridCol w="488345">
                  <a:extLst>
                    <a:ext uri="{9D8B030D-6E8A-4147-A177-3AD203B41FA5}">
                      <a16:colId xmlns:a16="http://schemas.microsoft.com/office/drawing/2014/main" val="919828481"/>
                    </a:ext>
                  </a:extLst>
                </a:gridCol>
                <a:gridCol w="488345">
                  <a:extLst>
                    <a:ext uri="{9D8B030D-6E8A-4147-A177-3AD203B41FA5}">
                      <a16:colId xmlns:a16="http://schemas.microsoft.com/office/drawing/2014/main" val="2216548718"/>
                    </a:ext>
                  </a:extLst>
                </a:gridCol>
                <a:gridCol w="488345">
                  <a:extLst>
                    <a:ext uri="{9D8B030D-6E8A-4147-A177-3AD203B41FA5}">
                      <a16:colId xmlns:a16="http://schemas.microsoft.com/office/drawing/2014/main" val="571717457"/>
                    </a:ext>
                  </a:extLst>
                </a:gridCol>
                <a:gridCol w="488345">
                  <a:extLst>
                    <a:ext uri="{9D8B030D-6E8A-4147-A177-3AD203B41FA5}">
                      <a16:colId xmlns:a16="http://schemas.microsoft.com/office/drawing/2014/main" val="1775192613"/>
                    </a:ext>
                  </a:extLst>
                </a:gridCol>
                <a:gridCol w="488345">
                  <a:extLst>
                    <a:ext uri="{9D8B030D-6E8A-4147-A177-3AD203B41FA5}">
                      <a16:colId xmlns:a16="http://schemas.microsoft.com/office/drawing/2014/main" val="2751243023"/>
                    </a:ext>
                  </a:extLst>
                </a:gridCol>
                <a:gridCol w="488345">
                  <a:extLst>
                    <a:ext uri="{9D8B030D-6E8A-4147-A177-3AD203B41FA5}">
                      <a16:colId xmlns:a16="http://schemas.microsoft.com/office/drawing/2014/main" val="1834145654"/>
                    </a:ext>
                  </a:extLst>
                </a:gridCol>
              </a:tblGrid>
              <a:tr h="370840">
                <a:tc>
                  <a:txBody>
                    <a:bodyPr/>
                    <a:lstStyle/>
                    <a:p>
                      <a:pPr algn="ctr"/>
                      <a:r>
                        <a:rPr lang="en-US" dirty="0"/>
                        <a:t>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125645"/>
                  </a:ext>
                </a:extLst>
              </a:tr>
            </a:tbl>
          </a:graphicData>
        </a:graphic>
      </p:graphicFrame>
      <p:grpSp>
        <p:nvGrpSpPr>
          <p:cNvPr id="125" name="Group 124"/>
          <p:cNvGrpSpPr/>
          <p:nvPr/>
        </p:nvGrpSpPr>
        <p:grpSpPr>
          <a:xfrm>
            <a:off x="4664316" y="4892751"/>
            <a:ext cx="243838" cy="45719"/>
            <a:chOff x="7071360" y="2151017"/>
            <a:chExt cx="243838" cy="45719"/>
          </a:xfrm>
        </p:grpSpPr>
        <p:sp>
          <p:nvSpPr>
            <p:cNvPr id="126" name="Oval 125"/>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p:cNvGrpSpPr/>
          <p:nvPr/>
        </p:nvGrpSpPr>
        <p:grpSpPr>
          <a:xfrm>
            <a:off x="5647156" y="4892751"/>
            <a:ext cx="243838" cy="45719"/>
            <a:chOff x="7071360" y="2151017"/>
            <a:chExt cx="243838" cy="45719"/>
          </a:xfrm>
        </p:grpSpPr>
        <p:sp>
          <p:nvSpPr>
            <p:cNvPr id="130" name="Oval 129"/>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6612714" y="4903270"/>
            <a:ext cx="243838" cy="45719"/>
            <a:chOff x="7071360" y="2151017"/>
            <a:chExt cx="243838" cy="45719"/>
          </a:xfrm>
        </p:grpSpPr>
        <p:sp>
          <p:nvSpPr>
            <p:cNvPr id="134" name="Oval 133"/>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1" name="Straight Arrow Connector 140"/>
          <p:cNvCxnSpPr/>
          <p:nvPr/>
        </p:nvCxnSpPr>
        <p:spPr>
          <a:xfrm flipV="1">
            <a:off x="6292820" y="2765698"/>
            <a:ext cx="703517" cy="1968933"/>
          </a:xfrm>
          <a:prstGeom prst="straightConnector1">
            <a:avLst/>
          </a:prstGeom>
          <a:ln w="12700">
            <a:solidFill>
              <a:srgbClr val="0070C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104910" y="2068405"/>
            <a:ext cx="2813802" cy="954107"/>
          </a:xfrm>
          <a:prstGeom prst="rect">
            <a:avLst/>
          </a:prstGeom>
          <a:noFill/>
        </p:spPr>
        <p:txBody>
          <a:bodyPr wrap="square" rtlCol="0">
            <a:spAutoFit/>
          </a:bodyPr>
          <a:lstStyle/>
          <a:p>
            <a:r>
              <a:rPr lang="en-US" sz="2000" b="1" dirty="0"/>
              <a:t>Main Data Structure</a:t>
            </a:r>
          </a:p>
          <a:p>
            <a:pPr marL="342900" indent="-342900">
              <a:buFont typeface="Arial" panose="020B0604020202020204" pitchFamily="34" charset="0"/>
              <a:buChar char="•"/>
            </a:pPr>
            <a:r>
              <a:rPr lang="en-US" dirty="0"/>
              <a:t>Array of linked lists</a:t>
            </a:r>
          </a:p>
          <a:p>
            <a:pPr marL="342900" indent="-342900">
              <a:buFont typeface="Arial" panose="020B0604020202020204" pitchFamily="34" charset="0"/>
              <a:buChar char="•"/>
            </a:pPr>
            <a:r>
              <a:rPr lang="en-US" dirty="0"/>
              <a:t>Each link list =&gt; VOQ</a:t>
            </a:r>
          </a:p>
        </p:txBody>
      </p:sp>
      <p:sp>
        <p:nvSpPr>
          <p:cNvPr id="149" name="TextBox 148"/>
          <p:cNvSpPr txBox="1"/>
          <p:nvPr/>
        </p:nvSpPr>
        <p:spPr>
          <a:xfrm>
            <a:off x="153263" y="4495391"/>
            <a:ext cx="3344461" cy="677108"/>
          </a:xfrm>
          <a:prstGeom prst="rect">
            <a:avLst/>
          </a:prstGeom>
          <a:noFill/>
        </p:spPr>
        <p:txBody>
          <a:bodyPr wrap="square" rtlCol="0">
            <a:spAutoFit/>
          </a:bodyPr>
          <a:lstStyle/>
          <a:p>
            <a:r>
              <a:rPr lang="en-US" sz="2000" b="1" dirty="0"/>
              <a:t>Auxiliary Data Structure</a:t>
            </a:r>
          </a:p>
          <a:p>
            <a:pPr marL="342900" indent="-342900">
              <a:buFont typeface="Arial" panose="020B0604020202020204" pitchFamily="34" charset="0"/>
              <a:buChar char="•"/>
            </a:pPr>
            <a:r>
              <a:rPr lang="en-US" dirty="0"/>
              <a:t>Array of all packets</a:t>
            </a:r>
          </a:p>
        </p:txBody>
      </p:sp>
      <p:sp>
        <p:nvSpPr>
          <p:cNvPr id="152" name="Arrow: Up-Down 151"/>
          <p:cNvSpPr/>
          <p:nvPr/>
        </p:nvSpPr>
        <p:spPr>
          <a:xfrm>
            <a:off x="2140144" y="3053832"/>
            <a:ext cx="252549" cy="1472879"/>
          </a:xfrm>
          <a:prstGeom prst="upDownArrow">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159921" y="3404465"/>
            <a:ext cx="2107859" cy="646331"/>
          </a:xfrm>
          <a:prstGeom prst="rect">
            <a:avLst/>
          </a:prstGeom>
          <a:noFill/>
        </p:spPr>
        <p:txBody>
          <a:bodyPr wrap="square" rtlCol="0">
            <a:spAutoFit/>
          </a:bodyPr>
          <a:lstStyle/>
          <a:p>
            <a:pPr algn="ctr"/>
            <a:r>
              <a:rPr lang="en-US" dirty="0"/>
              <a:t>One-to-one correspondence</a:t>
            </a:r>
          </a:p>
        </p:txBody>
      </p:sp>
    </p:spTree>
    <p:extLst>
      <p:ext uri="{BB962C8B-B14F-4D97-AF65-F5344CB8AC3E}">
        <p14:creationId xmlns:p14="http://schemas.microsoft.com/office/powerpoint/2010/main" val="301577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p:txBody>
          <a:bodyPr>
            <a:normAutofit/>
          </a:bodyPr>
          <a:lstStyle/>
          <a:p>
            <a:r>
              <a:rPr lang="en-US" altLang="zh-CN" b="1" dirty="0">
                <a:latin typeface="+mj-lt"/>
              </a:rPr>
              <a:t>QPS-Serena: Overview</a:t>
            </a:r>
            <a:endParaRPr lang="en-US" sz="1800" b="1" dirty="0">
              <a:latin typeface="+mj-lt"/>
            </a:endParaRPr>
          </a:p>
        </p:txBody>
      </p:sp>
      <p:sp>
        <p:nvSpPr>
          <p:cNvPr id="42" name="日期占位符 3"/>
          <p:cNvSpPr>
            <a:spLocks noGrp="1"/>
          </p:cNvSpPr>
          <p:nvPr>
            <p:ph type="dt" sz="half" idx="10"/>
          </p:nvPr>
        </p:nvSpPr>
        <p:spPr/>
        <p:txBody>
          <a:bodyPr/>
          <a:lstStyle/>
          <a:p>
            <a:fld id="{0FC10578-4AAB-4C24-AE89-AC0E64B1F843}" type="datetime4">
              <a:rPr lang="en-US" altLang="zh-CN" smtClean="0"/>
              <a:t>November 3, 2019</a:t>
            </a:fld>
            <a:endParaRPr lang="en-US"/>
          </a:p>
        </p:txBody>
      </p:sp>
      <p:sp>
        <p:nvSpPr>
          <p:cNvPr id="43" name="页脚占位符 5"/>
          <p:cNvSpPr>
            <a:spLocks noGrp="1"/>
          </p:cNvSpPr>
          <p:nvPr>
            <p:ph type="ftr" sz="quarter" idx="11"/>
          </p:nvPr>
        </p:nvSpPr>
        <p:spPr/>
        <p:txBody>
          <a:bodyPr/>
          <a:lstStyle/>
          <a:p>
            <a:r>
              <a:rPr lang="sv-SE"/>
              <a:t>CS3251@GaTech</a:t>
            </a:r>
            <a:endParaRPr lang="en-US"/>
          </a:p>
        </p:txBody>
      </p:sp>
      <p:sp>
        <p:nvSpPr>
          <p:cNvPr id="2" name="灯片编号占位符 1"/>
          <p:cNvSpPr>
            <a:spLocks noGrp="1"/>
          </p:cNvSpPr>
          <p:nvPr>
            <p:ph type="sldNum" sz="quarter" idx="12"/>
          </p:nvPr>
        </p:nvSpPr>
        <p:spPr/>
        <p:txBody>
          <a:bodyPr/>
          <a:lstStyle/>
          <a:p>
            <a:fld id="{54F7440E-8BC2-448F-B218-7ECEE62DFD59}" type="slidenum">
              <a:rPr lang="en-US" smtClean="0"/>
              <a:pPr/>
              <a:t>15</a:t>
            </a:fld>
            <a:endParaRPr lang="en-US"/>
          </a:p>
        </p:txBody>
      </p:sp>
      <p:sp>
        <p:nvSpPr>
          <p:cNvPr id="90114" name="AutoShape 2"/>
          <p:cNvSpPr>
            <a:spLocks noChangeArrowheads="1"/>
          </p:cNvSpPr>
          <p:nvPr/>
        </p:nvSpPr>
        <p:spPr bwMode="auto">
          <a:xfrm>
            <a:off x="3143794" y="3657600"/>
            <a:ext cx="2838995" cy="2286000"/>
          </a:xfrm>
          <a:prstGeom prst="roundRect">
            <a:avLst>
              <a:gd name="adj" fmla="val 13745"/>
            </a:avLst>
          </a:prstGeom>
          <a:solidFill>
            <a:srgbClr val="E3F1FF"/>
          </a:solidFill>
          <a:ln w="38100">
            <a:solidFill>
              <a:schemeClr val="tx1"/>
            </a:solidFill>
            <a:round/>
            <a:headEnd/>
            <a:tailEnd/>
          </a:ln>
          <a:effectLst/>
        </p:spPr>
        <p:txBody>
          <a:bodyPr anchor="ctr"/>
          <a:lstStyle/>
          <a:p>
            <a:pPr algn="just" eaLnBrk="0" hangingPunct="0"/>
            <a:r>
              <a:rPr lang="en-US" dirty="0">
                <a:effectLst/>
              </a:rPr>
              <a:t>Populate the starter matching to a </a:t>
            </a:r>
            <a:r>
              <a:rPr lang="en-US" dirty="0">
                <a:solidFill>
                  <a:srgbClr val="FF0000"/>
                </a:solidFill>
                <a:effectLst/>
              </a:rPr>
              <a:t>full matching</a:t>
            </a:r>
            <a:r>
              <a:rPr lang="en-US" dirty="0">
                <a:effectLst/>
              </a:rPr>
              <a:t> by pairing unmatched input and output ports </a:t>
            </a:r>
            <a:r>
              <a:rPr lang="en-US" dirty="0">
                <a:solidFill>
                  <a:srgbClr val="FF0000"/>
                </a:solidFill>
                <a:effectLst/>
              </a:rPr>
              <a:t>in a round robin manner</a:t>
            </a:r>
          </a:p>
        </p:txBody>
      </p:sp>
      <p:sp>
        <p:nvSpPr>
          <p:cNvPr id="90115" name="AutoShape 3"/>
          <p:cNvSpPr>
            <a:spLocks noChangeArrowheads="1"/>
          </p:cNvSpPr>
          <p:nvPr/>
        </p:nvSpPr>
        <p:spPr bwMode="auto">
          <a:xfrm>
            <a:off x="287384" y="3657600"/>
            <a:ext cx="2734490" cy="2286000"/>
          </a:xfrm>
          <a:prstGeom prst="roundRect">
            <a:avLst>
              <a:gd name="adj" fmla="val 13745"/>
            </a:avLst>
          </a:prstGeom>
          <a:solidFill>
            <a:srgbClr val="E3F1FF"/>
          </a:solidFill>
          <a:ln w="38100">
            <a:solidFill>
              <a:schemeClr val="tx1"/>
            </a:solidFill>
            <a:round/>
            <a:headEnd/>
            <a:tailEnd/>
          </a:ln>
          <a:effectLst/>
        </p:spPr>
        <p:txBody>
          <a:bodyPr lIns="9144" rIns="9144" anchor="ctr"/>
          <a:lstStyle/>
          <a:p>
            <a:pPr algn="just" eaLnBrk="0" hangingPunct="0"/>
            <a:r>
              <a:rPr lang="en-US" dirty="0">
                <a:effectLst/>
              </a:rPr>
              <a:t>Generate a </a:t>
            </a:r>
            <a:r>
              <a:rPr lang="en-US" dirty="0">
                <a:solidFill>
                  <a:srgbClr val="FF0000"/>
                </a:solidFill>
                <a:effectLst/>
              </a:rPr>
              <a:t>starter matching </a:t>
            </a:r>
            <a:r>
              <a:rPr lang="en-US" dirty="0">
                <a:effectLst/>
              </a:rPr>
              <a:t>with Queue-Proportional Sampling (QPS)</a:t>
            </a:r>
          </a:p>
        </p:txBody>
      </p:sp>
      <p:sp>
        <p:nvSpPr>
          <p:cNvPr id="90116" name="AutoShape 4"/>
          <p:cNvSpPr>
            <a:spLocks noChangeArrowheads="1"/>
          </p:cNvSpPr>
          <p:nvPr/>
        </p:nvSpPr>
        <p:spPr bwMode="auto">
          <a:xfrm>
            <a:off x="6096072" y="3657600"/>
            <a:ext cx="2786667" cy="2286000"/>
          </a:xfrm>
          <a:prstGeom prst="roundRect">
            <a:avLst>
              <a:gd name="adj" fmla="val 13745"/>
            </a:avLst>
          </a:prstGeom>
          <a:solidFill>
            <a:srgbClr val="E3F1FF"/>
          </a:solidFill>
          <a:ln w="38100">
            <a:solidFill>
              <a:schemeClr val="tx1"/>
            </a:solidFill>
            <a:round/>
            <a:headEnd/>
            <a:tailEnd/>
          </a:ln>
          <a:effectLst/>
        </p:spPr>
        <p:txBody>
          <a:bodyPr anchor="ctr"/>
          <a:lstStyle/>
          <a:p>
            <a:pPr algn="just" eaLnBrk="0" hangingPunct="0"/>
            <a:r>
              <a:rPr lang="en-US" dirty="0">
                <a:solidFill>
                  <a:srgbClr val="FF0000"/>
                </a:solidFill>
                <a:effectLst/>
              </a:rPr>
              <a:t>Merge</a:t>
            </a:r>
            <a:r>
              <a:rPr lang="en-US" dirty="0">
                <a:effectLst/>
              </a:rPr>
              <a:t> the populated full matching with the matching in previous time slot</a:t>
            </a:r>
          </a:p>
        </p:txBody>
      </p:sp>
      <p:sp>
        <p:nvSpPr>
          <p:cNvPr id="90118" name="AutoShape 6"/>
          <p:cNvSpPr>
            <a:spLocks noChangeArrowheads="1"/>
          </p:cNvSpPr>
          <p:nvPr/>
        </p:nvSpPr>
        <p:spPr bwMode="gray">
          <a:xfrm>
            <a:off x="2807896" y="2452688"/>
            <a:ext cx="470795" cy="449263"/>
          </a:xfrm>
          <a:prstGeom prst="chevron">
            <a:avLst>
              <a:gd name="adj" fmla="val 52514"/>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19" name="AutoShape 7"/>
          <p:cNvSpPr>
            <a:spLocks noChangeArrowheads="1"/>
          </p:cNvSpPr>
          <p:nvPr/>
        </p:nvSpPr>
        <p:spPr bwMode="gray">
          <a:xfrm>
            <a:off x="5705527" y="2452688"/>
            <a:ext cx="468927" cy="449263"/>
          </a:xfrm>
          <a:prstGeom prst="chevron">
            <a:avLst>
              <a:gd name="adj" fmla="val 52514"/>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0" name="Oval 8"/>
          <p:cNvSpPr>
            <a:spLocks noChangeArrowheads="1"/>
          </p:cNvSpPr>
          <p:nvPr/>
        </p:nvSpPr>
        <p:spPr bwMode="gray">
          <a:xfrm>
            <a:off x="6421060" y="1833563"/>
            <a:ext cx="2004615" cy="168751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0121" name="Oval 9"/>
          <p:cNvSpPr>
            <a:spLocks noChangeArrowheads="1"/>
          </p:cNvSpPr>
          <p:nvPr/>
        </p:nvSpPr>
        <p:spPr bwMode="gray">
          <a:xfrm>
            <a:off x="6421060" y="1833563"/>
            <a:ext cx="2004615" cy="1687513"/>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22" name="Oval 10"/>
          <p:cNvSpPr>
            <a:spLocks noChangeArrowheads="1"/>
          </p:cNvSpPr>
          <p:nvPr/>
        </p:nvSpPr>
        <p:spPr bwMode="gray">
          <a:xfrm>
            <a:off x="6551836" y="1944688"/>
            <a:ext cx="1743062" cy="146685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23" name="Oval 11"/>
          <p:cNvSpPr>
            <a:spLocks noChangeArrowheads="1"/>
          </p:cNvSpPr>
          <p:nvPr/>
        </p:nvSpPr>
        <p:spPr bwMode="gray">
          <a:xfrm>
            <a:off x="6581728" y="1952625"/>
            <a:ext cx="1743062" cy="1466850"/>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24" name="Oval 12"/>
          <p:cNvSpPr>
            <a:spLocks noChangeArrowheads="1"/>
          </p:cNvSpPr>
          <p:nvPr/>
        </p:nvSpPr>
        <p:spPr bwMode="gray">
          <a:xfrm>
            <a:off x="6645248" y="2016125"/>
            <a:ext cx="1571184"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25" name="Oval 13"/>
          <p:cNvSpPr>
            <a:spLocks noChangeArrowheads="1"/>
          </p:cNvSpPr>
          <p:nvPr/>
        </p:nvSpPr>
        <p:spPr bwMode="gray">
          <a:xfrm>
            <a:off x="623931" y="1828800"/>
            <a:ext cx="2004615" cy="168751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0126" name="Oval 14"/>
          <p:cNvSpPr>
            <a:spLocks noChangeArrowheads="1"/>
          </p:cNvSpPr>
          <p:nvPr/>
        </p:nvSpPr>
        <p:spPr bwMode="gray">
          <a:xfrm>
            <a:off x="623931" y="1828800"/>
            <a:ext cx="2004615" cy="168751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0127" name="Oval 15"/>
          <p:cNvSpPr>
            <a:spLocks noChangeArrowheads="1"/>
          </p:cNvSpPr>
          <p:nvPr/>
        </p:nvSpPr>
        <p:spPr bwMode="gray">
          <a:xfrm>
            <a:off x="754707" y="1938338"/>
            <a:ext cx="1743062" cy="146685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28" name="Oval 16"/>
          <p:cNvSpPr>
            <a:spLocks noChangeArrowheads="1"/>
          </p:cNvSpPr>
          <p:nvPr/>
        </p:nvSpPr>
        <p:spPr bwMode="gray">
          <a:xfrm>
            <a:off x="756576" y="1941513"/>
            <a:ext cx="1743062" cy="1466850"/>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29" name="Oval 17"/>
          <p:cNvSpPr>
            <a:spLocks noChangeArrowheads="1"/>
          </p:cNvSpPr>
          <p:nvPr/>
        </p:nvSpPr>
        <p:spPr bwMode="gray">
          <a:xfrm>
            <a:off x="842514" y="2012950"/>
            <a:ext cx="1569316"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90130" name="Group 18"/>
          <p:cNvGrpSpPr>
            <a:grpSpLocks/>
          </p:cNvGrpSpPr>
          <p:nvPr/>
        </p:nvGrpSpPr>
        <p:grpSpPr bwMode="auto">
          <a:xfrm>
            <a:off x="866801" y="2032000"/>
            <a:ext cx="1518874" cy="1277938"/>
            <a:chOff x="4166" y="1706"/>
            <a:chExt cx="1252" cy="1252"/>
          </a:xfrm>
        </p:grpSpPr>
        <p:sp>
          <p:nvSpPr>
            <p:cNvPr id="90131" name="Oval 1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32" name="Oval 2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33" name="Oval 2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34" name="Oval 2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0135" name="Oval 23"/>
          <p:cNvSpPr>
            <a:spLocks noChangeArrowheads="1"/>
          </p:cNvSpPr>
          <p:nvPr/>
        </p:nvSpPr>
        <p:spPr bwMode="gray">
          <a:xfrm>
            <a:off x="3523430" y="1833563"/>
            <a:ext cx="2004615" cy="1687513"/>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0136" name="Oval 24"/>
          <p:cNvSpPr>
            <a:spLocks noChangeArrowheads="1"/>
          </p:cNvSpPr>
          <p:nvPr/>
        </p:nvSpPr>
        <p:spPr bwMode="gray">
          <a:xfrm>
            <a:off x="3523430" y="1833563"/>
            <a:ext cx="2004615" cy="1687513"/>
          </a:xfrm>
          <a:prstGeom prst="ellipse">
            <a:avLst/>
          </a:prstGeom>
          <a:gradFill rotWithShape="1">
            <a:gsLst>
              <a:gs pos="0">
                <a:schemeClr val="accent1">
                  <a:alpha val="32001"/>
                </a:schemeClr>
              </a:gs>
              <a:gs pos="100000">
                <a:schemeClr val="accent1">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0137" name="Oval 25"/>
          <p:cNvSpPr>
            <a:spLocks noChangeArrowheads="1"/>
          </p:cNvSpPr>
          <p:nvPr/>
        </p:nvSpPr>
        <p:spPr bwMode="gray">
          <a:xfrm>
            <a:off x="3654206" y="1944688"/>
            <a:ext cx="1743062" cy="146685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38" name="Oval 26"/>
          <p:cNvSpPr>
            <a:spLocks noChangeArrowheads="1"/>
          </p:cNvSpPr>
          <p:nvPr/>
        </p:nvSpPr>
        <p:spPr bwMode="gray">
          <a:xfrm>
            <a:off x="3656074" y="1946275"/>
            <a:ext cx="1743062" cy="1466850"/>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39" name="Oval 27"/>
          <p:cNvSpPr>
            <a:spLocks noChangeArrowheads="1"/>
          </p:cNvSpPr>
          <p:nvPr/>
        </p:nvSpPr>
        <p:spPr bwMode="gray">
          <a:xfrm>
            <a:off x="3740145" y="2016125"/>
            <a:ext cx="1569316"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90140" name="Group 28"/>
          <p:cNvGrpSpPr>
            <a:grpSpLocks/>
          </p:cNvGrpSpPr>
          <p:nvPr/>
        </p:nvGrpSpPr>
        <p:grpSpPr bwMode="auto">
          <a:xfrm>
            <a:off x="3766300" y="2032000"/>
            <a:ext cx="1518874" cy="1277938"/>
            <a:chOff x="4166" y="1706"/>
            <a:chExt cx="1252" cy="1252"/>
          </a:xfrm>
        </p:grpSpPr>
        <p:sp>
          <p:nvSpPr>
            <p:cNvPr id="90141" name="Oval 2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42"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43" name="Oval 3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44" name="Oval 3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90145" name="Group 33"/>
          <p:cNvGrpSpPr>
            <a:grpSpLocks/>
          </p:cNvGrpSpPr>
          <p:nvPr/>
        </p:nvGrpSpPr>
        <p:grpSpPr bwMode="auto">
          <a:xfrm>
            <a:off x="6673272" y="2032000"/>
            <a:ext cx="1520742" cy="1277938"/>
            <a:chOff x="4166" y="1706"/>
            <a:chExt cx="1252" cy="1252"/>
          </a:xfrm>
        </p:grpSpPr>
        <p:sp>
          <p:nvSpPr>
            <p:cNvPr id="90146" name="Oval 3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47" name="Oval 3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48" name="Oval 3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49" name="Oval 3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0150" name="Text Box 38"/>
          <p:cNvSpPr txBox="1">
            <a:spLocks noChangeArrowheads="1"/>
          </p:cNvSpPr>
          <p:nvPr/>
        </p:nvSpPr>
        <p:spPr bwMode="gray">
          <a:xfrm>
            <a:off x="754707" y="2302583"/>
            <a:ext cx="165712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altLang="zh-CN" sz="2000" b="1" dirty="0">
                <a:solidFill>
                  <a:srgbClr val="000000"/>
                </a:solidFill>
                <a:latin typeface="Arial" panose="020B0604020202020204" pitchFamily="34" charset="0"/>
              </a:rPr>
              <a:t>Starter Matching</a:t>
            </a:r>
          </a:p>
          <a:p>
            <a:pPr algn="ctr" eaLnBrk="0" hangingPunct="0"/>
            <a:r>
              <a:rPr lang="en-US" sz="2000" b="1" dirty="0">
                <a:solidFill>
                  <a:srgbClr val="000000"/>
                </a:solidFill>
                <a:effectLst/>
                <a:latin typeface="Arial" panose="020B0604020202020204" pitchFamily="34" charset="0"/>
              </a:rPr>
              <a:t>(QPS)</a:t>
            </a:r>
          </a:p>
        </p:txBody>
      </p:sp>
      <p:sp>
        <p:nvSpPr>
          <p:cNvPr id="90151" name="Text Box 39"/>
          <p:cNvSpPr txBox="1">
            <a:spLocks noChangeArrowheads="1"/>
          </p:cNvSpPr>
          <p:nvPr/>
        </p:nvSpPr>
        <p:spPr bwMode="gray">
          <a:xfrm>
            <a:off x="3721349" y="2444936"/>
            <a:ext cx="16844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dirty="0">
                <a:solidFill>
                  <a:srgbClr val="000000"/>
                </a:solidFill>
                <a:effectLst/>
                <a:latin typeface="Arial" panose="020B0604020202020204" pitchFamily="34" charset="0"/>
              </a:rPr>
              <a:t>Populate </a:t>
            </a:r>
          </a:p>
        </p:txBody>
      </p:sp>
      <p:sp>
        <p:nvSpPr>
          <p:cNvPr id="90152" name="Text Box 40"/>
          <p:cNvSpPr txBox="1">
            <a:spLocks noChangeArrowheads="1"/>
          </p:cNvSpPr>
          <p:nvPr/>
        </p:nvSpPr>
        <p:spPr bwMode="gray">
          <a:xfrm>
            <a:off x="6950765" y="2433045"/>
            <a:ext cx="9396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b="1" dirty="0">
                <a:solidFill>
                  <a:srgbClr val="000000"/>
                </a:solidFill>
                <a:effectLst/>
                <a:latin typeface="Arial" panose="020B0604020202020204" pitchFamily="34" charset="0"/>
              </a:rPr>
              <a:t>Merge</a:t>
            </a:r>
          </a:p>
        </p:txBody>
      </p:sp>
    </p:spTree>
    <p:extLst>
      <p:ext uri="{BB962C8B-B14F-4D97-AF65-F5344CB8AC3E}">
        <p14:creationId xmlns:p14="http://schemas.microsoft.com/office/powerpoint/2010/main" val="282328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000" fill="hold"/>
                                        <p:tgtEl>
                                          <p:spTgt spid="90126"/>
                                        </p:tgtEl>
                                      </p:cBhvr>
                                      <p:by x="150000" y="150000"/>
                                    </p:animScale>
                                  </p:childTnLst>
                                </p:cTn>
                              </p:par>
                              <p:par>
                                <p:cTn id="7" presetID="2" presetClass="entr" presetSubtype="4" fill="hold" grpId="0" nodeType="withEffect">
                                  <p:stCondLst>
                                    <p:cond delay="0"/>
                                  </p:stCondLst>
                                  <p:childTnLst>
                                    <p:set>
                                      <p:cBhvr>
                                        <p:cTn id="8" dur="1" fill="hold">
                                          <p:stCondLst>
                                            <p:cond delay="0"/>
                                          </p:stCondLst>
                                        </p:cTn>
                                        <p:tgtEl>
                                          <p:spTgt spid="90115"/>
                                        </p:tgtEl>
                                        <p:attrNameLst>
                                          <p:attrName>style.visibility</p:attrName>
                                        </p:attrNameLst>
                                      </p:cBhvr>
                                      <p:to>
                                        <p:strVal val="visible"/>
                                      </p:to>
                                    </p:set>
                                    <p:anim calcmode="lin" valueType="num">
                                      <p:cBhvr additive="base">
                                        <p:cTn id="9" dur="500" fill="hold"/>
                                        <p:tgtEl>
                                          <p:spTgt spid="90115"/>
                                        </p:tgtEl>
                                        <p:attrNameLst>
                                          <p:attrName>ppt_x</p:attrName>
                                        </p:attrNameLst>
                                      </p:cBhvr>
                                      <p:tavLst>
                                        <p:tav tm="0">
                                          <p:val>
                                            <p:strVal val="#ppt_x"/>
                                          </p:val>
                                        </p:tav>
                                        <p:tav tm="100000">
                                          <p:val>
                                            <p:strVal val="#ppt_x"/>
                                          </p:val>
                                        </p:tav>
                                      </p:tavLst>
                                    </p:anim>
                                    <p:anim calcmode="lin" valueType="num">
                                      <p:cBhvr additive="base">
                                        <p:cTn id="10" dur="500" fill="hold"/>
                                        <p:tgtEl>
                                          <p:spTgt spid="90115"/>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6" presetClass="emph" presetSubtype="0" autoRev="1" fill="hold" grpId="0" nodeType="clickEffect">
                                  <p:stCondLst>
                                    <p:cond delay="0"/>
                                  </p:stCondLst>
                                  <p:childTnLst>
                                    <p:animScale>
                                      <p:cBhvr>
                                        <p:cTn id="14" dur="2000" fill="hold"/>
                                        <p:tgtEl>
                                          <p:spTgt spid="90136"/>
                                        </p:tgtEl>
                                      </p:cBhvr>
                                      <p:by x="150000" y="150000"/>
                                    </p:animScale>
                                  </p:childTnLst>
                                </p:cTn>
                              </p:par>
                              <p:par>
                                <p:cTn id="15" presetID="9" presetClass="emph" presetSubtype="0" grpId="1" nodeType="withEffect">
                                  <p:stCondLst>
                                    <p:cond delay="0"/>
                                  </p:stCondLst>
                                  <p:childTnLst>
                                    <p:set>
                                      <p:cBhvr rctx="PPT">
                                        <p:cTn id="16" dur="indefinite"/>
                                        <p:tgtEl>
                                          <p:spTgt spid="90115"/>
                                        </p:tgtEl>
                                        <p:attrNameLst>
                                          <p:attrName>style.opacity</p:attrName>
                                        </p:attrNameLst>
                                      </p:cBhvr>
                                      <p:to>
                                        <p:strVal val="0.5"/>
                                      </p:to>
                                    </p:set>
                                    <p:animEffect filter="image" prLst="opacity: 0.5">
                                      <p:cBhvr rctx="IE">
                                        <p:cTn id="17" dur="indefinite"/>
                                        <p:tgtEl>
                                          <p:spTgt spid="9011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90114"/>
                                        </p:tgtEl>
                                        <p:attrNameLst>
                                          <p:attrName>style.visibility</p:attrName>
                                        </p:attrNameLst>
                                      </p:cBhvr>
                                      <p:to>
                                        <p:strVal val="visible"/>
                                      </p:to>
                                    </p:set>
                                    <p:anim calcmode="lin" valueType="num">
                                      <p:cBhvr additive="base">
                                        <p:cTn id="20" dur="500" fill="hold"/>
                                        <p:tgtEl>
                                          <p:spTgt spid="90114"/>
                                        </p:tgtEl>
                                        <p:attrNameLst>
                                          <p:attrName>ppt_x</p:attrName>
                                        </p:attrNameLst>
                                      </p:cBhvr>
                                      <p:tavLst>
                                        <p:tav tm="0">
                                          <p:val>
                                            <p:strVal val="#ppt_x"/>
                                          </p:val>
                                        </p:tav>
                                        <p:tav tm="100000">
                                          <p:val>
                                            <p:strVal val="#ppt_x"/>
                                          </p:val>
                                        </p:tav>
                                      </p:tavLst>
                                    </p:anim>
                                    <p:anim calcmode="lin" valueType="num">
                                      <p:cBhvr additive="base">
                                        <p:cTn id="21" dur="500" fill="hold"/>
                                        <p:tgtEl>
                                          <p:spTgt spid="9011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mph" presetSubtype="0" autoRev="1" fill="hold" grpId="0" nodeType="clickEffect">
                                  <p:stCondLst>
                                    <p:cond delay="0"/>
                                  </p:stCondLst>
                                  <p:childTnLst>
                                    <p:animScale>
                                      <p:cBhvr>
                                        <p:cTn id="25" dur="2000" fill="hold"/>
                                        <p:tgtEl>
                                          <p:spTgt spid="90121"/>
                                        </p:tgtEl>
                                      </p:cBhvr>
                                      <p:by x="150000" y="150000"/>
                                    </p:animScale>
                                  </p:childTnLst>
                                </p:cTn>
                              </p:par>
                              <p:par>
                                <p:cTn id="26" presetID="9" presetClass="emph" presetSubtype="0" grpId="1" nodeType="withEffect">
                                  <p:stCondLst>
                                    <p:cond delay="0"/>
                                  </p:stCondLst>
                                  <p:childTnLst>
                                    <p:set>
                                      <p:cBhvr rctx="PPT">
                                        <p:cTn id="27" dur="indefinite"/>
                                        <p:tgtEl>
                                          <p:spTgt spid="90114"/>
                                        </p:tgtEl>
                                        <p:attrNameLst>
                                          <p:attrName>style.opacity</p:attrName>
                                        </p:attrNameLst>
                                      </p:cBhvr>
                                      <p:to>
                                        <p:strVal val="0.5"/>
                                      </p:to>
                                    </p:set>
                                    <p:animEffect filter="image" prLst="opacity: 0.5">
                                      <p:cBhvr rctx="IE">
                                        <p:cTn id="28" dur="indefinite"/>
                                        <p:tgtEl>
                                          <p:spTgt spid="90114"/>
                                        </p:tgtEl>
                                      </p:cBhvr>
                                    </p:animEffect>
                                  </p:childTnLst>
                                </p:cTn>
                              </p:par>
                              <p:par>
                                <p:cTn id="29" presetID="2" presetClass="entr" presetSubtype="4" fill="hold" grpId="0" nodeType="withEffect">
                                  <p:stCondLst>
                                    <p:cond delay="0"/>
                                  </p:stCondLst>
                                  <p:childTnLst>
                                    <p:set>
                                      <p:cBhvr>
                                        <p:cTn id="30" dur="1" fill="hold">
                                          <p:stCondLst>
                                            <p:cond delay="0"/>
                                          </p:stCondLst>
                                        </p:cTn>
                                        <p:tgtEl>
                                          <p:spTgt spid="90116"/>
                                        </p:tgtEl>
                                        <p:attrNameLst>
                                          <p:attrName>style.visibility</p:attrName>
                                        </p:attrNameLst>
                                      </p:cBhvr>
                                      <p:to>
                                        <p:strVal val="visible"/>
                                      </p:to>
                                    </p:set>
                                    <p:anim calcmode="lin" valueType="num">
                                      <p:cBhvr additive="base">
                                        <p:cTn id="31" dur="500" fill="hold"/>
                                        <p:tgtEl>
                                          <p:spTgt spid="90116"/>
                                        </p:tgtEl>
                                        <p:attrNameLst>
                                          <p:attrName>ppt_x</p:attrName>
                                        </p:attrNameLst>
                                      </p:cBhvr>
                                      <p:tavLst>
                                        <p:tav tm="0">
                                          <p:val>
                                            <p:strVal val="#ppt_x"/>
                                          </p:val>
                                        </p:tav>
                                        <p:tav tm="100000">
                                          <p:val>
                                            <p:strVal val="#ppt_x"/>
                                          </p:val>
                                        </p:tav>
                                      </p:tavLst>
                                    </p:anim>
                                    <p:anim calcmode="lin" valueType="num">
                                      <p:cBhvr additive="base">
                                        <p:cTn id="32" dur="500" fill="hold"/>
                                        <p:tgtEl>
                                          <p:spTgt spid="90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nimBg="1"/>
      <p:bldP spid="90114" grpId="1" animBg="1"/>
      <p:bldP spid="90115" grpId="0" animBg="1"/>
      <p:bldP spid="90115" grpId="1" animBg="1"/>
      <p:bldP spid="90116" grpId="0" animBg="1"/>
      <p:bldP spid="90121" grpId="0" animBg="1"/>
      <p:bldP spid="90126" grpId="0" animBg="1"/>
      <p:bldP spid="901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p:txBody>
          <a:bodyPr>
            <a:normAutofit/>
          </a:bodyPr>
          <a:lstStyle/>
          <a:p>
            <a:r>
              <a:rPr lang="en-US" altLang="zh-CN" b="1" dirty="0">
                <a:latin typeface="+mj-lt"/>
              </a:rPr>
              <a:t>QPS-Serena: Example</a:t>
            </a:r>
            <a:endParaRPr lang="en-US" sz="1800" b="1" dirty="0">
              <a:latin typeface="+mj-lt"/>
            </a:endParaRPr>
          </a:p>
        </p:txBody>
      </p:sp>
      <p:sp>
        <p:nvSpPr>
          <p:cNvPr id="42" name="日期占位符 3"/>
          <p:cNvSpPr>
            <a:spLocks noGrp="1"/>
          </p:cNvSpPr>
          <p:nvPr>
            <p:ph type="dt" sz="half" idx="10"/>
          </p:nvPr>
        </p:nvSpPr>
        <p:spPr/>
        <p:txBody>
          <a:bodyPr/>
          <a:lstStyle/>
          <a:p>
            <a:fld id="{1D068EF8-06F8-40CF-B304-0503DFC9B722}" type="datetime4">
              <a:rPr lang="en-US" altLang="zh-CN" smtClean="0"/>
              <a:t>November 3, 2019</a:t>
            </a:fld>
            <a:endParaRPr lang="en-US"/>
          </a:p>
        </p:txBody>
      </p:sp>
      <p:sp>
        <p:nvSpPr>
          <p:cNvPr id="43" name="页脚占位符 5"/>
          <p:cNvSpPr>
            <a:spLocks noGrp="1"/>
          </p:cNvSpPr>
          <p:nvPr>
            <p:ph type="ftr" sz="quarter" idx="11"/>
          </p:nvPr>
        </p:nvSpPr>
        <p:spPr/>
        <p:txBody>
          <a:bodyPr/>
          <a:lstStyle/>
          <a:p>
            <a:r>
              <a:rPr lang="sv-SE"/>
              <a:t>CS3251@GaTech</a:t>
            </a:r>
            <a:endParaRPr lang="en-US"/>
          </a:p>
        </p:txBody>
      </p:sp>
      <p:sp>
        <p:nvSpPr>
          <p:cNvPr id="2" name="灯片编号占位符 1"/>
          <p:cNvSpPr>
            <a:spLocks noGrp="1"/>
          </p:cNvSpPr>
          <p:nvPr>
            <p:ph type="sldNum" sz="quarter" idx="12"/>
          </p:nvPr>
        </p:nvSpPr>
        <p:spPr/>
        <p:txBody>
          <a:bodyPr/>
          <a:lstStyle/>
          <a:p>
            <a:fld id="{54F7440E-8BC2-448F-B218-7ECEE62DFD59}" type="slidenum">
              <a:rPr lang="en-US" smtClean="0"/>
              <a:pPr/>
              <a:t>16</a:t>
            </a:fld>
            <a:endParaRPr lang="en-US"/>
          </a:p>
        </p:txBody>
      </p:sp>
      <p:sp>
        <p:nvSpPr>
          <p:cNvPr id="3" name="Oval 2"/>
          <p:cNvSpPr/>
          <p:nvPr/>
        </p:nvSpPr>
        <p:spPr>
          <a:xfrm>
            <a:off x="628649" y="192418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45" name="Oval 44"/>
          <p:cNvSpPr/>
          <p:nvPr/>
        </p:nvSpPr>
        <p:spPr>
          <a:xfrm>
            <a:off x="628649" y="2445367"/>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46" name="Oval 45"/>
          <p:cNvSpPr/>
          <p:nvPr/>
        </p:nvSpPr>
        <p:spPr>
          <a:xfrm>
            <a:off x="628649" y="2966550"/>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47" name="Oval 46"/>
          <p:cNvSpPr/>
          <p:nvPr/>
        </p:nvSpPr>
        <p:spPr>
          <a:xfrm>
            <a:off x="628649" y="348773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sp>
        <p:nvSpPr>
          <p:cNvPr id="48" name="Oval 47"/>
          <p:cNvSpPr/>
          <p:nvPr/>
        </p:nvSpPr>
        <p:spPr>
          <a:xfrm>
            <a:off x="1805396" y="192418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49" name="Oval 48"/>
          <p:cNvSpPr/>
          <p:nvPr/>
        </p:nvSpPr>
        <p:spPr>
          <a:xfrm>
            <a:off x="1805396" y="2445367"/>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50" name="Oval 49"/>
          <p:cNvSpPr/>
          <p:nvPr/>
        </p:nvSpPr>
        <p:spPr>
          <a:xfrm>
            <a:off x="1805396" y="2966550"/>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51" name="Oval 50"/>
          <p:cNvSpPr/>
          <p:nvPr/>
        </p:nvSpPr>
        <p:spPr>
          <a:xfrm>
            <a:off x="1805396" y="348773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cxnSp>
        <p:nvCxnSpPr>
          <p:cNvPr id="5" name="Straight Arrow Connector 4"/>
          <p:cNvCxnSpPr/>
          <p:nvPr/>
        </p:nvCxnSpPr>
        <p:spPr>
          <a:xfrm>
            <a:off x="1027610" y="2115160"/>
            <a:ext cx="777786" cy="17008"/>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5" idx="6"/>
            <a:endCxn id="51" idx="2"/>
          </p:cNvCxnSpPr>
          <p:nvPr/>
        </p:nvCxnSpPr>
        <p:spPr>
          <a:xfrm>
            <a:off x="1027610" y="2644848"/>
            <a:ext cx="777786" cy="1042367"/>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2854" y="1561474"/>
            <a:ext cx="2047355" cy="369332"/>
          </a:xfrm>
          <a:prstGeom prst="rect">
            <a:avLst/>
          </a:prstGeom>
          <a:noFill/>
        </p:spPr>
        <p:txBody>
          <a:bodyPr wrap="none" rtlCol="0">
            <a:spAutoFit/>
          </a:bodyPr>
          <a:lstStyle/>
          <a:p>
            <a:r>
              <a:rPr lang="en-US" dirty="0"/>
              <a:t>Starter Matching</a:t>
            </a:r>
          </a:p>
        </p:txBody>
      </p:sp>
      <p:sp>
        <p:nvSpPr>
          <p:cNvPr id="10" name="Arrow: Right 9"/>
          <p:cNvSpPr/>
          <p:nvPr/>
        </p:nvSpPr>
        <p:spPr>
          <a:xfrm>
            <a:off x="2517618" y="2462375"/>
            <a:ext cx="765514" cy="521183"/>
          </a:xfrm>
          <a:prstGeom prst="rightArrow">
            <a:avLst/>
          </a:prstGeom>
          <a:solidFill>
            <a:srgbClr val="99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99088" y="2121470"/>
            <a:ext cx="1202573" cy="369332"/>
          </a:xfrm>
          <a:prstGeom prst="rect">
            <a:avLst/>
          </a:prstGeom>
          <a:noFill/>
        </p:spPr>
        <p:txBody>
          <a:bodyPr wrap="none" rtlCol="0">
            <a:spAutoFit/>
          </a:bodyPr>
          <a:lstStyle/>
          <a:p>
            <a:r>
              <a:rPr lang="en-US" dirty="0"/>
              <a:t>Populate</a:t>
            </a:r>
          </a:p>
        </p:txBody>
      </p:sp>
      <p:sp>
        <p:nvSpPr>
          <p:cNvPr id="60" name="Oval 59"/>
          <p:cNvSpPr/>
          <p:nvPr/>
        </p:nvSpPr>
        <p:spPr>
          <a:xfrm>
            <a:off x="3609874" y="188797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61" name="Oval 60"/>
          <p:cNvSpPr/>
          <p:nvPr/>
        </p:nvSpPr>
        <p:spPr>
          <a:xfrm>
            <a:off x="3609874" y="2414825"/>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62" name="Oval 61"/>
          <p:cNvSpPr/>
          <p:nvPr/>
        </p:nvSpPr>
        <p:spPr>
          <a:xfrm>
            <a:off x="3609874" y="2941678"/>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63" name="Oval 62"/>
          <p:cNvSpPr/>
          <p:nvPr/>
        </p:nvSpPr>
        <p:spPr>
          <a:xfrm>
            <a:off x="3609874" y="3468531"/>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sp>
        <p:nvSpPr>
          <p:cNvPr id="64" name="Oval 63"/>
          <p:cNvSpPr/>
          <p:nvPr/>
        </p:nvSpPr>
        <p:spPr>
          <a:xfrm>
            <a:off x="4786621" y="188797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65" name="Oval 64"/>
          <p:cNvSpPr/>
          <p:nvPr/>
        </p:nvSpPr>
        <p:spPr>
          <a:xfrm>
            <a:off x="4786621" y="2414825"/>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66" name="Oval 65"/>
          <p:cNvSpPr/>
          <p:nvPr/>
        </p:nvSpPr>
        <p:spPr>
          <a:xfrm>
            <a:off x="4786621" y="2941678"/>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67" name="Oval 66"/>
          <p:cNvSpPr/>
          <p:nvPr/>
        </p:nvSpPr>
        <p:spPr>
          <a:xfrm>
            <a:off x="4786621" y="3468531"/>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cxnSp>
        <p:nvCxnSpPr>
          <p:cNvPr id="68" name="Straight Arrow Connector 67"/>
          <p:cNvCxnSpPr/>
          <p:nvPr/>
        </p:nvCxnSpPr>
        <p:spPr>
          <a:xfrm>
            <a:off x="4008835" y="2087452"/>
            <a:ext cx="777786"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1" idx="6"/>
            <a:endCxn id="67" idx="2"/>
          </p:cNvCxnSpPr>
          <p:nvPr/>
        </p:nvCxnSpPr>
        <p:spPr>
          <a:xfrm>
            <a:off x="4008835" y="2614306"/>
            <a:ext cx="777786" cy="105370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65" idx="2"/>
          </p:cNvCxnSpPr>
          <p:nvPr/>
        </p:nvCxnSpPr>
        <p:spPr>
          <a:xfrm flipV="1">
            <a:off x="4008835" y="2614306"/>
            <a:ext cx="777786" cy="5517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3" idx="6"/>
            <a:endCxn id="66" idx="2"/>
          </p:cNvCxnSpPr>
          <p:nvPr/>
        </p:nvCxnSpPr>
        <p:spPr>
          <a:xfrm flipV="1">
            <a:off x="4008835" y="3141159"/>
            <a:ext cx="777786" cy="5268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6709926" y="1931923"/>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75" name="Oval 74"/>
          <p:cNvSpPr/>
          <p:nvPr/>
        </p:nvSpPr>
        <p:spPr>
          <a:xfrm>
            <a:off x="6709926" y="245310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76" name="Oval 75"/>
          <p:cNvSpPr/>
          <p:nvPr/>
        </p:nvSpPr>
        <p:spPr>
          <a:xfrm>
            <a:off x="6709926" y="297428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77" name="Oval 76"/>
          <p:cNvSpPr/>
          <p:nvPr/>
        </p:nvSpPr>
        <p:spPr>
          <a:xfrm>
            <a:off x="6709926" y="3495473"/>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sp>
        <p:nvSpPr>
          <p:cNvPr id="78" name="Oval 77"/>
          <p:cNvSpPr/>
          <p:nvPr/>
        </p:nvSpPr>
        <p:spPr>
          <a:xfrm>
            <a:off x="7886673" y="1931923"/>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79" name="Oval 78"/>
          <p:cNvSpPr/>
          <p:nvPr/>
        </p:nvSpPr>
        <p:spPr>
          <a:xfrm>
            <a:off x="7886673" y="2453106"/>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80" name="Oval 79"/>
          <p:cNvSpPr/>
          <p:nvPr/>
        </p:nvSpPr>
        <p:spPr>
          <a:xfrm>
            <a:off x="7886673" y="297428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81" name="Oval 80"/>
          <p:cNvSpPr/>
          <p:nvPr/>
        </p:nvSpPr>
        <p:spPr>
          <a:xfrm>
            <a:off x="7886673" y="3495473"/>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cxnSp>
        <p:nvCxnSpPr>
          <p:cNvPr id="82" name="Straight Arrow Connector 81"/>
          <p:cNvCxnSpPr/>
          <p:nvPr/>
        </p:nvCxnSpPr>
        <p:spPr>
          <a:xfrm>
            <a:off x="7108887" y="2131403"/>
            <a:ext cx="777786" cy="0"/>
          </a:xfrm>
          <a:prstGeom prst="straightConnector1">
            <a:avLst/>
          </a:prstGeom>
          <a:ln w="381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5" idx="6"/>
            <a:endCxn id="79" idx="2"/>
          </p:cNvCxnSpPr>
          <p:nvPr/>
        </p:nvCxnSpPr>
        <p:spPr>
          <a:xfrm>
            <a:off x="7108887" y="2652587"/>
            <a:ext cx="777786"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75080" y="1386209"/>
            <a:ext cx="2203196" cy="646331"/>
          </a:xfrm>
          <a:prstGeom prst="rect">
            <a:avLst/>
          </a:prstGeom>
          <a:noFill/>
        </p:spPr>
        <p:txBody>
          <a:bodyPr wrap="square" rtlCol="0">
            <a:spAutoFit/>
          </a:bodyPr>
          <a:lstStyle/>
          <a:p>
            <a:pPr algn="ctr"/>
            <a:r>
              <a:rPr lang="en-US" dirty="0"/>
              <a:t>Matching in Previous Time Slot</a:t>
            </a:r>
          </a:p>
        </p:txBody>
      </p:sp>
      <p:cxnSp>
        <p:nvCxnSpPr>
          <p:cNvPr id="87" name="Straight Arrow Connector 86"/>
          <p:cNvCxnSpPr/>
          <p:nvPr/>
        </p:nvCxnSpPr>
        <p:spPr>
          <a:xfrm>
            <a:off x="7112941" y="3178158"/>
            <a:ext cx="777786" cy="0"/>
          </a:xfrm>
          <a:prstGeom prst="straightConnector1">
            <a:avLst/>
          </a:prstGeom>
          <a:ln w="381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112941" y="3699342"/>
            <a:ext cx="777786"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7" name="Callout: Down Arrow 16"/>
          <p:cNvSpPr/>
          <p:nvPr/>
        </p:nvSpPr>
        <p:spPr>
          <a:xfrm>
            <a:off x="3609875" y="3945477"/>
            <a:ext cx="4675760" cy="370094"/>
          </a:xfrm>
          <a:prstGeom prst="downArrowCallout">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Merge</a:t>
            </a:r>
          </a:p>
        </p:txBody>
      </p:sp>
      <p:sp>
        <p:nvSpPr>
          <p:cNvPr id="94" name="Oval 93"/>
          <p:cNvSpPr/>
          <p:nvPr/>
        </p:nvSpPr>
        <p:spPr>
          <a:xfrm>
            <a:off x="6617152" y="424977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95" name="Oval 94"/>
          <p:cNvSpPr/>
          <p:nvPr/>
        </p:nvSpPr>
        <p:spPr>
          <a:xfrm>
            <a:off x="6617152" y="4776627"/>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96" name="Oval 95"/>
          <p:cNvSpPr/>
          <p:nvPr/>
        </p:nvSpPr>
        <p:spPr>
          <a:xfrm>
            <a:off x="6617152" y="5303480"/>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97" name="Oval 96"/>
          <p:cNvSpPr/>
          <p:nvPr/>
        </p:nvSpPr>
        <p:spPr>
          <a:xfrm>
            <a:off x="6617152" y="5830333"/>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sp>
        <p:nvSpPr>
          <p:cNvPr id="98" name="Oval 97"/>
          <p:cNvSpPr/>
          <p:nvPr/>
        </p:nvSpPr>
        <p:spPr>
          <a:xfrm>
            <a:off x="7793899" y="424977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99" name="Oval 98"/>
          <p:cNvSpPr/>
          <p:nvPr/>
        </p:nvSpPr>
        <p:spPr>
          <a:xfrm>
            <a:off x="7793899" y="4776627"/>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100" name="Oval 99"/>
          <p:cNvSpPr/>
          <p:nvPr/>
        </p:nvSpPr>
        <p:spPr>
          <a:xfrm>
            <a:off x="7793899" y="5303480"/>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101" name="Oval 100"/>
          <p:cNvSpPr/>
          <p:nvPr/>
        </p:nvSpPr>
        <p:spPr>
          <a:xfrm>
            <a:off x="7793899" y="5830333"/>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cxnSp>
        <p:nvCxnSpPr>
          <p:cNvPr id="103" name="Straight Arrow Connector 102"/>
          <p:cNvCxnSpPr>
            <a:stCxn id="95" idx="6"/>
            <a:endCxn id="101" idx="2"/>
          </p:cNvCxnSpPr>
          <p:nvPr/>
        </p:nvCxnSpPr>
        <p:spPr>
          <a:xfrm>
            <a:off x="7016113" y="4976108"/>
            <a:ext cx="777786" cy="105370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endCxn id="99" idx="2"/>
          </p:cNvCxnSpPr>
          <p:nvPr/>
        </p:nvCxnSpPr>
        <p:spPr>
          <a:xfrm flipV="1">
            <a:off x="7016113" y="4976108"/>
            <a:ext cx="777786" cy="5517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7" idx="6"/>
            <a:endCxn id="100" idx="2"/>
          </p:cNvCxnSpPr>
          <p:nvPr/>
        </p:nvCxnSpPr>
        <p:spPr>
          <a:xfrm flipV="1">
            <a:off x="7016113" y="5502961"/>
            <a:ext cx="777786" cy="5268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016113" y="4933392"/>
            <a:ext cx="777786"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016113" y="5502961"/>
            <a:ext cx="777786" cy="0"/>
          </a:xfrm>
          <a:prstGeom prst="straightConnector1">
            <a:avLst/>
          </a:prstGeom>
          <a:ln w="381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016113" y="6029814"/>
            <a:ext cx="777786"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26" name="Freeform: Shape 25"/>
          <p:cNvSpPr/>
          <p:nvPr/>
        </p:nvSpPr>
        <p:spPr>
          <a:xfrm>
            <a:off x="7019109" y="4267181"/>
            <a:ext cx="775062" cy="165482"/>
          </a:xfrm>
          <a:custGeom>
            <a:avLst/>
            <a:gdLst>
              <a:gd name="connsiteX0" fmla="*/ 0 w 775062"/>
              <a:gd name="connsiteY0" fmla="*/ 156773 h 165482"/>
              <a:gd name="connsiteX1" fmla="*/ 391885 w 775062"/>
              <a:gd name="connsiteY1" fmla="*/ 19 h 165482"/>
              <a:gd name="connsiteX2" fmla="*/ 775062 w 775062"/>
              <a:gd name="connsiteY2" fmla="*/ 165482 h 165482"/>
              <a:gd name="connsiteX3" fmla="*/ 775062 w 775062"/>
              <a:gd name="connsiteY3" fmla="*/ 165482 h 165482"/>
            </a:gdLst>
            <a:ahLst/>
            <a:cxnLst>
              <a:cxn ang="0">
                <a:pos x="connsiteX0" y="connsiteY0"/>
              </a:cxn>
              <a:cxn ang="0">
                <a:pos x="connsiteX1" y="connsiteY1"/>
              </a:cxn>
              <a:cxn ang="0">
                <a:pos x="connsiteX2" y="connsiteY2"/>
              </a:cxn>
              <a:cxn ang="0">
                <a:pos x="connsiteX3" y="connsiteY3"/>
              </a:cxn>
            </a:cxnLst>
            <a:rect l="l" t="t" r="r" b="b"/>
            <a:pathLst>
              <a:path w="775062" h="165482">
                <a:moveTo>
                  <a:pt x="0" y="156773"/>
                </a:moveTo>
                <a:cubicBezTo>
                  <a:pt x="131354" y="77670"/>
                  <a:pt x="262708" y="-1432"/>
                  <a:pt x="391885" y="19"/>
                </a:cubicBezTo>
                <a:cubicBezTo>
                  <a:pt x="521062" y="1470"/>
                  <a:pt x="775062" y="165482"/>
                  <a:pt x="775062" y="165482"/>
                </a:cubicBezTo>
                <a:lnTo>
                  <a:pt x="775062" y="165482"/>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p:cNvSpPr/>
          <p:nvPr/>
        </p:nvSpPr>
        <p:spPr>
          <a:xfrm>
            <a:off x="7010400" y="4441371"/>
            <a:ext cx="792480" cy="165472"/>
          </a:xfrm>
          <a:custGeom>
            <a:avLst/>
            <a:gdLst>
              <a:gd name="connsiteX0" fmla="*/ 0 w 792480"/>
              <a:gd name="connsiteY0" fmla="*/ 0 h 165472"/>
              <a:gd name="connsiteX1" fmla="*/ 452846 w 792480"/>
              <a:gd name="connsiteY1" fmla="*/ 165463 h 165472"/>
              <a:gd name="connsiteX2" fmla="*/ 792480 w 792480"/>
              <a:gd name="connsiteY2" fmla="*/ 8709 h 165472"/>
              <a:gd name="connsiteX3" fmla="*/ 792480 w 792480"/>
              <a:gd name="connsiteY3" fmla="*/ 8709 h 165472"/>
            </a:gdLst>
            <a:ahLst/>
            <a:cxnLst>
              <a:cxn ang="0">
                <a:pos x="connsiteX0" y="connsiteY0"/>
              </a:cxn>
              <a:cxn ang="0">
                <a:pos x="connsiteX1" y="connsiteY1"/>
              </a:cxn>
              <a:cxn ang="0">
                <a:pos x="connsiteX2" y="connsiteY2"/>
              </a:cxn>
              <a:cxn ang="0">
                <a:pos x="connsiteX3" y="connsiteY3"/>
              </a:cxn>
            </a:cxnLst>
            <a:rect l="l" t="t" r="r" b="b"/>
            <a:pathLst>
              <a:path w="792480" h="165472">
                <a:moveTo>
                  <a:pt x="0" y="0"/>
                </a:moveTo>
                <a:cubicBezTo>
                  <a:pt x="160383" y="82005"/>
                  <a:pt x="320766" y="164011"/>
                  <a:pt x="452846" y="165463"/>
                </a:cubicBezTo>
                <a:cubicBezTo>
                  <a:pt x="584926" y="166915"/>
                  <a:pt x="792480" y="8709"/>
                  <a:pt x="792480" y="8709"/>
                </a:cubicBezTo>
                <a:lnTo>
                  <a:pt x="792480" y="8709"/>
                </a:lnTo>
              </a:path>
            </a:pathLst>
          </a:cu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643113" y="4224925"/>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116" name="Oval 115"/>
          <p:cNvSpPr/>
          <p:nvPr/>
        </p:nvSpPr>
        <p:spPr>
          <a:xfrm>
            <a:off x="3643113" y="4751778"/>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117" name="Oval 116"/>
          <p:cNvSpPr/>
          <p:nvPr/>
        </p:nvSpPr>
        <p:spPr>
          <a:xfrm>
            <a:off x="3643113" y="5278631"/>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118" name="Oval 117"/>
          <p:cNvSpPr/>
          <p:nvPr/>
        </p:nvSpPr>
        <p:spPr>
          <a:xfrm>
            <a:off x="3643113" y="580548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sp>
        <p:nvSpPr>
          <p:cNvPr id="119" name="Oval 118"/>
          <p:cNvSpPr/>
          <p:nvPr/>
        </p:nvSpPr>
        <p:spPr>
          <a:xfrm>
            <a:off x="4819860" y="4224925"/>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120" name="Oval 119"/>
          <p:cNvSpPr/>
          <p:nvPr/>
        </p:nvSpPr>
        <p:spPr>
          <a:xfrm>
            <a:off x="4819860" y="4751778"/>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121" name="Oval 120"/>
          <p:cNvSpPr/>
          <p:nvPr/>
        </p:nvSpPr>
        <p:spPr>
          <a:xfrm>
            <a:off x="4819860" y="5278631"/>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122" name="Oval 121"/>
          <p:cNvSpPr/>
          <p:nvPr/>
        </p:nvSpPr>
        <p:spPr>
          <a:xfrm>
            <a:off x="4819860" y="580548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cxnSp>
        <p:nvCxnSpPr>
          <p:cNvPr id="123" name="Straight Arrow Connector 122"/>
          <p:cNvCxnSpPr/>
          <p:nvPr/>
        </p:nvCxnSpPr>
        <p:spPr>
          <a:xfrm>
            <a:off x="4042074" y="4424405"/>
            <a:ext cx="777786"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6" idx="6"/>
            <a:endCxn id="122" idx="2"/>
          </p:cNvCxnSpPr>
          <p:nvPr/>
        </p:nvCxnSpPr>
        <p:spPr>
          <a:xfrm>
            <a:off x="4042074" y="4951259"/>
            <a:ext cx="777786" cy="105370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120" idx="2"/>
          </p:cNvCxnSpPr>
          <p:nvPr/>
        </p:nvCxnSpPr>
        <p:spPr>
          <a:xfrm flipV="1">
            <a:off x="4042074" y="4951259"/>
            <a:ext cx="777786" cy="5517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8" idx="6"/>
            <a:endCxn id="121" idx="2"/>
          </p:cNvCxnSpPr>
          <p:nvPr/>
        </p:nvCxnSpPr>
        <p:spPr>
          <a:xfrm flipV="1">
            <a:off x="4042074" y="5478112"/>
            <a:ext cx="777786" cy="5268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Callout: Left Arrow 27"/>
          <p:cNvSpPr/>
          <p:nvPr/>
        </p:nvSpPr>
        <p:spPr>
          <a:xfrm>
            <a:off x="5241327" y="4365442"/>
            <a:ext cx="1283050" cy="1761582"/>
          </a:xfrm>
          <a:prstGeom prst="leftArrowCallout">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ysClr val="windowText" lastClr="000000"/>
                </a:solidFill>
              </a:rPr>
              <a:t>Pick heavier sub-matching in each cycle</a:t>
            </a:r>
          </a:p>
        </p:txBody>
      </p:sp>
      <p:graphicFrame>
        <p:nvGraphicFramePr>
          <p:cNvPr id="29" name="Table 28"/>
          <p:cNvGraphicFramePr>
            <a:graphicFrameLocks noGrp="1"/>
          </p:cNvGraphicFramePr>
          <p:nvPr>
            <p:extLst>
              <p:ext uri="{D42A27DB-BD31-4B8C-83A1-F6EECF244321}">
                <p14:modId xmlns:p14="http://schemas.microsoft.com/office/powerpoint/2010/main" val="2778884901"/>
              </p:ext>
            </p:extLst>
          </p:nvPr>
        </p:nvGraphicFramePr>
        <p:xfrm>
          <a:off x="825462" y="4085719"/>
          <a:ext cx="2017360" cy="1938920"/>
        </p:xfrm>
        <a:graphic>
          <a:graphicData uri="http://schemas.openxmlformats.org/drawingml/2006/table">
            <a:tbl>
              <a:tblPr firstRow="1" bandRow="1">
                <a:tableStyleId>{5C22544A-7EE6-4342-B048-85BDC9FD1C3A}</a:tableStyleId>
              </a:tblPr>
              <a:tblGrid>
                <a:gridCol w="1008680">
                  <a:extLst>
                    <a:ext uri="{9D8B030D-6E8A-4147-A177-3AD203B41FA5}">
                      <a16:colId xmlns:a16="http://schemas.microsoft.com/office/drawing/2014/main" val="1249632465"/>
                    </a:ext>
                  </a:extLst>
                </a:gridCol>
                <a:gridCol w="1008680">
                  <a:extLst>
                    <a:ext uri="{9D8B030D-6E8A-4147-A177-3AD203B41FA5}">
                      <a16:colId xmlns:a16="http://schemas.microsoft.com/office/drawing/2014/main" val="3372229417"/>
                    </a:ext>
                  </a:extLst>
                </a:gridCol>
              </a:tblGrid>
              <a:tr h="242365">
                <a:tc>
                  <a:txBody>
                    <a:bodyPr/>
                    <a:lstStyle/>
                    <a:p>
                      <a:pPr algn="ctr"/>
                      <a:r>
                        <a:rPr lang="en-US" b="1" dirty="0">
                          <a:solidFill>
                            <a:schemeClr val="tx1"/>
                          </a:solidFill>
                        </a:rPr>
                        <a:t>VOQ </a:t>
                      </a:r>
                    </a:p>
                  </a:txBody>
                  <a:tcPr marL="0" marR="0" marT="0" marB="0"/>
                </a:tc>
                <a:tc>
                  <a:txBody>
                    <a:bodyPr/>
                    <a:lstStyle/>
                    <a:p>
                      <a:pPr algn="ctr"/>
                      <a:r>
                        <a:rPr lang="en-US" b="1" dirty="0">
                          <a:solidFill>
                            <a:schemeClr val="tx1"/>
                          </a:solidFill>
                        </a:rPr>
                        <a:t>Length</a:t>
                      </a:r>
                    </a:p>
                  </a:txBody>
                  <a:tcPr marL="0" marR="0" marT="0" marB="0"/>
                </a:tc>
                <a:extLst>
                  <a:ext uri="{0D108BD9-81ED-4DB2-BD59-A6C34878D82A}">
                    <a16:rowId xmlns:a16="http://schemas.microsoft.com/office/drawing/2014/main" val="1592385986"/>
                  </a:ext>
                </a:extLst>
              </a:tr>
              <a:tr h="242365">
                <a:tc>
                  <a:txBody>
                    <a:bodyPr/>
                    <a:lstStyle/>
                    <a:p>
                      <a:pPr algn="ctr"/>
                      <a:r>
                        <a:rPr lang="en-US" b="0" dirty="0"/>
                        <a:t>(1,1)</a:t>
                      </a:r>
                    </a:p>
                  </a:txBody>
                  <a:tcPr marL="0" marR="0" marT="0" marB="0"/>
                </a:tc>
                <a:tc>
                  <a:txBody>
                    <a:bodyPr/>
                    <a:lstStyle/>
                    <a:p>
                      <a:pPr algn="ctr"/>
                      <a:r>
                        <a:rPr lang="en-US" b="0" dirty="0"/>
                        <a:t>3</a:t>
                      </a:r>
                    </a:p>
                  </a:txBody>
                  <a:tcPr marL="0" marR="0" marT="0" marB="0"/>
                </a:tc>
                <a:extLst>
                  <a:ext uri="{0D108BD9-81ED-4DB2-BD59-A6C34878D82A}">
                    <a16:rowId xmlns:a16="http://schemas.microsoft.com/office/drawing/2014/main" val="4048789033"/>
                  </a:ext>
                </a:extLst>
              </a:tr>
              <a:tr h="242365">
                <a:tc>
                  <a:txBody>
                    <a:bodyPr/>
                    <a:lstStyle/>
                    <a:p>
                      <a:pPr algn="ctr"/>
                      <a:r>
                        <a:rPr lang="en-US" b="0" dirty="0"/>
                        <a:t>(2,2)</a:t>
                      </a:r>
                    </a:p>
                  </a:txBody>
                  <a:tcPr marL="0" marR="0" marT="0" marB="0">
                    <a:solidFill>
                      <a:srgbClr val="92D050"/>
                    </a:solidFill>
                  </a:tcPr>
                </a:tc>
                <a:tc>
                  <a:txBody>
                    <a:bodyPr/>
                    <a:lstStyle/>
                    <a:p>
                      <a:pPr algn="ctr"/>
                      <a:r>
                        <a:rPr lang="en-US" b="0" dirty="0"/>
                        <a:t>8</a:t>
                      </a:r>
                    </a:p>
                  </a:txBody>
                  <a:tcPr marL="0" marR="0" marT="0" marB="0">
                    <a:solidFill>
                      <a:srgbClr val="92D050"/>
                    </a:solidFill>
                  </a:tcPr>
                </a:tc>
                <a:extLst>
                  <a:ext uri="{0D108BD9-81ED-4DB2-BD59-A6C34878D82A}">
                    <a16:rowId xmlns:a16="http://schemas.microsoft.com/office/drawing/2014/main" val="3772727985"/>
                  </a:ext>
                </a:extLst>
              </a:tr>
              <a:tr h="242365">
                <a:tc>
                  <a:txBody>
                    <a:bodyPr/>
                    <a:lstStyle/>
                    <a:p>
                      <a:pPr algn="ctr"/>
                      <a:r>
                        <a:rPr lang="en-US" b="0" dirty="0"/>
                        <a:t>(2,4)</a:t>
                      </a:r>
                    </a:p>
                  </a:txBody>
                  <a:tcPr marL="0" marR="0" marT="0" marB="0">
                    <a:solidFill>
                      <a:srgbClr val="FF0000"/>
                    </a:solidFill>
                  </a:tcPr>
                </a:tc>
                <a:tc>
                  <a:txBody>
                    <a:bodyPr/>
                    <a:lstStyle/>
                    <a:p>
                      <a:pPr algn="ctr"/>
                      <a:r>
                        <a:rPr lang="en-US" b="0" dirty="0"/>
                        <a:t>9</a:t>
                      </a:r>
                    </a:p>
                  </a:txBody>
                  <a:tcPr marL="0" marR="0" marT="0" marB="0">
                    <a:solidFill>
                      <a:srgbClr val="FF0000"/>
                    </a:solidFill>
                  </a:tcPr>
                </a:tc>
                <a:extLst>
                  <a:ext uri="{0D108BD9-81ED-4DB2-BD59-A6C34878D82A}">
                    <a16:rowId xmlns:a16="http://schemas.microsoft.com/office/drawing/2014/main" val="278175707"/>
                  </a:ext>
                </a:extLst>
              </a:tr>
              <a:tr h="242365">
                <a:tc>
                  <a:txBody>
                    <a:bodyPr/>
                    <a:lstStyle/>
                    <a:p>
                      <a:pPr algn="ctr"/>
                      <a:r>
                        <a:rPr lang="en-US" b="0" dirty="0"/>
                        <a:t>(3,2)</a:t>
                      </a:r>
                    </a:p>
                  </a:txBody>
                  <a:tcPr marL="0" marR="0" marT="0" marB="0">
                    <a:solidFill>
                      <a:srgbClr val="FF0000"/>
                    </a:solidFill>
                  </a:tcPr>
                </a:tc>
                <a:tc>
                  <a:txBody>
                    <a:bodyPr/>
                    <a:lstStyle/>
                    <a:p>
                      <a:pPr algn="ctr"/>
                      <a:r>
                        <a:rPr lang="en-US" b="0" dirty="0"/>
                        <a:t>2</a:t>
                      </a:r>
                    </a:p>
                  </a:txBody>
                  <a:tcPr marL="0" marR="0" marT="0" marB="0">
                    <a:solidFill>
                      <a:srgbClr val="FF0000"/>
                    </a:solidFill>
                  </a:tcPr>
                </a:tc>
                <a:extLst>
                  <a:ext uri="{0D108BD9-81ED-4DB2-BD59-A6C34878D82A}">
                    <a16:rowId xmlns:a16="http://schemas.microsoft.com/office/drawing/2014/main" val="1022493237"/>
                  </a:ext>
                </a:extLst>
              </a:tr>
              <a:tr h="242365">
                <a:tc>
                  <a:txBody>
                    <a:bodyPr/>
                    <a:lstStyle/>
                    <a:p>
                      <a:pPr algn="ctr"/>
                      <a:r>
                        <a:rPr lang="en-US" b="0" dirty="0"/>
                        <a:t>(3,3)</a:t>
                      </a:r>
                    </a:p>
                  </a:txBody>
                  <a:tcPr marL="0" marR="0" marT="0" marB="0">
                    <a:solidFill>
                      <a:srgbClr val="92D050"/>
                    </a:solidFill>
                  </a:tcPr>
                </a:tc>
                <a:tc>
                  <a:txBody>
                    <a:bodyPr/>
                    <a:lstStyle/>
                    <a:p>
                      <a:pPr algn="ctr"/>
                      <a:r>
                        <a:rPr lang="en-US" b="0" dirty="0"/>
                        <a:t>1</a:t>
                      </a:r>
                    </a:p>
                  </a:txBody>
                  <a:tcPr marL="0" marR="0" marT="0" marB="0">
                    <a:solidFill>
                      <a:srgbClr val="92D050"/>
                    </a:solidFill>
                  </a:tcPr>
                </a:tc>
                <a:extLst>
                  <a:ext uri="{0D108BD9-81ED-4DB2-BD59-A6C34878D82A}">
                    <a16:rowId xmlns:a16="http://schemas.microsoft.com/office/drawing/2014/main" val="1336374797"/>
                  </a:ext>
                </a:extLst>
              </a:tr>
              <a:tr h="242365">
                <a:tc>
                  <a:txBody>
                    <a:bodyPr/>
                    <a:lstStyle/>
                    <a:p>
                      <a:pPr algn="ctr"/>
                      <a:r>
                        <a:rPr lang="en-US" b="0" dirty="0"/>
                        <a:t>(4,3)</a:t>
                      </a:r>
                    </a:p>
                  </a:txBody>
                  <a:tcPr marL="0" marR="0" marT="0" marB="0">
                    <a:solidFill>
                      <a:srgbClr val="FF0000"/>
                    </a:solidFill>
                  </a:tcPr>
                </a:tc>
                <a:tc>
                  <a:txBody>
                    <a:bodyPr/>
                    <a:lstStyle/>
                    <a:p>
                      <a:pPr algn="ctr"/>
                      <a:r>
                        <a:rPr lang="en-US" b="0" dirty="0"/>
                        <a:t>7</a:t>
                      </a:r>
                    </a:p>
                  </a:txBody>
                  <a:tcPr marL="0" marR="0" marT="0" marB="0">
                    <a:solidFill>
                      <a:srgbClr val="FF0000"/>
                    </a:solidFill>
                  </a:tcPr>
                </a:tc>
                <a:extLst>
                  <a:ext uri="{0D108BD9-81ED-4DB2-BD59-A6C34878D82A}">
                    <a16:rowId xmlns:a16="http://schemas.microsoft.com/office/drawing/2014/main" val="1340136794"/>
                  </a:ext>
                </a:extLst>
              </a:tr>
              <a:tr h="242365">
                <a:tc>
                  <a:txBody>
                    <a:bodyPr/>
                    <a:lstStyle/>
                    <a:p>
                      <a:pPr algn="ctr"/>
                      <a:r>
                        <a:rPr lang="en-US" b="0" dirty="0"/>
                        <a:t>(4,4)</a:t>
                      </a:r>
                    </a:p>
                  </a:txBody>
                  <a:tcPr marL="0" marR="0" marT="0" marB="0">
                    <a:solidFill>
                      <a:srgbClr val="92D050"/>
                    </a:solidFill>
                  </a:tcPr>
                </a:tc>
                <a:tc>
                  <a:txBody>
                    <a:bodyPr/>
                    <a:lstStyle/>
                    <a:p>
                      <a:pPr algn="ctr"/>
                      <a:r>
                        <a:rPr lang="en-US" b="0" dirty="0"/>
                        <a:t>4</a:t>
                      </a:r>
                    </a:p>
                  </a:txBody>
                  <a:tcPr marL="0" marR="0" marT="0" marB="0">
                    <a:solidFill>
                      <a:srgbClr val="92D050"/>
                    </a:solidFill>
                  </a:tcPr>
                </a:tc>
                <a:extLst>
                  <a:ext uri="{0D108BD9-81ED-4DB2-BD59-A6C34878D82A}">
                    <a16:rowId xmlns:a16="http://schemas.microsoft.com/office/drawing/2014/main" val="426206019"/>
                  </a:ext>
                </a:extLst>
              </a:tr>
            </a:tbl>
          </a:graphicData>
        </a:graphic>
      </p:graphicFrame>
      <p:cxnSp>
        <p:nvCxnSpPr>
          <p:cNvPr id="32" name="Straight Connector 31"/>
          <p:cNvCxnSpPr/>
          <p:nvPr/>
        </p:nvCxnSpPr>
        <p:spPr>
          <a:xfrm flipH="1">
            <a:off x="5939248" y="1561474"/>
            <a:ext cx="8709" cy="22798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01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ppt_x"/>
                                          </p:val>
                                        </p:tav>
                                        <p:tav tm="100000">
                                          <p:val>
                                            <p:strVal val="#ppt_x"/>
                                          </p:val>
                                        </p:tav>
                                      </p:tavLst>
                                    </p:anim>
                                    <p:anim calcmode="lin" valueType="num">
                                      <p:cBhvr additive="base">
                                        <p:cTn id="16" dur="5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ppt_x"/>
                                          </p:val>
                                        </p:tav>
                                        <p:tav tm="100000">
                                          <p:val>
                                            <p:strVal val="#ppt_x"/>
                                          </p:val>
                                        </p:tav>
                                      </p:tavLst>
                                    </p:anim>
                                    <p:anim calcmode="lin" valueType="num">
                                      <p:cBhvr additive="base">
                                        <p:cTn id="40" dur="500" fill="hold"/>
                                        <p:tgtEl>
                                          <p:spTgt spid="5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ppt_x"/>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ppt_x"/>
                                          </p:val>
                                        </p:tav>
                                        <p:tav tm="100000">
                                          <p:val>
                                            <p:strVal val="#ppt_x"/>
                                          </p:val>
                                        </p:tav>
                                      </p:tavLst>
                                    </p:anim>
                                    <p:anim calcmode="lin" valueType="num">
                                      <p:cBhvr additive="base">
                                        <p:cTn id="64" dur="500" fill="hold"/>
                                        <p:tgtEl>
                                          <p:spTgt spid="60"/>
                                        </p:tgtEl>
                                        <p:attrNameLst>
                                          <p:attrName>ppt_y</p:attrName>
                                        </p:attrNameLst>
                                      </p:cBhvr>
                                      <p:tavLst>
                                        <p:tav tm="0">
                                          <p:val>
                                            <p:strVal val="1+#ppt_h/2"/>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fade">
                                      <p:cBhvr>
                                        <p:cTn id="67" dur="500"/>
                                        <p:tgtEl>
                                          <p:spTgt spid="69"/>
                                        </p:tgtEl>
                                      </p:cBhvr>
                                    </p:animEffect>
                                    <p:anim calcmode="lin" valueType="num">
                                      <p:cBhvr>
                                        <p:cTn id="68" dur="500" fill="hold"/>
                                        <p:tgtEl>
                                          <p:spTgt spid="69"/>
                                        </p:tgtEl>
                                        <p:attrNameLst>
                                          <p:attrName>ppt_x</p:attrName>
                                        </p:attrNameLst>
                                      </p:cBhvr>
                                      <p:tavLst>
                                        <p:tav tm="0">
                                          <p:val>
                                            <p:strVal val="#ppt_x"/>
                                          </p:val>
                                        </p:tav>
                                        <p:tav tm="100000">
                                          <p:val>
                                            <p:strVal val="#ppt_x"/>
                                          </p:val>
                                        </p:tav>
                                      </p:tavLst>
                                    </p:anim>
                                    <p:anim calcmode="lin" valueType="num">
                                      <p:cBhvr>
                                        <p:cTn id="69" dur="500" fill="hold"/>
                                        <p:tgtEl>
                                          <p:spTgt spid="69"/>
                                        </p:tgtEl>
                                        <p:attrNameLst>
                                          <p:attrName>ppt_y</p:attrName>
                                        </p:attrNameLst>
                                      </p:cBhvr>
                                      <p:tavLst>
                                        <p:tav tm="0">
                                          <p:val>
                                            <p:strVal val="#ppt_y+.1"/>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68"/>
                                        </p:tgtEl>
                                        <p:attrNameLst>
                                          <p:attrName>style.visibility</p:attrName>
                                        </p:attrNameLst>
                                      </p:cBhvr>
                                      <p:to>
                                        <p:strVal val="visible"/>
                                      </p:to>
                                    </p:set>
                                    <p:anim calcmode="lin" valueType="num">
                                      <p:cBhvr additive="base">
                                        <p:cTn id="72" dur="500" fill="hold"/>
                                        <p:tgtEl>
                                          <p:spTgt spid="68"/>
                                        </p:tgtEl>
                                        <p:attrNameLst>
                                          <p:attrName>ppt_x</p:attrName>
                                        </p:attrNameLst>
                                      </p:cBhvr>
                                      <p:tavLst>
                                        <p:tav tm="0">
                                          <p:val>
                                            <p:strVal val="#ppt_x"/>
                                          </p:val>
                                        </p:tav>
                                        <p:tav tm="100000">
                                          <p:val>
                                            <p:strVal val="#ppt_x"/>
                                          </p:val>
                                        </p:tav>
                                      </p:tavLst>
                                    </p:anim>
                                    <p:anim calcmode="lin" valueType="num">
                                      <p:cBhvr additive="base">
                                        <p:cTn id="73" dur="500" fill="hold"/>
                                        <p:tgtEl>
                                          <p:spTgt spid="6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 calcmode="lin" valueType="num">
                                      <p:cBhvr additive="base">
                                        <p:cTn id="76" dur="500" fill="hold"/>
                                        <p:tgtEl>
                                          <p:spTgt spid="64"/>
                                        </p:tgtEl>
                                        <p:attrNameLst>
                                          <p:attrName>ppt_x</p:attrName>
                                        </p:attrNameLst>
                                      </p:cBhvr>
                                      <p:tavLst>
                                        <p:tav tm="0">
                                          <p:val>
                                            <p:strVal val="#ppt_x"/>
                                          </p:val>
                                        </p:tav>
                                        <p:tav tm="100000">
                                          <p:val>
                                            <p:strVal val="#ppt_x"/>
                                          </p:val>
                                        </p:tav>
                                      </p:tavLst>
                                    </p:anim>
                                    <p:anim calcmode="lin" valueType="num">
                                      <p:cBhvr additive="base">
                                        <p:cTn id="77" dur="500" fill="hold"/>
                                        <p:tgtEl>
                                          <p:spTgt spid="64"/>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61"/>
                                        </p:tgtEl>
                                        <p:attrNameLst>
                                          <p:attrName>style.visibility</p:attrName>
                                        </p:attrNameLst>
                                      </p:cBhvr>
                                      <p:to>
                                        <p:strVal val="visible"/>
                                      </p:to>
                                    </p:set>
                                    <p:anim calcmode="lin" valueType="num">
                                      <p:cBhvr additive="base">
                                        <p:cTn id="80" dur="500" fill="hold"/>
                                        <p:tgtEl>
                                          <p:spTgt spid="61"/>
                                        </p:tgtEl>
                                        <p:attrNameLst>
                                          <p:attrName>ppt_x</p:attrName>
                                        </p:attrNameLst>
                                      </p:cBhvr>
                                      <p:tavLst>
                                        <p:tav tm="0">
                                          <p:val>
                                            <p:strVal val="#ppt_x"/>
                                          </p:val>
                                        </p:tav>
                                        <p:tav tm="100000">
                                          <p:val>
                                            <p:strVal val="#ppt_x"/>
                                          </p:val>
                                        </p:tav>
                                      </p:tavLst>
                                    </p:anim>
                                    <p:anim calcmode="lin" valueType="num">
                                      <p:cBhvr additive="base">
                                        <p:cTn id="81" dur="500" fill="hold"/>
                                        <p:tgtEl>
                                          <p:spTgt spid="61"/>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65"/>
                                        </p:tgtEl>
                                        <p:attrNameLst>
                                          <p:attrName>style.visibility</p:attrName>
                                        </p:attrNameLst>
                                      </p:cBhvr>
                                      <p:to>
                                        <p:strVal val="visible"/>
                                      </p:to>
                                    </p:set>
                                    <p:anim calcmode="lin" valueType="num">
                                      <p:cBhvr additive="base">
                                        <p:cTn id="84" dur="500" fill="hold"/>
                                        <p:tgtEl>
                                          <p:spTgt spid="65"/>
                                        </p:tgtEl>
                                        <p:attrNameLst>
                                          <p:attrName>ppt_x</p:attrName>
                                        </p:attrNameLst>
                                      </p:cBhvr>
                                      <p:tavLst>
                                        <p:tav tm="0">
                                          <p:val>
                                            <p:strVal val="#ppt_x"/>
                                          </p:val>
                                        </p:tav>
                                        <p:tav tm="100000">
                                          <p:val>
                                            <p:strVal val="#ppt_x"/>
                                          </p:val>
                                        </p:tav>
                                      </p:tavLst>
                                    </p:anim>
                                    <p:anim calcmode="lin" valueType="num">
                                      <p:cBhvr additive="base">
                                        <p:cTn id="85" dur="500" fill="hold"/>
                                        <p:tgtEl>
                                          <p:spTgt spid="65"/>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additive="base">
                                        <p:cTn id="88" dur="500" fill="hold"/>
                                        <p:tgtEl>
                                          <p:spTgt spid="62"/>
                                        </p:tgtEl>
                                        <p:attrNameLst>
                                          <p:attrName>ppt_x</p:attrName>
                                        </p:attrNameLst>
                                      </p:cBhvr>
                                      <p:tavLst>
                                        <p:tav tm="0">
                                          <p:val>
                                            <p:strVal val="#ppt_x"/>
                                          </p:val>
                                        </p:tav>
                                        <p:tav tm="100000">
                                          <p:val>
                                            <p:strVal val="#ppt_x"/>
                                          </p:val>
                                        </p:tav>
                                      </p:tavLst>
                                    </p:anim>
                                    <p:anim calcmode="lin" valueType="num">
                                      <p:cBhvr additive="base">
                                        <p:cTn id="89" dur="500" fill="hold"/>
                                        <p:tgtEl>
                                          <p:spTgt spid="62"/>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 calcmode="lin" valueType="num">
                                      <p:cBhvr additive="base">
                                        <p:cTn id="96" dur="500" fill="hold"/>
                                        <p:tgtEl>
                                          <p:spTgt spid="67"/>
                                        </p:tgtEl>
                                        <p:attrNameLst>
                                          <p:attrName>ppt_x</p:attrName>
                                        </p:attrNameLst>
                                      </p:cBhvr>
                                      <p:tavLst>
                                        <p:tav tm="0">
                                          <p:val>
                                            <p:strVal val="#ppt_x"/>
                                          </p:val>
                                        </p:tav>
                                        <p:tav tm="100000">
                                          <p:val>
                                            <p:strVal val="#ppt_x"/>
                                          </p:val>
                                        </p:tav>
                                      </p:tavLst>
                                    </p:anim>
                                    <p:anim calcmode="lin" valueType="num">
                                      <p:cBhvr additive="base">
                                        <p:cTn id="97" dur="500" fill="hold"/>
                                        <p:tgtEl>
                                          <p:spTgt spid="67"/>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66"/>
                                        </p:tgtEl>
                                        <p:attrNameLst>
                                          <p:attrName>style.visibility</p:attrName>
                                        </p:attrNameLst>
                                      </p:cBhvr>
                                      <p:to>
                                        <p:strVal val="visible"/>
                                      </p:to>
                                    </p:set>
                                    <p:anim calcmode="lin" valueType="num">
                                      <p:cBhvr additive="base">
                                        <p:cTn id="100" dur="500" fill="hold"/>
                                        <p:tgtEl>
                                          <p:spTgt spid="66"/>
                                        </p:tgtEl>
                                        <p:attrNameLst>
                                          <p:attrName>ppt_x</p:attrName>
                                        </p:attrNameLst>
                                      </p:cBhvr>
                                      <p:tavLst>
                                        <p:tav tm="0">
                                          <p:val>
                                            <p:strVal val="#ppt_x"/>
                                          </p:val>
                                        </p:tav>
                                        <p:tav tm="100000">
                                          <p:val>
                                            <p:strVal val="#ppt_x"/>
                                          </p:val>
                                        </p:tav>
                                      </p:tavLst>
                                    </p:anim>
                                    <p:anim calcmode="lin" valueType="num">
                                      <p:cBhvr additive="base">
                                        <p:cTn id="101"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fade">
                                      <p:cBhvr>
                                        <p:cTn id="106" dur="1000"/>
                                        <p:tgtEl>
                                          <p:spTgt spid="13"/>
                                        </p:tgtEl>
                                      </p:cBhvr>
                                    </p:animEffect>
                                    <p:anim calcmode="lin" valueType="num">
                                      <p:cBhvr>
                                        <p:cTn id="107" dur="1000" fill="hold"/>
                                        <p:tgtEl>
                                          <p:spTgt spid="13"/>
                                        </p:tgtEl>
                                        <p:attrNameLst>
                                          <p:attrName>ppt_x</p:attrName>
                                        </p:attrNameLst>
                                      </p:cBhvr>
                                      <p:tavLst>
                                        <p:tav tm="0">
                                          <p:val>
                                            <p:strVal val="#ppt_x"/>
                                          </p:val>
                                        </p:tav>
                                        <p:tav tm="100000">
                                          <p:val>
                                            <p:strVal val="#ppt_x"/>
                                          </p:val>
                                        </p:tav>
                                      </p:tavLst>
                                    </p:anim>
                                    <p:anim calcmode="lin" valueType="num">
                                      <p:cBhvr>
                                        <p:cTn id="10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fade">
                                      <p:cBhvr>
                                        <p:cTn id="113" dur="1000"/>
                                        <p:tgtEl>
                                          <p:spTgt spid="15"/>
                                        </p:tgtEl>
                                      </p:cBhvr>
                                    </p:animEffect>
                                    <p:anim calcmode="lin" valueType="num">
                                      <p:cBhvr>
                                        <p:cTn id="114" dur="1000" fill="hold"/>
                                        <p:tgtEl>
                                          <p:spTgt spid="15"/>
                                        </p:tgtEl>
                                        <p:attrNameLst>
                                          <p:attrName>ppt_x</p:attrName>
                                        </p:attrNameLst>
                                      </p:cBhvr>
                                      <p:tavLst>
                                        <p:tav tm="0">
                                          <p:val>
                                            <p:strVal val="#ppt_x"/>
                                          </p:val>
                                        </p:tav>
                                        <p:tav tm="100000">
                                          <p:val>
                                            <p:strVal val="#ppt_x"/>
                                          </p:val>
                                        </p:tav>
                                      </p:tavLst>
                                    </p:anim>
                                    <p:anim calcmode="lin" valueType="num">
                                      <p:cBhvr>
                                        <p:cTn id="1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32"/>
                                        </p:tgtEl>
                                        <p:attrNameLst>
                                          <p:attrName>style.visibility</p:attrName>
                                        </p:attrNameLst>
                                      </p:cBhvr>
                                      <p:to>
                                        <p:strVal val="visible"/>
                                      </p:to>
                                    </p:set>
                                    <p:anim calcmode="lin" valueType="num">
                                      <p:cBhvr additive="base">
                                        <p:cTn id="120" dur="500" fill="hold"/>
                                        <p:tgtEl>
                                          <p:spTgt spid="32"/>
                                        </p:tgtEl>
                                        <p:attrNameLst>
                                          <p:attrName>ppt_x</p:attrName>
                                        </p:attrNameLst>
                                      </p:cBhvr>
                                      <p:tavLst>
                                        <p:tav tm="0">
                                          <p:val>
                                            <p:strVal val="#ppt_x"/>
                                          </p:val>
                                        </p:tav>
                                        <p:tav tm="100000">
                                          <p:val>
                                            <p:strVal val="#ppt_x"/>
                                          </p:val>
                                        </p:tav>
                                      </p:tavLst>
                                    </p:anim>
                                    <p:anim calcmode="lin" valueType="num">
                                      <p:cBhvr additive="base">
                                        <p:cTn id="12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 calcmode="lin" valueType="num">
                                      <p:cBhvr additive="base">
                                        <p:cTn id="126" dur="500" fill="hold"/>
                                        <p:tgtEl>
                                          <p:spTgt spid="74"/>
                                        </p:tgtEl>
                                        <p:attrNameLst>
                                          <p:attrName>ppt_x</p:attrName>
                                        </p:attrNameLst>
                                      </p:cBhvr>
                                      <p:tavLst>
                                        <p:tav tm="0">
                                          <p:val>
                                            <p:strVal val="#ppt_x"/>
                                          </p:val>
                                        </p:tav>
                                        <p:tav tm="100000">
                                          <p:val>
                                            <p:strVal val="#ppt_x"/>
                                          </p:val>
                                        </p:tav>
                                      </p:tavLst>
                                    </p:anim>
                                    <p:anim calcmode="lin" valueType="num">
                                      <p:cBhvr additive="base">
                                        <p:cTn id="127" dur="500" fill="hold"/>
                                        <p:tgtEl>
                                          <p:spTgt spid="74"/>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75"/>
                                        </p:tgtEl>
                                        <p:attrNameLst>
                                          <p:attrName>style.visibility</p:attrName>
                                        </p:attrNameLst>
                                      </p:cBhvr>
                                      <p:to>
                                        <p:strVal val="visible"/>
                                      </p:to>
                                    </p:set>
                                    <p:anim calcmode="lin" valueType="num">
                                      <p:cBhvr additive="base">
                                        <p:cTn id="130" dur="500" fill="hold"/>
                                        <p:tgtEl>
                                          <p:spTgt spid="75"/>
                                        </p:tgtEl>
                                        <p:attrNameLst>
                                          <p:attrName>ppt_x</p:attrName>
                                        </p:attrNameLst>
                                      </p:cBhvr>
                                      <p:tavLst>
                                        <p:tav tm="0">
                                          <p:val>
                                            <p:strVal val="#ppt_x"/>
                                          </p:val>
                                        </p:tav>
                                        <p:tav tm="100000">
                                          <p:val>
                                            <p:strVal val="#ppt_x"/>
                                          </p:val>
                                        </p:tav>
                                      </p:tavLst>
                                    </p:anim>
                                    <p:anim calcmode="lin" valueType="num">
                                      <p:cBhvr additive="base">
                                        <p:cTn id="131" dur="500" fill="hold"/>
                                        <p:tgtEl>
                                          <p:spTgt spid="75"/>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76"/>
                                        </p:tgtEl>
                                        <p:attrNameLst>
                                          <p:attrName>style.visibility</p:attrName>
                                        </p:attrNameLst>
                                      </p:cBhvr>
                                      <p:to>
                                        <p:strVal val="visible"/>
                                      </p:to>
                                    </p:set>
                                    <p:anim calcmode="lin" valueType="num">
                                      <p:cBhvr additive="base">
                                        <p:cTn id="134" dur="500" fill="hold"/>
                                        <p:tgtEl>
                                          <p:spTgt spid="76"/>
                                        </p:tgtEl>
                                        <p:attrNameLst>
                                          <p:attrName>ppt_x</p:attrName>
                                        </p:attrNameLst>
                                      </p:cBhvr>
                                      <p:tavLst>
                                        <p:tav tm="0">
                                          <p:val>
                                            <p:strVal val="#ppt_x"/>
                                          </p:val>
                                        </p:tav>
                                        <p:tav tm="100000">
                                          <p:val>
                                            <p:strVal val="#ppt_x"/>
                                          </p:val>
                                        </p:tav>
                                      </p:tavLst>
                                    </p:anim>
                                    <p:anim calcmode="lin" valueType="num">
                                      <p:cBhvr additive="base">
                                        <p:cTn id="135" dur="500" fill="hold"/>
                                        <p:tgtEl>
                                          <p:spTgt spid="76"/>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77"/>
                                        </p:tgtEl>
                                        <p:attrNameLst>
                                          <p:attrName>style.visibility</p:attrName>
                                        </p:attrNameLst>
                                      </p:cBhvr>
                                      <p:to>
                                        <p:strVal val="visible"/>
                                      </p:to>
                                    </p:set>
                                    <p:anim calcmode="lin" valueType="num">
                                      <p:cBhvr additive="base">
                                        <p:cTn id="138" dur="500" fill="hold"/>
                                        <p:tgtEl>
                                          <p:spTgt spid="77"/>
                                        </p:tgtEl>
                                        <p:attrNameLst>
                                          <p:attrName>ppt_x</p:attrName>
                                        </p:attrNameLst>
                                      </p:cBhvr>
                                      <p:tavLst>
                                        <p:tav tm="0">
                                          <p:val>
                                            <p:strVal val="#ppt_x"/>
                                          </p:val>
                                        </p:tav>
                                        <p:tav tm="100000">
                                          <p:val>
                                            <p:strVal val="#ppt_x"/>
                                          </p:val>
                                        </p:tav>
                                      </p:tavLst>
                                    </p:anim>
                                    <p:anim calcmode="lin" valueType="num">
                                      <p:cBhvr additive="base">
                                        <p:cTn id="139" dur="500" fill="hold"/>
                                        <p:tgtEl>
                                          <p:spTgt spid="77"/>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78"/>
                                        </p:tgtEl>
                                        <p:attrNameLst>
                                          <p:attrName>style.visibility</p:attrName>
                                        </p:attrNameLst>
                                      </p:cBhvr>
                                      <p:to>
                                        <p:strVal val="visible"/>
                                      </p:to>
                                    </p:set>
                                    <p:anim calcmode="lin" valueType="num">
                                      <p:cBhvr additive="base">
                                        <p:cTn id="142" dur="500" fill="hold"/>
                                        <p:tgtEl>
                                          <p:spTgt spid="78"/>
                                        </p:tgtEl>
                                        <p:attrNameLst>
                                          <p:attrName>ppt_x</p:attrName>
                                        </p:attrNameLst>
                                      </p:cBhvr>
                                      <p:tavLst>
                                        <p:tav tm="0">
                                          <p:val>
                                            <p:strVal val="#ppt_x"/>
                                          </p:val>
                                        </p:tav>
                                        <p:tav tm="100000">
                                          <p:val>
                                            <p:strVal val="#ppt_x"/>
                                          </p:val>
                                        </p:tav>
                                      </p:tavLst>
                                    </p:anim>
                                    <p:anim calcmode="lin" valueType="num">
                                      <p:cBhvr additive="base">
                                        <p:cTn id="143" dur="500" fill="hold"/>
                                        <p:tgtEl>
                                          <p:spTgt spid="78"/>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79"/>
                                        </p:tgtEl>
                                        <p:attrNameLst>
                                          <p:attrName>style.visibility</p:attrName>
                                        </p:attrNameLst>
                                      </p:cBhvr>
                                      <p:to>
                                        <p:strVal val="visible"/>
                                      </p:to>
                                    </p:set>
                                    <p:anim calcmode="lin" valueType="num">
                                      <p:cBhvr additive="base">
                                        <p:cTn id="146" dur="500" fill="hold"/>
                                        <p:tgtEl>
                                          <p:spTgt spid="79"/>
                                        </p:tgtEl>
                                        <p:attrNameLst>
                                          <p:attrName>ppt_x</p:attrName>
                                        </p:attrNameLst>
                                      </p:cBhvr>
                                      <p:tavLst>
                                        <p:tav tm="0">
                                          <p:val>
                                            <p:strVal val="#ppt_x"/>
                                          </p:val>
                                        </p:tav>
                                        <p:tav tm="100000">
                                          <p:val>
                                            <p:strVal val="#ppt_x"/>
                                          </p:val>
                                        </p:tav>
                                      </p:tavLst>
                                    </p:anim>
                                    <p:anim calcmode="lin" valueType="num">
                                      <p:cBhvr additive="base">
                                        <p:cTn id="147" dur="500" fill="hold"/>
                                        <p:tgtEl>
                                          <p:spTgt spid="79"/>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80"/>
                                        </p:tgtEl>
                                        <p:attrNameLst>
                                          <p:attrName>style.visibility</p:attrName>
                                        </p:attrNameLst>
                                      </p:cBhvr>
                                      <p:to>
                                        <p:strVal val="visible"/>
                                      </p:to>
                                    </p:set>
                                    <p:anim calcmode="lin" valueType="num">
                                      <p:cBhvr additive="base">
                                        <p:cTn id="150" dur="500" fill="hold"/>
                                        <p:tgtEl>
                                          <p:spTgt spid="80"/>
                                        </p:tgtEl>
                                        <p:attrNameLst>
                                          <p:attrName>ppt_x</p:attrName>
                                        </p:attrNameLst>
                                      </p:cBhvr>
                                      <p:tavLst>
                                        <p:tav tm="0">
                                          <p:val>
                                            <p:strVal val="#ppt_x"/>
                                          </p:val>
                                        </p:tav>
                                        <p:tav tm="100000">
                                          <p:val>
                                            <p:strVal val="#ppt_x"/>
                                          </p:val>
                                        </p:tav>
                                      </p:tavLst>
                                    </p:anim>
                                    <p:anim calcmode="lin" valueType="num">
                                      <p:cBhvr additive="base">
                                        <p:cTn id="151" dur="500" fill="hold"/>
                                        <p:tgtEl>
                                          <p:spTgt spid="80"/>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81"/>
                                        </p:tgtEl>
                                        <p:attrNameLst>
                                          <p:attrName>style.visibility</p:attrName>
                                        </p:attrNameLst>
                                      </p:cBhvr>
                                      <p:to>
                                        <p:strVal val="visible"/>
                                      </p:to>
                                    </p:set>
                                    <p:anim calcmode="lin" valueType="num">
                                      <p:cBhvr additive="base">
                                        <p:cTn id="154" dur="500" fill="hold"/>
                                        <p:tgtEl>
                                          <p:spTgt spid="81"/>
                                        </p:tgtEl>
                                        <p:attrNameLst>
                                          <p:attrName>ppt_x</p:attrName>
                                        </p:attrNameLst>
                                      </p:cBhvr>
                                      <p:tavLst>
                                        <p:tav tm="0">
                                          <p:val>
                                            <p:strVal val="#ppt_x"/>
                                          </p:val>
                                        </p:tav>
                                        <p:tav tm="100000">
                                          <p:val>
                                            <p:strVal val="#ppt_x"/>
                                          </p:val>
                                        </p:tav>
                                      </p:tavLst>
                                    </p:anim>
                                    <p:anim calcmode="lin" valueType="num">
                                      <p:cBhvr additive="base">
                                        <p:cTn id="155" dur="500" fill="hold"/>
                                        <p:tgtEl>
                                          <p:spTgt spid="81"/>
                                        </p:tgtEl>
                                        <p:attrNameLst>
                                          <p:attrName>ppt_y</p:attrName>
                                        </p:attrNameLst>
                                      </p:cBhvr>
                                      <p:tavLst>
                                        <p:tav tm="0">
                                          <p:val>
                                            <p:strVal val="1+#ppt_h/2"/>
                                          </p:val>
                                        </p:tav>
                                        <p:tav tm="100000">
                                          <p:val>
                                            <p:strVal val="#ppt_y"/>
                                          </p:val>
                                        </p:tav>
                                      </p:tavLst>
                                    </p:anim>
                                  </p:childTnLst>
                                </p:cTn>
                              </p:par>
                              <p:par>
                                <p:cTn id="156" presetID="2" presetClass="entr" presetSubtype="4" fill="hold" nodeType="withEffect">
                                  <p:stCondLst>
                                    <p:cond delay="0"/>
                                  </p:stCondLst>
                                  <p:childTnLst>
                                    <p:set>
                                      <p:cBhvr>
                                        <p:cTn id="157" dur="1" fill="hold">
                                          <p:stCondLst>
                                            <p:cond delay="0"/>
                                          </p:stCondLst>
                                        </p:cTn>
                                        <p:tgtEl>
                                          <p:spTgt spid="82"/>
                                        </p:tgtEl>
                                        <p:attrNameLst>
                                          <p:attrName>style.visibility</p:attrName>
                                        </p:attrNameLst>
                                      </p:cBhvr>
                                      <p:to>
                                        <p:strVal val="visible"/>
                                      </p:to>
                                    </p:set>
                                    <p:anim calcmode="lin" valueType="num">
                                      <p:cBhvr additive="base">
                                        <p:cTn id="158" dur="500" fill="hold"/>
                                        <p:tgtEl>
                                          <p:spTgt spid="82"/>
                                        </p:tgtEl>
                                        <p:attrNameLst>
                                          <p:attrName>ppt_x</p:attrName>
                                        </p:attrNameLst>
                                      </p:cBhvr>
                                      <p:tavLst>
                                        <p:tav tm="0">
                                          <p:val>
                                            <p:strVal val="#ppt_x"/>
                                          </p:val>
                                        </p:tav>
                                        <p:tav tm="100000">
                                          <p:val>
                                            <p:strVal val="#ppt_x"/>
                                          </p:val>
                                        </p:tav>
                                      </p:tavLst>
                                    </p:anim>
                                    <p:anim calcmode="lin" valueType="num">
                                      <p:cBhvr additive="base">
                                        <p:cTn id="159" dur="500" fill="hold"/>
                                        <p:tgtEl>
                                          <p:spTgt spid="82"/>
                                        </p:tgtEl>
                                        <p:attrNameLst>
                                          <p:attrName>ppt_y</p:attrName>
                                        </p:attrNameLst>
                                      </p:cBhvr>
                                      <p:tavLst>
                                        <p:tav tm="0">
                                          <p:val>
                                            <p:strVal val="1+#ppt_h/2"/>
                                          </p:val>
                                        </p:tav>
                                        <p:tav tm="100000">
                                          <p:val>
                                            <p:strVal val="#ppt_y"/>
                                          </p:val>
                                        </p:tav>
                                      </p:tavLst>
                                    </p:anim>
                                  </p:childTnLst>
                                </p:cTn>
                              </p:par>
                              <p:par>
                                <p:cTn id="160" presetID="2" presetClass="entr" presetSubtype="4" fill="hold" nodeType="withEffect">
                                  <p:stCondLst>
                                    <p:cond delay="0"/>
                                  </p:stCondLst>
                                  <p:childTnLst>
                                    <p:set>
                                      <p:cBhvr>
                                        <p:cTn id="161" dur="1" fill="hold">
                                          <p:stCondLst>
                                            <p:cond delay="0"/>
                                          </p:stCondLst>
                                        </p:cTn>
                                        <p:tgtEl>
                                          <p:spTgt spid="84"/>
                                        </p:tgtEl>
                                        <p:attrNameLst>
                                          <p:attrName>style.visibility</p:attrName>
                                        </p:attrNameLst>
                                      </p:cBhvr>
                                      <p:to>
                                        <p:strVal val="visible"/>
                                      </p:to>
                                    </p:set>
                                    <p:anim calcmode="lin" valueType="num">
                                      <p:cBhvr additive="base">
                                        <p:cTn id="162" dur="500" fill="hold"/>
                                        <p:tgtEl>
                                          <p:spTgt spid="84"/>
                                        </p:tgtEl>
                                        <p:attrNameLst>
                                          <p:attrName>ppt_x</p:attrName>
                                        </p:attrNameLst>
                                      </p:cBhvr>
                                      <p:tavLst>
                                        <p:tav tm="0">
                                          <p:val>
                                            <p:strVal val="#ppt_x"/>
                                          </p:val>
                                        </p:tav>
                                        <p:tav tm="100000">
                                          <p:val>
                                            <p:strVal val="#ppt_x"/>
                                          </p:val>
                                        </p:tav>
                                      </p:tavLst>
                                    </p:anim>
                                    <p:anim calcmode="lin" valueType="num">
                                      <p:cBhvr additive="base">
                                        <p:cTn id="163" dur="500" fill="hold"/>
                                        <p:tgtEl>
                                          <p:spTgt spid="84"/>
                                        </p:tgtEl>
                                        <p:attrNameLst>
                                          <p:attrName>ppt_y</p:attrName>
                                        </p:attrNameLst>
                                      </p:cBhvr>
                                      <p:tavLst>
                                        <p:tav tm="0">
                                          <p:val>
                                            <p:strVal val="1+#ppt_h/2"/>
                                          </p:val>
                                        </p:tav>
                                        <p:tav tm="100000">
                                          <p:val>
                                            <p:strVal val="#ppt_y"/>
                                          </p:val>
                                        </p:tav>
                                      </p:tavLst>
                                    </p:anim>
                                  </p:childTnLst>
                                </p:cTn>
                              </p:par>
                              <p:par>
                                <p:cTn id="164" presetID="2" presetClass="entr" presetSubtype="4" fill="hold" grpId="0" nodeType="withEffect">
                                  <p:stCondLst>
                                    <p:cond delay="0"/>
                                  </p:stCondLst>
                                  <p:childTnLst>
                                    <p:set>
                                      <p:cBhvr>
                                        <p:cTn id="165" dur="1" fill="hold">
                                          <p:stCondLst>
                                            <p:cond delay="0"/>
                                          </p:stCondLst>
                                        </p:cTn>
                                        <p:tgtEl>
                                          <p:spTgt spid="16"/>
                                        </p:tgtEl>
                                        <p:attrNameLst>
                                          <p:attrName>style.visibility</p:attrName>
                                        </p:attrNameLst>
                                      </p:cBhvr>
                                      <p:to>
                                        <p:strVal val="visible"/>
                                      </p:to>
                                    </p:set>
                                    <p:anim calcmode="lin" valueType="num">
                                      <p:cBhvr additive="base">
                                        <p:cTn id="166" dur="500" fill="hold"/>
                                        <p:tgtEl>
                                          <p:spTgt spid="16"/>
                                        </p:tgtEl>
                                        <p:attrNameLst>
                                          <p:attrName>ppt_x</p:attrName>
                                        </p:attrNameLst>
                                      </p:cBhvr>
                                      <p:tavLst>
                                        <p:tav tm="0">
                                          <p:val>
                                            <p:strVal val="#ppt_x"/>
                                          </p:val>
                                        </p:tav>
                                        <p:tav tm="100000">
                                          <p:val>
                                            <p:strVal val="#ppt_x"/>
                                          </p:val>
                                        </p:tav>
                                      </p:tavLst>
                                    </p:anim>
                                    <p:anim calcmode="lin" valueType="num">
                                      <p:cBhvr additive="base">
                                        <p:cTn id="167" dur="500" fill="hold"/>
                                        <p:tgtEl>
                                          <p:spTgt spid="16"/>
                                        </p:tgtEl>
                                        <p:attrNameLst>
                                          <p:attrName>ppt_y</p:attrName>
                                        </p:attrNameLst>
                                      </p:cBhvr>
                                      <p:tavLst>
                                        <p:tav tm="0">
                                          <p:val>
                                            <p:strVal val="1+#ppt_h/2"/>
                                          </p:val>
                                        </p:tav>
                                        <p:tav tm="100000">
                                          <p:val>
                                            <p:strVal val="#ppt_y"/>
                                          </p:val>
                                        </p:tav>
                                      </p:tavLst>
                                    </p:anim>
                                  </p:childTnLst>
                                </p:cTn>
                              </p:par>
                              <p:par>
                                <p:cTn id="168" presetID="2" presetClass="entr" presetSubtype="4" fill="hold" nodeType="withEffect">
                                  <p:stCondLst>
                                    <p:cond delay="0"/>
                                  </p:stCondLst>
                                  <p:childTnLst>
                                    <p:set>
                                      <p:cBhvr>
                                        <p:cTn id="169" dur="1" fill="hold">
                                          <p:stCondLst>
                                            <p:cond delay="0"/>
                                          </p:stCondLst>
                                        </p:cTn>
                                        <p:tgtEl>
                                          <p:spTgt spid="87"/>
                                        </p:tgtEl>
                                        <p:attrNameLst>
                                          <p:attrName>style.visibility</p:attrName>
                                        </p:attrNameLst>
                                      </p:cBhvr>
                                      <p:to>
                                        <p:strVal val="visible"/>
                                      </p:to>
                                    </p:set>
                                    <p:anim calcmode="lin" valueType="num">
                                      <p:cBhvr additive="base">
                                        <p:cTn id="170" dur="500" fill="hold"/>
                                        <p:tgtEl>
                                          <p:spTgt spid="87"/>
                                        </p:tgtEl>
                                        <p:attrNameLst>
                                          <p:attrName>ppt_x</p:attrName>
                                        </p:attrNameLst>
                                      </p:cBhvr>
                                      <p:tavLst>
                                        <p:tav tm="0">
                                          <p:val>
                                            <p:strVal val="#ppt_x"/>
                                          </p:val>
                                        </p:tav>
                                        <p:tav tm="100000">
                                          <p:val>
                                            <p:strVal val="#ppt_x"/>
                                          </p:val>
                                        </p:tav>
                                      </p:tavLst>
                                    </p:anim>
                                    <p:anim calcmode="lin" valueType="num">
                                      <p:cBhvr additive="base">
                                        <p:cTn id="171" dur="500" fill="hold"/>
                                        <p:tgtEl>
                                          <p:spTgt spid="87"/>
                                        </p:tgtEl>
                                        <p:attrNameLst>
                                          <p:attrName>ppt_y</p:attrName>
                                        </p:attrNameLst>
                                      </p:cBhvr>
                                      <p:tavLst>
                                        <p:tav tm="0">
                                          <p:val>
                                            <p:strVal val="1+#ppt_h/2"/>
                                          </p:val>
                                        </p:tav>
                                        <p:tav tm="100000">
                                          <p:val>
                                            <p:strVal val="#ppt_y"/>
                                          </p:val>
                                        </p:tav>
                                      </p:tavLst>
                                    </p:anim>
                                  </p:childTnLst>
                                </p:cTn>
                              </p:par>
                              <p:par>
                                <p:cTn id="172" presetID="2" presetClass="entr" presetSubtype="4" fill="hold" nodeType="withEffect">
                                  <p:stCondLst>
                                    <p:cond delay="0"/>
                                  </p:stCondLst>
                                  <p:childTnLst>
                                    <p:set>
                                      <p:cBhvr>
                                        <p:cTn id="173" dur="1" fill="hold">
                                          <p:stCondLst>
                                            <p:cond delay="0"/>
                                          </p:stCondLst>
                                        </p:cTn>
                                        <p:tgtEl>
                                          <p:spTgt spid="88"/>
                                        </p:tgtEl>
                                        <p:attrNameLst>
                                          <p:attrName>style.visibility</p:attrName>
                                        </p:attrNameLst>
                                      </p:cBhvr>
                                      <p:to>
                                        <p:strVal val="visible"/>
                                      </p:to>
                                    </p:set>
                                    <p:anim calcmode="lin" valueType="num">
                                      <p:cBhvr additive="base">
                                        <p:cTn id="174" dur="500" fill="hold"/>
                                        <p:tgtEl>
                                          <p:spTgt spid="88"/>
                                        </p:tgtEl>
                                        <p:attrNameLst>
                                          <p:attrName>ppt_x</p:attrName>
                                        </p:attrNameLst>
                                      </p:cBhvr>
                                      <p:tavLst>
                                        <p:tav tm="0">
                                          <p:val>
                                            <p:strVal val="#ppt_x"/>
                                          </p:val>
                                        </p:tav>
                                        <p:tav tm="100000">
                                          <p:val>
                                            <p:strVal val="#ppt_x"/>
                                          </p:val>
                                        </p:tav>
                                      </p:tavLst>
                                    </p:anim>
                                    <p:anim calcmode="lin" valueType="num">
                                      <p:cBhvr additive="base">
                                        <p:cTn id="175"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42" presetClass="entr" presetSubtype="0" fill="hold" grpId="0" nodeType="clickEffect">
                                  <p:stCondLst>
                                    <p:cond delay="0"/>
                                  </p:stCondLst>
                                  <p:childTnLst>
                                    <p:set>
                                      <p:cBhvr>
                                        <p:cTn id="179" dur="1" fill="hold">
                                          <p:stCondLst>
                                            <p:cond delay="0"/>
                                          </p:stCondLst>
                                        </p:cTn>
                                        <p:tgtEl>
                                          <p:spTgt spid="17"/>
                                        </p:tgtEl>
                                        <p:attrNameLst>
                                          <p:attrName>style.visibility</p:attrName>
                                        </p:attrNameLst>
                                      </p:cBhvr>
                                      <p:to>
                                        <p:strVal val="visible"/>
                                      </p:to>
                                    </p:set>
                                    <p:animEffect transition="in" filter="fade">
                                      <p:cBhvr>
                                        <p:cTn id="180" dur="1000"/>
                                        <p:tgtEl>
                                          <p:spTgt spid="17"/>
                                        </p:tgtEl>
                                      </p:cBhvr>
                                    </p:animEffect>
                                    <p:anim calcmode="lin" valueType="num">
                                      <p:cBhvr>
                                        <p:cTn id="181" dur="1000" fill="hold"/>
                                        <p:tgtEl>
                                          <p:spTgt spid="17"/>
                                        </p:tgtEl>
                                        <p:attrNameLst>
                                          <p:attrName>ppt_x</p:attrName>
                                        </p:attrNameLst>
                                      </p:cBhvr>
                                      <p:tavLst>
                                        <p:tav tm="0">
                                          <p:val>
                                            <p:strVal val="#ppt_x"/>
                                          </p:val>
                                        </p:tav>
                                        <p:tav tm="100000">
                                          <p:val>
                                            <p:strVal val="#ppt_x"/>
                                          </p:val>
                                        </p:tav>
                                      </p:tavLst>
                                    </p:anim>
                                    <p:anim calcmode="lin" valueType="num">
                                      <p:cBhvr>
                                        <p:cTn id="18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42" presetClass="entr" presetSubtype="0" fill="hold" grpId="0" nodeType="clickEffect">
                                  <p:stCondLst>
                                    <p:cond delay="0"/>
                                  </p:stCondLst>
                                  <p:childTnLst>
                                    <p:set>
                                      <p:cBhvr>
                                        <p:cTn id="186" dur="1" fill="hold">
                                          <p:stCondLst>
                                            <p:cond delay="0"/>
                                          </p:stCondLst>
                                        </p:cTn>
                                        <p:tgtEl>
                                          <p:spTgt spid="27"/>
                                        </p:tgtEl>
                                        <p:attrNameLst>
                                          <p:attrName>style.visibility</p:attrName>
                                        </p:attrNameLst>
                                      </p:cBhvr>
                                      <p:to>
                                        <p:strVal val="visible"/>
                                      </p:to>
                                    </p:set>
                                    <p:animEffect transition="in" filter="fade">
                                      <p:cBhvr>
                                        <p:cTn id="187" dur="1000"/>
                                        <p:tgtEl>
                                          <p:spTgt spid="27"/>
                                        </p:tgtEl>
                                      </p:cBhvr>
                                    </p:animEffect>
                                    <p:anim calcmode="lin" valueType="num">
                                      <p:cBhvr>
                                        <p:cTn id="188" dur="1000" fill="hold"/>
                                        <p:tgtEl>
                                          <p:spTgt spid="27"/>
                                        </p:tgtEl>
                                        <p:attrNameLst>
                                          <p:attrName>ppt_x</p:attrName>
                                        </p:attrNameLst>
                                      </p:cBhvr>
                                      <p:tavLst>
                                        <p:tav tm="0">
                                          <p:val>
                                            <p:strVal val="#ppt_x"/>
                                          </p:val>
                                        </p:tav>
                                        <p:tav tm="100000">
                                          <p:val>
                                            <p:strVal val="#ppt_x"/>
                                          </p:val>
                                        </p:tav>
                                      </p:tavLst>
                                    </p:anim>
                                    <p:anim calcmode="lin" valueType="num">
                                      <p:cBhvr>
                                        <p:cTn id="189" dur="1000" fill="hold"/>
                                        <p:tgtEl>
                                          <p:spTgt spid="27"/>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26"/>
                                        </p:tgtEl>
                                        <p:attrNameLst>
                                          <p:attrName>style.visibility</p:attrName>
                                        </p:attrNameLst>
                                      </p:cBhvr>
                                      <p:to>
                                        <p:strVal val="visible"/>
                                      </p:to>
                                    </p:set>
                                    <p:animEffect transition="in" filter="fade">
                                      <p:cBhvr>
                                        <p:cTn id="192" dur="1000"/>
                                        <p:tgtEl>
                                          <p:spTgt spid="26"/>
                                        </p:tgtEl>
                                      </p:cBhvr>
                                    </p:animEffect>
                                    <p:anim calcmode="lin" valueType="num">
                                      <p:cBhvr>
                                        <p:cTn id="193" dur="1000" fill="hold"/>
                                        <p:tgtEl>
                                          <p:spTgt spid="26"/>
                                        </p:tgtEl>
                                        <p:attrNameLst>
                                          <p:attrName>ppt_x</p:attrName>
                                        </p:attrNameLst>
                                      </p:cBhvr>
                                      <p:tavLst>
                                        <p:tav tm="0">
                                          <p:val>
                                            <p:strVal val="#ppt_x"/>
                                          </p:val>
                                        </p:tav>
                                        <p:tav tm="100000">
                                          <p:val>
                                            <p:strVal val="#ppt_x"/>
                                          </p:val>
                                        </p:tav>
                                      </p:tavLst>
                                    </p:anim>
                                    <p:anim calcmode="lin" valueType="num">
                                      <p:cBhvr>
                                        <p:cTn id="194" dur="1000" fill="hold"/>
                                        <p:tgtEl>
                                          <p:spTgt spid="26"/>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95"/>
                                        </p:tgtEl>
                                        <p:attrNameLst>
                                          <p:attrName>style.visibility</p:attrName>
                                        </p:attrNameLst>
                                      </p:cBhvr>
                                      <p:to>
                                        <p:strVal val="visible"/>
                                      </p:to>
                                    </p:set>
                                    <p:animEffect transition="in" filter="fade">
                                      <p:cBhvr>
                                        <p:cTn id="197" dur="1000"/>
                                        <p:tgtEl>
                                          <p:spTgt spid="95"/>
                                        </p:tgtEl>
                                      </p:cBhvr>
                                    </p:animEffect>
                                    <p:anim calcmode="lin" valueType="num">
                                      <p:cBhvr>
                                        <p:cTn id="198" dur="1000" fill="hold"/>
                                        <p:tgtEl>
                                          <p:spTgt spid="95"/>
                                        </p:tgtEl>
                                        <p:attrNameLst>
                                          <p:attrName>ppt_x</p:attrName>
                                        </p:attrNameLst>
                                      </p:cBhvr>
                                      <p:tavLst>
                                        <p:tav tm="0">
                                          <p:val>
                                            <p:strVal val="#ppt_x"/>
                                          </p:val>
                                        </p:tav>
                                        <p:tav tm="100000">
                                          <p:val>
                                            <p:strVal val="#ppt_x"/>
                                          </p:val>
                                        </p:tav>
                                      </p:tavLst>
                                    </p:anim>
                                    <p:anim calcmode="lin" valueType="num">
                                      <p:cBhvr>
                                        <p:cTn id="199" dur="1000" fill="hold"/>
                                        <p:tgtEl>
                                          <p:spTgt spid="95"/>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94"/>
                                        </p:tgtEl>
                                        <p:attrNameLst>
                                          <p:attrName>style.visibility</p:attrName>
                                        </p:attrNameLst>
                                      </p:cBhvr>
                                      <p:to>
                                        <p:strVal val="visible"/>
                                      </p:to>
                                    </p:set>
                                    <p:animEffect transition="in" filter="fade">
                                      <p:cBhvr>
                                        <p:cTn id="202" dur="1000"/>
                                        <p:tgtEl>
                                          <p:spTgt spid="94"/>
                                        </p:tgtEl>
                                      </p:cBhvr>
                                    </p:animEffect>
                                    <p:anim calcmode="lin" valueType="num">
                                      <p:cBhvr>
                                        <p:cTn id="203" dur="1000" fill="hold"/>
                                        <p:tgtEl>
                                          <p:spTgt spid="94"/>
                                        </p:tgtEl>
                                        <p:attrNameLst>
                                          <p:attrName>ppt_x</p:attrName>
                                        </p:attrNameLst>
                                      </p:cBhvr>
                                      <p:tavLst>
                                        <p:tav tm="0">
                                          <p:val>
                                            <p:strVal val="#ppt_x"/>
                                          </p:val>
                                        </p:tav>
                                        <p:tav tm="100000">
                                          <p:val>
                                            <p:strVal val="#ppt_x"/>
                                          </p:val>
                                        </p:tav>
                                      </p:tavLst>
                                    </p:anim>
                                    <p:anim calcmode="lin" valueType="num">
                                      <p:cBhvr>
                                        <p:cTn id="204" dur="1000" fill="hold"/>
                                        <p:tgtEl>
                                          <p:spTgt spid="94"/>
                                        </p:tgtEl>
                                        <p:attrNameLst>
                                          <p:attrName>ppt_y</p:attrName>
                                        </p:attrNameLst>
                                      </p:cBhvr>
                                      <p:tavLst>
                                        <p:tav tm="0">
                                          <p:val>
                                            <p:strVal val="#ppt_y+.1"/>
                                          </p:val>
                                        </p:tav>
                                        <p:tav tm="100000">
                                          <p:val>
                                            <p:strVal val="#ppt_y"/>
                                          </p:val>
                                        </p:tav>
                                      </p:tavLst>
                                    </p:anim>
                                  </p:childTnLst>
                                </p:cTn>
                              </p:par>
                              <p:par>
                                <p:cTn id="205" presetID="42" presetClass="entr" presetSubtype="0" fill="hold" nodeType="withEffect">
                                  <p:stCondLst>
                                    <p:cond delay="0"/>
                                  </p:stCondLst>
                                  <p:childTnLst>
                                    <p:set>
                                      <p:cBhvr>
                                        <p:cTn id="206" dur="1" fill="hold">
                                          <p:stCondLst>
                                            <p:cond delay="0"/>
                                          </p:stCondLst>
                                        </p:cTn>
                                        <p:tgtEl>
                                          <p:spTgt spid="106"/>
                                        </p:tgtEl>
                                        <p:attrNameLst>
                                          <p:attrName>style.visibility</p:attrName>
                                        </p:attrNameLst>
                                      </p:cBhvr>
                                      <p:to>
                                        <p:strVal val="visible"/>
                                      </p:to>
                                    </p:set>
                                    <p:animEffect transition="in" filter="fade">
                                      <p:cBhvr>
                                        <p:cTn id="207" dur="1000"/>
                                        <p:tgtEl>
                                          <p:spTgt spid="106"/>
                                        </p:tgtEl>
                                      </p:cBhvr>
                                    </p:animEffect>
                                    <p:anim calcmode="lin" valueType="num">
                                      <p:cBhvr>
                                        <p:cTn id="208" dur="1000" fill="hold"/>
                                        <p:tgtEl>
                                          <p:spTgt spid="106"/>
                                        </p:tgtEl>
                                        <p:attrNameLst>
                                          <p:attrName>ppt_x</p:attrName>
                                        </p:attrNameLst>
                                      </p:cBhvr>
                                      <p:tavLst>
                                        <p:tav tm="0">
                                          <p:val>
                                            <p:strVal val="#ppt_x"/>
                                          </p:val>
                                        </p:tav>
                                        <p:tav tm="100000">
                                          <p:val>
                                            <p:strVal val="#ppt_x"/>
                                          </p:val>
                                        </p:tav>
                                      </p:tavLst>
                                    </p:anim>
                                    <p:anim calcmode="lin" valueType="num">
                                      <p:cBhvr>
                                        <p:cTn id="209" dur="1000" fill="hold"/>
                                        <p:tgtEl>
                                          <p:spTgt spid="106"/>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fade">
                                      <p:cBhvr>
                                        <p:cTn id="212" dur="1000"/>
                                        <p:tgtEl>
                                          <p:spTgt spid="99"/>
                                        </p:tgtEl>
                                      </p:cBhvr>
                                    </p:animEffect>
                                    <p:anim calcmode="lin" valueType="num">
                                      <p:cBhvr>
                                        <p:cTn id="213" dur="1000" fill="hold"/>
                                        <p:tgtEl>
                                          <p:spTgt spid="99"/>
                                        </p:tgtEl>
                                        <p:attrNameLst>
                                          <p:attrName>ppt_x</p:attrName>
                                        </p:attrNameLst>
                                      </p:cBhvr>
                                      <p:tavLst>
                                        <p:tav tm="0">
                                          <p:val>
                                            <p:strVal val="#ppt_x"/>
                                          </p:val>
                                        </p:tav>
                                        <p:tav tm="100000">
                                          <p:val>
                                            <p:strVal val="#ppt_x"/>
                                          </p:val>
                                        </p:tav>
                                      </p:tavLst>
                                    </p:anim>
                                    <p:anim calcmode="lin" valueType="num">
                                      <p:cBhvr>
                                        <p:cTn id="214" dur="1000" fill="hold"/>
                                        <p:tgtEl>
                                          <p:spTgt spid="99"/>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98"/>
                                        </p:tgtEl>
                                        <p:attrNameLst>
                                          <p:attrName>style.visibility</p:attrName>
                                        </p:attrNameLst>
                                      </p:cBhvr>
                                      <p:to>
                                        <p:strVal val="visible"/>
                                      </p:to>
                                    </p:set>
                                    <p:animEffect transition="in" filter="fade">
                                      <p:cBhvr>
                                        <p:cTn id="217" dur="1000"/>
                                        <p:tgtEl>
                                          <p:spTgt spid="98"/>
                                        </p:tgtEl>
                                      </p:cBhvr>
                                    </p:animEffect>
                                    <p:anim calcmode="lin" valueType="num">
                                      <p:cBhvr>
                                        <p:cTn id="218" dur="1000" fill="hold"/>
                                        <p:tgtEl>
                                          <p:spTgt spid="98"/>
                                        </p:tgtEl>
                                        <p:attrNameLst>
                                          <p:attrName>ppt_x</p:attrName>
                                        </p:attrNameLst>
                                      </p:cBhvr>
                                      <p:tavLst>
                                        <p:tav tm="0">
                                          <p:val>
                                            <p:strVal val="#ppt_x"/>
                                          </p:val>
                                        </p:tav>
                                        <p:tav tm="100000">
                                          <p:val>
                                            <p:strVal val="#ppt_x"/>
                                          </p:val>
                                        </p:tav>
                                      </p:tavLst>
                                    </p:anim>
                                    <p:anim calcmode="lin" valueType="num">
                                      <p:cBhvr>
                                        <p:cTn id="219" dur="1000" fill="hold"/>
                                        <p:tgtEl>
                                          <p:spTgt spid="98"/>
                                        </p:tgtEl>
                                        <p:attrNameLst>
                                          <p:attrName>ppt_y</p:attrName>
                                        </p:attrNameLst>
                                      </p:cBhvr>
                                      <p:tavLst>
                                        <p:tav tm="0">
                                          <p:val>
                                            <p:strVal val="#ppt_y+.1"/>
                                          </p:val>
                                        </p:tav>
                                        <p:tav tm="100000">
                                          <p:val>
                                            <p:strVal val="#ppt_y"/>
                                          </p:val>
                                        </p:tav>
                                      </p:tavLst>
                                    </p:anim>
                                  </p:childTnLst>
                                </p:cTn>
                              </p:par>
                              <p:par>
                                <p:cTn id="220" presetID="42" presetClass="entr" presetSubtype="0" fill="hold" nodeType="withEffect">
                                  <p:stCondLst>
                                    <p:cond delay="0"/>
                                  </p:stCondLst>
                                  <p:childTnLst>
                                    <p:set>
                                      <p:cBhvr>
                                        <p:cTn id="221" dur="1" fill="hold">
                                          <p:stCondLst>
                                            <p:cond delay="0"/>
                                          </p:stCondLst>
                                        </p:cTn>
                                        <p:tgtEl>
                                          <p:spTgt spid="104"/>
                                        </p:tgtEl>
                                        <p:attrNameLst>
                                          <p:attrName>style.visibility</p:attrName>
                                        </p:attrNameLst>
                                      </p:cBhvr>
                                      <p:to>
                                        <p:strVal val="visible"/>
                                      </p:to>
                                    </p:set>
                                    <p:animEffect transition="in" filter="fade">
                                      <p:cBhvr>
                                        <p:cTn id="222" dur="1000"/>
                                        <p:tgtEl>
                                          <p:spTgt spid="104"/>
                                        </p:tgtEl>
                                      </p:cBhvr>
                                    </p:animEffect>
                                    <p:anim calcmode="lin" valueType="num">
                                      <p:cBhvr>
                                        <p:cTn id="223" dur="1000" fill="hold"/>
                                        <p:tgtEl>
                                          <p:spTgt spid="104"/>
                                        </p:tgtEl>
                                        <p:attrNameLst>
                                          <p:attrName>ppt_x</p:attrName>
                                        </p:attrNameLst>
                                      </p:cBhvr>
                                      <p:tavLst>
                                        <p:tav tm="0">
                                          <p:val>
                                            <p:strVal val="#ppt_x"/>
                                          </p:val>
                                        </p:tav>
                                        <p:tav tm="100000">
                                          <p:val>
                                            <p:strVal val="#ppt_x"/>
                                          </p:val>
                                        </p:tav>
                                      </p:tavLst>
                                    </p:anim>
                                    <p:anim calcmode="lin" valueType="num">
                                      <p:cBhvr>
                                        <p:cTn id="224" dur="1000" fill="hold"/>
                                        <p:tgtEl>
                                          <p:spTgt spid="104"/>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100"/>
                                        </p:tgtEl>
                                        <p:attrNameLst>
                                          <p:attrName>style.visibility</p:attrName>
                                        </p:attrNameLst>
                                      </p:cBhvr>
                                      <p:to>
                                        <p:strVal val="visible"/>
                                      </p:to>
                                    </p:set>
                                    <p:animEffect transition="in" filter="fade">
                                      <p:cBhvr>
                                        <p:cTn id="227" dur="1000"/>
                                        <p:tgtEl>
                                          <p:spTgt spid="100"/>
                                        </p:tgtEl>
                                      </p:cBhvr>
                                    </p:animEffect>
                                    <p:anim calcmode="lin" valueType="num">
                                      <p:cBhvr>
                                        <p:cTn id="228" dur="1000" fill="hold"/>
                                        <p:tgtEl>
                                          <p:spTgt spid="100"/>
                                        </p:tgtEl>
                                        <p:attrNameLst>
                                          <p:attrName>ppt_x</p:attrName>
                                        </p:attrNameLst>
                                      </p:cBhvr>
                                      <p:tavLst>
                                        <p:tav tm="0">
                                          <p:val>
                                            <p:strVal val="#ppt_x"/>
                                          </p:val>
                                        </p:tav>
                                        <p:tav tm="100000">
                                          <p:val>
                                            <p:strVal val="#ppt_x"/>
                                          </p:val>
                                        </p:tav>
                                      </p:tavLst>
                                    </p:anim>
                                    <p:anim calcmode="lin" valueType="num">
                                      <p:cBhvr>
                                        <p:cTn id="229" dur="1000" fill="hold"/>
                                        <p:tgtEl>
                                          <p:spTgt spid="100"/>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97"/>
                                        </p:tgtEl>
                                        <p:attrNameLst>
                                          <p:attrName>style.visibility</p:attrName>
                                        </p:attrNameLst>
                                      </p:cBhvr>
                                      <p:to>
                                        <p:strVal val="visible"/>
                                      </p:to>
                                    </p:set>
                                    <p:animEffect transition="in" filter="fade">
                                      <p:cBhvr>
                                        <p:cTn id="232" dur="1000"/>
                                        <p:tgtEl>
                                          <p:spTgt spid="97"/>
                                        </p:tgtEl>
                                      </p:cBhvr>
                                    </p:animEffect>
                                    <p:anim calcmode="lin" valueType="num">
                                      <p:cBhvr>
                                        <p:cTn id="233" dur="1000" fill="hold"/>
                                        <p:tgtEl>
                                          <p:spTgt spid="97"/>
                                        </p:tgtEl>
                                        <p:attrNameLst>
                                          <p:attrName>ppt_x</p:attrName>
                                        </p:attrNameLst>
                                      </p:cBhvr>
                                      <p:tavLst>
                                        <p:tav tm="0">
                                          <p:val>
                                            <p:strVal val="#ppt_x"/>
                                          </p:val>
                                        </p:tav>
                                        <p:tav tm="100000">
                                          <p:val>
                                            <p:strVal val="#ppt_x"/>
                                          </p:val>
                                        </p:tav>
                                      </p:tavLst>
                                    </p:anim>
                                    <p:anim calcmode="lin" valueType="num">
                                      <p:cBhvr>
                                        <p:cTn id="234" dur="1000" fill="hold"/>
                                        <p:tgtEl>
                                          <p:spTgt spid="97"/>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96"/>
                                        </p:tgtEl>
                                        <p:attrNameLst>
                                          <p:attrName>style.visibility</p:attrName>
                                        </p:attrNameLst>
                                      </p:cBhvr>
                                      <p:to>
                                        <p:strVal val="visible"/>
                                      </p:to>
                                    </p:set>
                                    <p:animEffect transition="in" filter="fade">
                                      <p:cBhvr>
                                        <p:cTn id="237" dur="1000"/>
                                        <p:tgtEl>
                                          <p:spTgt spid="96"/>
                                        </p:tgtEl>
                                      </p:cBhvr>
                                    </p:animEffect>
                                    <p:anim calcmode="lin" valueType="num">
                                      <p:cBhvr>
                                        <p:cTn id="238" dur="1000" fill="hold"/>
                                        <p:tgtEl>
                                          <p:spTgt spid="96"/>
                                        </p:tgtEl>
                                        <p:attrNameLst>
                                          <p:attrName>ppt_x</p:attrName>
                                        </p:attrNameLst>
                                      </p:cBhvr>
                                      <p:tavLst>
                                        <p:tav tm="0">
                                          <p:val>
                                            <p:strVal val="#ppt_x"/>
                                          </p:val>
                                        </p:tav>
                                        <p:tav tm="100000">
                                          <p:val>
                                            <p:strVal val="#ppt_x"/>
                                          </p:val>
                                        </p:tav>
                                      </p:tavLst>
                                    </p:anim>
                                    <p:anim calcmode="lin" valueType="num">
                                      <p:cBhvr>
                                        <p:cTn id="239" dur="1000" fill="hold"/>
                                        <p:tgtEl>
                                          <p:spTgt spid="96"/>
                                        </p:tgtEl>
                                        <p:attrNameLst>
                                          <p:attrName>ppt_y</p:attrName>
                                        </p:attrNameLst>
                                      </p:cBhvr>
                                      <p:tavLst>
                                        <p:tav tm="0">
                                          <p:val>
                                            <p:strVal val="#ppt_y+.1"/>
                                          </p:val>
                                        </p:tav>
                                        <p:tav tm="100000">
                                          <p:val>
                                            <p:strVal val="#ppt_y"/>
                                          </p:val>
                                        </p:tav>
                                      </p:tavLst>
                                    </p:anim>
                                  </p:childTnLst>
                                </p:cTn>
                              </p:par>
                              <p:par>
                                <p:cTn id="240" presetID="42" presetClass="entr" presetSubtype="0" fill="hold" nodeType="withEffect">
                                  <p:stCondLst>
                                    <p:cond delay="0"/>
                                  </p:stCondLst>
                                  <p:childTnLst>
                                    <p:set>
                                      <p:cBhvr>
                                        <p:cTn id="241" dur="1" fill="hold">
                                          <p:stCondLst>
                                            <p:cond delay="0"/>
                                          </p:stCondLst>
                                        </p:cTn>
                                        <p:tgtEl>
                                          <p:spTgt spid="105"/>
                                        </p:tgtEl>
                                        <p:attrNameLst>
                                          <p:attrName>style.visibility</p:attrName>
                                        </p:attrNameLst>
                                      </p:cBhvr>
                                      <p:to>
                                        <p:strVal val="visible"/>
                                      </p:to>
                                    </p:set>
                                    <p:animEffect transition="in" filter="fade">
                                      <p:cBhvr>
                                        <p:cTn id="242" dur="1000"/>
                                        <p:tgtEl>
                                          <p:spTgt spid="105"/>
                                        </p:tgtEl>
                                      </p:cBhvr>
                                    </p:animEffect>
                                    <p:anim calcmode="lin" valueType="num">
                                      <p:cBhvr>
                                        <p:cTn id="243" dur="1000" fill="hold"/>
                                        <p:tgtEl>
                                          <p:spTgt spid="105"/>
                                        </p:tgtEl>
                                        <p:attrNameLst>
                                          <p:attrName>ppt_x</p:attrName>
                                        </p:attrNameLst>
                                      </p:cBhvr>
                                      <p:tavLst>
                                        <p:tav tm="0">
                                          <p:val>
                                            <p:strVal val="#ppt_x"/>
                                          </p:val>
                                        </p:tav>
                                        <p:tav tm="100000">
                                          <p:val>
                                            <p:strVal val="#ppt_x"/>
                                          </p:val>
                                        </p:tav>
                                      </p:tavLst>
                                    </p:anim>
                                    <p:anim calcmode="lin" valueType="num">
                                      <p:cBhvr>
                                        <p:cTn id="244" dur="1000" fill="hold"/>
                                        <p:tgtEl>
                                          <p:spTgt spid="105"/>
                                        </p:tgtEl>
                                        <p:attrNameLst>
                                          <p:attrName>ppt_y</p:attrName>
                                        </p:attrNameLst>
                                      </p:cBhvr>
                                      <p:tavLst>
                                        <p:tav tm="0">
                                          <p:val>
                                            <p:strVal val="#ppt_y+.1"/>
                                          </p:val>
                                        </p:tav>
                                        <p:tav tm="100000">
                                          <p:val>
                                            <p:strVal val="#ppt_y"/>
                                          </p:val>
                                        </p:tav>
                                      </p:tavLst>
                                    </p:anim>
                                  </p:childTnLst>
                                </p:cTn>
                              </p:par>
                              <p:par>
                                <p:cTn id="245" presetID="42" presetClass="entr" presetSubtype="0" fill="hold" nodeType="withEffect">
                                  <p:stCondLst>
                                    <p:cond delay="0"/>
                                  </p:stCondLst>
                                  <p:childTnLst>
                                    <p:set>
                                      <p:cBhvr>
                                        <p:cTn id="246" dur="1" fill="hold">
                                          <p:stCondLst>
                                            <p:cond delay="0"/>
                                          </p:stCondLst>
                                        </p:cTn>
                                        <p:tgtEl>
                                          <p:spTgt spid="107"/>
                                        </p:tgtEl>
                                        <p:attrNameLst>
                                          <p:attrName>style.visibility</p:attrName>
                                        </p:attrNameLst>
                                      </p:cBhvr>
                                      <p:to>
                                        <p:strVal val="visible"/>
                                      </p:to>
                                    </p:set>
                                    <p:animEffect transition="in" filter="fade">
                                      <p:cBhvr>
                                        <p:cTn id="247" dur="1000"/>
                                        <p:tgtEl>
                                          <p:spTgt spid="107"/>
                                        </p:tgtEl>
                                      </p:cBhvr>
                                    </p:animEffect>
                                    <p:anim calcmode="lin" valueType="num">
                                      <p:cBhvr>
                                        <p:cTn id="248" dur="1000" fill="hold"/>
                                        <p:tgtEl>
                                          <p:spTgt spid="107"/>
                                        </p:tgtEl>
                                        <p:attrNameLst>
                                          <p:attrName>ppt_x</p:attrName>
                                        </p:attrNameLst>
                                      </p:cBhvr>
                                      <p:tavLst>
                                        <p:tav tm="0">
                                          <p:val>
                                            <p:strVal val="#ppt_x"/>
                                          </p:val>
                                        </p:tav>
                                        <p:tav tm="100000">
                                          <p:val>
                                            <p:strVal val="#ppt_x"/>
                                          </p:val>
                                        </p:tav>
                                      </p:tavLst>
                                    </p:anim>
                                    <p:anim calcmode="lin" valueType="num">
                                      <p:cBhvr>
                                        <p:cTn id="249" dur="1000" fill="hold"/>
                                        <p:tgtEl>
                                          <p:spTgt spid="107"/>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0"/>
                                  </p:stCondLst>
                                  <p:childTnLst>
                                    <p:set>
                                      <p:cBhvr>
                                        <p:cTn id="251" dur="1" fill="hold">
                                          <p:stCondLst>
                                            <p:cond delay="0"/>
                                          </p:stCondLst>
                                        </p:cTn>
                                        <p:tgtEl>
                                          <p:spTgt spid="101"/>
                                        </p:tgtEl>
                                        <p:attrNameLst>
                                          <p:attrName>style.visibility</p:attrName>
                                        </p:attrNameLst>
                                      </p:cBhvr>
                                      <p:to>
                                        <p:strVal val="visible"/>
                                      </p:to>
                                    </p:set>
                                    <p:animEffect transition="in" filter="fade">
                                      <p:cBhvr>
                                        <p:cTn id="252" dur="1000"/>
                                        <p:tgtEl>
                                          <p:spTgt spid="101"/>
                                        </p:tgtEl>
                                      </p:cBhvr>
                                    </p:animEffect>
                                    <p:anim calcmode="lin" valueType="num">
                                      <p:cBhvr>
                                        <p:cTn id="253" dur="1000" fill="hold"/>
                                        <p:tgtEl>
                                          <p:spTgt spid="101"/>
                                        </p:tgtEl>
                                        <p:attrNameLst>
                                          <p:attrName>ppt_x</p:attrName>
                                        </p:attrNameLst>
                                      </p:cBhvr>
                                      <p:tavLst>
                                        <p:tav tm="0">
                                          <p:val>
                                            <p:strVal val="#ppt_x"/>
                                          </p:val>
                                        </p:tav>
                                        <p:tav tm="100000">
                                          <p:val>
                                            <p:strVal val="#ppt_x"/>
                                          </p:val>
                                        </p:tav>
                                      </p:tavLst>
                                    </p:anim>
                                    <p:anim calcmode="lin" valueType="num">
                                      <p:cBhvr>
                                        <p:cTn id="254" dur="1000" fill="hold"/>
                                        <p:tgtEl>
                                          <p:spTgt spid="101"/>
                                        </p:tgtEl>
                                        <p:attrNameLst>
                                          <p:attrName>ppt_y</p:attrName>
                                        </p:attrNameLst>
                                      </p:cBhvr>
                                      <p:tavLst>
                                        <p:tav tm="0">
                                          <p:val>
                                            <p:strVal val="#ppt_y+.1"/>
                                          </p:val>
                                        </p:tav>
                                        <p:tav tm="100000">
                                          <p:val>
                                            <p:strVal val="#ppt_y"/>
                                          </p:val>
                                        </p:tav>
                                      </p:tavLst>
                                    </p:anim>
                                  </p:childTnLst>
                                </p:cTn>
                              </p:par>
                              <p:par>
                                <p:cTn id="255" presetID="42" presetClass="entr" presetSubtype="0" fill="hold" nodeType="withEffect">
                                  <p:stCondLst>
                                    <p:cond delay="0"/>
                                  </p:stCondLst>
                                  <p:childTnLst>
                                    <p:set>
                                      <p:cBhvr>
                                        <p:cTn id="256" dur="1" fill="hold">
                                          <p:stCondLst>
                                            <p:cond delay="0"/>
                                          </p:stCondLst>
                                        </p:cTn>
                                        <p:tgtEl>
                                          <p:spTgt spid="108"/>
                                        </p:tgtEl>
                                        <p:attrNameLst>
                                          <p:attrName>style.visibility</p:attrName>
                                        </p:attrNameLst>
                                      </p:cBhvr>
                                      <p:to>
                                        <p:strVal val="visible"/>
                                      </p:to>
                                    </p:set>
                                    <p:animEffect transition="in" filter="fade">
                                      <p:cBhvr>
                                        <p:cTn id="257" dur="1000"/>
                                        <p:tgtEl>
                                          <p:spTgt spid="108"/>
                                        </p:tgtEl>
                                      </p:cBhvr>
                                    </p:animEffect>
                                    <p:anim calcmode="lin" valueType="num">
                                      <p:cBhvr>
                                        <p:cTn id="258" dur="1000" fill="hold"/>
                                        <p:tgtEl>
                                          <p:spTgt spid="108"/>
                                        </p:tgtEl>
                                        <p:attrNameLst>
                                          <p:attrName>ppt_x</p:attrName>
                                        </p:attrNameLst>
                                      </p:cBhvr>
                                      <p:tavLst>
                                        <p:tav tm="0">
                                          <p:val>
                                            <p:strVal val="#ppt_x"/>
                                          </p:val>
                                        </p:tav>
                                        <p:tav tm="100000">
                                          <p:val>
                                            <p:strVal val="#ppt_x"/>
                                          </p:val>
                                        </p:tav>
                                      </p:tavLst>
                                    </p:anim>
                                    <p:anim calcmode="lin" valueType="num">
                                      <p:cBhvr>
                                        <p:cTn id="259" dur="1000" fill="hold"/>
                                        <p:tgtEl>
                                          <p:spTgt spid="108"/>
                                        </p:tgtEl>
                                        <p:attrNameLst>
                                          <p:attrName>ppt_y</p:attrName>
                                        </p:attrNameLst>
                                      </p:cBhvr>
                                      <p:tavLst>
                                        <p:tav tm="0">
                                          <p:val>
                                            <p:strVal val="#ppt_y+.1"/>
                                          </p:val>
                                        </p:tav>
                                        <p:tav tm="100000">
                                          <p:val>
                                            <p:strVal val="#ppt_y"/>
                                          </p:val>
                                        </p:tav>
                                      </p:tavLst>
                                    </p:anim>
                                  </p:childTnLst>
                                </p:cTn>
                              </p:par>
                              <p:par>
                                <p:cTn id="260" presetID="42" presetClass="entr" presetSubtype="0" fill="hold" nodeType="withEffect">
                                  <p:stCondLst>
                                    <p:cond delay="0"/>
                                  </p:stCondLst>
                                  <p:childTnLst>
                                    <p:set>
                                      <p:cBhvr>
                                        <p:cTn id="261" dur="1" fill="hold">
                                          <p:stCondLst>
                                            <p:cond delay="0"/>
                                          </p:stCondLst>
                                        </p:cTn>
                                        <p:tgtEl>
                                          <p:spTgt spid="103"/>
                                        </p:tgtEl>
                                        <p:attrNameLst>
                                          <p:attrName>style.visibility</p:attrName>
                                        </p:attrNameLst>
                                      </p:cBhvr>
                                      <p:to>
                                        <p:strVal val="visible"/>
                                      </p:to>
                                    </p:set>
                                    <p:animEffect transition="in" filter="fade">
                                      <p:cBhvr>
                                        <p:cTn id="262" dur="1000"/>
                                        <p:tgtEl>
                                          <p:spTgt spid="103"/>
                                        </p:tgtEl>
                                      </p:cBhvr>
                                    </p:animEffect>
                                    <p:anim calcmode="lin" valueType="num">
                                      <p:cBhvr>
                                        <p:cTn id="263" dur="1000" fill="hold"/>
                                        <p:tgtEl>
                                          <p:spTgt spid="103"/>
                                        </p:tgtEl>
                                        <p:attrNameLst>
                                          <p:attrName>ppt_x</p:attrName>
                                        </p:attrNameLst>
                                      </p:cBhvr>
                                      <p:tavLst>
                                        <p:tav tm="0">
                                          <p:val>
                                            <p:strVal val="#ppt_x"/>
                                          </p:val>
                                        </p:tav>
                                        <p:tav tm="100000">
                                          <p:val>
                                            <p:strVal val="#ppt_x"/>
                                          </p:val>
                                        </p:tav>
                                      </p:tavLst>
                                    </p:anim>
                                    <p:anim calcmode="lin" valueType="num">
                                      <p:cBhvr>
                                        <p:cTn id="264"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42" presetClass="entr" presetSubtype="0" fill="hold" grpId="0" nodeType="clickEffect">
                                  <p:stCondLst>
                                    <p:cond delay="0"/>
                                  </p:stCondLst>
                                  <p:childTnLst>
                                    <p:set>
                                      <p:cBhvr>
                                        <p:cTn id="268" dur="1" fill="hold">
                                          <p:stCondLst>
                                            <p:cond delay="0"/>
                                          </p:stCondLst>
                                        </p:cTn>
                                        <p:tgtEl>
                                          <p:spTgt spid="28"/>
                                        </p:tgtEl>
                                        <p:attrNameLst>
                                          <p:attrName>style.visibility</p:attrName>
                                        </p:attrNameLst>
                                      </p:cBhvr>
                                      <p:to>
                                        <p:strVal val="visible"/>
                                      </p:to>
                                    </p:set>
                                    <p:animEffect transition="in" filter="fade">
                                      <p:cBhvr>
                                        <p:cTn id="269" dur="1000"/>
                                        <p:tgtEl>
                                          <p:spTgt spid="28"/>
                                        </p:tgtEl>
                                      </p:cBhvr>
                                    </p:animEffect>
                                    <p:anim calcmode="lin" valueType="num">
                                      <p:cBhvr>
                                        <p:cTn id="270" dur="1000" fill="hold"/>
                                        <p:tgtEl>
                                          <p:spTgt spid="28"/>
                                        </p:tgtEl>
                                        <p:attrNameLst>
                                          <p:attrName>ppt_x</p:attrName>
                                        </p:attrNameLst>
                                      </p:cBhvr>
                                      <p:tavLst>
                                        <p:tav tm="0">
                                          <p:val>
                                            <p:strVal val="#ppt_x"/>
                                          </p:val>
                                        </p:tav>
                                        <p:tav tm="100000">
                                          <p:val>
                                            <p:strVal val="#ppt_x"/>
                                          </p:val>
                                        </p:tav>
                                      </p:tavLst>
                                    </p:anim>
                                    <p:anim calcmode="lin" valueType="num">
                                      <p:cBhvr>
                                        <p:cTn id="27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72" fill="hold">
                      <p:stCondLst>
                        <p:cond delay="indefinite"/>
                      </p:stCondLst>
                      <p:childTnLst>
                        <p:par>
                          <p:cTn id="273" fill="hold">
                            <p:stCondLst>
                              <p:cond delay="0"/>
                            </p:stCondLst>
                            <p:childTnLst>
                              <p:par>
                                <p:cTn id="274" presetID="42" presetClass="entr" presetSubtype="0" fill="hold" grpId="0" nodeType="clickEffect">
                                  <p:stCondLst>
                                    <p:cond delay="0"/>
                                  </p:stCondLst>
                                  <p:childTnLst>
                                    <p:set>
                                      <p:cBhvr>
                                        <p:cTn id="275" dur="1" fill="hold">
                                          <p:stCondLst>
                                            <p:cond delay="0"/>
                                          </p:stCondLst>
                                        </p:cTn>
                                        <p:tgtEl>
                                          <p:spTgt spid="122"/>
                                        </p:tgtEl>
                                        <p:attrNameLst>
                                          <p:attrName>style.visibility</p:attrName>
                                        </p:attrNameLst>
                                      </p:cBhvr>
                                      <p:to>
                                        <p:strVal val="visible"/>
                                      </p:to>
                                    </p:set>
                                    <p:animEffect transition="in" filter="fade">
                                      <p:cBhvr>
                                        <p:cTn id="276" dur="1000"/>
                                        <p:tgtEl>
                                          <p:spTgt spid="122"/>
                                        </p:tgtEl>
                                      </p:cBhvr>
                                    </p:animEffect>
                                    <p:anim calcmode="lin" valueType="num">
                                      <p:cBhvr>
                                        <p:cTn id="277" dur="1000" fill="hold"/>
                                        <p:tgtEl>
                                          <p:spTgt spid="122"/>
                                        </p:tgtEl>
                                        <p:attrNameLst>
                                          <p:attrName>ppt_x</p:attrName>
                                        </p:attrNameLst>
                                      </p:cBhvr>
                                      <p:tavLst>
                                        <p:tav tm="0">
                                          <p:val>
                                            <p:strVal val="#ppt_x"/>
                                          </p:val>
                                        </p:tav>
                                        <p:tav tm="100000">
                                          <p:val>
                                            <p:strVal val="#ppt_x"/>
                                          </p:val>
                                        </p:tav>
                                      </p:tavLst>
                                    </p:anim>
                                    <p:anim calcmode="lin" valueType="num">
                                      <p:cBhvr>
                                        <p:cTn id="278" dur="1000" fill="hold"/>
                                        <p:tgtEl>
                                          <p:spTgt spid="122"/>
                                        </p:tgtEl>
                                        <p:attrNameLst>
                                          <p:attrName>ppt_y</p:attrName>
                                        </p:attrNameLst>
                                      </p:cBhvr>
                                      <p:tavLst>
                                        <p:tav tm="0">
                                          <p:val>
                                            <p:strVal val="#ppt_y+.1"/>
                                          </p:val>
                                        </p:tav>
                                        <p:tav tm="100000">
                                          <p:val>
                                            <p:strVal val="#ppt_y"/>
                                          </p:val>
                                        </p:tav>
                                      </p:tavLst>
                                    </p:anim>
                                  </p:childTnLst>
                                </p:cTn>
                              </p:par>
                              <p:par>
                                <p:cTn id="279" presetID="42"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animEffect transition="in" filter="fade">
                                      <p:cBhvr>
                                        <p:cTn id="281" dur="1000"/>
                                        <p:tgtEl>
                                          <p:spTgt spid="118"/>
                                        </p:tgtEl>
                                      </p:cBhvr>
                                    </p:animEffect>
                                    <p:anim calcmode="lin" valueType="num">
                                      <p:cBhvr>
                                        <p:cTn id="282" dur="1000" fill="hold"/>
                                        <p:tgtEl>
                                          <p:spTgt spid="118"/>
                                        </p:tgtEl>
                                        <p:attrNameLst>
                                          <p:attrName>ppt_x</p:attrName>
                                        </p:attrNameLst>
                                      </p:cBhvr>
                                      <p:tavLst>
                                        <p:tav tm="0">
                                          <p:val>
                                            <p:strVal val="#ppt_x"/>
                                          </p:val>
                                        </p:tav>
                                        <p:tav tm="100000">
                                          <p:val>
                                            <p:strVal val="#ppt_x"/>
                                          </p:val>
                                        </p:tav>
                                      </p:tavLst>
                                    </p:anim>
                                    <p:anim calcmode="lin" valueType="num">
                                      <p:cBhvr>
                                        <p:cTn id="283" dur="1000" fill="hold"/>
                                        <p:tgtEl>
                                          <p:spTgt spid="118"/>
                                        </p:tgtEl>
                                        <p:attrNameLst>
                                          <p:attrName>ppt_y</p:attrName>
                                        </p:attrNameLst>
                                      </p:cBhvr>
                                      <p:tavLst>
                                        <p:tav tm="0">
                                          <p:val>
                                            <p:strVal val="#ppt_y+.1"/>
                                          </p:val>
                                        </p:tav>
                                        <p:tav tm="100000">
                                          <p:val>
                                            <p:strVal val="#ppt_y"/>
                                          </p:val>
                                        </p:tav>
                                      </p:tavLst>
                                    </p:anim>
                                  </p:childTnLst>
                                </p:cTn>
                              </p:par>
                              <p:par>
                                <p:cTn id="284" presetID="42" presetClass="entr" presetSubtype="0" fill="hold" grpId="0" nodeType="withEffect">
                                  <p:stCondLst>
                                    <p:cond delay="0"/>
                                  </p:stCondLst>
                                  <p:childTnLst>
                                    <p:set>
                                      <p:cBhvr>
                                        <p:cTn id="285" dur="1" fill="hold">
                                          <p:stCondLst>
                                            <p:cond delay="0"/>
                                          </p:stCondLst>
                                        </p:cTn>
                                        <p:tgtEl>
                                          <p:spTgt spid="117"/>
                                        </p:tgtEl>
                                        <p:attrNameLst>
                                          <p:attrName>style.visibility</p:attrName>
                                        </p:attrNameLst>
                                      </p:cBhvr>
                                      <p:to>
                                        <p:strVal val="visible"/>
                                      </p:to>
                                    </p:set>
                                    <p:animEffect transition="in" filter="fade">
                                      <p:cBhvr>
                                        <p:cTn id="286" dur="1000"/>
                                        <p:tgtEl>
                                          <p:spTgt spid="117"/>
                                        </p:tgtEl>
                                      </p:cBhvr>
                                    </p:animEffect>
                                    <p:anim calcmode="lin" valueType="num">
                                      <p:cBhvr>
                                        <p:cTn id="287" dur="1000" fill="hold"/>
                                        <p:tgtEl>
                                          <p:spTgt spid="117"/>
                                        </p:tgtEl>
                                        <p:attrNameLst>
                                          <p:attrName>ppt_x</p:attrName>
                                        </p:attrNameLst>
                                      </p:cBhvr>
                                      <p:tavLst>
                                        <p:tav tm="0">
                                          <p:val>
                                            <p:strVal val="#ppt_x"/>
                                          </p:val>
                                        </p:tav>
                                        <p:tav tm="100000">
                                          <p:val>
                                            <p:strVal val="#ppt_x"/>
                                          </p:val>
                                        </p:tav>
                                      </p:tavLst>
                                    </p:anim>
                                    <p:anim calcmode="lin" valueType="num">
                                      <p:cBhvr>
                                        <p:cTn id="288" dur="1000" fill="hold"/>
                                        <p:tgtEl>
                                          <p:spTgt spid="117"/>
                                        </p:tgtEl>
                                        <p:attrNameLst>
                                          <p:attrName>ppt_y</p:attrName>
                                        </p:attrNameLst>
                                      </p:cBhvr>
                                      <p:tavLst>
                                        <p:tav tm="0">
                                          <p:val>
                                            <p:strVal val="#ppt_y+.1"/>
                                          </p:val>
                                        </p:tav>
                                        <p:tav tm="100000">
                                          <p:val>
                                            <p:strVal val="#ppt_y"/>
                                          </p:val>
                                        </p:tav>
                                      </p:tavLst>
                                    </p:anim>
                                  </p:childTnLst>
                                </p:cTn>
                              </p:par>
                              <p:par>
                                <p:cTn id="289" presetID="42" presetClass="entr" presetSubtype="0" fill="hold" grpId="0" nodeType="withEffect">
                                  <p:stCondLst>
                                    <p:cond delay="0"/>
                                  </p:stCondLst>
                                  <p:childTnLst>
                                    <p:set>
                                      <p:cBhvr>
                                        <p:cTn id="290" dur="1" fill="hold">
                                          <p:stCondLst>
                                            <p:cond delay="0"/>
                                          </p:stCondLst>
                                        </p:cTn>
                                        <p:tgtEl>
                                          <p:spTgt spid="116"/>
                                        </p:tgtEl>
                                        <p:attrNameLst>
                                          <p:attrName>style.visibility</p:attrName>
                                        </p:attrNameLst>
                                      </p:cBhvr>
                                      <p:to>
                                        <p:strVal val="visible"/>
                                      </p:to>
                                    </p:set>
                                    <p:animEffect transition="in" filter="fade">
                                      <p:cBhvr>
                                        <p:cTn id="291" dur="1000"/>
                                        <p:tgtEl>
                                          <p:spTgt spid="116"/>
                                        </p:tgtEl>
                                      </p:cBhvr>
                                    </p:animEffect>
                                    <p:anim calcmode="lin" valueType="num">
                                      <p:cBhvr>
                                        <p:cTn id="292" dur="1000" fill="hold"/>
                                        <p:tgtEl>
                                          <p:spTgt spid="116"/>
                                        </p:tgtEl>
                                        <p:attrNameLst>
                                          <p:attrName>ppt_x</p:attrName>
                                        </p:attrNameLst>
                                      </p:cBhvr>
                                      <p:tavLst>
                                        <p:tav tm="0">
                                          <p:val>
                                            <p:strVal val="#ppt_x"/>
                                          </p:val>
                                        </p:tav>
                                        <p:tav tm="100000">
                                          <p:val>
                                            <p:strVal val="#ppt_x"/>
                                          </p:val>
                                        </p:tav>
                                      </p:tavLst>
                                    </p:anim>
                                    <p:anim calcmode="lin" valueType="num">
                                      <p:cBhvr>
                                        <p:cTn id="293" dur="1000" fill="hold"/>
                                        <p:tgtEl>
                                          <p:spTgt spid="116"/>
                                        </p:tgtEl>
                                        <p:attrNameLst>
                                          <p:attrName>ppt_y</p:attrName>
                                        </p:attrNameLst>
                                      </p:cBhvr>
                                      <p:tavLst>
                                        <p:tav tm="0">
                                          <p:val>
                                            <p:strVal val="#ppt_y+.1"/>
                                          </p:val>
                                        </p:tav>
                                        <p:tav tm="100000">
                                          <p:val>
                                            <p:strVal val="#ppt_y"/>
                                          </p:val>
                                        </p:tav>
                                      </p:tavLst>
                                    </p:anim>
                                  </p:childTnLst>
                                </p:cTn>
                              </p:par>
                              <p:par>
                                <p:cTn id="294" presetID="42" presetClass="entr" presetSubtype="0" fill="hold" grpId="0" nodeType="withEffect">
                                  <p:stCondLst>
                                    <p:cond delay="0"/>
                                  </p:stCondLst>
                                  <p:childTnLst>
                                    <p:set>
                                      <p:cBhvr>
                                        <p:cTn id="295" dur="1" fill="hold">
                                          <p:stCondLst>
                                            <p:cond delay="0"/>
                                          </p:stCondLst>
                                        </p:cTn>
                                        <p:tgtEl>
                                          <p:spTgt spid="115"/>
                                        </p:tgtEl>
                                        <p:attrNameLst>
                                          <p:attrName>style.visibility</p:attrName>
                                        </p:attrNameLst>
                                      </p:cBhvr>
                                      <p:to>
                                        <p:strVal val="visible"/>
                                      </p:to>
                                    </p:set>
                                    <p:animEffect transition="in" filter="fade">
                                      <p:cBhvr>
                                        <p:cTn id="296" dur="1000"/>
                                        <p:tgtEl>
                                          <p:spTgt spid="115"/>
                                        </p:tgtEl>
                                      </p:cBhvr>
                                    </p:animEffect>
                                    <p:anim calcmode="lin" valueType="num">
                                      <p:cBhvr>
                                        <p:cTn id="297" dur="1000" fill="hold"/>
                                        <p:tgtEl>
                                          <p:spTgt spid="115"/>
                                        </p:tgtEl>
                                        <p:attrNameLst>
                                          <p:attrName>ppt_x</p:attrName>
                                        </p:attrNameLst>
                                      </p:cBhvr>
                                      <p:tavLst>
                                        <p:tav tm="0">
                                          <p:val>
                                            <p:strVal val="#ppt_x"/>
                                          </p:val>
                                        </p:tav>
                                        <p:tav tm="100000">
                                          <p:val>
                                            <p:strVal val="#ppt_x"/>
                                          </p:val>
                                        </p:tav>
                                      </p:tavLst>
                                    </p:anim>
                                    <p:anim calcmode="lin" valueType="num">
                                      <p:cBhvr>
                                        <p:cTn id="298" dur="1000" fill="hold"/>
                                        <p:tgtEl>
                                          <p:spTgt spid="115"/>
                                        </p:tgtEl>
                                        <p:attrNameLst>
                                          <p:attrName>ppt_y</p:attrName>
                                        </p:attrNameLst>
                                      </p:cBhvr>
                                      <p:tavLst>
                                        <p:tav tm="0">
                                          <p:val>
                                            <p:strVal val="#ppt_y+.1"/>
                                          </p:val>
                                        </p:tav>
                                        <p:tav tm="100000">
                                          <p:val>
                                            <p:strVal val="#ppt_y"/>
                                          </p:val>
                                        </p:tav>
                                      </p:tavLst>
                                    </p:anim>
                                  </p:childTnLst>
                                </p:cTn>
                              </p:par>
                              <p:par>
                                <p:cTn id="299" presetID="42" presetClass="entr" presetSubtype="0" fill="hold" grpId="0" nodeType="withEffect">
                                  <p:stCondLst>
                                    <p:cond delay="0"/>
                                  </p:stCondLst>
                                  <p:childTnLst>
                                    <p:set>
                                      <p:cBhvr>
                                        <p:cTn id="300" dur="1" fill="hold">
                                          <p:stCondLst>
                                            <p:cond delay="0"/>
                                          </p:stCondLst>
                                        </p:cTn>
                                        <p:tgtEl>
                                          <p:spTgt spid="119"/>
                                        </p:tgtEl>
                                        <p:attrNameLst>
                                          <p:attrName>style.visibility</p:attrName>
                                        </p:attrNameLst>
                                      </p:cBhvr>
                                      <p:to>
                                        <p:strVal val="visible"/>
                                      </p:to>
                                    </p:set>
                                    <p:animEffect transition="in" filter="fade">
                                      <p:cBhvr>
                                        <p:cTn id="301" dur="1000"/>
                                        <p:tgtEl>
                                          <p:spTgt spid="119"/>
                                        </p:tgtEl>
                                      </p:cBhvr>
                                    </p:animEffect>
                                    <p:anim calcmode="lin" valueType="num">
                                      <p:cBhvr>
                                        <p:cTn id="302" dur="1000" fill="hold"/>
                                        <p:tgtEl>
                                          <p:spTgt spid="119"/>
                                        </p:tgtEl>
                                        <p:attrNameLst>
                                          <p:attrName>ppt_x</p:attrName>
                                        </p:attrNameLst>
                                      </p:cBhvr>
                                      <p:tavLst>
                                        <p:tav tm="0">
                                          <p:val>
                                            <p:strVal val="#ppt_x"/>
                                          </p:val>
                                        </p:tav>
                                        <p:tav tm="100000">
                                          <p:val>
                                            <p:strVal val="#ppt_x"/>
                                          </p:val>
                                        </p:tav>
                                      </p:tavLst>
                                    </p:anim>
                                    <p:anim calcmode="lin" valueType="num">
                                      <p:cBhvr>
                                        <p:cTn id="303" dur="1000" fill="hold"/>
                                        <p:tgtEl>
                                          <p:spTgt spid="119"/>
                                        </p:tgtEl>
                                        <p:attrNameLst>
                                          <p:attrName>ppt_y</p:attrName>
                                        </p:attrNameLst>
                                      </p:cBhvr>
                                      <p:tavLst>
                                        <p:tav tm="0">
                                          <p:val>
                                            <p:strVal val="#ppt_y+.1"/>
                                          </p:val>
                                        </p:tav>
                                        <p:tav tm="100000">
                                          <p:val>
                                            <p:strVal val="#ppt_y"/>
                                          </p:val>
                                        </p:tav>
                                      </p:tavLst>
                                    </p:anim>
                                  </p:childTnLst>
                                </p:cTn>
                              </p:par>
                              <p:par>
                                <p:cTn id="304" presetID="42" presetClass="entr" presetSubtype="0" fill="hold" grpId="0" nodeType="withEffect">
                                  <p:stCondLst>
                                    <p:cond delay="0"/>
                                  </p:stCondLst>
                                  <p:childTnLst>
                                    <p:set>
                                      <p:cBhvr>
                                        <p:cTn id="305" dur="1" fill="hold">
                                          <p:stCondLst>
                                            <p:cond delay="0"/>
                                          </p:stCondLst>
                                        </p:cTn>
                                        <p:tgtEl>
                                          <p:spTgt spid="121"/>
                                        </p:tgtEl>
                                        <p:attrNameLst>
                                          <p:attrName>style.visibility</p:attrName>
                                        </p:attrNameLst>
                                      </p:cBhvr>
                                      <p:to>
                                        <p:strVal val="visible"/>
                                      </p:to>
                                    </p:set>
                                    <p:animEffect transition="in" filter="fade">
                                      <p:cBhvr>
                                        <p:cTn id="306" dur="1000"/>
                                        <p:tgtEl>
                                          <p:spTgt spid="121"/>
                                        </p:tgtEl>
                                      </p:cBhvr>
                                    </p:animEffect>
                                    <p:anim calcmode="lin" valueType="num">
                                      <p:cBhvr>
                                        <p:cTn id="307" dur="1000" fill="hold"/>
                                        <p:tgtEl>
                                          <p:spTgt spid="121"/>
                                        </p:tgtEl>
                                        <p:attrNameLst>
                                          <p:attrName>ppt_x</p:attrName>
                                        </p:attrNameLst>
                                      </p:cBhvr>
                                      <p:tavLst>
                                        <p:tav tm="0">
                                          <p:val>
                                            <p:strVal val="#ppt_x"/>
                                          </p:val>
                                        </p:tav>
                                        <p:tav tm="100000">
                                          <p:val>
                                            <p:strVal val="#ppt_x"/>
                                          </p:val>
                                        </p:tav>
                                      </p:tavLst>
                                    </p:anim>
                                    <p:anim calcmode="lin" valueType="num">
                                      <p:cBhvr>
                                        <p:cTn id="308" dur="1000" fill="hold"/>
                                        <p:tgtEl>
                                          <p:spTgt spid="121"/>
                                        </p:tgtEl>
                                        <p:attrNameLst>
                                          <p:attrName>ppt_y</p:attrName>
                                        </p:attrNameLst>
                                      </p:cBhvr>
                                      <p:tavLst>
                                        <p:tav tm="0">
                                          <p:val>
                                            <p:strVal val="#ppt_y+.1"/>
                                          </p:val>
                                        </p:tav>
                                        <p:tav tm="100000">
                                          <p:val>
                                            <p:strVal val="#ppt_y"/>
                                          </p:val>
                                        </p:tav>
                                      </p:tavLst>
                                    </p:anim>
                                  </p:childTnLst>
                                </p:cTn>
                              </p:par>
                              <p:par>
                                <p:cTn id="309" presetID="42" presetClass="entr" presetSubtype="0" fill="hold" grpId="0" nodeType="withEffect">
                                  <p:stCondLst>
                                    <p:cond delay="0"/>
                                  </p:stCondLst>
                                  <p:childTnLst>
                                    <p:set>
                                      <p:cBhvr>
                                        <p:cTn id="310" dur="1" fill="hold">
                                          <p:stCondLst>
                                            <p:cond delay="0"/>
                                          </p:stCondLst>
                                        </p:cTn>
                                        <p:tgtEl>
                                          <p:spTgt spid="120"/>
                                        </p:tgtEl>
                                        <p:attrNameLst>
                                          <p:attrName>style.visibility</p:attrName>
                                        </p:attrNameLst>
                                      </p:cBhvr>
                                      <p:to>
                                        <p:strVal val="visible"/>
                                      </p:to>
                                    </p:set>
                                    <p:animEffect transition="in" filter="fade">
                                      <p:cBhvr>
                                        <p:cTn id="311" dur="1000"/>
                                        <p:tgtEl>
                                          <p:spTgt spid="120"/>
                                        </p:tgtEl>
                                      </p:cBhvr>
                                    </p:animEffect>
                                    <p:anim calcmode="lin" valueType="num">
                                      <p:cBhvr>
                                        <p:cTn id="312" dur="1000" fill="hold"/>
                                        <p:tgtEl>
                                          <p:spTgt spid="120"/>
                                        </p:tgtEl>
                                        <p:attrNameLst>
                                          <p:attrName>ppt_x</p:attrName>
                                        </p:attrNameLst>
                                      </p:cBhvr>
                                      <p:tavLst>
                                        <p:tav tm="0">
                                          <p:val>
                                            <p:strVal val="#ppt_x"/>
                                          </p:val>
                                        </p:tav>
                                        <p:tav tm="100000">
                                          <p:val>
                                            <p:strVal val="#ppt_x"/>
                                          </p:val>
                                        </p:tav>
                                      </p:tavLst>
                                    </p:anim>
                                    <p:anim calcmode="lin" valueType="num">
                                      <p:cBhvr>
                                        <p:cTn id="313" dur="1000" fill="hold"/>
                                        <p:tgtEl>
                                          <p:spTgt spid="120"/>
                                        </p:tgtEl>
                                        <p:attrNameLst>
                                          <p:attrName>ppt_y</p:attrName>
                                        </p:attrNameLst>
                                      </p:cBhvr>
                                      <p:tavLst>
                                        <p:tav tm="0">
                                          <p:val>
                                            <p:strVal val="#ppt_y+.1"/>
                                          </p:val>
                                        </p:tav>
                                        <p:tav tm="100000">
                                          <p:val>
                                            <p:strVal val="#ppt_y"/>
                                          </p:val>
                                        </p:tav>
                                      </p:tavLst>
                                    </p:anim>
                                  </p:childTnLst>
                                </p:cTn>
                              </p:par>
                              <p:par>
                                <p:cTn id="314" presetID="42" presetClass="entr" presetSubtype="0" fill="hold" nodeType="withEffect">
                                  <p:stCondLst>
                                    <p:cond delay="0"/>
                                  </p:stCondLst>
                                  <p:childTnLst>
                                    <p:set>
                                      <p:cBhvr>
                                        <p:cTn id="315" dur="1" fill="hold">
                                          <p:stCondLst>
                                            <p:cond delay="0"/>
                                          </p:stCondLst>
                                        </p:cTn>
                                        <p:tgtEl>
                                          <p:spTgt spid="125"/>
                                        </p:tgtEl>
                                        <p:attrNameLst>
                                          <p:attrName>style.visibility</p:attrName>
                                        </p:attrNameLst>
                                      </p:cBhvr>
                                      <p:to>
                                        <p:strVal val="visible"/>
                                      </p:to>
                                    </p:set>
                                    <p:animEffect transition="in" filter="fade">
                                      <p:cBhvr>
                                        <p:cTn id="316" dur="1000"/>
                                        <p:tgtEl>
                                          <p:spTgt spid="125"/>
                                        </p:tgtEl>
                                      </p:cBhvr>
                                    </p:animEffect>
                                    <p:anim calcmode="lin" valueType="num">
                                      <p:cBhvr>
                                        <p:cTn id="317" dur="1000" fill="hold"/>
                                        <p:tgtEl>
                                          <p:spTgt spid="125"/>
                                        </p:tgtEl>
                                        <p:attrNameLst>
                                          <p:attrName>ppt_x</p:attrName>
                                        </p:attrNameLst>
                                      </p:cBhvr>
                                      <p:tavLst>
                                        <p:tav tm="0">
                                          <p:val>
                                            <p:strVal val="#ppt_x"/>
                                          </p:val>
                                        </p:tav>
                                        <p:tav tm="100000">
                                          <p:val>
                                            <p:strVal val="#ppt_x"/>
                                          </p:val>
                                        </p:tav>
                                      </p:tavLst>
                                    </p:anim>
                                    <p:anim calcmode="lin" valueType="num">
                                      <p:cBhvr>
                                        <p:cTn id="318" dur="1000" fill="hold"/>
                                        <p:tgtEl>
                                          <p:spTgt spid="125"/>
                                        </p:tgtEl>
                                        <p:attrNameLst>
                                          <p:attrName>ppt_y</p:attrName>
                                        </p:attrNameLst>
                                      </p:cBhvr>
                                      <p:tavLst>
                                        <p:tav tm="0">
                                          <p:val>
                                            <p:strVal val="#ppt_y+.1"/>
                                          </p:val>
                                        </p:tav>
                                        <p:tav tm="100000">
                                          <p:val>
                                            <p:strVal val="#ppt_y"/>
                                          </p:val>
                                        </p:tav>
                                      </p:tavLst>
                                    </p:anim>
                                  </p:childTnLst>
                                </p:cTn>
                              </p:par>
                              <p:par>
                                <p:cTn id="319" presetID="42" presetClass="entr" presetSubtype="0" fill="hold" nodeType="withEffect">
                                  <p:stCondLst>
                                    <p:cond delay="0"/>
                                  </p:stCondLst>
                                  <p:childTnLst>
                                    <p:set>
                                      <p:cBhvr>
                                        <p:cTn id="320" dur="1" fill="hold">
                                          <p:stCondLst>
                                            <p:cond delay="0"/>
                                          </p:stCondLst>
                                        </p:cTn>
                                        <p:tgtEl>
                                          <p:spTgt spid="126"/>
                                        </p:tgtEl>
                                        <p:attrNameLst>
                                          <p:attrName>style.visibility</p:attrName>
                                        </p:attrNameLst>
                                      </p:cBhvr>
                                      <p:to>
                                        <p:strVal val="visible"/>
                                      </p:to>
                                    </p:set>
                                    <p:animEffect transition="in" filter="fade">
                                      <p:cBhvr>
                                        <p:cTn id="321" dur="1000"/>
                                        <p:tgtEl>
                                          <p:spTgt spid="126"/>
                                        </p:tgtEl>
                                      </p:cBhvr>
                                    </p:animEffect>
                                    <p:anim calcmode="lin" valueType="num">
                                      <p:cBhvr>
                                        <p:cTn id="322" dur="1000" fill="hold"/>
                                        <p:tgtEl>
                                          <p:spTgt spid="126"/>
                                        </p:tgtEl>
                                        <p:attrNameLst>
                                          <p:attrName>ppt_x</p:attrName>
                                        </p:attrNameLst>
                                      </p:cBhvr>
                                      <p:tavLst>
                                        <p:tav tm="0">
                                          <p:val>
                                            <p:strVal val="#ppt_x"/>
                                          </p:val>
                                        </p:tav>
                                        <p:tav tm="100000">
                                          <p:val>
                                            <p:strVal val="#ppt_x"/>
                                          </p:val>
                                        </p:tav>
                                      </p:tavLst>
                                    </p:anim>
                                    <p:anim calcmode="lin" valueType="num">
                                      <p:cBhvr>
                                        <p:cTn id="323" dur="1000" fill="hold"/>
                                        <p:tgtEl>
                                          <p:spTgt spid="126"/>
                                        </p:tgtEl>
                                        <p:attrNameLst>
                                          <p:attrName>ppt_y</p:attrName>
                                        </p:attrNameLst>
                                      </p:cBhvr>
                                      <p:tavLst>
                                        <p:tav tm="0">
                                          <p:val>
                                            <p:strVal val="#ppt_y+.1"/>
                                          </p:val>
                                        </p:tav>
                                        <p:tav tm="100000">
                                          <p:val>
                                            <p:strVal val="#ppt_y"/>
                                          </p:val>
                                        </p:tav>
                                      </p:tavLst>
                                    </p:anim>
                                  </p:childTnLst>
                                </p:cTn>
                              </p:par>
                              <p:par>
                                <p:cTn id="324" presetID="42" presetClass="entr" presetSubtype="0" fill="hold" nodeType="withEffect">
                                  <p:stCondLst>
                                    <p:cond delay="0"/>
                                  </p:stCondLst>
                                  <p:childTnLst>
                                    <p:set>
                                      <p:cBhvr>
                                        <p:cTn id="325" dur="1" fill="hold">
                                          <p:stCondLst>
                                            <p:cond delay="0"/>
                                          </p:stCondLst>
                                        </p:cTn>
                                        <p:tgtEl>
                                          <p:spTgt spid="123"/>
                                        </p:tgtEl>
                                        <p:attrNameLst>
                                          <p:attrName>style.visibility</p:attrName>
                                        </p:attrNameLst>
                                      </p:cBhvr>
                                      <p:to>
                                        <p:strVal val="visible"/>
                                      </p:to>
                                    </p:set>
                                    <p:animEffect transition="in" filter="fade">
                                      <p:cBhvr>
                                        <p:cTn id="326" dur="1000"/>
                                        <p:tgtEl>
                                          <p:spTgt spid="123"/>
                                        </p:tgtEl>
                                      </p:cBhvr>
                                    </p:animEffect>
                                    <p:anim calcmode="lin" valueType="num">
                                      <p:cBhvr>
                                        <p:cTn id="327" dur="1000" fill="hold"/>
                                        <p:tgtEl>
                                          <p:spTgt spid="123"/>
                                        </p:tgtEl>
                                        <p:attrNameLst>
                                          <p:attrName>ppt_x</p:attrName>
                                        </p:attrNameLst>
                                      </p:cBhvr>
                                      <p:tavLst>
                                        <p:tav tm="0">
                                          <p:val>
                                            <p:strVal val="#ppt_x"/>
                                          </p:val>
                                        </p:tav>
                                        <p:tav tm="100000">
                                          <p:val>
                                            <p:strVal val="#ppt_x"/>
                                          </p:val>
                                        </p:tav>
                                      </p:tavLst>
                                    </p:anim>
                                    <p:anim calcmode="lin" valueType="num">
                                      <p:cBhvr>
                                        <p:cTn id="328" dur="1000" fill="hold"/>
                                        <p:tgtEl>
                                          <p:spTgt spid="123"/>
                                        </p:tgtEl>
                                        <p:attrNameLst>
                                          <p:attrName>ppt_y</p:attrName>
                                        </p:attrNameLst>
                                      </p:cBhvr>
                                      <p:tavLst>
                                        <p:tav tm="0">
                                          <p:val>
                                            <p:strVal val="#ppt_y+.1"/>
                                          </p:val>
                                        </p:tav>
                                        <p:tav tm="100000">
                                          <p:val>
                                            <p:strVal val="#ppt_y"/>
                                          </p:val>
                                        </p:tav>
                                      </p:tavLst>
                                    </p:anim>
                                  </p:childTnLst>
                                </p:cTn>
                              </p:par>
                              <p:par>
                                <p:cTn id="329" presetID="42" presetClass="entr" presetSubtype="0" fill="hold" nodeType="withEffect">
                                  <p:stCondLst>
                                    <p:cond delay="0"/>
                                  </p:stCondLst>
                                  <p:childTnLst>
                                    <p:set>
                                      <p:cBhvr>
                                        <p:cTn id="330" dur="1" fill="hold">
                                          <p:stCondLst>
                                            <p:cond delay="0"/>
                                          </p:stCondLst>
                                        </p:cTn>
                                        <p:tgtEl>
                                          <p:spTgt spid="124"/>
                                        </p:tgtEl>
                                        <p:attrNameLst>
                                          <p:attrName>style.visibility</p:attrName>
                                        </p:attrNameLst>
                                      </p:cBhvr>
                                      <p:to>
                                        <p:strVal val="visible"/>
                                      </p:to>
                                    </p:set>
                                    <p:animEffect transition="in" filter="fade">
                                      <p:cBhvr>
                                        <p:cTn id="331" dur="1000"/>
                                        <p:tgtEl>
                                          <p:spTgt spid="124"/>
                                        </p:tgtEl>
                                      </p:cBhvr>
                                    </p:animEffect>
                                    <p:anim calcmode="lin" valueType="num">
                                      <p:cBhvr>
                                        <p:cTn id="332" dur="1000" fill="hold"/>
                                        <p:tgtEl>
                                          <p:spTgt spid="124"/>
                                        </p:tgtEl>
                                        <p:attrNameLst>
                                          <p:attrName>ppt_x</p:attrName>
                                        </p:attrNameLst>
                                      </p:cBhvr>
                                      <p:tavLst>
                                        <p:tav tm="0">
                                          <p:val>
                                            <p:strVal val="#ppt_x"/>
                                          </p:val>
                                        </p:tav>
                                        <p:tav tm="100000">
                                          <p:val>
                                            <p:strVal val="#ppt_x"/>
                                          </p:val>
                                        </p:tav>
                                      </p:tavLst>
                                    </p:anim>
                                    <p:anim calcmode="lin" valueType="num">
                                      <p:cBhvr>
                                        <p:cTn id="333"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5" grpId="0" animBg="1"/>
      <p:bldP spid="46" grpId="0" animBg="1"/>
      <p:bldP spid="47" grpId="0" animBg="1"/>
      <p:bldP spid="48" grpId="0" animBg="1"/>
      <p:bldP spid="49" grpId="0" animBg="1"/>
      <p:bldP spid="50" grpId="0" animBg="1"/>
      <p:bldP spid="51" grpId="0" animBg="1"/>
      <p:bldP spid="9" grpId="0"/>
      <p:bldP spid="10" grpId="0" animBg="1"/>
      <p:bldP spid="11" grpId="0"/>
      <p:bldP spid="60" grpId="0" animBg="1"/>
      <p:bldP spid="61" grpId="0" animBg="1"/>
      <p:bldP spid="62" grpId="0" animBg="1"/>
      <p:bldP spid="63" grpId="0" animBg="1"/>
      <p:bldP spid="64" grpId="0" animBg="1"/>
      <p:bldP spid="65" grpId="0" animBg="1"/>
      <p:bldP spid="66" grpId="0" animBg="1"/>
      <p:bldP spid="67" grpId="0" animBg="1"/>
      <p:bldP spid="74" grpId="0" animBg="1"/>
      <p:bldP spid="75" grpId="0" animBg="1"/>
      <p:bldP spid="76" grpId="0" animBg="1"/>
      <p:bldP spid="77" grpId="0" animBg="1"/>
      <p:bldP spid="78" grpId="0" animBg="1"/>
      <p:bldP spid="79" grpId="0" animBg="1"/>
      <p:bldP spid="80" grpId="0" animBg="1"/>
      <p:bldP spid="81" grpId="0" animBg="1"/>
      <p:bldP spid="16" grpId="0"/>
      <p:bldP spid="17" grpId="0" animBg="1"/>
      <p:bldP spid="94" grpId="0" animBg="1"/>
      <p:bldP spid="95" grpId="0" animBg="1"/>
      <p:bldP spid="96" grpId="0" animBg="1"/>
      <p:bldP spid="97" grpId="0" animBg="1"/>
      <p:bldP spid="98" grpId="0" animBg="1"/>
      <p:bldP spid="99" grpId="0" animBg="1"/>
      <p:bldP spid="100" grpId="0" animBg="1"/>
      <p:bldP spid="101" grpId="0" animBg="1"/>
      <p:bldP spid="26" grpId="0" animBg="1"/>
      <p:bldP spid="27" grpId="0" animBg="1"/>
      <p:bldP spid="115" grpId="0" animBg="1"/>
      <p:bldP spid="116" grpId="0" animBg="1"/>
      <p:bldP spid="117" grpId="0" animBg="1"/>
      <p:bldP spid="118" grpId="0" animBg="1"/>
      <p:bldP spid="119" grpId="0" animBg="1"/>
      <p:bldP spid="120" grpId="0" animBg="1"/>
      <p:bldP spid="121" grpId="0" animBg="1"/>
      <p:bldP spid="122"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Stability of QPS-Serena</a:t>
            </a:r>
            <a:endParaRPr lang="en-US" dirty="0"/>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9BDD4F0C-0CC7-4704-A6A4-DC87EA574AE1}"/>
                  </a:ext>
                </a:extLst>
              </p:cNvPr>
              <p:cNvSpPr>
                <a:spLocks noGrp="1"/>
              </p:cNvSpPr>
              <p:nvPr>
                <p:ph idx="1"/>
              </p:nvPr>
            </p:nvSpPr>
            <p:spPr>
              <a:xfrm>
                <a:off x="617220" y="1792575"/>
                <a:ext cx="7886700" cy="4351338"/>
              </a:xfrm>
            </p:spPr>
            <p:txBody>
              <a:bodyPr/>
              <a:lstStyle/>
              <a:p>
                <a:r>
                  <a:rPr lang="en-US" altLang="zh-CN" dirty="0"/>
                  <a:t> Admissible traffic patterns</a:t>
                </a:r>
              </a:p>
              <a:p>
                <a:pPr lvl="1"/>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𝑖𝑗</m:t>
                        </m:r>
                      </m:sub>
                    </m:sSub>
                  </m:oMath>
                </a14:m>
                <a:r>
                  <a:rPr lang="en-US" altLang="zh-CN" dirty="0"/>
                  <a:t>: The normalized mean arrival rate of packets to the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𝑡h</m:t>
                        </m:r>
                      </m:sup>
                    </m:sSup>
                  </m:oMath>
                </a14:m>
                <a:r>
                  <a:rPr lang="zh-CN" altLang="en-US" dirty="0"/>
                  <a:t> </a:t>
                </a:r>
                <a:r>
                  <a:rPr lang="en-US" altLang="zh-CN" dirty="0"/>
                  <a:t>VOQ at input port </a:t>
                </a:r>
                <a14:m>
                  <m:oMath xmlns:m="http://schemas.openxmlformats.org/officeDocument/2006/math">
                    <m:r>
                      <a:rPr lang="en-US" altLang="zh-CN" b="0" i="1" smtClean="0">
                        <a:latin typeface="Cambria Math" panose="02040503050406030204" pitchFamily="18" charset="0"/>
                      </a:rPr>
                      <m:t>𝑖</m:t>
                    </m:r>
                  </m:oMath>
                </a14:m>
                <a:r>
                  <a:rPr lang="en-US" altLang="zh-CN" dirty="0"/>
                  <a:t>.</a:t>
                </a:r>
              </a:p>
              <a:p>
                <a:pPr lvl="1"/>
                <a:r>
                  <a:rPr lang="en-US" altLang="zh-CN" dirty="0"/>
                  <a:t>The traffic matrix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𝑖𝑗</m:t>
                            </m:r>
                          </m:sub>
                        </m:sSub>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sub>
                    </m:sSub>
                  </m:oMath>
                </a14:m>
                <a:r>
                  <a:rPr lang="zh-CN" altLang="en-US" dirty="0"/>
                  <a:t> </a:t>
                </a:r>
                <a:r>
                  <a:rPr lang="en-US" altLang="zh-CN" dirty="0"/>
                  <a:t>is called admissible if </a:t>
                </a:r>
                <a14:m>
                  <m:oMath xmlns:m="http://schemas.openxmlformats.org/officeDocument/2006/math">
                    <m:r>
                      <a:rPr lang="zh-CN" altLang="en-US" i="1" smtClean="0">
                        <a:latin typeface="Cambria Math" panose="02040503050406030204" pitchFamily="18" charset="0"/>
                      </a:rPr>
                      <m:t>𝜌</m:t>
                    </m:r>
                    <m:r>
                      <a:rPr lang="en-US" altLang="zh-CN" b="0" i="1" smtClean="0">
                        <a:latin typeface="Cambria Math" panose="02040503050406030204" pitchFamily="18" charset="0"/>
                      </a:rPr>
                      <m:t>&lt;1</m:t>
                    </m:r>
                  </m:oMath>
                </a14:m>
                <a:endParaRPr lang="en-US" altLang="zh-CN" dirty="0"/>
              </a:p>
              <a:p>
                <a:pPr marL="342900" lvl="1" indent="0">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𝜌</m:t>
                      </m:r>
                      <m:r>
                        <a:rPr lang="zh-CN" altLang="en-US"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ea typeface="Cambria Math" panose="02040503050406030204" pitchFamily="18" charset="0"/>
                                </a:rPr>
                                <m:t>𝑖</m:t>
                              </m:r>
                            </m:lim>
                          </m:limLow>
                        </m:fName>
                        <m:e>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𝑖𝑗</m:t>
                                  </m:r>
                                </m:sub>
                              </m:sSub>
                            </m:e>
                          </m:nary>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𝑗</m:t>
                              </m:r>
                            </m:lim>
                          </m:limLow>
                        </m:fName>
                        <m:e>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𝑖𝑗</m:t>
                                  </m:r>
                                </m:sub>
                              </m:sSub>
                            </m:e>
                          </m:nary>
                        </m:e>
                      </m:func>
                      <m:r>
                        <a:rPr lang="en-US" altLang="zh-CN" b="0" i="1" smtClean="0">
                          <a:latin typeface="Cambria Math" panose="02040503050406030204" pitchFamily="18" charset="0"/>
                        </a:rPr>
                        <m:t>}</m:t>
                      </m:r>
                    </m:oMath>
                  </m:oMathPara>
                </a14:m>
                <a:endParaRPr lang="en-US" altLang="zh-CN" dirty="0"/>
              </a:p>
              <a:p>
                <a:endParaRPr lang="en-US" altLang="zh-CN" dirty="0"/>
              </a:p>
              <a:p>
                <a:r>
                  <a:rPr lang="en-US" altLang="zh-CN" dirty="0"/>
                  <a:t>QPS-Serena can achieve 100% throughput under all </a:t>
                </a:r>
                <a:r>
                  <a:rPr lang="en-US" altLang="zh-CN" dirty="0" err="1"/>
                  <a:t>i.i.d</a:t>
                </a:r>
                <a:r>
                  <a:rPr lang="en-US" altLang="zh-CN" dirty="0"/>
                  <a:t>. admissible traffic arrival process. </a:t>
                </a:r>
              </a:p>
            </p:txBody>
          </p:sp>
        </mc:Choice>
        <mc:Fallback>
          <p:sp>
            <p:nvSpPr>
              <p:cNvPr id="6" name="Content Placeholder 5">
                <a:extLst>
                  <a:ext uri="{FF2B5EF4-FFF2-40B4-BE49-F238E27FC236}">
                    <a16:creationId xmlns:a16="http://schemas.microsoft.com/office/drawing/2014/main" id="{9BDD4F0C-0CC7-4704-A6A4-DC87EA574AE1}"/>
                  </a:ext>
                </a:extLst>
              </p:cNvPr>
              <p:cNvSpPr>
                <a:spLocks noGrp="1" noRot="1" noChangeAspect="1" noMove="1" noResize="1" noEditPoints="1" noAdjustHandles="1" noChangeArrowheads="1" noChangeShapeType="1" noTextEdit="1"/>
              </p:cNvSpPr>
              <p:nvPr>
                <p:ph idx="1"/>
              </p:nvPr>
            </p:nvSpPr>
            <p:spPr>
              <a:xfrm>
                <a:off x="617220" y="1792575"/>
                <a:ext cx="7886700" cy="4351338"/>
              </a:xfrm>
              <a:blipFill>
                <a:blip r:embed="rId3"/>
                <a:stretch>
                  <a:fillRect l="-1391" t="-2381" r="-2009"/>
                </a:stretch>
              </a:blipFill>
            </p:spPr>
            <p:txBody>
              <a:bodyPr/>
              <a:lstStyle/>
              <a:p>
                <a:r>
                  <a:rPr lang="zh-CN" altLang="en-US">
                    <a:noFill/>
                  </a:rPr>
                  <a:t> </a:t>
                </a:r>
              </a:p>
            </p:txBody>
          </p:sp>
        </mc:Fallback>
      </mc:AlternateContent>
      <p:sp>
        <p:nvSpPr>
          <p:cNvPr id="3" name="Date Placeholder 2"/>
          <p:cNvSpPr>
            <a:spLocks noGrp="1"/>
          </p:cNvSpPr>
          <p:nvPr>
            <p:ph type="dt" sz="half" idx="10"/>
          </p:nvPr>
        </p:nvSpPr>
        <p:spPr/>
        <p:txBody>
          <a:bodyPr/>
          <a:lstStyle/>
          <a:p>
            <a:fld id="{6FDE8770-C327-4DE3-B885-2F81B5D7F33C}" type="datetime4">
              <a:rPr lang="en-US" altLang="zh-CN" smtClean="0"/>
              <a:t>November 3, 2019</a:t>
            </a:fld>
            <a:endParaRPr lang="zh-CN" altLang="en-US"/>
          </a:p>
        </p:txBody>
      </p:sp>
      <p:sp>
        <p:nvSpPr>
          <p:cNvPr id="4" name="Footer Placeholder 3"/>
          <p:cNvSpPr>
            <a:spLocks noGrp="1"/>
          </p:cNvSpPr>
          <p:nvPr>
            <p:ph type="ftr" sz="quarter" idx="11"/>
          </p:nvPr>
        </p:nvSpPr>
        <p:spPr/>
        <p:txBody>
          <a:bodyPr/>
          <a:lstStyle/>
          <a:p>
            <a:r>
              <a:rPr lang="sv-SE" altLang="zh-CN"/>
              <a:t>CS3251@GaTech</a:t>
            </a:r>
            <a:endParaRPr lang="zh-CN" altLang="en-US"/>
          </a:p>
        </p:txBody>
      </p:sp>
      <p:sp>
        <p:nvSpPr>
          <p:cNvPr id="5" name="Slide Number Placeholder 4"/>
          <p:cNvSpPr>
            <a:spLocks noGrp="1"/>
          </p:cNvSpPr>
          <p:nvPr>
            <p:ph type="sldNum" sz="quarter" idx="12"/>
          </p:nvPr>
        </p:nvSpPr>
        <p:spPr/>
        <p:txBody>
          <a:bodyPr/>
          <a:lstStyle/>
          <a:p>
            <a:fld id="{25711CE1-5A3A-4555-AFFF-2018F0E14892}" type="slidenum">
              <a:rPr lang="zh-CN" altLang="en-US" smtClean="0"/>
              <a:pPr/>
              <a:t>17</a:t>
            </a:fld>
            <a:endParaRPr lang="zh-CN" altLang="en-US" dirty="0"/>
          </a:p>
        </p:txBody>
      </p:sp>
    </p:spTree>
    <p:extLst>
      <p:ext uri="{BB962C8B-B14F-4D97-AF65-F5344CB8AC3E}">
        <p14:creationId xmlns:p14="http://schemas.microsoft.com/office/powerpoint/2010/main" val="342071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129" name="Group 41"/>
          <p:cNvGrpSpPr>
            <a:grpSpLocks/>
          </p:cNvGrpSpPr>
          <p:nvPr/>
        </p:nvGrpSpPr>
        <p:grpSpPr bwMode="auto">
          <a:xfrm>
            <a:off x="2203808" y="1785994"/>
            <a:ext cx="4724400" cy="685800"/>
            <a:chOff x="1296" y="1824"/>
            <a:chExt cx="2976" cy="432"/>
          </a:xfrm>
          <a:solidFill>
            <a:srgbClr val="99CCFF"/>
          </a:solidFill>
        </p:grpSpPr>
        <p:sp>
          <p:nvSpPr>
            <p:cNvPr id="89130" name="AutoShape 4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1" name="AutoShape 4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2" name="Text Box 44"/>
            <p:cNvSpPr txBox="1">
              <a:spLocks noChangeArrowheads="1"/>
            </p:cNvSpPr>
            <p:nvPr/>
          </p:nvSpPr>
          <p:spPr bwMode="gray">
            <a:xfrm>
              <a:off x="1759" y="1908"/>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Background</a:t>
              </a:r>
              <a:endParaRPr lang="en-US" b="1" dirty="0">
                <a:cs typeface="Arial" panose="020B0604020202020204" pitchFamily="34" charset="0"/>
              </a:endParaRPr>
            </a:p>
          </p:txBody>
        </p:sp>
        <p:sp>
          <p:nvSpPr>
            <p:cNvPr id="89133" name="Text Box 4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1</a:t>
              </a:r>
            </a:p>
          </p:txBody>
        </p:sp>
      </p:grpSp>
      <p:sp>
        <p:nvSpPr>
          <p:cNvPr id="89090" name="Rectangle 2"/>
          <p:cNvSpPr>
            <a:spLocks noGrp="1" noChangeArrowheads="1"/>
          </p:cNvSpPr>
          <p:nvPr>
            <p:ph type="title"/>
          </p:nvPr>
        </p:nvSpPr>
        <p:spPr/>
        <p:txBody>
          <a:bodyPr/>
          <a:lstStyle/>
          <a:p>
            <a:r>
              <a:rPr lang="en-US" b="1" dirty="0">
                <a:latin typeface="+mn-lt"/>
              </a:rPr>
              <a:t>Contents</a:t>
            </a:r>
            <a:endParaRPr lang="en-US" b="1" dirty="0">
              <a:solidFill>
                <a:schemeClr val="accent1"/>
              </a:solidFill>
              <a:latin typeface="+mn-lt"/>
            </a:endParaRPr>
          </a:p>
        </p:txBody>
      </p:sp>
      <p:sp>
        <p:nvSpPr>
          <p:cNvPr id="23" name="日期占位符 3"/>
          <p:cNvSpPr>
            <a:spLocks noGrp="1"/>
          </p:cNvSpPr>
          <p:nvPr>
            <p:ph type="dt" sz="half" idx="10"/>
          </p:nvPr>
        </p:nvSpPr>
        <p:spPr/>
        <p:txBody>
          <a:bodyPr/>
          <a:lstStyle/>
          <a:p>
            <a:fld id="{356D8946-FE67-47CF-9876-6250D1143C1C}" type="datetime4">
              <a:rPr lang="en-US" altLang="zh-CN" smtClean="0"/>
              <a:t>November 3, 2019</a:t>
            </a:fld>
            <a:endParaRPr lang="en-US"/>
          </a:p>
        </p:txBody>
      </p:sp>
      <p:sp>
        <p:nvSpPr>
          <p:cNvPr id="24" name="页脚占位符 5"/>
          <p:cNvSpPr>
            <a:spLocks noGrp="1"/>
          </p:cNvSpPr>
          <p:nvPr>
            <p:ph type="ftr" sz="quarter" idx="11"/>
          </p:nvPr>
        </p:nvSpPr>
        <p:spPr/>
        <p:txBody>
          <a:bodyPr/>
          <a:lstStyle/>
          <a:p>
            <a:r>
              <a:rPr lang="sv-SE"/>
              <a:t>CS3251@GaTech</a:t>
            </a:r>
            <a:endParaRPr lang="en-US"/>
          </a:p>
        </p:txBody>
      </p:sp>
      <p:sp>
        <p:nvSpPr>
          <p:cNvPr id="2" name="灯片编号占位符 1"/>
          <p:cNvSpPr>
            <a:spLocks noGrp="1"/>
          </p:cNvSpPr>
          <p:nvPr>
            <p:ph type="sldNum" sz="quarter" idx="12"/>
          </p:nvPr>
        </p:nvSpPr>
        <p:spPr/>
        <p:txBody>
          <a:bodyPr/>
          <a:lstStyle/>
          <a:p>
            <a:fld id="{54F7440E-8BC2-448F-B218-7ECEE62DFD59}" type="slidenum">
              <a:rPr lang="en-US" smtClean="0"/>
              <a:pPr/>
              <a:t>18</a:t>
            </a:fld>
            <a:endParaRPr lang="en-US"/>
          </a:p>
        </p:txBody>
      </p:sp>
      <p:grpSp>
        <p:nvGrpSpPr>
          <p:cNvPr id="89134" name="Group 46"/>
          <p:cNvGrpSpPr>
            <a:grpSpLocks/>
          </p:cNvGrpSpPr>
          <p:nvPr/>
        </p:nvGrpSpPr>
        <p:grpSpPr bwMode="auto">
          <a:xfrm>
            <a:off x="2203808" y="2636180"/>
            <a:ext cx="4724400" cy="685800"/>
            <a:chOff x="1296" y="1824"/>
            <a:chExt cx="2976" cy="432"/>
          </a:xfrm>
          <a:solidFill>
            <a:srgbClr val="99CCFF"/>
          </a:solidFill>
        </p:grpSpPr>
        <p:sp>
          <p:nvSpPr>
            <p:cNvPr id="89135" name="AutoShape 47"/>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6" name="AutoShape 48"/>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7" name="Text Box 49"/>
            <p:cNvSpPr txBox="1">
              <a:spLocks noChangeArrowheads="1"/>
            </p:cNvSpPr>
            <p:nvPr/>
          </p:nvSpPr>
          <p:spPr bwMode="gray">
            <a:xfrm>
              <a:off x="1759" y="1904"/>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Related</a:t>
              </a:r>
              <a:r>
                <a:rPr lang="en-US" sz="2400" b="1" dirty="0"/>
                <a:t> Work</a:t>
              </a:r>
            </a:p>
          </p:txBody>
        </p:sp>
        <p:sp>
          <p:nvSpPr>
            <p:cNvPr id="89138" name="Text Box 50"/>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2</a:t>
              </a:r>
            </a:p>
          </p:txBody>
        </p:sp>
      </p:grpSp>
      <p:grpSp>
        <p:nvGrpSpPr>
          <p:cNvPr id="89139" name="Group 51"/>
          <p:cNvGrpSpPr>
            <a:grpSpLocks/>
          </p:cNvGrpSpPr>
          <p:nvPr/>
        </p:nvGrpSpPr>
        <p:grpSpPr bwMode="auto">
          <a:xfrm>
            <a:off x="2203808" y="3486366"/>
            <a:ext cx="4724400" cy="685800"/>
            <a:chOff x="1296" y="1824"/>
            <a:chExt cx="2976" cy="432"/>
          </a:xfrm>
          <a:solidFill>
            <a:srgbClr val="99CCFF"/>
          </a:solidFill>
        </p:grpSpPr>
        <p:sp>
          <p:nvSpPr>
            <p:cNvPr id="89140"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1"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2" name="Text Box 54"/>
            <p:cNvSpPr txBox="1">
              <a:spLocks noChangeArrowheads="1"/>
            </p:cNvSpPr>
            <p:nvPr/>
          </p:nvSpPr>
          <p:spPr bwMode="gray">
            <a:xfrm>
              <a:off x="1734" y="1900"/>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Proposed</a:t>
              </a:r>
              <a:r>
                <a:rPr lang="en-US" dirty="0"/>
                <a:t> </a:t>
              </a:r>
              <a:r>
                <a:rPr lang="en-US" sz="2400" b="1" dirty="0"/>
                <a:t>Algorithm</a:t>
              </a:r>
            </a:p>
          </p:txBody>
        </p:sp>
        <p:sp>
          <p:nvSpPr>
            <p:cNvPr id="89143" name="Text Box 5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3</a:t>
              </a:r>
            </a:p>
          </p:txBody>
        </p:sp>
      </p:grpSp>
      <p:grpSp>
        <p:nvGrpSpPr>
          <p:cNvPr id="89144" name="Group 56"/>
          <p:cNvGrpSpPr>
            <a:grpSpLocks/>
          </p:cNvGrpSpPr>
          <p:nvPr/>
        </p:nvGrpSpPr>
        <p:grpSpPr bwMode="auto">
          <a:xfrm>
            <a:off x="2203808" y="4336552"/>
            <a:ext cx="4724400" cy="685800"/>
            <a:chOff x="1296" y="1824"/>
            <a:chExt cx="2976" cy="432"/>
          </a:xfrm>
        </p:grpSpPr>
        <p:sp>
          <p:nvSpPr>
            <p:cNvPr id="89145" name="AutoShape 57"/>
            <p:cNvSpPr>
              <a:spLocks noChangeArrowheads="1"/>
            </p:cNvSpPr>
            <p:nvPr/>
          </p:nvSpPr>
          <p:spPr bwMode="gray">
            <a:xfrm>
              <a:off x="1536" y="1899"/>
              <a:ext cx="2736" cy="288"/>
            </a:xfrm>
            <a:prstGeom prst="roundRect">
              <a:avLst>
                <a:gd name="adj" fmla="val 16667"/>
              </a:avLst>
            </a:prstGeom>
            <a:solidFill>
              <a:srgbClr val="FFC000"/>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6" name="AutoShape 58"/>
            <p:cNvSpPr>
              <a:spLocks noChangeArrowheads="1"/>
            </p:cNvSpPr>
            <p:nvPr/>
          </p:nvSpPr>
          <p:spPr bwMode="gray">
            <a:xfrm>
              <a:off x="1296" y="1824"/>
              <a:ext cx="432" cy="432"/>
            </a:xfrm>
            <a:prstGeom prst="diamond">
              <a:avLst/>
            </a:prstGeom>
            <a:solidFill>
              <a:srgbClr val="FFC0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7" name="Text Box 59"/>
            <p:cNvSpPr txBox="1">
              <a:spLocks noChangeArrowheads="1"/>
            </p:cNvSpPr>
            <p:nvPr/>
          </p:nvSpPr>
          <p:spPr bwMode="gray">
            <a:xfrm>
              <a:off x="1759" y="1915"/>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Simulation</a:t>
              </a:r>
              <a:r>
                <a:rPr lang="en-US" dirty="0"/>
                <a:t> </a:t>
              </a:r>
              <a:r>
                <a:rPr lang="en-US" sz="2400" b="1" dirty="0"/>
                <a:t>Results</a:t>
              </a:r>
            </a:p>
          </p:txBody>
        </p:sp>
        <p:sp>
          <p:nvSpPr>
            <p:cNvPr id="89148"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4</a:t>
              </a:r>
            </a:p>
          </p:txBody>
        </p:sp>
      </p:grpSp>
      <p:grpSp>
        <p:nvGrpSpPr>
          <p:cNvPr id="26" name="Group 56"/>
          <p:cNvGrpSpPr>
            <a:grpSpLocks/>
          </p:cNvGrpSpPr>
          <p:nvPr/>
        </p:nvGrpSpPr>
        <p:grpSpPr bwMode="auto">
          <a:xfrm>
            <a:off x="2191824" y="5186738"/>
            <a:ext cx="4724400" cy="685800"/>
            <a:chOff x="1296" y="1824"/>
            <a:chExt cx="2976" cy="432"/>
          </a:xfrm>
        </p:grpSpPr>
        <p:sp>
          <p:nvSpPr>
            <p:cNvPr id="27"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8"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59"/>
            <p:cNvSpPr txBox="1">
              <a:spLocks noChangeArrowheads="1"/>
            </p:cNvSpPr>
            <p:nvPr/>
          </p:nvSpPr>
          <p:spPr bwMode="gray">
            <a:xfrm>
              <a:off x="1767" y="1908"/>
              <a:ext cx="2160"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1" dirty="0"/>
                <a:t>Miscellaneous</a:t>
              </a:r>
              <a:endParaRPr lang="en-US" sz="2400" b="1" dirty="0">
                <a:effectLst/>
              </a:endParaRPr>
            </a:p>
          </p:txBody>
        </p:sp>
        <p:sp>
          <p:nvSpPr>
            <p:cNvPr id="30"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5</a:t>
              </a:r>
            </a:p>
          </p:txBody>
        </p:sp>
      </p:grpSp>
    </p:spTree>
    <p:extLst>
      <p:ext uri="{BB962C8B-B14F-4D97-AF65-F5344CB8AC3E}">
        <p14:creationId xmlns:p14="http://schemas.microsoft.com/office/powerpoint/2010/main" val="128155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Setup</a:t>
            </a:r>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765769648"/>
                  </p:ext>
                </p:extLst>
              </p:nvPr>
            </p:nvGraphicFramePr>
            <p:xfrm>
              <a:off x="431659" y="2393184"/>
              <a:ext cx="8505497" cy="1879600"/>
            </p:xfrm>
            <a:graphic>
              <a:graphicData uri="http://schemas.openxmlformats.org/drawingml/2006/table">
                <a:tbl>
                  <a:tblPr firstRow="1">
                    <a:tableStyleId>{5C22544A-7EE6-4342-B048-85BDC9FD1C3A}</a:tableStyleId>
                  </a:tblPr>
                  <a:tblGrid>
                    <a:gridCol w="3382639">
                      <a:extLst>
                        <a:ext uri="{9D8B030D-6E8A-4147-A177-3AD203B41FA5}">
                          <a16:colId xmlns:a16="http://schemas.microsoft.com/office/drawing/2014/main" val="20000"/>
                        </a:ext>
                      </a:extLst>
                    </a:gridCol>
                    <a:gridCol w="5122858">
                      <a:extLst>
                        <a:ext uri="{9D8B030D-6E8A-4147-A177-3AD203B41FA5}">
                          <a16:colId xmlns:a16="http://schemas.microsoft.com/office/drawing/2014/main" val="20001"/>
                        </a:ext>
                      </a:extLst>
                    </a:gridCol>
                  </a:tblGrid>
                  <a:tr h="370840">
                    <a:tc>
                      <a:txBody>
                        <a:bodyPr/>
                        <a:lstStyle/>
                        <a:p>
                          <a:pPr algn="ctr"/>
                          <a:r>
                            <a:rPr lang="en-US" sz="2000" dirty="0">
                              <a:solidFill>
                                <a:schemeClr val="tx1"/>
                              </a:solidFill>
                            </a:rPr>
                            <a:t>Parameters</a:t>
                          </a:r>
                        </a:p>
                      </a:txBody>
                      <a:tcPr/>
                    </a:tc>
                    <a:tc>
                      <a:txBody>
                        <a:bodyPr/>
                        <a:lstStyle/>
                        <a:p>
                          <a:pPr algn="ctr"/>
                          <a:r>
                            <a:rPr lang="en-US" sz="2000" dirty="0">
                              <a:solidFill>
                                <a:schemeClr val="tx1"/>
                              </a:solidFill>
                            </a:rPr>
                            <a:t>Values</a:t>
                          </a:r>
                        </a:p>
                      </a:txBody>
                      <a:tcPr/>
                    </a:tc>
                    <a:extLst>
                      <a:ext uri="{0D108BD9-81ED-4DB2-BD59-A6C34878D82A}">
                        <a16:rowId xmlns:a16="http://schemas.microsoft.com/office/drawing/2014/main" val="10000"/>
                      </a:ext>
                    </a:extLst>
                  </a:tr>
                  <a:tr h="370840">
                    <a:tc>
                      <a:txBody>
                        <a:bodyPr/>
                        <a:lstStyle/>
                        <a:p>
                          <a:pPr algn="ctr"/>
                          <a:r>
                            <a:rPr lang="en-US" sz="1600" dirty="0"/>
                            <a:t>N, number of input/output ports</a:t>
                          </a:r>
                        </a:p>
                      </a:txBody>
                      <a:tcPr/>
                    </a:tc>
                    <a:tc>
                      <a:txBody>
                        <a:bodyPr/>
                        <a:lstStyle/>
                        <a:p>
                          <a:pPr algn="ctr"/>
                          <a:r>
                            <a:rPr lang="en-US" sz="1600" dirty="0"/>
                            <a:t>32</a:t>
                          </a:r>
                        </a:p>
                      </a:txBody>
                      <a:tcPr/>
                    </a:tc>
                    <a:extLst>
                      <a:ext uri="{0D108BD9-81ED-4DB2-BD59-A6C34878D82A}">
                        <a16:rowId xmlns:a16="http://schemas.microsoft.com/office/drawing/2014/main" val="10001"/>
                      </a:ext>
                    </a:extLst>
                  </a:tr>
                  <a:tr h="370840">
                    <a:tc>
                      <a:txBody>
                        <a:bodyPr/>
                        <a:lstStyle/>
                        <a:p>
                          <a:pPr algn="ctr"/>
                          <a:r>
                            <a:rPr lang="en-US" sz="1600" dirty="0"/>
                            <a:t>T, number of time slots simulated</a:t>
                          </a:r>
                        </a:p>
                      </a:txBody>
                      <a:tcPr/>
                    </a:tc>
                    <a:tc>
                      <a:txBody>
                        <a:bodyPr/>
                        <a:lstStyle/>
                        <a:p>
                          <a:pPr algn="ctr"/>
                          <a:r>
                            <a:rPr lang="en-US" sz="1600" dirty="0"/>
                            <a:t>6,000X</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charset="0"/>
                                    </a:rPr>
                                    <m:t>𝑁</m:t>
                                  </m:r>
                                </m:e>
                                <m:sup>
                                  <m:r>
                                    <a:rPr lang="en-US" sz="1600" b="0" i="1" smtClean="0">
                                      <a:latin typeface="Cambria Math" charset="0"/>
                                    </a:rPr>
                                    <m:t>2</m:t>
                                  </m:r>
                                </m:sup>
                              </m:sSup>
                            </m:oMath>
                          </a14:m>
                          <a:endParaRPr lang="en-US" sz="1600" dirty="0"/>
                        </a:p>
                      </a:txBody>
                      <a:tcPr/>
                    </a:tc>
                    <a:extLst>
                      <a:ext uri="{0D108BD9-81ED-4DB2-BD59-A6C34878D82A}">
                        <a16:rowId xmlns:a16="http://schemas.microsoft.com/office/drawing/2014/main" val="10002"/>
                      </a:ext>
                    </a:extLst>
                  </a:tr>
                  <a:tr h="370840">
                    <a:tc>
                      <a:txBody>
                        <a:bodyPr/>
                        <a:lstStyle/>
                        <a:p>
                          <a:pPr algn="ctr"/>
                          <a:r>
                            <a:rPr lang="en-US" sz="1600" dirty="0"/>
                            <a:t>Arrival Processes</a:t>
                          </a:r>
                        </a:p>
                      </a:txBody>
                      <a:tcPr/>
                    </a:tc>
                    <a:tc>
                      <a:txBody>
                        <a:bodyPr/>
                        <a:lstStyle/>
                        <a:p>
                          <a:pPr algn="ctr"/>
                          <a:r>
                            <a:rPr lang="en-US" sz="1600" dirty="0"/>
                            <a:t>Bernoulli </a:t>
                          </a:r>
                          <a:r>
                            <a:rPr lang="en-US" sz="1600" dirty="0" err="1"/>
                            <a:t>i.i.d</a:t>
                          </a:r>
                          <a:r>
                            <a:rPr lang="en-US" sz="1600" dirty="0"/>
                            <a:t>., ON-OFF</a:t>
                          </a:r>
                          <a:r>
                            <a:rPr lang="en-US" sz="1600" baseline="0" dirty="0"/>
                            <a:t> </a:t>
                          </a:r>
                          <a:r>
                            <a:rPr lang="en-US" sz="1600" baseline="0" dirty="0" err="1"/>
                            <a:t>Bursty</a:t>
                          </a:r>
                          <a:endParaRPr lang="en-US" sz="1600" dirty="0"/>
                        </a:p>
                      </a:txBody>
                      <a:tcPr/>
                    </a:tc>
                    <a:extLst>
                      <a:ext uri="{0D108BD9-81ED-4DB2-BD59-A6C34878D82A}">
                        <a16:rowId xmlns:a16="http://schemas.microsoft.com/office/drawing/2014/main" val="1741691120"/>
                      </a:ext>
                    </a:extLst>
                  </a:tr>
                  <a:tr h="370840">
                    <a:tc>
                      <a:txBody>
                        <a:bodyPr/>
                        <a:lstStyle/>
                        <a:p>
                          <a:pPr algn="ctr"/>
                          <a:r>
                            <a:rPr lang="en-US" sz="1600" dirty="0"/>
                            <a:t>Traffic</a:t>
                          </a:r>
                          <a:r>
                            <a:rPr lang="en-US" sz="1600" baseline="0" dirty="0"/>
                            <a:t> patterns</a:t>
                          </a:r>
                          <a:endParaRPr lang="en-US" sz="1600" dirty="0"/>
                        </a:p>
                      </a:txBody>
                      <a:tcPr/>
                    </a:tc>
                    <a:tc>
                      <a:txBody>
                        <a:bodyPr/>
                        <a:lstStyle/>
                        <a:p>
                          <a:pPr algn="ctr"/>
                          <a:r>
                            <a:rPr lang="en-US" sz="1600" dirty="0"/>
                            <a:t>uniform, Quasi-diagonal, Log-diagonal, Diagonal</a:t>
                          </a:r>
                        </a:p>
                      </a:txBody>
                      <a:tcPr/>
                    </a:tc>
                    <a:extLst>
                      <a:ext uri="{0D108BD9-81ED-4DB2-BD59-A6C34878D82A}">
                        <a16:rowId xmlns:a16="http://schemas.microsoft.com/office/drawing/2014/main" val="10003"/>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765769648"/>
                  </p:ext>
                </p:extLst>
              </p:nvPr>
            </p:nvGraphicFramePr>
            <p:xfrm>
              <a:off x="431659" y="2393184"/>
              <a:ext cx="8505497" cy="1879600"/>
            </p:xfrm>
            <a:graphic>
              <a:graphicData uri="http://schemas.openxmlformats.org/drawingml/2006/table">
                <a:tbl>
                  <a:tblPr firstRow="1">
                    <a:tableStyleId>{5C22544A-7EE6-4342-B048-85BDC9FD1C3A}</a:tableStyleId>
                  </a:tblPr>
                  <a:tblGrid>
                    <a:gridCol w="3382639">
                      <a:extLst>
                        <a:ext uri="{9D8B030D-6E8A-4147-A177-3AD203B41FA5}">
                          <a16:colId xmlns:a16="http://schemas.microsoft.com/office/drawing/2014/main" val="20000"/>
                        </a:ext>
                      </a:extLst>
                    </a:gridCol>
                    <a:gridCol w="5122858">
                      <a:extLst>
                        <a:ext uri="{9D8B030D-6E8A-4147-A177-3AD203B41FA5}">
                          <a16:colId xmlns:a16="http://schemas.microsoft.com/office/drawing/2014/main" val="20001"/>
                        </a:ext>
                      </a:extLst>
                    </a:gridCol>
                  </a:tblGrid>
                  <a:tr h="396240">
                    <a:tc>
                      <a:txBody>
                        <a:bodyPr/>
                        <a:lstStyle/>
                        <a:p>
                          <a:pPr algn="ctr"/>
                          <a:r>
                            <a:rPr lang="en-US" sz="2000" dirty="0">
                              <a:solidFill>
                                <a:schemeClr val="tx1"/>
                              </a:solidFill>
                            </a:rPr>
                            <a:t>Parameters</a:t>
                          </a:r>
                        </a:p>
                      </a:txBody>
                      <a:tcPr/>
                    </a:tc>
                    <a:tc>
                      <a:txBody>
                        <a:bodyPr/>
                        <a:lstStyle/>
                        <a:p>
                          <a:pPr algn="ctr"/>
                          <a:r>
                            <a:rPr lang="en-US" sz="2000" dirty="0">
                              <a:solidFill>
                                <a:schemeClr val="tx1"/>
                              </a:solidFill>
                            </a:rPr>
                            <a:t>Values</a:t>
                          </a:r>
                        </a:p>
                      </a:txBody>
                      <a:tcPr/>
                    </a:tc>
                    <a:extLst>
                      <a:ext uri="{0D108BD9-81ED-4DB2-BD59-A6C34878D82A}">
                        <a16:rowId xmlns:a16="http://schemas.microsoft.com/office/drawing/2014/main" val="10000"/>
                      </a:ext>
                    </a:extLst>
                  </a:tr>
                  <a:tr h="370840">
                    <a:tc>
                      <a:txBody>
                        <a:bodyPr/>
                        <a:lstStyle/>
                        <a:p>
                          <a:pPr algn="ctr"/>
                          <a:r>
                            <a:rPr lang="en-US" sz="1600" dirty="0"/>
                            <a:t>N, number of input/output ports</a:t>
                          </a:r>
                        </a:p>
                      </a:txBody>
                      <a:tcPr/>
                    </a:tc>
                    <a:tc>
                      <a:txBody>
                        <a:bodyPr/>
                        <a:lstStyle/>
                        <a:p>
                          <a:pPr algn="ctr"/>
                          <a:r>
                            <a:rPr lang="en-US" sz="1600" dirty="0"/>
                            <a:t>32</a:t>
                          </a:r>
                        </a:p>
                      </a:txBody>
                      <a:tcPr/>
                    </a:tc>
                    <a:extLst>
                      <a:ext uri="{0D108BD9-81ED-4DB2-BD59-A6C34878D82A}">
                        <a16:rowId xmlns:a16="http://schemas.microsoft.com/office/drawing/2014/main" val="10001"/>
                      </a:ext>
                    </a:extLst>
                  </a:tr>
                  <a:tr h="370840">
                    <a:tc>
                      <a:txBody>
                        <a:bodyPr/>
                        <a:lstStyle/>
                        <a:p>
                          <a:pPr algn="ctr"/>
                          <a:r>
                            <a:rPr lang="en-US" sz="1600" dirty="0"/>
                            <a:t>T, number of time slots simulated</a:t>
                          </a:r>
                        </a:p>
                      </a:txBody>
                      <a:tcPr/>
                    </a:tc>
                    <a:tc>
                      <a:txBody>
                        <a:bodyPr/>
                        <a:lstStyle/>
                        <a:p>
                          <a:endParaRPr lang="en-US"/>
                        </a:p>
                      </a:txBody>
                      <a:tcPr>
                        <a:blipFill>
                          <a:blip r:embed="rId3"/>
                          <a:stretch>
                            <a:fillRect l="-66231" t="-214754" r="-476" b="-211475"/>
                          </a:stretch>
                        </a:blipFill>
                      </a:tcPr>
                    </a:tc>
                    <a:extLst>
                      <a:ext uri="{0D108BD9-81ED-4DB2-BD59-A6C34878D82A}">
                        <a16:rowId xmlns:a16="http://schemas.microsoft.com/office/drawing/2014/main" val="10002"/>
                      </a:ext>
                    </a:extLst>
                  </a:tr>
                  <a:tr h="370840">
                    <a:tc>
                      <a:txBody>
                        <a:bodyPr/>
                        <a:lstStyle/>
                        <a:p>
                          <a:pPr algn="ctr"/>
                          <a:r>
                            <a:rPr lang="en-US" sz="1600" dirty="0"/>
                            <a:t>Arrival Processes</a:t>
                          </a:r>
                        </a:p>
                      </a:txBody>
                      <a:tcPr/>
                    </a:tc>
                    <a:tc>
                      <a:txBody>
                        <a:bodyPr/>
                        <a:lstStyle/>
                        <a:p>
                          <a:pPr algn="ctr"/>
                          <a:r>
                            <a:rPr lang="en-US" sz="1600" dirty="0"/>
                            <a:t>Bernoulli </a:t>
                          </a:r>
                          <a:r>
                            <a:rPr lang="en-US" sz="1600" dirty="0" err="1"/>
                            <a:t>i.i.d</a:t>
                          </a:r>
                          <a:r>
                            <a:rPr lang="en-US" sz="1600" dirty="0"/>
                            <a:t>., ON-OFF</a:t>
                          </a:r>
                          <a:r>
                            <a:rPr lang="en-US" sz="1600" baseline="0" dirty="0"/>
                            <a:t> </a:t>
                          </a:r>
                          <a:r>
                            <a:rPr lang="en-US" sz="1600" baseline="0" dirty="0" err="1"/>
                            <a:t>Bursty</a:t>
                          </a:r>
                          <a:endParaRPr lang="en-US" sz="1600" dirty="0"/>
                        </a:p>
                      </a:txBody>
                      <a:tcPr/>
                    </a:tc>
                    <a:extLst>
                      <a:ext uri="{0D108BD9-81ED-4DB2-BD59-A6C34878D82A}">
                        <a16:rowId xmlns:a16="http://schemas.microsoft.com/office/drawing/2014/main" val="1741691120"/>
                      </a:ext>
                    </a:extLst>
                  </a:tr>
                  <a:tr h="370840">
                    <a:tc>
                      <a:txBody>
                        <a:bodyPr/>
                        <a:lstStyle/>
                        <a:p>
                          <a:pPr algn="ctr"/>
                          <a:r>
                            <a:rPr lang="en-US" sz="1600" dirty="0"/>
                            <a:t>Traffic</a:t>
                          </a:r>
                          <a:r>
                            <a:rPr lang="en-US" sz="1600" baseline="0" dirty="0"/>
                            <a:t> patterns</a:t>
                          </a:r>
                          <a:endParaRPr lang="en-US" sz="1600" dirty="0"/>
                        </a:p>
                      </a:txBody>
                      <a:tcPr/>
                    </a:tc>
                    <a:tc>
                      <a:txBody>
                        <a:bodyPr/>
                        <a:lstStyle/>
                        <a:p>
                          <a:pPr algn="ctr"/>
                          <a:r>
                            <a:rPr lang="en-US" sz="1600" dirty="0"/>
                            <a:t>uniform, Quasi-diagonal, Log-diagonal, Diagonal</a:t>
                          </a:r>
                        </a:p>
                      </a:txBody>
                      <a:tcPr/>
                    </a:tc>
                    <a:extLst>
                      <a:ext uri="{0D108BD9-81ED-4DB2-BD59-A6C34878D82A}">
                        <a16:rowId xmlns:a16="http://schemas.microsoft.com/office/drawing/2014/main" val="10003"/>
                      </a:ext>
                    </a:extLst>
                  </a:tr>
                </a:tbl>
              </a:graphicData>
            </a:graphic>
          </p:graphicFrame>
        </mc:Fallback>
      </mc:AlternateContent>
      <p:sp>
        <p:nvSpPr>
          <p:cNvPr id="4" name="Date Placeholder 3"/>
          <p:cNvSpPr>
            <a:spLocks noGrp="1"/>
          </p:cNvSpPr>
          <p:nvPr>
            <p:ph type="dt" sz="half" idx="10"/>
          </p:nvPr>
        </p:nvSpPr>
        <p:spPr/>
        <p:txBody>
          <a:bodyPr/>
          <a:lstStyle/>
          <a:p>
            <a:fld id="{D982996F-2B45-4BAF-8703-7CC267B841A3}" type="datetime4">
              <a:rPr lang="en-US" altLang="zh-CN" smtClean="0"/>
              <a:t>November 3, 2019</a:t>
            </a:fld>
            <a:endParaRPr lang="zh-CN" altLang="en-US"/>
          </a:p>
        </p:txBody>
      </p:sp>
      <p:sp>
        <p:nvSpPr>
          <p:cNvPr id="5" name="Footer Placeholder 4"/>
          <p:cNvSpPr>
            <a:spLocks noGrp="1"/>
          </p:cNvSpPr>
          <p:nvPr>
            <p:ph type="ftr" sz="quarter" idx="11"/>
          </p:nvPr>
        </p:nvSpPr>
        <p:spPr/>
        <p:txBody>
          <a:bodyPr/>
          <a:lstStyle/>
          <a:p>
            <a:r>
              <a:rPr lang="sv-SE" altLang="zh-CN"/>
              <a:t>CS3251@GaTech</a:t>
            </a:r>
            <a:endParaRPr lang="zh-CN" altLang="en-US" dirty="0"/>
          </a:p>
        </p:txBody>
      </p:sp>
      <p:sp>
        <p:nvSpPr>
          <p:cNvPr id="6" name="Slide Number Placeholder 5"/>
          <p:cNvSpPr>
            <a:spLocks noGrp="1"/>
          </p:cNvSpPr>
          <p:nvPr>
            <p:ph type="sldNum" sz="quarter" idx="12"/>
          </p:nvPr>
        </p:nvSpPr>
        <p:spPr/>
        <p:txBody>
          <a:bodyPr/>
          <a:lstStyle/>
          <a:p>
            <a:fld id="{49BF2F59-D1D2-4BCF-82DA-B1F2608D3135}" type="slidenum">
              <a:rPr lang="zh-CN" altLang="en-US" smtClean="0"/>
              <a:pPr/>
              <a:t>19</a:t>
            </a:fld>
            <a:endParaRPr lang="zh-CN" altLang="en-US" dirty="0"/>
          </a:p>
        </p:txBody>
      </p:sp>
    </p:spTree>
    <p:extLst>
      <p:ext uri="{BB962C8B-B14F-4D97-AF65-F5344CB8AC3E}">
        <p14:creationId xmlns:p14="http://schemas.microsoft.com/office/powerpoint/2010/main" val="153391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129" name="Group 41"/>
          <p:cNvGrpSpPr>
            <a:grpSpLocks/>
          </p:cNvGrpSpPr>
          <p:nvPr/>
        </p:nvGrpSpPr>
        <p:grpSpPr bwMode="auto">
          <a:xfrm>
            <a:off x="2203808" y="1785994"/>
            <a:ext cx="4724400" cy="685800"/>
            <a:chOff x="1296" y="1824"/>
            <a:chExt cx="2976" cy="432"/>
          </a:xfrm>
          <a:solidFill>
            <a:srgbClr val="99CCFF"/>
          </a:solidFill>
        </p:grpSpPr>
        <p:sp>
          <p:nvSpPr>
            <p:cNvPr id="89130" name="AutoShape 4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1" name="AutoShape 4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2" name="Text Box 44"/>
            <p:cNvSpPr txBox="1">
              <a:spLocks noChangeArrowheads="1"/>
            </p:cNvSpPr>
            <p:nvPr/>
          </p:nvSpPr>
          <p:spPr bwMode="gray">
            <a:xfrm>
              <a:off x="1759" y="1908"/>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Background</a:t>
              </a:r>
              <a:endParaRPr lang="en-US" b="1" dirty="0">
                <a:cs typeface="Arial" panose="020B0604020202020204" pitchFamily="34" charset="0"/>
              </a:endParaRPr>
            </a:p>
          </p:txBody>
        </p:sp>
        <p:sp>
          <p:nvSpPr>
            <p:cNvPr id="89133" name="Text Box 4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1</a:t>
              </a:r>
            </a:p>
          </p:txBody>
        </p:sp>
      </p:grpSp>
      <p:sp>
        <p:nvSpPr>
          <p:cNvPr id="89090" name="Rectangle 2"/>
          <p:cNvSpPr>
            <a:spLocks noGrp="1" noChangeArrowheads="1"/>
          </p:cNvSpPr>
          <p:nvPr>
            <p:ph type="title"/>
          </p:nvPr>
        </p:nvSpPr>
        <p:spPr/>
        <p:txBody>
          <a:bodyPr/>
          <a:lstStyle/>
          <a:p>
            <a:r>
              <a:rPr lang="en-US" b="1" dirty="0">
                <a:latin typeface="+mn-lt"/>
              </a:rPr>
              <a:t>Contents</a:t>
            </a:r>
            <a:endParaRPr lang="en-US" b="1" dirty="0">
              <a:solidFill>
                <a:schemeClr val="accent1"/>
              </a:solidFill>
              <a:latin typeface="+mn-lt"/>
            </a:endParaRPr>
          </a:p>
        </p:txBody>
      </p:sp>
      <p:sp>
        <p:nvSpPr>
          <p:cNvPr id="23" name="日期占位符 3"/>
          <p:cNvSpPr>
            <a:spLocks noGrp="1"/>
          </p:cNvSpPr>
          <p:nvPr>
            <p:ph type="dt" sz="half" idx="10"/>
          </p:nvPr>
        </p:nvSpPr>
        <p:spPr/>
        <p:txBody>
          <a:bodyPr/>
          <a:lstStyle/>
          <a:p>
            <a:fld id="{DA5F33BA-9218-4D0F-8F86-4DB80E05692D}" type="datetime4">
              <a:rPr lang="en-US" altLang="zh-CN" smtClean="0"/>
              <a:t>November 3, 2019</a:t>
            </a:fld>
            <a:endParaRPr lang="en-US"/>
          </a:p>
        </p:txBody>
      </p:sp>
      <p:sp>
        <p:nvSpPr>
          <p:cNvPr id="24" name="页脚占位符 5"/>
          <p:cNvSpPr>
            <a:spLocks noGrp="1"/>
          </p:cNvSpPr>
          <p:nvPr>
            <p:ph type="ftr" sz="quarter" idx="11"/>
          </p:nvPr>
        </p:nvSpPr>
        <p:spPr/>
        <p:txBody>
          <a:bodyPr/>
          <a:lstStyle/>
          <a:p>
            <a:r>
              <a:rPr lang="sv-SE"/>
              <a:t>CS3251@GaTech</a:t>
            </a:r>
            <a:endParaRPr lang="en-US"/>
          </a:p>
        </p:txBody>
      </p:sp>
      <p:sp>
        <p:nvSpPr>
          <p:cNvPr id="2" name="灯片编号占位符 1"/>
          <p:cNvSpPr>
            <a:spLocks noGrp="1"/>
          </p:cNvSpPr>
          <p:nvPr>
            <p:ph type="sldNum" sz="quarter" idx="12"/>
          </p:nvPr>
        </p:nvSpPr>
        <p:spPr/>
        <p:txBody>
          <a:bodyPr/>
          <a:lstStyle/>
          <a:p>
            <a:fld id="{54F7440E-8BC2-448F-B218-7ECEE62DFD59}" type="slidenum">
              <a:rPr lang="en-US" smtClean="0"/>
              <a:pPr/>
              <a:t>2</a:t>
            </a:fld>
            <a:endParaRPr lang="en-US"/>
          </a:p>
        </p:txBody>
      </p:sp>
      <p:grpSp>
        <p:nvGrpSpPr>
          <p:cNvPr id="89134" name="Group 46"/>
          <p:cNvGrpSpPr>
            <a:grpSpLocks/>
          </p:cNvGrpSpPr>
          <p:nvPr/>
        </p:nvGrpSpPr>
        <p:grpSpPr bwMode="auto">
          <a:xfrm>
            <a:off x="2203808" y="2636180"/>
            <a:ext cx="4724400" cy="685800"/>
            <a:chOff x="1296" y="1824"/>
            <a:chExt cx="2976" cy="432"/>
          </a:xfrm>
          <a:solidFill>
            <a:srgbClr val="99CCFF"/>
          </a:solidFill>
        </p:grpSpPr>
        <p:sp>
          <p:nvSpPr>
            <p:cNvPr id="89135" name="AutoShape 47"/>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6" name="AutoShape 48"/>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7" name="Text Box 49"/>
            <p:cNvSpPr txBox="1">
              <a:spLocks noChangeArrowheads="1"/>
            </p:cNvSpPr>
            <p:nvPr/>
          </p:nvSpPr>
          <p:spPr bwMode="gray">
            <a:xfrm>
              <a:off x="1759" y="1904"/>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Related</a:t>
              </a:r>
              <a:r>
                <a:rPr lang="en-US" sz="2400" b="1" dirty="0"/>
                <a:t> Work</a:t>
              </a:r>
            </a:p>
          </p:txBody>
        </p:sp>
        <p:sp>
          <p:nvSpPr>
            <p:cNvPr id="89138" name="Text Box 50"/>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2</a:t>
              </a:r>
            </a:p>
          </p:txBody>
        </p:sp>
      </p:grpSp>
      <p:grpSp>
        <p:nvGrpSpPr>
          <p:cNvPr id="89139" name="Group 51"/>
          <p:cNvGrpSpPr>
            <a:grpSpLocks/>
          </p:cNvGrpSpPr>
          <p:nvPr/>
        </p:nvGrpSpPr>
        <p:grpSpPr bwMode="auto">
          <a:xfrm>
            <a:off x="2203808" y="3486366"/>
            <a:ext cx="4724400" cy="685800"/>
            <a:chOff x="1296" y="1824"/>
            <a:chExt cx="2976" cy="432"/>
          </a:xfrm>
          <a:solidFill>
            <a:srgbClr val="99CCFF"/>
          </a:solidFill>
        </p:grpSpPr>
        <p:sp>
          <p:nvSpPr>
            <p:cNvPr id="89140"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1"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2" name="Text Box 54"/>
            <p:cNvSpPr txBox="1">
              <a:spLocks noChangeArrowheads="1"/>
            </p:cNvSpPr>
            <p:nvPr/>
          </p:nvSpPr>
          <p:spPr bwMode="gray">
            <a:xfrm>
              <a:off x="1734" y="1900"/>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Proposed</a:t>
              </a:r>
              <a:r>
                <a:rPr lang="en-US" dirty="0"/>
                <a:t> </a:t>
              </a:r>
              <a:r>
                <a:rPr lang="en-US" sz="2400" b="1" dirty="0"/>
                <a:t>Algorithm</a:t>
              </a:r>
            </a:p>
          </p:txBody>
        </p:sp>
        <p:sp>
          <p:nvSpPr>
            <p:cNvPr id="89143" name="Text Box 5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3</a:t>
              </a:r>
            </a:p>
          </p:txBody>
        </p:sp>
      </p:grpSp>
      <p:grpSp>
        <p:nvGrpSpPr>
          <p:cNvPr id="89144" name="Group 56"/>
          <p:cNvGrpSpPr>
            <a:grpSpLocks/>
          </p:cNvGrpSpPr>
          <p:nvPr/>
        </p:nvGrpSpPr>
        <p:grpSpPr bwMode="auto">
          <a:xfrm>
            <a:off x="2203808" y="4336552"/>
            <a:ext cx="4724400" cy="685800"/>
            <a:chOff x="1296" y="1824"/>
            <a:chExt cx="2976" cy="432"/>
          </a:xfrm>
        </p:grpSpPr>
        <p:sp>
          <p:nvSpPr>
            <p:cNvPr id="89145"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6"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7" name="Text Box 59"/>
            <p:cNvSpPr txBox="1">
              <a:spLocks noChangeArrowheads="1"/>
            </p:cNvSpPr>
            <p:nvPr/>
          </p:nvSpPr>
          <p:spPr bwMode="gray">
            <a:xfrm>
              <a:off x="1759" y="1915"/>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Simulation</a:t>
              </a:r>
              <a:r>
                <a:rPr lang="en-US" dirty="0"/>
                <a:t> </a:t>
              </a:r>
              <a:r>
                <a:rPr lang="en-US" sz="2400" b="1" dirty="0"/>
                <a:t>Results</a:t>
              </a:r>
            </a:p>
          </p:txBody>
        </p:sp>
        <p:sp>
          <p:nvSpPr>
            <p:cNvPr id="89148"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4</a:t>
              </a:r>
            </a:p>
          </p:txBody>
        </p:sp>
      </p:grpSp>
      <p:grpSp>
        <p:nvGrpSpPr>
          <p:cNvPr id="26" name="Group 56"/>
          <p:cNvGrpSpPr>
            <a:grpSpLocks/>
          </p:cNvGrpSpPr>
          <p:nvPr/>
        </p:nvGrpSpPr>
        <p:grpSpPr bwMode="auto">
          <a:xfrm>
            <a:off x="2191824" y="5186738"/>
            <a:ext cx="4724400" cy="685800"/>
            <a:chOff x="1296" y="1824"/>
            <a:chExt cx="2976" cy="432"/>
          </a:xfrm>
        </p:grpSpPr>
        <p:sp>
          <p:nvSpPr>
            <p:cNvPr id="27"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8"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59"/>
            <p:cNvSpPr txBox="1">
              <a:spLocks noChangeArrowheads="1"/>
            </p:cNvSpPr>
            <p:nvPr/>
          </p:nvSpPr>
          <p:spPr bwMode="gray">
            <a:xfrm>
              <a:off x="1767" y="1908"/>
              <a:ext cx="2160"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1" dirty="0"/>
                <a:t>Miscellaneous</a:t>
              </a:r>
              <a:endParaRPr lang="en-US" sz="2400" b="1" dirty="0">
                <a:effectLst/>
              </a:endParaRPr>
            </a:p>
          </p:txBody>
        </p:sp>
        <p:sp>
          <p:nvSpPr>
            <p:cNvPr id="30"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5</a:t>
              </a:r>
            </a:p>
          </p:txBody>
        </p:sp>
      </p:grpSp>
    </p:spTree>
    <p:extLst>
      <p:ext uri="{BB962C8B-B14F-4D97-AF65-F5344CB8AC3E}">
        <p14:creationId xmlns:p14="http://schemas.microsoft.com/office/powerpoint/2010/main" val="355539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Delay</a:t>
            </a:r>
            <a:r>
              <a:rPr lang="en-US" dirty="0">
                <a:sym typeface="Wingdings"/>
              </a:rPr>
              <a:t> (Bernoulli </a:t>
            </a:r>
            <a:r>
              <a:rPr lang="en-US" dirty="0" err="1">
                <a:sym typeface="Wingdings"/>
              </a:rPr>
              <a:t>i.i.d</a:t>
            </a:r>
            <a:r>
              <a:rPr lang="en-US" dirty="0">
                <a:sym typeface="Wingdings"/>
              </a:rPr>
              <a:t>.)</a:t>
            </a:r>
            <a:endParaRPr lang="en-US" dirty="0"/>
          </a:p>
        </p:txBody>
      </p:sp>
      <p:sp>
        <p:nvSpPr>
          <p:cNvPr id="3" name="Date Placeholder 2"/>
          <p:cNvSpPr>
            <a:spLocks noGrp="1"/>
          </p:cNvSpPr>
          <p:nvPr>
            <p:ph type="dt" sz="half" idx="10"/>
          </p:nvPr>
        </p:nvSpPr>
        <p:spPr/>
        <p:txBody>
          <a:bodyPr/>
          <a:lstStyle/>
          <a:p>
            <a:fld id="{D5C05BEA-8509-4818-B684-DF8B3BFC222B}" type="datetime4">
              <a:rPr lang="en-US" altLang="zh-CN" smtClean="0"/>
              <a:t>November 3, 2019</a:t>
            </a:fld>
            <a:endParaRPr lang="zh-CN" altLang="en-US"/>
          </a:p>
        </p:txBody>
      </p:sp>
      <p:sp>
        <p:nvSpPr>
          <p:cNvPr id="4" name="Footer Placeholder 3"/>
          <p:cNvSpPr>
            <a:spLocks noGrp="1"/>
          </p:cNvSpPr>
          <p:nvPr>
            <p:ph type="ftr" sz="quarter" idx="11"/>
          </p:nvPr>
        </p:nvSpPr>
        <p:spPr/>
        <p:txBody>
          <a:bodyPr/>
          <a:lstStyle/>
          <a:p>
            <a:r>
              <a:rPr lang="sv-SE" altLang="zh-CN"/>
              <a:t>CS3251@GaTech</a:t>
            </a:r>
            <a:endParaRPr lang="zh-CN" altLang="en-US"/>
          </a:p>
        </p:txBody>
      </p:sp>
      <p:sp>
        <p:nvSpPr>
          <p:cNvPr id="5" name="Slide Number Placeholder 4"/>
          <p:cNvSpPr>
            <a:spLocks noGrp="1"/>
          </p:cNvSpPr>
          <p:nvPr>
            <p:ph type="sldNum" sz="quarter" idx="12"/>
          </p:nvPr>
        </p:nvSpPr>
        <p:spPr/>
        <p:txBody>
          <a:bodyPr/>
          <a:lstStyle/>
          <a:p>
            <a:fld id="{25711CE1-5A3A-4555-AFFF-2018F0E14892}" type="slidenum">
              <a:rPr lang="zh-CN" altLang="en-US" smtClean="0"/>
              <a:pPr/>
              <a:t>20</a:t>
            </a:fld>
            <a:endParaRPr lang="zh-CN" alt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0982"/>
            <a:ext cx="9144000" cy="2785241"/>
          </a:xfrm>
          <a:prstGeom prst="rect">
            <a:avLst/>
          </a:prstGeom>
        </p:spPr>
      </p:pic>
      <p:sp>
        <p:nvSpPr>
          <p:cNvPr id="6" name="Rectangle: Rounded Corners 5"/>
          <p:cNvSpPr/>
          <p:nvPr/>
        </p:nvSpPr>
        <p:spPr>
          <a:xfrm>
            <a:off x="3311013" y="1801301"/>
            <a:ext cx="3568900" cy="48340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QPS-Serena vs. Serena</a:t>
            </a:r>
          </a:p>
        </p:txBody>
      </p:sp>
    </p:spTree>
    <p:extLst>
      <p:ext uri="{BB962C8B-B14F-4D97-AF65-F5344CB8AC3E}">
        <p14:creationId xmlns:p14="http://schemas.microsoft.com/office/powerpoint/2010/main" val="1648545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Delay</a:t>
            </a:r>
            <a:r>
              <a:rPr lang="en-US" dirty="0">
                <a:sym typeface="Wingdings"/>
              </a:rPr>
              <a:t> (Burst)</a:t>
            </a:r>
            <a:endParaRPr lang="en-US" dirty="0"/>
          </a:p>
        </p:txBody>
      </p:sp>
      <p:sp>
        <p:nvSpPr>
          <p:cNvPr id="3" name="Date Placeholder 2"/>
          <p:cNvSpPr>
            <a:spLocks noGrp="1"/>
          </p:cNvSpPr>
          <p:nvPr>
            <p:ph type="dt" sz="half" idx="10"/>
          </p:nvPr>
        </p:nvSpPr>
        <p:spPr/>
        <p:txBody>
          <a:bodyPr/>
          <a:lstStyle/>
          <a:p>
            <a:fld id="{E8EA6F13-1746-4E59-9211-26E31078FB70}" type="datetime4">
              <a:rPr lang="en-US" altLang="zh-CN" smtClean="0"/>
              <a:t>November 3, 2019</a:t>
            </a:fld>
            <a:endParaRPr lang="zh-CN" altLang="en-US"/>
          </a:p>
        </p:txBody>
      </p:sp>
      <p:sp>
        <p:nvSpPr>
          <p:cNvPr id="4" name="Footer Placeholder 3"/>
          <p:cNvSpPr>
            <a:spLocks noGrp="1"/>
          </p:cNvSpPr>
          <p:nvPr>
            <p:ph type="ftr" sz="quarter" idx="11"/>
          </p:nvPr>
        </p:nvSpPr>
        <p:spPr/>
        <p:txBody>
          <a:bodyPr/>
          <a:lstStyle/>
          <a:p>
            <a:r>
              <a:rPr lang="sv-SE" altLang="zh-CN"/>
              <a:t>CS3251@GaTech</a:t>
            </a:r>
            <a:endParaRPr lang="zh-CN" altLang="en-US"/>
          </a:p>
        </p:txBody>
      </p:sp>
      <p:sp>
        <p:nvSpPr>
          <p:cNvPr id="5" name="Slide Number Placeholder 4"/>
          <p:cNvSpPr>
            <a:spLocks noGrp="1"/>
          </p:cNvSpPr>
          <p:nvPr>
            <p:ph type="sldNum" sz="quarter" idx="12"/>
          </p:nvPr>
        </p:nvSpPr>
        <p:spPr/>
        <p:txBody>
          <a:bodyPr/>
          <a:lstStyle/>
          <a:p>
            <a:fld id="{25711CE1-5A3A-4555-AFFF-2018F0E14892}" type="slidenum">
              <a:rPr lang="zh-CN" altLang="en-US" smtClean="0"/>
              <a:pPr/>
              <a:t>21</a:t>
            </a:fld>
            <a:endParaRPr lang="zh-CN"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53" y="2612715"/>
            <a:ext cx="8728894" cy="2658801"/>
          </a:xfrm>
          <a:prstGeom prst="rect">
            <a:avLst/>
          </a:prstGeom>
        </p:spPr>
      </p:pic>
      <p:sp>
        <p:nvSpPr>
          <p:cNvPr id="7" name="Rectangle: Rounded Corners 6"/>
          <p:cNvSpPr/>
          <p:nvPr/>
        </p:nvSpPr>
        <p:spPr>
          <a:xfrm>
            <a:off x="3252020" y="1981831"/>
            <a:ext cx="3568900" cy="48340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QPS-Serena vs. Serena</a:t>
            </a:r>
          </a:p>
        </p:txBody>
      </p:sp>
    </p:spTree>
    <p:extLst>
      <p:ext uri="{BB962C8B-B14F-4D97-AF65-F5344CB8AC3E}">
        <p14:creationId xmlns:p14="http://schemas.microsoft.com/office/powerpoint/2010/main" val="76412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129" name="Group 41"/>
          <p:cNvGrpSpPr>
            <a:grpSpLocks/>
          </p:cNvGrpSpPr>
          <p:nvPr/>
        </p:nvGrpSpPr>
        <p:grpSpPr bwMode="auto">
          <a:xfrm>
            <a:off x="2203808" y="1785994"/>
            <a:ext cx="4724400" cy="685800"/>
            <a:chOff x="1296" y="1824"/>
            <a:chExt cx="2976" cy="432"/>
          </a:xfrm>
          <a:solidFill>
            <a:srgbClr val="99CCFF"/>
          </a:solidFill>
        </p:grpSpPr>
        <p:sp>
          <p:nvSpPr>
            <p:cNvPr id="89130" name="AutoShape 4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1" name="AutoShape 4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2" name="Text Box 44"/>
            <p:cNvSpPr txBox="1">
              <a:spLocks noChangeArrowheads="1"/>
            </p:cNvSpPr>
            <p:nvPr/>
          </p:nvSpPr>
          <p:spPr bwMode="gray">
            <a:xfrm>
              <a:off x="1759" y="1908"/>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Background</a:t>
              </a:r>
              <a:endParaRPr lang="en-US" b="1" dirty="0">
                <a:cs typeface="Arial" panose="020B0604020202020204" pitchFamily="34" charset="0"/>
              </a:endParaRPr>
            </a:p>
          </p:txBody>
        </p:sp>
        <p:sp>
          <p:nvSpPr>
            <p:cNvPr id="89133" name="Text Box 4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1</a:t>
              </a:r>
            </a:p>
          </p:txBody>
        </p:sp>
      </p:grpSp>
      <p:sp>
        <p:nvSpPr>
          <p:cNvPr id="89090" name="Rectangle 2"/>
          <p:cNvSpPr>
            <a:spLocks noGrp="1" noChangeArrowheads="1"/>
          </p:cNvSpPr>
          <p:nvPr>
            <p:ph type="title"/>
          </p:nvPr>
        </p:nvSpPr>
        <p:spPr/>
        <p:txBody>
          <a:bodyPr/>
          <a:lstStyle/>
          <a:p>
            <a:r>
              <a:rPr lang="en-US" b="1" dirty="0">
                <a:latin typeface="+mn-lt"/>
              </a:rPr>
              <a:t>Contents</a:t>
            </a:r>
            <a:endParaRPr lang="en-US" b="1" dirty="0">
              <a:solidFill>
                <a:schemeClr val="accent1"/>
              </a:solidFill>
              <a:latin typeface="+mn-lt"/>
            </a:endParaRPr>
          </a:p>
        </p:txBody>
      </p:sp>
      <p:sp>
        <p:nvSpPr>
          <p:cNvPr id="23" name="日期占位符 3"/>
          <p:cNvSpPr>
            <a:spLocks noGrp="1"/>
          </p:cNvSpPr>
          <p:nvPr>
            <p:ph type="dt" sz="half" idx="10"/>
          </p:nvPr>
        </p:nvSpPr>
        <p:spPr/>
        <p:txBody>
          <a:bodyPr/>
          <a:lstStyle/>
          <a:p>
            <a:fld id="{DC60EC3C-0DD5-4E92-958E-F4565D5AC76A}" type="datetime4">
              <a:rPr lang="en-US" altLang="zh-CN" smtClean="0"/>
              <a:t>November 3, 2019</a:t>
            </a:fld>
            <a:endParaRPr lang="en-US"/>
          </a:p>
        </p:txBody>
      </p:sp>
      <p:sp>
        <p:nvSpPr>
          <p:cNvPr id="24" name="页脚占位符 5"/>
          <p:cNvSpPr>
            <a:spLocks noGrp="1"/>
          </p:cNvSpPr>
          <p:nvPr>
            <p:ph type="ftr" sz="quarter" idx="11"/>
          </p:nvPr>
        </p:nvSpPr>
        <p:spPr/>
        <p:txBody>
          <a:bodyPr/>
          <a:lstStyle/>
          <a:p>
            <a:r>
              <a:rPr lang="sv-SE"/>
              <a:t>CS3251@GaTech</a:t>
            </a:r>
            <a:endParaRPr lang="en-US"/>
          </a:p>
        </p:txBody>
      </p:sp>
      <p:sp>
        <p:nvSpPr>
          <p:cNvPr id="2" name="灯片编号占位符 1"/>
          <p:cNvSpPr>
            <a:spLocks noGrp="1"/>
          </p:cNvSpPr>
          <p:nvPr>
            <p:ph type="sldNum" sz="quarter" idx="12"/>
          </p:nvPr>
        </p:nvSpPr>
        <p:spPr/>
        <p:txBody>
          <a:bodyPr/>
          <a:lstStyle/>
          <a:p>
            <a:fld id="{54F7440E-8BC2-448F-B218-7ECEE62DFD59}" type="slidenum">
              <a:rPr lang="en-US" smtClean="0"/>
              <a:pPr/>
              <a:t>22</a:t>
            </a:fld>
            <a:endParaRPr lang="en-US"/>
          </a:p>
        </p:txBody>
      </p:sp>
      <p:grpSp>
        <p:nvGrpSpPr>
          <p:cNvPr id="89134" name="Group 46"/>
          <p:cNvGrpSpPr>
            <a:grpSpLocks/>
          </p:cNvGrpSpPr>
          <p:nvPr/>
        </p:nvGrpSpPr>
        <p:grpSpPr bwMode="auto">
          <a:xfrm>
            <a:off x="2203808" y="2636180"/>
            <a:ext cx="4724400" cy="685800"/>
            <a:chOff x="1296" y="1824"/>
            <a:chExt cx="2976" cy="432"/>
          </a:xfrm>
          <a:solidFill>
            <a:srgbClr val="99CCFF"/>
          </a:solidFill>
        </p:grpSpPr>
        <p:sp>
          <p:nvSpPr>
            <p:cNvPr id="89135" name="AutoShape 47"/>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6" name="AutoShape 48"/>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7" name="Text Box 49"/>
            <p:cNvSpPr txBox="1">
              <a:spLocks noChangeArrowheads="1"/>
            </p:cNvSpPr>
            <p:nvPr/>
          </p:nvSpPr>
          <p:spPr bwMode="gray">
            <a:xfrm>
              <a:off x="1759" y="1904"/>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Related</a:t>
              </a:r>
              <a:r>
                <a:rPr lang="en-US" sz="2400" b="1" dirty="0"/>
                <a:t> Work</a:t>
              </a:r>
            </a:p>
          </p:txBody>
        </p:sp>
        <p:sp>
          <p:nvSpPr>
            <p:cNvPr id="89138" name="Text Box 50"/>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2</a:t>
              </a:r>
            </a:p>
          </p:txBody>
        </p:sp>
      </p:grpSp>
      <p:grpSp>
        <p:nvGrpSpPr>
          <p:cNvPr id="89139" name="Group 51"/>
          <p:cNvGrpSpPr>
            <a:grpSpLocks/>
          </p:cNvGrpSpPr>
          <p:nvPr/>
        </p:nvGrpSpPr>
        <p:grpSpPr bwMode="auto">
          <a:xfrm>
            <a:off x="2203808" y="3486366"/>
            <a:ext cx="4724400" cy="685800"/>
            <a:chOff x="1296" y="1824"/>
            <a:chExt cx="2976" cy="432"/>
          </a:xfrm>
          <a:solidFill>
            <a:srgbClr val="99CCFF"/>
          </a:solidFill>
        </p:grpSpPr>
        <p:sp>
          <p:nvSpPr>
            <p:cNvPr id="89140"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1"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2" name="Text Box 54"/>
            <p:cNvSpPr txBox="1">
              <a:spLocks noChangeArrowheads="1"/>
            </p:cNvSpPr>
            <p:nvPr/>
          </p:nvSpPr>
          <p:spPr bwMode="gray">
            <a:xfrm>
              <a:off x="1734" y="1900"/>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Proposed</a:t>
              </a:r>
              <a:r>
                <a:rPr lang="en-US" dirty="0"/>
                <a:t> </a:t>
              </a:r>
              <a:r>
                <a:rPr lang="en-US" sz="2400" b="1" dirty="0"/>
                <a:t>Algorithm</a:t>
              </a:r>
            </a:p>
          </p:txBody>
        </p:sp>
        <p:sp>
          <p:nvSpPr>
            <p:cNvPr id="89143" name="Text Box 5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3</a:t>
              </a:r>
            </a:p>
          </p:txBody>
        </p:sp>
      </p:grpSp>
      <p:grpSp>
        <p:nvGrpSpPr>
          <p:cNvPr id="89144" name="Group 56"/>
          <p:cNvGrpSpPr>
            <a:grpSpLocks/>
          </p:cNvGrpSpPr>
          <p:nvPr/>
        </p:nvGrpSpPr>
        <p:grpSpPr bwMode="auto">
          <a:xfrm>
            <a:off x="2203808" y="4336552"/>
            <a:ext cx="4724400" cy="685800"/>
            <a:chOff x="1296" y="1824"/>
            <a:chExt cx="2976" cy="432"/>
          </a:xfrm>
        </p:grpSpPr>
        <p:sp>
          <p:nvSpPr>
            <p:cNvPr id="89145"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6"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7" name="Text Box 59"/>
            <p:cNvSpPr txBox="1">
              <a:spLocks noChangeArrowheads="1"/>
            </p:cNvSpPr>
            <p:nvPr/>
          </p:nvSpPr>
          <p:spPr bwMode="gray">
            <a:xfrm>
              <a:off x="1759" y="1915"/>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Simulation</a:t>
              </a:r>
              <a:r>
                <a:rPr lang="en-US" dirty="0"/>
                <a:t> </a:t>
              </a:r>
              <a:r>
                <a:rPr lang="en-US" sz="2400" b="1" dirty="0"/>
                <a:t>Results</a:t>
              </a:r>
            </a:p>
          </p:txBody>
        </p:sp>
        <p:sp>
          <p:nvSpPr>
            <p:cNvPr id="89148"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4</a:t>
              </a:r>
            </a:p>
          </p:txBody>
        </p:sp>
      </p:grpSp>
      <p:grpSp>
        <p:nvGrpSpPr>
          <p:cNvPr id="26" name="Group 56"/>
          <p:cNvGrpSpPr>
            <a:grpSpLocks/>
          </p:cNvGrpSpPr>
          <p:nvPr/>
        </p:nvGrpSpPr>
        <p:grpSpPr bwMode="auto">
          <a:xfrm>
            <a:off x="2191824" y="5186738"/>
            <a:ext cx="4724400" cy="685800"/>
            <a:chOff x="1296" y="1824"/>
            <a:chExt cx="2976" cy="432"/>
          </a:xfrm>
        </p:grpSpPr>
        <p:sp>
          <p:nvSpPr>
            <p:cNvPr id="27" name="AutoShape 57"/>
            <p:cNvSpPr>
              <a:spLocks noChangeArrowheads="1"/>
            </p:cNvSpPr>
            <p:nvPr/>
          </p:nvSpPr>
          <p:spPr bwMode="gray">
            <a:xfrm>
              <a:off x="1536" y="1899"/>
              <a:ext cx="2736" cy="288"/>
            </a:xfrm>
            <a:prstGeom prst="roundRect">
              <a:avLst>
                <a:gd name="adj" fmla="val 16667"/>
              </a:avLst>
            </a:prstGeom>
            <a:solidFill>
              <a:srgbClr val="FFC000"/>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8" name="AutoShape 58"/>
            <p:cNvSpPr>
              <a:spLocks noChangeArrowheads="1"/>
            </p:cNvSpPr>
            <p:nvPr/>
          </p:nvSpPr>
          <p:spPr bwMode="gray">
            <a:xfrm>
              <a:off x="1296" y="1824"/>
              <a:ext cx="432" cy="432"/>
            </a:xfrm>
            <a:prstGeom prst="diamond">
              <a:avLst/>
            </a:prstGeom>
            <a:solidFill>
              <a:srgbClr val="FFC0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59"/>
            <p:cNvSpPr txBox="1">
              <a:spLocks noChangeArrowheads="1"/>
            </p:cNvSpPr>
            <p:nvPr/>
          </p:nvSpPr>
          <p:spPr bwMode="gray">
            <a:xfrm>
              <a:off x="1767" y="1908"/>
              <a:ext cx="2160"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1" dirty="0"/>
                <a:t>Miscellaneous</a:t>
              </a:r>
              <a:endParaRPr lang="en-US" sz="2400" b="1" dirty="0">
                <a:effectLst/>
              </a:endParaRPr>
            </a:p>
          </p:txBody>
        </p:sp>
        <p:sp>
          <p:nvSpPr>
            <p:cNvPr id="30"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5</a:t>
              </a:r>
            </a:p>
          </p:txBody>
        </p:sp>
      </p:grpSp>
    </p:spTree>
    <p:extLst>
      <p:ext uri="{BB962C8B-B14F-4D97-AF65-F5344CB8AC3E}">
        <p14:creationId xmlns:p14="http://schemas.microsoft.com/office/powerpoint/2010/main" val="1400623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93BC4E3F-71F2-42E1-8C58-C68D69D8718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5E72AE7-94C3-477E-BBD8-A8B88A618D8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pic>
        <p:nvPicPr>
          <p:cNvPr id="57347" name="Picture 2" descr="463 swtching methods">
            <a:extLst>
              <a:ext uri="{FF2B5EF4-FFF2-40B4-BE49-F238E27FC236}">
                <a16:creationId xmlns:a16="http://schemas.microsoft.com/office/drawing/2014/main" id="{9DE0106C-CA39-4236-89E2-A08F2C6361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275" y="1387475"/>
            <a:ext cx="73914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3">
            <a:extLst>
              <a:ext uri="{FF2B5EF4-FFF2-40B4-BE49-F238E27FC236}">
                <a16:creationId xmlns:a16="http://schemas.microsoft.com/office/drawing/2014/main" id="{AD4F4364-0676-46FA-8773-F77A12485B8F}"/>
              </a:ext>
            </a:extLst>
          </p:cNvPr>
          <p:cNvSpPr>
            <a:spLocks noGrp="1" noChangeArrowheads="1"/>
          </p:cNvSpPr>
          <p:nvPr>
            <p:ph type="title"/>
          </p:nvPr>
        </p:nvSpPr>
        <p:spPr>
          <a:xfrm>
            <a:off x="685800" y="304800"/>
            <a:ext cx="7772400" cy="685800"/>
          </a:xfrm>
        </p:spPr>
        <p:txBody>
          <a:bodyPr/>
          <a:lstStyle/>
          <a:p>
            <a:r>
              <a:rPr lang="en-US" altLang="en-US" sz="2400"/>
              <a:t>Three types of switching fabrics</a:t>
            </a:r>
            <a:endParaRPr lang="en-US" altLang="en-US"/>
          </a:p>
        </p:txBody>
      </p:sp>
      <p:sp>
        <p:nvSpPr>
          <p:cNvPr id="2" name="TextBox 1">
            <a:extLst>
              <a:ext uri="{FF2B5EF4-FFF2-40B4-BE49-F238E27FC236}">
                <a16:creationId xmlns:a16="http://schemas.microsoft.com/office/drawing/2014/main" id="{0E8FD6C8-5252-48CB-8886-3B002C6CD0AB}"/>
              </a:ext>
            </a:extLst>
          </p:cNvPr>
          <p:cNvSpPr txBox="1"/>
          <p:nvPr/>
        </p:nvSpPr>
        <p:spPr>
          <a:xfrm>
            <a:off x="2822156" y="6551364"/>
            <a:ext cx="415530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7030A0"/>
                </a:solidFill>
                <a:effectLst/>
                <a:uLnTx/>
                <a:uFillTx/>
                <a:latin typeface="Comic Sans MS"/>
                <a:ea typeface="+mn-ea"/>
                <a:cs typeface="+mn-cs"/>
              </a:rPr>
              <a:t>This slide was downloaded from Internet!</a:t>
            </a:r>
            <a:endParaRPr kumimoji="0" lang="zh-CN" altLang="en-US" sz="1600" b="0" i="0" u="none" strike="noStrike" kern="1200" cap="none" spc="0" normalizeH="0" baseline="0" noProof="0" dirty="0">
              <a:ln>
                <a:noFill/>
              </a:ln>
              <a:solidFill>
                <a:srgbClr val="7030A0"/>
              </a:solidFill>
              <a:effectLst/>
              <a:uLnTx/>
              <a:uFillTx/>
              <a:latin typeface="Comic Sans MS"/>
              <a:ea typeface="+mn-ea"/>
              <a:cs typeface="+mn-cs"/>
            </a:endParaRPr>
          </a:p>
        </p:txBody>
      </p:sp>
    </p:spTree>
    <p:extLst>
      <p:ext uri="{BB962C8B-B14F-4D97-AF65-F5344CB8AC3E}">
        <p14:creationId xmlns:p14="http://schemas.microsoft.com/office/powerpoint/2010/main" val="1551947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60CB6CDD-D1DC-4269-8555-2C0D856B901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6EAB63B-DB3B-4070-A914-7BC8229EC00D}"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371" name="Rectangle 2">
            <a:extLst>
              <a:ext uri="{FF2B5EF4-FFF2-40B4-BE49-F238E27FC236}">
                <a16:creationId xmlns:a16="http://schemas.microsoft.com/office/drawing/2014/main" id="{2FF04695-E9BA-48F0-BF08-C3FCFBCC67B7}"/>
              </a:ext>
            </a:extLst>
          </p:cNvPr>
          <p:cNvSpPr>
            <a:spLocks noGrp="1" noChangeArrowheads="1"/>
          </p:cNvSpPr>
          <p:nvPr>
            <p:ph type="title"/>
          </p:nvPr>
        </p:nvSpPr>
        <p:spPr>
          <a:xfrm>
            <a:off x="685800" y="228600"/>
            <a:ext cx="7772400" cy="609600"/>
          </a:xfrm>
        </p:spPr>
        <p:txBody>
          <a:bodyPr/>
          <a:lstStyle/>
          <a:p>
            <a:r>
              <a:rPr lang="en-US" altLang="en-US" sz="2400"/>
              <a:t>Switching Via Memory</a:t>
            </a:r>
            <a:endParaRPr lang="en-US" altLang="en-US"/>
          </a:p>
        </p:txBody>
      </p:sp>
      <p:sp>
        <p:nvSpPr>
          <p:cNvPr id="58372" name="Rectangle 3">
            <a:extLst>
              <a:ext uri="{FF2B5EF4-FFF2-40B4-BE49-F238E27FC236}">
                <a16:creationId xmlns:a16="http://schemas.microsoft.com/office/drawing/2014/main" id="{DC7C8F9F-A04F-47C5-9E80-75FB4E36B6A2}"/>
              </a:ext>
            </a:extLst>
          </p:cNvPr>
          <p:cNvSpPr>
            <a:spLocks noGrp="1" noChangeArrowheads="1"/>
          </p:cNvSpPr>
          <p:nvPr>
            <p:ph type="body" idx="1"/>
          </p:nvPr>
        </p:nvSpPr>
        <p:spPr>
          <a:xfrm>
            <a:off x="685800" y="1066800"/>
            <a:ext cx="7848600" cy="1066800"/>
          </a:xfrm>
        </p:spPr>
        <p:txBody>
          <a:bodyPr/>
          <a:lstStyle/>
          <a:p>
            <a:pPr marL="114300" indent="-114300">
              <a:buFont typeface="Monotype Sorts" charset="2"/>
              <a:buNone/>
            </a:pPr>
            <a:r>
              <a:rPr lang="en-US" altLang="en-US" sz="2000">
                <a:solidFill>
                  <a:srgbClr val="FF0000"/>
                </a:solidFill>
              </a:rPr>
              <a:t>First generation routers:</a:t>
            </a:r>
            <a:endParaRPr lang="en-US" altLang="en-US" sz="1600"/>
          </a:p>
          <a:p>
            <a:pPr marL="114300" indent="-114300"/>
            <a:r>
              <a:rPr lang="en-US" altLang="en-US" sz="2000"/>
              <a:t> traditional computers with switching under direct control of CPU</a:t>
            </a:r>
          </a:p>
          <a:p>
            <a:pPr marL="114300" indent="-114300"/>
            <a:r>
              <a:rPr lang="en-US" altLang="en-US" sz="2000"/>
              <a:t>packet copied to system’s memory</a:t>
            </a:r>
          </a:p>
          <a:p>
            <a:pPr marL="114300" indent="-114300"/>
            <a:r>
              <a:rPr lang="en-US" altLang="en-US" sz="2000"/>
              <a:t> speed limited by memory bandwidth (2 bus crossings per datagram)</a:t>
            </a:r>
            <a:endParaRPr lang="en-US" altLang="en-US" sz="1600"/>
          </a:p>
        </p:txBody>
      </p:sp>
      <p:grpSp>
        <p:nvGrpSpPr>
          <p:cNvPr id="58373" name="Group 4">
            <a:extLst>
              <a:ext uri="{FF2B5EF4-FFF2-40B4-BE49-F238E27FC236}">
                <a16:creationId xmlns:a16="http://schemas.microsoft.com/office/drawing/2014/main" id="{BC713855-B3E4-4898-BDF2-CCE2C2746DA1}"/>
              </a:ext>
            </a:extLst>
          </p:cNvPr>
          <p:cNvGrpSpPr>
            <a:grpSpLocks/>
          </p:cNvGrpSpPr>
          <p:nvPr/>
        </p:nvGrpSpPr>
        <p:grpSpPr bwMode="auto">
          <a:xfrm>
            <a:off x="1314450" y="3565525"/>
            <a:ext cx="6400800" cy="2071688"/>
            <a:chOff x="1056" y="2199"/>
            <a:chExt cx="4032" cy="1305"/>
          </a:xfrm>
        </p:grpSpPr>
        <p:sp>
          <p:nvSpPr>
            <p:cNvPr id="58374" name="Rectangle 5">
              <a:extLst>
                <a:ext uri="{FF2B5EF4-FFF2-40B4-BE49-F238E27FC236}">
                  <a16:creationId xmlns:a16="http://schemas.microsoft.com/office/drawing/2014/main" id="{FAA0325D-552C-43A4-9AC9-FDD62438B9F4}"/>
                </a:ext>
              </a:extLst>
            </p:cNvPr>
            <p:cNvSpPr>
              <a:spLocks noChangeArrowheads="1"/>
            </p:cNvSpPr>
            <p:nvPr/>
          </p:nvSpPr>
          <p:spPr bwMode="auto">
            <a:xfrm>
              <a:off x="1776" y="2640"/>
              <a:ext cx="528"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58375" name="Rectangle 6">
              <a:extLst>
                <a:ext uri="{FF2B5EF4-FFF2-40B4-BE49-F238E27FC236}">
                  <a16:creationId xmlns:a16="http://schemas.microsoft.com/office/drawing/2014/main" id="{BF3516F9-2746-4BBA-8B88-7F6A81F6AD34}"/>
                </a:ext>
              </a:extLst>
            </p:cNvPr>
            <p:cNvSpPr>
              <a:spLocks noChangeArrowheads="1"/>
            </p:cNvSpPr>
            <p:nvPr/>
          </p:nvSpPr>
          <p:spPr bwMode="auto">
            <a:xfrm>
              <a:off x="3840" y="2640"/>
              <a:ext cx="528"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58376" name="Rectangle 7">
              <a:extLst>
                <a:ext uri="{FF2B5EF4-FFF2-40B4-BE49-F238E27FC236}">
                  <a16:creationId xmlns:a16="http://schemas.microsoft.com/office/drawing/2014/main" id="{5B4FB5FF-2918-4987-8AF8-B166A4804D47}"/>
                </a:ext>
              </a:extLst>
            </p:cNvPr>
            <p:cNvSpPr>
              <a:spLocks noChangeArrowheads="1"/>
            </p:cNvSpPr>
            <p:nvPr/>
          </p:nvSpPr>
          <p:spPr bwMode="auto">
            <a:xfrm>
              <a:off x="2544" y="2448"/>
              <a:ext cx="1104"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58377" name="Line 8">
              <a:extLst>
                <a:ext uri="{FF2B5EF4-FFF2-40B4-BE49-F238E27FC236}">
                  <a16:creationId xmlns:a16="http://schemas.microsoft.com/office/drawing/2014/main" id="{FCF1430D-515F-4E65-80CA-37313542418B}"/>
                </a:ext>
              </a:extLst>
            </p:cNvPr>
            <p:cNvSpPr>
              <a:spLocks noChangeShapeType="1"/>
            </p:cNvSpPr>
            <p:nvPr/>
          </p:nvSpPr>
          <p:spPr bwMode="auto">
            <a:xfrm>
              <a:off x="1584" y="3408"/>
              <a:ext cx="29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78" name="Line 9">
              <a:extLst>
                <a:ext uri="{FF2B5EF4-FFF2-40B4-BE49-F238E27FC236}">
                  <a16:creationId xmlns:a16="http://schemas.microsoft.com/office/drawing/2014/main" id="{1DB78FA4-EF74-49A9-A61C-6B90E1E345C5}"/>
                </a:ext>
              </a:extLst>
            </p:cNvPr>
            <p:cNvSpPr>
              <a:spLocks noChangeShapeType="1"/>
            </p:cNvSpPr>
            <p:nvPr/>
          </p:nvSpPr>
          <p:spPr bwMode="auto">
            <a:xfrm>
              <a:off x="2064" y="30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79" name="Line 10">
              <a:extLst>
                <a:ext uri="{FF2B5EF4-FFF2-40B4-BE49-F238E27FC236}">
                  <a16:creationId xmlns:a16="http://schemas.microsoft.com/office/drawing/2014/main" id="{FE78F0E0-C788-4821-91EE-FCD8AA045880}"/>
                </a:ext>
              </a:extLst>
            </p:cNvPr>
            <p:cNvSpPr>
              <a:spLocks noChangeShapeType="1"/>
            </p:cNvSpPr>
            <p:nvPr/>
          </p:nvSpPr>
          <p:spPr bwMode="auto">
            <a:xfrm>
              <a:off x="3120" y="30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80" name="Line 11">
              <a:extLst>
                <a:ext uri="{FF2B5EF4-FFF2-40B4-BE49-F238E27FC236}">
                  <a16:creationId xmlns:a16="http://schemas.microsoft.com/office/drawing/2014/main" id="{0A460B49-F630-47F6-B725-23628B8B4D4C}"/>
                </a:ext>
              </a:extLst>
            </p:cNvPr>
            <p:cNvSpPr>
              <a:spLocks noChangeShapeType="1"/>
            </p:cNvSpPr>
            <p:nvPr/>
          </p:nvSpPr>
          <p:spPr bwMode="auto">
            <a:xfrm>
              <a:off x="4128" y="30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81" name="Line 12">
              <a:extLst>
                <a:ext uri="{FF2B5EF4-FFF2-40B4-BE49-F238E27FC236}">
                  <a16:creationId xmlns:a16="http://schemas.microsoft.com/office/drawing/2014/main" id="{971A5F64-22D9-42BA-9B76-FDBDC75D382C}"/>
                </a:ext>
              </a:extLst>
            </p:cNvPr>
            <p:cNvSpPr>
              <a:spLocks noChangeShapeType="1"/>
            </p:cNvSpPr>
            <p:nvPr/>
          </p:nvSpPr>
          <p:spPr bwMode="auto">
            <a:xfrm flipH="1">
              <a:off x="1056" y="278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82" name="Line 13">
              <a:extLst>
                <a:ext uri="{FF2B5EF4-FFF2-40B4-BE49-F238E27FC236}">
                  <a16:creationId xmlns:a16="http://schemas.microsoft.com/office/drawing/2014/main" id="{BF3BF66B-6ADE-4D11-9174-8C0D60EC7EEB}"/>
                </a:ext>
              </a:extLst>
            </p:cNvPr>
            <p:cNvSpPr>
              <a:spLocks noChangeShapeType="1"/>
            </p:cNvSpPr>
            <p:nvPr/>
          </p:nvSpPr>
          <p:spPr bwMode="auto">
            <a:xfrm flipH="1">
              <a:off x="4368" y="273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83" name="Line 14">
              <a:extLst>
                <a:ext uri="{FF2B5EF4-FFF2-40B4-BE49-F238E27FC236}">
                  <a16:creationId xmlns:a16="http://schemas.microsoft.com/office/drawing/2014/main" id="{B14AE7F9-1DF2-40BC-95BB-29A5830D324C}"/>
                </a:ext>
              </a:extLst>
            </p:cNvPr>
            <p:cNvSpPr>
              <a:spLocks noChangeShapeType="1"/>
            </p:cNvSpPr>
            <p:nvPr/>
          </p:nvSpPr>
          <p:spPr bwMode="auto">
            <a:xfrm>
              <a:off x="1200" y="2880"/>
              <a:ext cx="816" cy="0"/>
            </a:xfrm>
            <a:prstGeom prst="line">
              <a:avLst/>
            </a:prstGeom>
            <a:noFill/>
            <a:ln w="9525">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84" name="Line 15">
              <a:extLst>
                <a:ext uri="{FF2B5EF4-FFF2-40B4-BE49-F238E27FC236}">
                  <a16:creationId xmlns:a16="http://schemas.microsoft.com/office/drawing/2014/main" id="{4CB68BE7-2189-45C4-ACA5-F02B1C496ABB}"/>
                </a:ext>
              </a:extLst>
            </p:cNvPr>
            <p:cNvSpPr>
              <a:spLocks noChangeShapeType="1"/>
            </p:cNvSpPr>
            <p:nvPr/>
          </p:nvSpPr>
          <p:spPr bwMode="auto">
            <a:xfrm>
              <a:off x="2016" y="2880"/>
              <a:ext cx="0" cy="624"/>
            </a:xfrm>
            <a:prstGeom prst="line">
              <a:avLst/>
            </a:prstGeom>
            <a:noFill/>
            <a:ln w="9525">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85" name="Line 16">
              <a:extLst>
                <a:ext uri="{FF2B5EF4-FFF2-40B4-BE49-F238E27FC236}">
                  <a16:creationId xmlns:a16="http://schemas.microsoft.com/office/drawing/2014/main" id="{856058E9-6D16-407E-AC2C-D6935423E14E}"/>
                </a:ext>
              </a:extLst>
            </p:cNvPr>
            <p:cNvSpPr>
              <a:spLocks noChangeShapeType="1"/>
            </p:cNvSpPr>
            <p:nvPr/>
          </p:nvSpPr>
          <p:spPr bwMode="auto">
            <a:xfrm>
              <a:off x="2016" y="3504"/>
              <a:ext cx="960" cy="0"/>
            </a:xfrm>
            <a:prstGeom prst="line">
              <a:avLst/>
            </a:prstGeom>
            <a:noFill/>
            <a:ln w="9525">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86" name="Line 17">
              <a:extLst>
                <a:ext uri="{FF2B5EF4-FFF2-40B4-BE49-F238E27FC236}">
                  <a16:creationId xmlns:a16="http://schemas.microsoft.com/office/drawing/2014/main" id="{0D165AC2-C459-441C-A8BD-9839CCD10C10}"/>
                </a:ext>
              </a:extLst>
            </p:cNvPr>
            <p:cNvSpPr>
              <a:spLocks noChangeShapeType="1"/>
            </p:cNvSpPr>
            <p:nvPr/>
          </p:nvSpPr>
          <p:spPr bwMode="auto">
            <a:xfrm flipV="1">
              <a:off x="2976" y="2880"/>
              <a:ext cx="0" cy="624"/>
            </a:xfrm>
            <a:prstGeom prst="line">
              <a:avLst/>
            </a:prstGeom>
            <a:noFill/>
            <a:ln w="9525">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87" name="Line 18">
              <a:extLst>
                <a:ext uri="{FF2B5EF4-FFF2-40B4-BE49-F238E27FC236}">
                  <a16:creationId xmlns:a16="http://schemas.microsoft.com/office/drawing/2014/main" id="{10D7CD21-567C-4211-9BE2-A034E2B36B0A}"/>
                </a:ext>
              </a:extLst>
            </p:cNvPr>
            <p:cNvSpPr>
              <a:spLocks noChangeShapeType="1"/>
            </p:cNvSpPr>
            <p:nvPr/>
          </p:nvSpPr>
          <p:spPr bwMode="auto">
            <a:xfrm>
              <a:off x="2976" y="2880"/>
              <a:ext cx="336" cy="0"/>
            </a:xfrm>
            <a:prstGeom prst="line">
              <a:avLst/>
            </a:prstGeom>
            <a:noFill/>
            <a:ln w="9525">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88" name="Line 19">
              <a:extLst>
                <a:ext uri="{FF2B5EF4-FFF2-40B4-BE49-F238E27FC236}">
                  <a16:creationId xmlns:a16="http://schemas.microsoft.com/office/drawing/2014/main" id="{B81EB572-6724-4574-8E4C-79FB4975FC14}"/>
                </a:ext>
              </a:extLst>
            </p:cNvPr>
            <p:cNvSpPr>
              <a:spLocks noChangeShapeType="1"/>
            </p:cNvSpPr>
            <p:nvPr/>
          </p:nvSpPr>
          <p:spPr bwMode="auto">
            <a:xfrm>
              <a:off x="3312" y="2880"/>
              <a:ext cx="0" cy="624"/>
            </a:xfrm>
            <a:prstGeom prst="line">
              <a:avLst/>
            </a:prstGeom>
            <a:noFill/>
            <a:ln w="9525">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89" name="Line 20">
              <a:extLst>
                <a:ext uri="{FF2B5EF4-FFF2-40B4-BE49-F238E27FC236}">
                  <a16:creationId xmlns:a16="http://schemas.microsoft.com/office/drawing/2014/main" id="{034A7E96-467F-4263-9EEE-0218571F50EC}"/>
                </a:ext>
              </a:extLst>
            </p:cNvPr>
            <p:cNvSpPr>
              <a:spLocks noChangeShapeType="1"/>
            </p:cNvSpPr>
            <p:nvPr/>
          </p:nvSpPr>
          <p:spPr bwMode="auto">
            <a:xfrm>
              <a:off x="3312" y="3504"/>
              <a:ext cx="768" cy="0"/>
            </a:xfrm>
            <a:prstGeom prst="line">
              <a:avLst/>
            </a:prstGeom>
            <a:noFill/>
            <a:ln w="9525">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90" name="Line 21">
              <a:extLst>
                <a:ext uri="{FF2B5EF4-FFF2-40B4-BE49-F238E27FC236}">
                  <a16:creationId xmlns:a16="http://schemas.microsoft.com/office/drawing/2014/main" id="{21A44BAD-8FEC-4D6F-8821-A95D8C39EEE4}"/>
                </a:ext>
              </a:extLst>
            </p:cNvPr>
            <p:cNvSpPr>
              <a:spLocks noChangeShapeType="1"/>
            </p:cNvSpPr>
            <p:nvPr/>
          </p:nvSpPr>
          <p:spPr bwMode="auto">
            <a:xfrm flipV="1">
              <a:off x="4080" y="2784"/>
              <a:ext cx="0" cy="720"/>
            </a:xfrm>
            <a:prstGeom prst="line">
              <a:avLst/>
            </a:prstGeom>
            <a:noFill/>
            <a:ln w="9525">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91" name="Line 22">
              <a:extLst>
                <a:ext uri="{FF2B5EF4-FFF2-40B4-BE49-F238E27FC236}">
                  <a16:creationId xmlns:a16="http://schemas.microsoft.com/office/drawing/2014/main" id="{D4FAB839-0FC5-4741-8886-E0FC4E4E68F3}"/>
                </a:ext>
              </a:extLst>
            </p:cNvPr>
            <p:cNvSpPr>
              <a:spLocks noChangeShapeType="1"/>
            </p:cNvSpPr>
            <p:nvPr/>
          </p:nvSpPr>
          <p:spPr bwMode="auto">
            <a:xfrm>
              <a:off x="4080" y="2784"/>
              <a:ext cx="768" cy="0"/>
            </a:xfrm>
            <a:prstGeom prst="line">
              <a:avLst/>
            </a:prstGeom>
            <a:noFill/>
            <a:ln w="9525">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mic Sans MS"/>
                <a:ea typeface="+mn-ea"/>
                <a:cs typeface="+mn-cs"/>
              </a:endParaRPr>
            </a:p>
          </p:txBody>
        </p:sp>
        <p:sp>
          <p:nvSpPr>
            <p:cNvPr id="58392" name="Text Box 23">
              <a:extLst>
                <a:ext uri="{FF2B5EF4-FFF2-40B4-BE49-F238E27FC236}">
                  <a16:creationId xmlns:a16="http://schemas.microsoft.com/office/drawing/2014/main" id="{C652638B-681C-4395-A5BB-016037DE84BC}"/>
                </a:ext>
              </a:extLst>
            </p:cNvPr>
            <p:cNvSpPr txBox="1">
              <a:spLocks noChangeArrowheads="1"/>
            </p:cNvSpPr>
            <p:nvPr/>
          </p:nvSpPr>
          <p:spPr bwMode="auto">
            <a:xfrm>
              <a:off x="1766" y="2247"/>
              <a:ext cx="38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Port</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393" name="Text Box 24">
              <a:extLst>
                <a:ext uri="{FF2B5EF4-FFF2-40B4-BE49-F238E27FC236}">
                  <a16:creationId xmlns:a16="http://schemas.microsoft.com/office/drawing/2014/main" id="{3D5B0F70-EE93-4883-BA0F-D77E06D602AD}"/>
                </a:ext>
              </a:extLst>
            </p:cNvPr>
            <p:cNvSpPr txBox="1">
              <a:spLocks noChangeArrowheads="1"/>
            </p:cNvSpPr>
            <p:nvPr/>
          </p:nvSpPr>
          <p:spPr bwMode="auto">
            <a:xfrm>
              <a:off x="3840" y="2256"/>
              <a:ext cx="47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Port</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394" name="Text Box 25">
              <a:extLst>
                <a:ext uri="{FF2B5EF4-FFF2-40B4-BE49-F238E27FC236}">
                  <a16:creationId xmlns:a16="http://schemas.microsoft.com/office/drawing/2014/main" id="{33488244-6460-4F77-85AE-33A50ABAC521}"/>
                </a:ext>
              </a:extLst>
            </p:cNvPr>
            <p:cNvSpPr txBox="1">
              <a:spLocks noChangeArrowheads="1"/>
            </p:cNvSpPr>
            <p:nvPr/>
          </p:nvSpPr>
          <p:spPr bwMode="auto">
            <a:xfrm>
              <a:off x="2630" y="2199"/>
              <a:ext cx="5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Memory</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395" name="Text Box 26">
              <a:extLst>
                <a:ext uri="{FF2B5EF4-FFF2-40B4-BE49-F238E27FC236}">
                  <a16:creationId xmlns:a16="http://schemas.microsoft.com/office/drawing/2014/main" id="{0F80888A-7840-467B-92C5-82E46DB028B8}"/>
                </a:ext>
              </a:extLst>
            </p:cNvPr>
            <p:cNvSpPr txBox="1">
              <a:spLocks noChangeArrowheads="1"/>
            </p:cNvSpPr>
            <p:nvPr/>
          </p:nvSpPr>
          <p:spPr bwMode="auto">
            <a:xfrm>
              <a:off x="4310" y="3207"/>
              <a:ext cx="72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System Bus</a:t>
              </a: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28" name="TextBox 27">
            <a:extLst>
              <a:ext uri="{FF2B5EF4-FFF2-40B4-BE49-F238E27FC236}">
                <a16:creationId xmlns:a16="http://schemas.microsoft.com/office/drawing/2014/main" id="{CA58D073-DF94-45CF-9F38-5819F40669F3}"/>
              </a:ext>
            </a:extLst>
          </p:cNvPr>
          <p:cNvSpPr txBox="1"/>
          <p:nvPr/>
        </p:nvSpPr>
        <p:spPr>
          <a:xfrm>
            <a:off x="2822156" y="6551364"/>
            <a:ext cx="415530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7030A0"/>
                </a:solidFill>
                <a:effectLst/>
                <a:uLnTx/>
                <a:uFillTx/>
                <a:latin typeface="Comic Sans MS"/>
                <a:ea typeface="+mn-ea"/>
                <a:cs typeface="+mn-cs"/>
              </a:rPr>
              <a:t>This slide was downloaded from Internet!</a:t>
            </a:r>
            <a:endParaRPr kumimoji="0" lang="zh-CN" altLang="en-US" sz="1600" b="0" i="0" u="none" strike="noStrike" kern="1200" cap="none" spc="0" normalizeH="0" baseline="0" noProof="0" dirty="0">
              <a:ln>
                <a:noFill/>
              </a:ln>
              <a:solidFill>
                <a:srgbClr val="7030A0"/>
              </a:solidFill>
              <a:effectLst/>
              <a:uLnTx/>
              <a:uFillTx/>
              <a:latin typeface="Comic Sans MS"/>
              <a:ea typeface="+mn-ea"/>
              <a:cs typeface="+mn-cs"/>
            </a:endParaRPr>
          </a:p>
        </p:txBody>
      </p:sp>
    </p:spTree>
    <p:extLst>
      <p:ext uri="{BB962C8B-B14F-4D97-AF65-F5344CB8AC3E}">
        <p14:creationId xmlns:p14="http://schemas.microsoft.com/office/powerpoint/2010/main" val="2910508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502DD154-A453-47C5-89D4-5A2A21D1BBE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2687D4B-D99D-420B-8E89-70B9999EF68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62467" name="Group 2">
            <a:extLst>
              <a:ext uri="{FF2B5EF4-FFF2-40B4-BE49-F238E27FC236}">
                <a16:creationId xmlns:a16="http://schemas.microsoft.com/office/drawing/2014/main" id="{70940F88-FFD7-46F1-B0B9-9807AECA84B2}"/>
              </a:ext>
            </a:extLst>
          </p:cNvPr>
          <p:cNvGrpSpPr>
            <a:grpSpLocks/>
          </p:cNvGrpSpPr>
          <p:nvPr/>
        </p:nvGrpSpPr>
        <p:grpSpPr bwMode="auto">
          <a:xfrm>
            <a:off x="1190625" y="671513"/>
            <a:ext cx="7391400" cy="5184775"/>
            <a:chOff x="1002" y="245"/>
            <a:chExt cx="4656" cy="3266"/>
          </a:xfrm>
        </p:grpSpPr>
        <p:pic>
          <p:nvPicPr>
            <p:cNvPr id="62470" name="Picture 3" descr="463 swtching methods">
              <a:extLst>
                <a:ext uri="{FF2B5EF4-FFF2-40B4-BE49-F238E27FC236}">
                  <a16:creationId xmlns:a16="http://schemas.microsoft.com/office/drawing/2014/main" id="{2A3085EB-6EFD-4935-8E01-8302A56EE1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2" y="252"/>
              <a:ext cx="4656"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Rectangle 4">
              <a:extLst>
                <a:ext uri="{FF2B5EF4-FFF2-40B4-BE49-F238E27FC236}">
                  <a16:creationId xmlns:a16="http://schemas.microsoft.com/office/drawing/2014/main" id="{7D03EE14-E55F-4065-9D5C-93E7383D8EDC}"/>
                </a:ext>
              </a:extLst>
            </p:cNvPr>
            <p:cNvSpPr>
              <a:spLocks noChangeArrowheads="1"/>
            </p:cNvSpPr>
            <p:nvPr/>
          </p:nvSpPr>
          <p:spPr bwMode="auto">
            <a:xfrm>
              <a:off x="1030" y="245"/>
              <a:ext cx="2474" cy="131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62472" name="Rectangle 5">
              <a:extLst>
                <a:ext uri="{FF2B5EF4-FFF2-40B4-BE49-F238E27FC236}">
                  <a16:creationId xmlns:a16="http://schemas.microsoft.com/office/drawing/2014/main" id="{DDAF9F14-FBC0-4212-8839-B4157441CD3A}"/>
                </a:ext>
              </a:extLst>
            </p:cNvPr>
            <p:cNvSpPr>
              <a:spLocks noChangeArrowheads="1"/>
            </p:cNvSpPr>
            <p:nvPr/>
          </p:nvSpPr>
          <p:spPr bwMode="auto">
            <a:xfrm>
              <a:off x="1992" y="1748"/>
              <a:ext cx="3237" cy="17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sp>
        <p:nvSpPr>
          <p:cNvPr id="62468" name="Rectangle 6">
            <a:extLst>
              <a:ext uri="{FF2B5EF4-FFF2-40B4-BE49-F238E27FC236}">
                <a16:creationId xmlns:a16="http://schemas.microsoft.com/office/drawing/2014/main" id="{0FDE5413-4062-4347-BE83-82BC1C55E634}"/>
              </a:ext>
            </a:extLst>
          </p:cNvPr>
          <p:cNvSpPr>
            <a:spLocks noGrp="1" noChangeArrowheads="1"/>
          </p:cNvSpPr>
          <p:nvPr>
            <p:ph type="title"/>
          </p:nvPr>
        </p:nvSpPr>
        <p:spPr>
          <a:xfrm>
            <a:off x="650875" y="798513"/>
            <a:ext cx="7772400" cy="685800"/>
          </a:xfrm>
        </p:spPr>
        <p:txBody>
          <a:bodyPr/>
          <a:lstStyle/>
          <a:p>
            <a:r>
              <a:rPr lang="en-US" altLang="en-US" sz="2400"/>
              <a:t>Switching Via a Bus</a:t>
            </a:r>
            <a:endParaRPr lang="en-US" altLang="en-US"/>
          </a:p>
        </p:txBody>
      </p:sp>
      <p:sp>
        <p:nvSpPr>
          <p:cNvPr id="62469" name="Rectangle 7">
            <a:extLst>
              <a:ext uri="{FF2B5EF4-FFF2-40B4-BE49-F238E27FC236}">
                <a16:creationId xmlns:a16="http://schemas.microsoft.com/office/drawing/2014/main" id="{ADC0BE66-AD10-4433-A10A-66F1AB4358B2}"/>
              </a:ext>
            </a:extLst>
          </p:cNvPr>
          <p:cNvSpPr>
            <a:spLocks noGrp="1" noChangeArrowheads="1"/>
          </p:cNvSpPr>
          <p:nvPr>
            <p:ph type="body" idx="1"/>
          </p:nvPr>
        </p:nvSpPr>
        <p:spPr>
          <a:xfrm>
            <a:off x="396875" y="2500313"/>
            <a:ext cx="5608638" cy="4071937"/>
          </a:xfrm>
        </p:spPr>
        <p:txBody>
          <a:bodyPr/>
          <a:lstStyle/>
          <a:p>
            <a:r>
              <a:rPr lang="en-US" altLang="en-US" sz="2000" dirty="0"/>
              <a:t>datagram from input port memory</a:t>
            </a:r>
          </a:p>
          <a:p>
            <a:pPr>
              <a:buFont typeface="Monotype Sorts" charset="2"/>
              <a:buNone/>
            </a:pPr>
            <a:r>
              <a:rPr lang="en-US" altLang="en-US" sz="2000" dirty="0"/>
              <a:t>    to output port memory via a shared bus</a:t>
            </a:r>
          </a:p>
          <a:p>
            <a:r>
              <a:rPr lang="en-US" altLang="en-US" sz="2000" dirty="0">
                <a:solidFill>
                  <a:srgbClr val="FF0000"/>
                </a:solidFill>
              </a:rPr>
              <a:t>bus contention:</a:t>
            </a:r>
            <a:r>
              <a:rPr lang="en-US" altLang="en-US" sz="2000" dirty="0"/>
              <a:t>  switching speed limited by bus bandwidth</a:t>
            </a:r>
          </a:p>
          <a:p>
            <a:r>
              <a:rPr lang="en-US" altLang="en-US" sz="2000" dirty="0"/>
              <a:t>1 Gbps bus, Cisco 1900: sufficient speed for access and enterprise routers (not regional or backbone)</a:t>
            </a:r>
          </a:p>
        </p:txBody>
      </p:sp>
      <p:sp>
        <p:nvSpPr>
          <p:cNvPr id="9" name="TextBox 8">
            <a:extLst>
              <a:ext uri="{FF2B5EF4-FFF2-40B4-BE49-F238E27FC236}">
                <a16:creationId xmlns:a16="http://schemas.microsoft.com/office/drawing/2014/main" id="{F5FAAFE7-DC99-48D6-91E1-E99C4DD7FCA8}"/>
              </a:ext>
            </a:extLst>
          </p:cNvPr>
          <p:cNvSpPr txBox="1"/>
          <p:nvPr/>
        </p:nvSpPr>
        <p:spPr>
          <a:xfrm>
            <a:off x="2822156" y="6551364"/>
            <a:ext cx="415530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7030A0"/>
                </a:solidFill>
                <a:effectLst/>
                <a:uLnTx/>
                <a:uFillTx/>
                <a:latin typeface="Comic Sans MS"/>
                <a:ea typeface="+mn-ea"/>
                <a:cs typeface="+mn-cs"/>
              </a:rPr>
              <a:t>This slide was downloaded from Internet!</a:t>
            </a:r>
            <a:endParaRPr kumimoji="0" lang="zh-CN" altLang="en-US" sz="1600" b="0" i="0" u="none" strike="noStrike" kern="1200" cap="none" spc="0" normalizeH="0" baseline="0" noProof="0" dirty="0">
              <a:ln>
                <a:noFill/>
              </a:ln>
              <a:solidFill>
                <a:srgbClr val="7030A0"/>
              </a:solidFill>
              <a:effectLst/>
              <a:uLnTx/>
              <a:uFillTx/>
              <a:latin typeface="Comic Sans MS"/>
              <a:ea typeface="+mn-ea"/>
              <a:cs typeface="+mn-cs"/>
            </a:endParaRPr>
          </a:p>
        </p:txBody>
      </p:sp>
    </p:spTree>
    <p:extLst>
      <p:ext uri="{BB962C8B-B14F-4D97-AF65-F5344CB8AC3E}">
        <p14:creationId xmlns:p14="http://schemas.microsoft.com/office/powerpoint/2010/main" val="1133873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44F87C10-323D-4FBF-BD64-BC300650B6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fld id="{A0283084-3D6B-4CAC-8401-5ACF609AC8DF}" type="slidenum">
              <a:rPr lang="en-US" altLang="en-US" i="0">
                <a:latin typeface="Times New Roman" panose="02020603050405020304" pitchFamily="18" charset="0"/>
              </a:rPr>
              <a:pPr/>
              <a:t>26</a:t>
            </a:fld>
            <a:endParaRPr lang="en-US" altLang="en-US" i="0">
              <a:latin typeface="Times New Roman" panose="02020603050405020304" pitchFamily="18" charset="0"/>
            </a:endParaRPr>
          </a:p>
        </p:txBody>
      </p:sp>
      <p:sp>
        <p:nvSpPr>
          <p:cNvPr id="65539" name="Rectangle 2">
            <a:extLst>
              <a:ext uri="{FF2B5EF4-FFF2-40B4-BE49-F238E27FC236}">
                <a16:creationId xmlns:a16="http://schemas.microsoft.com/office/drawing/2014/main" id="{34C25843-1A21-430F-BD42-72E505638A72}"/>
              </a:ext>
            </a:extLst>
          </p:cNvPr>
          <p:cNvSpPr>
            <a:spLocks noGrp="1" noChangeArrowheads="1"/>
          </p:cNvSpPr>
          <p:nvPr>
            <p:ph type="title"/>
          </p:nvPr>
        </p:nvSpPr>
        <p:spPr>
          <a:xfrm>
            <a:off x="522288" y="508000"/>
            <a:ext cx="7772400" cy="1143000"/>
          </a:xfrm>
        </p:spPr>
        <p:txBody>
          <a:bodyPr/>
          <a:lstStyle/>
          <a:p>
            <a:r>
              <a:rPr lang="en-US" altLang="en-US" sz="2000"/>
              <a:t>Switching Via An Interconnection Network</a:t>
            </a:r>
          </a:p>
        </p:txBody>
      </p:sp>
      <p:sp>
        <p:nvSpPr>
          <p:cNvPr id="65540" name="Rectangle 3">
            <a:extLst>
              <a:ext uri="{FF2B5EF4-FFF2-40B4-BE49-F238E27FC236}">
                <a16:creationId xmlns:a16="http://schemas.microsoft.com/office/drawing/2014/main" id="{0EF36878-9068-4A0F-BDA8-3A944189FFC9}"/>
              </a:ext>
            </a:extLst>
          </p:cNvPr>
          <p:cNvSpPr>
            <a:spLocks noGrp="1" noChangeArrowheads="1"/>
          </p:cNvSpPr>
          <p:nvPr>
            <p:ph type="body" idx="1"/>
          </p:nvPr>
        </p:nvSpPr>
        <p:spPr>
          <a:xfrm>
            <a:off x="587375" y="2106613"/>
            <a:ext cx="7772400" cy="3497262"/>
          </a:xfrm>
        </p:spPr>
        <p:txBody>
          <a:bodyPr/>
          <a:lstStyle/>
          <a:p>
            <a:r>
              <a:rPr lang="en-US" altLang="en-US" sz="2000"/>
              <a:t>overcome  bus bandwidth limitations</a:t>
            </a:r>
          </a:p>
          <a:p>
            <a:r>
              <a:rPr lang="en-US" altLang="en-US" sz="2000"/>
              <a:t>Banyan networks, other interconnection nets initially developed to connect processors in multiprocessor</a:t>
            </a:r>
          </a:p>
          <a:p>
            <a:r>
              <a:rPr lang="en-US" altLang="en-US" sz="2000"/>
              <a:t>Advanced design: fragmenting datagram into fixed length cells, switch cells through the fabric. </a:t>
            </a:r>
          </a:p>
          <a:p>
            <a:pPr lvl="1"/>
            <a:r>
              <a:rPr lang="en-US" altLang="en-US" sz="1800"/>
              <a:t>Segmentation and Reassembly (SAR)</a:t>
            </a:r>
          </a:p>
          <a:p>
            <a:pPr lvl="2"/>
            <a:r>
              <a:rPr lang="en-US" altLang="en-US" sz="1800"/>
              <a:t>Discuss overheads</a:t>
            </a:r>
          </a:p>
          <a:p>
            <a:r>
              <a:rPr lang="en-US" altLang="en-US" sz="2000"/>
              <a:t>Cisco 12000: switches Gbps through the interconnection network</a:t>
            </a:r>
            <a:endParaRPr lang="en-US" altLang="en-US" sz="1600"/>
          </a:p>
        </p:txBody>
      </p:sp>
      <p:sp>
        <p:nvSpPr>
          <p:cNvPr id="5" name="TextBox 4">
            <a:extLst>
              <a:ext uri="{FF2B5EF4-FFF2-40B4-BE49-F238E27FC236}">
                <a16:creationId xmlns:a16="http://schemas.microsoft.com/office/drawing/2014/main" id="{0222F474-22C1-45FD-8587-A72602B1B959}"/>
              </a:ext>
            </a:extLst>
          </p:cNvPr>
          <p:cNvSpPr txBox="1"/>
          <p:nvPr/>
        </p:nvSpPr>
        <p:spPr>
          <a:xfrm>
            <a:off x="2822156" y="6551364"/>
            <a:ext cx="415530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7030A0"/>
                </a:solidFill>
                <a:effectLst/>
                <a:uLnTx/>
                <a:uFillTx/>
                <a:latin typeface="Comic Sans MS"/>
                <a:ea typeface="+mn-ea"/>
                <a:cs typeface="+mn-cs"/>
              </a:rPr>
              <a:t>This slide was downloaded from Internet!</a:t>
            </a:r>
            <a:endParaRPr kumimoji="0" lang="zh-CN" altLang="en-US" sz="1600" b="0" i="0" u="none" strike="noStrike" kern="1200" cap="none" spc="0" normalizeH="0" baseline="0" noProof="0" dirty="0">
              <a:ln>
                <a:noFill/>
              </a:ln>
              <a:solidFill>
                <a:srgbClr val="7030A0"/>
              </a:solidFill>
              <a:effectLst/>
              <a:uLnTx/>
              <a:uFillTx/>
              <a:latin typeface="Comic Sans MS"/>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12"/>
          <p:cNvSpPr>
            <a:spLocks noChangeArrowheads="1"/>
          </p:cNvSpPr>
          <p:nvPr/>
        </p:nvSpPr>
        <p:spPr bwMode="auto">
          <a:xfrm>
            <a:off x="1917700" y="1306513"/>
            <a:ext cx="4568825" cy="1836737"/>
          </a:xfrm>
          <a:prstGeom prst="rect">
            <a:avLst/>
          </a:prstGeom>
          <a:solidFill>
            <a:schemeClr val="bg1"/>
          </a:solidFill>
          <a:ln w="19050">
            <a:solidFill>
              <a:srgbClr val="5F5F5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58" name="Rectangle 13"/>
          <p:cNvSpPr>
            <a:spLocks noChangeArrowheads="1"/>
          </p:cNvSpPr>
          <p:nvPr/>
        </p:nvSpPr>
        <p:spPr bwMode="auto">
          <a:xfrm>
            <a:off x="2073275" y="1820863"/>
            <a:ext cx="1417638" cy="828675"/>
          </a:xfrm>
          <a:prstGeom prst="rect">
            <a:avLst/>
          </a:prstGeom>
          <a:solidFill>
            <a:schemeClr val="bg1"/>
          </a:solidFill>
          <a:ln w="28575">
            <a:solidFill>
              <a:srgbClr val="0066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line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termination</a:t>
            </a:r>
          </a:p>
        </p:txBody>
      </p:sp>
      <p:sp>
        <p:nvSpPr>
          <p:cNvPr id="23559" name="Rectangle 14"/>
          <p:cNvSpPr>
            <a:spLocks noChangeArrowheads="1"/>
          </p:cNvSpPr>
          <p:nvPr/>
        </p:nvSpPr>
        <p:spPr bwMode="auto">
          <a:xfrm>
            <a:off x="3697288" y="1492250"/>
            <a:ext cx="1152525" cy="1409700"/>
          </a:xfrm>
          <a:prstGeom prst="rect">
            <a:avLst/>
          </a:prstGeom>
          <a:solidFill>
            <a:schemeClr val="bg1"/>
          </a:solidFill>
          <a:ln w="28575">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60" name="Rectangle 15"/>
          <p:cNvSpPr>
            <a:spLocks noChangeArrowheads="1"/>
          </p:cNvSpPr>
          <p:nvPr/>
        </p:nvSpPr>
        <p:spPr bwMode="auto">
          <a:xfrm>
            <a:off x="5048250" y="1443038"/>
            <a:ext cx="1247775" cy="1504950"/>
          </a:xfrm>
          <a:prstGeom prst="rect">
            <a:avLst/>
          </a:prstGeom>
          <a:solidFill>
            <a:schemeClr val="bg1"/>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61" name="Line 16"/>
          <p:cNvSpPr>
            <a:spLocks noChangeShapeType="1"/>
          </p:cNvSpPr>
          <p:nvPr/>
        </p:nvSpPr>
        <p:spPr bwMode="auto">
          <a:xfrm>
            <a:off x="1641475" y="2232025"/>
            <a:ext cx="423863"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62" name="Line 30"/>
          <p:cNvSpPr>
            <a:spLocks noChangeShapeType="1"/>
          </p:cNvSpPr>
          <p:nvPr/>
        </p:nvSpPr>
        <p:spPr bwMode="auto">
          <a:xfrm>
            <a:off x="3509963" y="2211388"/>
            <a:ext cx="190500" cy="1587"/>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63" name="Line 31"/>
          <p:cNvSpPr>
            <a:spLocks noChangeShapeType="1"/>
          </p:cNvSpPr>
          <p:nvPr/>
        </p:nvSpPr>
        <p:spPr bwMode="auto">
          <a:xfrm>
            <a:off x="4852988" y="2168525"/>
            <a:ext cx="190500" cy="1588"/>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64" name="Line 32"/>
          <p:cNvSpPr>
            <a:spLocks noChangeShapeType="1"/>
          </p:cNvSpPr>
          <p:nvPr/>
        </p:nvSpPr>
        <p:spPr bwMode="auto">
          <a:xfrm flipV="1">
            <a:off x="6243638" y="2209800"/>
            <a:ext cx="736600" cy="1588"/>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65" name="Rectangle 33"/>
          <p:cNvSpPr>
            <a:spLocks noChangeArrowheads="1"/>
          </p:cNvSpPr>
          <p:nvPr/>
        </p:nvSpPr>
        <p:spPr bwMode="auto">
          <a:xfrm>
            <a:off x="3730625" y="1801813"/>
            <a:ext cx="1055688" cy="828675"/>
          </a:xfrm>
          <a:prstGeom prst="rect">
            <a:avLst/>
          </a:prstGeom>
          <a:solidFill>
            <a:schemeClr val="bg1"/>
          </a:solidFill>
          <a:ln>
            <a:noFill/>
          </a:ln>
          <a:effectLst/>
          <a:extLst>
            <a:ext uri="{91240B29-F687-4f45-9708-019B960494DF}">
              <a14:hiddenLine xmlns="" xmlns:a14="http://schemas.microsoft.com/office/drawing/2010/main" w="28575">
                <a:solidFill>
                  <a:srgbClr val="0066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link </a:t>
            </a:r>
          </a:p>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layer </a:t>
            </a:r>
          </a:p>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protocol</a:t>
            </a:r>
          </a:p>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(receive)</a:t>
            </a:r>
          </a:p>
        </p:txBody>
      </p:sp>
      <p:sp>
        <p:nvSpPr>
          <p:cNvPr id="23566" name="Text Box 35"/>
          <p:cNvSpPr txBox="1">
            <a:spLocks noChangeArrowheads="1"/>
          </p:cNvSpPr>
          <p:nvPr/>
        </p:nvSpPr>
        <p:spPr bwMode="auto">
          <a:xfrm>
            <a:off x="5080000" y="1455738"/>
            <a:ext cx="1250950" cy="1465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lookup,</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forwarding</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queueing</a:t>
            </a:r>
          </a:p>
        </p:txBody>
      </p:sp>
      <p:sp>
        <p:nvSpPr>
          <p:cNvPr id="23568" name="Rectangle 4"/>
          <p:cNvSpPr>
            <a:spLocks noGrp="1" noChangeArrowheads="1"/>
          </p:cNvSpPr>
          <p:nvPr>
            <p:ph type="body" idx="1"/>
          </p:nvPr>
        </p:nvSpPr>
        <p:spPr>
          <a:xfrm>
            <a:off x="3394075" y="3746500"/>
            <a:ext cx="5456238" cy="2667000"/>
          </a:xfrm>
        </p:spPr>
        <p:txBody>
          <a:bodyPr>
            <a:normAutofit lnSpcReduction="10000"/>
          </a:bodyPr>
          <a:lstStyle/>
          <a:p>
            <a:pPr>
              <a:lnSpc>
                <a:spcPct val="90000"/>
              </a:lnSpc>
              <a:buFont typeface="Wingdings" panose="05000000000000000000" pitchFamily="2" charset="2"/>
              <a:buNone/>
            </a:pPr>
            <a:r>
              <a:rPr lang="en-US" altLang="en-US" sz="2400" dirty="0">
                <a:solidFill>
                  <a:srgbClr val="000099"/>
                </a:solidFill>
              </a:rPr>
              <a:t>decentralized switching</a:t>
            </a:r>
            <a:r>
              <a:rPr lang="en-US" altLang="en-US" sz="2400" i="1" dirty="0">
                <a:solidFill>
                  <a:srgbClr val="000099"/>
                </a:solidFill>
              </a:rPr>
              <a:t>:</a:t>
            </a:r>
            <a:r>
              <a:rPr lang="en-US" altLang="en-US" sz="2400" dirty="0">
                <a:solidFill>
                  <a:srgbClr val="000099"/>
                </a:solidFill>
              </a:rPr>
              <a:t> </a:t>
            </a:r>
          </a:p>
          <a:p>
            <a:pPr>
              <a:lnSpc>
                <a:spcPct val="90000"/>
              </a:lnSpc>
            </a:pPr>
            <a:r>
              <a:rPr lang="en-US" altLang="en-US" sz="2200" dirty="0"/>
              <a:t>given datagram </a:t>
            </a:r>
            <a:r>
              <a:rPr lang="en-US" altLang="en-US" sz="2200" dirty="0" err="1"/>
              <a:t>dest</a:t>
            </a:r>
            <a:r>
              <a:rPr lang="en-US" altLang="en-US" sz="2200" dirty="0"/>
              <a:t>., lookup output port using forwarding table in input port memory </a:t>
            </a:r>
            <a:r>
              <a:rPr lang="en-US" altLang="en-US" sz="2200" i="1" dirty="0"/>
              <a:t>(“match plus action”)</a:t>
            </a:r>
          </a:p>
          <a:p>
            <a:pPr>
              <a:lnSpc>
                <a:spcPct val="90000"/>
              </a:lnSpc>
            </a:pPr>
            <a:r>
              <a:rPr lang="en-US" altLang="en-US" sz="2200" b="1" i="1" dirty="0"/>
              <a:t>goal: complete input port processing at </a:t>
            </a:r>
            <a:r>
              <a:rPr lang="ja-JP" altLang="en-US" sz="2200" b="1" i="1" dirty="0"/>
              <a:t>‘</a:t>
            </a:r>
            <a:r>
              <a:rPr lang="en-US" altLang="ja-JP" sz="2200" b="1" i="1" dirty="0"/>
              <a:t>line speed</a:t>
            </a:r>
            <a:r>
              <a:rPr lang="ja-JP" altLang="en-US" sz="2200" b="1" i="1" dirty="0"/>
              <a:t>’</a:t>
            </a:r>
            <a:endParaRPr lang="en-US" altLang="ja-JP" sz="2200" b="1" i="1" dirty="0"/>
          </a:p>
          <a:p>
            <a:pPr>
              <a:lnSpc>
                <a:spcPct val="90000"/>
              </a:lnSpc>
            </a:pPr>
            <a:r>
              <a:rPr lang="en-US" altLang="en-US" sz="2200" b="1" i="1" dirty="0"/>
              <a:t>queuing</a:t>
            </a:r>
            <a:r>
              <a:rPr lang="en-US" altLang="en-US" sz="2200" dirty="0"/>
              <a:t>: if datagrams arrive faster than forwarding rate into switch fabric</a:t>
            </a:r>
          </a:p>
        </p:txBody>
      </p:sp>
      <p:sp>
        <p:nvSpPr>
          <p:cNvPr id="23569" name="Text Box 5"/>
          <p:cNvSpPr txBox="1">
            <a:spLocks noChangeArrowheads="1"/>
          </p:cNvSpPr>
          <p:nvPr/>
        </p:nvSpPr>
        <p:spPr bwMode="auto">
          <a:xfrm>
            <a:off x="201613" y="3054350"/>
            <a:ext cx="2174875"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99"/>
                </a:solidFill>
                <a:effectLst/>
                <a:uLnTx/>
                <a:uFillTx/>
                <a:latin typeface="Arial" charset="0"/>
                <a:ea typeface="ＭＳ Ｐゴシック" charset="0"/>
                <a:cs typeface="+mn-cs"/>
              </a:rPr>
              <a:t>physical layer:</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Arial" charset="0"/>
                <a:ea typeface="ＭＳ Ｐゴシック" charset="0"/>
                <a:cs typeface="+mn-cs"/>
              </a:rPr>
              <a:t>bit-level reception</a:t>
            </a: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70" name="Text Box 6"/>
          <p:cNvSpPr txBox="1">
            <a:spLocks noChangeArrowheads="1"/>
          </p:cNvSpPr>
          <p:nvPr/>
        </p:nvSpPr>
        <p:spPr bwMode="auto">
          <a:xfrm>
            <a:off x="569913" y="3783013"/>
            <a:ext cx="1820862"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99"/>
                </a:solidFill>
                <a:effectLst/>
                <a:uLnTx/>
                <a:uFillTx/>
                <a:latin typeface="Arial" charset="0"/>
                <a:ea typeface="ＭＳ Ｐゴシック" charset="0"/>
                <a:cs typeface="+mn-cs"/>
              </a:rPr>
              <a:t>data link layer:</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Arial" charset="0"/>
                <a:ea typeface="ＭＳ Ｐゴシック" charset="0"/>
                <a:cs typeface="+mn-cs"/>
              </a:rPr>
              <a:t>e.g., Ethernet</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Arial" charset="0"/>
                <a:ea typeface="ＭＳ Ｐゴシック" charset="0"/>
                <a:cs typeface="+mn-cs"/>
              </a:rPr>
              <a:t>see chapter 5</a:t>
            </a: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71" name="Line 45"/>
          <p:cNvSpPr>
            <a:spLocks noChangeShapeType="1"/>
          </p:cNvSpPr>
          <p:nvPr/>
        </p:nvSpPr>
        <p:spPr bwMode="auto">
          <a:xfrm>
            <a:off x="6969125" y="690563"/>
            <a:ext cx="11113" cy="28654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72" name="Rectangle 46"/>
          <p:cNvSpPr>
            <a:spLocks noChangeArrowheads="1"/>
          </p:cNvSpPr>
          <p:nvPr/>
        </p:nvSpPr>
        <p:spPr bwMode="auto">
          <a:xfrm>
            <a:off x="7061200" y="1819275"/>
            <a:ext cx="1055688" cy="828675"/>
          </a:xfrm>
          <a:prstGeom prst="rect">
            <a:avLst/>
          </a:prstGeom>
          <a:solidFill>
            <a:schemeClr val="bg1"/>
          </a:solidFill>
          <a:ln>
            <a:noFill/>
          </a:ln>
          <a:effectLst/>
          <a:extLst>
            <a:ext uri="{91240B29-F687-4f45-9708-019B960494DF}">
              <a14:hiddenLine xmlns="" xmlns:a14="http://schemas.microsoft.com/office/drawing/2010/main" w="28575">
                <a:solidFill>
                  <a:srgbClr val="0066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switch</a:t>
            </a:r>
          </a:p>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fabric</a:t>
            </a:r>
          </a:p>
        </p:txBody>
      </p:sp>
      <p:grpSp>
        <p:nvGrpSpPr>
          <p:cNvPr id="38932" name="Group 56"/>
          <p:cNvGrpSpPr>
            <a:grpSpLocks/>
          </p:cNvGrpSpPr>
          <p:nvPr/>
        </p:nvGrpSpPr>
        <p:grpSpPr bwMode="auto">
          <a:xfrm>
            <a:off x="5175250" y="2062163"/>
            <a:ext cx="993775" cy="468312"/>
            <a:chOff x="310" y="3526"/>
            <a:chExt cx="1040" cy="457"/>
          </a:xfrm>
        </p:grpSpPr>
        <p:sp>
          <p:nvSpPr>
            <p:cNvPr id="23577" name="Rectangle 47"/>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78" name="Line 48"/>
            <p:cNvSpPr>
              <a:spLocks noChangeShapeType="1"/>
            </p:cNvSpPr>
            <p:nvPr/>
          </p:nvSpPr>
          <p:spPr bwMode="auto">
            <a:xfrm>
              <a:off x="446" y="3535"/>
              <a:ext cx="2" cy="437"/>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79" name="Line 49"/>
            <p:cNvSpPr>
              <a:spLocks noChangeShapeType="1"/>
            </p:cNvSpPr>
            <p:nvPr/>
          </p:nvSpPr>
          <p:spPr bwMode="auto">
            <a:xfrm>
              <a:off x="558" y="3538"/>
              <a:ext cx="2" cy="435"/>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80" name="Line 50"/>
            <p:cNvSpPr>
              <a:spLocks noChangeShapeType="1"/>
            </p:cNvSpPr>
            <p:nvPr/>
          </p:nvSpPr>
          <p:spPr bwMode="auto">
            <a:xfrm>
              <a:off x="671" y="3534"/>
              <a:ext cx="2" cy="437"/>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81" name="Line 51"/>
            <p:cNvSpPr>
              <a:spLocks noChangeShapeType="1"/>
            </p:cNvSpPr>
            <p:nvPr/>
          </p:nvSpPr>
          <p:spPr bwMode="auto">
            <a:xfrm>
              <a:off x="782" y="3535"/>
              <a:ext cx="2" cy="437"/>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82" name="Line 52"/>
            <p:cNvSpPr>
              <a:spLocks noChangeShapeType="1"/>
            </p:cNvSpPr>
            <p:nvPr/>
          </p:nvSpPr>
          <p:spPr bwMode="auto">
            <a:xfrm>
              <a:off x="895" y="3534"/>
              <a:ext cx="2" cy="437"/>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83" name="Line 53"/>
            <p:cNvSpPr>
              <a:spLocks noChangeShapeType="1"/>
            </p:cNvSpPr>
            <p:nvPr/>
          </p:nvSpPr>
          <p:spPr bwMode="auto">
            <a:xfrm>
              <a:off x="1006" y="3534"/>
              <a:ext cx="2" cy="437"/>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84" name="Line 54"/>
            <p:cNvSpPr>
              <a:spLocks noChangeShapeType="1"/>
            </p:cNvSpPr>
            <p:nvPr/>
          </p:nvSpPr>
          <p:spPr bwMode="auto">
            <a:xfrm>
              <a:off x="1121" y="3535"/>
              <a:ext cx="2" cy="437"/>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85" name="Line 55"/>
            <p:cNvSpPr>
              <a:spLocks noChangeShapeType="1"/>
            </p:cNvSpPr>
            <p:nvPr/>
          </p:nvSpPr>
          <p:spPr bwMode="auto">
            <a:xfrm>
              <a:off x="1229" y="3538"/>
              <a:ext cx="2" cy="435"/>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sp>
        <p:nvSpPr>
          <p:cNvPr id="23574" name="Line 58"/>
          <p:cNvSpPr>
            <a:spLocks noChangeShapeType="1"/>
          </p:cNvSpPr>
          <p:nvPr/>
        </p:nvSpPr>
        <p:spPr bwMode="auto">
          <a:xfrm flipV="1">
            <a:off x="2386013" y="2743200"/>
            <a:ext cx="446087" cy="490538"/>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75" name="Line 59"/>
          <p:cNvSpPr>
            <a:spLocks noChangeShapeType="1"/>
          </p:cNvSpPr>
          <p:nvPr/>
        </p:nvSpPr>
        <p:spPr bwMode="auto">
          <a:xfrm flipV="1">
            <a:off x="2405063" y="2940050"/>
            <a:ext cx="1193800" cy="1338263"/>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3576" name="Line 60"/>
          <p:cNvSpPr>
            <a:spLocks noChangeShapeType="1"/>
          </p:cNvSpPr>
          <p:nvPr/>
        </p:nvSpPr>
        <p:spPr bwMode="auto">
          <a:xfrm flipV="1">
            <a:off x="4910138" y="3070225"/>
            <a:ext cx="669925" cy="790575"/>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 name="Title 1"/>
          <p:cNvSpPr>
            <a:spLocks noGrp="1"/>
          </p:cNvSpPr>
          <p:nvPr>
            <p:ph type="title"/>
          </p:nvPr>
        </p:nvSpPr>
        <p:spPr/>
        <p:txBody>
          <a:bodyPr>
            <a:normAutofit fontScale="90000"/>
          </a:bodyPr>
          <a:lstStyle/>
          <a:p>
            <a:r>
              <a:rPr lang="en-US" dirty="0"/>
              <a:t>Router Architecture Overview</a:t>
            </a:r>
          </a:p>
        </p:txBody>
      </p:sp>
      <p:sp>
        <p:nvSpPr>
          <p:cNvPr id="3" name="TextBox 2"/>
          <p:cNvSpPr txBox="1"/>
          <p:nvPr/>
        </p:nvSpPr>
        <p:spPr>
          <a:xfrm>
            <a:off x="281855" y="713912"/>
            <a:ext cx="3582840"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a:ea typeface="+mn-ea"/>
                <a:cs typeface="+mn-cs"/>
              </a:rPr>
              <a:t>Input Port Functions</a:t>
            </a:r>
          </a:p>
        </p:txBody>
      </p:sp>
      <p:sp>
        <p:nvSpPr>
          <p:cNvPr id="32" name="TextBox 31">
            <a:extLst>
              <a:ext uri="{FF2B5EF4-FFF2-40B4-BE49-F238E27FC236}">
                <a16:creationId xmlns:a16="http://schemas.microsoft.com/office/drawing/2014/main" id="{5C86821F-A35B-4FEA-89AB-5CC53FBAD59C}"/>
              </a:ext>
            </a:extLst>
          </p:cNvPr>
          <p:cNvSpPr txBox="1"/>
          <p:nvPr/>
        </p:nvSpPr>
        <p:spPr>
          <a:xfrm>
            <a:off x="2822156" y="6551364"/>
            <a:ext cx="415530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This slide was downloaded from Internet!</a:t>
            </a:r>
            <a:endParaRPr kumimoji="0" lang="zh-CN" altLang="en-US" sz="16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72738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3"/>
          <p:cNvSpPr>
            <a:spLocks noGrp="1" noChangeArrowheads="1"/>
          </p:cNvSpPr>
          <p:nvPr>
            <p:ph type="body" idx="1"/>
          </p:nvPr>
        </p:nvSpPr>
        <p:spPr>
          <a:xfrm>
            <a:off x="539750" y="3946525"/>
            <a:ext cx="7772400" cy="914400"/>
          </a:xfrm>
        </p:spPr>
        <p:txBody>
          <a:bodyPr>
            <a:noAutofit/>
          </a:bodyPr>
          <a:lstStyle/>
          <a:p>
            <a:pPr>
              <a:buFont typeface="Wingdings" charset="0"/>
              <a:buChar char="v"/>
              <a:defRPr/>
            </a:pPr>
            <a:r>
              <a:rPr lang="en-US" sz="2400" i="1" dirty="0">
                <a:solidFill>
                  <a:srgbClr val="CC0000"/>
                </a:solidFill>
                <a:ea typeface="ＭＳ Ｐゴシック" charset="0"/>
                <a:cs typeface="+mn-cs"/>
              </a:rPr>
              <a:t>buffering</a:t>
            </a:r>
            <a:r>
              <a:rPr lang="en-US" sz="2400" dirty="0">
                <a:ea typeface="ＭＳ Ｐゴシック" charset="0"/>
                <a:cs typeface="+mn-cs"/>
              </a:rPr>
              <a:t> required when datagrams arrive from fabric faster than the transmission rate</a:t>
            </a:r>
          </a:p>
          <a:p>
            <a:pPr>
              <a:buFont typeface="Wingdings" charset="0"/>
              <a:buChar char="v"/>
              <a:defRPr/>
            </a:pPr>
            <a:r>
              <a:rPr lang="en-US" sz="2400" i="1" dirty="0">
                <a:solidFill>
                  <a:srgbClr val="CC0000"/>
                </a:solidFill>
                <a:ea typeface="ＭＳ Ｐゴシック" charset="0"/>
                <a:cs typeface="+mn-cs"/>
              </a:rPr>
              <a:t>scheduling discipline</a:t>
            </a:r>
            <a:r>
              <a:rPr lang="en-US" sz="2400" dirty="0">
                <a:ea typeface="ＭＳ Ｐゴシック" charset="0"/>
                <a:cs typeface="+mn-cs"/>
              </a:rPr>
              <a:t> chooses among queued datagrams for transmission</a:t>
            </a:r>
          </a:p>
        </p:txBody>
      </p:sp>
      <p:sp>
        <p:nvSpPr>
          <p:cNvPr id="28679" name="Rectangle 5"/>
          <p:cNvSpPr>
            <a:spLocks noChangeArrowheads="1"/>
          </p:cNvSpPr>
          <p:nvPr/>
        </p:nvSpPr>
        <p:spPr bwMode="auto">
          <a:xfrm>
            <a:off x="2406650" y="1473200"/>
            <a:ext cx="4568825" cy="1836738"/>
          </a:xfrm>
          <a:prstGeom prst="rect">
            <a:avLst/>
          </a:prstGeom>
          <a:solidFill>
            <a:schemeClr val="bg1"/>
          </a:solidFill>
          <a:ln w="19050">
            <a:solidFill>
              <a:srgbClr val="5F5F5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680" name="Rectangle 6"/>
          <p:cNvSpPr>
            <a:spLocks noChangeArrowheads="1"/>
          </p:cNvSpPr>
          <p:nvPr/>
        </p:nvSpPr>
        <p:spPr bwMode="auto">
          <a:xfrm>
            <a:off x="5329238" y="1931988"/>
            <a:ext cx="1417637" cy="828675"/>
          </a:xfrm>
          <a:prstGeom prst="rect">
            <a:avLst/>
          </a:prstGeom>
          <a:solidFill>
            <a:schemeClr val="bg1"/>
          </a:solidFill>
          <a:ln w="28575">
            <a:solidFill>
              <a:srgbClr val="0066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line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termination</a:t>
            </a:r>
          </a:p>
        </p:txBody>
      </p:sp>
      <p:sp>
        <p:nvSpPr>
          <p:cNvPr id="28681" name="Rectangle 7"/>
          <p:cNvSpPr>
            <a:spLocks noChangeArrowheads="1"/>
          </p:cNvSpPr>
          <p:nvPr/>
        </p:nvSpPr>
        <p:spPr bwMode="auto">
          <a:xfrm>
            <a:off x="4019550" y="1658938"/>
            <a:ext cx="1152525" cy="1409700"/>
          </a:xfrm>
          <a:prstGeom prst="rect">
            <a:avLst/>
          </a:prstGeom>
          <a:solidFill>
            <a:schemeClr val="bg1"/>
          </a:solidFill>
          <a:ln w="28575">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682" name="Line 10"/>
          <p:cNvSpPr>
            <a:spLocks noChangeShapeType="1"/>
          </p:cNvSpPr>
          <p:nvPr/>
        </p:nvSpPr>
        <p:spPr bwMode="auto">
          <a:xfrm>
            <a:off x="3841750" y="2378075"/>
            <a:ext cx="190500" cy="1588"/>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683" name="Line 11"/>
          <p:cNvSpPr>
            <a:spLocks noChangeShapeType="1"/>
          </p:cNvSpPr>
          <p:nvPr/>
        </p:nvSpPr>
        <p:spPr bwMode="auto">
          <a:xfrm>
            <a:off x="5175250" y="2335213"/>
            <a:ext cx="190500" cy="1587"/>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684" name="Line 12"/>
          <p:cNvSpPr>
            <a:spLocks noChangeShapeType="1"/>
          </p:cNvSpPr>
          <p:nvPr/>
        </p:nvSpPr>
        <p:spPr bwMode="auto">
          <a:xfrm flipV="1">
            <a:off x="6732588" y="2376488"/>
            <a:ext cx="736600" cy="1587"/>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685" name="Rectangle 13"/>
          <p:cNvSpPr>
            <a:spLocks noChangeArrowheads="1"/>
          </p:cNvSpPr>
          <p:nvPr/>
        </p:nvSpPr>
        <p:spPr bwMode="auto">
          <a:xfrm>
            <a:off x="4052888" y="1968500"/>
            <a:ext cx="1055687" cy="828675"/>
          </a:xfrm>
          <a:prstGeom prst="rect">
            <a:avLst/>
          </a:prstGeom>
          <a:solidFill>
            <a:schemeClr val="bg1"/>
          </a:solidFill>
          <a:ln>
            <a:noFill/>
          </a:ln>
          <a:effectLst/>
          <a:extLst>
            <a:ext uri="{91240B29-F687-4f45-9708-019B960494DF}">
              <a14:hiddenLine xmlns="" xmlns:a14="http://schemas.microsoft.com/office/drawing/2010/main" w="28575">
                <a:solidFill>
                  <a:srgbClr val="0066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link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layer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protocol</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(send)</a:t>
            </a:r>
          </a:p>
        </p:txBody>
      </p:sp>
      <p:sp>
        <p:nvSpPr>
          <p:cNvPr id="28686" name="Rectangle 16"/>
          <p:cNvSpPr>
            <a:spLocks noChangeArrowheads="1"/>
          </p:cNvSpPr>
          <p:nvPr/>
        </p:nvSpPr>
        <p:spPr bwMode="auto">
          <a:xfrm>
            <a:off x="847725" y="1762125"/>
            <a:ext cx="1055688" cy="828675"/>
          </a:xfrm>
          <a:prstGeom prst="rect">
            <a:avLst/>
          </a:prstGeom>
          <a:solidFill>
            <a:schemeClr val="bg1"/>
          </a:solidFill>
          <a:ln>
            <a:noFill/>
          </a:ln>
          <a:effectLst/>
          <a:extLst>
            <a:ext uri="{91240B29-F687-4f45-9708-019B960494DF}">
              <a14:hiddenLine xmlns="" xmlns:a14="http://schemas.microsoft.com/office/drawing/2010/main" w="28575">
                <a:solidFill>
                  <a:srgbClr val="0066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switch</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fabric</a:t>
            </a:r>
          </a:p>
        </p:txBody>
      </p:sp>
      <p:grpSp>
        <p:nvGrpSpPr>
          <p:cNvPr id="44046" name="Group 28"/>
          <p:cNvGrpSpPr>
            <a:grpSpLocks/>
          </p:cNvGrpSpPr>
          <p:nvPr/>
        </p:nvGrpSpPr>
        <p:grpSpPr bwMode="auto">
          <a:xfrm>
            <a:off x="2559050" y="1609725"/>
            <a:ext cx="1247775" cy="1504950"/>
            <a:chOff x="3180" y="909"/>
            <a:chExt cx="786" cy="948"/>
          </a:xfrm>
        </p:grpSpPr>
        <p:sp>
          <p:nvSpPr>
            <p:cNvPr id="28690" name="Rectangle 8"/>
            <p:cNvSpPr>
              <a:spLocks noChangeArrowheads="1"/>
            </p:cNvSpPr>
            <p:nvPr/>
          </p:nvSpPr>
          <p:spPr bwMode="auto">
            <a:xfrm>
              <a:off x="3180" y="909"/>
              <a:ext cx="786" cy="948"/>
            </a:xfrm>
            <a:prstGeom prst="rect">
              <a:avLst/>
            </a:prstGeom>
            <a:solidFill>
              <a:schemeClr val="bg1"/>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691" name="Text Box 14"/>
            <p:cNvSpPr txBox="1">
              <a:spLocks noChangeArrowheads="1"/>
            </p:cNvSpPr>
            <p:nvPr/>
          </p:nvSpPr>
          <p:spPr bwMode="auto">
            <a:xfrm>
              <a:off x="3232" y="917"/>
              <a:ext cx="724" cy="9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datagram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buffer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queueing</a:t>
              </a:r>
            </a:p>
          </p:txBody>
        </p:sp>
        <p:grpSp>
          <p:nvGrpSpPr>
            <p:cNvPr id="44051" name="Group 17"/>
            <p:cNvGrpSpPr>
              <a:grpSpLocks/>
            </p:cNvGrpSpPr>
            <p:nvPr/>
          </p:nvGrpSpPr>
          <p:grpSpPr bwMode="auto">
            <a:xfrm>
              <a:off x="3260" y="1299"/>
              <a:ext cx="626" cy="295"/>
              <a:chOff x="310" y="3526"/>
              <a:chExt cx="1040" cy="457"/>
            </a:xfrm>
          </p:grpSpPr>
          <p:sp>
            <p:nvSpPr>
              <p:cNvPr id="28693" name="Rectangle 18"/>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694" name="Line 19"/>
              <p:cNvSpPr>
                <a:spLocks noChangeShapeType="1"/>
              </p:cNvSpPr>
              <p:nvPr/>
            </p:nvSpPr>
            <p:spPr bwMode="auto">
              <a:xfrm>
                <a:off x="446" y="3535"/>
                <a:ext cx="2" cy="437"/>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695" name="Line 20"/>
              <p:cNvSpPr>
                <a:spLocks noChangeShapeType="1"/>
              </p:cNvSpPr>
              <p:nvPr/>
            </p:nvSpPr>
            <p:spPr bwMode="auto">
              <a:xfrm>
                <a:off x="558" y="3538"/>
                <a:ext cx="2" cy="435"/>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696" name="Line 21"/>
              <p:cNvSpPr>
                <a:spLocks noChangeShapeType="1"/>
              </p:cNvSpPr>
              <p:nvPr/>
            </p:nvSpPr>
            <p:spPr bwMode="auto">
              <a:xfrm>
                <a:off x="671" y="3534"/>
                <a:ext cx="2" cy="437"/>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697" name="Line 22"/>
              <p:cNvSpPr>
                <a:spLocks noChangeShapeType="1"/>
              </p:cNvSpPr>
              <p:nvPr/>
            </p:nvSpPr>
            <p:spPr bwMode="auto">
              <a:xfrm>
                <a:off x="782" y="3535"/>
                <a:ext cx="2" cy="437"/>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698" name="Line 23"/>
              <p:cNvSpPr>
                <a:spLocks noChangeShapeType="1"/>
              </p:cNvSpPr>
              <p:nvPr/>
            </p:nvSpPr>
            <p:spPr bwMode="auto">
              <a:xfrm>
                <a:off x="895" y="3534"/>
                <a:ext cx="2" cy="437"/>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699" name="Line 24"/>
              <p:cNvSpPr>
                <a:spLocks noChangeShapeType="1"/>
              </p:cNvSpPr>
              <p:nvPr/>
            </p:nvSpPr>
            <p:spPr bwMode="auto">
              <a:xfrm>
                <a:off x="1006" y="3534"/>
                <a:ext cx="2" cy="437"/>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700" name="Line 25"/>
              <p:cNvSpPr>
                <a:spLocks noChangeShapeType="1"/>
              </p:cNvSpPr>
              <p:nvPr/>
            </p:nvSpPr>
            <p:spPr bwMode="auto">
              <a:xfrm>
                <a:off x="1121" y="3535"/>
                <a:ext cx="2" cy="437"/>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701" name="Line 26"/>
              <p:cNvSpPr>
                <a:spLocks noChangeShapeType="1"/>
              </p:cNvSpPr>
              <p:nvPr/>
            </p:nvSpPr>
            <p:spPr bwMode="auto">
              <a:xfrm>
                <a:off x="1229" y="3538"/>
                <a:ext cx="2" cy="435"/>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grpSp>
      <p:sp>
        <p:nvSpPr>
          <p:cNvPr id="28688" name="Line 27"/>
          <p:cNvSpPr>
            <a:spLocks noChangeShapeType="1"/>
          </p:cNvSpPr>
          <p:nvPr/>
        </p:nvSpPr>
        <p:spPr bwMode="auto">
          <a:xfrm>
            <a:off x="1770063" y="1338263"/>
            <a:ext cx="11112" cy="219551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8689" name="Line 9"/>
          <p:cNvSpPr>
            <a:spLocks noChangeShapeType="1"/>
          </p:cNvSpPr>
          <p:nvPr/>
        </p:nvSpPr>
        <p:spPr bwMode="auto">
          <a:xfrm flipV="1">
            <a:off x="1762125" y="2420938"/>
            <a:ext cx="925513"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 name="Title 1"/>
          <p:cNvSpPr>
            <a:spLocks noGrp="1"/>
          </p:cNvSpPr>
          <p:nvPr>
            <p:ph type="title"/>
          </p:nvPr>
        </p:nvSpPr>
        <p:spPr>
          <a:xfrm>
            <a:off x="0" y="-15648"/>
            <a:ext cx="7874000" cy="683305"/>
          </a:xfrm>
        </p:spPr>
        <p:txBody>
          <a:bodyPr>
            <a:normAutofit fontScale="90000"/>
          </a:bodyPr>
          <a:lstStyle/>
          <a:p>
            <a:r>
              <a:rPr lang="en-US" dirty="0"/>
              <a:t>Router Architecture Overview</a:t>
            </a:r>
          </a:p>
        </p:txBody>
      </p:sp>
      <p:sp>
        <p:nvSpPr>
          <p:cNvPr id="32" name="TextBox 31"/>
          <p:cNvSpPr txBox="1"/>
          <p:nvPr/>
        </p:nvSpPr>
        <p:spPr>
          <a:xfrm>
            <a:off x="281855" y="713912"/>
            <a:ext cx="233570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a:ea typeface="+mn-ea"/>
                <a:cs typeface="+mn-cs"/>
              </a:rPr>
              <a:t>Output Ports</a:t>
            </a:r>
          </a:p>
        </p:txBody>
      </p:sp>
      <p:sp>
        <p:nvSpPr>
          <p:cNvPr id="28" name="TextBox 27">
            <a:extLst>
              <a:ext uri="{FF2B5EF4-FFF2-40B4-BE49-F238E27FC236}">
                <a16:creationId xmlns:a16="http://schemas.microsoft.com/office/drawing/2014/main" id="{ACD5E452-9A38-42DB-AD7A-03816F66D865}"/>
              </a:ext>
            </a:extLst>
          </p:cNvPr>
          <p:cNvSpPr txBox="1"/>
          <p:nvPr/>
        </p:nvSpPr>
        <p:spPr>
          <a:xfrm>
            <a:off x="2822156" y="6551364"/>
            <a:ext cx="415530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This slide was downloaded from Internet!</a:t>
            </a:r>
            <a:endParaRPr kumimoji="0" lang="zh-CN" altLang="en-US" sz="16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54655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3"/>
          <p:cNvSpPr>
            <a:spLocks noGrp="1" noChangeArrowheads="1"/>
          </p:cNvSpPr>
          <p:nvPr>
            <p:ph type="body" idx="1"/>
          </p:nvPr>
        </p:nvSpPr>
        <p:spPr>
          <a:xfrm>
            <a:off x="746125" y="4602163"/>
            <a:ext cx="7772400" cy="1190625"/>
          </a:xfrm>
        </p:spPr>
        <p:txBody>
          <a:bodyPr>
            <a:normAutofit fontScale="70000" lnSpcReduction="20000"/>
          </a:bodyPr>
          <a:lstStyle/>
          <a:p>
            <a:pPr>
              <a:buFont typeface="Wingdings" charset="0"/>
              <a:buChar char="v"/>
              <a:defRPr/>
            </a:pPr>
            <a:r>
              <a:rPr lang="en-US">
                <a:ea typeface="ＭＳ Ｐゴシック" charset="0"/>
                <a:cs typeface="+mn-cs"/>
              </a:rPr>
              <a:t>buffering when arrival rate via switch exceeds output line speed</a:t>
            </a:r>
          </a:p>
          <a:p>
            <a:pPr>
              <a:buFont typeface="Wingdings" charset="0"/>
              <a:buChar char="v"/>
              <a:defRPr/>
            </a:pPr>
            <a:r>
              <a:rPr lang="en-US" i="1">
                <a:solidFill>
                  <a:srgbClr val="CC0000"/>
                </a:solidFill>
                <a:ea typeface="ＭＳ Ｐゴシック" charset="0"/>
                <a:cs typeface="+mn-cs"/>
              </a:rPr>
              <a:t>queueing (delay) and loss due to output port buffer overflow!</a:t>
            </a:r>
            <a:endParaRPr lang="en-US">
              <a:solidFill>
                <a:srgbClr val="CC0000"/>
              </a:solidFill>
              <a:ea typeface="ＭＳ Ｐゴシック" charset="0"/>
              <a:cs typeface="+mn-cs"/>
            </a:endParaRPr>
          </a:p>
        </p:txBody>
      </p:sp>
      <p:grpSp>
        <p:nvGrpSpPr>
          <p:cNvPr id="45062" name="Group 78"/>
          <p:cNvGrpSpPr>
            <a:grpSpLocks/>
          </p:cNvGrpSpPr>
          <p:nvPr/>
        </p:nvGrpSpPr>
        <p:grpSpPr bwMode="auto">
          <a:xfrm>
            <a:off x="884238" y="1477963"/>
            <a:ext cx="7412037" cy="2870200"/>
            <a:chOff x="550" y="931"/>
            <a:chExt cx="4669" cy="1808"/>
          </a:xfrm>
        </p:grpSpPr>
        <p:grpSp>
          <p:nvGrpSpPr>
            <p:cNvPr id="45063" name="Group 29"/>
            <p:cNvGrpSpPr>
              <a:grpSpLocks/>
            </p:cNvGrpSpPr>
            <p:nvPr/>
          </p:nvGrpSpPr>
          <p:grpSpPr bwMode="auto">
            <a:xfrm>
              <a:off x="699" y="948"/>
              <a:ext cx="2099" cy="1356"/>
              <a:chOff x="523" y="976"/>
              <a:chExt cx="2099" cy="1356"/>
            </a:xfrm>
          </p:grpSpPr>
          <p:sp>
            <p:nvSpPr>
              <p:cNvPr id="29750" name="Rectangle 6"/>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nvGrpSpPr>
              <p:cNvPr id="45110" name="Group 10"/>
              <p:cNvGrpSpPr>
                <a:grpSpLocks/>
              </p:cNvGrpSpPr>
              <p:nvPr/>
            </p:nvGrpSpPr>
            <p:grpSpPr bwMode="auto">
              <a:xfrm>
                <a:off x="804" y="997"/>
                <a:ext cx="249" cy="1295"/>
                <a:chOff x="748" y="997"/>
                <a:chExt cx="249" cy="1295"/>
              </a:xfrm>
            </p:grpSpPr>
            <p:sp>
              <p:nvSpPr>
                <p:cNvPr id="29770" name="Rectangle 7"/>
                <p:cNvSpPr>
                  <a:spLocks noChangeArrowheads="1"/>
                </p:cNvSpPr>
                <p:nvPr/>
              </p:nvSpPr>
              <p:spPr bwMode="auto">
                <a:xfrm>
                  <a:off x="759" y="997"/>
                  <a:ext cx="238" cy="35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71" name="Rectangle 8"/>
                <p:cNvSpPr>
                  <a:spLocks noChangeArrowheads="1"/>
                </p:cNvSpPr>
                <p:nvPr/>
              </p:nvSpPr>
              <p:spPr bwMode="auto">
                <a:xfrm>
                  <a:off x="750" y="1472"/>
                  <a:ext cx="238" cy="35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72" name="Rectangle 9"/>
                <p:cNvSpPr>
                  <a:spLocks noChangeArrowheads="1"/>
                </p:cNvSpPr>
                <p:nvPr/>
              </p:nvSpPr>
              <p:spPr bwMode="auto">
                <a:xfrm>
                  <a:off x="748" y="1940"/>
                  <a:ext cx="238" cy="35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grpSp>
            <p:nvGrpSpPr>
              <p:cNvPr id="45111" name="Group 11"/>
              <p:cNvGrpSpPr>
                <a:grpSpLocks/>
              </p:cNvGrpSpPr>
              <p:nvPr/>
            </p:nvGrpSpPr>
            <p:grpSpPr bwMode="auto">
              <a:xfrm>
                <a:off x="2109" y="1002"/>
                <a:ext cx="249" cy="1295"/>
                <a:chOff x="748" y="997"/>
                <a:chExt cx="249" cy="1295"/>
              </a:xfrm>
            </p:grpSpPr>
            <p:sp>
              <p:nvSpPr>
                <p:cNvPr id="29767" name="Rectangle 12"/>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68" name="Rectangle 13"/>
                <p:cNvSpPr>
                  <a:spLocks noChangeArrowheads="1"/>
                </p:cNvSpPr>
                <p:nvPr/>
              </p:nvSpPr>
              <p:spPr bwMode="auto">
                <a:xfrm>
                  <a:off x="750" y="1472"/>
                  <a:ext cx="238" cy="352"/>
                </a:xfrm>
                <a:prstGeom prst="rect">
                  <a:avLst/>
                </a:prstGeom>
                <a:solidFill>
                  <a:schemeClr val="bg1"/>
                </a:solidFill>
                <a:ln w="1905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69" name="Rectangle 14"/>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sp>
            <p:nvSpPr>
              <p:cNvPr id="29753" name="Line 15"/>
              <p:cNvSpPr>
                <a:spLocks noChangeShapeType="1"/>
              </p:cNvSpPr>
              <p:nvPr/>
            </p:nvSpPr>
            <p:spPr bwMode="auto">
              <a:xfrm>
                <a:off x="1946" y="1180"/>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54" name="Line 16"/>
              <p:cNvSpPr>
                <a:spLocks noChangeShapeType="1"/>
              </p:cNvSpPr>
              <p:nvPr/>
            </p:nvSpPr>
            <p:spPr bwMode="auto">
              <a:xfrm>
                <a:off x="1940" y="1645"/>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55" name="Line 17"/>
              <p:cNvSpPr>
                <a:spLocks noChangeShapeType="1"/>
              </p:cNvSpPr>
              <p:nvPr/>
            </p:nvSpPr>
            <p:spPr bwMode="auto">
              <a:xfrm>
                <a:off x="1940" y="2119"/>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56" name="Line 18"/>
              <p:cNvSpPr>
                <a:spLocks noChangeShapeType="1"/>
              </p:cNvSpPr>
              <p:nvPr/>
            </p:nvSpPr>
            <p:spPr bwMode="auto">
              <a:xfrm>
                <a:off x="1044" y="1164"/>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57" name="Line 19"/>
              <p:cNvSpPr>
                <a:spLocks noChangeShapeType="1"/>
              </p:cNvSpPr>
              <p:nvPr/>
            </p:nvSpPr>
            <p:spPr bwMode="auto">
              <a:xfrm>
                <a:off x="1038" y="1629"/>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58" name="Line 20"/>
              <p:cNvSpPr>
                <a:spLocks noChangeShapeType="1"/>
              </p:cNvSpPr>
              <p:nvPr/>
            </p:nvSpPr>
            <p:spPr bwMode="auto">
              <a:xfrm>
                <a:off x="1038" y="2103"/>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nvGrpSpPr>
              <p:cNvPr id="45118" name="Group 24"/>
              <p:cNvGrpSpPr>
                <a:grpSpLocks/>
              </p:cNvGrpSpPr>
              <p:nvPr/>
            </p:nvGrpSpPr>
            <p:grpSpPr bwMode="auto">
              <a:xfrm>
                <a:off x="523" y="1169"/>
                <a:ext cx="288" cy="939"/>
                <a:chOff x="-60" y="1148"/>
                <a:chExt cx="168" cy="939"/>
              </a:xfrm>
            </p:grpSpPr>
            <p:sp>
              <p:nvSpPr>
                <p:cNvPr id="29764" name="Line 21"/>
                <p:cNvSpPr>
                  <a:spLocks noChangeShapeType="1"/>
                </p:cNvSpPr>
                <p:nvPr/>
              </p:nvSpPr>
              <p:spPr bwMode="auto">
                <a:xfrm>
                  <a:off x="-54" y="1148"/>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65" name="Line 22"/>
                <p:cNvSpPr>
                  <a:spLocks noChangeShapeType="1"/>
                </p:cNvSpPr>
                <p:nvPr/>
              </p:nvSpPr>
              <p:spPr bwMode="auto">
                <a:xfrm>
                  <a:off x="-60" y="1613"/>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66" name="Line 23"/>
                <p:cNvSpPr>
                  <a:spLocks noChangeShapeType="1"/>
                </p:cNvSpPr>
                <p:nvPr/>
              </p:nvSpPr>
              <p:spPr bwMode="auto">
                <a:xfrm>
                  <a:off x="-60" y="2087"/>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grpSp>
            <p:nvGrpSpPr>
              <p:cNvPr id="45119" name="Group 25"/>
              <p:cNvGrpSpPr>
                <a:grpSpLocks/>
              </p:cNvGrpSpPr>
              <p:nvPr/>
            </p:nvGrpSpPr>
            <p:grpSpPr bwMode="auto">
              <a:xfrm>
                <a:off x="2334" y="1173"/>
                <a:ext cx="288" cy="939"/>
                <a:chOff x="-60" y="1148"/>
                <a:chExt cx="168" cy="939"/>
              </a:xfrm>
            </p:grpSpPr>
            <p:sp>
              <p:nvSpPr>
                <p:cNvPr id="29761" name="Line 26"/>
                <p:cNvSpPr>
                  <a:spLocks noChangeShapeType="1"/>
                </p:cNvSpPr>
                <p:nvPr/>
              </p:nvSpPr>
              <p:spPr bwMode="auto">
                <a:xfrm>
                  <a:off x="-54" y="1148"/>
                  <a:ext cx="162"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62" name="Line 27"/>
                <p:cNvSpPr>
                  <a:spLocks noChangeShapeType="1"/>
                </p:cNvSpPr>
                <p:nvPr/>
              </p:nvSpPr>
              <p:spPr bwMode="auto">
                <a:xfrm>
                  <a:off x="-60" y="1613"/>
                  <a:ext cx="162"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63" name="Line 28"/>
                <p:cNvSpPr>
                  <a:spLocks noChangeShapeType="1"/>
                </p:cNvSpPr>
                <p:nvPr/>
              </p:nvSpPr>
              <p:spPr bwMode="auto">
                <a:xfrm>
                  <a:off x="-60" y="2087"/>
                  <a:ext cx="162"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grpSp>
        <p:grpSp>
          <p:nvGrpSpPr>
            <p:cNvPr id="45064" name="Group 30"/>
            <p:cNvGrpSpPr>
              <a:grpSpLocks/>
            </p:cNvGrpSpPr>
            <p:nvPr/>
          </p:nvGrpSpPr>
          <p:grpSpPr bwMode="auto">
            <a:xfrm>
              <a:off x="3120" y="931"/>
              <a:ext cx="2099" cy="1356"/>
              <a:chOff x="523" y="976"/>
              <a:chExt cx="2099" cy="1356"/>
            </a:xfrm>
          </p:grpSpPr>
          <p:sp>
            <p:nvSpPr>
              <p:cNvPr id="29727" name="Rectangle 31"/>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nvGrpSpPr>
              <p:cNvPr id="45087" name="Group 32"/>
              <p:cNvGrpSpPr>
                <a:grpSpLocks/>
              </p:cNvGrpSpPr>
              <p:nvPr/>
            </p:nvGrpSpPr>
            <p:grpSpPr bwMode="auto">
              <a:xfrm>
                <a:off x="804" y="997"/>
                <a:ext cx="249" cy="1295"/>
                <a:chOff x="748" y="997"/>
                <a:chExt cx="249" cy="1295"/>
              </a:xfrm>
            </p:grpSpPr>
            <p:sp>
              <p:nvSpPr>
                <p:cNvPr id="29747" name="Rectangle 33"/>
                <p:cNvSpPr>
                  <a:spLocks noChangeArrowheads="1"/>
                </p:cNvSpPr>
                <p:nvPr/>
              </p:nvSpPr>
              <p:spPr bwMode="auto">
                <a:xfrm>
                  <a:off x="759" y="997"/>
                  <a:ext cx="238" cy="35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48" name="Rectangle 34"/>
                <p:cNvSpPr>
                  <a:spLocks noChangeArrowheads="1"/>
                </p:cNvSpPr>
                <p:nvPr/>
              </p:nvSpPr>
              <p:spPr bwMode="auto">
                <a:xfrm>
                  <a:off x="750" y="1472"/>
                  <a:ext cx="238" cy="35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49" name="Rectangle 35"/>
                <p:cNvSpPr>
                  <a:spLocks noChangeArrowheads="1"/>
                </p:cNvSpPr>
                <p:nvPr/>
              </p:nvSpPr>
              <p:spPr bwMode="auto">
                <a:xfrm>
                  <a:off x="748" y="1940"/>
                  <a:ext cx="238" cy="35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grpSp>
            <p:nvGrpSpPr>
              <p:cNvPr id="45088" name="Group 36"/>
              <p:cNvGrpSpPr>
                <a:grpSpLocks/>
              </p:cNvGrpSpPr>
              <p:nvPr/>
            </p:nvGrpSpPr>
            <p:grpSpPr bwMode="auto">
              <a:xfrm>
                <a:off x="2109" y="1002"/>
                <a:ext cx="249" cy="1295"/>
                <a:chOff x="748" y="997"/>
                <a:chExt cx="249" cy="1295"/>
              </a:xfrm>
            </p:grpSpPr>
            <p:sp>
              <p:nvSpPr>
                <p:cNvPr id="29744" name="Rectangle 37"/>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45" name="Rectangle 38"/>
                <p:cNvSpPr>
                  <a:spLocks noChangeArrowheads="1"/>
                </p:cNvSpPr>
                <p:nvPr/>
              </p:nvSpPr>
              <p:spPr bwMode="auto">
                <a:xfrm>
                  <a:off x="750" y="1472"/>
                  <a:ext cx="238" cy="352"/>
                </a:xfrm>
                <a:prstGeom prst="rect">
                  <a:avLst/>
                </a:prstGeom>
                <a:solidFill>
                  <a:schemeClr val="bg1"/>
                </a:solidFill>
                <a:ln w="1905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46" name="Rectangle 39"/>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sp>
            <p:nvSpPr>
              <p:cNvPr id="29730" name="Line 40"/>
              <p:cNvSpPr>
                <a:spLocks noChangeShapeType="1"/>
              </p:cNvSpPr>
              <p:nvPr/>
            </p:nvSpPr>
            <p:spPr bwMode="auto">
              <a:xfrm>
                <a:off x="1946" y="1180"/>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31" name="Line 41"/>
              <p:cNvSpPr>
                <a:spLocks noChangeShapeType="1"/>
              </p:cNvSpPr>
              <p:nvPr/>
            </p:nvSpPr>
            <p:spPr bwMode="auto">
              <a:xfrm>
                <a:off x="1940" y="1645"/>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32" name="Line 42"/>
              <p:cNvSpPr>
                <a:spLocks noChangeShapeType="1"/>
              </p:cNvSpPr>
              <p:nvPr/>
            </p:nvSpPr>
            <p:spPr bwMode="auto">
              <a:xfrm>
                <a:off x="1940" y="2119"/>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33" name="Line 43"/>
              <p:cNvSpPr>
                <a:spLocks noChangeShapeType="1"/>
              </p:cNvSpPr>
              <p:nvPr/>
            </p:nvSpPr>
            <p:spPr bwMode="auto">
              <a:xfrm>
                <a:off x="1044" y="1164"/>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34" name="Line 44"/>
              <p:cNvSpPr>
                <a:spLocks noChangeShapeType="1"/>
              </p:cNvSpPr>
              <p:nvPr/>
            </p:nvSpPr>
            <p:spPr bwMode="auto">
              <a:xfrm>
                <a:off x="1038" y="1629"/>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35" name="Line 45"/>
              <p:cNvSpPr>
                <a:spLocks noChangeShapeType="1"/>
              </p:cNvSpPr>
              <p:nvPr/>
            </p:nvSpPr>
            <p:spPr bwMode="auto">
              <a:xfrm>
                <a:off x="1038" y="2103"/>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nvGrpSpPr>
              <p:cNvPr id="45095" name="Group 46"/>
              <p:cNvGrpSpPr>
                <a:grpSpLocks/>
              </p:cNvGrpSpPr>
              <p:nvPr/>
            </p:nvGrpSpPr>
            <p:grpSpPr bwMode="auto">
              <a:xfrm>
                <a:off x="523" y="1169"/>
                <a:ext cx="288" cy="939"/>
                <a:chOff x="-60" y="1148"/>
                <a:chExt cx="168" cy="939"/>
              </a:xfrm>
            </p:grpSpPr>
            <p:sp>
              <p:nvSpPr>
                <p:cNvPr id="29741" name="Line 47"/>
                <p:cNvSpPr>
                  <a:spLocks noChangeShapeType="1"/>
                </p:cNvSpPr>
                <p:nvPr/>
              </p:nvSpPr>
              <p:spPr bwMode="auto">
                <a:xfrm>
                  <a:off x="-54" y="1148"/>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42" name="Line 48"/>
                <p:cNvSpPr>
                  <a:spLocks noChangeShapeType="1"/>
                </p:cNvSpPr>
                <p:nvPr/>
              </p:nvSpPr>
              <p:spPr bwMode="auto">
                <a:xfrm>
                  <a:off x="-60" y="1613"/>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43" name="Line 49"/>
                <p:cNvSpPr>
                  <a:spLocks noChangeShapeType="1"/>
                </p:cNvSpPr>
                <p:nvPr/>
              </p:nvSpPr>
              <p:spPr bwMode="auto">
                <a:xfrm>
                  <a:off x="-60" y="2087"/>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grpSp>
            <p:nvGrpSpPr>
              <p:cNvPr id="45096" name="Group 50"/>
              <p:cNvGrpSpPr>
                <a:grpSpLocks/>
              </p:cNvGrpSpPr>
              <p:nvPr/>
            </p:nvGrpSpPr>
            <p:grpSpPr bwMode="auto">
              <a:xfrm>
                <a:off x="2334" y="1173"/>
                <a:ext cx="288" cy="939"/>
                <a:chOff x="-60" y="1148"/>
                <a:chExt cx="168" cy="939"/>
              </a:xfrm>
            </p:grpSpPr>
            <p:sp>
              <p:nvSpPr>
                <p:cNvPr id="29738" name="Line 51"/>
                <p:cNvSpPr>
                  <a:spLocks noChangeShapeType="1"/>
                </p:cNvSpPr>
                <p:nvPr/>
              </p:nvSpPr>
              <p:spPr bwMode="auto">
                <a:xfrm>
                  <a:off x="-54" y="1148"/>
                  <a:ext cx="162"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39" name="Line 52"/>
                <p:cNvSpPr>
                  <a:spLocks noChangeShapeType="1"/>
                </p:cNvSpPr>
                <p:nvPr/>
              </p:nvSpPr>
              <p:spPr bwMode="auto">
                <a:xfrm>
                  <a:off x="-60" y="1613"/>
                  <a:ext cx="162"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40" name="Line 53"/>
                <p:cNvSpPr>
                  <a:spLocks noChangeShapeType="1"/>
                </p:cNvSpPr>
                <p:nvPr/>
              </p:nvSpPr>
              <p:spPr bwMode="auto">
                <a:xfrm>
                  <a:off x="-60" y="2087"/>
                  <a:ext cx="162"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grpSp>
        <p:sp>
          <p:nvSpPr>
            <p:cNvPr id="29706" name="Rectangle 54"/>
            <p:cNvSpPr>
              <a:spLocks noChangeArrowheads="1"/>
            </p:cNvSpPr>
            <p:nvPr/>
          </p:nvSpPr>
          <p:spPr bwMode="auto">
            <a:xfrm>
              <a:off x="1012" y="1012"/>
              <a:ext cx="175" cy="98"/>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07" name="Rectangle 55"/>
            <p:cNvSpPr>
              <a:spLocks noChangeArrowheads="1"/>
            </p:cNvSpPr>
            <p:nvPr/>
          </p:nvSpPr>
          <p:spPr bwMode="auto">
            <a:xfrm>
              <a:off x="1003" y="1494"/>
              <a:ext cx="175" cy="98"/>
            </a:xfrm>
            <a:prstGeom prst="rect">
              <a:avLst/>
            </a:prstGeom>
            <a:solidFill>
              <a:srgbClr val="0000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08" name="Rectangle 56"/>
            <p:cNvSpPr>
              <a:spLocks noChangeArrowheads="1"/>
            </p:cNvSpPr>
            <p:nvPr/>
          </p:nvSpPr>
          <p:spPr bwMode="auto">
            <a:xfrm>
              <a:off x="994" y="1969"/>
              <a:ext cx="175" cy="98"/>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09" name="Rectangle 57"/>
            <p:cNvSpPr>
              <a:spLocks noChangeArrowheads="1"/>
            </p:cNvSpPr>
            <p:nvPr/>
          </p:nvSpPr>
          <p:spPr bwMode="auto">
            <a:xfrm>
              <a:off x="764" y="1017"/>
              <a:ext cx="175" cy="9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10" name="Rectangle 58"/>
            <p:cNvSpPr>
              <a:spLocks noChangeArrowheads="1"/>
            </p:cNvSpPr>
            <p:nvPr/>
          </p:nvSpPr>
          <p:spPr bwMode="auto">
            <a:xfrm>
              <a:off x="760" y="1953"/>
              <a:ext cx="175" cy="98"/>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11" name="Line 60"/>
            <p:cNvSpPr>
              <a:spLocks noChangeShapeType="1"/>
            </p:cNvSpPr>
            <p:nvPr/>
          </p:nvSpPr>
          <p:spPr bwMode="auto">
            <a:xfrm>
              <a:off x="1215" y="1054"/>
              <a:ext cx="1026" cy="1"/>
            </a:xfrm>
            <a:prstGeom prst="line">
              <a:avLst/>
            </a:prstGeom>
            <a:noFill/>
            <a:ln w="28575">
              <a:solidFill>
                <a:srgbClr val="FF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45071" name="Freeform 62"/>
            <p:cNvSpPr>
              <a:spLocks/>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Lst>
              <a:ahLst/>
              <a:cxnLst>
                <a:cxn ang="T6">
                  <a:pos x="T0" y="T1"/>
                </a:cxn>
                <a:cxn ang="T7">
                  <a:pos x="T2" y="T3"/>
                </a:cxn>
                <a:cxn ang="T8">
                  <a:pos x="T4" y="T5"/>
                </a:cxn>
              </a:cxnLst>
              <a:rect l="0" t="0" r="r" b="b"/>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13" name="Text Box 63"/>
            <p:cNvSpPr txBox="1">
              <a:spLocks noChangeArrowheads="1"/>
            </p:cNvSpPr>
            <p:nvPr/>
          </p:nvSpPr>
          <p:spPr bwMode="auto">
            <a:xfrm>
              <a:off x="933" y="2335"/>
              <a:ext cx="1549"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at </a:t>
              </a:r>
              <a:r>
                <a:rPr kumimoji="0" lang="en-US" sz="1800" b="0" i="1" u="none" strike="noStrike" kern="1200" cap="none" spc="0" normalizeH="0" baseline="0" noProof="0">
                  <a:ln>
                    <a:noFill/>
                  </a:ln>
                  <a:solidFill>
                    <a:prstClr val="black"/>
                  </a:solidFill>
                  <a:effectLst/>
                  <a:uLnTx/>
                  <a:uFillTx/>
                  <a:latin typeface="Arial" charset="0"/>
                  <a:ea typeface="ＭＳ Ｐゴシック" charset="0"/>
                  <a:cs typeface="+mn-cs"/>
                </a:rPr>
                <a:t>t,</a:t>
              </a: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 packets more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from input to output</a:t>
              </a:r>
              <a:endParaRPr kumimoji="0" lang="en-US" sz="1800" b="0" i="1"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14" name="Text Box 64"/>
            <p:cNvSpPr txBox="1">
              <a:spLocks noChangeArrowheads="1"/>
            </p:cNvSpPr>
            <p:nvPr/>
          </p:nvSpPr>
          <p:spPr bwMode="auto">
            <a:xfrm>
              <a:off x="3354" y="2325"/>
              <a:ext cx="154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rPr>
                <a:t>one packet time later</a:t>
              </a:r>
              <a:endParaRPr kumimoji="0" lang="en-US" sz="1800" b="0" i="1"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15" name="Text Box 66"/>
            <p:cNvSpPr txBox="1">
              <a:spLocks noChangeArrowheads="1"/>
            </p:cNvSpPr>
            <p:nvPr/>
          </p:nvSpPr>
          <p:spPr bwMode="auto">
            <a:xfrm>
              <a:off x="1488" y="1545"/>
              <a:ext cx="471"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al" charset="0"/>
                  <a:ea typeface="ＭＳ Ｐゴシック" charset="0"/>
                  <a:cs typeface="+mn-cs"/>
                </a:rPr>
                <a:t>switch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al" charset="0"/>
                  <a:ea typeface="ＭＳ Ｐゴシック" charset="0"/>
                  <a:cs typeface="+mn-cs"/>
                </a:rPr>
                <a:t>fabric</a:t>
              </a:r>
            </a:p>
          </p:txBody>
        </p:sp>
        <p:sp>
          <p:nvSpPr>
            <p:cNvPr id="29716" name="Text Box 67"/>
            <p:cNvSpPr txBox="1">
              <a:spLocks noChangeArrowheads="1"/>
            </p:cNvSpPr>
            <p:nvPr/>
          </p:nvSpPr>
          <p:spPr bwMode="auto">
            <a:xfrm>
              <a:off x="3895" y="1479"/>
              <a:ext cx="471"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al" charset="0"/>
                  <a:ea typeface="ＭＳ Ｐゴシック" charset="0"/>
                  <a:cs typeface="+mn-cs"/>
                </a:rPr>
                <a:t>switch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al" charset="0"/>
                  <a:ea typeface="ＭＳ Ｐゴシック" charset="0"/>
                  <a:cs typeface="+mn-cs"/>
                </a:rPr>
                <a:t>fabric</a:t>
              </a:r>
            </a:p>
          </p:txBody>
        </p:sp>
        <p:sp>
          <p:nvSpPr>
            <p:cNvPr id="29717" name="Rectangle 68"/>
            <p:cNvSpPr>
              <a:spLocks noChangeArrowheads="1"/>
            </p:cNvSpPr>
            <p:nvPr/>
          </p:nvSpPr>
          <p:spPr bwMode="auto">
            <a:xfrm>
              <a:off x="4746" y="972"/>
              <a:ext cx="175" cy="98"/>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18" name="Rectangle 69"/>
            <p:cNvSpPr>
              <a:spLocks noChangeArrowheads="1"/>
            </p:cNvSpPr>
            <p:nvPr/>
          </p:nvSpPr>
          <p:spPr bwMode="auto">
            <a:xfrm>
              <a:off x="4746" y="1497"/>
              <a:ext cx="175" cy="98"/>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19" name="Rectangle 70"/>
            <p:cNvSpPr>
              <a:spLocks noChangeArrowheads="1"/>
            </p:cNvSpPr>
            <p:nvPr/>
          </p:nvSpPr>
          <p:spPr bwMode="auto">
            <a:xfrm>
              <a:off x="4743" y="1099"/>
              <a:ext cx="175" cy="98"/>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20" name="Rectangle 71"/>
            <p:cNvSpPr>
              <a:spLocks noChangeArrowheads="1"/>
            </p:cNvSpPr>
            <p:nvPr/>
          </p:nvSpPr>
          <p:spPr bwMode="auto">
            <a:xfrm>
              <a:off x="3445" y="1001"/>
              <a:ext cx="175" cy="9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21" name="Rectangle 72"/>
            <p:cNvSpPr>
              <a:spLocks noChangeArrowheads="1"/>
            </p:cNvSpPr>
            <p:nvPr/>
          </p:nvSpPr>
          <p:spPr bwMode="auto">
            <a:xfrm>
              <a:off x="3434" y="1965"/>
              <a:ext cx="175" cy="98"/>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45081" name="Freeform 73"/>
            <p:cNvSpPr>
              <a:spLocks/>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Lst>
              <a:ahLst/>
              <a:cxnLst>
                <a:cxn ang="T6">
                  <a:pos x="T0" y="T1"/>
                </a:cxn>
                <a:cxn ang="T7">
                  <a:pos x="T2" y="T3"/>
                </a:cxn>
                <a:cxn ang="T8">
                  <a:pos x="T4" y="T5"/>
                </a:cxn>
              </a:cxnLst>
              <a:rect l="0" t="0" r="r" b="b"/>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5082" name="Freeform 74"/>
            <p:cNvSpPr>
              <a:spLocks/>
            </p:cNvSpPr>
            <p:nvPr/>
          </p:nvSpPr>
          <p:spPr bwMode="auto">
            <a:xfrm>
              <a:off x="3669" y="1051"/>
              <a:ext cx="988" cy="951"/>
            </a:xfrm>
            <a:custGeom>
              <a:avLst/>
              <a:gdLst>
                <a:gd name="T0" fmla="*/ 0 w 1002"/>
                <a:gd name="T1" fmla="*/ 63 h 480"/>
                <a:gd name="T2" fmla="*/ 487 w 1002"/>
                <a:gd name="T3" fmla="*/ 0 h 480"/>
                <a:gd name="T4" fmla="*/ 934 w 1002"/>
                <a:gd name="T5" fmla="*/ 14653 h 480"/>
                <a:gd name="T6" fmla="*/ 0 60000 65536"/>
                <a:gd name="T7" fmla="*/ 0 60000 65536"/>
                <a:gd name="T8" fmla="*/ 0 60000 65536"/>
              </a:gdLst>
              <a:ahLst/>
              <a:cxnLst>
                <a:cxn ang="T6">
                  <a:pos x="T0" y="T1"/>
                </a:cxn>
                <a:cxn ang="T7">
                  <a:pos x="T2" y="T3"/>
                </a:cxn>
                <a:cxn ang="T8">
                  <a:pos x="T4" y="T5"/>
                </a:cxn>
              </a:cxnLst>
              <a:rect l="0" t="0" r="r" b="b"/>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24" name="Line 75"/>
            <p:cNvSpPr>
              <a:spLocks noChangeShapeType="1"/>
            </p:cNvSpPr>
            <p:nvPr/>
          </p:nvSpPr>
          <p:spPr bwMode="auto">
            <a:xfrm>
              <a:off x="1208" y="1545"/>
              <a:ext cx="1012" cy="14"/>
            </a:xfrm>
            <a:prstGeom prst="line">
              <a:avLst/>
            </a:prstGeom>
            <a:noFill/>
            <a:ln w="28575">
              <a:solidFill>
                <a:schemeClr val="accent2"/>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25" name="Rectangle 76"/>
            <p:cNvSpPr>
              <a:spLocks noChangeArrowheads="1"/>
            </p:cNvSpPr>
            <p:nvPr/>
          </p:nvSpPr>
          <p:spPr bwMode="auto">
            <a:xfrm>
              <a:off x="550" y="1010"/>
              <a:ext cx="175" cy="98"/>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29726" name="Rectangle 77"/>
            <p:cNvSpPr>
              <a:spLocks noChangeArrowheads="1"/>
            </p:cNvSpPr>
            <p:nvPr/>
          </p:nvSpPr>
          <p:spPr bwMode="auto">
            <a:xfrm>
              <a:off x="3194" y="997"/>
              <a:ext cx="175" cy="98"/>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sp>
        <p:nvSpPr>
          <p:cNvPr id="78" name="Title 1"/>
          <p:cNvSpPr>
            <a:spLocks noGrp="1"/>
          </p:cNvSpPr>
          <p:nvPr>
            <p:ph type="title"/>
          </p:nvPr>
        </p:nvSpPr>
        <p:spPr>
          <a:xfrm>
            <a:off x="0" y="-15648"/>
            <a:ext cx="7874000" cy="683305"/>
          </a:xfrm>
        </p:spPr>
        <p:txBody>
          <a:bodyPr>
            <a:normAutofit fontScale="90000"/>
          </a:bodyPr>
          <a:lstStyle/>
          <a:p>
            <a:r>
              <a:rPr lang="en-US" dirty="0"/>
              <a:t>Router Architecture Overview</a:t>
            </a:r>
          </a:p>
        </p:txBody>
      </p:sp>
      <p:sp>
        <p:nvSpPr>
          <p:cNvPr id="79" name="TextBox 78"/>
          <p:cNvSpPr txBox="1"/>
          <p:nvPr/>
        </p:nvSpPr>
        <p:spPr>
          <a:xfrm>
            <a:off x="281855" y="713912"/>
            <a:ext cx="377840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a:ea typeface="+mn-ea"/>
                <a:cs typeface="+mn-cs"/>
              </a:rPr>
              <a:t>Output Port Queuing</a:t>
            </a:r>
          </a:p>
        </p:txBody>
      </p:sp>
      <p:sp>
        <p:nvSpPr>
          <p:cNvPr id="75" name="TextBox 74">
            <a:extLst>
              <a:ext uri="{FF2B5EF4-FFF2-40B4-BE49-F238E27FC236}">
                <a16:creationId xmlns:a16="http://schemas.microsoft.com/office/drawing/2014/main" id="{C5288C91-4E4B-41A3-9CC8-5767FB254FCC}"/>
              </a:ext>
            </a:extLst>
          </p:cNvPr>
          <p:cNvSpPr txBox="1"/>
          <p:nvPr/>
        </p:nvSpPr>
        <p:spPr>
          <a:xfrm>
            <a:off x="2822156" y="6551364"/>
            <a:ext cx="415530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This slide was downloaded from Internet!</a:t>
            </a:r>
            <a:endParaRPr kumimoji="0" lang="zh-CN" altLang="en-US" sz="16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66174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129" name="Group 41"/>
          <p:cNvGrpSpPr>
            <a:grpSpLocks/>
          </p:cNvGrpSpPr>
          <p:nvPr/>
        </p:nvGrpSpPr>
        <p:grpSpPr bwMode="auto">
          <a:xfrm>
            <a:off x="2203808" y="1785994"/>
            <a:ext cx="4724400" cy="685800"/>
            <a:chOff x="1296" y="1824"/>
            <a:chExt cx="2976" cy="432"/>
          </a:xfrm>
          <a:solidFill>
            <a:srgbClr val="99CCFF"/>
          </a:solidFill>
        </p:grpSpPr>
        <p:sp>
          <p:nvSpPr>
            <p:cNvPr id="89130" name="AutoShape 42"/>
            <p:cNvSpPr>
              <a:spLocks noChangeArrowheads="1"/>
            </p:cNvSpPr>
            <p:nvPr/>
          </p:nvSpPr>
          <p:spPr bwMode="gray">
            <a:xfrm>
              <a:off x="1536" y="1899"/>
              <a:ext cx="2736" cy="288"/>
            </a:xfrm>
            <a:prstGeom prst="roundRect">
              <a:avLst>
                <a:gd name="adj" fmla="val 16667"/>
              </a:avLst>
            </a:prstGeom>
            <a:solidFill>
              <a:srgbClr val="FFC000"/>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1" name="AutoShape 43"/>
            <p:cNvSpPr>
              <a:spLocks noChangeArrowheads="1"/>
            </p:cNvSpPr>
            <p:nvPr/>
          </p:nvSpPr>
          <p:spPr bwMode="gray">
            <a:xfrm>
              <a:off x="1296" y="1824"/>
              <a:ext cx="432" cy="432"/>
            </a:xfrm>
            <a:prstGeom prst="diamond">
              <a:avLst/>
            </a:prstGeom>
            <a:solidFill>
              <a:srgbClr val="FFC0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2" name="Text Box 44"/>
            <p:cNvSpPr txBox="1">
              <a:spLocks noChangeArrowheads="1"/>
            </p:cNvSpPr>
            <p:nvPr/>
          </p:nvSpPr>
          <p:spPr bwMode="gray">
            <a:xfrm>
              <a:off x="1759" y="1908"/>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Background</a:t>
              </a:r>
              <a:endParaRPr lang="en-US" b="1" dirty="0">
                <a:cs typeface="Arial" panose="020B0604020202020204" pitchFamily="34" charset="0"/>
              </a:endParaRPr>
            </a:p>
          </p:txBody>
        </p:sp>
        <p:sp>
          <p:nvSpPr>
            <p:cNvPr id="89133" name="Text Box 4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1</a:t>
              </a:r>
            </a:p>
          </p:txBody>
        </p:sp>
      </p:grpSp>
      <p:sp>
        <p:nvSpPr>
          <p:cNvPr id="89090" name="Rectangle 2"/>
          <p:cNvSpPr>
            <a:spLocks noGrp="1" noChangeArrowheads="1"/>
          </p:cNvSpPr>
          <p:nvPr>
            <p:ph type="title"/>
          </p:nvPr>
        </p:nvSpPr>
        <p:spPr/>
        <p:txBody>
          <a:bodyPr>
            <a:normAutofit/>
          </a:bodyPr>
          <a:lstStyle/>
          <a:p>
            <a:r>
              <a:rPr lang="en-US" b="1" dirty="0">
                <a:latin typeface="+mj-lt"/>
                <a:ea typeface="+mn-ea"/>
              </a:rPr>
              <a:t>Contents</a:t>
            </a:r>
            <a:endParaRPr lang="en-US" sz="2800" b="1" dirty="0">
              <a:solidFill>
                <a:schemeClr val="accent1"/>
              </a:solidFill>
              <a:latin typeface="+mj-lt"/>
              <a:ea typeface="+mn-ea"/>
            </a:endParaRPr>
          </a:p>
        </p:txBody>
      </p:sp>
      <p:sp>
        <p:nvSpPr>
          <p:cNvPr id="23" name="日期占位符 3"/>
          <p:cNvSpPr>
            <a:spLocks noGrp="1"/>
          </p:cNvSpPr>
          <p:nvPr>
            <p:ph type="dt" sz="half" idx="10"/>
          </p:nvPr>
        </p:nvSpPr>
        <p:spPr/>
        <p:txBody>
          <a:bodyPr/>
          <a:lstStyle/>
          <a:p>
            <a:fld id="{676938B8-AAA8-4B67-9261-050081057FBD}" type="datetime4">
              <a:rPr lang="en-US" altLang="zh-CN" smtClean="0"/>
              <a:t>November 3, 2019</a:t>
            </a:fld>
            <a:endParaRPr lang="en-US"/>
          </a:p>
        </p:txBody>
      </p:sp>
      <p:sp>
        <p:nvSpPr>
          <p:cNvPr id="24" name="页脚占位符 5"/>
          <p:cNvSpPr>
            <a:spLocks noGrp="1"/>
          </p:cNvSpPr>
          <p:nvPr>
            <p:ph type="ftr" sz="quarter" idx="11"/>
          </p:nvPr>
        </p:nvSpPr>
        <p:spPr/>
        <p:txBody>
          <a:bodyPr/>
          <a:lstStyle/>
          <a:p>
            <a:r>
              <a:rPr lang="sv-SE"/>
              <a:t>CS3251@GaTech</a:t>
            </a:r>
            <a:endParaRPr lang="en-US"/>
          </a:p>
        </p:txBody>
      </p:sp>
      <p:sp>
        <p:nvSpPr>
          <p:cNvPr id="2" name="灯片编号占位符 1"/>
          <p:cNvSpPr>
            <a:spLocks noGrp="1"/>
          </p:cNvSpPr>
          <p:nvPr>
            <p:ph type="sldNum" sz="quarter" idx="12"/>
          </p:nvPr>
        </p:nvSpPr>
        <p:spPr/>
        <p:txBody>
          <a:bodyPr/>
          <a:lstStyle/>
          <a:p>
            <a:fld id="{54F7440E-8BC2-448F-B218-7ECEE62DFD59}" type="slidenum">
              <a:rPr lang="en-US" smtClean="0"/>
              <a:pPr/>
              <a:t>3</a:t>
            </a:fld>
            <a:endParaRPr lang="en-US"/>
          </a:p>
        </p:txBody>
      </p:sp>
      <p:grpSp>
        <p:nvGrpSpPr>
          <p:cNvPr id="89134" name="Group 46"/>
          <p:cNvGrpSpPr>
            <a:grpSpLocks/>
          </p:cNvGrpSpPr>
          <p:nvPr/>
        </p:nvGrpSpPr>
        <p:grpSpPr bwMode="auto">
          <a:xfrm>
            <a:off x="2203808" y="2636180"/>
            <a:ext cx="4724400" cy="685800"/>
            <a:chOff x="1296" y="1824"/>
            <a:chExt cx="2976" cy="432"/>
          </a:xfrm>
          <a:solidFill>
            <a:srgbClr val="99CCFF"/>
          </a:solidFill>
        </p:grpSpPr>
        <p:sp>
          <p:nvSpPr>
            <p:cNvPr id="89135" name="AutoShape 47"/>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6" name="AutoShape 48"/>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7" name="Text Box 49"/>
            <p:cNvSpPr txBox="1">
              <a:spLocks noChangeArrowheads="1"/>
            </p:cNvSpPr>
            <p:nvPr/>
          </p:nvSpPr>
          <p:spPr bwMode="gray">
            <a:xfrm>
              <a:off x="1759" y="1904"/>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Related</a:t>
              </a:r>
              <a:r>
                <a:rPr lang="en-US" sz="2400" b="1" dirty="0"/>
                <a:t> Work</a:t>
              </a:r>
            </a:p>
          </p:txBody>
        </p:sp>
        <p:sp>
          <p:nvSpPr>
            <p:cNvPr id="89138" name="Text Box 50"/>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2</a:t>
              </a:r>
            </a:p>
          </p:txBody>
        </p:sp>
      </p:grpSp>
      <p:grpSp>
        <p:nvGrpSpPr>
          <p:cNvPr id="89139" name="Group 51"/>
          <p:cNvGrpSpPr>
            <a:grpSpLocks/>
          </p:cNvGrpSpPr>
          <p:nvPr/>
        </p:nvGrpSpPr>
        <p:grpSpPr bwMode="auto">
          <a:xfrm>
            <a:off x="2203808" y="3486366"/>
            <a:ext cx="4724400" cy="685800"/>
            <a:chOff x="1296" y="1824"/>
            <a:chExt cx="2976" cy="432"/>
          </a:xfrm>
          <a:solidFill>
            <a:srgbClr val="99CCFF"/>
          </a:solidFill>
        </p:grpSpPr>
        <p:sp>
          <p:nvSpPr>
            <p:cNvPr id="89140"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1"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2" name="Text Box 54"/>
            <p:cNvSpPr txBox="1">
              <a:spLocks noChangeArrowheads="1"/>
            </p:cNvSpPr>
            <p:nvPr/>
          </p:nvSpPr>
          <p:spPr bwMode="gray">
            <a:xfrm>
              <a:off x="1734" y="1900"/>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Proposed</a:t>
              </a:r>
              <a:r>
                <a:rPr lang="en-US" dirty="0"/>
                <a:t> </a:t>
              </a:r>
              <a:r>
                <a:rPr lang="en-US" sz="2400" b="1" dirty="0"/>
                <a:t>Algorithm</a:t>
              </a:r>
            </a:p>
          </p:txBody>
        </p:sp>
        <p:sp>
          <p:nvSpPr>
            <p:cNvPr id="89143" name="Text Box 5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3</a:t>
              </a:r>
            </a:p>
          </p:txBody>
        </p:sp>
      </p:grpSp>
      <p:grpSp>
        <p:nvGrpSpPr>
          <p:cNvPr id="89144" name="Group 56"/>
          <p:cNvGrpSpPr>
            <a:grpSpLocks/>
          </p:cNvGrpSpPr>
          <p:nvPr/>
        </p:nvGrpSpPr>
        <p:grpSpPr bwMode="auto">
          <a:xfrm>
            <a:off x="2203808" y="4336552"/>
            <a:ext cx="4724400" cy="685800"/>
            <a:chOff x="1296" y="1824"/>
            <a:chExt cx="2976" cy="432"/>
          </a:xfrm>
        </p:grpSpPr>
        <p:sp>
          <p:nvSpPr>
            <p:cNvPr id="89145"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6"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7" name="Text Box 59"/>
            <p:cNvSpPr txBox="1">
              <a:spLocks noChangeArrowheads="1"/>
            </p:cNvSpPr>
            <p:nvPr/>
          </p:nvSpPr>
          <p:spPr bwMode="gray">
            <a:xfrm>
              <a:off x="1759" y="1915"/>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Simulation</a:t>
              </a:r>
              <a:r>
                <a:rPr lang="en-US" dirty="0"/>
                <a:t> </a:t>
              </a:r>
              <a:r>
                <a:rPr lang="en-US" sz="2400" b="1" dirty="0"/>
                <a:t>Results</a:t>
              </a:r>
            </a:p>
          </p:txBody>
        </p:sp>
        <p:sp>
          <p:nvSpPr>
            <p:cNvPr id="89148"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4</a:t>
              </a:r>
            </a:p>
          </p:txBody>
        </p:sp>
      </p:grpSp>
      <p:grpSp>
        <p:nvGrpSpPr>
          <p:cNvPr id="26" name="Group 56"/>
          <p:cNvGrpSpPr>
            <a:grpSpLocks/>
          </p:cNvGrpSpPr>
          <p:nvPr/>
        </p:nvGrpSpPr>
        <p:grpSpPr bwMode="auto">
          <a:xfrm>
            <a:off x="2191824" y="5186738"/>
            <a:ext cx="4724400" cy="685800"/>
            <a:chOff x="1296" y="1824"/>
            <a:chExt cx="2976" cy="432"/>
          </a:xfrm>
        </p:grpSpPr>
        <p:sp>
          <p:nvSpPr>
            <p:cNvPr id="27"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8"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59"/>
            <p:cNvSpPr txBox="1">
              <a:spLocks noChangeArrowheads="1"/>
            </p:cNvSpPr>
            <p:nvPr/>
          </p:nvSpPr>
          <p:spPr bwMode="gray">
            <a:xfrm>
              <a:off x="1767" y="1908"/>
              <a:ext cx="2160"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1" dirty="0"/>
                <a:t>Miscellaneous</a:t>
              </a:r>
              <a:endParaRPr lang="en-US" sz="2400" b="1" dirty="0">
                <a:effectLst/>
              </a:endParaRPr>
            </a:p>
          </p:txBody>
        </p:sp>
        <p:sp>
          <p:nvSpPr>
            <p:cNvPr id="30"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5</a:t>
              </a:r>
            </a:p>
          </p:txBody>
        </p:sp>
      </p:grpSp>
    </p:spTree>
    <p:extLst>
      <p:ext uri="{BB962C8B-B14F-4D97-AF65-F5344CB8AC3E}">
        <p14:creationId xmlns:p14="http://schemas.microsoft.com/office/powerpoint/2010/main" val="211517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3"/>
          <p:cNvSpPr>
            <a:spLocks noGrp="1" noChangeArrowheads="1"/>
          </p:cNvSpPr>
          <p:nvPr>
            <p:ph type="body" idx="1"/>
          </p:nvPr>
        </p:nvSpPr>
        <p:spPr>
          <a:xfrm>
            <a:off x="731838" y="1127125"/>
            <a:ext cx="8101012" cy="2649538"/>
          </a:xfrm>
        </p:spPr>
        <p:txBody>
          <a:bodyPr/>
          <a:lstStyle/>
          <a:p>
            <a:pPr>
              <a:buFont typeface="Wingdings" charset="0"/>
              <a:buChar char="v"/>
              <a:defRPr/>
            </a:pPr>
            <a:r>
              <a:rPr lang="en-US" sz="2400">
                <a:ea typeface="ＭＳ Ｐゴシック" charset="0"/>
                <a:cs typeface="+mn-cs"/>
              </a:rPr>
              <a:t>fabric slower than input ports combined -&gt; queueing may occur at input queues </a:t>
            </a:r>
          </a:p>
          <a:p>
            <a:pPr lvl="1">
              <a:buFont typeface="Wingdings" charset="0"/>
              <a:buChar char="§"/>
              <a:defRPr/>
            </a:pPr>
            <a:r>
              <a:rPr lang="en-US" i="1">
                <a:solidFill>
                  <a:srgbClr val="CC0000"/>
                </a:solidFill>
                <a:ea typeface="ＭＳ Ｐゴシック" charset="0"/>
              </a:rPr>
              <a:t>queueing delay and loss due to input buffer overflow!</a:t>
            </a:r>
            <a:endParaRPr lang="en-US">
              <a:solidFill>
                <a:srgbClr val="CC0000"/>
              </a:solidFill>
              <a:ea typeface="ＭＳ Ｐゴシック" charset="0"/>
            </a:endParaRPr>
          </a:p>
          <a:p>
            <a:pPr>
              <a:buFont typeface="Wingdings" charset="0"/>
              <a:buChar char="v"/>
              <a:defRPr/>
            </a:pPr>
            <a:r>
              <a:rPr lang="en-US" sz="2400">
                <a:solidFill>
                  <a:srgbClr val="CC0000"/>
                </a:solidFill>
                <a:ea typeface="ＭＳ Ｐゴシック" charset="0"/>
                <a:cs typeface="+mn-cs"/>
              </a:rPr>
              <a:t>Head-of-the-Line (HOL) blocking:</a:t>
            </a:r>
            <a:r>
              <a:rPr lang="en-US" sz="2400">
                <a:ea typeface="ＭＳ Ｐゴシック" charset="0"/>
                <a:cs typeface="+mn-cs"/>
              </a:rPr>
              <a:t> queued datagram at front of queue prevents others in queue from moving forward</a:t>
            </a:r>
          </a:p>
        </p:txBody>
      </p:sp>
      <p:grpSp>
        <p:nvGrpSpPr>
          <p:cNvPr id="47110" name="Group 7"/>
          <p:cNvGrpSpPr>
            <a:grpSpLocks/>
          </p:cNvGrpSpPr>
          <p:nvPr/>
        </p:nvGrpSpPr>
        <p:grpSpPr bwMode="auto">
          <a:xfrm>
            <a:off x="1389063" y="3644320"/>
            <a:ext cx="3027362" cy="1809750"/>
            <a:chOff x="523" y="976"/>
            <a:chExt cx="2099" cy="1356"/>
          </a:xfrm>
        </p:grpSpPr>
        <p:sp>
          <p:nvSpPr>
            <p:cNvPr id="31796" name="Rectangle 8"/>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nvGrpSpPr>
            <p:cNvPr id="47156" name="Group 9"/>
            <p:cNvGrpSpPr>
              <a:grpSpLocks/>
            </p:cNvGrpSpPr>
            <p:nvPr/>
          </p:nvGrpSpPr>
          <p:grpSpPr bwMode="auto">
            <a:xfrm>
              <a:off x="804" y="997"/>
              <a:ext cx="249" cy="1295"/>
              <a:chOff x="748" y="997"/>
              <a:chExt cx="249" cy="1295"/>
            </a:xfrm>
          </p:grpSpPr>
          <p:sp>
            <p:nvSpPr>
              <p:cNvPr id="31816" name="Rectangle 10"/>
              <p:cNvSpPr>
                <a:spLocks noChangeArrowheads="1"/>
              </p:cNvSpPr>
              <p:nvPr/>
            </p:nvSpPr>
            <p:spPr bwMode="auto">
              <a:xfrm>
                <a:off x="759" y="997"/>
                <a:ext cx="240" cy="35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817" name="Rectangle 11"/>
              <p:cNvSpPr>
                <a:spLocks noChangeArrowheads="1"/>
              </p:cNvSpPr>
              <p:nvPr/>
            </p:nvSpPr>
            <p:spPr bwMode="auto">
              <a:xfrm>
                <a:off x="750" y="1472"/>
                <a:ext cx="240" cy="35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818" name="Rectangle 12"/>
              <p:cNvSpPr>
                <a:spLocks noChangeArrowheads="1"/>
              </p:cNvSpPr>
              <p:nvPr/>
            </p:nvSpPr>
            <p:spPr bwMode="auto">
              <a:xfrm>
                <a:off x="748" y="1938"/>
                <a:ext cx="240" cy="35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grpSp>
          <p:nvGrpSpPr>
            <p:cNvPr id="47157" name="Group 13"/>
            <p:cNvGrpSpPr>
              <a:grpSpLocks/>
            </p:cNvGrpSpPr>
            <p:nvPr/>
          </p:nvGrpSpPr>
          <p:grpSpPr bwMode="auto">
            <a:xfrm>
              <a:off x="2109" y="1002"/>
              <a:ext cx="249" cy="1295"/>
              <a:chOff x="748" y="997"/>
              <a:chExt cx="249" cy="1295"/>
            </a:xfrm>
          </p:grpSpPr>
          <p:sp>
            <p:nvSpPr>
              <p:cNvPr id="31813" name="Rectangle 14"/>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814" name="Rectangle 15"/>
              <p:cNvSpPr>
                <a:spLocks noChangeArrowheads="1"/>
              </p:cNvSpPr>
              <p:nvPr/>
            </p:nvSpPr>
            <p:spPr bwMode="auto">
              <a:xfrm>
                <a:off x="750" y="1472"/>
                <a:ext cx="238" cy="352"/>
              </a:xfrm>
              <a:prstGeom prst="rect">
                <a:avLst/>
              </a:prstGeom>
              <a:solidFill>
                <a:schemeClr val="bg1"/>
              </a:solidFill>
              <a:ln w="1905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815" name="Rectangle 16"/>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sp>
          <p:nvSpPr>
            <p:cNvPr id="31799" name="Line 17"/>
            <p:cNvSpPr>
              <a:spLocks noChangeShapeType="1"/>
            </p:cNvSpPr>
            <p:nvPr/>
          </p:nvSpPr>
          <p:spPr bwMode="auto">
            <a:xfrm>
              <a:off x="1946" y="1181"/>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800" name="Line 18"/>
            <p:cNvSpPr>
              <a:spLocks noChangeShapeType="1"/>
            </p:cNvSpPr>
            <p:nvPr/>
          </p:nvSpPr>
          <p:spPr bwMode="auto">
            <a:xfrm>
              <a:off x="1940" y="1644"/>
              <a:ext cx="163"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801" name="Line 19"/>
            <p:cNvSpPr>
              <a:spLocks noChangeShapeType="1"/>
            </p:cNvSpPr>
            <p:nvPr/>
          </p:nvSpPr>
          <p:spPr bwMode="auto">
            <a:xfrm>
              <a:off x="1940" y="2119"/>
              <a:ext cx="163"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802" name="Line 20"/>
            <p:cNvSpPr>
              <a:spLocks noChangeShapeType="1"/>
            </p:cNvSpPr>
            <p:nvPr/>
          </p:nvSpPr>
          <p:spPr bwMode="auto">
            <a:xfrm>
              <a:off x="1044" y="1164"/>
              <a:ext cx="163"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803" name="Line 21"/>
            <p:cNvSpPr>
              <a:spLocks noChangeShapeType="1"/>
            </p:cNvSpPr>
            <p:nvPr/>
          </p:nvSpPr>
          <p:spPr bwMode="auto">
            <a:xfrm>
              <a:off x="1038" y="1629"/>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804" name="Line 22"/>
            <p:cNvSpPr>
              <a:spLocks noChangeShapeType="1"/>
            </p:cNvSpPr>
            <p:nvPr/>
          </p:nvSpPr>
          <p:spPr bwMode="auto">
            <a:xfrm>
              <a:off x="1038" y="2102"/>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nvGrpSpPr>
            <p:cNvPr id="47164" name="Group 23"/>
            <p:cNvGrpSpPr>
              <a:grpSpLocks/>
            </p:cNvGrpSpPr>
            <p:nvPr/>
          </p:nvGrpSpPr>
          <p:grpSpPr bwMode="auto">
            <a:xfrm>
              <a:off x="523" y="1169"/>
              <a:ext cx="288" cy="939"/>
              <a:chOff x="-60" y="1148"/>
              <a:chExt cx="168" cy="939"/>
            </a:xfrm>
          </p:grpSpPr>
          <p:sp>
            <p:nvSpPr>
              <p:cNvPr id="31810" name="Line 24"/>
              <p:cNvSpPr>
                <a:spLocks noChangeShapeType="1"/>
              </p:cNvSpPr>
              <p:nvPr/>
            </p:nvSpPr>
            <p:spPr bwMode="auto">
              <a:xfrm>
                <a:off x="-54" y="1148"/>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811" name="Line 25"/>
              <p:cNvSpPr>
                <a:spLocks noChangeShapeType="1"/>
              </p:cNvSpPr>
              <p:nvPr/>
            </p:nvSpPr>
            <p:spPr bwMode="auto">
              <a:xfrm>
                <a:off x="-60" y="1613"/>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812" name="Line 26"/>
              <p:cNvSpPr>
                <a:spLocks noChangeShapeType="1"/>
              </p:cNvSpPr>
              <p:nvPr/>
            </p:nvSpPr>
            <p:spPr bwMode="auto">
              <a:xfrm>
                <a:off x="-60" y="2087"/>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grpSp>
          <p:nvGrpSpPr>
            <p:cNvPr id="47165" name="Group 27"/>
            <p:cNvGrpSpPr>
              <a:grpSpLocks/>
            </p:cNvGrpSpPr>
            <p:nvPr/>
          </p:nvGrpSpPr>
          <p:grpSpPr bwMode="auto">
            <a:xfrm>
              <a:off x="2334" y="1173"/>
              <a:ext cx="288" cy="939"/>
              <a:chOff x="-60" y="1148"/>
              <a:chExt cx="168" cy="939"/>
            </a:xfrm>
          </p:grpSpPr>
          <p:sp>
            <p:nvSpPr>
              <p:cNvPr id="31807" name="Line 28"/>
              <p:cNvSpPr>
                <a:spLocks noChangeShapeType="1"/>
              </p:cNvSpPr>
              <p:nvPr/>
            </p:nvSpPr>
            <p:spPr bwMode="auto">
              <a:xfrm>
                <a:off x="-54" y="1148"/>
                <a:ext cx="162"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808" name="Line 29"/>
              <p:cNvSpPr>
                <a:spLocks noChangeShapeType="1"/>
              </p:cNvSpPr>
              <p:nvPr/>
            </p:nvSpPr>
            <p:spPr bwMode="auto">
              <a:xfrm>
                <a:off x="-60" y="1615"/>
                <a:ext cx="162"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809" name="Line 30"/>
              <p:cNvSpPr>
                <a:spLocks noChangeShapeType="1"/>
              </p:cNvSpPr>
              <p:nvPr/>
            </p:nvSpPr>
            <p:spPr bwMode="auto">
              <a:xfrm>
                <a:off x="-60" y="2087"/>
                <a:ext cx="162"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grpSp>
      <p:sp>
        <p:nvSpPr>
          <p:cNvPr id="31752" name="Rectangle 55"/>
          <p:cNvSpPr>
            <a:spLocks noChangeArrowheads="1"/>
          </p:cNvSpPr>
          <p:nvPr/>
        </p:nvSpPr>
        <p:spPr bwMode="auto">
          <a:xfrm>
            <a:off x="1841500" y="3641145"/>
            <a:ext cx="252413" cy="130175"/>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53" name="Rectangle 56"/>
          <p:cNvSpPr>
            <a:spLocks noChangeArrowheads="1"/>
          </p:cNvSpPr>
          <p:nvPr/>
        </p:nvSpPr>
        <p:spPr bwMode="auto">
          <a:xfrm>
            <a:off x="1827213" y="4372983"/>
            <a:ext cx="252412" cy="131762"/>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54" name="Rectangle 57"/>
          <p:cNvSpPr>
            <a:spLocks noChangeArrowheads="1"/>
          </p:cNvSpPr>
          <p:nvPr/>
        </p:nvSpPr>
        <p:spPr bwMode="auto">
          <a:xfrm>
            <a:off x="1825625" y="5007983"/>
            <a:ext cx="252413" cy="130175"/>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55" name="Rectangle 58"/>
          <p:cNvSpPr>
            <a:spLocks noChangeArrowheads="1"/>
          </p:cNvSpPr>
          <p:nvPr/>
        </p:nvSpPr>
        <p:spPr bwMode="auto">
          <a:xfrm>
            <a:off x="1482725" y="3636383"/>
            <a:ext cx="252413" cy="131762"/>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56" name="Rectangle 59"/>
          <p:cNvSpPr>
            <a:spLocks noChangeArrowheads="1"/>
          </p:cNvSpPr>
          <p:nvPr/>
        </p:nvSpPr>
        <p:spPr bwMode="auto">
          <a:xfrm>
            <a:off x="1477963" y="4996870"/>
            <a:ext cx="252412" cy="131763"/>
          </a:xfrm>
          <a:prstGeom prst="rect">
            <a:avLst/>
          </a:prstGeom>
          <a:solidFill>
            <a:srgbClr val="00CC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57" name="Line 60"/>
          <p:cNvSpPr>
            <a:spLocks noChangeShapeType="1"/>
          </p:cNvSpPr>
          <p:nvPr/>
        </p:nvSpPr>
        <p:spPr bwMode="auto">
          <a:xfrm>
            <a:off x="2133600" y="3696708"/>
            <a:ext cx="1479550" cy="1587"/>
          </a:xfrm>
          <a:prstGeom prst="line">
            <a:avLst/>
          </a:prstGeom>
          <a:noFill/>
          <a:ln w="28575">
            <a:solidFill>
              <a:srgbClr val="FF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47117" name="Freeform 61"/>
          <p:cNvSpPr>
            <a:spLocks/>
          </p:cNvSpPr>
          <p:nvPr/>
        </p:nvSpPr>
        <p:spPr bwMode="auto">
          <a:xfrm>
            <a:off x="2178050" y="4095170"/>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Lst>
            <a:ahLst/>
            <a:cxnLst>
              <a:cxn ang="T6">
                <a:pos x="T0" y="T1"/>
              </a:cxn>
              <a:cxn ang="T7">
                <a:pos x="T2" y="T3"/>
              </a:cxn>
              <a:cxn ang="T8">
                <a:pos x="T4" y="T5"/>
              </a:cxn>
            </a:cxnLst>
            <a:rect l="0" t="0" r="r" b="b"/>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1759" name="Text Box 62"/>
          <p:cNvSpPr txBox="1">
            <a:spLocks noChangeArrowheads="1"/>
          </p:cNvSpPr>
          <p:nvPr/>
        </p:nvSpPr>
        <p:spPr bwMode="auto">
          <a:xfrm>
            <a:off x="1349375" y="5550908"/>
            <a:ext cx="3390900" cy="119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Gill Sans MT" charset="0"/>
                <a:ea typeface="ＭＳ Ｐゴシック" charset="0"/>
                <a:cs typeface="+mn-cs"/>
              </a:rPr>
              <a:t>output port contention: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Gill Sans MT" charset="0"/>
                <a:ea typeface="ＭＳ Ｐゴシック" charset="0"/>
                <a:cs typeface="+mn-cs"/>
              </a:rPr>
              <a:t>only one red datagram can be transferred.</a:t>
            </a:r>
            <a:br>
              <a:rPr kumimoji="0" lang="en-US" sz="1800" b="0" i="0" u="none" strike="noStrike" kern="1200" cap="none" spc="0" normalizeH="0" baseline="0" noProof="0">
                <a:ln>
                  <a:noFill/>
                </a:ln>
                <a:solidFill>
                  <a:prstClr val="black"/>
                </a:solidFill>
                <a:effectLst/>
                <a:uLnTx/>
                <a:uFillTx/>
                <a:latin typeface="Gill Sans MT" charset="0"/>
                <a:ea typeface="ＭＳ Ｐゴシック" charset="0"/>
                <a:cs typeface="+mn-cs"/>
              </a:rPr>
            </a:br>
            <a:r>
              <a:rPr kumimoji="0" lang="en-US" sz="1800" b="0" i="1" u="none" strike="noStrike" kern="1200" cap="none" spc="0" normalizeH="0" baseline="0" noProof="0">
                <a:ln>
                  <a:noFill/>
                </a:ln>
                <a:solidFill>
                  <a:prstClr val="black"/>
                </a:solidFill>
                <a:effectLst/>
                <a:uLnTx/>
                <a:uFillTx/>
                <a:latin typeface="Gill Sans MT" charset="0"/>
                <a:ea typeface="ＭＳ Ｐゴシック" charset="0"/>
                <a:cs typeface="+mn-cs"/>
              </a:rPr>
              <a:t>lower red packet is blocked</a:t>
            </a:r>
          </a:p>
        </p:txBody>
      </p:sp>
      <p:sp>
        <p:nvSpPr>
          <p:cNvPr id="31760" name="Text Box 64"/>
          <p:cNvSpPr txBox="1">
            <a:spLocks noChangeArrowheads="1"/>
          </p:cNvSpPr>
          <p:nvPr/>
        </p:nvSpPr>
        <p:spPr bwMode="auto">
          <a:xfrm>
            <a:off x="2527300" y="4441245"/>
            <a:ext cx="747713"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al" charset="0"/>
                <a:ea typeface="ＭＳ Ｐゴシック" charset="0"/>
                <a:cs typeface="+mn-cs"/>
              </a:rPr>
              <a:t>switch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al" charset="0"/>
                <a:ea typeface="ＭＳ Ｐゴシック" charset="0"/>
                <a:cs typeface="+mn-cs"/>
              </a:rPr>
              <a:t>fabric</a:t>
            </a:r>
          </a:p>
        </p:txBody>
      </p:sp>
      <p:sp>
        <p:nvSpPr>
          <p:cNvPr id="31761" name="Line 73"/>
          <p:cNvSpPr>
            <a:spLocks noChangeShapeType="1"/>
          </p:cNvSpPr>
          <p:nvPr/>
        </p:nvSpPr>
        <p:spPr bwMode="auto">
          <a:xfrm>
            <a:off x="2124075" y="4441245"/>
            <a:ext cx="1458913" cy="19050"/>
          </a:xfrm>
          <a:prstGeom prst="line">
            <a:avLst/>
          </a:prstGeom>
          <a:noFill/>
          <a:ln w="28575">
            <a:solidFill>
              <a:srgbClr val="000099"/>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nvGrpSpPr>
          <p:cNvPr id="435279" name="Group 79"/>
          <p:cNvGrpSpPr>
            <a:grpSpLocks/>
          </p:cNvGrpSpPr>
          <p:nvPr/>
        </p:nvGrpSpPr>
        <p:grpSpPr bwMode="auto">
          <a:xfrm>
            <a:off x="4879975" y="3664958"/>
            <a:ext cx="3027363" cy="3086100"/>
            <a:chOff x="3074" y="2025"/>
            <a:chExt cx="1907" cy="1944"/>
          </a:xfrm>
        </p:grpSpPr>
        <p:grpSp>
          <p:nvGrpSpPr>
            <p:cNvPr id="47122" name="Group 31"/>
            <p:cNvGrpSpPr>
              <a:grpSpLocks/>
            </p:cNvGrpSpPr>
            <p:nvPr/>
          </p:nvGrpSpPr>
          <p:grpSpPr bwMode="auto">
            <a:xfrm>
              <a:off x="3074" y="2047"/>
              <a:ext cx="1907" cy="1140"/>
              <a:chOff x="523" y="976"/>
              <a:chExt cx="2099" cy="1356"/>
            </a:xfrm>
          </p:grpSpPr>
          <p:sp>
            <p:nvSpPr>
              <p:cNvPr id="31773" name="Rectangle 32"/>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nvGrpSpPr>
              <p:cNvPr id="47133" name="Group 33"/>
              <p:cNvGrpSpPr>
                <a:grpSpLocks/>
              </p:cNvGrpSpPr>
              <p:nvPr/>
            </p:nvGrpSpPr>
            <p:grpSpPr bwMode="auto">
              <a:xfrm>
                <a:off x="804" y="997"/>
                <a:ext cx="249" cy="1295"/>
                <a:chOff x="748" y="997"/>
                <a:chExt cx="249" cy="1295"/>
              </a:xfrm>
            </p:grpSpPr>
            <p:sp>
              <p:nvSpPr>
                <p:cNvPr id="31793" name="Rectangle 34"/>
                <p:cNvSpPr>
                  <a:spLocks noChangeArrowheads="1"/>
                </p:cNvSpPr>
                <p:nvPr/>
              </p:nvSpPr>
              <p:spPr bwMode="auto">
                <a:xfrm>
                  <a:off x="759" y="997"/>
                  <a:ext cx="240" cy="35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94" name="Rectangle 35"/>
                <p:cNvSpPr>
                  <a:spLocks noChangeArrowheads="1"/>
                </p:cNvSpPr>
                <p:nvPr/>
              </p:nvSpPr>
              <p:spPr bwMode="auto">
                <a:xfrm>
                  <a:off x="750" y="1472"/>
                  <a:ext cx="240" cy="35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95" name="Rectangle 36"/>
                <p:cNvSpPr>
                  <a:spLocks noChangeArrowheads="1"/>
                </p:cNvSpPr>
                <p:nvPr/>
              </p:nvSpPr>
              <p:spPr bwMode="auto">
                <a:xfrm>
                  <a:off x="748" y="1938"/>
                  <a:ext cx="240" cy="35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grpSp>
            <p:nvGrpSpPr>
              <p:cNvPr id="47134" name="Group 37"/>
              <p:cNvGrpSpPr>
                <a:grpSpLocks/>
              </p:cNvGrpSpPr>
              <p:nvPr/>
            </p:nvGrpSpPr>
            <p:grpSpPr bwMode="auto">
              <a:xfrm>
                <a:off x="2109" y="1002"/>
                <a:ext cx="249" cy="1295"/>
                <a:chOff x="748" y="997"/>
                <a:chExt cx="249" cy="1295"/>
              </a:xfrm>
            </p:grpSpPr>
            <p:sp>
              <p:nvSpPr>
                <p:cNvPr id="31790" name="Rectangle 38"/>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91" name="Rectangle 39"/>
                <p:cNvSpPr>
                  <a:spLocks noChangeArrowheads="1"/>
                </p:cNvSpPr>
                <p:nvPr/>
              </p:nvSpPr>
              <p:spPr bwMode="auto">
                <a:xfrm>
                  <a:off x="750" y="1472"/>
                  <a:ext cx="238" cy="352"/>
                </a:xfrm>
                <a:prstGeom prst="rect">
                  <a:avLst/>
                </a:prstGeom>
                <a:solidFill>
                  <a:schemeClr val="bg1"/>
                </a:solidFill>
                <a:ln w="19050">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92" name="Rectangle 40"/>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sp>
            <p:nvSpPr>
              <p:cNvPr id="31776" name="Line 41"/>
              <p:cNvSpPr>
                <a:spLocks noChangeShapeType="1"/>
              </p:cNvSpPr>
              <p:nvPr/>
            </p:nvSpPr>
            <p:spPr bwMode="auto">
              <a:xfrm>
                <a:off x="1946" y="1181"/>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77" name="Line 42"/>
              <p:cNvSpPr>
                <a:spLocks noChangeShapeType="1"/>
              </p:cNvSpPr>
              <p:nvPr/>
            </p:nvSpPr>
            <p:spPr bwMode="auto">
              <a:xfrm>
                <a:off x="1940" y="1644"/>
                <a:ext cx="163"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78" name="Line 43"/>
              <p:cNvSpPr>
                <a:spLocks noChangeShapeType="1"/>
              </p:cNvSpPr>
              <p:nvPr/>
            </p:nvSpPr>
            <p:spPr bwMode="auto">
              <a:xfrm>
                <a:off x="1940" y="2119"/>
                <a:ext cx="163"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79" name="Line 44"/>
              <p:cNvSpPr>
                <a:spLocks noChangeShapeType="1"/>
              </p:cNvSpPr>
              <p:nvPr/>
            </p:nvSpPr>
            <p:spPr bwMode="auto">
              <a:xfrm>
                <a:off x="1044" y="1164"/>
                <a:ext cx="163"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80" name="Line 45"/>
              <p:cNvSpPr>
                <a:spLocks noChangeShapeType="1"/>
              </p:cNvSpPr>
              <p:nvPr/>
            </p:nvSpPr>
            <p:spPr bwMode="auto">
              <a:xfrm>
                <a:off x="1038" y="1629"/>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81" name="Line 46"/>
              <p:cNvSpPr>
                <a:spLocks noChangeShapeType="1"/>
              </p:cNvSpPr>
              <p:nvPr/>
            </p:nvSpPr>
            <p:spPr bwMode="auto">
              <a:xfrm>
                <a:off x="1038" y="2102"/>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nvGrpSpPr>
              <p:cNvPr id="47141" name="Group 47"/>
              <p:cNvGrpSpPr>
                <a:grpSpLocks/>
              </p:cNvGrpSpPr>
              <p:nvPr/>
            </p:nvGrpSpPr>
            <p:grpSpPr bwMode="auto">
              <a:xfrm>
                <a:off x="523" y="1169"/>
                <a:ext cx="288" cy="939"/>
                <a:chOff x="-60" y="1148"/>
                <a:chExt cx="168" cy="939"/>
              </a:xfrm>
            </p:grpSpPr>
            <p:sp>
              <p:nvSpPr>
                <p:cNvPr id="31787" name="Line 48"/>
                <p:cNvSpPr>
                  <a:spLocks noChangeShapeType="1"/>
                </p:cNvSpPr>
                <p:nvPr/>
              </p:nvSpPr>
              <p:spPr bwMode="auto">
                <a:xfrm>
                  <a:off x="-54" y="1148"/>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88" name="Line 49"/>
                <p:cNvSpPr>
                  <a:spLocks noChangeShapeType="1"/>
                </p:cNvSpPr>
                <p:nvPr/>
              </p:nvSpPr>
              <p:spPr bwMode="auto">
                <a:xfrm>
                  <a:off x="-60" y="1613"/>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89" name="Line 50"/>
                <p:cNvSpPr>
                  <a:spLocks noChangeShapeType="1"/>
                </p:cNvSpPr>
                <p:nvPr/>
              </p:nvSpPr>
              <p:spPr bwMode="auto">
                <a:xfrm>
                  <a:off x="-60" y="2087"/>
                  <a:ext cx="16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grpSp>
            <p:nvGrpSpPr>
              <p:cNvPr id="47142" name="Group 51"/>
              <p:cNvGrpSpPr>
                <a:grpSpLocks/>
              </p:cNvGrpSpPr>
              <p:nvPr/>
            </p:nvGrpSpPr>
            <p:grpSpPr bwMode="auto">
              <a:xfrm>
                <a:off x="2334" y="1173"/>
                <a:ext cx="288" cy="939"/>
                <a:chOff x="-60" y="1148"/>
                <a:chExt cx="168" cy="939"/>
              </a:xfrm>
            </p:grpSpPr>
            <p:sp>
              <p:nvSpPr>
                <p:cNvPr id="31784" name="Line 52"/>
                <p:cNvSpPr>
                  <a:spLocks noChangeShapeType="1"/>
                </p:cNvSpPr>
                <p:nvPr/>
              </p:nvSpPr>
              <p:spPr bwMode="auto">
                <a:xfrm>
                  <a:off x="-54" y="1148"/>
                  <a:ext cx="162"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85" name="Line 53"/>
                <p:cNvSpPr>
                  <a:spLocks noChangeShapeType="1"/>
                </p:cNvSpPr>
                <p:nvPr/>
              </p:nvSpPr>
              <p:spPr bwMode="auto">
                <a:xfrm>
                  <a:off x="-60" y="1615"/>
                  <a:ext cx="162"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86" name="Line 54"/>
                <p:cNvSpPr>
                  <a:spLocks noChangeShapeType="1"/>
                </p:cNvSpPr>
                <p:nvPr/>
              </p:nvSpPr>
              <p:spPr bwMode="auto">
                <a:xfrm>
                  <a:off x="-60" y="2087"/>
                  <a:ext cx="162"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grpSp>
        <p:sp>
          <p:nvSpPr>
            <p:cNvPr id="31764" name="Text Box 63"/>
            <p:cNvSpPr txBox="1">
              <a:spLocks noChangeArrowheads="1"/>
            </p:cNvSpPr>
            <p:nvPr/>
          </p:nvSpPr>
          <p:spPr bwMode="auto">
            <a:xfrm>
              <a:off x="3287" y="3219"/>
              <a:ext cx="1407" cy="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Gill Sans MT" charset="0"/>
                  <a:ea typeface="ＭＳ Ｐゴシック" charset="0"/>
                  <a:cs typeface="+mn-cs"/>
                </a:rPr>
                <a:t>one packet time later: green packet experiences HOL blocking</a:t>
              </a:r>
              <a:endParaRPr kumimoji="0" lang="en-US" sz="1800" b="0" i="1" u="none" strike="noStrike" kern="1200" cap="none" spc="0" normalizeH="0" baseline="0" noProof="0">
                <a:ln>
                  <a:noFill/>
                </a:ln>
                <a:solidFill>
                  <a:prstClr val="black"/>
                </a:solidFill>
                <a:effectLst/>
                <a:uLnTx/>
                <a:uFillTx/>
                <a:latin typeface="Gill Sans MT" charset="0"/>
                <a:ea typeface="ＭＳ Ｐゴシック" charset="0"/>
                <a:cs typeface="+mn-cs"/>
              </a:endParaRPr>
            </a:p>
          </p:txBody>
        </p:sp>
        <p:sp>
          <p:nvSpPr>
            <p:cNvPr id="31765" name="Text Box 65"/>
            <p:cNvSpPr txBox="1">
              <a:spLocks noChangeArrowheads="1"/>
            </p:cNvSpPr>
            <p:nvPr/>
          </p:nvSpPr>
          <p:spPr bwMode="auto">
            <a:xfrm>
              <a:off x="3778" y="2507"/>
              <a:ext cx="471"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al" charset="0"/>
                  <a:ea typeface="ＭＳ Ｐゴシック" charset="0"/>
                  <a:cs typeface="+mn-cs"/>
                </a:rPr>
                <a:t>switch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al" charset="0"/>
                  <a:ea typeface="ＭＳ Ｐゴシック" charset="0"/>
                  <a:cs typeface="+mn-cs"/>
                </a:rPr>
                <a:t>fabric</a:t>
              </a:r>
            </a:p>
          </p:txBody>
        </p:sp>
        <p:sp>
          <p:nvSpPr>
            <p:cNvPr id="31766" name="Rectangle 66"/>
            <p:cNvSpPr>
              <a:spLocks noChangeArrowheads="1"/>
            </p:cNvSpPr>
            <p:nvPr/>
          </p:nvSpPr>
          <p:spPr bwMode="auto">
            <a:xfrm>
              <a:off x="4551" y="2025"/>
              <a:ext cx="159" cy="83"/>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67" name="Rectangle 69"/>
            <p:cNvSpPr>
              <a:spLocks noChangeArrowheads="1"/>
            </p:cNvSpPr>
            <p:nvPr/>
          </p:nvSpPr>
          <p:spPr bwMode="auto">
            <a:xfrm>
              <a:off x="3363" y="2050"/>
              <a:ext cx="159" cy="82"/>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68" name="Rectangle 70"/>
            <p:cNvSpPr>
              <a:spLocks noChangeArrowheads="1"/>
            </p:cNvSpPr>
            <p:nvPr/>
          </p:nvSpPr>
          <p:spPr bwMode="auto">
            <a:xfrm>
              <a:off x="3360" y="2916"/>
              <a:ext cx="159" cy="83"/>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47128" name="Freeform 71"/>
            <p:cNvSpPr>
              <a:spLocks/>
            </p:cNvSpPr>
            <p:nvPr/>
          </p:nvSpPr>
          <p:spPr bwMode="auto">
            <a:xfrm>
              <a:off x="3585" y="2324"/>
              <a:ext cx="878" cy="618"/>
            </a:xfrm>
            <a:custGeom>
              <a:avLst/>
              <a:gdLst>
                <a:gd name="T0" fmla="*/ 0 w 967"/>
                <a:gd name="T1" fmla="*/ 309 h 735"/>
                <a:gd name="T2" fmla="*/ 321 w 967"/>
                <a:gd name="T3" fmla="*/ 309 h 735"/>
                <a:gd name="T4" fmla="*/ 597 w 967"/>
                <a:gd name="T5" fmla="*/ 0 h 735"/>
                <a:gd name="T6" fmla="*/ 0 60000 65536"/>
                <a:gd name="T7" fmla="*/ 0 60000 65536"/>
                <a:gd name="T8" fmla="*/ 0 60000 65536"/>
              </a:gdLst>
              <a:ahLst/>
              <a:cxnLst>
                <a:cxn ang="T6">
                  <a:pos x="T0" y="T1"/>
                </a:cxn>
                <a:cxn ang="T7">
                  <a:pos x="T2" y="T3"/>
                </a:cxn>
                <a:cxn ang="T8">
                  <a:pos x="T4" y="T5"/>
                </a:cxn>
              </a:cxnLst>
              <a:rect l="0" t="0" r="r" b="b"/>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7129" name="Freeform 72"/>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Lst>
              <a:ahLst/>
              <a:cxnLst>
                <a:cxn ang="T6">
                  <a:pos x="T0" y="T1"/>
                </a:cxn>
                <a:cxn ang="T7">
                  <a:pos x="T2" y="T3"/>
                </a:cxn>
                <a:cxn ang="T8">
                  <a:pos x="T4" y="T5"/>
                </a:cxn>
              </a:cxnLst>
              <a:rect l="0" t="0" r="r" b="b"/>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1771" name="Rectangle 76"/>
            <p:cNvSpPr>
              <a:spLocks noChangeArrowheads="1"/>
            </p:cNvSpPr>
            <p:nvPr/>
          </p:nvSpPr>
          <p:spPr bwMode="auto">
            <a:xfrm>
              <a:off x="3141" y="2890"/>
              <a:ext cx="159" cy="83"/>
            </a:xfrm>
            <a:prstGeom prst="rect">
              <a:avLst/>
            </a:prstGeom>
            <a:solidFill>
              <a:srgbClr val="00CC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
          <p:nvSpPr>
            <p:cNvPr id="31772" name="Rectangle 77"/>
            <p:cNvSpPr>
              <a:spLocks noChangeArrowheads="1"/>
            </p:cNvSpPr>
            <p:nvPr/>
          </p:nvSpPr>
          <p:spPr bwMode="auto">
            <a:xfrm>
              <a:off x="4542" y="2518"/>
              <a:ext cx="159" cy="83"/>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grpSp>
      <p:sp>
        <p:nvSpPr>
          <p:cNvPr id="76" name="Title 1"/>
          <p:cNvSpPr>
            <a:spLocks noGrp="1"/>
          </p:cNvSpPr>
          <p:nvPr>
            <p:ph type="title"/>
          </p:nvPr>
        </p:nvSpPr>
        <p:spPr>
          <a:xfrm>
            <a:off x="0" y="-15648"/>
            <a:ext cx="7874000" cy="683305"/>
          </a:xfrm>
        </p:spPr>
        <p:txBody>
          <a:bodyPr>
            <a:normAutofit fontScale="90000"/>
          </a:bodyPr>
          <a:lstStyle/>
          <a:p>
            <a:r>
              <a:rPr lang="en-US" dirty="0"/>
              <a:t>Router Architecture Overview</a:t>
            </a:r>
          </a:p>
        </p:txBody>
      </p:sp>
      <p:sp>
        <p:nvSpPr>
          <p:cNvPr id="77" name="TextBox 76"/>
          <p:cNvSpPr txBox="1"/>
          <p:nvPr/>
        </p:nvSpPr>
        <p:spPr>
          <a:xfrm>
            <a:off x="281855" y="713912"/>
            <a:ext cx="337925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a:ea typeface="+mn-ea"/>
                <a:cs typeface="+mn-cs"/>
              </a:rPr>
              <a:t>Input Port Queuing</a:t>
            </a:r>
          </a:p>
        </p:txBody>
      </p:sp>
      <p:sp>
        <p:nvSpPr>
          <p:cNvPr id="73" name="TextBox 72">
            <a:extLst>
              <a:ext uri="{FF2B5EF4-FFF2-40B4-BE49-F238E27FC236}">
                <a16:creationId xmlns:a16="http://schemas.microsoft.com/office/drawing/2014/main" id="{1AC5A547-6EB6-482D-9CEB-5B3B7427884F}"/>
              </a:ext>
            </a:extLst>
          </p:cNvPr>
          <p:cNvSpPr txBox="1"/>
          <p:nvPr/>
        </p:nvSpPr>
        <p:spPr>
          <a:xfrm>
            <a:off x="2822156" y="6551364"/>
            <a:ext cx="415530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This slide was downloaded from Internet!</a:t>
            </a:r>
            <a:endParaRPr kumimoji="0" lang="zh-CN" altLang="en-US" sz="16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1957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35279"/>
                                        </p:tgtEl>
                                        <p:attrNameLst>
                                          <p:attrName>style.visibility</p:attrName>
                                        </p:attrNameLst>
                                      </p:cBhvr>
                                      <p:to>
                                        <p:strVal val="visible"/>
                                      </p:to>
                                    </p:set>
                                    <p:animEffect transition="in" filter="dissolve">
                                      <p:cBhvr>
                                        <p:cTn id="7" dur="500"/>
                                        <p:tgtEl>
                                          <p:spTgt spid="435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a:extLst>
              <a:ext uri="{FF2B5EF4-FFF2-40B4-BE49-F238E27FC236}">
                <a16:creationId xmlns:a16="http://schemas.microsoft.com/office/drawing/2014/main" id="{996A95E1-5E32-43E9-96F5-6E4681F7655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417A11A-0BA2-41E0-B40C-D304E123DBD3}"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3187" name="Rectangle 2">
            <a:extLst>
              <a:ext uri="{FF2B5EF4-FFF2-40B4-BE49-F238E27FC236}">
                <a16:creationId xmlns:a16="http://schemas.microsoft.com/office/drawing/2014/main" id="{8D925CFD-A16B-4917-A150-FC46141D2F35}"/>
              </a:ext>
            </a:extLst>
          </p:cNvPr>
          <p:cNvSpPr>
            <a:spLocks noGrp="1" noChangeArrowheads="1"/>
          </p:cNvSpPr>
          <p:nvPr>
            <p:ph type="title"/>
          </p:nvPr>
        </p:nvSpPr>
        <p:spPr/>
        <p:txBody>
          <a:bodyPr/>
          <a:lstStyle/>
          <a:p>
            <a:r>
              <a:rPr lang="en-US" altLang="en-US"/>
              <a:t>Head of Line blocking</a:t>
            </a:r>
          </a:p>
        </p:txBody>
      </p:sp>
      <p:grpSp>
        <p:nvGrpSpPr>
          <p:cNvPr id="93188" name="Group 4">
            <a:extLst>
              <a:ext uri="{FF2B5EF4-FFF2-40B4-BE49-F238E27FC236}">
                <a16:creationId xmlns:a16="http://schemas.microsoft.com/office/drawing/2014/main" id="{9AA19A96-90B5-464D-AB0D-BE6F90795B39}"/>
              </a:ext>
            </a:extLst>
          </p:cNvPr>
          <p:cNvGrpSpPr>
            <a:grpSpLocks/>
          </p:cNvGrpSpPr>
          <p:nvPr/>
        </p:nvGrpSpPr>
        <p:grpSpPr bwMode="auto">
          <a:xfrm>
            <a:off x="4191000" y="1841500"/>
            <a:ext cx="1981200" cy="3721100"/>
            <a:chOff x="2784" y="1160"/>
            <a:chExt cx="1248" cy="2344"/>
          </a:xfrm>
        </p:grpSpPr>
        <p:sp>
          <p:nvSpPr>
            <p:cNvPr id="93231" name="Rectangle 5">
              <a:extLst>
                <a:ext uri="{FF2B5EF4-FFF2-40B4-BE49-F238E27FC236}">
                  <a16:creationId xmlns:a16="http://schemas.microsoft.com/office/drawing/2014/main" id="{3D383949-882E-4DB1-8997-3BBF119F0FBF}"/>
                </a:ext>
              </a:extLst>
            </p:cNvPr>
            <p:cNvSpPr>
              <a:spLocks noChangeArrowheads="1"/>
            </p:cNvSpPr>
            <p:nvPr/>
          </p:nvSpPr>
          <p:spPr bwMode="auto">
            <a:xfrm>
              <a:off x="3072" y="1824"/>
              <a:ext cx="960" cy="960"/>
            </a:xfrm>
            <a:prstGeom prst="rect">
              <a:avLst/>
            </a:prstGeom>
            <a:solidFill>
              <a:schemeClr val="bg1"/>
            </a:solidFill>
            <a:ln w="12700" cap="sq">
              <a:solidFill>
                <a:schemeClr val="tx1"/>
              </a:solidFill>
              <a:miter lim="800000"/>
              <a:headEnd type="none" w="sm" len="sm"/>
              <a:tailEnd type="none" w="sm" len="sm"/>
            </a:ln>
            <a:effectLst>
              <a:outerShdw dist="107763" dir="2700000" algn="ctr" rotWithShape="0">
                <a:schemeClr val="bg2"/>
              </a:outerShdw>
            </a:effec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nvGrpSpPr>
            <p:cNvPr id="93232" name="Group 6">
              <a:extLst>
                <a:ext uri="{FF2B5EF4-FFF2-40B4-BE49-F238E27FC236}">
                  <a16:creationId xmlns:a16="http://schemas.microsoft.com/office/drawing/2014/main" id="{171B9D24-8957-421E-BAF0-48F5C17DB9AB}"/>
                </a:ext>
              </a:extLst>
            </p:cNvPr>
            <p:cNvGrpSpPr>
              <a:grpSpLocks/>
            </p:cNvGrpSpPr>
            <p:nvPr/>
          </p:nvGrpSpPr>
          <p:grpSpPr bwMode="auto">
            <a:xfrm>
              <a:off x="3408" y="1920"/>
              <a:ext cx="288" cy="768"/>
              <a:chOff x="2736" y="1824"/>
              <a:chExt cx="288" cy="768"/>
            </a:xfrm>
          </p:grpSpPr>
          <p:sp>
            <p:nvSpPr>
              <p:cNvPr id="93242" name="Line 7">
                <a:extLst>
                  <a:ext uri="{FF2B5EF4-FFF2-40B4-BE49-F238E27FC236}">
                    <a16:creationId xmlns:a16="http://schemas.microsoft.com/office/drawing/2014/main" id="{33911536-A1D9-4E43-8B2A-3C2C10757630}"/>
                  </a:ext>
                </a:extLst>
              </p:cNvPr>
              <p:cNvSpPr>
                <a:spLocks noChangeShapeType="1"/>
              </p:cNvSpPr>
              <p:nvPr/>
            </p:nvSpPr>
            <p:spPr bwMode="auto">
              <a:xfrm>
                <a:off x="2736"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43" name="Line 8">
                <a:extLst>
                  <a:ext uri="{FF2B5EF4-FFF2-40B4-BE49-F238E27FC236}">
                    <a16:creationId xmlns:a16="http://schemas.microsoft.com/office/drawing/2014/main" id="{C5E93D5C-4A18-4FCE-B922-7E56974CB99E}"/>
                  </a:ext>
                </a:extLst>
              </p:cNvPr>
              <p:cNvSpPr>
                <a:spLocks noChangeShapeType="1"/>
              </p:cNvSpPr>
              <p:nvPr/>
            </p:nvSpPr>
            <p:spPr bwMode="auto">
              <a:xfrm>
                <a:off x="2832"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44" name="Line 9">
                <a:extLst>
                  <a:ext uri="{FF2B5EF4-FFF2-40B4-BE49-F238E27FC236}">
                    <a16:creationId xmlns:a16="http://schemas.microsoft.com/office/drawing/2014/main" id="{28CBA398-875D-4BA6-B60B-B4224CDE9C1E}"/>
                  </a:ext>
                </a:extLst>
              </p:cNvPr>
              <p:cNvSpPr>
                <a:spLocks noChangeShapeType="1"/>
              </p:cNvSpPr>
              <p:nvPr/>
            </p:nvSpPr>
            <p:spPr bwMode="auto">
              <a:xfrm>
                <a:off x="2928"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45" name="Line 10">
                <a:extLst>
                  <a:ext uri="{FF2B5EF4-FFF2-40B4-BE49-F238E27FC236}">
                    <a16:creationId xmlns:a16="http://schemas.microsoft.com/office/drawing/2014/main" id="{B07FABFC-C84D-45C6-B0F6-059DA6EA9BA0}"/>
                  </a:ext>
                </a:extLst>
              </p:cNvPr>
              <p:cNvSpPr>
                <a:spLocks noChangeShapeType="1"/>
              </p:cNvSpPr>
              <p:nvPr/>
            </p:nvSpPr>
            <p:spPr bwMode="auto">
              <a:xfrm>
                <a:off x="3024"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nvGrpSpPr>
            <p:cNvPr id="93233" name="Group 11">
              <a:extLst>
                <a:ext uri="{FF2B5EF4-FFF2-40B4-BE49-F238E27FC236}">
                  <a16:creationId xmlns:a16="http://schemas.microsoft.com/office/drawing/2014/main" id="{3B8A5146-C31B-4B6B-B622-C1AE4D0440E8}"/>
                </a:ext>
              </a:extLst>
            </p:cNvPr>
            <p:cNvGrpSpPr>
              <a:grpSpLocks/>
            </p:cNvGrpSpPr>
            <p:nvPr/>
          </p:nvGrpSpPr>
          <p:grpSpPr bwMode="auto">
            <a:xfrm rot="-5400000">
              <a:off x="3408" y="1920"/>
              <a:ext cx="288" cy="768"/>
              <a:chOff x="2736" y="1824"/>
              <a:chExt cx="288" cy="768"/>
            </a:xfrm>
          </p:grpSpPr>
          <p:sp>
            <p:nvSpPr>
              <p:cNvPr id="93238" name="Line 12">
                <a:extLst>
                  <a:ext uri="{FF2B5EF4-FFF2-40B4-BE49-F238E27FC236}">
                    <a16:creationId xmlns:a16="http://schemas.microsoft.com/office/drawing/2014/main" id="{ED621D7C-B892-49C6-B1A9-DE8628DD065B}"/>
                  </a:ext>
                </a:extLst>
              </p:cNvPr>
              <p:cNvSpPr>
                <a:spLocks noChangeShapeType="1"/>
              </p:cNvSpPr>
              <p:nvPr/>
            </p:nvSpPr>
            <p:spPr bwMode="auto">
              <a:xfrm>
                <a:off x="2736"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39" name="Line 13">
                <a:extLst>
                  <a:ext uri="{FF2B5EF4-FFF2-40B4-BE49-F238E27FC236}">
                    <a16:creationId xmlns:a16="http://schemas.microsoft.com/office/drawing/2014/main" id="{3858B566-28CB-4E62-82B5-4B0F86712387}"/>
                  </a:ext>
                </a:extLst>
              </p:cNvPr>
              <p:cNvSpPr>
                <a:spLocks noChangeShapeType="1"/>
              </p:cNvSpPr>
              <p:nvPr/>
            </p:nvSpPr>
            <p:spPr bwMode="auto">
              <a:xfrm>
                <a:off x="2832"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40" name="Line 14">
                <a:extLst>
                  <a:ext uri="{FF2B5EF4-FFF2-40B4-BE49-F238E27FC236}">
                    <a16:creationId xmlns:a16="http://schemas.microsoft.com/office/drawing/2014/main" id="{E451A25C-6EF9-408B-9A86-A49E7A5024FB}"/>
                  </a:ext>
                </a:extLst>
              </p:cNvPr>
              <p:cNvSpPr>
                <a:spLocks noChangeShapeType="1"/>
              </p:cNvSpPr>
              <p:nvPr/>
            </p:nvSpPr>
            <p:spPr bwMode="auto">
              <a:xfrm>
                <a:off x="2928"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41" name="Line 15">
                <a:extLst>
                  <a:ext uri="{FF2B5EF4-FFF2-40B4-BE49-F238E27FC236}">
                    <a16:creationId xmlns:a16="http://schemas.microsoft.com/office/drawing/2014/main" id="{C441F964-7205-4C65-A691-8DBB258DA2EB}"/>
                  </a:ext>
                </a:extLst>
              </p:cNvPr>
              <p:cNvSpPr>
                <a:spLocks noChangeShapeType="1"/>
              </p:cNvSpPr>
              <p:nvPr/>
            </p:nvSpPr>
            <p:spPr bwMode="auto">
              <a:xfrm>
                <a:off x="3024"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nvGrpSpPr>
            <p:cNvPr id="93234" name="Group 16">
              <a:extLst>
                <a:ext uri="{FF2B5EF4-FFF2-40B4-BE49-F238E27FC236}">
                  <a16:creationId xmlns:a16="http://schemas.microsoft.com/office/drawing/2014/main" id="{296BA6A2-7A3B-4BCC-8563-32F3F0C6C6CE}"/>
                </a:ext>
              </a:extLst>
            </p:cNvPr>
            <p:cNvGrpSpPr>
              <a:grpSpLocks/>
            </p:cNvGrpSpPr>
            <p:nvPr/>
          </p:nvGrpSpPr>
          <p:grpSpPr bwMode="auto">
            <a:xfrm>
              <a:off x="2784" y="1160"/>
              <a:ext cx="136" cy="2344"/>
              <a:chOff x="2784" y="1160"/>
              <a:chExt cx="136" cy="2344"/>
            </a:xfrm>
          </p:grpSpPr>
          <p:sp>
            <p:nvSpPr>
              <p:cNvPr id="93235" name="Oval 17">
                <a:extLst>
                  <a:ext uri="{FF2B5EF4-FFF2-40B4-BE49-F238E27FC236}">
                    <a16:creationId xmlns:a16="http://schemas.microsoft.com/office/drawing/2014/main" id="{A2010925-B00D-44DC-A0DD-6A00620BC5F8}"/>
                  </a:ext>
                </a:extLst>
              </p:cNvPr>
              <p:cNvSpPr>
                <a:spLocks noChangeArrowheads="1"/>
              </p:cNvSpPr>
              <p:nvPr/>
            </p:nvSpPr>
            <p:spPr bwMode="auto">
              <a:xfrm>
                <a:off x="2784" y="1160"/>
                <a:ext cx="136" cy="13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36" name="Oval 18">
                <a:extLst>
                  <a:ext uri="{FF2B5EF4-FFF2-40B4-BE49-F238E27FC236}">
                    <a16:creationId xmlns:a16="http://schemas.microsoft.com/office/drawing/2014/main" id="{B8D70776-A726-4B3C-AC15-6C9860F9D696}"/>
                  </a:ext>
                </a:extLst>
              </p:cNvPr>
              <p:cNvSpPr>
                <a:spLocks noChangeArrowheads="1"/>
              </p:cNvSpPr>
              <p:nvPr/>
            </p:nvSpPr>
            <p:spPr bwMode="auto">
              <a:xfrm>
                <a:off x="2784" y="2264"/>
                <a:ext cx="136" cy="13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37" name="Oval 19">
                <a:extLst>
                  <a:ext uri="{FF2B5EF4-FFF2-40B4-BE49-F238E27FC236}">
                    <a16:creationId xmlns:a16="http://schemas.microsoft.com/office/drawing/2014/main" id="{93731282-4810-4147-B2EA-B01888911F49}"/>
                  </a:ext>
                </a:extLst>
              </p:cNvPr>
              <p:cNvSpPr>
                <a:spLocks noChangeArrowheads="1"/>
              </p:cNvSpPr>
              <p:nvPr/>
            </p:nvSpPr>
            <p:spPr bwMode="auto">
              <a:xfrm>
                <a:off x="2784" y="3368"/>
                <a:ext cx="136" cy="13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sp useBgFill="1">
        <p:nvSpPr>
          <p:cNvPr id="93189" name="Rectangle 22">
            <a:extLst>
              <a:ext uri="{FF2B5EF4-FFF2-40B4-BE49-F238E27FC236}">
                <a16:creationId xmlns:a16="http://schemas.microsoft.com/office/drawing/2014/main" id="{40650552-05A6-45C1-A05D-218F17152596}"/>
              </a:ext>
            </a:extLst>
          </p:cNvPr>
          <p:cNvSpPr>
            <a:spLocks noChangeArrowheads="1"/>
          </p:cNvSpPr>
          <p:nvPr/>
        </p:nvSpPr>
        <p:spPr bwMode="auto">
          <a:xfrm>
            <a:off x="996950" y="4800600"/>
            <a:ext cx="2882900" cy="1511300"/>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190" name="Freeform 23">
            <a:extLst>
              <a:ext uri="{FF2B5EF4-FFF2-40B4-BE49-F238E27FC236}">
                <a16:creationId xmlns:a16="http://schemas.microsoft.com/office/drawing/2014/main" id="{DF7FA20F-B871-4468-84D1-6EA1162258DC}"/>
              </a:ext>
            </a:extLst>
          </p:cNvPr>
          <p:cNvSpPr>
            <a:spLocks/>
          </p:cNvSpPr>
          <p:nvPr/>
        </p:nvSpPr>
        <p:spPr bwMode="auto">
          <a:xfrm>
            <a:off x="1524000" y="5099050"/>
            <a:ext cx="1754188" cy="839788"/>
          </a:xfrm>
          <a:custGeom>
            <a:avLst/>
            <a:gdLst>
              <a:gd name="T0" fmla="*/ 0 w 1105"/>
              <a:gd name="T1" fmla="*/ 0 h 529"/>
              <a:gd name="T2" fmla="*/ 1752600 w 1105"/>
              <a:gd name="T3" fmla="*/ 0 h 529"/>
              <a:gd name="T4" fmla="*/ 1752600 w 1105"/>
              <a:gd name="T5" fmla="*/ 838200 h 529"/>
              <a:gd name="T6" fmla="*/ 0 w 1105"/>
              <a:gd name="T7" fmla="*/ 838200 h 529"/>
              <a:gd name="T8" fmla="*/ 87313 w 1105"/>
              <a:gd name="T9" fmla="*/ 838200 h 5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5" h="529">
                <a:moveTo>
                  <a:pt x="0" y="0"/>
                </a:moveTo>
                <a:lnTo>
                  <a:pt x="1104" y="0"/>
                </a:lnTo>
                <a:lnTo>
                  <a:pt x="1104" y="528"/>
                </a:lnTo>
                <a:lnTo>
                  <a:pt x="0" y="528"/>
                </a:lnTo>
                <a:lnTo>
                  <a:pt x="55" y="52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191" name="Line 24">
            <a:extLst>
              <a:ext uri="{FF2B5EF4-FFF2-40B4-BE49-F238E27FC236}">
                <a16:creationId xmlns:a16="http://schemas.microsoft.com/office/drawing/2014/main" id="{A54B7DC7-0F00-49A2-A1CE-73831147478B}"/>
              </a:ext>
            </a:extLst>
          </p:cNvPr>
          <p:cNvSpPr>
            <a:spLocks noChangeShapeType="1"/>
          </p:cNvSpPr>
          <p:nvPr/>
        </p:nvSpPr>
        <p:spPr bwMode="auto">
          <a:xfrm>
            <a:off x="2895600" y="509905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192" name="Line 25">
            <a:extLst>
              <a:ext uri="{FF2B5EF4-FFF2-40B4-BE49-F238E27FC236}">
                <a16:creationId xmlns:a16="http://schemas.microsoft.com/office/drawing/2014/main" id="{F094E29C-623E-41F4-BA07-8A7922828124}"/>
              </a:ext>
            </a:extLst>
          </p:cNvPr>
          <p:cNvSpPr>
            <a:spLocks noChangeShapeType="1"/>
          </p:cNvSpPr>
          <p:nvPr/>
        </p:nvSpPr>
        <p:spPr bwMode="auto">
          <a:xfrm>
            <a:off x="2514600" y="509905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193" name="Line 26">
            <a:extLst>
              <a:ext uri="{FF2B5EF4-FFF2-40B4-BE49-F238E27FC236}">
                <a16:creationId xmlns:a16="http://schemas.microsoft.com/office/drawing/2014/main" id="{B2625E5D-869D-4717-883B-3B1DC0C0656C}"/>
              </a:ext>
            </a:extLst>
          </p:cNvPr>
          <p:cNvSpPr>
            <a:spLocks noChangeShapeType="1"/>
          </p:cNvSpPr>
          <p:nvPr/>
        </p:nvSpPr>
        <p:spPr bwMode="auto">
          <a:xfrm>
            <a:off x="2133600" y="509905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useBgFill="1">
        <p:nvSpPr>
          <p:cNvPr id="93194" name="Rectangle 28">
            <a:extLst>
              <a:ext uri="{FF2B5EF4-FFF2-40B4-BE49-F238E27FC236}">
                <a16:creationId xmlns:a16="http://schemas.microsoft.com/office/drawing/2014/main" id="{782A195F-8D11-4E71-807F-B0773E26D285}"/>
              </a:ext>
            </a:extLst>
          </p:cNvPr>
          <p:cNvSpPr>
            <a:spLocks noChangeArrowheads="1"/>
          </p:cNvSpPr>
          <p:nvPr/>
        </p:nvSpPr>
        <p:spPr bwMode="auto">
          <a:xfrm>
            <a:off x="996950" y="3048000"/>
            <a:ext cx="2882900" cy="1511300"/>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195" name="Freeform 29">
            <a:extLst>
              <a:ext uri="{FF2B5EF4-FFF2-40B4-BE49-F238E27FC236}">
                <a16:creationId xmlns:a16="http://schemas.microsoft.com/office/drawing/2014/main" id="{6B16F76A-739C-4E7E-8F6D-16A304293FDE}"/>
              </a:ext>
            </a:extLst>
          </p:cNvPr>
          <p:cNvSpPr>
            <a:spLocks/>
          </p:cNvSpPr>
          <p:nvPr/>
        </p:nvSpPr>
        <p:spPr bwMode="auto">
          <a:xfrm>
            <a:off x="1524000" y="3346450"/>
            <a:ext cx="1754188" cy="839788"/>
          </a:xfrm>
          <a:custGeom>
            <a:avLst/>
            <a:gdLst>
              <a:gd name="T0" fmla="*/ 0 w 1105"/>
              <a:gd name="T1" fmla="*/ 0 h 529"/>
              <a:gd name="T2" fmla="*/ 1752600 w 1105"/>
              <a:gd name="T3" fmla="*/ 0 h 529"/>
              <a:gd name="T4" fmla="*/ 1752600 w 1105"/>
              <a:gd name="T5" fmla="*/ 838200 h 529"/>
              <a:gd name="T6" fmla="*/ 0 w 1105"/>
              <a:gd name="T7" fmla="*/ 838200 h 529"/>
              <a:gd name="T8" fmla="*/ 87313 w 1105"/>
              <a:gd name="T9" fmla="*/ 838200 h 5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5" h="529">
                <a:moveTo>
                  <a:pt x="0" y="0"/>
                </a:moveTo>
                <a:lnTo>
                  <a:pt x="1104" y="0"/>
                </a:lnTo>
                <a:lnTo>
                  <a:pt x="1104" y="528"/>
                </a:lnTo>
                <a:lnTo>
                  <a:pt x="0" y="528"/>
                </a:lnTo>
                <a:lnTo>
                  <a:pt x="55" y="52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196" name="Line 30">
            <a:extLst>
              <a:ext uri="{FF2B5EF4-FFF2-40B4-BE49-F238E27FC236}">
                <a16:creationId xmlns:a16="http://schemas.microsoft.com/office/drawing/2014/main" id="{EFEDBF14-BDC9-4D98-A1EA-0ED226F31728}"/>
              </a:ext>
            </a:extLst>
          </p:cNvPr>
          <p:cNvSpPr>
            <a:spLocks noChangeShapeType="1"/>
          </p:cNvSpPr>
          <p:nvPr/>
        </p:nvSpPr>
        <p:spPr bwMode="auto">
          <a:xfrm>
            <a:off x="2895600" y="334645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197" name="Line 31">
            <a:extLst>
              <a:ext uri="{FF2B5EF4-FFF2-40B4-BE49-F238E27FC236}">
                <a16:creationId xmlns:a16="http://schemas.microsoft.com/office/drawing/2014/main" id="{FBB3B469-DA54-4F16-8A2A-A081A0837287}"/>
              </a:ext>
            </a:extLst>
          </p:cNvPr>
          <p:cNvSpPr>
            <a:spLocks noChangeShapeType="1"/>
          </p:cNvSpPr>
          <p:nvPr/>
        </p:nvSpPr>
        <p:spPr bwMode="auto">
          <a:xfrm>
            <a:off x="2514600" y="334645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198" name="Line 32">
            <a:extLst>
              <a:ext uri="{FF2B5EF4-FFF2-40B4-BE49-F238E27FC236}">
                <a16:creationId xmlns:a16="http://schemas.microsoft.com/office/drawing/2014/main" id="{30CDEFDF-F910-4C70-B594-6E30C0BB4A00}"/>
              </a:ext>
            </a:extLst>
          </p:cNvPr>
          <p:cNvSpPr>
            <a:spLocks noChangeShapeType="1"/>
          </p:cNvSpPr>
          <p:nvPr/>
        </p:nvSpPr>
        <p:spPr bwMode="auto">
          <a:xfrm>
            <a:off x="2133600" y="334645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useBgFill="1">
        <p:nvSpPr>
          <p:cNvPr id="93199" name="Rectangle 34">
            <a:extLst>
              <a:ext uri="{FF2B5EF4-FFF2-40B4-BE49-F238E27FC236}">
                <a16:creationId xmlns:a16="http://schemas.microsoft.com/office/drawing/2014/main" id="{9DBDDBFA-8C4E-441B-8C95-35DD16F49797}"/>
              </a:ext>
            </a:extLst>
          </p:cNvPr>
          <p:cNvSpPr>
            <a:spLocks noChangeArrowheads="1"/>
          </p:cNvSpPr>
          <p:nvPr/>
        </p:nvSpPr>
        <p:spPr bwMode="auto">
          <a:xfrm>
            <a:off x="996950" y="1295400"/>
            <a:ext cx="2882900" cy="1511300"/>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nvGrpSpPr>
          <p:cNvPr id="93200" name="Group 35">
            <a:extLst>
              <a:ext uri="{FF2B5EF4-FFF2-40B4-BE49-F238E27FC236}">
                <a16:creationId xmlns:a16="http://schemas.microsoft.com/office/drawing/2014/main" id="{BF87D81A-F91F-4D19-8789-8A911B5AD65B}"/>
              </a:ext>
            </a:extLst>
          </p:cNvPr>
          <p:cNvGrpSpPr>
            <a:grpSpLocks/>
          </p:cNvGrpSpPr>
          <p:nvPr/>
        </p:nvGrpSpPr>
        <p:grpSpPr bwMode="auto">
          <a:xfrm>
            <a:off x="1524000" y="1593850"/>
            <a:ext cx="1754188" cy="839788"/>
            <a:chOff x="1104" y="1200"/>
            <a:chExt cx="1105" cy="529"/>
          </a:xfrm>
        </p:grpSpPr>
        <p:sp>
          <p:nvSpPr>
            <p:cNvPr id="93227" name="Freeform 36">
              <a:extLst>
                <a:ext uri="{FF2B5EF4-FFF2-40B4-BE49-F238E27FC236}">
                  <a16:creationId xmlns:a16="http://schemas.microsoft.com/office/drawing/2014/main" id="{E4E59BB3-DE75-4177-8E5F-07620CA46B49}"/>
                </a:ext>
              </a:extLst>
            </p:cNvPr>
            <p:cNvSpPr>
              <a:spLocks/>
            </p:cNvSpPr>
            <p:nvPr/>
          </p:nvSpPr>
          <p:spPr bwMode="auto">
            <a:xfrm>
              <a:off x="1104" y="1200"/>
              <a:ext cx="1105" cy="529"/>
            </a:xfrm>
            <a:custGeom>
              <a:avLst/>
              <a:gdLst>
                <a:gd name="T0" fmla="*/ 0 w 1105"/>
                <a:gd name="T1" fmla="*/ 0 h 529"/>
                <a:gd name="T2" fmla="*/ 1104 w 1105"/>
                <a:gd name="T3" fmla="*/ 0 h 529"/>
                <a:gd name="T4" fmla="*/ 1104 w 1105"/>
                <a:gd name="T5" fmla="*/ 528 h 529"/>
                <a:gd name="T6" fmla="*/ 0 w 1105"/>
                <a:gd name="T7" fmla="*/ 528 h 529"/>
                <a:gd name="T8" fmla="*/ 55 w 1105"/>
                <a:gd name="T9" fmla="*/ 528 h 5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5" h="529">
                  <a:moveTo>
                    <a:pt x="0" y="0"/>
                  </a:moveTo>
                  <a:lnTo>
                    <a:pt x="1104" y="0"/>
                  </a:lnTo>
                  <a:lnTo>
                    <a:pt x="1104" y="528"/>
                  </a:lnTo>
                  <a:lnTo>
                    <a:pt x="0" y="528"/>
                  </a:lnTo>
                  <a:lnTo>
                    <a:pt x="55" y="52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28" name="Line 37">
              <a:extLst>
                <a:ext uri="{FF2B5EF4-FFF2-40B4-BE49-F238E27FC236}">
                  <a16:creationId xmlns:a16="http://schemas.microsoft.com/office/drawing/2014/main" id="{5CF987AE-025A-40BB-A9C2-36492C711A52}"/>
                </a:ext>
              </a:extLst>
            </p:cNvPr>
            <p:cNvSpPr>
              <a:spLocks noChangeShapeType="1"/>
            </p:cNvSpPr>
            <p:nvPr/>
          </p:nvSpPr>
          <p:spPr bwMode="auto">
            <a:xfrm>
              <a:off x="1968" y="1200"/>
              <a:ext cx="0"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29" name="Line 38">
              <a:extLst>
                <a:ext uri="{FF2B5EF4-FFF2-40B4-BE49-F238E27FC236}">
                  <a16:creationId xmlns:a16="http://schemas.microsoft.com/office/drawing/2014/main" id="{B35699C8-1425-4D5F-A417-4C6C870ADC2E}"/>
                </a:ext>
              </a:extLst>
            </p:cNvPr>
            <p:cNvSpPr>
              <a:spLocks noChangeShapeType="1"/>
            </p:cNvSpPr>
            <p:nvPr/>
          </p:nvSpPr>
          <p:spPr bwMode="auto">
            <a:xfrm>
              <a:off x="1728" y="1200"/>
              <a:ext cx="0"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30" name="Line 39">
              <a:extLst>
                <a:ext uri="{FF2B5EF4-FFF2-40B4-BE49-F238E27FC236}">
                  <a16:creationId xmlns:a16="http://schemas.microsoft.com/office/drawing/2014/main" id="{ADDA12E9-0E7F-4DE0-B597-2CF57F2368B2}"/>
                </a:ext>
              </a:extLst>
            </p:cNvPr>
            <p:cNvSpPr>
              <a:spLocks noChangeShapeType="1"/>
            </p:cNvSpPr>
            <p:nvPr/>
          </p:nvSpPr>
          <p:spPr bwMode="auto">
            <a:xfrm>
              <a:off x="1488" y="1200"/>
              <a:ext cx="0"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sp>
        <p:nvSpPr>
          <p:cNvPr id="93201" name="Rectangle 41">
            <a:extLst>
              <a:ext uri="{FF2B5EF4-FFF2-40B4-BE49-F238E27FC236}">
                <a16:creationId xmlns:a16="http://schemas.microsoft.com/office/drawing/2014/main" id="{A5BAD42C-4F4D-4695-87E6-750DC9F5D050}"/>
              </a:ext>
            </a:extLst>
          </p:cNvPr>
          <p:cNvSpPr>
            <a:spLocks noChangeArrowheads="1"/>
          </p:cNvSpPr>
          <p:nvPr/>
        </p:nvSpPr>
        <p:spPr bwMode="auto">
          <a:xfrm>
            <a:off x="2978150" y="1676400"/>
            <a:ext cx="215900" cy="673100"/>
          </a:xfrm>
          <a:prstGeom prst="rect">
            <a:avLst/>
          </a:prstGeom>
          <a:solidFill>
            <a:srgbClr val="FF3300"/>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02" name="Rectangle 42">
            <a:extLst>
              <a:ext uri="{FF2B5EF4-FFF2-40B4-BE49-F238E27FC236}">
                <a16:creationId xmlns:a16="http://schemas.microsoft.com/office/drawing/2014/main" id="{D84F6716-95F5-4EF9-B56F-E74ED4C2060C}"/>
              </a:ext>
            </a:extLst>
          </p:cNvPr>
          <p:cNvSpPr>
            <a:spLocks noChangeArrowheads="1"/>
          </p:cNvSpPr>
          <p:nvPr/>
        </p:nvSpPr>
        <p:spPr bwMode="auto">
          <a:xfrm>
            <a:off x="2978150" y="3429000"/>
            <a:ext cx="215900" cy="673100"/>
          </a:xfrm>
          <a:prstGeom prst="rect">
            <a:avLst/>
          </a:prstGeom>
          <a:solidFill>
            <a:srgbClr val="FF3300"/>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03" name="Rectangle 43">
            <a:extLst>
              <a:ext uri="{FF2B5EF4-FFF2-40B4-BE49-F238E27FC236}">
                <a16:creationId xmlns:a16="http://schemas.microsoft.com/office/drawing/2014/main" id="{7EC491CC-C800-4DA9-8E5A-00840CBFEF97}"/>
              </a:ext>
            </a:extLst>
          </p:cNvPr>
          <p:cNvSpPr>
            <a:spLocks noChangeArrowheads="1"/>
          </p:cNvSpPr>
          <p:nvPr/>
        </p:nvSpPr>
        <p:spPr bwMode="auto">
          <a:xfrm>
            <a:off x="2978150" y="5181600"/>
            <a:ext cx="215900" cy="673100"/>
          </a:xfrm>
          <a:prstGeom prst="rect">
            <a:avLst/>
          </a:prstGeom>
          <a:solidFill>
            <a:srgbClr val="FF3300"/>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04" name="Rectangle 45">
            <a:extLst>
              <a:ext uri="{FF2B5EF4-FFF2-40B4-BE49-F238E27FC236}">
                <a16:creationId xmlns:a16="http://schemas.microsoft.com/office/drawing/2014/main" id="{EBC941CB-6D16-4729-8853-0489C88D15EC}"/>
              </a:ext>
            </a:extLst>
          </p:cNvPr>
          <p:cNvSpPr>
            <a:spLocks noChangeArrowheads="1"/>
          </p:cNvSpPr>
          <p:nvPr/>
        </p:nvSpPr>
        <p:spPr bwMode="auto">
          <a:xfrm>
            <a:off x="2597150" y="1676400"/>
            <a:ext cx="215900" cy="673100"/>
          </a:xfrm>
          <a:prstGeom prst="rect">
            <a:avLst/>
          </a:prstGeom>
          <a:solidFill>
            <a:srgbClr val="339966"/>
          </a:solidFill>
          <a:ln w="127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05" name="Rectangle 46">
            <a:extLst>
              <a:ext uri="{FF2B5EF4-FFF2-40B4-BE49-F238E27FC236}">
                <a16:creationId xmlns:a16="http://schemas.microsoft.com/office/drawing/2014/main" id="{5E5B47A6-4E89-47E6-9612-D1E0DA4DD263}"/>
              </a:ext>
            </a:extLst>
          </p:cNvPr>
          <p:cNvSpPr>
            <a:spLocks noChangeArrowheads="1"/>
          </p:cNvSpPr>
          <p:nvPr/>
        </p:nvSpPr>
        <p:spPr bwMode="auto">
          <a:xfrm>
            <a:off x="2597150" y="3429000"/>
            <a:ext cx="215900" cy="673100"/>
          </a:xfrm>
          <a:prstGeom prst="rect">
            <a:avLst/>
          </a:prstGeom>
          <a:solidFill>
            <a:srgbClr val="009900"/>
          </a:solidFill>
          <a:ln w="127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06" name="Rectangle 47">
            <a:extLst>
              <a:ext uri="{FF2B5EF4-FFF2-40B4-BE49-F238E27FC236}">
                <a16:creationId xmlns:a16="http://schemas.microsoft.com/office/drawing/2014/main" id="{7AFECB70-2211-4F99-A833-FD0922B4ED71}"/>
              </a:ext>
            </a:extLst>
          </p:cNvPr>
          <p:cNvSpPr>
            <a:spLocks noChangeArrowheads="1"/>
          </p:cNvSpPr>
          <p:nvPr/>
        </p:nvSpPr>
        <p:spPr bwMode="auto">
          <a:xfrm>
            <a:off x="2597150" y="5181600"/>
            <a:ext cx="215900" cy="6731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07" name="Rectangle 49">
            <a:extLst>
              <a:ext uri="{FF2B5EF4-FFF2-40B4-BE49-F238E27FC236}">
                <a16:creationId xmlns:a16="http://schemas.microsoft.com/office/drawing/2014/main" id="{8591D893-2EDA-4140-99FC-6218DA3232CB}"/>
              </a:ext>
            </a:extLst>
          </p:cNvPr>
          <p:cNvSpPr>
            <a:spLocks noChangeArrowheads="1"/>
          </p:cNvSpPr>
          <p:nvPr/>
        </p:nvSpPr>
        <p:spPr bwMode="auto">
          <a:xfrm>
            <a:off x="2216150" y="1676400"/>
            <a:ext cx="215900" cy="673100"/>
          </a:xfrm>
          <a:prstGeom prst="rect">
            <a:avLst/>
          </a:prstGeom>
          <a:solidFill>
            <a:srgbClr val="FF3300"/>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08" name="Rectangle 50">
            <a:extLst>
              <a:ext uri="{FF2B5EF4-FFF2-40B4-BE49-F238E27FC236}">
                <a16:creationId xmlns:a16="http://schemas.microsoft.com/office/drawing/2014/main" id="{B04B401F-4FD2-4CAC-BA04-ADB1288C5CC7}"/>
              </a:ext>
            </a:extLst>
          </p:cNvPr>
          <p:cNvSpPr>
            <a:spLocks noChangeArrowheads="1"/>
          </p:cNvSpPr>
          <p:nvPr/>
        </p:nvSpPr>
        <p:spPr bwMode="auto">
          <a:xfrm>
            <a:off x="2216150" y="3429000"/>
            <a:ext cx="215900" cy="673100"/>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09" name="Rectangle 51">
            <a:extLst>
              <a:ext uri="{FF2B5EF4-FFF2-40B4-BE49-F238E27FC236}">
                <a16:creationId xmlns:a16="http://schemas.microsoft.com/office/drawing/2014/main" id="{E67F6FA3-6B81-4474-9EDC-43F8B099DB63}"/>
              </a:ext>
            </a:extLst>
          </p:cNvPr>
          <p:cNvSpPr>
            <a:spLocks noChangeArrowheads="1"/>
          </p:cNvSpPr>
          <p:nvPr/>
        </p:nvSpPr>
        <p:spPr bwMode="auto">
          <a:xfrm>
            <a:off x="2216150" y="5181600"/>
            <a:ext cx="215900" cy="673100"/>
          </a:xfrm>
          <a:prstGeom prst="rect">
            <a:avLst/>
          </a:prstGeom>
          <a:solidFill>
            <a:srgbClr val="009900"/>
          </a:solidFill>
          <a:ln w="127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nvGrpSpPr>
          <p:cNvPr id="93210" name="Group 52">
            <a:extLst>
              <a:ext uri="{FF2B5EF4-FFF2-40B4-BE49-F238E27FC236}">
                <a16:creationId xmlns:a16="http://schemas.microsoft.com/office/drawing/2014/main" id="{5974371D-6D54-4E06-8CE2-41AF09247A96}"/>
              </a:ext>
            </a:extLst>
          </p:cNvPr>
          <p:cNvGrpSpPr>
            <a:grpSpLocks/>
          </p:cNvGrpSpPr>
          <p:nvPr/>
        </p:nvGrpSpPr>
        <p:grpSpPr bwMode="auto">
          <a:xfrm>
            <a:off x="6483350" y="1828800"/>
            <a:ext cx="2051050" cy="3721100"/>
            <a:chOff x="4228" y="1348"/>
            <a:chExt cx="1292" cy="2344"/>
          </a:xfrm>
        </p:grpSpPr>
        <p:sp>
          <p:nvSpPr>
            <p:cNvPr id="93221" name="Line 53">
              <a:extLst>
                <a:ext uri="{FF2B5EF4-FFF2-40B4-BE49-F238E27FC236}">
                  <a16:creationId xmlns:a16="http://schemas.microsoft.com/office/drawing/2014/main" id="{1440AB8A-42A3-4DA4-A255-198709E3D03E}"/>
                </a:ext>
              </a:extLst>
            </p:cNvPr>
            <p:cNvSpPr>
              <a:spLocks noChangeShapeType="1"/>
            </p:cNvSpPr>
            <p:nvPr/>
          </p:nvSpPr>
          <p:spPr bwMode="auto">
            <a:xfrm>
              <a:off x="4320" y="1440"/>
              <a:ext cx="1200" cy="0"/>
            </a:xfrm>
            <a:prstGeom prst="line">
              <a:avLst/>
            </a:prstGeom>
            <a:noFill/>
            <a:ln w="762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22" name="Line 54">
              <a:extLst>
                <a:ext uri="{FF2B5EF4-FFF2-40B4-BE49-F238E27FC236}">
                  <a16:creationId xmlns:a16="http://schemas.microsoft.com/office/drawing/2014/main" id="{51704C32-065F-42D2-A64B-1B928B8AA415}"/>
                </a:ext>
              </a:extLst>
            </p:cNvPr>
            <p:cNvSpPr>
              <a:spLocks noChangeShapeType="1"/>
            </p:cNvSpPr>
            <p:nvPr/>
          </p:nvSpPr>
          <p:spPr bwMode="auto">
            <a:xfrm>
              <a:off x="4320" y="2544"/>
              <a:ext cx="1200" cy="0"/>
            </a:xfrm>
            <a:prstGeom prst="line">
              <a:avLst/>
            </a:prstGeom>
            <a:noFill/>
            <a:ln w="762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23" name="Line 55">
              <a:extLst>
                <a:ext uri="{FF2B5EF4-FFF2-40B4-BE49-F238E27FC236}">
                  <a16:creationId xmlns:a16="http://schemas.microsoft.com/office/drawing/2014/main" id="{D6611E96-B3A2-48D9-A398-4C19A2B6C441}"/>
                </a:ext>
              </a:extLst>
            </p:cNvPr>
            <p:cNvSpPr>
              <a:spLocks noChangeShapeType="1"/>
            </p:cNvSpPr>
            <p:nvPr/>
          </p:nvSpPr>
          <p:spPr bwMode="auto">
            <a:xfrm>
              <a:off x="4320" y="3648"/>
              <a:ext cx="1200" cy="0"/>
            </a:xfrm>
            <a:prstGeom prst="line">
              <a:avLst/>
            </a:prstGeom>
            <a:noFill/>
            <a:ln w="76200">
              <a:solidFill>
                <a:srgbClr val="0099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24" name="Oval 56">
              <a:extLst>
                <a:ext uri="{FF2B5EF4-FFF2-40B4-BE49-F238E27FC236}">
                  <a16:creationId xmlns:a16="http://schemas.microsoft.com/office/drawing/2014/main" id="{035BE6BB-2D92-4A3E-BDFA-790BE798DD6B}"/>
                </a:ext>
              </a:extLst>
            </p:cNvPr>
            <p:cNvSpPr>
              <a:spLocks noChangeArrowheads="1"/>
            </p:cNvSpPr>
            <p:nvPr/>
          </p:nvSpPr>
          <p:spPr bwMode="auto">
            <a:xfrm>
              <a:off x="4228" y="1348"/>
              <a:ext cx="136" cy="136"/>
            </a:xfrm>
            <a:prstGeom prst="ellipse">
              <a:avLst/>
            </a:prstGeom>
            <a:solidFill>
              <a:srgbClr val="FF3300"/>
            </a:solidFill>
            <a:ln w="127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25" name="Oval 57">
              <a:extLst>
                <a:ext uri="{FF2B5EF4-FFF2-40B4-BE49-F238E27FC236}">
                  <a16:creationId xmlns:a16="http://schemas.microsoft.com/office/drawing/2014/main" id="{895A9726-4992-4DB3-AFD9-206AFE42B293}"/>
                </a:ext>
              </a:extLst>
            </p:cNvPr>
            <p:cNvSpPr>
              <a:spLocks noChangeArrowheads="1"/>
            </p:cNvSpPr>
            <p:nvPr/>
          </p:nvSpPr>
          <p:spPr bwMode="auto">
            <a:xfrm>
              <a:off x="4228" y="2452"/>
              <a:ext cx="136" cy="13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26" name="Oval 58">
              <a:extLst>
                <a:ext uri="{FF2B5EF4-FFF2-40B4-BE49-F238E27FC236}">
                  <a16:creationId xmlns:a16="http://schemas.microsoft.com/office/drawing/2014/main" id="{26103C2F-EDA2-4BDA-8E9E-002FC4B2E752}"/>
                </a:ext>
              </a:extLst>
            </p:cNvPr>
            <p:cNvSpPr>
              <a:spLocks noChangeArrowheads="1"/>
            </p:cNvSpPr>
            <p:nvPr/>
          </p:nvSpPr>
          <p:spPr bwMode="auto">
            <a:xfrm>
              <a:off x="4228" y="3556"/>
              <a:ext cx="136" cy="136"/>
            </a:xfrm>
            <a:prstGeom prst="ellipse">
              <a:avLst/>
            </a:prstGeom>
            <a:solidFill>
              <a:srgbClr val="009900"/>
            </a:solidFill>
            <a:ln w="127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nvGrpSpPr>
          <p:cNvPr id="758843" name="Group 59">
            <a:extLst>
              <a:ext uri="{FF2B5EF4-FFF2-40B4-BE49-F238E27FC236}">
                <a16:creationId xmlns:a16="http://schemas.microsoft.com/office/drawing/2014/main" id="{BCECEC6F-B2C9-4B91-BAF1-E62E0B79796F}"/>
              </a:ext>
            </a:extLst>
          </p:cNvPr>
          <p:cNvGrpSpPr>
            <a:grpSpLocks/>
          </p:cNvGrpSpPr>
          <p:nvPr/>
        </p:nvGrpSpPr>
        <p:grpSpPr bwMode="auto">
          <a:xfrm>
            <a:off x="3352800" y="1974850"/>
            <a:ext cx="3201988" cy="3506788"/>
            <a:chOff x="2256" y="1244"/>
            <a:chExt cx="2017" cy="2209"/>
          </a:xfrm>
        </p:grpSpPr>
        <p:sp>
          <p:nvSpPr>
            <p:cNvPr id="93218" name="Freeform 60">
              <a:extLst>
                <a:ext uri="{FF2B5EF4-FFF2-40B4-BE49-F238E27FC236}">
                  <a16:creationId xmlns:a16="http://schemas.microsoft.com/office/drawing/2014/main" id="{7125A245-E4D9-4ACD-85A9-B9F440D40692}"/>
                </a:ext>
              </a:extLst>
            </p:cNvPr>
            <p:cNvSpPr>
              <a:spLocks/>
            </p:cNvSpPr>
            <p:nvPr/>
          </p:nvSpPr>
          <p:spPr bwMode="auto">
            <a:xfrm>
              <a:off x="2256" y="1244"/>
              <a:ext cx="2017" cy="2209"/>
            </a:xfrm>
            <a:custGeom>
              <a:avLst/>
              <a:gdLst>
                <a:gd name="T0" fmla="*/ 0 w 2017"/>
                <a:gd name="T1" fmla="*/ 2208 h 2209"/>
                <a:gd name="T2" fmla="*/ 609 w 2017"/>
                <a:gd name="T3" fmla="*/ 2208 h 2209"/>
                <a:gd name="T4" fmla="*/ 2016 w 2017"/>
                <a:gd name="T5" fmla="*/ 0 h 2209"/>
                <a:gd name="T6" fmla="*/ 0 60000 65536"/>
                <a:gd name="T7" fmla="*/ 0 60000 65536"/>
                <a:gd name="T8" fmla="*/ 0 60000 65536"/>
              </a:gdLst>
              <a:ahLst/>
              <a:cxnLst>
                <a:cxn ang="T6">
                  <a:pos x="T0" y="T1"/>
                </a:cxn>
                <a:cxn ang="T7">
                  <a:pos x="T2" y="T3"/>
                </a:cxn>
                <a:cxn ang="T8">
                  <a:pos x="T4" y="T5"/>
                </a:cxn>
              </a:cxnLst>
              <a:rect l="0" t="0" r="r" b="b"/>
              <a:pathLst>
                <a:path w="2017" h="2209">
                  <a:moveTo>
                    <a:pt x="0" y="2208"/>
                  </a:moveTo>
                  <a:lnTo>
                    <a:pt x="609" y="2208"/>
                  </a:lnTo>
                  <a:lnTo>
                    <a:pt x="2016" y="0"/>
                  </a:lnTo>
                </a:path>
              </a:pathLst>
            </a:custGeom>
            <a:noFill/>
            <a:ln w="50800" cap="rnd" cmpd="sng">
              <a:solidFill>
                <a:srgbClr val="FF3300"/>
              </a:solidFill>
              <a:prstDash val="sysDot"/>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19" name="Freeform 61">
              <a:extLst>
                <a:ext uri="{FF2B5EF4-FFF2-40B4-BE49-F238E27FC236}">
                  <a16:creationId xmlns:a16="http://schemas.microsoft.com/office/drawing/2014/main" id="{9F190870-AD1A-4BD3-BBD2-8EB8C0C94CA3}"/>
                </a:ext>
              </a:extLst>
            </p:cNvPr>
            <p:cNvSpPr>
              <a:spLocks/>
            </p:cNvSpPr>
            <p:nvPr/>
          </p:nvSpPr>
          <p:spPr bwMode="auto">
            <a:xfrm>
              <a:off x="2256" y="1244"/>
              <a:ext cx="2017" cy="1105"/>
            </a:xfrm>
            <a:custGeom>
              <a:avLst/>
              <a:gdLst>
                <a:gd name="T0" fmla="*/ 0 w 2017"/>
                <a:gd name="T1" fmla="*/ 1104 h 1105"/>
                <a:gd name="T2" fmla="*/ 656 w 2017"/>
                <a:gd name="T3" fmla="*/ 1104 h 1105"/>
                <a:gd name="T4" fmla="*/ 2016 w 2017"/>
                <a:gd name="T5" fmla="*/ 0 h 1105"/>
                <a:gd name="T6" fmla="*/ 0 60000 65536"/>
                <a:gd name="T7" fmla="*/ 0 60000 65536"/>
                <a:gd name="T8" fmla="*/ 0 60000 65536"/>
              </a:gdLst>
              <a:ahLst/>
              <a:cxnLst>
                <a:cxn ang="T6">
                  <a:pos x="T0" y="T1"/>
                </a:cxn>
                <a:cxn ang="T7">
                  <a:pos x="T2" y="T3"/>
                </a:cxn>
                <a:cxn ang="T8">
                  <a:pos x="T4" y="T5"/>
                </a:cxn>
              </a:cxnLst>
              <a:rect l="0" t="0" r="r" b="b"/>
              <a:pathLst>
                <a:path w="2017" h="1105">
                  <a:moveTo>
                    <a:pt x="0" y="1104"/>
                  </a:moveTo>
                  <a:lnTo>
                    <a:pt x="656" y="1104"/>
                  </a:lnTo>
                  <a:lnTo>
                    <a:pt x="2016" y="0"/>
                  </a:lnTo>
                </a:path>
              </a:pathLst>
            </a:custGeom>
            <a:noFill/>
            <a:ln w="50800" cap="rnd" cmpd="sng">
              <a:solidFill>
                <a:srgbClr val="FF3300"/>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20" name="Line 62">
              <a:extLst>
                <a:ext uri="{FF2B5EF4-FFF2-40B4-BE49-F238E27FC236}">
                  <a16:creationId xmlns:a16="http://schemas.microsoft.com/office/drawing/2014/main" id="{9458ADD9-8FD6-4E56-AAD1-8847F7717583}"/>
                </a:ext>
              </a:extLst>
            </p:cNvPr>
            <p:cNvSpPr>
              <a:spLocks noChangeShapeType="1"/>
            </p:cNvSpPr>
            <p:nvPr/>
          </p:nvSpPr>
          <p:spPr bwMode="auto">
            <a:xfrm>
              <a:off x="2256" y="1244"/>
              <a:ext cx="1969" cy="0"/>
            </a:xfrm>
            <a:prstGeom prst="line">
              <a:avLst/>
            </a:prstGeom>
            <a:noFill/>
            <a:ln w="50800" cap="rnd">
              <a:solidFill>
                <a:srgbClr val="FF3300"/>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sp>
        <p:nvSpPr>
          <p:cNvPr id="93212" name="Rectangle 65">
            <a:extLst>
              <a:ext uri="{FF2B5EF4-FFF2-40B4-BE49-F238E27FC236}">
                <a16:creationId xmlns:a16="http://schemas.microsoft.com/office/drawing/2014/main" id="{5D230FEE-B8BD-41C3-89A8-7E1D3B6F560E}"/>
              </a:ext>
            </a:extLst>
          </p:cNvPr>
          <p:cNvSpPr>
            <a:spLocks noChangeArrowheads="1"/>
          </p:cNvSpPr>
          <p:nvPr/>
        </p:nvSpPr>
        <p:spPr bwMode="auto">
          <a:xfrm>
            <a:off x="2209800" y="3422650"/>
            <a:ext cx="228600" cy="6858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13" name="Rectangle 66">
            <a:extLst>
              <a:ext uri="{FF2B5EF4-FFF2-40B4-BE49-F238E27FC236}">
                <a16:creationId xmlns:a16="http://schemas.microsoft.com/office/drawing/2014/main" id="{06CCDCC8-6DCF-4774-B43E-1F1B0E151160}"/>
              </a:ext>
            </a:extLst>
          </p:cNvPr>
          <p:cNvSpPr>
            <a:spLocks noChangeArrowheads="1"/>
          </p:cNvSpPr>
          <p:nvPr/>
        </p:nvSpPr>
        <p:spPr bwMode="auto">
          <a:xfrm>
            <a:off x="2597150" y="3429000"/>
            <a:ext cx="215900" cy="673100"/>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14" name="Rectangle 67">
            <a:extLst>
              <a:ext uri="{FF2B5EF4-FFF2-40B4-BE49-F238E27FC236}">
                <a16:creationId xmlns:a16="http://schemas.microsoft.com/office/drawing/2014/main" id="{BA730D43-2362-4D7A-987B-2F0C52F6E0F0}"/>
              </a:ext>
            </a:extLst>
          </p:cNvPr>
          <p:cNvSpPr>
            <a:spLocks noChangeArrowheads="1"/>
          </p:cNvSpPr>
          <p:nvPr/>
        </p:nvSpPr>
        <p:spPr bwMode="auto">
          <a:xfrm>
            <a:off x="2978150" y="3429000"/>
            <a:ext cx="215900" cy="673100"/>
          </a:xfrm>
          <a:prstGeom prst="rect">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3215" name="Text Box 91">
            <a:extLst>
              <a:ext uri="{FF2B5EF4-FFF2-40B4-BE49-F238E27FC236}">
                <a16:creationId xmlns:a16="http://schemas.microsoft.com/office/drawing/2014/main" id="{6B426509-AB48-46C2-926B-3C8D4E48C978}"/>
              </a:ext>
            </a:extLst>
          </p:cNvPr>
          <p:cNvSpPr txBox="1">
            <a:spLocks noChangeArrowheads="1"/>
          </p:cNvSpPr>
          <p:nvPr/>
        </p:nvSpPr>
        <p:spPr bwMode="auto">
          <a:xfrm>
            <a:off x="6918325" y="1412875"/>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rPr>
              <a:t>1</a:t>
            </a:r>
          </a:p>
        </p:txBody>
      </p:sp>
      <p:sp>
        <p:nvSpPr>
          <p:cNvPr id="93216" name="Text Box 92">
            <a:extLst>
              <a:ext uri="{FF2B5EF4-FFF2-40B4-BE49-F238E27FC236}">
                <a16:creationId xmlns:a16="http://schemas.microsoft.com/office/drawing/2014/main" id="{16D4A8B3-FE70-4222-9FC3-4213723ACDC3}"/>
              </a:ext>
            </a:extLst>
          </p:cNvPr>
          <p:cNvSpPr txBox="1">
            <a:spLocks noChangeArrowheads="1"/>
          </p:cNvSpPr>
          <p:nvPr/>
        </p:nvSpPr>
        <p:spPr bwMode="auto">
          <a:xfrm>
            <a:off x="6994525" y="31654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rPr>
              <a:t>2</a:t>
            </a:r>
          </a:p>
        </p:txBody>
      </p:sp>
      <p:sp>
        <p:nvSpPr>
          <p:cNvPr id="93217" name="Text Box 93">
            <a:extLst>
              <a:ext uri="{FF2B5EF4-FFF2-40B4-BE49-F238E27FC236}">
                <a16:creationId xmlns:a16="http://schemas.microsoft.com/office/drawing/2014/main" id="{70F318DF-7351-4050-86BC-64CA7A1FA241}"/>
              </a:ext>
            </a:extLst>
          </p:cNvPr>
          <p:cNvSpPr txBox="1">
            <a:spLocks noChangeArrowheads="1"/>
          </p:cNvSpPr>
          <p:nvPr/>
        </p:nvSpPr>
        <p:spPr bwMode="auto">
          <a:xfrm>
            <a:off x="7010400" y="4953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rPr>
              <a:t>3</a:t>
            </a:r>
          </a:p>
        </p:txBody>
      </p:sp>
      <p:sp>
        <p:nvSpPr>
          <p:cNvPr id="62" name="TextBox 61">
            <a:extLst>
              <a:ext uri="{FF2B5EF4-FFF2-40B4-BE49-F238E27FC236}">
                <a16:creationId xmlns:a16="http://schemas.microsoft.com/office/drawing/2014/main" id="{25BCB872-EEC4-42B4-B2CF-2ED089147F3A}"/>
              </a:ext>
            </a:extLst>
          </p:cNvPr>
          <p:cNvSpPr txBox="1"/>
          <p:nvPr/>
        </p:nvSpPr>
        <p:spPr>
          <a:xfrm>
            <a:off x="2822156" y="6551364"/>
            <a:ext cx="4155305" cy="338554"/>
          </a:xfrm>
          <a:prstGeom prst="rect">
            <a:avLst/>
          </a:prstGeom>
          <a:noFill/>
        </p:spPr>
        <p:txBody>
          <a:bodyPr wrap="none" rtlCol="0">
            <a:spAutoFit/>
          </a:bodyPr>
          <a:lstStyle/>
          <a:p>
            <a:r>
              <a:rPr lang="en-US" altLang="zh-CN" sz="1600" dirty="0">
                <a:solidFill>
                  <a:srgbClr val="7030A0"/>
                </a:solidFill>
              </a:rPr>
              <a:t>This slide was downloaded from Internet!</a:t>
            </a:r>
            <a:endParaRPr lang="zh-CN" altLang="en-US" sz="16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8843"/>
                                        </p:tgtEl>
                                        <p:attrNameLst>
                                          <p:attrName>style.visibility</p:attrName>
                                        </p:attrNameLst>
                                      </p:cBhvr>
                                      <p:to>
                                        <p:strVal val="visible"/>
                                      </p:to>
                                    </p:set>
                                    <p:animEffect transition="in" filter="wipe(left)">
                                      <p:cBhvr>
                                        <p:cTn id="7" dur="500"/>
                                        <p:tgtEl>
                                          <p:spTgt spid="758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a:extLst>
              <a:ext uri="{FF2B5EF4-FFF2-40B4-BE49-F238E27FC236}">
                <a16:creationId xmlns:a16="http://schemas.microsoft.com/office/drawing/2014/main" id="{8EC2A12F-6A07-4555-A655-E63EA27C5F78}"/>
              </a:ext>
            </a:extLst>
          </p:cNvPr>
          <p:cNvSpPr>
            <a:spLocks noGrp="1"/>
          </p:cNvSpPr>
          <p:nvPr>
            <p:ph type="sldNum" sz="quarter" idx="12"/>
          </p:nvPr>
        </p:nvSpPr>
        <p:spPr>
          <a:xfrm>
            <a:off x="6711950" y="6355659"/>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AF2671-EBD8-4238-A742-940D2F6235BD}"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95235" name="Rectangle 165">
            <a:extLst>
              <a:ext uri="{FF2B5EF4-FFF2-40B4-BE49-F238E27FC236}">
                <a16:creationId xmlns:a16="http://schemas.microsoft.com/office/drawing/2014/main" id="{A6D888F2-3B58-43F6-93CC-6B5643AAA29D}"/>
              </a:ext>
            </a:extLst>
          </p:cNvPr>
          <p:cNvSpPr>
            <a:spLocks noChangeArrowheads="1"/>
          </p:cNvSpPr>
          <p:nvPr/>
        </p:nvSpPr>
        <p:spPr bwMode="auto">
          <a:xfrm>
            <a:off x="4876800" y="2825059"/>
            <a:ext cx="1524000" cy="1524000"/>
          </a:xfrm>
          <a:prstGeom prst="rect">
            <a:avLst/>
          </a:prstGeom>
          <a:solidFill>
            <a:schemeClr val="bg1"/>
          </a:solidFill>
          <a:ln w="12700" cap="sq">
            <a:solidFill>
              <a:schemeClr val="tx1"/>
            </a:solidFill>
            <a:miter lim="800000"/>
            <a:headEnd type="none" w="sm" len="sm"/>
            <a:tailEnd type="none" w="sm" len="sm"/>
          </a:ln>
          <a:effectLst>
            <a:outerShdw dist="107763" dir="2700000" algn="ctr" rotWithShape="0">
              <a:schemeClr val="bg2"/>
            </a:outerShdw>
          </a:effec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nvGrpSpPr>
          <p:cNvPr id="95236" name="Group 166">
            <a:extLst>
              <a:ext uri="{FF2B5EF4-FFF2-40B4-BE49-F238E27FC236}">
                <a16:creationId xmlns:a16="http://schemas.microsoft.com/office/drawing/2014/main" id="{9442B64B-5E6C-4B2E-9146-D523F92A2BB3}"/>
              </a:ext>
            </a:extLst>
          </p:cNvPr>
          <p:cNvGrpSpPr>
            <a:grpSpLocks/>
          </p:cNvGrpSpPr>
          <p:nvPr/>
        </p:nvGrpSpPr>
        <p:grpSpPr bwMode="auto">
          <a:xfrm>
            <a:off x="5410200" y="2977459"/>
            <a:ext cx="457200" cy="1219200"/>
            <a:chOff x="2736" y="1824"/>
            <a:chExt cx="288" cy="768"/>
          </a:xfrm>
        </p:grpSpPr>
        <p:sp>
          <p:nvSpPr>
            <p:cNvPr id="95323" name="Line 167">
              <a:extLst>
                <a:ext uri="{FF2B5EF4-FFF2-40B4-BE49-F238E27FC236}">
                  <a16:creationId xmlns:a16="http://schemas.microsoft.com/office/drawing/2014/main" id="{699B098E-0E4B-4197-B994-95FFDAE2344C}"/>
                </a:ext>
              </a:extLst>
            </p:cNvPr>
            <p:cNvSpPr>
              <a:spLocks noChangeShapeType="1"/>
            </p:cNvSpPr>
            <p:nvPr/>
          </p:nvSpPr>
          <p:spPr bwMode="auto">
            <a:xfrm>
              <a:off x="2736"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24" name="Line 168">
              <a:extLst>
                <a:ext uri="{FF2B5EF4-FFF2-40B4-BE49-F238E27FC236}">
                  <a16:creationId xmlns:a16="http://schemas.microsoft.com/office/drawing/2014/main" id="{99A53885-17BC-4D7F-8E06-B3CAEC923380}"/>
                </a:ext>
              </a:extLst>
            </p:cNvPr>
            <p:cNvSpPr>
              <a:spLocks noChangeShapeType="1"/>
            </p:cNvSpPr>
            <p:nvPr/>
          </p:nvSpPr>
          <p:spPr bwMode="auto">
            <a:xfrm>
              <a:off x="2832"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25" name="Line 169">
              <a:extLst>
                <a:ext uri="{FF2B5EF4-FFF2-40B4-BE49-F238E27FC236}">
                  <a16:creationId xmlns:a16="http://schemas.microsoft.com/office/drawing/2014/main" id="{818E6873-9DA6-4F3C-9AA4-955D5D7B971B}"/>
                </a:ext>
              </a:extLst>
            </p:cNvPr>
            <p:cNvSpPr>
              <a:spLocks noChangeShapeType="1"/>
            </p:cNvSpPr>
            <p:nvPr/>
          </p:nvSpPr>
          <p:spPr bwMode="auto">
            <a:xfrm>
              <a:off x="2928"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26" name="Line 170">
              <a:extLst>
                <a:ext uri="{FF2B5EF4-FFF2-40B4-BE49-F238E27FC236}">
                  <a16:creationId xmlns:a16="http://schemas.microsoft.com/office/drawing/2014/main" id="{EF5C0A0C-8DC4-4736-909C-2A802E1B4437}"/>
                </a:ext>
              </a:extLst>
            </p:cNvPr>
            <p:cNvSpPr>
              <a:spLocks noChangeShapeType="1"/>
            </p:cNvSpPr>
            <p:nvPr/>
          </p:nvSpPr>
          <p:spPr bwMode="auto">
            <a:xfrm>
              <a:off x="3024"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nvGrpSpPr>
          <p:cNvPr id="95237" name="Group 171">
            <a:extLst>
              <a:ext uri="{FF2B5EF4-FFF2-40B4-BE49-F238E27FC236}">
                <a16:creationId xmlns:a16="http://schemas.microsoft.com/office/drawing/2014/main" id="{36E61C4D-8050-422F-90F7-A2DA3B84432A}"/>
              </a:ext>
            </a:extLst>
          </p:cNvPr>
          <p:cNvGrpSpPr>
            <a:grpSpLocks/>
          </p:cNvGrpSpPr>
          <p:nvPr/>
        </p:nvGrpSpPr>
        <p:grpSpPr bwMode="auto">
          <a:xfrm rot="16200000">
            <a:off x="5410200" y="2977459"/>
            <a:ext cx="457200" cy="1219200"/>
            <a:chOff x="2736" y="1824"/>
            <a:chExt cx="288" cy="768"/>
          </a:xfrm>
        </p:grpSpPr>
        <p:sp>
          <p:nvSpPr>
            <p:cNvPr id="95319" name="Line 172">
              <a:extLst>
                <a:ext uri="{FF2B5EF4-FFF2-40B4-BE49-F238E27FC236}">
                  <a16:creationId xmlns:a16="http://schemas.microsoft.com/office/drawing/2014/main" id="{4A54B160-3F22-4CBC-85E5-E985FEF85639}"/>
                </a:ext>
              </a:extLst>
            </p:cNvPr>
            <p:cNvSpPr>
              <a:spLocks noChangeShapeType="1"/>
            </p:cNvSpPr>
            <p:nvPr/>
          </p:nvSpPr>
          <p:spPr bwMode="auto">
            <a:xfrm>
              <a:off x="2736"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20" name="Line 173">
              <a:extLst>
                <a:ext uri="{FF2B5EF4-FFF2-40B4-BE49-F238E27FC236}">
                  <a16:creationId xmlns:a16="http://schemas.microsoft.com/office/drawing/2014/main" id="{DA004784-47FA-47A9-81AD-3E967762BB28}"/>
                </a:ext>
              </a:extLst>
            </p:cNvPr>
            <p:cNvSpPr>
              <a:spLocks noChangeShapeType="1"/>
            </p:cNvSpPr>
            <p:nvPr/>
          </p:nvSpPr>
          <p:spPr bwMode="auto">
            <a:xfrm>
              <a:off x="2832"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21" name="Line 174">
              <a:extLst>
                <a:ext uri="{FF2B5EF4-FFF2-40B4-BE49-F238E27FC236}">
                  <a16:creationId xmlns:a16="http://schemas.microsoft.com/office/drawing/2014/main" id="{48F1AE4D-B908-43C6-9056-6341774A0857}"/>
                </a:ext>
              </a:extLst>
            </p:cNvPr>
            <p:cNvSpPr>
              <a:spLocks noChangeShapeType="1"/>
            </p:cNvSpPr>
            <p:nvPr/>
          </p:nvSpPr>
          <p:spPr bwMode="auto">
            <a:xfrm>
              <a:off x="2928"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22" name="Line 175">
              <a:extLst>
                <a:ext uri="{FF2B5EF4-FFF2-40B4-BE49-F238E27FC236}">
                  <a16:creationId xmlns:a16="http://schemas.microsoft.com/office/drawing/2014/main" id="{212FAF7C-8A8F-4849-B600-6DC673FEEB39}"/>
                </a:ext>
              </a:extLst>
            </p:cNvPr>
            <p:cNvSpPr>
              <a:spLocks noChangeShapeType="1"/>
            </p:cNvSpPr>
            <p:nvPr/>
          </p:nvSpPr>
          <p:spPr bwMode="auto">
            <a:xfrm>
              <a:off x="3024" y="1824"/>
              <a:ext cx="0" cy="7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sp>
        <p:nvSpPr>
          <p:cNvPr id="95238" name="Rectangle 178">
            <a:extLst>
              <a:ext uri="{FF2B5EF4-FFF2-40B4-BE49-F238E27FC236}">
                <a16:creationId xmlns:a16="http://schemas.microsoft.com/office/drawing/2014/main" id="{AD83917D-F289-438D-B338-76699C6AC7A7}"/>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33CC"/>
                </a:solidFill>
                <a:effectLst/>
                <a:uLnTx/>
                <a:uFillTx/>
                <a:latin typeface="Comic Sans MS" panose="030F0702030302020204" pitchFamily="66" charset="0"/>
                <a:ea typeface="+mn-ea"/>
                <a:cs typeface="+mn-cs"/>
              </a:rPr>
              <a:t>Virtual Output Queueing</a:t>
            </a:r>
          </a:p>
        </p:txBody>
      </p:sp>
      <p:sp>
        <p:nvSpPr>
          <p:cNvPr id="95239" name="Line 179">
            <a:extLst>
              <a:ext uri="{FF2B5EF4-FFF2-40B4-BE49-F238E27FC236}">
                <a16:creationId xmlns:a16="http://schemas.microsoft.com/office/drawing/2014/main" id="{19355B89-0ED1-4843-A538-61128E18B824}"/>
              </a:ext>
            </a:extLst>
          </p:cNvPr>
          <p:cNvSpPr>
            <a:spLocks noChangeShapeType="1"/>
          </p:cNvSpPr>
          <p:nvPr/>
        </p:nvSpPr>
        <p:spPr bwMode="auto">
          <a:xfrm>
            <a:off x="6858000" y="1993209"/>
            <a:ext cx="1905000" cy="0"/>
          </a:xfrm>
          <a:prstGeom prst="line">
            <a:avLst/>
          </a:prstGeom>
          <a:noFill/>
          <a:ln w="762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40" name="Line 180">
            <a:extLst>
              <a:ext uri="{FF2B5EF4-FFF2-40B4-BE49-F238E27FC236}">
                <a16:creationId xmlns:a16="http://schemas.microsoft.com/office/drawing/2014/main" id="{1B1FBDFA-EA1E-4D39-BBA6-7DDF93C436BF}"/>
              </a:ext>
            </a:extLst>
          </p:cNvPr>
          <p:cNvSpPr>
            <a:spLocks noChangeShapeType="1"/>
          </p:cNvSpPr>
          <p:nvPr/>
        </p:nvSpPr>
        <p:spPr bwMode="auto">
          <a:xfrm>
            <a:off x="6858000" y="3669609"/>
            <a:ext cx="1905000" cy="0"/>
          </a:xfrm>
          <a:prstGeom prst="line">
            <a:avLst/>
          </a:prstGeom>
          <a:noFill/>
          <a:ln w="762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41" name="Line 181">
            <a:extLst>
              <a:ext uri="{FF2B5EF4-FFF2-40B4-BE49-F238E27FC236}">
                <a16:creationId xmlns:a16="http://schemas.microsoft.com/office/drawing/2014/main" id="{0E648615-D4B0-4FAB-9479-244FA2E32D95}"/>
              </a:ext>
            </a:extLst>
          </p:cNvPr>
          <p:cNvSpPr>
            <a:spLocks noChangeShapeType="1"/>
          </p:cNvSpPr>
          <p:nvPr/>
        </p:nvSpPr>
        <p:spPr bwMode="auto">
          <a:xfrm>
            <a:off x="6858000" y="5498409"/>
            <a:ext cx="1905000" cy="0"/>
          </a:xfrm>
          <a:prstGeom prst="line">
            <a:avLst/>
          </a:prstGeom>
          <a:noFill/>
          <a:ln w="76200">
            <a:solidFill>
              <a:srgbClr val="0099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42" name="Oval 182">
            <a:extLst>
              <a:ext uri="{FF2B5EF4-FFF2-40B4-BE49-F238E27FC236}">
                <a16:creationId xmlns:a16="http://schemas.microsoft.com/office/drawing/2014/main" id="{8D99756F-8968-46B2-9D86-7D55BB7AF479}"/>
              </a:ext>
            </a:extLst>
          </p:cNvPr>
          <p:cNvSpPr>
            <a:spLocks noChangeArrowheads="1"/>
          </p:cNvSpPr>
          <p:nvPr/>
        </p:nvSpPr>
        <p:spPr bwMode="auto">
          <a:xfrm>
            <a:off x="6711950" y="1847159"/>
            <a:ext cx="215900" cy="215900"/>
          </a:xfrm>
          <a:prstGeom prst="ellipse">
            <a:avLst/>
          </a:prstGeom>
          <a:solidFill>
            <a:srgbClr val="FF3300"/>
          </a:solidFill>
          <a:ln w="127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43" name="Oval 183">
            <a:extLst>
              <a:ext uri="{FF2B5EF4-FFF2-40B4-BE49-F238E27FC236}">
                <a16:creationId xmlns:a16="http://schemas.microsoft.com/office/drawing/2014/main" id="{5FA86999-7931-4131-AF24-795836A30D4B}"/>
              </a:ext>
            </a:extLst>
          </p:cNvPr>
          <p:cNvSpPr>
            <a:spLocks noChangeArrowheads="1"/>
          </p:cNvSpPr>
          <p:nvPr/>
        </p:nvSpPr>
        <p:spPr bwMode="auto">
          <a:xfrm>
            <a:off x="6711950" y="3523559"/>
            <a:ext cx="215900" cy="215900"/>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44" name="Oval 184">
            <a:extLst>
              <a:ext uri="{FF2B5EF4-FFF2-40B4-BE49-F238E27FC236}">
                <a16:creationId xmlns:a16="http://schemas.microsoft.com/office/drawing/2014/main" id="{F4DFF894-BEB6-4774-AADD-F58B1CC6CABE}"/>
              </a:ext>
            </a:extLst>
          </p:cNvPr>
          <p:cNvSpPr>
            <a:spLocks noChangeArrowheads="1"/>
          </p:cNvSpPr>
          <p:nvPr/>
        </p:nvSpPr>
        <p:spPr bwMode="auto">
          <a:xfrm>
            <a:off x="6711950" y="5352359"/>
            <a:ext cx="215900" cy="215900"/>
          </a:xfrm>
          <a:prstGeom prst="ellipse">
            <a:avLst/>
          </a:prstGeom>
          <a:solidFill>
            <a:srgbClr val="009900"/>
          </a:solidFill>
          <a:ln w="127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useBgFill="1">
        <p:nvSpPr>
          <p:cNvPr id="95245" name="Rectangle 188">
            <a:extLst>
              <a:ext uri="{FF2B5EF4-FFF2-40B4-BE49-F238E27FC236}">
                <a16:creationId xmlns:a16="http://schemas.microsoft.com/office/drawing/2014/main" id="{C6D7FEC8-BBDA-4BD1-9C32-1A3BE196C224}"/>
              </a:ext>
            </a:extLst>
          </p:cNvPr>
          <p:cNvSpPr>
            <a:spLocks noChangeArrowheads="1"/>
          </p:cNvSpPr>
          <p:nvPr/>
        </p:nvSpPr>
        <p:spPr bwMode="auto">
          <a:xfrm>
            <a:off x="1149350" y="1008959"/>
            <a:ext cx="2882900" cy="1719263"/>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nvGrpSpPr>
          <p:cNvPr id="95246" name="Group 189">
            <a:extLst>
              <a:ext uri="{FF2B5EF4-FFF2-40B4-BE49-F238E27FC236}">
                <a16:creationId xmlns:a16="http://schemas.microsoft.com/office/drawing/2014/main" id="{6DAB3158-3AFB-4677-9544-5532D338A68D}"/>
              </a:ext>
            </a:extLst>
          </p:cNvPr>
          <p:cNvGrpSpPr>
            <a:grpSpLocks/>
          </p:cNvGrpSpPr>
          <p:nvPr/>
        </p:nvGrpSpPr>
        <p:grpSpPr bwMode="auto">
          <a:xfrm>
            <a:off x="1676400" y="1078809"/>
            <a:ext cx="1754188" cy="458788"/>
            <a:chOff x="1056" y="624"/>
            <a:chExt cx="1105" cy="289"/>
          </a:xfrm>
        </p:grpSpPr>
        <p:sp>
          <p:nvSpPr>
            <p:cNvPr id="95315" name="Freeform 190">
              <a:extLst>
                <a:ext uri="{FF2B5EF4-FFF2-40B4-BE49-F238E27FC236}">
                  <a16:creationId xmlns:a16="http://schemas.microsoft.com/office/drawing/2014/main" id="{D25E7A44-B029-4315-BE6E-E3F7D8599560}"/>
                </a:ext>
              </a:extLst>
            </p:cNvPr>
            <p:cNvSpPr>
              <a:spLocks/>
            </p:cNvSpPr>
            <p:nvPr/>
          </p:nvSpPr>
          <p:spPr bwMode="auto">
            <a:xfrm>
              <a:off x="1056" y="624"/>
              <a:ext cx="1105" cy="289"/>
            </a:xfrm>
            <a:custGeom>
              <a:avLst/>
              <a:gdLst>
                <a:gd name="T0" fmla="*/ 0 w 1105"/>
                <a:gd name="T1" fmla="*/ 0 h 289"/>
                <a:gd name="T2" fmla="*/ 1104 w 1105"/>
                <a:gd name="T3" fmla="*/ 0 h 289"/>
                <a:gd name="T4" fmla="*/ 1104 w 1105"/>
                <a:gd name="T5" fmla="*/ 288 h 289"/>
                <a:gd name="T6" fmla="*/ 0 w 1105"/>
                <a:gd name="T7" fmla="*/ 288 h 289"/>
                <a:gd name="T8" fmla="*/ 55 w 1105"/>
                <a:gd name="T9" fmla="*/ 288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5" h="289">
                  <a:moveTo>
                    <a:pt x="0" y="0"/>
                  </a:moveTo>
                  <a:lnTo>
                    <a:pt x="1104" y="0"/>
                  </a:lnTo>
                  <a:lnTo>
                    <a:pt x="1104" y="288"/>
                  </a:lnTo>
                  <a:lnTo>
                    <a:pt x="0" y="288"/>
                  </a:lnTo>
                  <a:lnTo>
                    <a:pt x="55" y="28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16" name="Line 191">
              <a:extLst>
                <a:ext uri="{FF2B5EF4-FFF2-40B4-BE49-F238E27FC236}">
                  <a16:creationId xmlns:a16="http://schemas.microsoft.com/office/drawing/2014/main" id="{48525EB0-21E3-48F2-8DF3-BF8CCECB3C5A}"/>
                </a:ext>
              </a:extLst>
            </p:cNvPr>
            <p:cNvSpPr>
              <a:spLocks noChangeShapeType="1"/>
            </p:cNvSpPr>
            <p:nvPr/>
          </p:nvSpPr>
          <p:spPr bwMode="auto">
            <a:xfrm>
              <a:off x="1920" y="624"/>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17" name="Line 192">
              <a:extLst>
                <a:ext uri="{FF2B5EF4-FFF2-40B4-BE49-F238E27FC236}">
                  <a16:creationId xmlns:a16="http://schemas.microsoft.com/office/drawing/2014/main" id="{040DBE59-ED32-4816-82B3-BE85E39CCE4F}"/>
                </a:ext>
              </a:extLst>
            </p:cNvPr>
            <p:cNvSpPr>
              <a:spLocks noChangeShapeType="1"/>
            </p:cNvSpPr>
            <p:nvPr/>
          </p:nvSpPr>
          <p:spPr bwMode="auto">
            <a:xfrm>
              <a:off x="1680" y="624"/>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18" name="Line 193">
              <a:extLst>
                <a:ext uri="{FF2B5EF4-FFF2-40B4-BE49-F238E27FC236}">
                  <a16:creationId xmlns:a16="http://schemas.microsoft.com/office/drawing/2014/main" id="{7AD11AF9-E23E-4082-B498-4EA2B0DE95DE}"/>
                </a:ext>
              </a:extLst>
            </p:cNvPr>
            <p:cNvSpPr>
              <a:spLocks noChangeShapeType="1"/>
            </p:cNvSpPr>
            <p:nvPr/>
          </p:nvSpPr>
          <p:spPr bwMode="auto">
            <a:xfrm>
              <a:off x="1440" y="624"/>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nvGrpSpPr>
          <p:cNvPr id="95247" name="Group 194">
            <a:extLst>
              <a:ext uri="{FF2B5EF4-FFF2-40B4-BE49-F238E27FC236}">
                <a16:creationId xmlns:a16="http://schemas.microsoft.com/office/drawing/2014/main" id="{CABED4D9-D47C-4750-9BAA-4D124485DF02}"/>
              </a:ext>
            </a:extLst>
          </p:cNvPr>
          <p:cNvGrpSpPr>
            <a:grpSpLocks/>
          </p:cNvGrpSpPr>
          <p:nvPr/>
        </p:nvGrpSpPr>
        <p:grpSpPr bwMode="auto">
          <a:xfrm>
            <a:off x="1676400" y="1612209"/>
            <a:ext cx="1754188" cy="458788"/>
            <a:chOff x="1056" y="960"/>
            <a:chExt cx="1105" cy="289"/>
          </a:xfrm>
        </p:grpSpPr>
        <p:sp>
          <p:nvSpPr>
            <p:cNvPr id="95311" name="Freeform 195">
              <a:extLst>
                <a:ext uri="{FF2B5EF4-FFF2-40B4-BE49-F238E27FC236}">
                  <a16:creationId xmlns:a16="http://schemas.microsoft.com/office/drawing/2014/main" id="{8E26B8F8-CA89-4042-AA3F-72F9E592655B}"/>
                </a:ext>
              </a:extLst>
            </p:cNvPr>
            <p:cNvSpPr>
              <a:spLocks/>
            </p:cNvSpPr>
            <p:nvPr/>
          </p:nvSpPr>
          <p:spPr bwMode="auto">
            <a:xfrm>
              <a:off x="1056" y="960"/>
              <a:ext cx="1105" cy="289"/>
            </a:xfrm>
            <a:custGeom>
              <a:avLst/>
              <a:gdLst>
                <a:gd name="T0" fmla="*/ 0 w 1105"/>
                <a:gd name="T1" fmla="*/ 0 h 289"/>
                <a:gd name="T2" fmla="*/ 1104 w 1105"/>
                <a:gd name="T3" fmla="*/ 0 h 289"/>
                <a:gd name="T4" fmla="*/ 1104 w 1105"/>
                <a:gd name="T5" fmla="*/ 288 h 289"/>
                <a:gd name="T6" fmla="*/ 0 w 1105"/>
                <a:gd name="T7" fmla="*/ 288 h 289"/>
                <a:gd name="T8" fmla="*/ 55 w 1105"/>
                <a:gd name="T9" fmla="*/ 288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5" h="289">
                  <a:moveTo>
                    <a:pt x="0" y="0"/>
                  </a:moveTo>
                  <a:lnTo>
                    <a:pt x="1104" y="0"/>
                  </a:lnTo>
                  <a:lnTo>
                    <a:pt x="1104" y="288"/>
                  </a:lnTo>
                  <a:lnTo>
                    <a:pt x="0" y="288"/>
                  </a:lnTo>
                  <a:lnTo>
                    <a:pt x="55" y="28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12" name="Line 196">
              <a:extLst>
                <a:ext uri="{FF2B5EF4-FFF2-40B4-BE49-F238E27FC236}">
                  <a16:creationId xmlns:a16="http://schemas.microsoft.com/office/drawing/2014/main" id="{D9D4D42A-AFB1-40CE-A23E-588CD9037E9C}"/>
                </a:ext>
              </a:extLst>
            </p:cNvPr>
            <p:cNvSpPr>
              <a:spLocks noChangeShapeType="1"/>
            </p:cNvSpPr>
            <p:nvPr/>
          </p:nvSpPr>
          <p:spPr bwMode="auto">
            <a:xfrm>
              <a:off x="1920" y="960"/>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13" name="Line 197">
              <a:extLst>
                <a:ext uri="{FF2B5EF4-FFF2-40B4-BE49-F238E27FC236}">
                  <a16:creationId xmlns:a16="http://schemas.microsoft.com/office/drawing/2014/main" id="{C79E2CC7-1684-4273-BDFF-2984A04AB68D}"/>
                </a:ext>
              </a:extLst>
            </p:cNvPr>
            <p:cNvSpPr>
              <a:spLocks noChangeShapeType="1"/>
            </p:cNvSpPr>
            <p:nvPr/>
          </p:nvSpPr>
          <p:spPr bwMode="auto">
            <a:xfrm>
              <a:off x="1680" y="960"/>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14" name="Line 198">
              <a:extLst>
                <a:ext uri="{FF2B5EF4-FFF2-40B4-BE49-F238E27FC236}">
                  <a16:creationId xmlns:a16="http://schemas.microsoft.com/office/drawing/2014/main" id="{805A101A-EB4D-4D54-94FB-41A3D756DBC6}"/>
                </a:ext>
              </a:extLst>
            </p:cNvPr>
            <p:cNvSpPr>
              <a:spLocks noChangeShapeType="1"/>
            </p:cNvSpPr>
            <p:nvPr/>
          </p:nvSpPr>
          <p:spPr bwMode="auto">
            <a:xfrm>
              <a:off x="1440" y="960"/>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nvGrpSpPr>
          <p:cNvPr id="95248" name="Group 199">
            <a:extLst>
              <a:ext uri="{FF2B5EF4-FFF2-40B4-BE49-F238E27FC236}">
                <a16:creationId xmlns:a16="http://schemas.microsoft.com/office/drawing/2014/main" id="{559A8CAC-2940-4038-8583-141DA3BDB378}"/>
              </a:ext>
            </a:extLst>
          </p:cNvPr>
          <p:cNvGrpSpPr>
            <a:grpSpLocks/>
          </p:cNvGrpSpPr>
          <p:nvPr/>
        </p:nvGrpSpPr>
        <p:grpSpPr bwMode="auto">
          <a:xfrm>
            <a:off x="1676400" y="2145609"/>
            <a:ext cx="1754188" cy="458788"/>
            <a:chOff x="1056" y="1296"/>
            <a:chExt cx="1105" cy="289"/>
          </a:xfrm>
        </p:grpSpPr>
        <p:sp>
          <p:nvSpPr>
            <p:cNvPr id="95307" name="Freeform 200">
              <a:extLst>
                <a:ext uri="{FF2B5EF4-FFF2-40B4-BE49-F238E27FC236}">
                  <a16:creationId xmlns:a16="http://schemas.microsoft.com/office/drawing/2014/main" id="{3CA0727F-2DF6-4F1C-BBA6-39E986E392CE}"/>
                </a:ext>
              </a:extLst>
            </p:cNvPr>
            <p:cNvSpPr>
              <a:spLocks/>
            </p:cNvSpPr>
            <p:nvPr/>
          </p:nvSpPr>
          <p:spPr bwMode="auto">
            <a:xfrm>
              <a:off x="1056" y="1296"/>
              <a:ext cx="1105" cy="289"/>
            </a:xfrm>
            <a:custGeom>
              <a:avLst/>
              <a:gdLst>
                <a:gd name="T0" fmla="*/ 0 w 1105"/>
                <a:gd name="T1" fmla="*/ 0 h 289"/>
                <a:gd name="T2" fmla="*/ 1104 w 1105"/>
                <a:gd name="T3" fmla="*/ 0 h 289"/>
                <a:gd name="T4" fmla="*/ 1104 w 1105"/>
                <a:gd name="T5" fmla="*/ 288 h 289"/>
                <a:gd name="T6" fmla="*/ 0 w 1105"/>
                <a:gd name="T7" fmla="*/ 288 h 289"/>
                <a:gd name="T8" fmla="*/ 55 w 1105"/>
                <a:gd name="T9" fmla="*/ 288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5" h="289">
                  <a:moveTo>
                    <a:pt x="0" y="0"/>
                  </a:moveTo>
                  <a:lnTo>
                    <a:pt x="1104" y="0"/>
                  </a:lnTo>
                  <a:lnTo>
                    <a:pt x="1104" y="288"/>
                  </a:lnTo>
                  <a:lnTo>
                    <a:pt x="0" y="288"/>
                  </a:lnTo>
                  <a:lnTo>
                    <a:pt x="55" y="28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08" name="Line 201">
              <a:extLst>
                <a:ext uri="{FF2B5EF4-FFF2-40B4-BE49-F238E27FC236}">
                  <a16:creationId xmlns:a16="http://schemas.microsoft.com/office/drawing/2014/main" id="{206D659F-2DE0-4C34-BC84-761E45A2ECAB}"/>
                </a:ext>
              </a:extLst>
            </p:cNvPr>
            <p:cNvSpPr>
              <a:spLocks noChangeShapeType="1"/>
            </p:cNvSpPr>
            <p:nvPr/>
          </p:nvSpPr>
          <p:spPr bwMode="auto">
            <a:xfrm>
              <a:off x="1920" y="1296"/>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09" name="Line 202">
              <a:extLst>
                <a:ext uri="{FF2B5EF4-FFF2-40B4-BE49-F238E27FC236}">
                  <a16:creationId xmlns:a16="http://schemas.microsoft.com/office/drawing/2014/main" id="{F40108C5-19C0-48D5-ABB0-07EE6DB75073}"/>
                </a:ext>
              </a:extLst>
            </p:cNvPr>
            <p:cNvSpPr>
              <a:spLocks noChangeShapeType="1"/>
            </p:cNvSpPr>
            <p:nvPr/>
          </p:nvSpPr>
          <p:spPr bwMode="auto">
            <a:xfrm>
              <a:off x="1680" y="1296"/>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10" name="Line 203">
              <a:extLst>
                <a:ext uri="{FF2B5EF4-FFF2-40B4-BE49-F238E27FC236}">
                  <a16:creationId xmlns:a16="http://schemas.microsoft.com/office/drawing/2014/main" id="{3CDDB6FD-2E90-40B2-8AEC-D87FF2D70DE0}"/>
                </a:ext>
              </a:extLst>
            </p:cNvPr>
            <p:cNvSpPr>
              <a:spLocks noChangeShapeType="1"/>
            </p:cNvSpPr>
            <p:nvPr/>
          </p:nvSpPr>
          <p:spPr bwMode="auto">
            <a:xfrm>
              <a:off x="1440" y="1296"/>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sp useBgFill="1">
        <p:nvSpPr>
          <p:cNvPr id="95249" name="Rectangle 207">
            <a:extLst>
              <a:ext uri="{FF2B5EF4-FFF2-40B4-BE49-F238E27FC236}">
                <a16:creationId xmlns:a16="http://schemas.microsoft.com/office/drawing/2014/main" id="{2EACC9FB-F8C8-4DE7-9520-B9728C650749}"/>
              </a:ext>
            </a:extLst>
          </p:cNvPr>
          <p:cNvSpPr>
            <a:spLocks noChangeArrowheads="1"/>
          </p:cNvSpPr>
          <p:nvPr/>
        </p:nvSpPr>
        <p:spPr bwMode="auto">
          <a:xfrm>
            <a:off x="1149350" y="2837759"/>
            <a:ext cx="2882900" cy="1719263"/>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nvGrpSpPr>
          <p:cNvPr id="95250" name="Group 208">
            <a:extLst>
              <a:ext uri="{FF2B5EF4-FFF2-40B4-BE49-F238E27FC236}">
                <a16:creationId xmlns:a16="http://schemas.microsoft.com/office/drawing/2014/main" id="{CDC65BB4-166C-4E19-BC7B-FD69CAD67FF8}"/>
              </a:ext>
            </a:extLst>
          </p:cNvPr>
          <p:cNvGrpSpPr>
            <a:grpSpLocks/>
          </p:cNvGrpSpPr>
          <p:nvPr/>
        </p:nvGrpSpPr>
        <p:grpSpPr bwMode="auto">
          <a:xfrm>
            <a:off x="1676400" y="2907609"/>
            <a:ext cx="1754188" cy="458788"/>
            <a:chOff x="1056" y="1776"/>
            <a:chExt cx="1105" cy="289"/>
          </a:xfrm>
        </p:grpSpPr>
        <p:sp>
          <p:nvSpPr>
            <p:cNvPr id="95303" name="Freeform 209">
              <a:extLst>
                <a:ext uri="{FF2B5EF4-FFF2-40B4-BE49-F238E27FC236}">
                  <a16:creationId xmlns:a16="http://schemas.microsoft.com/office/drawing/2014/main" id="{6AFEFE1D-E6C1-4C18-ADCB-26F38EB722D5}"/>
                </a:ext>
              </a:extLst>
            </p:cNvPr>
            <p:cNvSpPr>
              <a:spLocks/>
            </p:cNvSpPr>
            <p:nvPr/>
          </p:nvSpPr>
          <p:spPr bwMode="auto">
            <a:xfrm>
              <a:off x="1056" y="1776"/>
              <a:ext cx="1105" cy="289"/>
            </a:xfrm>
            <a:custGeom>
              <a:avLst/>
              <a:gdLst>
                <a:gd name="T0" fmla="*/ 0 w 1105"/>
                <a:gd name="T1" fmla="*/ 0 h 289"/>
                <a:gd name="T2" fmla="*/ 1104 w 1105"/>
                <a:gd name="T3" fmla="*/ 0 h 289"/>
                <a:gd name="T4" fmla="*/ 1104 w 1105"/>
                <a:gd name="T5" fmla="*/ 288 h 289"/>
                <a:gd name="T6" fmla="*/ 0 w 1105"/>
                <a:gd name="T7" fmla="*/ 288 h 289"/>
                <a:gd name="T8" fmla="*/ 55 w 1105"/>
                <a:gd name="T9" fmla="*/ 288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5" h="289">
                  <a:moveTo>
                    <a:pt x="0" y="0"/>
                  </a:moveTo>
                  <a:lnTo>
                    <a:pt x="1104" y="0"/>
                  </a:lnTo>
                  <a:lnTo>
                    <a:pt x="1104" y="288"/>
                  </a:lnTo>
                  <a:lnTo>
                    <a:pt x="0" y="288"/>
                  </a:lnTo>
                  <a:lnTo>
                    <a:pt x="55" y="28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04" name="Line 210">
              <a:extLst>
                <a:ext uri="{FF2B5EF4-FFF2-40B4-BE49-F238E27FC236}">
                  <a16:creationId xmlns:a16="http://schemas.microsoft.com/office/drawing/2014/main" id="{F86CE1B0-2ECC-441E-867A-31AA824BBAAA}"/>
                </a:ext>
              </a:extLst>
            </p:cNvPr>
            <p:cNvSpPr>
              <a:spLocks noChangeShapeType="1"/>
            </p:cNvSpPr>
            <p:nvPr/>
          </p:nvSpPr>
          <p:spPr bwMode="auto">
            <a:xfrm>
              <a:off x="1920" y="1776"/>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05" name="Line 211">
              <a:extLst>
                <a:ext uri="{FF2B5EF4-FFF2-40B4-BE49-F238E27FC236}">
                  <a16:creationId xmlns:a16="http://schemas.microsoft.com/office/drawing/2014/main" id="{89249F4D-1466-476A-A717-64565EFF7B7A}"/>
                </a:ext>
              </a:extLst>
            </p:cNvPr>
            <p:cNvSpPr>
              <a:spLocks noChangeShapeType="1"/>
            </p:cNvSpPr>
            <p:nvPr/>
          </p:nvSpPr>
          <p:spPr bwMode="auto">
            <a:xfrm>
              <a:off x="1680" y="1776"/>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06" name="Line 212">
              <a:extLst>
                <a:ext uri="{FF2B5EF4-FFF2-40B4-BE49-F238E27FC236}">
                  <a16:creationId xmlns:a16="http://schemas.microsoft.com/office/drawing/2014/main" id="{43E812AC-0E05-429F-A5F0-FF8AD9139354}"/>
                </a:ext>
              </a:extLst>
            </p:cNvPr>
            <p:cNvSpPr>
              <a:spLocks noChangeShapeType="1"/>
            </p:cNvSpPr>
            <p:nvPr/>
          </p:nvSpPr>
          <p:spPr bwMode="auto">
            <a:xfrm>
              <a:off x="1440" y="1776"/>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nvGrpSpPr>
          <p:cNvPr id="95251" name="Group 213">
            <a:extLst>
              <a:ext uri="{FF2B5EF4-FFF2-40B4-BE49-F238E27FC236}">
                <a16:creationId xmlns:a16="http://schemas.microsoft.com/office/drawing/2014/main" id="{34B4B90B-2B94-4636-98E4-1B5CFC2C154A}"/>
              </a:ext>
            </a:extLst>
          </p:cNvPr>
          <p:cNvGrpSpPr>
            <a:grpSpLocks/>
          </p:cNvGrpSpPr>
          <p:nvPr/>
        </p:nvGrpSpPr>
        <p:grpSpPr bwMode="auto">
          <a:xfrm>
            <a:off x="1676400" y="3441009"/>
            <a:ext cx="1754188" cy="458788"/>
            <a:chOff x="1056" y="2112"/>
            <a:chExt cx="1105" cy="289"/>
          </a:xfrm>
        </p:grpSpPr>
        <p:sp>
          <p:nvSpPr>
            <p:cNvPr id="95299" name="Freeform 214">
              <a:extLst>
                <a:ext uri="{FF2B5EF4-FFF2-40B4-BE49-F238E27FC236}">
                  <a16:creationId xmlns:a16="http://schemas.microsoft.com/office/drawing/2014/main" id="{1943BE1D-86E9-46B9-9686-FB062698FB34}"/>
                </a:ext>
              </a:extLst>
            </p:cNvPr>
            <p:cNvSpPr>
              <a:spLocks/>
            </p:cNvSpPr>
            <p:nvPr/>
          </p:nvSpPr>
          <p:spPr bwMode="auto">
            <a:xfrm>
              <a:off x="1056" y="2112"/>
              <a:ext cx="1105" cy="289"/>
            </a:xfrm>
            <a:custGeom>
              <a:avLst/>
              <a:gdLst>
                <a:gd name="T0" fmla="*/ 0 w 1105"/>
                <a:gd name="T1" fmla="*/ 0 h 289"/>
                <a:gd name="T2" fmla="*/ 1104 w 1105"/>
                <a:gd name="T3" fmla="*/ 0 h 289"/>
                <a:gd name="T4" fmla="*/ 1104 w 1105"/>
                <a:gd name="T5" fmla="*/ 288 h 289"/>
                <a:gd name="T6" fmla="*/ 0 w 1105"/>
                <a:gd name="T7" fmla="*/ 288 h 289"/>
                <a:gd name="T8" fmla="*/ 55 w 1105"/>
                <a:gd name="T9" fmla="*/ 288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5" h="289">
                  <a:moveTo>
                    <a:pt x="0" y="0"/>
                  </a:moveTo>
                  <a:lnTo>
                    <a:pt x="1104" y="0"/>
                  </a:lnTo>
                  <a:lnTo>
                    <a:pt x="1104" y="288"/>
                  </a:lnTo>
                  <a:lnTo>
                    <a:pt x="0" y="288"/>
                  </a:lnTo>
                  <a:lnTo>
                    <a:pt x="55" y="28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00" name="Line 215">
              <a:extLst>
                <a:ext uri="{FF2B5EF4-FFF2-40B4-BE49-F238E27FC236}">
                  <a16:creationId xmlns:a16="http://schemas.microsoft.com/office/drawing/2014/main" id="{BE08F435-8C8C-4657-B65A-1ED123B05849}"/>
                </a:ext>
              </a:extLst>
            </p:cNvPr>
            <p:cNvSpPr>
              <a:spLocks noChangeShapeType="1"/>
            </p:cNvSpPr>
            <p:nvPr/>
          </p:nvSpPr>
          <p:spPr bwMode="auto">
            <a:xfrm>
              <a:off x="1920" y="2112"/>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01" name="Line 216">
              <a:extLst>
                <a:ext uri="{FF2B5EF4-FFF2-40B4-BE49-F238E27FC236}">
                  <a16:creationId xmlns:a16="http://schemas.microsoft.com/office/drawing/2014/main" id="{F255085B-7554-4BF6-9CB4-B5E8F3D3FABB}"/>
                </a:ext>
              </a:extLst>
            </p:cNvPr>
            <p:cNvSpPr>
              <a:spLocks noChangeShapeType="1"/>
            </p:cNvSpPr>
            <p:nvPr/>
          </p:nvSpPr>
          <p:spPr bwMode="auto">
            <a:xfrm>
              <a:off x="1680" y="2112"/>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302" name="Line 217">
              <a:extLst>
                <a:ext uri="{FF2B5EF4-FFF2-40B4-BE49-F238E27FC236}">
                  <a16:creationId xmlns:a16="http://schemas.microsoft.com/office/drawing/2014/main" id="{68B6E4CB-6FC6-4733-966C-AC57ED05AE36}"/>
                </a:ext>
              </a:extLst>
            </p:cNvPr>
            <p:cNvSpPr>
              <a:spLocks noChangeShapeType="1"/>
            </p:cNvSpPr>
            <p:nvPr/>
          </p:nvSpPr>
          <p:spPr bwMode="auto">
            <a:xfrm>
              <a:off x="1440" y="2112"/>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nvGrpSpPr>
          <p:cNvPr id="95252" name="Group 218">
            <a:extLst>
              <a:ext uri="{FF2B5EF4-FFF2-40B4-BE49-F238E27FC236}">
                <a16:creationId xmlns:a16="http://schemas.microsoft.com/office/drawing/2014/main" id="{A0AB844D-32CA-4A77-9DE2-64521BE124A7}"/>
              </a:ext>
            </a:extLst>
          </p:cNvPr>
          <p:cNvGrpSpPr>
            <a:grpSpLocks/>
          </p:cNvGrpSpPr>
          <p:nvPr/>
        </p:nvGrpSpPr>
        <p:grpSpPr bwMode="auto">
          <a:xfrm>
            <a:off x="1676400" y="3974409"/>
            <a:ext cx="1754188" cy="458788"/>
            <a:chOff x="1056" y="2448"/>
            <a:chExt cx="1105" cy="289"/>
          </a:xfrm>
        </p:grpSpPr>
        <p:sp>
          <p:nvSpPr>
            <p:cNvPr id="95295" name="Freeform 219">
              <a:extLst>
                <a:ext uri="{FF2B5EF4-FFF2-40B4-BE49-F238E27FC236}">
                  <a16:creationId xmlns:a16="http://schemas.microsoft.com/office/drawing/2014/main" id="{33EF204F-0A89-4B57-8174-05C4C7A9F48A}"/>
                </a:ext>
              </a:extLst>
            </p:cNvPr>
            <p:cNvSpPr>
              <a:spLocks/>
            </p:cNvSpPr>
            <p:nvPr/>
          </p:nvSpPr>
          <p:spPr bwMode="auto">
            <a:xfrm>
              <a:off x="1056" y="2448"/>
              <a:ext cx="1105" cy="289"/>
            </a:xfrm>
            <a:custGeom>
              <a:avLst/>
              <a:gdLst>
                <a:gd name="T0" fmla="*/ 0 w 1105"/>
                <a:gd name="T1" fmla="*/ 0 h 289"/>
                <a:gd name="T2" fmla="*/ 1104 w 1105"/>
                <a:gd name="T3" fmla="*/ 0 h 289"/>
                <a:gd name="T4" fmla="*/ 1104 w 1105"/>
                <a:gd name="T5" fmla="*/ 288 h 289"/>
                <a:gd name="T6" fmla="*/ 0 w 1105"/>
                <a:gd name="T7" fmla="*/ 288 h 289"/>
                <a:gd name="T8" fmla="*/ 55 w 1105"/>
                <a:gd name="T9" fmla="*/ 288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5" h="289">
                  <a:moveTo>
                    <a:pt x="0" y="0"/>
                  </a:moveTo>
                  <a:lnTo>
                    <a:pt x="1104" y="0"/>
                  </a:lnTo>
                  <a:lnTo>
                    <a:pt x="1104" y="288"/>
                  </a:lnTo>
                  <a:lnTo>
                    <a:pt x="0" y="288"/>
                  </a:lnTo>
                  <a:lnTo>
                    <a:pt x="55" y="28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96" name="Line 220">
              <a:extLst>
                <a:ext uri="{FF2B5EF4-FFF2-40B4-BE49-F238E27FC236}">
                  <a16:creationId xmlns:a16="http://schemas.microsoft.com/office/drawing/2014/main" id="{0F5AF3C2-D32B-4752-859C-124226AA87C9}"/>
                </a:ext>
              </a:extLst>
            </p:cNvPr>
            <p:cNvSpPr>
              <a:spLocks noChangeShapeType="1"/>
            </p:cNvSpPr>
            <p:nvPr/>
          </p:nvSpPr>
          <p:spPr bwMode="auto">
            <a:xfrm>
              <a:off x="1920" y="2448"/>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97" name="Line 221">
              <a:extLst>
                <a:ext uri="{FF2B5EF4-FFF2-40B4-BE49-F238E27FC236}">
                  <a16:creationId xmlns:a16="http://schemas.microsoft.com/office/drawing/2014/main" id="{79458FD5-4FD6-432F-A072-D70F72E34AED}"/>
                </a:ext>
              </a:extLst>
            </p:cNvPr>
            <p:cNvSpPr>
              <a:spLocks noChangeShapeType="1"/>
            </p:cNvSpPr>
            <p:nvPr/>
          </p:nvSpPr>
          <p:spPr bwMode="auto">
            <a:xfrm>
              <a:off x="1680" y="2448"/>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98" name="Line 222">
              <a:extLst>
                <a:ext uri="{FF2B5EF4-FFF2-40B4-BE49-F238E27FC236}">
                  <a16:creationId xmlns:a16="http://schemas.microsoft.com/office/drawing/2014/main" id="{C137554C-CE3C-48B9-B30A-AB401657AC19}"/>
                </a:ext>
              </a:extLst>
            </p:cNvPr>
            <p:cNvSpPr>
              <a:spLocks noChangeShapeType="1"/>
            </p:cNvSpPr>
            <p:nvPr/>
          </p:nvSpPr>
          <p:spPr bwMode="auto">
            <a:xfrm>
              <a:off x="1440" y="2448"/>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sp useBgFill="1">
        <p:nvSpPr>
          <p:cNvPr id="95253" name="Rectangle 226">
            <a:extLst>
              <a:ext uri="{FF2B5EF4-FFF2-40B4-BE49-F238E27FC236}">
                <a16:creationId xmlns:a16="http://schemas.microsoft.com/office/drawing/2014/main" id="{D500E907-18A9-40A1-878A-69BE6EFB1FC9}"/>
              </a:ext>
            </a:extLst>
          </p:cNvPr>
          <p:cNvSpPr>
            <a:spLocks noChangeArrowheads="1"/>
          </p:cNvSpPr>
          <p:nvPr/>
        </p:nvSpPr>
        <p:spPr bwMode="auto">
          <a:xfrm>
            <a:off x="1149350" y="4664972"/>
            <a:ext cx="2882900" cy="1719262"/>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nvGrpSpPr>
          <p:cNvPr id="95254" name="Group 227">
            <a:extLst>
              <a:ext uri="{FF2B5EF4-FFF2-40B4-BE49-F238E27FC236}">
                <a16:creationId xmlns:a16="http://schemas.microsoft.com/office/drawing/2014/main" id="{CC0443C0-283B-45BC-96ED-50C809300793}"/>
              </a:ext>
            </a:extLst>
          </p:cNvPr>
          <p:cNvGrpSpPr>
            <a:grpSpLocks/>
          </p:cNvGrpSpPr>
          <p:nvPr/>
        </p:nvGrpSpPr>
        <p:grpSpPr bwMode="auto">
          <a:xfrm>
            <a:off x="1676400" y="4734822"/>
            <a:ext cx="1754188" cy="458787"/>
            <a:chOff x="1056" y="2927"/>
            <a:chExt cx="1105" cy="289"/>
          </a:xfrm>
        </p:grpSpPr>
        <p:sp>
          <p:nvSpPr>
            <p:cNvPr id="95291" name="Freeform 228">
              <a:extLst>
                <a:ext uri="{FF2B5EF4-FFF2-40B4-BE49-F238E27FC236}">
                  <a16:creationId xmlns:a16="http://schemas.microsoft.com/office/drawing/2014/main" id="{C895DF04-7AA9-4835-A3A3-D02EB17983C1}"/>
                </a:ext>
              </a:extLst>
            </p:cNvPr>
            <p:cNvSpPr>
              <a:spLocks/>
            </p:cNvSpPr>
            <p:nvPr/>
          </p:nvSpPr>
          <p:spPr bwMode="auto">
            <a:xfrm>
              <a:off x="1056" y="2927"/>
              <a:ext cx="1105" cy="289"/>
            </a:xfrm>
            <a:custGeom>
              <a:avLst/>
              <a:gdLst>
                <a:gd name="T0" fmla="*/ 0 w 1105"/>
                <a:gd name="T1" fmla="*/ 0 h 289"/>
                <a:gd name="T2" fmla="*/ 1104 w 1105"/>
                <a:gd name="T3" fmla="*/ 0 h 289"/>
                <a:gd name="T4" fmla="*/ 1104 w 1105"/>
                <a:gd name="T5" fmla="*/ 288 h 289"/>
                <a:gd name="T6" fmla="*/ 0 w 1105"/>
                <a:gd name="T7" fmla="*/ 288 h 289"/>
                <a:gd name="T8" fmla="*/ 55 w 1105"/>
                <a:gd name="T9" fmla="*/ 288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5" h="289">
                  <a:moveTo>
                    <a:pt x="0" y="0"/>
                  </a:moveTo>
                  <a:lnTo>
                    <a:pt x="1104" y="0"/>
                  </a:lnTo>
                  <a:lnTo>
                    <a:pt x="1104" y="288"/>
                  </a:lnTo>
                  <a:lnTo>
                    <a:pt x="0" y="288"/>
                  </a:lnTo>
                  <a:lnTo>
                    <a:pt x="55" y="28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92" name="Line 229">
              <a:extLst>
                <a:ext uri="{FF2B5EF4-FFF2-40B4-BE49-F238E27FC236}">
                  <a16:creationId xmlns:a16="http://schemas.microsoft.com/office/drawing/2014/main" id="{04335880-021C-451F-82DB-95848AA54FDB}"/>
                </a:ext>
              </a:extLst>
            </p:cNvPr>
            <p:cNvSpPr>
              <a:spLocks noChangeShapeType="1"/>
            </p:cNvSpPr>
            <p:nvPr/>
          </p:nvSpPr>
          <p:spPr bwMode="auto">
            <a:xfrm>
              <a:off x="1920" y="2927"/>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93" name="Line 230">
              <a:extLst>
                <a:ext uri="{FF2B5EF4-FFF2-40B4-BE49-F238E27FC236}">
                  <a16:creationId xmlns:a16="http://schemas.microsoft.com/office/drawing/2014/main" id="{8738B841-16F3-47A8-BCFF-DBB7D9B40872}"/>
                </a:ext>
              </a:extLst>
            </p:cNvPr>
            <p:cNvSpPr>
              <a:spLocks noChangeShapeType="1"/>
            </p:cNvSpPr>
            <p:nvPr/>
          </p:nvSpPr>
          <p:spPr bwMode="auto">
            <a:xfrm>
              <a:off x="1680" y="2927"/>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94" name="Line 231">
              <a:extLst>
                <a:ext uri="{FF2B5EF4-FFF2-40B4-BE49-F238E27FC236}">
                  <a16:creationId xmlns:a16="http://schemas.microsoft.com/office/drawing/2014/main" id="{293A9E8D-3E6E-4547-AB57-31C87E64E250}"/>
                </a:ext>
              </a:extLst>
            </p:cNvPr>
            <p:cNvSpPr>
              <a:spLocks noChangeShapeType="1"/>
            </p:cNvSpPr>
            <p:nvPr/>
          </p:nvSpPr>
          <p:spPr bwMode="auto">
            <a:xfrm>
              <a:off x="1440" y="2927"/>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nvGrpSpPr>
          <p:cNvPr id="95255" name="Group 232">
            <a:extLst>
              <a:ext uri="{FF2B5EF4-FFF2-40B4-BE49-F238E27FC236}">
                <a16:creationId xmlns:a16="http://schemas.microsoft.com/office/drawing/2014/main" id="{279B4CF4-6BBF-4A44-8970-E85B5C299520}"/>
              </a:ext>
            </a:extLst>
          </p:cNvPr>
          <p:cNvGrpSpPr>
            <a:grpSpLocks/>
          </p:cNvGrpSpPr>
          <p:nvPr/>
        </p:nvGrpSpPr>
        <p:grpSpPr bwMode="auto">
          <a:xfrm>
            <a:off x="1676400" y="5268222"/>
            <a:ext cx="1754188" cy="458787"/>
            <a:chOff x="1056" y="3263"/>
            <a:chExt cx="1105" cy="289"/>
          </a:xfrm>
        </p:grpSpPr>
        <p:sp>
          <p:nvSpPr>
            <p:cNvPr id="95287" name="Freeform 233">
              <a:extLst>
                <a:ext uri="{FF2B5EF4-FFF2-40B4-BE49-F238E27FC236}">
                  <a16:creationId xmlns:a16="http://schemas.microsoft.com/office/drawing/2014/main" id="{FD93A287-DB61-4B61-B5A2-5D79C06032BD}"/>
                </a:ext>
              </a:extLst>
            </p:cNvPr>
            <p:cNvSpPr>
              <a:spLocks/>
            </p:cNvSpPr>
            <p:nvPr/>
          </p:nvSpPr>
          <p:spPr bwMode="auto">
            <a:xfrm>
              <a:off x="1056" y="3263"/>
              <a:ext cx="1105" cy="289"/>
            </a:xfrm>
            <a:custGeom>
              <a:avLst/>
              <a:gdLst>
                <a:gd name="T0" fmla="*/ 0 w 1105"/>
                <a:gd name="T1" fmla="*/ 0 h 289"/>
                <a:gd name="T2" fmla="*/ 1104 w 1105"/>
                <a:gd name="T3" fmla="*/ 0 h 289"/>
                <a:gd name="T4" fmla="*/ 1104 w 1105"/>
                <a:gd name="T5" fmla="*/ 288 h 289"/>
                <a:gd name="T6" fmla="*/ 0 w 1105"/>
                <a:gd name="T7" fmla="*/ 288 h 289"/>
                <a:gd name="T8" fmla="*/ 55 w 1105"/>
                <a:gd name="T9" fmla="*/ 288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5" h="289">
                  <a:moveTo>
                    <a:pt x="0" y="0"/>
                  </a:moveTo>
                  <a:lnTo>
                    <a:pt x="1104" y="0"/>
                  </a:lnTo>
                  <a:lnTo>
                    <a:pt x="1104" y="288"/>
                  </a:lnTo>
                  <a:lnTo>
                    <a:pt x="0" y="288"/>
                  </a:lnTo>
                  <a:lnTo>
                    <a:pt x="55" y="28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88" name="Line 234">
              <a:extLst>
                <a:ext uri="{FF2B5EF4-FFF2-40B4-BE49-F238E27FC236}">
                  <a16:creationId xmlns:a16="http://schemas.microsoft.com/office/drawing/2014/main" id="{E18E1F99-9F27-4D90-9D28-FDA7FF081C26}"/>
                </a:ext>
              </a:extLst>
            </p:cNvPr>
            <p:cNvSpPr>
              <a:spLocks noChangeShapeType="1"/>
            </p:cNvSpPr>
            <p:nvPr/>
          </p:nvSpPr>
          <p:spPr bwMode="auto">
            <a:xfrm>
              <a:off x="1920" y="3263"/>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89" name="Line 235">
              <a:extLst>
                <a:ext uri="{FF2B5EF4-FFF2-40B4-BE49-F238E27FC236}">
                  <a16:creationId xmlns:a16="http://schemas.microsoft.com/office/drawing/2014/main" id="{D4043ABD-9B31-4121-9DEA-2048A9B0E205}"/>
                </a:ext>
              </a:extLst>
            </p:cNvPr>
            <p:cNvSpPr>
              <a:spLocks noChangeShapeType="1"/>
            </p:cNvSpPr>
            <p:nvPr/>
          </p:nvSpPr>
          <p:spPr bwMode="auto">
            <a:xfrm>
              <a:off x="1680" y="3263"/>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90" name="Line 236">
              <a:extLst>
                <a:ext uri="{FF2B5EF4-FFF2-40B4-BE49-F238E27FC236}">
                  <a16:creationId xmlns:a16="http://schemas.microsoft.com/office/drawing/2014/main" id="{B5601001-6649-4B90-A4E3-565175ED7EE2}"/>
                </a:ext>
              </a:extLst>
            </p:cNvPr>
            <p:cNvSpPr>
              <a:spLocks noChangeShapeType="1"/>
            </p:cNvSpPr>
            <p:nvPr/>
          </p:nvSpPr>
          <p:spPr bwMode="auto">
            <a:xfrm>
              <a:off x="1440" y="3263"/>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nvGrpSpPr>
          <p:cNvPr id="95256" name="Group 237">
            <a:extLst>
              <a:ext uri="{FF2B5EF4-FFF2-40B4-BE49-F238E27FC236}">
                <a16:creationId xmlns:a16="http://schemas.microsoft.com/office/drawing/2014/main" id="{61CD4330-7246-4D83-B9F8-776EEB39D0B8}"/>
              </a:ext>
            </a:extLst>
          </p:cNvPr>
          <p:cNvGrpSpPr>
            <a:grpSpLocks/>
          </p:cNvGrpSpPr>
          <p:nvPr/>
        </p:nvGrpSpPr>
        <p:grpSpPr bwMode="auto">
          <a:xfrm>
            <a:off x="1676400" y="5801622"/>
            <a:ext cx="1754188" cy="458787"/>
            <a:chOff x="1056" y="3599"/>
            <a:chExt cx="1105" cy="289"/>
          </a:xfrm>
        </p:grpSpPr>
        <p:sp>
          <p:nvSpPr>
            <p:cNvPr id="95283" name="Freeform 238">
              <a:extLst>
                <a:ext uri="{FF2B5EF4-FFF2-40B4-BE49-F238E27FC236}">
                  <a16:creationId xmlns:a16="http://schemas.microsoft.com/office/drawing/2014/main" id="{BEC03CC9-5D4C-4469-8CC6-4F2B3EC85C2A}"/>
                </a:ext>
              </a:extLst>
            </p:cNvPr>
            <p:cNvSpPr>
              <a:spLocks/>
            </p:cNvSpPr>
            <p:nvPr/>
          </p:nvSpPr>
          <p:spPr bwMode="auto">
            <a:xfrm>
              <a:off x="1056" y="3599"/>
              <a:ext cx="1105" cy="289"/>
            </a:xfrm>
            <a:custGeom>
              <a:avLst/>
              <a:gdLst>
                <a:gd name="T0" fmla="*/ 0 w 1105"/>
                <a:gd name="T1" fmla="*/ 0 h 289"/>
                <a:gd name="T2" fmla="*/ 1104 w 1105"/>
                <a:gd name="T3" fmla="*/ 0 h 289"/>
                <a:gd name="T4" fmla="*/ 1104 w 1105"/>
                <a:gd name="T5" fmla="*/ 288 h 289"/>
                <a:gd name="T6" fmla="*/ 0 w 1105"/>
                <a:gd name="T7" fmla="*/ 288 h 289"/>
                <a:gd name="T8" fmla="*/ 55 w 1105"/>
                <a:gd name="T9" fmla="*/ 288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5" h="289">
                  <a:moveTo>
                    <a:pt x="0" y="0"/>
                  </a:moveTo>
                  <a:lnTo>
                    <a:pt x="1104" y="0"/>
                  </a:lnTo>
                  <a:lnTo>
                    <a:pt x="1104" y="288"/>
                  </a:lnTo>
                  <a:lnTo>
                    <a:pt x="0" y="288"/>
                  </a:lnTo>
                  <a:lnTo>
                    <a:pt x="55" y="28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84" name="Line 239">
              <a:extLst>
                <a:ext uri="{FF2B5EF4-FFF2-40B4-BE49-F238E27FC236}">
                  <a16:creationId xmlns:a16="http://schemas.microsoft.com/office/drawing/2014/main" id="{5E564B23-93E3-42E8-8F8D-0C59759215BA}"/>
                </a:ext>
              </a:extLst>
            </p:cNvPr>
            <p:cNvSpPr>
              <a:spLocks noChangeShapeType="1"/>
            </p:cNvSpPr>
            <p:nvPr/>
          </p:nvSpPr>
          <p:spPr bwMode="auto">
            <a:xfrm>
              <a:off x="1920" y="3599"/>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85" name="Line 240">
              <a:extLst>
                <a:ext uri="{FF2B5EF4-FFF2-40B4-BE49-F238E27FC236}">
                  <a16:creationId xmlns:a16="http://schemas.microsoft.com/office/drawing/2014/main" id="{7BA93006-3FED-4B98-B7B7-D88037F8F332}"/>
                </a:ext>
              </a:extLst>
            </p:cNvPr>
            <p:cNvSpPr>
              <a:spLocks noChangeShapeType="1"/>
            </p:cNvSpPr>
            <p:nvPr/>
          </p:nvSpPr>
          <p:spPr bwMode="auto">
            <a:xfrm>
              <a:off x="1680" y="3599"/>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86" name="Line 241">
              <a:extLst>
                <a:ext uri="{FF2B5EF4-FFF2-40B4-BE49-F238E27FC236}">
                  <a16:creationId xmlns:a16="http://schemas.microsoft.com/office/drawing/2014/main" id="{377EC8E9-0DEB-4D4D-8CC6-876EC8E1679C}"/>
                </a:ext>
              </a:extLst>
            </p:cNvPr>
            <p:cNvSpPr>
              <a:spLocks noChangeShapeType="1"/>
            </p:cNvSpPr>
            <p:nvPr/>
          </p:nvSpPr>
          <p:spPr bwMode="auto">
            <a:xfrm>
              <a:off x="1440" y="3599"/>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nvGrpSpPr>
          <p:cNvPr id="760050" name="Group 242">
            <a:extLst>
              <a:ext uri="{FF2B5EF4-FFF2-40B4-BE49-F238E27FC236}">
                <a16:creationId xmlns:a16="http://schemas.microsoft.com/office/drawing/2014/main" id="{CA86F6E0-B74F-45D5-937A-54E20FF57C68}"/>
              </a:ext>
            </a:extLst>
          </p:cNvPr>
          <p:cNvGrpSpPr>
            <a:grpSpLocks/>
          </p:cNvGrpSpPr>
          <p:nvPr/>
        </p:nvGrpSpPr>
        <p:grpSpPr bwMode="auto">
          <a:xfrm>
            <a:off x="3130550" y="1161359"/>
            <a:ext cx="215900" cy="3949700"/>
            <a:chOff x="1972" y="676"/>
            <a:chExt cx="136" cy="2488"/>
          </a:xfrm>
        </p:grpSpPr>
        <p:sp>
          <p:nvSpPr>
            <p:cNvPr id="95280" name="Rectangle 243">
              <a:extLst>
                <a:ext uri="{FF2B5EF4-FFF2-40B4-BE49-F238E27FC236}">
                  <a16:creationId xmlns:a16="http://schemas.microsoft.com/office/drawing/2014/main" id="{3911F80E-AF49-4632-B3CD-30009376685B}"/>
                </a:ext>
              </a:extLst>
            </p:cNvPr>
            <p:cNvSpPr>
              <a:spLocks noChangeArrowheads="1"/>
            </p:cNvSpPr>
            <p:nvPr/>
          </p:nvSpPr>
          <p:spPr bwMode="auto">
            <a:xfrm>
              <a:off x="1972" y="676"/>
              <a:ext cx="136" cy="184"/>
            </a:xfrm>
            <a:prstGeom prst="rect">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81" name="Rectangle 244">
              <a:extLst>
                <a:ext uri="{FF2B5EF4-FFF2-40B4-BE49-F238E27FC236}">
                  <a16:creationId xmlns:a16="http://schemas.microsoft.com/office/drawing/2014/main" id="{C3C8E05C-74B5-4E1C-943A-B7433BEFBE42}"/>
                </a:ext>
              </a:extLst>
            </p:cNvPr>
            <p:cNvSpPr>
              <a:spLocks noChangeArrowheads="1"/>
            </p:cNvSpPr>
            <p:nvPr/>
          </p:nvSpPr>
          <p:spPr bwMode="auto">
            <a:xfrm>
              <a:off x="1972" y="1828"/>
              <a:ext cx="136" cy="184"/>
            </a:xfrm>
            <a:prstGeom prst="rect">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82" name="Rectangle 245">
              <a:extLst>
                <a:ext uri="{FF2B5EF4-FFF2-40B4-BE49-F238E27FC236}">
                  <a16:creationId xmlns:a16="http://schemas.microsoft.com/office/drawing/2014/main" id="{E6A7139F-5D89-4910-BB19-9C143D1E8714}"/>
                </a:ext>
              </a:extLst>
            </p:cNvPr>
            <p:cNvSpPr>
              <a:spLocks noChangeArrowheads="1"/>
            </p:cNvSpPr>
            <p:nvPr/>
          </p:nvSpPr>
          <p:spPr bwMode="auto">
            <a:xfrm>
              <a:off x="1972" y="2980"/>
              <a:ext cx="136" cy="184"/>
            </a:xfrm>
            <a:prstGeom prst="rect">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nvGrpSpPr>
          <p:cNvPr id="760054" name="Group 246">
            <a:extLst>
              <a:ext uri="{FF2B5EF4-FFF2-40B4-BE49-F238E27FC236}">
                <a16:creationId xmlns:a16="http://schemas.microsoft.com/office/drawing/2014/main" id="{06E10769-8D49-469E-B59F-028D93DD1B16}"/>
              </a:ext>
            </a:extLst>
          </p:cNvPr>
          <p:cNvGrpSpPr>
            <a:grpSpLocks/>
          </p:cNvGrpSpPr>
          <p:nvPr/>
        </p:nvGrpSpPr>
        <p:grpSpPr bwMode="auto">
          <a:xfrm>
            <a:off x="2749550" y="1161359"/>
            <a:ext cx="596900" cy="3949700"/>
            <a:chOff x="1732" y="676"/>
            <a:chExt cx="376" cy="2488"/>
          </a:xfrm>
        </p:grpSpPr>
        <p:sp>
          <p:nvSpPr>
            <p:cNvPr id="95277" name="Rectangle 247">
              <a:extLst>
                <a:ext uri="{FF2B5EF4-FFF2-40B4-BE49-F238E27FC236}">
                  <a16:creationId xmlns:a16="http://schemas.microsoft.com/office/drawing/2014/main" id="{13E286E2-6864-45F6-A0E6-2F2D24FF8324}"/>
                </a:ext>
              </a:extLst>
            </p:cNvPr>
            <p:cNvSpPr>
              <a:spLocks noChangeArrowheads="1"/>
            </p:cNvSpPr>
            <p:nvPr/>
          </p:nvSpPr>
          <p:spPr bwMode="auto">
            <a:xfrm>
              <a:off x="1732" y="676"/>
              <a:ext cx="136" cy="184"/>
            </a:xfrm>
            <a:prstGeom prst="rect">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78" name="Rectangle 248">
              <a:extLst>
                <a:ext uri="{FF2B5EF4-FFF2-40B4-BE49-F238E27FC236}">
                  <a16:creationId xmlns:a16="http://schemas.microsoft.com/office/drawing/2014/main" id="{D0294476-FCC9-4AE9-ACFE-EB7952788C4C}"/>
                </a:ext>
              </a:extLst>
            </p:cNvPr>
            <p:cNvSpPr>
              <a:spLocks noChangeArrowheads="1"/>
            </p:cNvSpPr>
            <p:nvPr/>
          </p:nvSpPr>
          <p:spPr bwMode="auto">
            <a:xfrm>
              <a:off x="1972" y="2164"/>
              <a:ext cx="136" cy="184"/>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79" name="Rectangle 249">
              <a:extLst>
                <a:ext uri="{FF2B5EF4-FFF2-40B4-BE49-F238E27FC236}">
                  <a16:creationId xmlns:a16="http://schemas.microsoft.com/office/drawing/2014/main" id="{3FCBB6FA-9D6E-4E38-9456-11E27B1D22BB}"/>
                </a:ext>
              </a:extLst>
            </p:cNvPr>
            <p:cNvSpPr>
              <a:spLocks noChangeArrowheads="1"/>
            </p:cNvSpPr>
            <p:nvPr/>
          </p:nvSpPr>
          <p:spPr bwMode="auto">
            <a:xfrm>
              <a:off x="1732" y="2980"/>
              <a:ext cx="136" cy="184"/>
            </a:xfrm>
            <a:prstGeom prst="rect">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nvGrpSpPr>
          <p:cNvPr id="760058" name="Group 250">
            <a:extLst>
              <a:ext uri="{FF2B5EF4-FFF2-40B4-BE49-F238E27FC236}">
                <a16:creationId xmlns:a16="http://schemas.microsoft.com/office/drawing/2014/main" id="{1AB799F3-C94E-45A4-AF44-63E2E89BCA3B}"/>
              </a:ext>
            </a:extLst>
          </p:cNvPr>
          <p:cNvGrpSpPr>
            <a:grpSpLocks/>
          </p:cNvGrpSpPr>
          <p:nvPr/>
        </p:nvGrpSpPr>
        <p:grpSpPr bwMode="auto">
          <a:xfrm>
            <a:off x="2368550" y="1161359"/>
            <a:ext cx="977900" cy="4483100"/>
            <a:chOff x="1492" y="676"/>
            <a:chExt cx="616" cy="2824"/>
          </a:xfrm>
        </p:grpSpPr>
        <p:sp>
          <p:nvSpPr>
            <p:cNvPr id="95274" name="Rectangle 251">
              <a:extLst>
                <a:ext uri="{FF2B5EF4-FFF2-40B4-BE49-F238E27FC236}">
                  <a16:creationId xmlns:a16="http://schemas.microsoft.com/office/drawing/2014/main" id="{4F52E8B0-C418-48D3-8FB1-3CB1DF0BF1EF}"/>
                </a:ext>
              </a:extLst>
            </p:cNvPr>
            <p:cNvSpPr>
              <a:spLocks noChangeArrowheads="1"/>
            </p:cNvSpPr>
            <p:nvPr/>
          </p:nvSpPr>
          <p:spPr bwMode="auto">
            <a:xfrm>
              <a:off x="1492" y="676"/>
              <a:ext cx="136" cy="184"/>
            </a:xfrm>
            <a:prstGeom prst="rect">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75" name="Rectangle 252">
              <a:extLst>
                <a:ext uri="{FF2B5EF4-FFF2-40B4-BE49-F238E27FC236}">
                  <a16:creationId xmlns:a16="http://schemas.microsoft.com/office/drawing/2014/main" id="{D6E4C211-6DDE-4004-9589-4018CDCDB575}"/>
                </a:ext>
              </a:extLst>
            </p:cNvPr>
            <p:cNvSpPr>
              <a:spLocks noChangeArrowheads="1"/>
            </p:cNvSpPr>
            <p:nvPr/>
          </p:nvSpPr>
          <p:spPr bwMode="auto">
            <a:xfrm>
              <a:off x="1972" y="2500"/>
              <a:ext cx="136" cy="184"/>
            </a:xfrm>
            <a:prstGeom prst="rect">
              <a:avLst/>
            </a:prstGeom>
            <a:solidFill>
              <a:srgbClr val="009900"/>
            </a:solidFill>
            <a:ln w="127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76" name="Rectangle 253">
              <a:extLst>
                <a:ext uri="{FF2B5EF4-FFF2-40B4-BE49-F238E27FC236}">
                  <a16:creationId xmlns:a16="http://schemas.microsoft.com/office/drawing/2014/main" id="{BE827A16-D62E-4A62-8468-431AA0C3068F}"/>
                </a:ext>
              </a:extLst>
            </p:cNvPr>
            <p:cNvSpPr>
              <a:spLocks noChangeArrowheads="1"/>
            </p:cNvSpPr>
            <p:nvPr/>
          </p:nvSpPr>
          <p:spPr bwMode="auto">
            <a:xfrm>
              <a:off x="1972" y="3316"/>
              <a:ext cx="136" cy="184"/>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grpSp>
        <p:nvGrpSpPr>
          <p:cNvPr id="760118" name="Group 310">
            <a:extLst>
              <a:ext uri="{FF2B5EF4-FFF2-40B4-BE49-F238E27FC236}">
                <a16:creationId xmlns:a16="http://schemas.microsoft.com/office/drawing/2014/main" id="{D27F906D-6BCD-4B00-9C38-AFB35B314557}"/>
              </a:ext>
            </a:extLst>
          </p:cNvPr>
          <p:cNvGrpSpPr>
            <a:grpSpLocks/>
          </p:cNvGrpSpPr>
          <p:nvPr/>
        </p:nvGrpSpPr>
        <p:grpSpPr bwMode="auto">
          <a:xfrm>
            <a:off x="3429000" y="1313759"/>
            <a:ext cx="3429000" cy="4191000"/>
            <a:chOff x="2160" y="1008"/>
            <a:chExt cx="2160" cy="2640"/>
          </a:xfrm>
        </p:grpSpPr>
        <p:sp>
          <p:nvSpPr>
            <p:cNvPr id="95271" name="Freeform 311">
              <a:extLst>
                <a:ext uri="{FF2B5EF4-FFF2-40B4-BE49-F238E27FC236}">
                  <a16:creationId xmlns:a16="http://schemas.microsoft.com/office/drawing/2014/main" id="{252E9BBE-8A95-42E5-947A-E77E5AFF6D69}"/>
                </a:ext>
              </a:extLst>
            </p:cNvPr>
            <p:cNvSpPr>
              <a:spLocks/>
            </p:cNvSpPr>
            <p:nvPr/>
          </p:nvSpPr>
          <p:spPr bwMode="auto">
            <a:xfrm>
              <a:off x="2160" y="1008"/>
              <a:ext cx="2160" cy="432"/>
            </a:xfrm>
            <a:custGeom>
              <a:avLst/>
              <a:gdLst>
                <a:gd name="T0" fmla="*/ 0 w 2160"/>
                <a:gd name="T1" fmla="*/ 0 h 432"/>
                <a:gd name="T2" fmla="*/ 712 w 2160"/>
                <a:gd name="T3" fmla="*/ 420 h 432"/>
                <a:gd name="T4" fmla="*/ 2160 w 2160"/>
                <a:gd name="T5" fmla="*/ 432 h 432"/>
                <a:gd name="T6" fmla="*/ 0 60000 65536"/>
                <a:gd name="T7" fmla="*/ 0 60000 65536"/>
                <a:gd name="T8" fmla="*/ 0 60000 65536"/>
              </a:gdLst>
              <a:ahLst/>
              <a:cxnLst>
                <a:cxn ang="T6">
                  <a:pos x="T0" y="T1"/>
                </a:cxn>
                <a:cxn ang="T7">
                  <a:pos x="T2" y="T3"/>
                </a:cxn>
                <a:cxn ang="T8">
                  <a:pos x="T4" y="T5"/>
                </a:cxn>
              </a:cxnLst>
              <a:rect l="0" t="0" r="r" b="b"/>
              <a:pathLst>
                <a:path w="2160" h="432">
                  <a:moveTo>
                    <a:pt x="0" y="0"/>
                  </a:moveTo>
                  <a:lnTo>
                    <a:pt x="712" y="420"/>
                  </a:lnTo>
                  <a:lnTo>
                    <a:pt x="2160" y="432"/>
                  </a:lnTo>
                </a:path>
              </a:pathLst>
            </a:custGeom>
            <a:noFill/>
            <a:ln w="57150" cap="sq" cmpd="sng">
              <a:solidFill>
                <a:srgbClr val="CC3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72" name="Freeform 312">
              <a:extLst>
                <a:ext uri="{FF2B5EF4-FFF2-40B4-BE49-F238E27FC236}">
                  <a16:creationId xmlns:a16="http://schemas.microsoft.com/office/drawing/2014/main" id="{833F3549-9F75-437E-9149-12F722563525}"/>
                </a:ext>
              </a:extLst>
            </p:cNvPr>
            <p:cNvSpPr>
              <a:spLocks/>
            </p:cNvSpPr>
            <p:nvPr/>
          </p:nvSpPr>
          <p:spPr bwMode="auto">
            <a:xfrm>
              <a:off x="2160" y="2448"/>
              <a:ext cx="2112" cy="1200"/>
            </a:xfrm>
            <a:custGeom>
              <a:avLst/>
              <a:gdLst>
                <a:gd name="T0" fmla="*/ 0 w 2112"/>
                <a:gd name="T1" fmla="*/ 384 h 1200"/>
                <a:gd name="T2" fmla="*/ 672 w 2112"/>
                <a:gd name="T3" fmla="*/ 0 h 1200"/>
                <a:gd name="T4" fmla="*/ 2112 w 2112"/>
                <a:gd name="T5" fmla="*/ 1200 h 1200"/>
                <a:gd name="T6" fmla="*/ 0 60000 65536"/>
                <a:gd name="T7" fmla="*/ 0 60000 65536"/>
                <a:gd name="T8" fmla="*/ 0 60000 65536"/>
              </a:gdLst>
              <a:ahLst/>
              <a:cxnLst>
                <a:cxn ang="T6">
                  <a:pos x="T0" y="T1"/>
                </a:cxn>
                <a:cxn ang="T7">
                  <a:pos x="T2" y="T3"/>
                </a:cxn>
                <a:cxn ang="T8">
                  <a:pos x="T4" y="T5"/>
                </a:cxn>
              </a:cxnLst>
              <a:rect l="0" t="0" r="r" b="b"/>
              <a:pathLst>
                <a:path w="2112" h="1200">
                  <a:moveTo>
                    <a:pt x="0" y="384"/>
                  </a:moveTo>
                  <a:lnTo>
                    <a:pt x="672" y="0"/>
                  </a:lnTo>
                  <a:lnTo>
                    <a:pt x="2112" y="1200"/>
                  </a:lnTo>
                </a:path>
              </a:pathLst>
            </a:custGeom>
            <a:noFill/>
            <a:ln w="57150" cap="sq" cmpd="sng">
              <a:solidFill>
                <a:srgbClr val="0099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73" name="Freeform 313">
              <a:extLst>
                <a:ext uri="{FF2B5EF4-FFF2-40B4-BE49-F238E27FC236}">
                  <a16:creationId xmlns:a16="http://schemas.microsoft.com/office/drawing/2014/main" id="{F740984F-0B09-40DC-8B32-F6DD10D37634}"/>
                </a:ext>
              </a:extLst>
            </p:cNvPr>
            <p:cNvSpPr>
              <a:spLocks/>
            </p:cNvSpPr>
            <p:nvPr/>
          </p:nvSpPr>
          <p:spPr bwMode="auto">
            <a:xfrm>
              <a:off x="2160" y="2448"/>
              <a:ext cx="2160" cy="1200"/>
            </a:xfrm>
            <a:custGeom>
              <a:avLst/>
              <a:gdLst>
                <a:gd name="T0" fmla="*/ 0 w 2160"/>
                <a:gd name="T1" fmla="*/ 1200 h 1200"/>
                <a:gd name="T2" fmla="*/ 672 w 2160"/>
                <a:gd name="T3" fmla="*/ 1152 h 1200"/>
                <a:gd name="T4" fmla="*/ 2160 w 2160"/>
                <a:gd name="T5" fmla="*/ 0 h 1200"/>
                <a:gd name="T6" fmla="*/ 0 60000 65536"/>
                <a:gd name="T7" fmla="*/ 0 60000 65536"/>
                <a:gd name="T8" fmla="*/ 0 60000 65536"/>
              </a:gdLst>
              <a:ahLst/>
              <a:cxnLst>
                <a:cxn ang="T6">
                  <a:pos x="T0" y="T1"/>
                </a:cxn>
                <a:cxn ang="T7">
                  <a:pos x="T2" y="T3"/>
                </a:cxn>
                <a:cxn ang="T8">
                  <a:pos x="T4" y="T5"/>
                </a:cxn>
              </a:cxnLst>
              <a:rect l="0" t="0" r="r" b="b"/>
              <a:pathLst>
                <a:path w="2160" h="1200">
                  <a:moveTo>
                    <a:pt x="0" y="1200"/>
                  </a:moveTo>
                  <a:lnTo>
                    <a:pt x="672" y="1152"/>
                  </a:lnTo>
                  <a:lnTo>
                    <a:pt x="2160" y="0"/>
                  </a:lnTo>
                </a:path>
              </a:pathLst>
            </a:custGeom>
            <a:noFill/>
            <a:ln w="57150" cap="sq"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grpSp>
      <p:sp>
        <p:nvSpPr>
          <p:cNvPr id="95261" name="Oval 314">
            <a:extLst>
              <a:ext uri="{FF2B5EF4-FFF2-40B4-BE49-F238E27FC236}">
                <a16:creationId xmlns:a16="http://schemas.microsoft.com/office/drawing/2014/main" id="{BC0EF92B-4C61-4391-9584-7A8EBC42D97C}"/>
              </a:ext>
            </a:extLst>
          </p:cNvPr>
          <p:cNvSpPr>
            <a:spLocks noChangeArrowheads="1"/>
          </p:cNvSpPr>
          <p:nvPr/>
        </p:nvSpPr>
        <p:spPr bwMode="auto">
          <a:xfrm>
            <a:off x="4419600" y="5276159"/>
            <a:ext cx="215900" cy="215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62" name="Oval 323">
            <a:extLst>
              <a:ext uri="{FF2B5EF4-FFF2-40B4-BE49-F238E27FC236}">
                <a16:creationId xmlns:a16="http://schemas.microsoft.com/office/drawing/2014/main" id="{ABE79E88-B7D9-4D12-B3BD-5B66746A2DC0}"/>
              </a:ext>
            </a:extLst>
          </p:cNvPr>
          <p:cNvSpPr>
            <a:spLocks noChangeArrowheads="1"/>
          </p:cNvSpPr>
          <p:nvPr/>
        </p:nvSpPr>
        <p:spPr bwMode="auto">
          <a:xfrm>
            <a:off x="4419600" y="1783659"/>
            <a:ext cx="215900" cy="215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63" name="Oval 324">
            <a:extLst>
              <a:ext uri="{FF2B5EF4-FFF2-40B4-BE49-F238E27FC236}">
                <a16:creationId xmlns:a16="http://schemas.microsoft.com/office/drawing/2014/main" id="{8A143862-4417-470E-8B6B-BAA5BA11719C}"/>
              </a:ext>
            </a:extLst>
          </p:cNvPr>
          <p:cNvSpPr>
            <a:spLocks noChangeArrowheads="1"/>
          </p:cNvSpPr>
          <p:nvPr/>
        </p:nvSpPr>
        <p:spPr bwMode="auto">
          <a:xfrm>
            <a:off x="4419600" y="3523559"/>
            <a:ext cx="215900" cy="215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760133" name="Oval 325">
            <a:extLst>
              <a:ext uri="{FF2B5EF4-FFF2-40B4-BE49-F238E27FC236}">
                <a16:creationId xmlns:a16="http://schemas.microsoft.com/office/drawing/2014/main" id="{FD2CD2E0-C034-4340-98C5-477D5681F294}"/>
              </a:ext>
            </a:extLst>
          </p:cNvPr>
          <p:cNvSpPr>
            <a:spLocks noChangeArrowheads="1"/>
          </p:cNvSpPr>
          <p:nvPr/>
        </p:nvSpPr>
        <p:spPr bwMode="auto">
          <a:xfrm>
            <a:off x="3962400" y="1008959"/>
            <a:ext cx="3505200" cy="5410200"/>
          </a:xfrm>
          <a:prstGeom prst="ellipse">
            <a:avLst/>
          </a:prstGeom>
          <a:noFill/>
          <a:ln w="57150" cap="rnd">
            <a:solidFill>
              <a:srgbClr val="CC3300"/>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65" name="Rectangle 326">
            <a:extLst>
              <a:ext uri="{FF2B5EF4-FFF2-40B4-BE49-F238E27FC236}">
                <a16:creationId xmlns:a16="http://schemas.microsoft.com/office/drawing/2014/main" id="{4FA58FDD-71E0-49B8-98A1-EC5E5215B778}"/>
              </a:ext>
            </a:extLst>
          </p:cNvPr>
          <p:cNvSpPr>
            <a:spLocks noChangeArrowheads="1"/>
          </p:cNvSpPr>
          <p:nvPr/>
        </p:nvSpPr>
        <p:spPr bwMode="auto">
          <a:xfrm>
            <a:off x="3124200" y="4056959"/>
            <a:ext cx="215900" cy="292100"/>
          </a:xfrm>
          <a:prstGeom prst="rect">
            <a:avLst/>
          </a:prstGeom>
          <a:solidFill>
            <a:srgbClr val="009900"/>
          </a:solidFill>
          <a:ln w="127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66" name="Rectangle 327">
            <a:extLst>
              <a:ext uri="{FF2B5EF4-FFF2-40B4-BE49-F238E27FC236}">
                <a16:creationId xmlns:a16="http://schemas.microsoft.com/office/drawing/2014/main" id="{0D192996-9579-4037-82B8-B625A5241464}"/>
              </a:ext>
            </a:extLst>
          </p:cNvPr>
          <p:cNvSpPr>
            <a:spLocks noChangeArrowheads="1"/>
          </p:cNvSpPr>
          <p:nvPr/>
        </p:nvSpPr>
        <p:spPr bwMode="auto">
          <a:xfrm>
            <a:off x="3124200" y="5352359"/>
            <a:ext cx="215900" cy="292100"/>
          </a:xfrm>
          <a:prstGeom prst="rect">
            <a:avLst/>
          </a:prstGeom>
          <a:solidFill>
            <a:schemeClr val="tx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67" name="Rectangle 328">
            <a:extLst>
              <a:ext uri="{FF2B5EF4-FFF2-40B4-BE49-F238E27FC236}">
                <a16:creationId xmlns:a16="http://schemas.microsoft.com/office/drawing/2014/main" id="{51AE4F1B-ED70-49CB-AF57-E2A085284416}"/>
              </a:ext>
            </a:extLst>
          </p:cNvPr>
          <p:cNvSpPr>
            <a:spLocks noChangeArrowheads="1"/>
          </p:cNvSpPr>
          <p:nvPr/>
        </p:nvSpPr>
        <p:spPr bwMode="auto">
          <a:xfrm>
            <a:off x="2743200" y="4056959"/>
            <a:ext cx="215900" cy="292100"/>
          </a:xfrm>
          <a:prstGeom prst="rect">
            <a:avLst/>
          </a:prstGeom>
          <a:solidFill>
            <a:srgbClr val="009900"/>
          </a:solidFill>
          <a:ln w="127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68" name="Rectangle 329">
            <a:extLst>
              <a:ext uri="{FF2B5EF4-FFF2-40B4-BE49-F238E27FC236}">
                <a16:creationId xmlns:a16="http://schemas.microsoft.com/office/drawing/2014/main" id="{568F3D53-B011-4EED-97D7-0647200DDA7C}"/>
              </a:ext>
            </a:extLst>
          </p:cNvPr>
          <p:cNvSpPr>
            <a:spLocks noChangeArrowheads="1"/>
          </p:cNvSpPr>
          <p:nvPr/>
        </p:nvSpPr>
        <p:spPr bwMode="auto">
          <a:xfrm>
            <a:off x="2743200" y="5352359"/>
            <a:ext cx="215900" cy="2921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69" name="Rectangle 330">
            <a:extLst>
              <a:ext uri="{FF2B5EF4-FFF2-40B4-BE49-F238E27FC236}">
                <a16:creationId xmlns:a16="http://schemas.microsoft.com/office/drawing/2014/main" id="{853A0A50-E479-4A3B-89AF-BA004BA4E764}"/>
              </a:ext>
            </a:extLst>
          </p:cNvPr>
          <p:cNvSpPr>
            <a:spLocks noChangeArrowheads="1"/>
          </p:cNvSpPr>
          <p:nvPr/>
        </p:nvSpPr>
        <p:spPr bwMode="auto">
          <a:xfrm>
            <a:off x="2362200" y="5352359"/>
            <a:ext cx="215900" cy="2921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270" name="Rectangle 331">
            <a:extLst>
              <a:ext uri="{FF2B5EF4-FFF2-40B4-BE49-F238E27FC236}">
                <a16:creationId xmlns:a16="http://schemas.microsoft.com/office/drawing/2014/main" id="{C687F106-8A20-495D-A2AB-AAFC0CC80F7B}"/>
              </a:ext>
            </a:extLst>
          </p:cNvPr>
          <p:cNvSpPr>
            <a:spLocks noChangeArrowheads="1"/>
          </p:cNvSpPr>
          <p:nvPr/>
        </p:nvSpPr>
        <p:spPr bwMode="auto">
          <a:xfrm>
            <a:off x="3124200" y="5885759"/>
            <a:ext cx="215900" cy="292100"/>
          </a:xfrm>
          <a:prstGeom prst="rect">
            <a:avLst/>
          </a:prstGeom>
          <a:solidFill>
            <a:srgbClr val="009900"/>
          </a:solidFill>
          <a:ln w="127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i="1">
                <a:solidFill>
                  <a:schemeClr val="tx1"/>
                </a:solidFill>
                <a:latin typeface="Comic Sans MS" panose="030F0702030302020204" pitchFamily="66" charset="0"/>
              </a:defRPr>
            </a:lvl1pPr>
            <a:lvl2pPr marL="742950" indent="-285750">
              <a:defRPr i="1">
                <a:solidFill>
                  <a:schemeClr val="tx1"/>
                </a:solidFill>
                <a:latin typeface="Comic Sans MS" panose="030F0702030302020204" pitchFamily="66" charset="0"/>
              </a:defRPr>
            </a:lvl2pPr>
            <a:lvl3pPr marL="1143000" indent="-228600">
              <a:defRPr i="1">
                <a:solidFill>
                  <a:schemeClr val="tx1"/>
                </a:solidFill>
                <a:latin typeface="Comic Sans MS" panose="030F0702030302020204" pitchFamily="66" charset="0"/>
              </a:defRPr>
            </a:lvl3pPr>
            <a:lvl4pPr marL="1600200" indent="-228600">
              <a:defRPr i="1">
                <a:solidFill>
                  <a:schemeClr val="tx1"/>
                </a:solidFill>
                <a:latin typeface="Comic Sans MS" panose="030F0702030302020204" pitchFamily="66" charset="0"/>
              </a:defRPr>
            </a:lvl4pPr>
            <a:lvl5pPr marL="2057400" indent="-228600">
              <a:defRPr i="1">
                <a:solidFill>
                  <a:schemeClr val="tx1"/>
                </a:solidFill>
                <a:latin typeface="Comic Sans MS" panose="030F0702030302020204" pitchFamily="66" charset="0"/>
              </a:defRPr>
            </a:lvl5pPr>
            <a:lvl6pPr marL="2514600" indent="-228600" eaLnBrk="0" fontAlgn="base" hangingPunct="0">
              <a:spcBef>
                <a:spcPct val="0"/>
              </a:spcBef>
              <a:spcAft>
                <a:spcPct val="0"/>
              </a:spcAft>
              <a:defRPr i="1">
                <a:solidFill>
                  <a:schemeClr val="tx1"/>
                </a:solidFill>
                <a:latin typeface="Comic Sans MS" panose="030F0702030302020204" pitchFamily="66" charset="0"/>
              </a:defRPr>
            </a:lvl6pPr>
            <a:lvl7pPr marL="2971800" indent="-228600" eaLnBrk="0" fontAlgn="base" hangingPunct="0">
              <a:spcBef>
                <a:spcPct val="0"/>
              </a:spcBef>
              <a:spcAft>
                <a:spcPct val="0"/>
              </a:spcAft>
              <a:defRPr i="1">
                <a:solidFill>
                  <a:schemeClr val="tx1"/>
                </a:solidFill>
                <a:latin typeface="Comic Sans MS" panose="030F0702030302020204" pitchFamily="66" charset="0"/>
              </a:defRPr>
            </a:lvl7pPr>
            <a:lvl8pPr marL="3429000" indent="-228600" eaLnBrk="0" fontAlgn="base" hangingPunct="0">
              <a:spcBef>
                <a:spcPct val="0"/>
              </a:spcBef>
              <a:spcAft>
                <a:spcPct val="0"/>
              </a:spcAft>
              <a:defRPr i="1">
                <a:solidFill>
                  <a:schemeClr val="tx1"/>
                </a:solidFill>
                <a:latin typeface="Comic Sans MS" panose="030F0702030302020204" pitchFamily="66" charset="0"/>
              </a:defRPr>
            </a:lvl8pPr>
            <a:lvl9pPr marL="3886200" indent="-228600" eaLnBrk="0" fontAlgn="base" hangingPunct="0">
              <a:spcBef>
                <a:spcPct val="0"/>
              </a:spcBef>
              <a:spcAft>
                <a:spcPct val="0"/>
              </a:spcAft>
              <a:defRPr i="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1"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95" name="TextBox 94">
            <a:extLst>
              <a:ext uri="{FF2B5EF4-FFF2-40B4-BE49-F238E27FC236}">
                <a16:creationId xmlns:a16="http://schemas.microsoft.com/office/drawing/2014/main" id="{E9FA1174-D9A6-4741-89E0-F704746A98B7}"/>
              </a:ext>
            </a:extLst>
          </p:cNvPr>
          <p:cNvSpPr txBox="1"/>
          <p:nvPr/>
        </p:nvSpPr>
        <p:spPr>
          <a:xfrm>
            <a:off x="2857500" y="6562308"/>
            <a:ext cx="4155305" cy="338554"/>
          </a:xfrm>
          <a:prstGeom prst="rect">
            <a:avLst/>
          </a:prstGeom>
          <a:noFill/>
        </p:spPr>
        <p:txBody>
          <a:bodyPr wrap="none" rtlCol="0">
            <a:spAutoFit/>
          </a:bodyPr>
          <a:lstStyle/>
          <a:p>
            <a:r>
              <a:rPr lang="en-US" altLang="zh-CN" sz="1600" dirty="0">
                <a:solidFill>
                  <a:srgbClr val="7030A0"/>
                </a:solidFill>
              </a:rPr>
              <a:t>This slide was downloaded from Internet!</a:t>
            </a:r>
            <a:endParaRPr lang="zh-CN" altLang="en-US" sz="16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60050"/>
                                        </p:tgtEl>
                                        <p:attrNameLst>
                                          <p:attrName>style.visibility</p:attrName>
                                        </p:attrNameLst>
                                      </p:cBhvr>
                                      <p:to>
                                        <p:strVal val="visible"/>
                                      </p:to>
                                    </p:set>
                                    <p:anim calcmode="lin" valueType="num">
                                      <p:cBhvr additive="base">
                                        <p:cTn id="7" dur="500" fill="hold"/>
                                        <p:tgtEl>
                                          <p:spTgt spid="760050"/>
                                        </p:tgtEl>
                                        <p:attrNameLst>
                                          <p:attrName>ppt_x</p:attrName>
                                        </p:attrNameLst>
                                      </p:cBhvr>
                                      <p:tavLst>
                                        <p:tav tm="0">
                                          <p:val>
                                            <p:strVal val="0-#ppt_w/2"/>
                                          </p:val>
                                        </p:tav>
                                        <p:tav tm="100000">
                                          <p:val>
                                            <p:strVal val="#ppt_x"/>
                                          </p:val>
                                        </p:tav>
                                      </p:tavLst>
                                    </p:anim>
                                    <p:anim calcmode="lin" valueType="num">
                                      <p:cBhvr additive="base">
                                        <p:cTn id="8" dur="500" fill="hold"/>
                                        <p:tgtEl>
                                          <p:spTgt spid="7600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760054"/>
                                        </p:tgtEl>
                                        <p:attrNameLst>
                                          <p:attrName>style.visibility</p:attrName>
                                        </p:attrNameLst>
                                      </p:cBhvr>
                                      <p:to>
                                        <p:strVal val="visible"/>
                                      </p:to>
                                    </p:set>
                                    <p:anim calcmode="lin" valueType="num">
                                      <p:cBhvr additive="base">
                                        <p:cTn id="12" dur="500" fill="hold"/>
                                        <p:tgtEl>
                                          <p:spTgt spid="760054"/>
                                        </p:tgtEl>
                                        <p:attrNameLst>
                                          <p:attrName>ppt_x</p:attrName>
                                        </p:attrNameLst>
                                      </p:cBhvr>
                                      <p:tavLst>
                                        <p:tav tm="0">
                                          <p:val>
                                            <p:strVal val="0-#ppt_w/2"/>
                                          </p:val>
                                        </p:tav>
                                        <p:tav tm="100000">
                                          <p:val>
                                            <p:strVal val="#ppt_x"/>
                                          </p:val>
                                        </p:tav>
                                      </p:tavLst>
                                    </p:anim>
                                    <p:anim calcmode="lin" valueType="num">
                                      <p:cBhvr additive="base">
                                        <p:cTn id="13" dur="500" fill="hold"/>
                                        <p:tgtEl>
                                          <p:spTgt spid="76005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760058"/>
                                        </p:tgtEl>
                                        <p:attrNameLst>
                                          <p:attrName>style.visibility</p:attrName>
                                        </p:attrNameLst>
                                      </p:cBhvr>
                                      <p:to>
                                        <p:strVal val="visible"/>
                                      </p:to>
                                    </p:set>
                                    <p:anim calcmode="lin" valueType="num">
                                      <p:cBhvr additive="base">
                                        <p:cTn id="17" dur="500" fill="hold"/>
                                        <p:tgtEl>
                                          <p:spTgt spid="760058"/>
                                        </p:tgtEl>
                                        <p:attrNameLst>
                                          <p:attrName>ppt_x</p:attrName>
                                        </p:attrNameLst>
                                      </p:cBhvr>
                                      <p:tavLst>
                                        <p:tav tm="0">
                                          <p:val>
                                            <p:strVal val="0-#ppt_w/2"/>
                                          </p:val>
                                        </p:tav>
                                        <p:tav tm="100000">
                                          <p:val>
                                            <p:strVal val="#ppt_x"/>
                                          </p:val>
                                        </p:tav>
                                      </p:tavLst>
                                    </p:anim>
                                    <p:anim calcmode="lin" valueType="num">
                                      <p:cBhvr additive="base">
                                        <p:cTn id="18" dur="500" fill="hold"/>
                                        <p:tgtEl>
                                          <p:spTgt spid="76005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760118"/>
                                        </p:tgtEl>
                                        <p:attrNameLst>
                                          <p:attrName>style.visibility</p:attrName>
                                        </p:attrNameLst>
                                      </p:cBhvr>
                                      <p:to>
                                        <p:strVal val="visible"/>
                                      </p:to>
                                    </p:set>
                                    <p:animEffect transition="in" filter="wipe(left)">
                                      <p:cBhvr>
                                        <p:cTn id="23" dur="500"/>
                                        <p:tgtEl>
                                          <p:spTgt spid="7601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760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gray">
          <a:xfrm>
            <a:off x="4429442" y="2515499"/>
            <a:ext cx="4538712" cy="3065112"/>
          </a:xfrm>
          <a:prstGeom prst="homePlate">
            <a:avLst>
              <a:gd name="adj" fmla="val 27281"/>
            </a:avLst>
          </a:prstGeom>
          <a:gradFill rotWithShape="1">
            <a:gsLst>
              <a:gs pos="0">
                <a:schemeClr val="hlink">
                  <a:gamma/>
                  <a:tint val="0"/>
                  <a:invGamma/>
                </a:schemeClr>
              </a:gs>
              <a:gs pos="100000">
                <a:srgbClr val="FF0000"/>
              </a:gs>
            </a:gsLst>
            <a:lin ang="18900000" scaled="1"/>
          </a:gradFill>
          <a:ln>
            <a:noFill/>
          </a:ln>
          <a:effectLst>
            <a:outerShdw dist="71842" dir="2700000" algn="ctr" rotWithShape="0">
              <a:srgbClr val="80808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p:txBody>
          <a:bodyPr/>
          <a:lstStyle/>
          <a:p>
            <a:r>
              <a:rPr lang="en-US" dirty="0"/>
              <a:t>QPS-</a:t>
            </a:r>
            <a:r>
              <a:rPr lang="en-US" dirty="0" err="1"/>
              <a:t>iSLIP</a:t>
            </a:r>
            <a:r>
              <a:rPr lang="en-US" dirty="0"/>
              <a:t>: Overview </a:t>
            </a:r>
          </a:p>
        </p:txBody>
      </p:sp>
      <p:sp>
        <p:nvSpPr>
          <p:cNvPr id="3" name="Date Placeholder 2"/>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17F7622-4E5C-48A3-8DF4-555A2D6E6A24}" type="datetime4">
              <a:rPr kumimoji="0" lang="en-US" altLang="zh-CN" sz="1800" b="0" i="0" u="none" strike="noStrike" kern="0" cap="none" spc="0" normalizeH="0" baseline="0" noProof="0" smtClean="0">
                <a:ln>
                  <a:noFill/>
                </a:ln>
                <a:solidFill>
                  <a:sysClr val="windowText" lastClr="000000"/>
                </a:solidFill>
                <a:effectLst/>
                <a:uLnTx/>
                <a:uFillTx/>
              </a:rPr>
              <a:t>November 3, 2019</a:t>
            </a:fld>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CS3251@GaTech</a:t>
            </a: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5711CE1-5A3A-4555-AFFF-2018F0E14892}"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6" name="AutoShape 4"/>
          <p:cNvSpPr>
            <a:spLocks noChangeArrowheads="1"/>
          </p:cNvSpPr>
          <p:nvPr/>
        </p:nvSpPr>
        <p:spPr bwMode="gray">
          <a:xfrm>
            <a:off x="2719704" y="2517086"/>
            <a:ext cx="3848033" cy="3065112"/>
          </a:xfrm>
          <a:prstGeom prst="homePlate">
            <a:avLst>
              <a:gd name="adj" fmla="val 26341"/>
            </a:avLst>
          </a:prstGeom>
          <a:gradFill rotWithShape="1">
            <a:gsLst>
              <a:gs pos="0">
                <a:srgbClr val="C0C0C0">
                  <a:gamma/>
                  <a:tint val="14118"/>
                  <a:invGamma/>
                </a:srgbClr>
              </a:gs>
              <a:gs pos="100000">
                <a:srgbClr val="C0C0C0"/>
              </a:gs>
            </a:gsLst>
            <a:lin ang="27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 name="AutoShape 5"/>
          <p:cNvSpPr>
            <a:spLocks noChangeArrowheads="1"/>
          </p:cNvSpPr>
          <p:nvPr/>
        </p:nvSpPr>
        <p:spPr bwMode="gray">
          <a:xfrm>
            <a:off x="682940" y="2518673"/>
            <a:ext cx="3459527" cy="3065112"/>
          </a:xfrm>
          <a:prstGeom prst="homePlate">
            <a:avLst>
              <a:gd name="adj" fmla="val 27281"/>
            </a:avLst>
          </a:prstGeom>
          <a:gradFill rotWithShape="1">
            <a:gsLst>
              <a:gs pos="0">
                <a:schemeClr val="hlink">
                  <a:gamma/>
                  <a:tint val="0"/>
                  <a:invGamma/>
                </a:schemeClr>
              </a:gs>
              <a:gs pos="100000">
                <a:schemeClr val="hlink"/>
              </a:gs>
            </a:gsLst>
            <a:lin ang="189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Freeform 6"/>
          <p:cNvSpPr>
            <a:spLocks/>
          </p:cNvSpPr>
          <p:nvPr/>
        </p:nvSpPr>
        <p:spPr bwMode="gray">
          <a:xfrm>
            <a:off x="473391" y="2285002"/>
            <a:ext cx="7872367" cy="517525"/>
          </a:xfrm>
          <a:custGeom>
            <a:avLst/>
            <a:gdLst>
              <a:gd name="T0" fmla="*/ 0 w 3454"/>
              <a:gd name="T1" fmla="*/ 0 h 267"/>
              <a:gd name="T2" fmla="*/ 87 w 3454"/>
              <a:gd name="T3" fmla="*/ 267 h 267"/>
              <a:gd name="T4" fmla="*/ 3454 w 3454"/>
              <a:gd name="T5" fmla="*/ 267 h 267"/>
              <a:gd name="T6" fmla="*/ 3292 w 3454"/>
              <a:gd name="T7" fmla="*/ 8 h 267"/>
              <a:gd name="T8" fmla="*/ 0 w 3454"/>
              <a:gd name="T9" fmla="*/ 0 h 267"/>
            </a:gdLst>
            <a:ahLst/>
            <a:cxnLst>
              <a:cxn ang="0">
                <a:pos x="T0" y="T1"/>
              </a:cxn>
              <a:cxn ang="0">
                <a:pos x="T2" y="T3"/>
              </a:cxn>
              <a:cxn ang="0">
                <a:pos x="T4" y="T5"/>
              </a:cxn>
              <a:cxn ang="0">
                <a:pos x="T6" y="T7"/>
              </a:cxn>
              <a:cxn ang="0">
                <a:pos x="T8" y="T9"/>
              </a:cxn>
            </a:cxnLst>
            <a:rect l="0" t="0" r="r" b="b"/>
            <a:pathLst>
              <a:path w="3454" h="267">
                <a:moveTo>
                  <a:pt x="0" y="0"/>
                </a:moveTo>
                <a:lnTo>
                  <a:pt x="87" y="267"/>
                </a:lnTo>
                <a:lnTo>
                  <a:pt x="3454" y="267"/>
                </a:lnTo>
                <a:lnTo>
                  <a:pt x="3292" y="8"/>
                </a:lnTo>
                <a:lnTo>
                  <a:pt x="0" y="0"/>
                </a:lnTo>
                <a:close/>
              </a:path>
            </a:pathLst>
          </a:custGeom>
          <a:solidFill>
            <a:srgbClr val="E3F1FF"/>
          </a:solidFill>
          <a:ln>
            <a:noFill/>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AutoShape 7"/>
          <p:cNvSpPr>
            <a:spLocks noChangeArrowheads="1"/>
          </p:cNvSpPr>
          <p:nvPr/>
        </p:nvSpPr>
        <p:spPr bwMode="ltGray">
          <a:xfrm>
            <a:off x="473391" y="2283413"/>
            <a:ext cx="1149349" cy="3294565"/>
          </a:xfrm>
          <a:prstGeom prst="homePlate">
            <a:avLst>
              <a:gd name="adj" fmla="val 25000"/>
            </a:avLst>
          </a:prstGeom>
          <a:gradFill rotWithShape="1">
            <a:gsLst>
              <a:gs pos="0">
                <a:schemeClr val="accent1"/>
              </a:gs>
              <a:gs pos="100000">
                <a:schemeClr val="accent1">
                  <a:gamma/>
                  <a:shade val="69804"/>
                  <a:invGamma/>
                </a:schemeClr>
              </a:gs>
            </a:gsLst>
            <a:lin ang="2700000" scaled="1"/>
          </a:gradFill>
          <a:ln>
            <a:noFill/>
          </a:ln>
          <a:effectLst>
            <a:outerShdw dist="56796" dir="3806097"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rPr>
              <a:t>QPS</a:t>
            </a:r>
          </a:p>
        </p:txBody>
      </p:sp>
      <p:sp>
        <p:nvSpPr>
          <p:cNvPr id="12" name="TextBox 11"/>
          <p:cNvSpPr txBox="1"/>
          <p:nvPr/>
        </p:nvSpPr>
        <p:spPr>
          <a:xfrm>
            <a:off x="2849134" y="2296097"/>
            <a:ext cx="3757760"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a:ln>
                  <a:noFill/>
                </a:ln>
                <a:solidFill>
                  <a:sysClr val="windowText" lastClr="000000"/>
                </a:solidFill>
                <a:effectLst/>
                <a:uLnTx/>
                <a:uFillTx/>
              </a:rPr>
              <a:t>iSLIP</a:t>
            </a:r>
            <a:r>
              <a:rPr kumimoji="0" lang="en-US" sz="2400" b="1" i="0" u="none" strike="noStrike" kern="0" cap="none" spc="0" normalizeH="0" baseline="0" noProof="0" dirty="0">
                <a:ln>
                  <a:noFill/>
                </a:ln>
                <a:solidFill>
                  <a:sysClr val="windowText" lastClr="000000"/>
                </a:solidFill>
                <a:effectLst/>
                <a:uLnTx/>
                <a:uFillTx/>
              </a:rPr>
              <a:t> (Multiple Iterations)</a:t>
            </a:r>
          </a:p>
        </p:txBody>
      </p:sp>
      <p:sp>
        <p:nvSpPr>
          <p:cNvPr id="13" name="TextBox 12"/>
          <p:cNvSpPr txBox="1"/>
          <p:nvPr/>
        </p:nvSpPr>
        <p:spPr>
          <a:xfrm>
            <a:off x="1985146" y="2795906"/>
            <a:ext cx="110015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Request</a:t>
            </a:r>
          </a:p>
        </p:txBody>
      </p:sp>
      <p:sp>
        <p:nvSpPr>
          <p:cNvPr id="14" name="AutoShape 6"/>
          <p:cNvSpPr>
            <a:spLocks noChangeArrowheads="1"/>
          </p:cNvSpPr>
          <p:nvPr/>
        </p:nvSpPr>
        <p:spPr bwMode="gray">
          <a:xfrm>
            <a:off x="1745772" y="3432018"/>
            <a:ext cx="1572220" cy="2027922"/>
          </a:xfrm>
          <a:prstGeom prst="roundRect">
            <a:avLst>
              <a:gd name="adj" fmla="val 9523"/>
            </a:avLst>
          </a:prstGeom>
          <a:solidFill>
            <a:srgbClr val="FF99FF">
              <a:alpha val="50000"/>
            </a:srgbClr>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AutoShape 13"/>
          <p:cNvSpPr>
            <a:spLocks noChangeArrowheads="1"/>
          </p:cNvSpPr>
          <p:nvPr/>
        </p:nvSpPr>
        <p:spPr bwMode="gray">
          <a:xfrm>
            <a:off x="2012472" y="3384423"/>
            <a:ext cx="988436" cy="1135553"/>
          </a:xfrm>
          <a:prstGeom prst="downArrow">
            <a:avLst>
              <a:gd name="adj1" fmla="val 77269"/>
              <a:gd name="adj2" fmla="val 3758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VOQ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Not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Empty</a:t>
            </a:r>
          </a:p>
        </p:txBody>
      </p:sp>
      <p:grpSp>
        <p:nvGrpSpPr>
          <p:cNvPr id="16" name="Group 68"/>
          <p:cNvGrpSpPr>
            <a:grpSpLocks/>
          </p:cNvGrpSpPr>
          <p:nvPr/>
        </p:nvGrpSpPr>
        <p:grpSpPr bwMode="auto">
          <a:xfrm>
            <a:off x="1755470" y="5148744"/>
            <a:ext cx="1561025" cy="161105"/>
            <a:chOff x="764" y="2737"/>
            <a:chExt cx="1032" cy="102"/>
          </a:xfrm>
          <a:solidFill>
            <a:srgbClr val="92D050"/>
          </a:solidFill>
        </p:grpSpPr>
        <p:sp>
          <p:nvSpPr>
            <p:cNvPr id="17" name="AutoShape 69"/>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AutoShape 70"/>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9" name="Group 83"/>
          <p:cNvGrpSpPr>
            <a:grpSpLocks/>
          </p:cNvGrpSpPr>
          <p:nvPr/>
        </p:nvGrpSpPr>
        <p:grpSpPr bwMode="auto">
          <a:xfrm>
            <a:off x="1755470" y="4763840"/>
            <a:ext cx="1561025" cy="161105"/>
            <a:chOff x="764" y="2737"/>
            <a:chExt cx="1032" cy="102"/>
          </a:xfrm>
          <a:solidFill>
            <a:srgbClr val="92D050"/>
          </a:solidFill>
        </p:grpSpPr>
        <p:sp>
          <p:nvSpPr>
            <p:cNvPr id="20" name="AutoShape 84"/>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AutoShape 85"/>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2" name="Group 86"/>
          <p:cNvGrpSpPr>
            <a:grpSpLocks/>
          </p:cNvGrpSpPr>
          <p:nvPr/>
        </p:nvGrpSpPr>
        <p:grpSpPr bwMode="auto">
          <a:xfrm>
            <a:off x="5006712" y="1844059"/>
            <a:ext cx="1561025" cy="161104"/>
            <a:chOff x="764" y="2737"/>
            <a:chExt cx="1032" cy="102"/>
          </a:xfrm>
          <a:solidFill>
            <a:srgbClr val="92D050"/>
          </a:solidFill>
        </p:grpSpPr>
        <p:sp>
          <p:nvSpPr>
            <p:cNvPr id="23" name="AutoShape 87"/>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AutoShape 88"/>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2" name="Group 31"/>
          <p:cNvGrpSpPr/>
          <p:nvPr/>
        </p:nvGrpSpPr>
        <p:grpSpPr>
          <a:xfrm>
            <a:off x="2482510" y="4952789"/>
            <a:ext cx="45719" cy="165078"/>
            <a:chOff x="7088974" y="1722167"/>
            <a:chExt cx="36576" cy="157785"/>
          </a:xfrm>
        </p:grpSpPr>
        <p:sp>
          <p:nvSpPr>
            <p:cNvPr id="29" name="Oval 28"/>
            <p:cNvSpPr/>
            <p:nvPr/>
          </p:nvSpPr>
          <p:spPr>
            <a:xfrm>
              <a:off x="7088974" y="1722167"/>
              <a:ext cx="36576" cy="3657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Oval 29"/>
            <p:cNvSpPr/>
            <p:nvPr/>
          </p:nvSpPr>
          <p:spPr>
            <a:xfrm>
              <a:off x="7088974" y="1782771"/>
              <a:ext cx="36576" cy="3657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Oval 30"/>
            <p:cNvSpPr/>
            <p:nvPr/>
          </p:nvSpPr>
          <p:spPr>
            <a:xfrm>
              <a:off x="7088974" y="1843376"/>
              <a:ext cx="36576" cy="3657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3" name="Group 86"/>
          <p:cNvGrpSpPr>
            <a:grpSpLocks/>
          </p:cNvGrpSpPr>
          <p:nvPr/>
        </p:nvGrpSpPr>
        <p:grpSpPr bwMode="auto">
          <a:xfrm>
            <a:off x="1770778" y="3201102"/>
            <a:ext cx="1561025" cy="161104"/>
            <a:chOff x="764" y="2737"/>
            <a:chExt cx="1032" cy="102"/>
          </a:xfrm>
          <a:solidFill>
            <a:srgbClr val="FFC000"/>
          </a:solidFill>
        </p:grpSpPr>
        <p:sp>
          <p:nvSpPr>
            <p:cNvPr id="34" name="AutoShape 87"/>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 name="AutoShape 88"/>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36" name="TextBox 35"/>
          <p:cNvSpPr txBox="1"/>
          <p:nvPr/>
        </p:nvSpPr>
        <p:spPr>
          <a:xfrm>
            <a:off x="4622860" y="2795906"/>
            <a:ext cx="110015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Grant</a:t>
            </a:r>
          </a:p>
        </p:txBody>
      </p:sp>
      <p:sp>
        <p:nvSpPr>
          <p:cNvPr id="37" name="AutoShape 6"/>
          <p:cNvSpPr>
            <a:spLocks noChangeArrowheads="1"/>
          </p:cNvSpPr>
          <p:nvPr/>
        </p:nvSpPr>
        <p:spPr bwMode="gray">
          <a:xfrm>
            <a:off x="4265499" y="3432018"/>
            <a:ext cx="1572220" cy="2027922"/>
          </a:xfrm>
          <a:prstGeom prst="roundRect">
            <a:avLst>
              <a:gd name="adj" fmla="val 9523"/>
            </a:avLst>
          </a:prstGeom>
          <a:solidFill>
            <a:srgbClr val="FF99FF">
              <a:alpha val="50000"/>
            </a:srgbClr>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AutoShape 13"/>
          <p:cNvSpPr>
            <a:spLocks noChangeArrowheads="1"/>
          </p:cNvSpPr>
          <p:nvPr/>
        </p:nvSpPr>
        <p:spPr bwMode="gray">
          <a:xfrm>
            <a:off x="4304222" y="3391125"/>
            <a:ext cx="1547308" cy="1688475"/>
          </a:xfrm>
          <a:prstGeom prst="downArrow">
            <a:avLst>
              <a:gd name="adj1" fmla="val 77269"/>
              <a:gd name="adj2" fmla="val 3758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Round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Robin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(Grant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pointer)</a:t>
            </a:r>
          </a:p>
        </p:txBody>
      </p:sp>
      <p:grpSp>
        <p:nvGrpSpPr>
          <p:cNvPr id="39" name="Group 68"/>
          <p:cNvGrpSpPr>
            <a:grpSpLocks/>
          </p:cNvGrpSpPr>
          <p:nvPr/>
        </p:nvGrpSpPr>
        <p:grpSpPr bwMode="auto">
          <a:xfrm>
            <a:off x="4275197" y="5133324"/>
            <a:ext cx="1561025" cy="161105"/>
            <a:chOff x="764" y="2737"/>
            <a:chExt cx="1032" cy="102"/>
          </a:xfrm>
          <a:solidFill>
            <a:srgbClr val="FFC000"/>
          </a:solidFill>
        </p:grpSpPr>
        <p:sp>
          <p:nvSpPr>
            <p:cNvPr id="40" name="AutoShape 69"/>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AutoShape 70"/>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52" name="Group 86"/>
          <p:cNvGrpSpPr>
            <a:grpSpLocks/>
          </p:cNvGrpSpPr>
          <p:nvPr/>
        </p:nvGrpSpPr>
        <p:grpSpPr bwMode="auto">
          <a:xfrm>
            <a:off x="4290505" y="3201102"/>
            <a:ext cx="1561025" cy="161104"/>
            <a:chOff x="764" y="2737"/>
            <a:chExt cx="1032" cy="102"/>
          </a:xfrm>
          <a:solidFill>
            <a:srgbClr val="92D050"/>
          </a:solidFill>
        </p:grpSpPr>
        <p:sp>
          <p:nvSpPr>
            <p:cNvPr id="53" name="AutoShape 87"/>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AutoShape 88"/>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5" name="TextBox 54"/>
          <p:cNvSpPr txBox="1"/>
          <p:nvPr/>
        </p:nvSpPr>
        <p:spPr>
          <a:xfrm>
            <a:off x="6908347" y="2773701"/>
            <a:ext cx="110015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Accept</a:t>
            </a:r>
          </a:p>
        </p:txBody>
      </p:sp>
      <p:sp>
        <p:nvSpPr>
          <p:cNvPr id="56" name="AutoShape 6"/>
          <p:cNvSpPr>
            <a:spLocks noChangeArrowheads="1"/>
          </p:cNvSpPr>
          <p:nvPr/>
        </p:nvSpPr>
        <p:spPr bwMode="gray">
          <a:xfrm>
            <a:off x="6646050" y="3394395"/>
            <a:ext cx="1572220" cy="2027922"/>
          </a:xfrm>
          <a:prstGeom prst="roundRect">
            <a:avLst>
              <a:gd name="adj" fmla="val 9523"/>
            </a:avLst>
          </a:prstGeom>
          <a:solidFill>
            <a:srgbClr val="FF99FF">
              <a:alpha val="50000"/>
            </a:srgbClr>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 name="AutoShape 13"/>
          <p:cNvSpPr>
            <a:spLocks noChangeArrowheads="1"/>
          </p:cNvSpPr>
          <p:nvPr/>
        </p:nvSpPr>
        <p:spPr bwMode="gray">
          <a:xfrm>
            <a:off x="6684773" y="3353502"/>
            <a:ext cx="1547308" cy="1688475"/>
          </a:xfrm>
          <a:prstGeom prst="downArrow">
            <a:avLst>
              <a:gd name="adj1" fmla="val 77269"/>
              <a:gd name="adj2" fmla="val 3758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Round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Robin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(Accept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pointer)</a:t>
            </a:r>
          </a:p>
        </p:txBody>
      </p:sp>
      <p:grpSp>
        <p:nvGrpSpPr>
          <p:cNvPr id="58" name="Group 68"/>
          <p:cNvGrpSpPr>
            <a:grpSpLocks/>
          </p:cNvGrpSpPr>
          <p:nvPr/>
        </p:nvGrpSpPr>
        <p:grpSpPr bwMode="auto">
          <a:xfrm>
            <a:off x="6655748" y="5095701"/>
            <a:ext cx="1561025" cy="161105"/>
            <a:chOff x="764" y="2737"/>
            <a:chExt cx="1032" cy="102"/>
          </a:xfrm>
          <a:solidFill>
            <a:srgbClr val="92D050"/>
          </a:solidFill>
        </p:grpSpPr>
        <p:sp>
          <p:nvSpPr>
            <p:cNvPr id="59" name="AutoShape 69"/>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 name="AutoShape 70"/>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1" name="Group 86"/>
          <p:cNvGrpSpPr>
            <a:grpSpLocks/>
          </p:cNvGrpSpPr>
          <p:nvPr/>
        </p:nvGrpSpPr>
        <p:grpSpPr bwMode="auto">
          <a:xfrm>
            <a:off x="6671056" y="3163479"/>
            <a:ext cx="1561025" cy="161104"/>
            <a:chOff x="764" y="2737"/>
            <a:chExt cx="1032" cy="102"/>
          </a:xfrm>
          <a:solidFill>
            <a:srgbClr val="FFC000"/>
          </a:solidFill>
        </p:grpSpPr>
        <p:sp>
          <p:nvSpPr>
            <p:cNvPr id="62" name="AutoShape 87"/>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AutoShape 88"/>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4" name="Group 86"/>
          <p:cNvGrpSpPr>
            <a:grpSpLocks/>
          </p:cNvGrpSpPr>
          <p:nvPr/>
        </p:nvGrpSpPr>
        <p:grpSpPr bwMode="auto">
          <a:xfrm>
            <a:off x="1053863" y="1867562"/>
            <a:ext cx="1561025" cy="161104"/>
            <a:chOff x="764" y="2737"/>
            <a:chExt cx="1032" cy="102"/>
          </a:xfrm>
          <a:solidFill>
            <a:srgbClr val="FFC000"/>
          </a:solidFill>
        </p:grpSpPr>
        <p:sp>
          <p:nvSpPr>
            <p:cNvPr id="65" name="AutoShape 87"/>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AutoShape 88"/>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7" name="Group 86"/>
          <p:cNvGrpSpPr>
            <a:grpSpLocks/>
          </p:cNvGrpSpPr>
          <p:nvPr/>
        </p:nvGrpSpPr>
        <p:grpSpPr bwMode="auto">
          <a:xfrm>
            <a:off x="1739776" y="4544241"/>
            <a:ext cx="1561025" cy="161104"/>
            <a:chOff x="764" y="2737"/>
            <a:chExt cx="1032" cy="102"/>
          </a:xfrm>
          <a:solidFill>
            <a:srgbClr val="92D050"/>
          </a:solidFill>
        </p:grpSpPr>
        <p:sp>
          <p:nvSpPr>
            <p:cNvPr id="68" name="AutoShape 87"/>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AutoShape 88"/>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70" name="TextBox 69"/>
          <p:cNvSpPr txBox="1"/>
          <p:nvPr/>
        </p:nvSpPr>
        <p:spPr>
          <a:xfrm>
            <a:off x="2686050" y="1746289"/>
            <a:ext cx="125386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Input Port</a:t>
            </a:r>
          </a:p>
        </p:txBody>
      </p:sp>
      <p:sp>
        <p:nvSpPr>
          <p:cNvPr id="71" name="TextBox 70"/>
          <p:cNvSpPr txBox="1"/>
          <p:nvPr/>
        </p:nvSpPr>
        <p:spPr>
          <a:xfrm>
            <a:off x="6633262" y="1735194"/>
            <a:ext cx="147989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Output Port</a:t>
            </a:r>
          </a:p>
        </p:txBody>
      </p:sp>
      <p:sp>
        <p:nvSpPr>
          <p:cNvPr id="72" name="Arrow: Curved Left 71"/>
          <p:cNvSpPr/>
          <p:nvPr/>
        </p:nvSpPr>
        <p:spPr>
          <a:xfrm rot="5400000">
            <a:off x="4642237" y="3340392"/>
            <a:ext cx="505637" cy="5074209"/>
          </a:xfrm>
          <a:prstGeom prst="curved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Tree>
    <p:extLst>
      <p:ext uri="{BB962C8B-B14F-4D97-AF65-F5344CB8AC3E}">
        <p14:creationId xmlns:p14="http://schemas.microsoft.com/office/powerpoint/2010/main" val="1590760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QPS-</a:t>
            </a:r>
            <a:r>
              <a:rPr lang="en-US" dirty="0" err="1"/>
              <a:t>iSLIP</a:t>
            </a:r>
            <a:r>
              <a:rPr lang="en-US" dirty="0"/>
              <a:t>: Example </a:t>
            </a:r>
          </a:p>
        </p:txBody>
      </p:sp>
      <p:sp>
        <p:nvSpPr>
          <p:cNvPr id="3" name="Date Placeholder 2"/>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E526C1-8BDB-4392-80BF-21C7D3745DD5}" type="datetime4">
              <a:rPr kumimoji="0" lang="en-US" altLang="zh-CN" sz="1800" b="0" i="0" u="none" strike="noStrike" kern="0" cap="none" spc="0" normalizeH="0" baseline="0" noProof="0" smtClean="0">
                <a:ln>
                  <a:noFill/>
                </a:ln>
                <a:solidFill>
                  <a:sysClr val="windowText" lastClr="000000"/>
                </a:solidFill>
                <a:effectLst/>
                <a:uLnTx/>
                <a:uFillTx/>
              </a:rPr>
              <a:t>November 3, 2019</a:t>
            </a:fld>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CS3251@GaTech</a:t>
            </a: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5711CE1-5A3A-4555-AFFF-2018F0E14892}"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6" name="Oval 5"/>
          <p:cNvSpPr/>
          <p:nvPr/>
        </p:nvSpPr>
        <p:spPr>
          <a:xfrm>
            <a:off x="628649" y="192418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7" name="Oval 6"/>
          <p:cNvSpPr/>
          <p:nvPr/>
        </p:nvSpPr>
        <p:spPr>
          <a:xfrm>
            <a:off x="628649" y="2445367"/>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8" name="Oval 7"/>
          <p:cNvSpPr/>
          <p:nvPr/>
        </p:nvSpPr>
        <p:spPr>
          <a:xfrm>
            <a:off x="628649" y="2966550"/>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9" name="Oval 8"/>
          <p:cNvSpPr/>
          <p:nvPr/>
        </p:nvSpPr>
        <p:spPr>
          <a:xfrm>
            <a:off x="628649" y="348773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10" name="Oval 9"/>
          <p:cNvSpPr/>
          <p:nvPr/>
        </p:nvSpPr>
        <p:spPr>
          <a:xfrm>
            <a:off x="1805396" y="192418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11" name="Oval 10"/>
          <p:cNvSpPr/>
          <p:nvPr/>
        </p:nvSpPr>
        <p:spPr>
          <a:xfrm>
            <a:off x="1805396" y="2445367"/>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12" name="Oval 11"/>
          <p:cNvSpPr/>
          <p:nvPr/>
        </p:nvSpPr>
        <p:spPr>
          <a:xfrm>
            <a:off x="1805396" y="2966550"/>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13" name="Oval 12"/>
          <p:cNvSpPr/>
          <p:nvPr/>
        </p:nvSpPr>
        <p:spPr>
          <a:xfrm>
            <a:off x="1805396" y="348773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14" name="TextBox 13"/>
          <p:cNvSpPr txBox="1"/>
          <p:nvPr/>
        </p:nvSpPr>
        <p:spPr>
          <a:xfrm>
            <a:off x="482854" y="1561474"/>
            <a:ext cx="204735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Starter Matching</a:t>
            </a:r>
          </a:p>
        </p:txBody>
      </p:sp>
      <p:cxnSp>
        <p:nvCxnSpPr>
          <p:cNvPr id="16" name="Straight Connector 15"/>
          <p:cNvCxnSpPr/>
          <p:nvPr/>
        </p:nvCxnSpPr>
        <p:spPr>
          <a:xfrm>
            <a:off x="1027610" y="2123664"/>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6"/>
            <a:endCxn id="13" idx="2"/>
          </p:cNvCxnSpPr>
          <p:nvPr/>
        </p:nvCxnSpPr>
        <p:spPr>
          <a:xfrm>
            <a:off x="1027610" y="2644848"/>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6527" y="2027235"/>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21" name="Rectangle 20"/>
          <p:cNvSpPr/>
          <p:nvPr/>
        </p:nvSpPr>
        <p:spPr>
          <a:xfrm>
            <a:off x="386527" y="2548418"/>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22" name="Rectangle 21"/>
          <p:cNvSpPr/>
          <p:nvPr/>
        </p:nvSpPr>
        <p:spPr>
          <a:xfrm>
            <a:off x="386527" y="3069601"/>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23" name="Rectangle 22"/>
          <p:cNvSpPr/>
          <p:nvPr/>
        </p:nvSpPr>
        <p:spPr>
          <a:xfrm>
            <a:off x="386527" y="3590785"/>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24" name="Rectangle 23"/>
          <p:cNvSpPr/>
          <p:nvPr/>
        </p:nvSpPr>
        <p:spPr>
          <a:xfrm>
            <a:off x="2313659" y="2548418"/>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25" name="Rectangle 24"/>
          <p:cNvSpPr/>
          <p:nvPr/>
        </p:nvSpPr>
        <p:spPr>
          <a:xfrm>
            <a:off x="2313659" y="3590785"/>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26" name="Rectangle 25"/>
          <p:cNvSpPr/>
          <p:nvPr/>
        </p:nvSpPr>
        <p:spPr>
          <a:xfrm>
            <a:off x="2313659" y="3069601"/>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27" name="Rectangle 26"/>
          <p:cNvSpPr/>
          <p:nvPr/>
        </p:nvSpPr>
        <p:spPr>
          <a:xfrm>
            <a:off x="2313659" y="2027235"/>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28" name="Oval 27"/>
          <p:cNvSpPr/>
          <p:nvPr/>
        </p:nvSpPr>
        <p:spPr>
          <a:xfrm>
            <a:off x="3533525" y="196044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29" name="Oval 28"/>
          <p:cNvSpPr/>
          <p:nvPr/>
        </p:nvSpPr>
        <p:spPr>
          <a:xfrm>
            <a:off x="3533525" y="2481627"/>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30" name="Oval 29"/>
          <p:cNvSpPr/>
          <p:nvPr/>
        </p:nvSpPr>
        <p:spPr>
          <a:xfrm>
            <a:off x="3533525" y="3002810"/>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31" name="Oval 30"/>
          <p:cNvSpPr/>
          <p:nvPr/>
        </p:nvSpPr>
        <p:spPr>
          <a:xfrm>
            <a:off x="3533525" y="352399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32" name="Oval 31"/>
          <p:cNvSpPr/>
          <p:nvPr/>
        </p:nvSpPr>
        <p:spPr>
          <a:xfrm>
            <a:off x="4710272" y="196044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33" name="Oval 32"/>
          <p:cNvSpPr/>
          <p:nvPr/>
        </p:nvSpPr>
        <p:spPr>
          <a:xfrm>
            <a:off x="4710272" y="2481627"/>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34" name="Oval 33"/>
          <p:cNvSpPr/>
          <p:nvPr/>
        </p:nvSpPr>
        <p:spPr>
          <a:xfrm>
            <a:off x="4710272" y="3002810"/>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35" name="Oval 34"/>
          <p:cNvSpPr/>
          <p:nvPr/>
        </p:nvSpPr>
        <p:spPr>
          <a:xfrm>
            <a:off x="4710272" y="352399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cxnSp>
        <p:nvCxnSpPr>
          <p:cNvPr id="36" name="Straight Connector 35"/>
          <p:cNvCxnSpPr/>
          <p:nvPr/>
        </p:nvCxnSpPr>
        <p:spPr>
          <a:xfrm>
            <a:off x="3932486" y="2159924"/>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6"/>
            <a:endCxn id="35" idx="2"/>
          </p:cNvCxnSpPr>
          <p:nvPr/>
        </p:nvCxnSpPr>
        <p:spPr>
          <a:xfrm>
            <a:off x="3932486" y="2681108"/>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291403" y="2063495"/>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39" name="Rectangle 38"/>
          <p:cNvSpPr/>
          <p:nvPr/>
        </p:nvSpPr>
        <p:spPr>
          <a:xfrm>
            <a:off x="3291403" y="2584678"/>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40" name="Rectangle 39"/>
          <p:cNvSpPr/>
          <p:nvPr/>
        </p:nvSpPr>
        <p:spPr>
          <a:xfrm>
            <a:off x="3291403" y="3105861"/>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41" name="Rectangle 40"/>
          <p:cNvSpPr/>
          <p:nvPr/>
        </p:nvSpPr>
        <p:spPr>
          <a:xfrm>
            <a:off x="3291403" y="3627045"/>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42" name="Rectangle 41"/>
          <p:cNvSpPr/>
          <p:nvPr/>
        </p:nvSpPr>
        <p:spPr>
          <a:xfrm>
            <a:off x="5218535" y="2584678"/>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43" name="Rectangle 42"/>
          <p:cNvSpPr/>
          <p:nvPr/>
        </p:nvSpPr>
        <p:spPr>
          <a:xfrm>
            <a:off x="5218535" y="3627045"/>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44" name="Rectangle 43"/>
          <p:cNvSpPr/>
          <p:nvPr/>
        </p:nvSpPr>
        <p:spPr>
          <a:xfrm>
            <a:off x="5218535" y="3105861"/>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45" name="Rectangle 44"/>
          <p:cNvSpPr/>
          <p:nvPr/>
        </p:nvSpPr>
        <p:spPr>
          <a:xfrm>
            <a:off x="5218535" y="2063495"/>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cxnSp>
        <p:nvCxnSpPr>
          <p:cNvPr id="47" name="Straight Arrow Connector 46"/>
          <p:cNvCxnSpPr>
            <a:stCxn id="30" idx="6"/>
            <a:endCxn id="32" idx="2"/>
          </p:cNvCxnSpPr>
          <p:nvPr/>
        </p:nvCxnSpPr>
        <p:spPr>
          <a:xfrm flipV="1">
            <a:off x="3932486" y="2159925"/>
            <a:ext cx="777786" cy="1042366"/>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0" idx="6"/>
            <a:endCxn id="33" idx="2"/>
          </p:cNvCxnSpPr>
          <p:nvPr/>
        </p:nvCxnSpPr>
        <p:spPr>
          <a:xfrm flipV="1">
            <a:off x="3932486" y="2681108"/>
            <a:ext cx="777786" cy="521183"/>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0" idx="6"/>
            <a:endCxn id="34" idx="2"/>
          </p:cNvCxnSpPr>
          <p:nvPr/>
        </p:nvCxnSpPr>
        <p:spPr>
          <a:xfrm>
            <a:off x="3932486" y="3202291"/>
            <a:ext cx="777786" cy="0"/>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0" idx="6"/>
            <a:endCxn id="35" idx="2"/>
          </p:cNvCxnSpPr>
          <p:nvPr/>
        </p:nvCxnSpPr>
        <p:spPr>
          <a:xfrm>
            <a:off x="3932486" y="3202291"/>
            <a:ext cx="777786" cy="521184"/>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1" idx="6"/>
            <a:endCxn id="32" idx="2"/>
          </p:cNvCxnSpPr>
          <p:nvPr/>
        </p:nvCxnSpPr>
        <p:spPr>
          <a:xfrm flipV="1">
            <a:off x="3932486" y="2159925"/>
            <a:ext cx="777786" cy="1563550"/>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1" idx="6"/>
            <a:endCxn id="33" idx="2"/>
          </p:cNvCxnSpPr>
          <p:nvPr/>
        </p:nvCxnSpPr>
        <p:spPr>
          <a:xfrm flipV="1">
            <a:off x="3932486" y="2681108"/>
            <a:ext cx="777786" cy="1042367"/>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1" idx="6"/>
            <a:endCxn id="34" idx="2"/>
          </p:cNvCxnSpPr>
          <p:nvPr/>
        </p:nvCxnSpPr>
        <p:spPr>
          <a:xfrm flipV="1">
            <a:off x="3932486" y="3202291"/>
            <a:ext cx="777786" cy="521184"/>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1" idx="6"/>
            <a:endCxn id="35" idx="2"/>
          </p:cNvCxnSpPr>
          <p:nvPr/>
        </p:nvCxnSpPr>
        <p:spPr>
          <a:xfrm>
            <a:off x="3932486" y="3723475"/>
            <a:ext cx="777786" cy="0"/>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793011" y="1622532"/>
            <a:ext cx="109196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Request</a:t>
            </a:r>
          </a:p>
        </p:txBody>
      </p:sp>
      <p:sp>
        <p:nvSpPr>
          <p:cNvPr id="63" name="Oval 62"/>
          <p:cNvSpPr/>
          <p:nvPr/>
        </p:nvSpPr>
        <p:spPr>
          <a:xfrm>
            <a:off x="6244456" y="199250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64" name="Oval 63"/>
          <p:cNvSpPr/>
          <p:nvPr/>
        </p:nvSpPr>
        <p:spPr>
          <a:xfrm>
            <a:off x="6244456" y="251369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65" name="Oval 64"/>
          <p:cNvSpPr/>
          <p:nvPr/>
        </p:nvSpPr>
        <p:spPr>
          <a:xfrm>
            <a:off x="6244456" y="3034875"/>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66" name="Oval 65"/>
          <p:cNvSpPr/>
          <p:nvPr/>
        </p:nvSpPr>
        <p:spPr>
          <a:xfrm>
            <a:off x="6244456" y="355605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67" name="Oval 66"/>
          <p:cNvSpPr/>
          <p:nvPr/>
        </p:nvSpPr>
        <p:spPr>
          <a:xfrm>
            <a:off x="7421203" y="199250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68" name="Oval 67"/>
          <p:cNvSpPr/>
          <p:nvPr/>
        </p:nvSpPr>
        <p:spPr>
          <a:xfrm>
            <a:off x="7421203" y="251369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69" name="Oval 68"/>
          <p:cNvSpPr/>
          <p:nvPr/>
        </p:nvSpPr>
        <p:spPr>
          <a:xfrm>
            <a:off x="7421203" y="3034875"/>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70" name="Oval 69"/>
          <p:cNvSpPr/>
          <p:nvPr/>
        </p:nvSpPr>
        <p:spPr>
          <a:xfrm>
            <a:off x="7421203" y="355605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cxnSp>
        <p:nvCxnSpPr>
          <p:cNvPr id="71" name="Straight Connector 70"/>
          <p:cNvCxnSpPr/>
          <p:nvPr/>
        </p:nvCxnSpPr>
        <p:spPr>
          <a:xfrm>
            <a:off x="6643417" y="2191989"/>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4" idx="6"/>
            <a:endCxn id="70" idx="2"/>
          </p:cNvCxnSpPr>
          <p:nvPr/>
        </p:nvCxnSpPr>
        <p:spPr>
          <a:xfrm>
            <a:off x="6643417" y="2713173"/>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6002334" y="209556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74" name="Rectangle 73"/>
          <p:cNvSpPr/>
          <p:nvPr/>
        </p:nvSpPr>
        <p:spPr>
          <a:xfrm>
            <a:off x="6002334" y="2616743"/>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75" name="Rectangle 74"/>
          <p:cNvSpPr/>
          <p:nvPr/>
        </p:nvSpPr>
        <p:spPr>
          <a:xfrm>
            <a:off x="6002334" y="3137926"/>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76" name="Rectangle 75"/>
          <p:cNvSpPr/>
          <p:nvPr/>
        </p:nvSpPr>
        <p:spPr>
          <a:xfrm>
            <a:off x="6002334" y="365911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77" name="Rectangle 76"/>
          <p:cNvSpPr/>
          <p:nvPr/>
        </p:nvSpPr>
        <p:spPr>
          <a:xfrm>
            <a:off x="7929466" y="2616743"/>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78" name="Rectangle 77"/>
          <p:cNvSpPr/>
          <p:nvPr/>
        </p:nvSpPr>
        <p:spPr>
          <a:xfrm>
            <a:off x="7929466" y="365911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79" name="Rectangle 78"/>
          <p:cNvSpPr/>
          <p:nvPr/>
        </p:nvSpPr>
        <p:spPr>
          <a:xfrm>
            <a:off x="7929466" y="3137926"/>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80" name="Rectangle 79"/>
          <p:cNvSpPr/>
          <p:nvPr/>
        </p:nvSpPr>
        <p:spPr>
          <a:xfrm>
            <a:off x="7929466" y="209556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cxnSp>
        <p:nvCxnSpPr>
          <p:cNvPr id="83" name="Straight Arrow Connector 82"/>
          <p:cNvCxnSpPr>
            <a:stCxn id="65" idx="6"/>
            <a:endCxn id="69" idx="2"/>
          </p:cNvCxnSpPr>
          <p:nvPr/>
        </p:nvCxnSpPr>
        <p:spPr>
          <a:xfrm>
            <a:off x="6643417" y="3234356"/>
            <a:ext cx="777786" cy="0"/>
          </a:xfrm>
          <a:prstGeom prst="straightConnector1">
            <a:avLst/>
          </a:prstGeom>
          <a:ln w="38100">
            <a:solidFill>
              <a:schemeClr val="tx1"/>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5" idx="6"/>
            <a:endCxn id="70" idx="2"/>
          </p:cNvCxnSpPr>
          <p:nvPr/>
        </p:nvCxnSpPr>
        <p:spPr>
          <a:xfrm>
            <a:off x="6643417" y="3234356"/>
            <a:ext cx="777786" cy="521184"/>
          </a:xfrm>
          <a:prstGeom prst="straightConnector1">
            <a:avLst/>
          </a:prstGeom>
          <a:ln w="38100">
            <a:solidFill>
              <a:schemeClr val="tx1"/>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643417" y="1646961"/>
            <a:ext cx="81144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Grant</a:t>
            </a:r>
          </a:p>
        </p:txBody>
      </p:sp>
      <p:sp>
        <p:nvSpPr>
          <p:cNvPr id="90" name="Oval 89"/>
          <p:cNvSpPr/>
          <p:nvPr/>
        </p:nvSpPr>
        <p:spPr>
          <a:xfrm>
            <a:off x="6244456" y="426151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91" name="Oval 90"/>
          <p:cNvSpPr/>
          <p:nvPr/>
        </p:nvSpPr>
        <p:spPr>
          <a:xfrm>
            <a:off x="6244456" y="478269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92" name="Oval 91"/>
          <p:cNvSpPr/>
          <p:nvPr/>
        </p:nvSpPr>
        <p:spPr>
          <a:xfrm>
            <a:off x="6244456" y="530388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93" name="Oval 92"/>
          <p:cNvSpPr/>
          <p:nvPr/>
        </p:nvSpPr>
        <p:spPr>
          <a:xfrm>
            <a:off x="6244456" y="582506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94" name="Oval 93"/>
          <p:cNvSpPr/>
          <p:nvPr/>
        </p:nvSpPr>
        <p:spPr>
          <a:xfrm>
            <a:off x="7421203" y="4261516"/>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95" name="Oval 94"/>
          <p:cNvSpPr/>
          <p:nvPr/>
        </p:nvSpPr>
        <p:spPr>
          <a:xfrm>
            <a:off x="7421203" y="478269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96" name="Oval 95"/>
          <p:cNvSpPr/>
          <p:nvPr/>
        </p:nvSpPr>
        <p:spPr>
          <a:xfrm>
            <a:off x="7421203" y="530388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97" name="Oval 96"/>
          <p:cNvSpPr/>
          <p:nvPr/>
        </p:nvSpPr>
        <p:spPr>
          <a:xfrm>
            <a:off x="7421203" y="5825066"/>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cxnSp>
        <p:nvCxnSpPr>
          <p:cNvPr id="98" name="Straight Connector 97"/>
          <p:cNvCxnSpPr/>
          <p:nvPr/>
        </p:nvCxnSpPr>
        <p:spPr>
          <a:xfrm>
            <a:off x="6643417" y="4460996"/>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1" idx="6"/>
            <a:endCxn id="97" idx="2"/>
          </p:cNvCxnSpPr>
          <p:nvPr/>
        </p:nvCxnSpPr>
        <p:spPr>
          <a:xfrm>
            <a:off x="6643417" y="4982180"/>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02334" y="4364567"/>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101" name="Rectangle 100"/>
          <p:cNvSpPr/>
          <p:nvPr/>
        </p:nvSpPr>
        <p:spPr>
          <a:xfrm>
            <a:off x="6002334" y="488575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102" name="Rectangle 101"/>
          <p:cNvSpPr/>
          <p:nvPr/>
        </p:nvSpPr>
        <p:spPr>
          <a:xfrm>
            <a:off x="6002334" y="5406933"/>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103" name="Rectangle 102"/>
          <p:cNvSpPr/>
          <p:nvPr/>
        </p:nvSpPr>
        <p:spPr>
          <a:xfrm>
            <a:off x="6002334" y="5928117"/>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104" name="Rectangle 103"/>
          <p:cNvSpPr/>
          <p:nvPr/>
        </p:nvSpPr>
        <p:spPr>
          <a:xfrm>
            <a:off x="7929466" y="488575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105" name="Rectangle 104"/>
          <p:cNvSpPr/>
          <p:nvPr/>
        </p:nvSpPr>
        <p:spPr>
          <a:xfrm>
            <a:off x="7929466" y="5928117"/>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106" name="Rectangle 105"/>
          <p:cNvSpPr/>
          <p:nvPr/>
        </p:nvSpPr>
        <p:spPr>
          <a:xfrm>
            <a:off x="7929466" y="5406933"/>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107" name="Rectangle 106"/>
          <p:cNvSpPr/>
          <p:nvPr/>
        </p:nvSpPr>
        <p:spPr>
          <a:xfrm>
            <a:off x="7929466" y="4364567"/>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cxnSp>
        <p:nvCxnSpPr>
          <p:cNvPr id="109" name="Straight Arrow Connector 108"/>
          <p:cNvCxnSpPr>
            <a:stCxn id="92" idx="6"/>
            <a:endCxn id="97" idx="2"/>
          </p:cNvCxnSpPr>
          <p:nvPr/>
        </p:nvCxnSpPr>
        <p:spPr>
          <a:xfrm>
            <a:off x="6643417" y="5503363"/>
            <a:ext cx="777786" cy="521184"/>
          </a:xfrm>
          <a:prstGeom prst="straightConnector1">
            <a:avLst/>
          </a:prstGeom>
          <a:ln w="381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6522394" y="3948013"/>
            <a:ext cx="10198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Accept</a:t>
            </a:r>
          </a:p>
        </p:txBody>
      </p:sp>
      <p:sp>
        <p:nvSpPr>
          <p:cNvPr id="111" name="Arrow: Curved Down 110"/>
          <p:cNvSpPr/>
          <p:nvPr/>
        </p:nvSpPr>
        <p:spPr>
          <a:xfrm rot="5400000">
            <a:off x="7364914" y="3848791"/>
            <a:ext cx="2423295" cy="486457"/>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Tree>
    <p:extLst>
      <p:ext uri="{BB962C8B-B14F-4D97-AF65-F5344CB8AC3E}">
        <p14:creationId xmlns:p14="http://schemas.microsoft.com/office/powerpoint/2010/main" val="1707433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QPS-</a:t>
            </a:r>
            <a:r>
              <a:rPr lang="en-US" dirty="0" err="1"/>
              <a:t>iSLIP</a:t>
            </a:r>
            <a:r>
              <a:rPr lang="en-US" dirty="0"/>
              <a:t>: Example </a:t>
            </a:r>
          </a:p>
        </p:txBody>
      </p:sp>
      <p:sp>
        <p:nvSpPr>
          <p:cNvPr id="3" name="Date Placeholder 2"/>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D2A84D-626E-4752-9209-7AE9517BEFA1}" type="datetime4">
              <a:rPr kumimoji="0" lang="en-US" altLang="zh-CN" sz="1800" b="0" i="0" u="none" strike="noStrike" kern="0" cap="none" spc="0" normalizeH="0" baseline="0" noProof="0" smtClean="0">
                <a:ln>
                  <a:noFill/>
                </a:ln>
                <a:solidFill>
                  <a:sysClr val="windowText" lastClr="000000"/>
                </a:solidFill>
                <a:effectLst/>
                <a:uLnTx/>
                <a:uFillTx/>
              </a:rPr>
              <a:t>November 3, 2019</a:t>
            </a:fld>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CS3251@GaTech</a:t>
            </a: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5711CE1-5A3A-4555-AFFF-2018F0E14892}"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6" name="Oval 5"/>
          <p:cNvSpPr/>
          <p:nvPr/>
        </p:nvSpPr>
        <p:spPr>
          <a:xfrm>
            <a:off x="981983" y="1969580"/>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7" name="Oval 6"/>
          <p:cNvSpPr/>
          <p:nvPr/>
        </p:nvSpPr>
        <p:spPr>
          <a:xfrm>
            <a:off x="981983" y="2490763"/>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8" name="Oval 7"/>
          <p:cNvSpPr/>
          <p:nvPr/>
        </p:nvSpPr>
        <p:spPr>
          <a:xfrm>
            <a:off x="981983" y="301194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9" name="Oval 8"/>
          <p:cNvSpPr/>
          <p:nvPr/>
        </p:nvSpPr>
        <p:spPr>
          <a:xfrm>
            <a:off x="981983" y="3533130"/>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10" name="Oval 9"/>
          <p:cNvSpPr/>
          <p:nvPr/>
        </p:nvSpPr>
        <p:spPr>
          <a:xfrm>
            <a:off x="2158730" y="1969580"/>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11" name="Oval 10"/>
          <p:cNvSpPr/>
          <p:nvPr/>
        </p:nvSpPr>
        <p:spPr>
          <a:xfrm>
            <a:off x="2158730" y="2490763"/>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12" name="Oval 11"/>
          <p:cNvSpPr/>
          <p:nvPr/>
        </p:nvSpPr>
        <p:spPr>
          <a:xfrm>
            <a:off x="2158730" y="3011946"/>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13" name="Oval 12"/>
          <p:cNvSpPr/>
          <p:nvPr/>
        </p:nvSpPr>
        <p:spPr>
          <a:xfrm>
            <a:off x="2158730" y="3533130"/>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14" name="TextBox 13"/>
          <p:cNvSpPr txBox="1"/>
          <p:nvPr/>
        </p:nvSpPr>
        <p:spPr>
          <a:xfrm>
            <a:off x="836188" y="1606870"/>
            <a:ext cx="204735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Starter Matching</a:t>
            </a:r>
          </a:p>
        </p:txBody>
      </p:sp>
      <p:cxnSp>
        <p:nvCxnSpPr>
          <p:cNvPr id="16" name="Straight Connector 15"/>
          <p:cNvCxnSpPr/>
          <p:nvPr/>
        </p:nvCxnSpPr>
        <p:spPr>
          <a:xfrm>
            <a:off x="1380944" y="2169060"/>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6"/>
            <a:endCxn id="13" idx="2"/>
          </p:cNvCxnSpPr>
          <p:nvPr/>
        </p:nvCxnSpPr>
        <p:spPr>
          <a:xfrm>
            <a:off x="1380944" y="2690244"/>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39861" y="2072631"/>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21" name="Rectangle 20"/>
          <p:cNvSpPr/>
          <p:nvPr/>
        </p:nvSpPr>
        <p:spPr>
          <a:xfrm>
            <a:off x="739861" y="2593814"/>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22" name="Rectangle 21"/>
          <p:cNvSpPr/>
          <p:nvPr/>
        </p:nvSpPr>
        <p:spPr>
          <a:xfrm>
            <a:off x="739861" y="3114997"/>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23" name="Rectangle 22"/>
          <p:cNvSpPr/>
          <p:nvPr/>
        </p:nvSpPr>
        <p:spPr>
          <a:xfrm>
            <a:off x="739861" y="3636181"/>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24" name="Rectangle 23"/>
          <p:cNvSpPr/>
          <p:nvPr/>
        </p:nvSpPr>
        <p:spPr>
          <a:xfrm>
            <a:off x="2666993" y="2593814"/>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25" name="Rectangle 24"/>
          <p:cNvSpPr/>
          <p:nvPr/>
        </p:nvSpPr>
        <p:spPr>
          <a:xfrm>
            <a:off x="2666993" y="3636181"/>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26" name="Rectangle 25"/>
          <p:cNvSpPr/>
          <p:nvPr/>
        </p:nvSpPr>
        <p:spPr>
          <a:xfrm>
            <a:off x="2666993" y="3114997"/>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27" name="Rectangle 26"/>
          <p:cNvSpPr/>
          <p:nvPr/>
        </p:nvSpPr>
        <p:spPr>
          <a:xfrm>
            <a:off x="2666993" y="2072631"/>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28" name="Oval 27"/>
          <p:cNvSpPr/>
          <p:nvPr/>
        </p:nvSpPr>
        <p:spPr>
          <a:xfrm>
            <a:off x="3668305" y="196108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29" name="Oval 28"/>
          <p:cNvSpPr/>
          <p:nvPr/>
        </p:nvSpPr>
        <p:spPr>
          <a:xfrm>
            <a:off x="3668305" y="248227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30" name="Oval 29"/>
          <p:cNvSpPr/>
          <p:nvPr/>
        </p:nvSpPr>
        <p:spPr>
          <a:xfrm>
            <a:off x="3668305" y="3003455"/>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31" name="Oval 30"/>
          <p:cNvSpPr/>
          <p:nvPr/>
        </p:nvSpPr>
        <p:spPr>
          <a:xfrm>
            <a:off x="3668305" y="352463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32" name="Oval 31"/>
          <p:cNvSpPr/>
          <p:nvPr/>
        </p:nvSpPr>
        <p:spPr>
          <a:xfrm>
            <a:off x="4845052" y="196108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33" name="Oval 32"/>
          <p:cNvSpPr/>
          <p:nvPr/>
        </p:nvSpPr>
        <p:spPr>
          <a:xfrm>
            <a:off x="4845052" y="248227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34" name="Oval 33"/>
          <p:cNvSpPr/>
          <p:nvPr/>
        </p:nvSpPr>
        <p:spPr>
          <a:xfrm>
            <a:off x="4845052" y="3003455"/>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35" name="Oval 34"/>
          <p:cNvSpPr/>
          <p:nvPr/>
        </p:nvSpPr>
        <p:spPr>
          <a:xfrm>
            <a:off x="4845052" y="352463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cxnSp>
        <p:nvCxnSpPr>
          <p:cNvPr id="36" name="Straight Connector 35"/>
          <p:cNvCxnSpPr/>
          <p:nvPr/>
        </p:nvCxnSpPr>
        <p:spPr>
          <a:xfrm>
            <a:off x="4067266" y="2160569"/>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6"/>
            <a:endCxn id="35" idx="2"/>
          </p:cNvCxnSpPr>
          <p:nvPr/>
        </p:nvCxnSpPr>
        <p:spPr>
          <a:xfrm>
            <a:off x="4067266" y="2681753"/>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426183" y="206414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39" name="Rectangle 38"/>
          <p:cNvSpPr/>
          <p:nvPr/>
        </p:nvSpPr>
        <p:spPr>
          <a:xfrm>
            <a:off x="3426183" y="2585323"/>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40" name="Rectangle 39"/>
          <p:cNvSpPr/>
          <p:nvPr/>
        </p:nvSpPr>
        <p:spPr>
          <a:xfrm>
            <a:off x="3426183" y="3106506"/>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41" name="Rectangle 40"/>
          <p:cNvSpPr/>
          <p:nvPr/>
        </p:nvSpPr>
        <p:spPr>
          <a:xfrm>
            <a:off x="3426183" y="362769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42" name="Rectangle 41"/>
          <p:cNvSpPr/>
          <p:nvPr/>
        </p:nvSpPr>
        <p:spPr>
          <a:xfrm>
            <a:off x="5353315" y="2585323"/>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43" name="Rectangle 42"/>
          <p:cNvSpPr/>
          <p:nvPr/>
        </p:nvSpPr>
        <p:spPr>
          <a:xfrm>
            <a:off x="5353315" y="362769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44" name="Rectangle 43"/>
          <p:cNvSpPr/>
          <p:nvPr/>
        </p:nvSpPr>
        <p:spPr>
          <a:xfrm>
            <a:off x="5353315" y="3106506"/>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45" name="Rectangle 44"/>
          <p:cNvSpPr/>
          <p:nvPr/>
        </p:nvSpPr>
        <p:spPr>
          <a:xfrm>
            <a:off x="5353315" y="206414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cxnSp>
        <p:nvCxnSpPr>
          <p:cNvPr id="47" name="Straight Arrow Connector 46"/>
          <p:cNvCxnSpPr>
            <a:stCxn id="30" idx="6"/>
            <a:endCxn id="32" idx="2"/>
          </p:cNvCxnSpPr>
          <p:nvPr/>
        </p:nvCxnSpPr>
        <p:spPr>
          <a:xfrm flipV="1">
            <a:off x="4067266" y="2160570"/>
            <a:ext cx="777786" cy="1042366"/>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0" idx="6"/>
            <a:endCxn id="33" idx="2"/>
          </p:cNvCxnSpPr>
          <p:nvPr/>
        </p:nvCxnSpPr>
        <p:spPr>
          <a:xfrm flipV="1">
            <a:off x="4067266" y="2681753"/>
            <a:ext cx="777786" cy="521183"/>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0" idx="6"/>
            <a:endCxn id="34" idx="2"/>
          </p:cNvCxnSpPr>
          <p:nvPr/>
        </p:nvCxnSpPr>
        <p:spPr>
          <a:xfrm>
            <a:off x="4067266" y="3202936"/>
            <a:ext cx="777786" cy="0"/>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0" idx="6"/>
            <a:endCxn id="35" idx="2"/>
          </p:cNvCxnSpPr>
          <p:nvPr/>
        </p:nvCxnSpPr>
        <p:spPr>
          <a:xfrm>
            <a:off x="4067266" y="3202936"/>
            <a:ext cx="777786" cy="521184"/>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1" idx="6"/>
            <a:endCxn id="32" idx="2"/>
          </p:cNvCxnSpPr>
          <p:nvPr/>
        </p:nvCxnSpPr>
        <p:spPr>
          <a:xfrm flipV="1">
            <a:off x="4067266" y="2160570"/>
            <a:ext cx="777786" cy="1563550"/>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1" idx="6"/>
            <a:endCxn id="33" idx="2"/>
          </p:cNvCxnSpPr>
          <p:nvPr/>
        </p:nvCxnSpPr>
        <p:spPr>
          <a:xfrm flipV="1">
            <a:off x="4067266" y="2681753"/>
            <a:ext cx="777786" cy="1042367"/>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1" idx="6"/>
            <a:endCxn id="34" idx="2"/>
          </p:cNvCxnSpPr>
          <p:nvPr/>
        </p:nvCxnSpPr>
        <p:spPr>
          <a:xfrm flipV="1">
            <a:off x="4067266" y="3202936"/>
            <a:ext cx="777786" cy="521184"/>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1" idx="6"/>
            <a:endCxn id="35" idx="2"/>
          </p:cNvCxnSpPr>
          <p:nvPr/>
        </p:nvCxnSpPr>
        <p:spPr>
          <a:xfrm>
            <a:off x="4067266" y="3724120"/>
            <a:ext cx="777786" cy="0"/>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927791" y="1623177"/>
            <a:ext cx="109196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Request</a:t>
            </a:r>
          </a:p>
        </p:txBody>
      </p:sp>
      <p:sp>
        <p:nvSpPr>
          <p:cNvPr id="63" name="Oval 62"/>
          <p:cNvSpPr/>
          <p:nvPr/>
        </p:nvSpPr>
        <p:spPr>
          <a:xfrm>
            <a:off x="6244456" y="199250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64" name="Oval 63"/>
          <p:cNvSpPr/>
          <p:nvPr/>
        </p:nvSpPr>
        <p:spPr>
          <a:xfrm>
            <a:off x="6244456" y="251369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65" name="Oval 64"/>
          <p:cNvSpPr/>
          <p:nvPr/>
        </p:nvSpPr>
        <p:spPr>
          <a:xfrm>
            <a:off x="6244456" y="3034875"/>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66" name="Oval 65"/>
          <p:cNvSpPr/>
          <p:nvPr/>
        </p:nvSpPr>
        <p:spPr>
          <a:xfrm>
            <a:off x="6244456" y="355605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67" name="Oval 66"/>
          <p:cNvSpPr/>
          <p:nvPr/>
        </p:nvSpPr>
        <p:spPr>
          <a:xfrm>
            <a:off x="7421203" y="199250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68" name="Oval 67"/>
          <p:cNvSpPr/>
          <p:nvPr/>
        </p:nvSpPr>
        <p:spPr>
          <a:xfrm>
            <a:off x="7421203" y="251369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69" name="Oval 68"/>
          <p:cNvSpPr/>
          <p:nvPr/>
        </p:nvSpPr>
        <p:spPr>
          <a:xfrm>
            <a:off x="7421203" y="3034875"/>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70" name="Oval 69"/>
          <p:cNvSpPr/>
          <p:nvPr/>
        </p:nvSpPr>
        <p:spPr>
          <a:xfrm>
            <a:off x="7421203" y="355605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cxnSp>
        <p:nvCxnSpPr>
          <p:cNvPr id="71" name="Straight Connector 70"/>
          <p:cNvCxnSpPr/>
          <p:nvPr/>
        </p:nvCxnSpPr>
        <p:spPr>
          <a:xfrm>
            <a:off x="6643417" y="2191989"/>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4" idx="6"/>
            <a:endCxn id="70" idx="2"/>
          </p:cNvCxnSpPr>
          <p:nvPr/>
        </p:nvCxnSpPr>
        <p:spPr>
          <a:xfrm>
            <a:off x="6643417" y="2713173"/>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6002334" y="209556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74" name="Rectangle 73"/>
          <p:cNvSpPr/>
          <p:nvPr/>
        </p:nvSpPr>
        <p:spPr>
          <a:xfrm>
            <a:off x="6002334" y="2616743"/>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75" name="Rectangle 74"/>
          <p:cNvSpPr/>
          <p:nvPr/>
        </p:nvSpPr>
        <p:spPr>
          <a:xfrm>
            <a:off x="6002334" y="3137926"/>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76" name="Rectangle 75"/>
          <p:cNvSpPr/>
          <p:nvPr/>
        </p:nvSpPr>
        <p:spPr>
          <a:xfrm>
            <a:off x="6002334" y="365911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77" name="Rectangle 76"/>
          <p:cNvSpPr/>
          <p:nvPr/>
        </p:nvSpPr>
        <p:spPr>
          <a:xfrm>
            <a:off x="7929466" y="2616743"/>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78" name="Rectangle 77"/>
          <p:cNvSpPr/>
          <p:nvPr/>
        </p:nvSpPr>
        <p:spPr>
          <a:xfrm>
            <a:off x="7929466" y="365911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79" name="Rectangle 78"/>
          <p:cNvSpPr/>
          <p:nvPr/>
        </p:nvSpPr>
        <p:spPr>
          <a:xfrm>
            <a:off x="7929466" y="3137926"/>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80" name="Rectangle 79"/>
          <p:cNvSpPr/>
          <p:nvPr/>
        </p:nvSpPr>
        <p:spPr>
          <a:xfrm>
            <a:off x="7929466" y="209556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cxnSp>
        <p:nvCxnSpPr>
          <p:cNvPr id="83" name="Straight Arrow Connector 82"/>
          <p:cNvCxnSpPr>
            <a:stCxn id="65" idx="6"/>
            <a:endCxn id="69" idx="2"/>
          </p:cNvCxnSpPr>
          <p:nvPr/>
        </p:nvCxnSpPr>
        <p:spPr>
          <a:xfrm>
            <a:off x="6643417" y="3234356"/>
            <a:ext cx="777786" cy="0"/>
          </a:xfrm>
          <a:prstGeom prst="straightConnector1">
            <a:avLst/>
          </a:prstGeom>
          <a:ln w="38100">
            <a:solidFill>
              <a:schemeClr val="tx1"/>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5" idx="6"/>
            <a:endCxn id="68" idx="2"/>
          </p:cNvCxnSpPr>
          <p:nvPr/>
        </p:nvCxnSpPr>
        <p:spPr>
          <a:xfrm flipV="1">
            <a:off x="6643417" y="2713173"/>
            <a:ext cx="777786" cy="521183"/>
          </a:xfrm>
          <a:prstGeom prst="straightConnector1">
            <a:avLst/>
          </a:prstGeom>
          <a:ln w="38100">
            <a:solidFill>
              <a:schemeClr val="tx1"/>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643417" y="1646961"/>
            <a:ext cx="81144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Grant</a:t>
            </a:r>
          </a:p>
        </p:txBody>
      </p:sp>
      <p:sp>
        <p:nvSpPr>
          <p:cNvPr id="90" name="Oval 89"/>
          <p:cNvSpPr/>
          <p:nvPr/>
        </p:nvSpPr>
        <p:spPr>
          <a:xfrm>
            <a:off x="6244456" y="426151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91" name="Oval 90"/>
          <p:cNvSpPr/>
          <p:nvPr/>
        </p:nvSpPr>
        <p:spPr>
          <a:xfrm>
            <a:off x="6244456" y="478269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92" name="Oval 91"/>
          <p:cNvSpPr/>
          <p:nvPr/>
        </p:nvSpPr>
        <p:spPr>
          <a:xfrm>
            <a:off x="6244456" y="530388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93" name="Oval 92"/>
          <p:cNvSpPr/>
          <p:nvPr/>
        </p:nvSpPr>
        <p:spPr>
          <a:xfrm>
            <a:off x="6244456" y="582506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94" name="Oval 93"/>
          <p:cNvSpPr/>
          <p:nvPr/>
        </p:nvSpPr>
        <p:spPr>
          <a:xfrm>
            <a:off x="7421203" y="4261516"/>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95" name="Oval 94"/>
          <p:cNvSpPr/>
          <p:nvPr/>
        </p:nvSpPr>
        <p:spPr>
          <a:xfrm>
            <a:off x="7421203" y="478269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96" name="Oval 95"/>
          <p:cNvSpPr/>
          <p:nvPr/>
        </p:nvSpPr>
        <p:spPr>
          <a:xfrm>
            <a:off x="7421203" y="530388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97" name="Oval 96"/>
          <p:cNvSpPr/>
          <p:nvPr/>
        </p:nvSpPr>
        <p:spPr>
          <a:xfrm>
            <a:off x="7421203" y="5825066"/>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cxnSp>
        <p:nvCxnSpPr>
          <p:cNvPr id="98" name="Straight Connector 97"/>
          <p:cNvCxnSpPr/>
          <p:nvPr/>
        </p:nvCxnSpPr>
        <p:spPr>
          <a:xfrm>
            <a:off x="6643417" y="4460996"/>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1" idx="6"/>
            <a:endCxn id="97" idx="2"/>
          </p:cNvCxnSpPr>
          <p:nvPr/>
        </p:nvCxnSpPr>
        <p:spPr>
          <a:xfrm>
            <a:off x="6643417" y="4982180"/>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02334" y="4364567"/>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101" name="Rectangle 100"/>
          <p:cNvSpPr/>
          <p:nvPr/>
        </p:nvSpPr>
        <p:spPr>
          <a:xfrm>
            <a:off x="6002334" y="488575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102" name="Rectangle 101"/>
          <p:cNvSpPr/>
          <p:nvPr/>
        </p:nvSpPr>
        <p:spPr>
          <a:xfrm>
            <a:off x="6002334" y="5406933"/>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103" name="Rectangle 102"/>
          <p:cNvSpPr/>
          <p:nvPr/>
        </p:nvSpPr>
        <p:spPr>
          <a:xfrm>
            <a:off x="6002334" y="5928117"/>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104" name="Rectangle 103"/>
          <p:cNvSpPr/>
          <p:nvPr/>
        </p:nvSpPr>
        <p:spPr>
          <a:xfrm>
            <a:off x="7929466" y="488575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105" name="Rectangle 104"/>
          <p:cNvSpPr/>
          <p:nvPr/>
        </p:nvSpPr>
        <p:spPr>
          <a:xfrm>
            <a:off x="7929466" y="5928117"/>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106" name="Rectangle 105"/>
          <p:cNvSpPr/>
          <p:nvPr/>
        </p:nvSpPr>
        <p:spPr>
          <a:xfrm>
            <a:off x="7929466" y="5406933"/>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107" name="Rectangle 106"/>
          <p:cNvSpPr/>
          <p:nvPr/>
        </p:nvSpPr>
        <p:spPr>
          <a:xfrm>
            <a:off x="7929466" y="4364567"/>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cxnSp>
        <p:nvCxnSpPr>
          <p:cNvPr id="109" name="Straight Arrow Connector 108"/>
          <p:cNvCxnSpPr>
            <a:stCxn id="92" idx="6"/>
            <a:endCxn id="95" idx="2"/>
          </p:cNvCxnSpPr>
          <p:nvPr/>
        </p:nvCxnSpPr>
        <p:spPr>
          <a:xfrm flipV="1">
            <a:off x="6643417" y="4982180"/>
            <a:ext cx="777786" cy="521183"/>
          </a:xfrm>
          <a:prstGeom prst="straightConnector1">
            <a:avLst/>
          </a:prstGeom>
          <a:ln w="381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6522394" y="3948013"/>
            <a:ext cx="10198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Accept</a:t>
            </a:r>
          </a:p>
        </p:txBody>
      </p:sp>
      <p:sp>
        <p:nvSpPr>
          <p:cNvPr id="111" name="Arrow: Curved Down 110"/>
          <p:cNvSpPr/>
          <p:nvPr/>
        </p:nvSpPr>
        <p:spPr>
          <a:xfrm rot="5400000">
            <a:off x="7364914" y="3848791"/>
            <a:ext cx="2423295" cy="486457"/>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18" name="Callout: Left Arrow 17"/>
          <p:cNvSpPr/>
          <p:nvPr/>
        </p:nvSpPr>
        <p:spPr>
          <a:xfrm>
            <a:off x="3079572" y="4771912"/>
            <a:ext cx="2489117" cy="874306"/>
          </a:xfrm>
          <a:prstGeom prst="leftArrowCallout">
            <a:avLst>
              <a:gd name="adj1" fmla="val 10423"/>
              <a:gd name="adj2" fmla="val 11441"/>
              <a:gd name="adj3" fmla="val 25000"/>
              <a:gd name="adj4" fmla="val 82939"/>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One More Iteration</a:t>
            </a:r>
          </a:p>
        </p:txBody>
      </p:sp>
      <p:sp>
        <p:nvSpPr>
          <p:cNvPr id="108" name="Oval 107"/>
          <p:cNvSpPr/>
          <p:nvPr/>
        </p:nvSpPr>
        <p:spPr>
          <a:xfrm>
            <a:off x="989187" y="415653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112" name="Oval 111"/>
          <p:cNvSpPr/>
          <p:nvPr/>
        </p:nvSpPr>
        <p:spPr>
          <a:xfrm>
            <a:off x="989187" y="4677715"/>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113" name="Oval 112"/>
          <p:cNvSpPr/>
          <p:nvPr/>
        </p:nvSpPr>
        <p:spPr>
          <a:xfrm>
            <a:off x="989187" y="5198898"/>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114" name="Oval 113"/>
          <p:cNvSpPr/>
          <p:nvPr/>
        </p:nvSpPr>
        <p:spPr>
          <a:xfrm>
            <a:off x="989187" y="572008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115" name="Oval 114"/>
          <p:cNvSpPr/>
          <p:nvPr/>
        </p:nvSpPr>
        <p:spPr>
          <a:xfrm>
            <a:off x="2165934" y="415653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116" name="Oval 115"/>
          <p:cNvSpPr/>
          <p:nvPr/>
        </p:nvSpPr>
        <p:spPr>
          <a:xfrm>
            <a:off x="2165934" y="4677715"/>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117" name="Oval 116"/>
          <p:cNvSpPr/>
          <p:nvPr/>
        </p:nvSpPr>
        <p:spPr>
          <a:xfrm>
            <a:off x="2165934" y="5198898"/>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118" name="Oval 117"/>
          <p:cNvSpPr/>
          <p:nvPr/>
        </p:nvSpPr>
        <p:spPr>
          <a:xfrm>
            <a:off x="2165934" y="572008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cxnSp>
        <p:nvCxnSpPr>
          <p:cNvPr id="119" name="Straight Connector 118"/>
          <p:cNvCxnSpPr>
            <a:stCxn id="112" idx="6"/>
            <a:endCxn id="118" idx="2"/>
          </p:cNvCxnSpPr>
          <p:nvPr/>
        </p:nvCxnSpPr>
        <p:spPr>
          <a:xfrm>
            <a:off x="1388148" y="4877196"/>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747065" y="4259583"/>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121" name="Rectangle 120"/>
          <p:cNvSpPr/>
          <p:nvPr/>
        </p:nvSpPr>
        <p:spPr>
          <a:xfrm>
            <a:off x="747065" y="4780766"/>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122" name="Rectangle 121"/>
          <p:cNvSpPr/>
          <p:nvPr/>
        </p:nvSpPr>
        <p:spPr>
          <a:xfrm>
            <a:off x="747065" y="5301949"/>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123" name="Rectangle 122"/>
          <p:cNvSpPr/>
          <p:nvPr/>
        </p:nvSpPr>
        <p:spPr>
          <a:xfrm>
            <a:off x="747065" y="5823133"/>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124" name="Rectangle 123"/>
          <p:cNvSpPr/>
          <p:nvPr/>
        </p:nvSpPr>
        <p:spPr>
          <a:xfrm>
            <a:off x="2674197" y="4780766"/>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125" name="Rectangle 124"/>
          <p:cNvSpPr/>
          <p:nvPr/>
        </p:nvSpPr>
        <p:spPr>
          <a:xfrm>
            <a:off x="2674197" y="5823133"/>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126" name="Rectangle 125"/>
          <p:cNvSpPr/>
          <p:nvPr/>
        </p:nvSpPr>
        <p:spPr>
          <a:xfrm>
            <a:off x="2674197" y="5301949"/>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127" name="Rectangle 126"/>
          <p:cNvSpPr/>
          <p:nvPr/>
        </p:nvSpPr>
        <p:spPr>
          <a:xfrm>
            <a:off x="2674197" y="4259583"/>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cxnSp>
        <p:nvCxnSpPr>
          <p:cNvPr id="128" name="Straight Arrow Connector 127"/>
          <p:cNvCxnSpPr>
            <a:stCxn id="113" idx="6"/>
            <a:endCxn id="116" idx="2"/>
          </p:cNvCxnSpPr>
          <p:nvPr/>
        </p:nvCxnSpPr>
        <p:spPr>
          <a:xfrm flipV="1">
            <a:off x="1388148" y="4877196"/>
            <a:ext cx="777786" cy="521183"/>
          </a:xfrm>
          <a:prstGeom prst="straightConnector1">
            <a:avLst/>
          </a:prstGeom>
          <a:ln w="381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388148" y="4346968"/>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1383242" y="5375095"/>
            <a:ext cx="777786" cy="521183"/>
          </a:xfrm>
          <a:prstGeom prst="straightConnector1">
            <a:avLst/>
          </a:prstGeom>
          <a:ln w="381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640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Four Traffic Patterns</a:t>
            </a:r>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EB7E920-590B-4E3B-B53C-FFB780B52D79}" type="datetime4">
              <a:rPr kumimoji="0" lang="en-US" altLang="zh-CN" sz="1800" b="0" i="0" u="none" strike="noStrike" kern="0" cap="none" spc="0" normalizeH="0" baseline="0" noProof="0" smtClean="0">
                <a:ln>
                  <a:noFill/>
                </a:ln>
                <a:solidFill>
                  <a:sysClr val="windowText" lastClr="000000"/>
                </a:solidFill>
                <a:effectLst/>
                <a:uLnTx/>
                <a:uFillTx/>
              </a:rPr>
              <a:t>November 3, 2019</a:t>
            </a:fld>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CS3251@GaTech</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9BF2F59-D1D2-4BCF-82DA-B1F2608D3135}"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9" name="Rounded Rectangle 8"/>
          <p:cNvSpPr/>
          <p:nvPr/>
        </p:nvSpPr>
        <p:spPr>
          <a:xfrm>
            <a:off x="1432855" y="1690689"/>
            <a:ext cx="1261241" cy="327297"/>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Uniform</a:t>
            </a:r>
          </a:p>
        </p:txBody>
      </p:sp>
      <mc:AlternateContent xmlns:mc="http://schemas.openxmlformats.org/markup-compatibility/2006" xmlns:a14="http://schemas.microsoft.com/office/drawing/2010/main">
        <mc:Choice Requires="a14">
          <p:sp>
            <p:nvSpPr>
              <p:cNvPr id="10" name="TextBox 9"/>
              <p:cNvSpPr txBox="1"/>
              <p:nvPr/>
            </p:nvSpPr>
            <p:spPr>
              <a:xfrm>
                <a:off x="865295" y="2096814"/>
                <a:ext cx="2396362" cy="1068178"/>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m>
                            <m:mPr>
                              <m:mcs>
                                <m:mc>
                                  <m:mcPr>
                                    <m:count m:val="4"/>
                                    <m:mcJc m:val="center"/>
                                  </m:mcPr>
                                </m:mc>
                              </m:mcs>
                              <m:ctrlPr>
                                <a:rPr kumimoji="0" lang="uk-UA" sz="1800" b="0" i="1" u="none" strike="noStrike" kern="0" cap="none" spc="0" normalizeH="0" baseline="0" noProof="0">
                                  <a:ln>
                                    <a:noFill/>
                                  </a:ln>
                                  <a:solidFill>
                                    <a:sysClr val="windowText" lastClr="000000"/>
                                  </a:solidFill>
                                  <a:effectLst/>
                                  <a:uLnTx/>
                                  <a:uFillTx/>
                                  <a:latin typeface="Cambria Math" panose="02040503050406030204" pitchFamily="18" charset="0"/>
                                </a:rPr>
                              </m:ctrlPr>
                            </m:mPr>
                            <m:mr>
                              <m:e>
                                <m:r>
                                  <m:rPr>
                                    <m:brk m:alnAt="7"/>
                                  </m:rP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mr>
                            <m:mr>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mr>
                            <m:mr>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mr>
                            <m:mr>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mr-IN"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mr>
                          </m:m>
                        </m:e>
                      </m:d>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65295" y="2096814"/>
                <a:ext cx="2396362" cy="1068178"/>
              </a:xfrm>
              <a:prstGeom prst="rect">
                <a:avLst/>
              </a:prstGeom>
              <a:blipFill rotWithShape="0">
                <a:blip r:embed="rId3"/>
                <a:stretch>
                  <a:fillRect/>
                </a:stretch>
              </a:blipFill>
            </p:spPr>
            <p:txBody>
              <a:bodyPr/>
              <a:lstStyle/>
              <a:p>
                <a:r>
                  <a:rPr lang="en-US">
                    <a:noFill/>
                  </a:rPr>
                  <a:t> </a:t>
                </a:r>
              </a:p>
            </p:txBody>
          </p:sp>
        </mc:Fallback>
      </mc:AlternateContent>
      <p:sp>
        <p:nvSpPr>
          <p:cNvPr id="11" name="Rounded Rectangle 10"/>
          <p:cNvSpPr/>
          <p:nvPr/>
        </p:nvSpPr>
        <p:spPr>
          <a:xfrm>
            <a:off x="5556195" y="1690689"/>
            <a:ext cx="1930455" cy="327297"/>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Quasi-diagonal</a:t>
            </a:r>
            <a:endParaRPr kumimoji="0" lang="en-US" sz="1800" b="0" i="0" u="none" strike="noStrike" kern="0" cap="none" spc="0" normalizeH="0" baseline="0" noProof="0" dirty="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2" name="TextBox 11"/>
              <p:cNvSpPr txBox="1"/>
              <p:nvPr/>
            </p:nvSpPr>
            <p:spPr>
              <a:xfrm>
                <a:off x="4615964" y="2096814"/>
                <a:ext cx="3810915" cy="203485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m>
                            <m:mPr>
                              <m:mcs>
                                <m:mc>
                                  <m:mcPr>
                                    <m:count m:val="4"/>
                                    <m:mcJc m:val="center"/>
                                  </m:mcPr>
                                </m:mc>
                              </m:mcs>
                              <m:ctrlPr>
                                <a:rPr kumimoji="0" lang="uk-UA"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mPr>
                            <m:mr>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r>
                                      <a:rPr kumimoji="0" lang="en-US" sz="1800" b="0" i="1" u="none" strike="noStrike" kern="0" cap="none" spc="0" normalizeH="0" baseline="0" noProof="0" smtClean="0">
                                        <a:ln>
                                          <a:noFill/>
                                        </a:ln>
                                        <a:solidFill>
                                          <a:sysClr val="windowText" lastClr="000000"/>
                                        </a:solidFill>
                                        <a:effectLst/>
                                        <a:uLnTx/>
                                        <a:uFillTx/>
                                        <a:latin typeface="Cambria Math" charset="0"/>
                                      </a:rPr>
                                      <m:t>2</m:t>
                                    </m:r>
                                  </m:den>
                                </m:f>
                              </m:e>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r>
                                      <a:rPr kumimoji="0" lang="en-US" sz="1800" b="0" i="1" u="none" strike="noStrike" kern="0" cap="none" spc="0" normalizeH="0" baseline="0" noProof="0" smtClean="0">
                                        <a:ln>
                                          <a:noFill/>
                                        </a:ln>
                                        <a:solidFill>
                                          <a:sysClr val="windowText" lastClr="000000"/>
                                        </a:solidFill>
                                        <a:effectLst/>
                                        <a:uLnTx/>
                                        <a:uFillTx/>
                                        <a:latin typeface="Cambria Math" charset="0"/>
                                      </a:rPr>
                                      <m:t>2(</m:t>
                                    </m:r>
                                    <m:r>
                                      <a:rPr kumimoji="0" lang="en-US" sz="1800" b="0" i="1" u="none" strike="noStrike" kern="0" cap="none" spc="0" normalizeH="0" baseline="0" noProof="0" smtClean="0">
                                        <a:ln>
                                          <a:noFill/>
                                        </a:ln>
                                        <a:solidFill>
                                          <a:sysClr val="windowText" lastClr="000000"/>
                                        </a:solidFill>
                                        <a:effectLst/>
                                        <a:uLnTx/>
                                        <a:uFillTx/>
                                        <a:latin typeface="Cambria Math" charset="0"/>
                                      </a:rPr>
                                      <m:t>𝑁</m:t>
                                    </m:r>
                                    <m:r>
                                      <a:rPr kumimoji="0" lang="en-US" sz="1800" b="0" i="1" u="none" strike="noStrike" kern="0" cap="none" spc="0" normalizeH="0" baseline="0" noProof="0" smtClean="0">
                                        <a:ln>
                                          <a:noFill/>
                                        </a:ln>
                                        <a:solidFill>
                                          <a:sysClr val="windowText" lastClr="000000"/>
                                        </a:solidFill>
                                        <a:effectLst/>
                                        <a:uLnTx/>
                                        <a:uFillTx/>
                                        <a:latin typeface="Cambria Math" charset="0"/>
                                      </a:rPr>
                                      <m:t>−1)</m:t>
                                    </m:r>
                                  </m:den>
                                </m:f>
                              </m:e>
                              <m:e>
                                <m:r>
                                  <a:rPr kumimoji="0" lang="uk-UA"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r>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r>
                                      <a:rPr kumimoji="0" lang="en-US" sz="1800" b="0" i="1" u="none" strike="noStrike" kern="0" cap="none" spc="0" normalizeH="0" baseline="0" noProof="0" smtClean="0">
                                        <a:ln>
                                          <a:noFill/>
                                        </a:ln>
                                        <a:solidFill>
                                          <a:sysClr val="windowText" lastClr="000000"/>
                                        </a:solidFill>
                                        <a:effectLst/>
                                        <a:uLnTx/>
                                        <a:uFillTx/>
                                        <a:latin typeface="Cambria Math" charset="0"/>
                                      </a:rPr>
                                      <m:t>2</m:t>
                                    </m:r>
                                  </m:den>
                                </m:f>
                              </m:e>
                              <m:e>
                                <m:r>
                                  <a:rPr kumimoji="0" lang="uk-UA"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r>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mr>
                            <m:mr>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e>
                                <m:r>
                                  <a:rPr kumimoji="0" lang="mr-IN"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r>
                                      <a:rPr kumimoji="0" lang="en-US" sz="1800" b="0" i="1" u="none" strike="noStrike" kern="0" cap="none" spc="0" normalizeH="0" baseline="0" noProof="0" smtClean="0">
                                        <a:ln>
                                          <a:noFill/>
                                        </a:ln>
                                        <a:solidFill>
                                          <a:sysClr val="windowText" lastClr="000000"/>
                                        </a:solidFill>
                                        <a:effectLst/>
                                        <a:uLnTx/>
                                        <a:uFillTx/>
                                        <a:latin typeface="Cambria Math" charset="0"/>
                                      </a:rPr>
                                      <m:t>2</m:t>
                                    </m:r>
                                  </m:den>
                                </m:f>
                              </m:e>
                            </m:mr>
                          </m:m>
                        </m:e>
                      </m:d>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615964" y="2096814"/>
                <a:ext cx="3810915" cy="2034852"/>
              </a:xfrm>
              <a:prstGeom prst="rect">
                <a:avLst/>
              </a:prstGeom>
              <a:blipFill rotWithShape="0">
                <a:blip r:embed="rId4"/>
                <a:stretch>
                  <a:fillRect/>
                </a:stretch>
              </a:blipFill>
            </p:spPr>
            <p:txBody>
              <a:bodyPr/>
              <a:lstStyle/>
              <a:p>
                <a:r>
                  <a:rPr lang="en-US">
                    <a:noFill/>
                  </a:rPr>
                  <a:t> </a:t>
                </a:r>
              </a:p>
            </p:txBody>
          </p:sp>
        </mc:Fallback>
      </mc:AlternateContent>
      <p:sp>
        <p:nvSpPr>
          <p:cNvPr id="13" name="Rounded Rectangle 12"/>
          <p:cNvSpPr/>
          <p:nvPr/>
        </p:nvSpPr>
        <p:spPr>
          <a:xfrm>
            <a:off x="1331202" y="3613665"/>
            <a:ext cx="1930455" cy="327297"/>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Log-diagonal</a:t>
            </a:r>
          </a:p>
        </p:txBody>
      </p:sp>
      <mc:AlternateContent xmlns:mc="http://schemas.openxmlformats.org/markup-compatibility/2006" xmlns:a14="http://schemas.microsoft.com/office/drawing/2010/main">
        <mc:Choice Requires="a14">
          <p:sp>
            <p:nvSpPr>
              <p:cNvPr id="14" name="TextBox 13"/>
              <p:cNvSpPr txBox="1"/>
              <p:nvPr/>
            </p:nvSpPr>
            <p:spPr>
              <a:xfrm>
                <a:off x="448612" y="3967582"/>
                <a:ext cx="3132268" cy="196464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m>
                            <m:mPr>
                              <m:mcs>
                                <m:mc>
                                  <m:mcPr>
                                    <m:count m:val="4"/>
                                    <m:mcJc m:val="center"/>
                                  </m:mcPr>
                                </m:mc>
                              </m:mcs>
                              <m:ctrlPr>
                                <a:rPr kumimoji="0" lang="uk-UA"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mPr>
                            <m:mr>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smtClean="0">
                                            <a:ln>
                                              <a:noFill/>
                                            </a:ln>
                                            <a:solidFill>
                                              <a:sysClr val="windowText" lastClr="000000"/>
                                            </a:solidFill>
                                            <a:effectLst/>
                                            <a:uLnTx/>
                                            <a:uFillTx/>
                                            <a:latin typeface="Cambria Math" charset="0"/>
                                          </a:rPr>
                                          <m:t>2</m:t>
                                        </m:r>
                                      </m:e>
                                      <m:sup>
                                        <m:r>
                                          <a:rPr kumimoji="0" lang="en-US" sz="1800" b="0" i="1" u="none" strike="noStrike" kern="0" cap="none" spc="0" normalizeH="0" baseline="0" noProof="0" smtClean="0">
                                            <a:ln>
                                              <a:noFill/>
                                            </a:ln>
                                            <a:solidFill>
                                              <a:sysClr val="windowText" lastClr="000000"/>
                                            </a:solidFill>
                                            <a:effectLst/>
                                            <a:uLnTx/>
                                            <a:uFillTx/>
                                            <a:latin typeface="Cambria Math" charset="0"/>
                                          </a:rPr>
                                          <m:t>𝑁</m:t>
                                        </m:r>
                                        <m:r>
                                          <a:rPr kumimoji="0" lang="en-US" sz="1800" b="0" i="1" u="none" strike="noStrike" kern="0" cap="none" spc="0" normalizeH="0" baseline="0" noProof="0" smtClean="0">
                                            <a:ln>
                                              <a:noFill/>
                                            </a:ln>
                                            <a:solidFill>
                                              <a:sysClr val="windowText" lastClr="000000"/>
                                            </a:solidFill>
                                            <a:effectLst/>
                                            <a:uLnTx/>
                                            <a:uFillTx/>
                                            <a:latin typeface="Cambria Math" charset="0"/>
                                          </a:rPr>
                                          <m:t>−1</m:t>
                                        </m:r>
                                      </m:sup>
                                    </m:sSup>
                                  </m:num>
                                  <m:den>
                                    <m:sSup>
                                      <m:sSup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smtClean="0">
                                            <a:ln>
                                              <a:noFill/>
                                            </a:ln>
                                            <a:solidFill>
                                              <a:sysClr val="windowText" lastClr="000000"/>
                                            </a:solidFill>
                                            <a:effectLst/>
                                            <a:uLnTx/>
                                            <a:uFillTx/>
                                            <a:latin typeface="Cambria Math" charset="0"/>
                                          </a:rPr>
                                          <m:t>2</m:t>
                                        </m:r>
                                      </m:e>
                                      <m:sup>
                                        <m:r>
                                          <a:rPr kumimoji="0" lang="en-US" sz="1800" b="0" i="1" u="none" strike="noStrike" kern="0" cap="none" spc="0" normalizeH="0" baseline="0" noProof="0" smtClean="0">
                                            <a:ln>
                                              <a:noFill/>
                                            </a:ln>
                                            <a:solidFill>
                                              <a:sysClr val="windowText" lastClr="000000"/>
                                            </a:solidFill>
                                            <a:effectLst/>
                                            <a:uLnTx/>
                                            <a:uFillTx/>
                                            <a:latin typeface="Cambria Math" charset="0"/>
                                          </a:rPr>
                                          <m:t>𝑁</m:t>
                                        </m:r>
                                      </m:sup>
                                    </m:sSup>
                                    <m:r>
                                      <a:rPr kumimoji="0" lang="en-US" sz="1800" b="0" i="1" u="none" strike="noStrike" kern="0" cap="none" spc="0" normalizeH="0" baseline="0" noProof="0" smtClean="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−2</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r>
                                  <a:rPr kumimoji="0" lang="uk-UA"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r>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r>
                                  <a:rPr kumimoji="0" lang="uk-UA"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2</m:t>
                                    </m:r>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r>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mr>
                            <m:mr>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−2</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−3</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r>
                                  <a:rPr kumimoji="0" lang="mr-IN"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
                        </m:e>
                      </m:d>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48612" y="3967582"/>
                <a:ext cx="3132268" cy="1964640"/>
              </a:xfrm>
              <a:prstGeom prst="rect">
                <a:avLst/>
              </a:prstGeom>
              <a:blipFill rotWithShape="0">
                <a:blip r:embed="rId5"/>
                <a:stretch>
                  <a:fillRect/>
                </a:stretch>
              </a:blipFill>
            </p:spPr>
            <p:txBody>
              <a:bodyPr/>
              <a:lstStyle/>
              <a:p>
                <a:r>
                  <a:rPr lang="en-US">
                    <a:noFill/>
                  </a:rPr>
                  <a:t> </a:t>
                </a:r>
              </a:p>
            </p:txBody>
          </p:sp>
        </mc:Fallback>
      </mc:AlternateContent>
      <p:sp>
        <p:nvSpPr>
          <p:cNvPr id="15" name="Rounded Rectangle 14"/>
          <p:cNvSpPr/>
          <p:nvPr/>
        </p:nvSpPr>
        <p:spPr>
          <a:xfrm>
            <a:off x="6015365" y="4228498"/>
            <a:ext cx="1261241" cy="327297"/>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Diagonal</a:t>
            </a:r>
          </a:p>
        </p:txBody>
      </p:sp>
      <mc:AlternateContent xmlns:mc="http://schemas.openxmlformats.org/markup-compatibility/2006" xmlns:a14="http://schemas.microsoft.com/office/drawing/2010/main">
        <mc:Choice Requires="a14">
          <p:sp>
            <p:nvSpPr>
              <p:cNvPr id="16" name="TextBox 15"/>
              <p:cNvSpPr txBox="1"/>
              <p:nvPr/>
            </p:nvSpPr>
            <p:spPr>
              <a:xfrm>
                <a:off x="5447805" y="4634623"/>
                <a:ext cx="2259208" cy="1068178"/>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m>
                            <m:mPr>
                              <m:mcs>
                                <m:mc>
                                  <m:mcPr>
                                    <m:count m:val="4"/>
                                    <m:mcJc m:val="center"/>
                                  </m:mcPr>
                                </m:mc>
                              </m:mcs>
                              <m:ctrlPr>
                                <a:rPr kumimoji="0" lang="uk-UA" sz="1800" b="0" i="1" u="none" strike="noStrike" kern="0" cap="none" spc="0" normalizeH="0" baseline="0" noProof="0">
                                  <a:ln>
                                    <a:noFill/>
                                  </a:ln>
                                  <a:solidFill>
                                    <a:sysClr val="windowText" lastClr="000000"/>
                                  </a:solidFill>
                                  <a:effectLst/>
                                  <a:uLnTx/>
                                  <a:uFillTx/>
                                  <a:latin typeface="Cambria Math" panose="02040503050406030204" pitchFamily="18" charset="0"/>
                                </a:rPr>
                              </m:ctrlPr>
                            </m:mPr>
                            <m:mr>
                              <m:e>
                                <m:r>
                                  <m:rPr>
                                    <m:brk m:alnAt="7"/>
                                  </m:rPr>
                                  <a:rPr kumimoji="0" lang="en-US" sz="1800" b="0" i="1" u="none" strike="noStrike" kern="0" cap="none" spc="0" normalizeH="0" baseline="0" noProof="0" smtClean="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smtClean="0">
                                    <a:ln>
                                      <a:noFill/>
                                    </a:ln>
                                    <a:solidFill>
                                      <a:sysClr val="windowText" lastClr="000000"/>
                                    </a:solidFill>
                                    <a:effectLst/>
                                    <a:uLnTx/>
                                    <a:uFillTx/>
                                    <a:latin typeface="Cambria Math" charset="0"/>
                                  </a:rPr>
                                  <m:t>0</m:t>
                                </m:r>
                              </m:e>
                            </m:mr>
                            <m:mr>
                              <m:e>
                                <m:r>
                                  <a:rPr kumimoji="0" lang="en-US" sz="1800" b="0" i="1" u="none" strike="noStrike" kern="0" cap="none" spc="0" normalizeH="0" baseline="0" noProof="0" smtClean="0">
                                    <a:ln>
                                      <a:noFill/>
                                    </a:ln>
                                    <a:solidFill>
                                      <a:sysClr val="windowText" lastClr="000000"/>
                                    </a:solidFill>
                                    <a:effectLst/>
                                    <a:uLnTx/>
                                    <a:uFillTx/>
                                    <a:latin typeface="Cambria Math" charset="0"/>
                                  </a:rPr>
                                  <m:t>0</m:t>
                                </m:r>
                              </m:e>
                              <m:e>
                                <m:r>
                                  <a:rPr kumimoji="0" lang="en-US" sz="1800" b="0" i="1" u="none" strike="noStrike" kern="0" cap="none" spc="0" normalizeH="0" baseline="0" noProof="0" smtClean="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smtClean="0">
                                    <a:ln>
                                      <a:noFill/>
                                    </a:ln>
                                    <a:solidFill>
                                      <a:sysClr val="windowText" lastClr="000000"/>
                                    </a:solidFill>
                                    <a:effectLst/>
                                    <a:uLnTx/>
                                    <a:uFillTx/>
                                    <a:latin typeface="Cambria Math" charset="0"/>
                                  </a:rPr>
                                  <m:t>0</m:t>
                                </m:r>
                              </m:e>
                            </m:mr>
                            <m:mr>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mr>
                            <m:mr>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e>
                                <m:r>
                                  <a:rPr kumimoji="0" lang="en-US" sz="1800" b="0" i="1" u="none" strike="noStrike" kern="0" cap="none" spc="0" normalizeH="0" baseline="0" noProof="0" smtClean="0">
                                    <a:ln>
                                      <a:noFill/>
                                    </a:ln>
                                    <a:solidFill>
                                      <a:sysClr val="windowText" lastClr="000000"/>
                                    </a:solidFill>
                                    <a:effectLst/>
                                    <a:uLnTx/>
                                    <a:uFillTx/>
                                    <a:latin typeface="Cambria Math" charset="0"/>
                                  </a:rPr>
                                  <m:t>0</m:t>
                                </m:r>
                              </m:e>
                              <m:e>
                                <m:r>
                                  <a:rPr kumimoji="0" lang="mr-IN"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smtClean="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mr>
                          </m:m>
                        </m:e>
                      </m:d>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447805" y="4634623"/>
                <a:ext cx="2259208" cy="106817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0323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ON-OFF </a:t>
            </a:r>
            <a:r>
              <a:rPr lang="en-US" dirty="0" err="1"/>
              <a:t>Bursty</a:t>
            </a:r>
            <a:r>
              <a:rPr lang="en-US" dirty="0"/>
              <a:t> Arrivals</a:t>
            </a:r>
          </a:p>
        </p:txBody>
      </p:sp>
      <p:sp>
        <p:nvSpPr>
          <p:cNvPr id="3" name="Date Placeholder 2"/>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5E318DA-D623-42E6-8BF6-F9C8E993581B}" type="datetime4">
              <a:rPr kumimoji="0" lang="en-US" altLang="zh-CN" sz="1800" b="0" i="0" u="none" strike="noStrike" kern="0" cap="none" spc="0" normalizeH="0" baseline="0" noProof="0" smtClean="0">
                <a:ln>
                  <a:noFill/>
                </a:ln>
                <a:solidFill>
                  <a:sysClr val="windowText" lastClr="000000"/>
                </a:solidFill>
                <a:effectLst/>
                <a:uLnTx/>
                <a:uFillTx/>
              </a:rPr>
              <a:t>November 3, 2019</a:t>
            </a:fld>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CS3251@GaTech</a:t>
            </a: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5711CE1-5A3A-4555-AFFF-2018F0E14892}"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6" name="Oval 5"/>
          <p:cNvSpPr/>
          <p:nvPr/>
        </p:nvSpPr>
        <p:spPr>
          <a:xfrm>
            <a:off x="1710470" y="3085245"/>
            <a:ext cx="1414914" cy="96252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tx1"/>
                </a:solidFill>
                <a:effectLst/>
                <a:uLnTx/>
                <a:uFillTx/>
              </a:rPr>
              <a:t>ON</a:t>
            </a:r>
          </a:p>
        </p:txBody>
      </p:sp>
      <p:sp>
        <p:nvSpPr>
          <p:cNvPr id="7" name="Oval 6"/>
          <p:cNvSpPr/>
          <p:nvPr/>
        </p:nvSpPr>
        <p:spPr>
          <a:xfrm>
            <a:off x="6158374" y="3085245"/>
            <a:ext cx="1414914" cy="96252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tx1"/>
                </a:solidFill>
                <a:effectLst/>
                <a:uLnTx/>
                <a:uFillTx/>
              </a:rPr>
              <a:t>OFF</a:t>
            </a:r>
          </a:p>
        </p:txBody>
      </p:sp>
      <p:sp>
        <p:nvSpPr>
          <p:cNvPr id="8" name="Arrow: Curved Right 7"/>
          <p:cNvSpPr/>
          <p:nvPr/>
        </p:nvSpPr>
        <p:spPr>
          <a:xfrm>
            <a:off x="978951" y="3152621"/>
            <a:ext cx="731519" cy="895150"/>
          </a:xfrm>
          <a:prstGeom prst="curvedRightArrow">
            <a:avLst>
              <a:gd name="adj1" fmla="val 11630"/>
              <a:gd name="adj2" fmla="val 50000"/>
              <a:gd name="adj3" fmla="val 25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9" name="TextBox 8"/>
              <p:cNvSpPr txBox="1"/>
              <p:nvPr/>
            </p:nvSpPr>
            <p:spPr>
              <a:xfrm>
                <a:off x="128910" y="3366453"/>
                <a:ext cx="85004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dirty="0" smtClean="0">
                          <a:ln>
                            <a:noFill/>
                          </a:ln>
                          <a:solidFill>
                            <a:sysClr val="windowText" lastClr="000000"/>
                          </a:solidFill>
                          <a:effectLst/>
                          <a:uLnTx/>
                          <a:uFillTx/>
                          <a:latin typeface="Cambria Math" panose="02040503050406030204" pitchFamily="18" charset="0"/>
                        </a:rPr>
                        <m:t>1−</m:t>
                      </m:r>
                      <m:r>
                        <a:rPr kumimoji="0" lang="en-US" sz="2000" b="0" i="1" u="none" strike="noStrike" kern="0" cap="none" spc="0" normalizeH="0" baseline="0" noProof="0" dirty="0" smtClean="0">
                          <a:ln>
                            <a:noFill/>
                          </a:ln>
                          <a:solidFill>
                            <a:sysClr val="windowText" lastClr="000000"/>
                          </a:solidFill>
                          <a:effectLst/>
                          <a:uLnTx/>
                          <a:uFillTx/>
                          <a:latin typeface="Cambria Math" panose="02040503050406030204" pitchFamily="18" charset="0"/>
                        </a:rPr>
                        <m:t>𝑝</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28910" y="3366453"/>
                <a:ext cx="850041" cy="400110"/>
              </a:xfrm>
              <a:prstGeom prst="rect">
                <a:avLst/>
              </a:prstGeom>
              <a:blipFill>
                <a:blip r:embed="rId3"/>
                <a:stretch>
                  <a:fillRect b="-10606"/>
                </a:stretch>
              </a:blipFill>
            </p:spPr>
            <p:txBody>
              <a:bodyPr/>
              <a:lstStyle/>
              <a:p>
                <a:r>
                  <a:rPr lang="en-US">
                    <a:noFill/>
                  </a:rPr>
                  <a:t> </a:t>
                </a:r>
              </a:p>
            </p:txBody>
          </p:sp>
        </mc:Fallback>
      </mc:AlternateContent>
      <p:sp>
        <p:nvSpPr>
          <p:cNvPr id="10" name="Arrow: Curved Down 9"/>
          <p:cNvSpPr/>
          <p:nvPr/>
        </p:nvSpPr>
        <p:spPr>
          <a:xfrm>
            <a:off x="3125383" y="2825362"/>
            <a:ext cx="3137837" cy="541091"/>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w="0"/>
              <a:solidFill>
                <a:schemeClr val="tx1"/>
              </a:solidFill>
              <a:effectLst>
                <a:outerShdw blurRad="38100" dist="19050" dir="2700000" algn="tl" rotWithShape="0">
                  <a:schemeClr val="dk1">
                    <a:alpha val="40000"/>
                  </a:schemeClr>
                </a:outerShdw>
              </a:effectLst>
              <a:uLnTx/>
              <a:uFillTx/>
            </a:endParaRPr>
          </a:p>
        </p:txBody>
      </p:sp>
      <mc:AlternateContent xmlns:mc="http://schemas.openxmlformats.org/markup-compatibility/2006" xmlns:a14="http://schemas.microsoft.com/office/drawing/2010/main">
        <mc:Choice Requires="a14">
          <p:sp>
            <p:nvSpPr>
              <p:cNvPr id="11" name="TextBox 10"/>
              <p:cNvSpPr txBox="1"/>
              <p:nvPr/>
            </p:nvSpPr>
            <p:spPr>
              <a:xfrm>
                <a:off x="4422124" y="2385441"/>
                <a:ext cx="40100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dirty="0" smtClean="0">
                          <a:ln>
                            <a:noFill/>
                          </a:ln>
                          <a:solidFill>
                            <a:sysClr val="windowText" lastClr="000000"/>
                          </a:solidFill>
                          <a:effectLst/>
                          <a:uLnTx/>
                          <a:uFillTx/>
                          <a:latin typeface="Cambria Math" panose="02040503050406030204" pitchFamily="18" charset="0"/>
                        </a:rPr>
                        <m:t>𝑝</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422124" y="2385441"/>
                <a:ext cx="401007" cy="400110"/>
              </a:xfrm>
              <a:prstGeom prst="rect">
                <a:avLst/>
              </a:prstGeom>
              <a:blipFill>
                <a:blip r:embed="rId4"/>
                <a:stretch>
                  <a:fillRect b="-10606"/>
                </a:stretch>
              </a:blipFill>
            </p:spPr>
            <p:txBody>
              <a:bodyPr/>
              <a:lstStyle/>
              <a:p>
                <a:r>
                  <a:rPr lang="en-US">
                    <a:noFill/>
                  </a:rPr>
                  <a:t> </a:t>
                </a:r>
              </a:p>
            </p:txBody>
          </p:sp>
        </mc:Fallback>
      </mc:AlternateContent>
      <p:sp>
        <p:nvSpPr>
          <p:cNvPr id="12" name="Arrow: Curved Left 11"/>
          <p:cNvSpPr/>
          <p:nvPr/>
        </p:nvSpPr>
        <p:spPr>
          <a:xfrm rot="5400000">
            <a:off x="4386809" y="2413214"/>
            <a:ext cx="471638" cy="3032991"/>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13" name="TextBox 12"/>
              <p:cNvSpPr txBox="1"/>
              <p:nvPr/>
            </p:nvSpPr>
            <p:spPr>
              <a:xfrm>
                <a:off x="4422124" y="4167745"/>
                <a:ext cx="400814"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𝑞</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422124" y="4167745"/>
                <a:ext cx="400814" cy="400110"/>
              </a:xfrm>
              <a:prstGeom prst="rect">
                <a:avLst/>
              </a:prstGeom>
              <a:blipFill>
                <a:blip r:embed="rId5"/>
                <a:stretch>
                  <a:fillRect b="-1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8294152" y="3372078"/>
                <a:ext cx="849848"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dirty="0" smtClean="0">
                          <a:ln>
                            <a:noFill/>
                          </a:ln>
                          <a:solidFill>
                            <a:sysClr val="windowText" lastClr="000000"/>
                          </a:solidFill>
                          <a:effectLst/>
                          <a:uLnTx/>
                          <a:uFillTx/>
                          <a:latin typeface="Cambria Math" panose="02040503050406030204" pitchFamily="18" charset="0"/>
                        </a:rPr>
                        <m:t>1−</m:t>
                      </m:r>
                      <m:r>
                        <a:rPr kumimoji="0" lang="en-US" sz="2000" b="0" i="1" u="none" strike="noStrike" kern="0" cap="none" spc="0" normalizeH="0" baseline="0" noProof="0" dirty="0" smtClean="0">
                          <a:ln>
                            <a:noFill/>
                          </a:ln>
                          <a:solidFill>
                            <a:sysClr val="windowText" lastClr="000000"/>
                          </a:solidFill>
                          <a:effectLst/>
                          <a:uLnTx/>
                          <a:uFillTx/>
                          <a:latin typeface="Cambria Math" panose="02040503050406030204" pitchFamily="18" charset="0"/>
                        </a:rPr>
                        <m:t>𝑞</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8294152" y="3372078"/>
                <a:ext cx="849848" cy="400110"/>
              </a:xfrm>
              <a:prstGeom prst="rect">
                <a:avLst/>
              </a:prstGeom>
              <a:blipFill>
                <a:blip r:embed="rId6"/>
                <a:stretch>
                  <a:fillRect b="-10606"/>
                </a:stretch>
              </a:blipFill>
            </p:spPr>
            <p:txBody>
              <a:bodyPr/>
              <a:lstStyle/>
              <a:p>
                <a:r>
                  <a:rPr lang="en-US">
                    <a:noFill/>
                  </a:rPr>
                  <a:t> </a:t>
                </a:r>
              </a:p>
            </p:txBody>
          </p:sp>
        </mc:Fallback>
      </mc:AlternateContent>
      <p:sp>
        <p:nvSpPr>
          <p:cNvPr id="15" name="Arrow: Curved Left 14"/>
          <p:cNvSpPr/>
          <p:nvPr/>
        </p:nvSpPr>
        <p:spPr>
          <a:xfrm>
            <a:off x="7573288" y="3193376"/>
            <a:ext cx="720864" cy="895150"/>
          </a:xfrm>
          <a:prstGeom prst="curvedLeftArrow">
            <a:avLst>
              <a:gd name="adj1" fmla="val 8719"/>
              <a:gd name="adj2" fmla="val 50000"/>
              <a:gd name="adj3" fmla="val 2233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Tree>
    <p:extLst>
      <p:ext uri="{BB962C8B-B14F-4D97-AF65-F5344CB8AC3E}">
        <p14:creationId xmlns:p14="http://schemas.microsoft.com/office/powerpoint/2010/main" val="1572220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Achievable </a:t>
            </a:r>
            <a:br>
              <a:rPr lang="en-US" dirty="0"/>
            </a:br>
            <a:r>
              <a:rPr lang="en-US" dirty="0"/>
              <a:t>Throughput</a:t>
            </a:r>
          </a:p>
        </p:txBody>
      </p:sp>
      <p:sp>
        <p:nvSpPr>
          <p:cNvPr id="3" name="Date Placeholder 2"/>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4D3698-38AF-4CA1-B635-7E55950E2D83}" type="datetime4">
              <a:rPr kumimoji="0" lang="en-US" altLang="zh-CN" sz="1800" b="0" i="0" u="none" strike="noStrike" kern="0" cap="none" spc="0" normalizeH="0" baseline="0" noProof="0" smtClean="0">
                <a:ln>
                  <a:noFill/>
                </a:ln>
                <a:solidFill>
                  <a:sysClr val="windowText" lastClr="000000"/>
                </a:solidFill>
                <a:effectLst/>
                <a:uLnTx/>
                <a:uFillTx/>
              </a:rPr>
              <a:t>November 3, 2019</a:t>
            </a:fld>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CS3251@GaTech</a:t>
            </a: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5711CE1-5A3A-4555-AFFF-2018F0E14892}"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zh-CN" altLang="en-US" sz="1800" b="0" i="0" u="none" strike="noStrike" kern="0" cap="none" spc="0" normalizeH="0" baseline="0" noProof="0" dirty="0">
              <a:ln>
                <a:noFill/>
              </a:ln>
              <a:solidFill>
                <a:sysClr val="windowText" lastClr="000000"/>
              </a:solidFill>
              <a:effectLst/>
              <a:uLnTx/>
              <a:uFillTx/>
            </a:endParaRPr>
          </a:p>
        </p:txBody>
      </p:sp>
      <p:graphicFrame>
        <p:nvGraphicFramePr>
          <p:cNvPr id="6" name="Table 5"/>
          <p:cNvGraphicFramePr>
            <a:graphicFrameLocks noGrp="1"/>
          </p:cNvGraphicFramePr>
          <p:nvPr/>
        </p:nvGraphicFramePr>
        <p:xfrm>
          <a:off x="715296" y="3506179"/>
          <a:ext cx="8177980" cy="2391312"/>
        </p:xfrm>
        <a:graphic>
          <a:graphicData uri="http://schemas.openxmlformats.org/drawingml/2006/table">
            <a:tbl>
              <a:tblPr firstRow="1" bandRow="1">
                <a:tableStyleId>{5C22544A-7EE6-4342-B048-85BDC9FD1C3A}</a:tableStyleId>
              </a:tblPr>
              <a:tblGrid>
                <a:gridCol w="995517">
                  <a:extLst>
                    <a:ext uri="{9D8B030D-6E8A-4147-A177-3AD203B41FA5}">
                      <a16:colId xmlns:a16="http://schemas.microsoft.com/office/drawing/2014/main" val="1890014535"/>
                    </a:ext>
                  </a:extLst>
                </a:gridCol>
                <a:gridCol w="1179870">
                  <a:extLst>
                    <a:ext uri="{9D8B030D-6E8A-4147-A177-3AD203B41FA5}">
                      <a16:colId xmlns:a16="http://schemas.microsoft.com/office/drawing/2014/main" val="1444209529"/>
                    </a:ext>
                  </a:extLst>
                </a:gridCol>
                <a:gridCol w="2433484">
                  <a:extLst>
                    <a:ext uri="{9D8B030D-6E8A-4147-A177-3AD203B41FA5}">
                      <a16:colId xmlns:a16="http://schemas.microsoft.com/office/drawing/2014/main" val="3416949623"/>
                    </a:ext>
                  </a:extLst>
                </a:gridCol>
                <a:gridCol w="2123768">
                  <a:extLst>
                    <a:ext uri="{9D8B030D-6E8A-4147-A177-3AD203B41FA5}">
                      <a16:colId xmlns:a16="http://schemas.microsoft.com/office/drawing/2014/main" val="1044139478"/>
                    </a:ext>
                  </a:extLst>
                </a:gridCol>
                <a:gridCol w="1445341">
                  <a:extLst>
                    <a:ext uri="{9D8B030D-6E8A-4147-A177-3AD203B41FA5}">
                      <a16:colId xmlns:a16="http://schemas.microsoft.com/office/drawing/2014/main" val="2714780852"/>
                    </a:ext>
                  </a:extLst>
                </a:gridCol>
              </a:tblGrid>
              <a:tr h="563424">
                <a:tc>
                  <a:txBody>
                    <a:bodyPr/>
                    <a:lstStyle/>
                    <a:p>
                      <a:pPr algn="ctr"/>
                      <a:r>
                        <a:rPr lang="en-US" sz="2000" dirty="0"/>
                        <a:t>Traffic</a:t>
                      </a:r>
                    </a:p>
                  </a:txBody>
                  <a:tcPr anchor="ctr"/>
                </a:tc>
                <a:tc>
                  <a:txBody>
                    <a:bodyPr/>
                    <a:lstStyle/>
                    <a:p>
                      <a:pPr algn="ctr"/>
                      <a:r>
                        <a:rPr lang="en-US" sz="2000" dirty="0"/>
                        <a:t>Uniform</a:t>
                      </a:r>
                    </a:p>
                  </a:txBody>
                  <a:tcPr anchor="ctr"/>
                </a:tc>
                <a:tc>
                  <a:txBody>
                    <a:bodyPr/>
                    <a:lstStyle/>
                    <a:p>
                      <a:pPr algn="ctr"/>
                      <a:r>
                        <a:rPr lang="en-US" sz="2000" dirty="0"/>
                        <a:t>Quasi-diagonal</a:t>
                      </a:r>
                    </a:p>
                  </a:txBody>
                  <a:tcPr anchor="ctr"/>
                </a:tc>
                <a:tc>
                  <a:txBody>
                    <a:bodyPr/>
                    <a:lstStyle/>
                    <a:p>
                      <a:pPr algn="ctr"/>
                      <a:r>
                        <a:rPr lang="en-US" sz="2000" dirty="0"/>
                        <a:t>Log-Diagonal</a:t>
                      </a:r>
                    </a:p>
                  </a:txBody>
                  <a:tcPr anchor="ctr"/>
                </a:tc>
                <a:tc>
                  <a:txBody>
                    <a:bodyPr/>
                    <a:lstStyle/>
                    <a:p>
                      <a:pPr algn="ctr"/>
                      <a:r>
                        <a:rPr lang="en-US" sz="2000" dirty="0"/>
                        <a:t>Diagonal</a:t>
                      </a:r>
                    </a:p>
                  </a:txBody>
                  <a:tcPr anchor="ctr"/>
                </a:tc>
                <a:extLst>
                  <a:ext uri="{0D108BD9-81ED-4DB2-BD59-A6C34878D82A}">
                    <a16:rowId xmlns:a16="http://schemas.microsoft.com/office/drawing/2014/main" val="1353848250"/>
                  </a:ext>
                </a:extLst>
              </a:tr>
              <a:tr h="563424">
                <a:tc>
                  <a:txBody>
                    <a:bodyPr/>
                    <a:lstStyle/>
                    <a:p>
                      <a:pPr algn="ctr"/>
                      <a:r>
                        <a:rPr lang="en-US" sz="2000" dirty="0" err="1"/>
                        <a:t>iSLIP</a:t>
                      </a:r>
                      <a:endParaRPr lang="en-US" sz="2000" dirty="0"/>
                    </a:p>
                  </a:txBody>
                  <a:tcPr anchor="ctr"/>
                </a:tc>
                <a:tc>
                  <a:txBody>
                    <a:bodyPr/>
                    <a:lstStyle/>
                    <a:p>
                      <a:pPr algn="ctr"/>
                      <a:r>
                        <a:rPr lang="en-US" sz="2000" dirty="0"/>
                        <a:t>100.00%</a:t>
                      </a:r>
                    </a:p>
                  </a:txBody>
                  <a:tcPr anchor="ctr"/>
                </a:tc>
                <a:tc>
                  <a:txBody>
                    <a:bodyPr/>
                    <a:lstStyle/>
                    <a:p>
                      <a:pPr algn="ctr"/>
                      <a:r>
                        <a:rPr lang="en-US" sz="2000" dirty="0"/>
                        <a:t>81.70%</a:t>
                      </a:r>
                    </a:p>
                  </a:txBody>
                  <a:tcPr anchor="ctr"/>
                </a:tc>
                <a:tc>
                  <a:txBody>
                    <a:bodyPr/>
                    <a:lstStyle/>
                    <a:p>
                      <a:pPr algn="ctr"/>
                      <a:r>
                        <a:rPr lang="en-US" sz="2000" dirty="0"/>
                        <a:t>83.85%</a:t>
                      </a:r>
                    </a:p>
                  </a:txBody>
                  <a:tcPr anchor="ctr"/>
                </a:tc>
                <a:tc>
                  <a:txBody>
                    <a:bodyPr/>
                    <a:lstStyle/>
                    <a:p>
                      <a:pPr algn="ctr"/>
                      <a:r>
                        <a:rPr lang="en-US" sz="2000" dirty="0"/>
                        <a:t>83.47%</a:t>
                      </a:r>
                    </a:p>
                  </a:txBody>
                  <a:tcPr anchor="ctr"/>
                </a:tc>
                <a:extLst>
                  <a:ext uri="{0D108BD9-81ED-4DB2-BD59-A6C34878D82A}">
                    <a16:rowId xmlns:a16="http://schemas.microsoft.com/office/drawing/2014/main" val="2404692272"/>
                  </a:ext>
                </a:extLst>
              </a:tr>
              <a:tr h="629163">
                <a:tc>
                  <a:txBody>
                    <a:bodyPr/>
                    <a:lstStyle/>
                    <a:p>
                      <a:pPr algn="ctr"/>
                      <a:r>
                        <a:rPr lang="en-US" sz="2000" dirty="0"/>
                        <a:t>QPS-</a:t>
                      </a:r>
                      <a:r>
                        <a:rPr lang="en-US" sz="2000" dirty="0" err="1"/>
                        <a:t>iLSIP</a:t>
                      </a:r>
                      <a:endParaRPr lang="en-US" sz="2000" dirty="0"/>
                    </a:p>
                  </a:txBody>
                  <a:tcPr anchor="ctr"/>
                </a:tc>
                <a:tc>
                  <a:txBody>
                    <a:bodyPr/>
                    <a:lstStyle/>
                    <a:p>
                      <a:pPr algn="ctr"/>
                      <a:r>
                        <a:rPr lang="en-US" sz="2000" dirty="0"/>
                        <a:t>100.00%</a:t>
                      </a:r>
                    </a:p>
                  </a:txBody>
                  <a:tcPr anchor="ctr"/>
                </a:tc>
                <a:tc>
                  <a:txBody>
                    <a:bodyPr/>
                    <a:lstStyle/>
                    <a:p>
                      <a:pPr algn="ctr"/>
                      <a:r>
                        <a:rPr lang="en-US" sz="2000" dirty="0"/>
                        <a:t>99.38%</a:t>
                      </a:r>
                    </a:p>
                  </a:txBody>
                  <a:tcPr anchor="ctr"/>
                </a:tc>
                <a:tc>
                  <a:txBody>
                    <a:bodyPr/>
                    <a:lstStyle/>
                    <a:p>
                      <a:pPr algn="ctr"/>
                      <a:r>
                        <a:rPr lang="en-US" sz="2000" dirty="0"/>
                        <a:t>96.46%</a:t>
                      </a:r>
                    </a:p>
                  </a:txBody>
                  <a:tcPr anchor="ctr"/>
                </a:tc>
                <a:tc>
                  <a:txBody>
                    <a:bodyPr/>
                    <a:lstStyle/>
                    <a:p>
                      <a:pPr algn="ctr"/>
                      <a:r>
                        <a:rPr lang="en-US" sz="2000" dirty="0"/>
                        <a:t>88.35%</a:t>
                      </a:r>
                    </a:p>
                  </a:txBody>
                  <a:tcPr anchor="ctr"/>
                </a:tc>
                <a:extLst>
                  <a:ext uri="{0D108BD9-81ED-4DB2-BD59-A6C34878D82A}">
                    <a16:rowId xmlns:a16="http://schemas.microsoft.com/office/drawing/2014/main" val="3435300148"/>
                  </a:ext>
                </a:extLst>
              </a:tr>
              <a:tr h="563424">
                <a:tc>
                  <a:txBody>
                    <a:bodyPr/>
                    <a:lstStyle/>
                    <a:p>
                      <a:pPr algn="ctr"/>
                      <a:r>
                        <a:rPr lang="en-US" sz="2000" dirty="0" err="1"/>
                        <a:t>iLQF</a:t>
                      </a:r>
                      <a:endParaRPr lang="en-US" sz="2000" dirty="0"/>
                    </a:p>
                  </a:txBody>
                  <a:tcPr anchor="ctr"/>
                </a:tc>
                <a:tc>
                  <a:txBody>
                    <a:bodyPr/>
                    <a:lstStyle/>
                    <a:p>
                      <a:pPr algn="ctr"/>
                      <a:r>
                        <a:rPr lang="en-US" sz="2000" dirty="0"/>
                        <a:t>100.00%</a:t>
                      </a:r>
                    </a:p>
                  </a:txBody>
                  <a:tcPr anchor="ctr"/>
                </a:tc>
                <a:tc>
                  <a:txBody>
                    <a:bodyPr/>
                    <a:lstStyle/>
                    <a:p>
                      <a:pPr algn="ctr"/>
                      <a:r>
                        <a:rPr lang="en-US" sz="2000" dirty="0"/>
                        <a:t>99.41%</a:t>
                      </a:r>
                    </a:p>
                  </a:txBody>
                  <a:tcPr anchor="ctr"/>
                </a:tc>
                <a:tc>
                  <a:txBody>
                    <a:bodyPr/>
                    <a:lstStyle/>
                    <a:p>
                      <a:pPr algn="ctr"/>
                      <a:r>
                        <a:rPr lang="en-US" sz="2000" dirty="0"/>
                        <a:t>96.47%</a:t>
                      </a:r>
                    </a:p>
                  </a:txBody>
                  <a:tcPr anchor="ctr"/>
                </a:tc>
                <a:tc>
                  <a:txBody>
                    <a:bodyPr/>
                    <a:lstStyle/>
                    <a:p>
                      <a:pPr algn="ctr"/>
                      <a:r>
                        <a:rPr lang="en-US" sz="2000" dirty="0"/>
                        <a:t>89.32%</a:t>
                      </a:r>
                    </a:p>
                  </a:txBody>
                  <a:tcPr anchor="ctr"/>
                </a:tc>
                <a:extLst>
                  <a:ext uri="{0D108BD9-81ED-4DB2-BD59-A6C34878D82A}">
                    <a16:rowId xmlns:a16="http://schemas.microsoft.com/office/drawing/2014/main" val="3184568462"/>
                  </a:ext>
                </a:extLst>
              </a:tr>
            </a:tbl>
          </a:graphicData>
        </a:graphic>
      </p:graphicFrame>
      <p:graphicFrame>
        <p:nvGraphicFramePr>
          <p:cNvPr id="7" name="Table 6"/>
          <p:cNvGraphicFramePr>
            <a:graphicFrameLocks noGrp="1"/>
          </p:cNvGraphicFramePr>
          <p:nvPr/>
        </p:nvGraphicFramePr>
        <p:xfrm>
          <a:off x="1723103" y="2900055"/>
          <a:ext cx="7170172" cy="396240"/>
        </p:xfrm>
        <a:graphic>
          <a:graphicData uri="http://schemas.openxmlformats.org/drawingml/2006/table">
            <a:tbl>
              <a:tblPr firstRow="1" bandRow="1">
                <a:tableStyleId>{5C22544A-7EE6-4342-B048-85BDC9FD1C3A}</a:tableStyleId>
              </a:tblPr>
              <a:tblGrid>
                <a:gridCol w="1138084">
                  <a:extLst>
                    <a:ext uri="{9D8B030D-6E8A-4147-A177-3AD203B41FA5}">
                      <a16:colId xmlns:a16="http://schemas.microsoft.com/office/drawing/2014/main" val="1704805528"/>
                    </a:ext>
                  </a:extLst>
                </a:gridCol>
                <a:gridCol w="2447002">
                  <a:extLst>
                    <a:ext uri="{9D8B030D-6E8A-4147-A177-3AD203B41FA5}">
                      <a16:colId xmlns:a16="http://schemas.microsoft.com/office/drawing/2014/main" val="79167129"/>
                    </a:ext>
                  </a:extLst>
                </a:gridCol>
                <a:gridCol w="2117624">
                  <a:extLst>
                    <a:ext uri="{9D8B030D-6E8A-4147-A177-3AD203B41FA5}">
                      <a16:colId xmlns:a16="http://schemas.microsoft.com/office/drawing/2014/main" val="2076099544"/>
                    </a:ext>
                  </a:extLst>
                </a:gridCol>
                <a:gridCol w="1467462">
                  <a:extLst>
                    <a:ext uri="{9D8B030D-6E8A-4147-A177-3AD203B41FA5}">
                      <a16:colId xmlns:a16="http://schemas.microsoft.com/office/drawing/2014/main" val="3049233571"/>
                    </a:ext>
                  </a:extLst>
                </a:gridCol>
              </a:tblGrid>
              <a:tr h="370840">
                <a:tc>
                  <a:txBody>
                    <a:bodyPr/>
                    <a:lstStyle/>
                    <a:p>
                      <a:pPr algn="ctr"/>
                      <a:r>
                        <a:rPr lang="en-US" sz="2000" dirty="0"/>
                        <a:t>0</a:t>
                      </a:r>
                    </a:p>
                  </a:txBody>
                  <a:tcPr>
                    <a:solidFill>
                      <a:schemeClr val="accent2"/>
                    </a:solidFill>
                  </a:tcPr>
                </a:tc>
                <a:tc>
                  <a:txBody>
                    <a:bodyPr/>
                    <a:lstStyle/>
                    <a:p>
                      <a:pPr algn="ctr"/>
                      <a:r>
                        <a:rPr lang="en-US" sz="2000" dirty="0"/>
                        <a:t>0.1768</a:t>
                      </a:r>
                    </a:p>
                  </a:txBody>
                  <a:tcPr>
                    <a:solidFill>
                      <a:schemeClr val="accent2"/>
                    </a:solidFill>
                  </a:tcPr>
                </a:tc>
                <a:tc>
                  <a:txBody>
                    <a:bodyPr/>
                    <a:lstStyle/>
                    <a:p>
                      <a:pPr algn="ctr"/>
                      <a:r>
                        <a:rPr lang="en-US" sz="2000" dirty="0"/>
                        <a:t>0.1261</a:t>
                      </a:r>
                    </a:p>
                  </a:txBody>
                  <a:tcPr>
                    <a:solidFill>
                      <a:schemeClr val="accent2"/>
                    </a:solidFill>
                  </a:tcPr>
                </a:tc>
                <a:tc>
                  <a:txBody>
                    <a:bodyPr/>
                    <a:lstStyle/>
                    <a:p>
                      <a:pPr algn="ctr"/>
                      <a:r>
                        <a:rPr lang="en-US" sz="2000" dirty="0"/>
                        <a:t>0.0489</a:t>
                      </a:r>
                    </a:p>
                  </a:txBody>
                  <a:tcPr>
                    <a:solidFill>
                      <a:schemeClr val="accent2"/>
                    </a:solidFill>
                  </a:tcPr>
                </a:tc>
                <a:extLst>
                  <a:ext uri="{0D108BD9-81ED-4DB2-BD59-A6C34878D82A}">
                    <a16:rowId xmlns:a16="http://schemas.microsoft.com/office/drawing/2014/main" val="2732246795"/>
                  </a:ext>
                </a:extLst>
              </a:tr>
            </a:tbl>
          </a:graphicData>
        </a:graphic>
      </p:graphicFrame>
      <p:sp>
        <p:nvSpPr>
          <p:cNvPr id="9" name="Arrow: Curved Down 8"/>
          <p:cNvSpPr/>
          <p:nvPr/>
        </p:nvSpPr>
        <p:spPr>
          <a:xfrm rot="16200000">
            <a:off x="153409" y="4555799"/>
            <a:ext cx="843556" cy="280221"/>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10" name="Arrow: Bent 9"/>
          <p:cNvSpPr/>
          <p:nvPr/>
        </p:nvSpPr>
        <p:spPr>
          <a:xfrm>
            <a:off x="475635" y="3028062"/>
            <a:ext cx="490384" cy="1440698"/>
          </a:xfrm>
          <a:prstGeom prst="bentArrow">
            <a:avLst>
              <a:gd name="adj1" fmla="val 8937"/>
              <a:gd name="adj2" fmla="val 15348"/>
              <a:gd name="adj3" fmla="val 19917"/>
              <a:gd name="adj4" fmla="val 451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11" name="Rectangle: Rounded Corners 10"/>
          <p:cNvSpPr/>
          <p:nvPr/>
        </p:nvSpPr>
        <p:spPr>
          <a:xfrm rot="20459522">
            <a:off x="984018" y="2614760"/>
            <a:ext cx="1762432" cy="40558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improvement</a:t>
            </a:r>
          </a:p>
        </p:txBody>
      </p:sp>
      <p:sp>
        <p:nvSpPr>
          <p:cNvPr id="12" name="Rectangle: Rounded Corners 11"/>
          <p:cNvSpPr/>
          <p:nvPr/>
        </p:nvSpPr>
        <p:spPr>
          <a:xfrm>
            <a:off x="3104535" y="1855404"/>
            <a:ext cx="3568900" cy="48340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QPS-</a:t>
            </a:r>
            <a:r>
              <a:rPr kumimoji="0" lang="en-US" sz="2400" b="0" i="0" u="none" strike="noStrike" kern="0" cap="none" spc="0" normalizeH="0" baseline="0" noProof="0" dirty="0" err="1">
                <a:ln>
                  <a:noFill/>
                </a:ln>
                <a:solidFill>
                  <a:sysClr val="windowText" lastClr="000000"/>
                </a:solidFill>
                <a:effectLst/>
                <a:uLnTx/>
                <a:uFillTx/>
              </a:rPr>
              <a:t>iSLIP</a:t>
            </a:r>
            <a:r>
              <a:rPr kumimoji="0" lang="en-US" sz="2400" b="0" i="0" u="none" strike="noStrike" kern="0" cap="none" spc="0" normalizeH="0" baseline="0" noProof="0" dirty="0">
                <a:ln>
                  <a:noFill/>
                </a:ln>
                <a:solidFill>
                  <a:sysClr val="windowText" lastClr="000000"/>
                </a:solidFill>
                <a:effectLst/>
                <a:uLnTx/>
                <a:uFillTx/>
              </a:rPr>
              <a:t> vs. </a:t>
            </a:r>
            <a:r>
              <a:rPr kumimoji="0" lang="en-US" sz="2400" b="0" i="0" u="none" strike="noStrike" kern="0" cap="none" spc="0" normalizeH="0" baseline="0" noProof="0" dirty="0" err="1">
                <a:ln>
                  <a:noFill/>
                </a:ln>
                <a:solidFill>
                  <a:sysClr val="windowText" lastClr="000000"/>
                </a:solidFill>
                <a:effectLst/>
                <a:uLnTx/>
                <a:uFillTx/>
              </a:rPr>
              <a:t>iSLIP</a:t>
            </a:r>
            <a:endParaRPr kumimoji="0" lang="en-US"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49854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Mean Delay</a:t>
            </a:r>
            <a:r>
              <a:rPr lang="en-US" err="1">
                <a:sym typeface="Wingdings"/>
              </a:rPr>
              <a:t> </a:t>
            </a:r>
            <a:r>
              <a:rPr lang="en-US">
                <a:sym typeface="Wingdings"/>
              </a:rPr>
              <a:t>(Bernoulli </a:t>
            </a:r>
            <a:r>
              <a:rPr lang="en-US" dirty="0" err="1">
                <a:sym typeface="Wingdings"/>
              </a:rPr>
              <a:t>i.i.d</a:t>
            </a:r>
            <a:r>
              <a:rPr lang="en-US" dirty="0">
                <a:sym typeface="Wingdings"/>
              </a:rPr>
              <a:t>.)</a:t>
            </a:r>
            <a:endParaRPr lang="en-US" dirty="0"/>
          </a:p>
        </p:txBody>
      </p:sp>
      <p:sp>
        <p:nvSpPr>
          <p:cNvPr id="3" name="Date Placeholder 2"/>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B0F7C1-3B62-42FD-9D85-580AB98E29BE}" type="datetime4">
              <a:rPr kumimoji="0" lang="en-US" altLang="zh-CN" sz="1800" b="0" i="0" u="none" strike="noStrike" kern="0" cap="none" spc="0" normalizeH="0" baseline="0" noProof="0" smtClean="0">
                <a:ln>
                  <a:noFill/>
                </a:ln>
                <a:solidFill>
                  <a:sysClr val="windowText" lastClr="000000"/>
                </a:solidFill>
                <a:effectLst/>
                <a:uLnTx/>
                <a:uFillTx/>
              </a:rPr>
              <a:t>November 3, 2019</a:t>
            </a:fld>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CS3251@GaTech</a:t>
            </a: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5711CE1-5A3A-4555-AFFF-2018F0E14892}"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zh-CN" altLang="en-US" sz="1800" b="0" i="0" u="none" strike="noStrike" kern="0" cap="none" spc="0" normalizeH="0" baseline="0" noProof="0" dirty="0">
              <a:ln>
                <a:noFill/>
              </a:ln>
              <a:solidFill>
                <a:sysClr val="windowText" lastClr="000000"/>
              </a:solidFill>
              <a:effectLst/>
              <a:uLnTx/>
              <a:uFillTx/>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53" y="2871123"/>
            <a:ext cx="8728894" cy="2658801"/>
          </a:xfrm>
          <a:prstGeom prst="rect">
            <a:avLst/>
          </a:prstGeom>
        </p:spPr>
      </p:pic>
      <p:sp>
        <p:nvSpPr>
          <p:cNvPr id="8" name="Rectangle: Rounded Corners 7"/>
          <p:cNvSpPr/>
          <p:nvPr/>
        </p:nvSpPr>
        <p:spPr>
          <a:xfrm>
            <a:off x="3126658" y="1966826"/>
            <a:ext cx="3568900" cy="48340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QPS-</a:t>
            </a:r>
            <a:r>
              <a:rPr kumimoji="0" lang="en-US" sz="2400" b="0" i="0" u="none" strike="noStrike" kern="0" cap="none" spc="0" normalizeH="0" baseline="0" noProof="0" dirty="0" err="1">
                <a:ln>
                  <a:noFill/>
                </a:ln>
                <a:solidFill>
                  <a:sysClr val="windowText" lastClr="000000"/>
                </a:solidFill>
                <a:effectLst/>
                <a:uLnTx/>
                <a:uFillTx/>
              </a:rPr>
              <a:t>iSLIP</a:t>
            </a:r>
            <a:r>
              <a:rPr kumimoji="0" lang="en-US" sz="2400" b="0" i="0" u="none" strike="noStrike" kern="0" cap="none" spc="0" normalizeH="0" baseline="0" noProof="0" dirty="0">
                <a:ln>
                  <a:noFill/>
                </a:ln>
                <a:solidFill>
                  <a:sysClr val="windowText" lastClr="000000"/>
                </a:solidFill>
                <a:effectLst/>
                <a:uLnTx/>
                <a:uFillTx/>
              </a:rPr>
              <a:t> vs. </a:t>
            </a:r>
            <a:r>
              <a:rPr kumimoji="0" lang="en-US" sz="2400" b="0" i="0" u="none" strike="noStrike" kern="0" cap="none" spc="0" normalizeH="0" baseline="0" noProof="0" dirty="0" err="1">
                <a:ln>
                  <a:noFill/>
                </a:ln>
                <a:solidFill>
                  <a:sysClr val="windowText" lastClr="000000"/>
                </a:solidFill>
                <a:effectLst/>
                <a:uLnTx/>
                <a:uFillTx/>
              </a:rPr>
              <a:t>iSLIP</a:t>
            </a:r>
            <a:endParaRPr kumimoji="0" lang="en-US"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64559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latin typeface="+mn-lt"/>
              </a:rPr>
              <a:t>Input-Queued Crossbar Switches</a:t>
            </a:r>
          </a:p>
        </p:txBody>
      </p:sp>
      <p:sp>
        <p:nvSpPr>
          <p:cNvPr id="4" name="日期占位符 3"/>
          <p:cNvSpPr>
            <a:spLocks noGrp="1"/>
          </p:cNvSpPr>
          <p:nvPr>
            <p:ph type="dt" sz="half" idx="10"/>
          </p:nvPr>
        </p:nvSpPr>
        <p:spPr/>
        <p:txBody>
          <a:bodyPr/>
          <a:lstStyle/>
          <a:p>
            <a:fld id="{10108F75-BF55-4C0C-BF64-51744FE2A5C1}" type="datetime4">
              <a:rPr lang="en-US" altLang="zh-CN" smtClean="0"/>
              <a:t>November 3, 2019</a:t>
            </a:fld>
            <a:endParaRPr lang="zh-CN" altLang="en-US"/>
          </a:p>
        </p:txBody>
      </p:sp>
      <p:sp>
        <p:nvSpPr>
          <p:cNvPr id="5" name="页脚占位符 4"/>
          <p:cNvSpPr>
            <a:spLocks noGrp="1"/>
          </p:cNvSpPr>
          <p:nvPr>
            <p:ph type="ftr" sz="quarter" idx="11"/>
          </p:nvPr>
        </p:nvSpPr>
        <p:spPr/>
        <p:txBody>
          <a:bodyPr/>
          <a:lstStyle/>
          <a:p>
            <a:r>
              <a:rPr lang="sv-SE" altLang="zh-CN"/>
              <a:t>CS3251@GaTech</a:t>
            </a:r>
            <a:endParaRPr lang="zh-CN" altLang="en-US" dirty="0"/>
          </a:p>
        </p:txBody>
      </p:sp>
      <p:sp>
        <p:nvSpPr>
          <p:cNvPr id="6" name="灯片编号占位符 5"/>
          <p:cNvSpPr>
            <a:spLocks noGrp="1"/>
          </p:cNvSpPr>
          <p:nvPr>
            <p:ph type="sldNum" sz="quarter" idx="12"/>
          </p:nvPr>
        </p:nvSpPr>
        <p:spPr/>
        <p:txBody>
          <a:bodyPr/>
          <a:lstStyle/>
          <a:p>
            <a:fld id="{49BF2F59-D1D2-4BCF-82DA-B1F2608D3135}" type="slidenum">
              <a:rPr lang="zh-CN" altLang="en-US" smtClean="0"/>
              <a:pPr/>
              <a:t>4</a:t>
            </a:fld>
            <a:endParaRPr lang="zh-CN" altLang="en-US" dirty="0"/>
          </a:p>
        </p:txBody>
      </p:sp>
      <p:sp>
        <p:nvSpPr>
          <p:cNvPr id="88" name="Rectangle: Rounded Corners 87"/>
          <p:cNvSpPr/>
          <p:nvPr/>
        </p:nvSpPr>
        <p:spPr>
          <a:xfrm>
            <a:off x="1080162" y="2360806"/>
            <a:ext cx="1284761"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Segment</a:t>
            </a:r>
          </a:p>
        </p:txBody>
      </p:sp>
      <p:sp>
        <p:nvSpPr>
          <p:cNvPr id="89" name="Rectangle 88"/>
          <p:cNvSpPr/>
          <p:nvPr/>
        </p:nvSpPr>
        <p:spPr>
          <a:xfrm>
            <a:off x="385812" y="2534405"/>
            <a:ext cx="292608" cy="14630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02932" y="4133794"/>
            <a:ext cx="475488" cy="146304"/>
          </a:xfrm>
          <a:prstGeom prst="rect">
            <a:avLst/>
          </a:prstGeom>
          <a:solidFill>
            <a:srgbClr val="FF9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Right 75"/>
          <p:cNvSpPr/>
          <p:nvPr/>
        </p:nvSpPr>
        <p:spPr>
          <a:xfrm>
            <a:off x="4080951" y="2517356"/>
            <a:ext cx="392989"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Right 76"/>
          <p:cNvSpPr/>
          <p:nvPr/>
        </p:nvSpPr>
        <p:spPr>
          <a:xfrm>
            <a:off x="4089289" y="4098387"/>
            <a:ext cx="392989"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473941" y="2218380"/>
            <a:ext cx="1506583" cy="2386148"/>
          </a:xfrm>
          <a:prstGeom prst="rect">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Crossbar</a:t>
            </a:r>
          </a:p>
        </p:txBody>
      </p:sp>
      <p:grpSp>
        <p:nvGrpSpPr>
          <p:cNvPr id="9" name="Group 8"/>
          <p:cNvGrpSpPr/>
          <p:nvPr/>
        </p:nvGrpSpPr>
        <p:grpSpPr>
          <a:xfrm>
            <a:off x="2520826" y="2199640"/>
            <a:ext cx="1562315" cy="833362"/>
            <a:chOff x="2520826" y="2199640"/>
            <a:chExt cx="1562315" cy="833362"/>
          </a:xfrm>
        </p:grpSpPr>
        <p:sp>
          <p:nvSpPr>
            <p:cNvPr id="7" name="Rectangle 6"/>
            <p:cNvSpPr/>
            <p:nvPr/>
          </p:nvSpPr>
          <p:spPr>
            <a:xfrm>
              <a:off x="2607254" y="2199640"/>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192689" y="225321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3" idx="1"/>
              <a:endCxn id="23" idx="1"/>
            </p:cNvCxnSpPr>
            <p:nvPr/>
          </p:nvCxnSpPr>
          <p:spPr>
            <a:xfrm>
              <a:off x="3192689" y="234901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183980" y="2266612"/>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893188"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701709"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10230"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190499" y="2802398"/>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3" idx="1"/>
              <a:endCxn id="33" idx="1"/>
            </p:cNvCxnSpPr>
            <p:nvPr/>
          </p:nvCxnSpPr>
          <p:spPr>
            <a:xfrm>
              <a:off x="3190499" y="2898192"/>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181790" y="2815486"/>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0998" y="283487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699519" y="283487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3633674" y="2515182"/>
              <a:ext cx="45719" cy="198119"/>
              <a:chOff x="6348549" y="1950720"/>
              <a:chExt cx="45719" cy="198119"/>
            </a:xfrm>
          </p:grpSpPr>
          <p:sp>
            <p:nvSpPr>
              <p:cNvPr id="47" name="Oval 46"/>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p:cNvSpPr txBox="1"/>
            <p:nvPr/>
          </p:nvSpPr>
          <p:spPr>
            <a:xfrm>
              <a:off x="2531725" y="2205376"/>
              <a:ext cx="731290" cy="292388"/>
            </a:xfrm>
            <a:prstGeom prst="rect">
              <a:avLst/>
            </a:prstGeom>
            <a:noFill/>
          </p:spPr>
          <p:txBody>
            <a:bodyPr wrap="none" rtlCol="0">
              <a:spAutoFit/>
            </a:bodyPr>
            <a:lstStyle/>
            <a:p>
              <a:r>
                <a:rPr lang="en-US" sz="1300" b="1" dirty="0"/>
                <a:t>VOQ 1</a:t>
              </a:r>
            </a:p>
          </p:txBody>
        </p:sp>
        <p:sp>
          <p:nvSpPr>
            <p:cNvPr id="51" name="TextBox 50"/>
            <p:cNvSpPr txBox="1"/>
            <p:nvPr/>
          </p:nvSpPr>
          <p:spPr>
            <a:xfrm>
              <a:off x="2520826" y="2740614"/>
              <a:ext cx="750526" cy="292388"/>
            </a:xfrm>
            <a:prstGeom prst="rect">
              <a:avLst/>
            </a:prstGeom>
            <a:noFill/>
          </p:spPr>
          <p:txBody>
            <a:bodyPr wrap="none" rtlCol="0">
              <a:spAutoFit/>
            </a:bodyPr>
            <a:lstStyle/>
            <a:p>
              <a:r>
                <a:rPr lang="en-US" sz="1300" b="1" dirty="0"/>
                <a:t>VOQ N</a:t>
              </a:r>
            </a:p>
          </p:txBody>
        </p:sp>
      </p:grpSp>
      <p:grpSp>
        <p:nvGrpSpPr>
          <p:cNvPr id="73" name="Group 72"/>
          <p:cNvGrpSpPr/>
          <p:nvPr/>
        </p:nvGrpSpPr>
        <p:grpSpPr>
          <a:xfrm>
            <a:off x="2520826" y="3788814"/>
            <a:ext cx="1562315" cy="833362"/>
            <a:chOff x="1954760" y="3753978"/>
            <a:chExt cx="1562315" cy="833362"/>
          </a:xfrm>
        </p:grpSpPr>
        <p:sp>
          <p:nvSpPr>
            <p:cNvPr id="52" name="Rectangle 51"/>
            <p:cNvSpPr/>
            <p:nvPr/>
          </p:nvSpPr>
          <p:spPr>
            <a:xfrm>
              <a:off x="2041188" y="3753978"/>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626623" y="380755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3" idx="1"/>
              <a:endCxn id="53" idx="1"/>
            </p:cNvCxnSpPr>
            <p:nvPr/>
          </p:nvCxnSpPr>
          <p:spPr>
            <a:xfrm>
              <a:off x="2626623" y="3903348"/>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617914" y="3820950"/>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327122" y="3837782"/>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624433" y="435673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9" idx="1"/>
              <a:endCxn id="59" idx="1"/>
            </p:cNvCxnSpPr>
            <p:nvPr/>
          </p:nvCxnSpPr>
          <p:spPr>
            <a:xfrm>
              <a:off x="2624433" y="445253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615724" y="4370132"/>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324932" y="4386964"/>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147192" y="4386964"/>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3067608" y="4069520"/>
              <a:ext cx="45719" cy="198119"/>
              <a:chOff x="6348549" y="1950720"/>
              <a:chExt cx="45719" cy="198119"/>
            </a:xfrm>
          </p:grpSpPr>
          <p:sp>
            <p:nvSpPr>
              <p:cNvPr id="65" name="Oval 64"/>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1965659" y="3759714"/>
              <a:ext cx="731290" cy="292388"/>
            </a:xfrm>
            <a:prstGeom prst="rect">
              <a:avLst/>
            </a:prstGeom>
            <a:noFill/>
          </p:spPr>
          <p:txBody>
            <a:bodyPr wrap="none" rtlCol="0">
              <a:spAutoFit/>
            </a:bodyPr>
            <a:lstStyle/>
            <a:p>
              <a:r>
                <a:rPr lang="en-US" sz="1300" b="1" dirty="0"/>
                <a:t>VOQ 1</a:t>
              </a:r>
            </a:p>
          </p:txBody>
        </p:sp>
        <p:sp>
          <p:nvSpPr>
            <p:cNvPr id="69" name="TextBox 68"/>
            <p:cNvSpPr txBox="1"/>
            <p:nvPr/>
          </p:nvSpPr>
          <p:spPr>
            <a:xfrm>
              <a:off x="1954760" y="4294952"/>
              <a:ext cx="750526" cy="292388"/>
            </a:xfrm>
            <a:prstGeom prst="rect">
              <a:avLst/>
            </a:prstGeom>
            <a:noFill/>
          </p:spPr>
          <p:txBody>
            <a:bodyPr wrap="none" rtlCol="0">
              <a:spAutoFit/>
            </a:bodyPr>
            <a:lstStyle/>
            <a:p>
              <a:r>
                <a:rPr lang="en-US" sz="1300" b="1" dirty="0"/>
                <a:t>VOQ N</a:t>
              </a:r>
            </a:p>
          </p:txBody>
        </p:sp>
        <p:sp>
          <p:nvSpPr>
            <p:cNvPr id="70" name="Rectangle 69"/>
            <p:cNvSpPr/>
            <p:nvPr/>
          </p:nvSpPr>
          <p:spPr>
            <a:xfrm>
              <a:off x="2969453" y="4386964"/>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791714" y="4386964"/>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p:cNvSpPr txBox="1"/>
          <p:nvPr/>
        </p:nvSpPr>
        <p:spPr>
          <a:xfrm>
            <a:off x="3386289" y="1930228"/>
            <a:ext cx="774571" cy="307777"/>
          </a:xfrm>
          <a:prstGeom prst="rect">
            <a:avLst/>
          </a:prstGeom>
          <a:noFill/>
        </p:spPr>
        <p:txBody>
          <a:bodyPr wrap="none" rtlCol="0">
            <a:spAutoFit/>
          </a:bodyPr>
          <a:lstStyle/>
          <a:p>
            <a:r>
              <a:rPr lang="en-US" sz="1400" b="1" dirty="0"/>
              <a:t>Input 1</a:t>
            </a:r>
          </a:p>
        </p:txBody>
      </p:sp>
      <p:sp>
        <p:nvSpPr>
          <p:cNvPr id="79" name="TextBox 78"/>
          <p:cNvSpPr txBox="1"/>
          <p:nvPr/>
        </p:nvSpPr>
        <p:spPr>
          <a:xfrm>
            <a:off x="3370156" y="3519064"/>
            <a:ext cx="805029" cy="307777"/>
          </a:xfrm>
          <a:prstGeom prst="rect">
            <a:avLst/>
          </a:prstGeom>
          <a:noFill/>
        </p:spPr>
        <p:txBody>
          <a:bodyPr wrap="none" rtlCol="0">
            <a:spAutoFit/>
          </a:bodyPr>
          <a:lstStyle/>
          <a:p>
            <a:r>
              <a:rPr lang="en-US" sz="1400" b="1" dirty="0"/>
              <a:t>Input N</a:t>
            </a:r>
          </a:p>
        </p:txBody>
      </p:sp>
      <p:grpSp>
        <p:nvGrpSpPr>
          <p:cNvPr id="83" name="Group 82"/>
          <p:cNvGrpSpPr/>
          <p:nvPr/>
        </p:nvGrpSpPr>
        <p:grpSpPr>
          <a:xfrm>
            <a:off x="3299477" y="3181893"/>
            <a:ext cx="91440" cy="352695"/>
            <a:chOff x="7097486" y="2049280"/>
            <a:chExt cx="91440" cy="352695"/>
          </a:xfrm>
        </p:grpSpPr>
        <p:sp>
          <p:nvSpPr>
            <p:cNvPr id="80" name="Oval 79"/>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Arrow: Right 83"/>
          <p:cNvSpPr/>
          <p:nvPr/>
        </p:nvSpPr>
        <p:spPr>
          <a:xfrm>
            <a:off x="5989233" y="2544601"/>
            <a:ext cx="916666"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row: Right 84"/>
          <p:cNvSpPr/>
          <p:nvPr/>
        </p:nvSpPr>
        <p:spPr>
          <a:xfrm>
            <a:off x="5989233" y="4108348"/>
            <a:ext cx="916666"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5910852" y="3911358"/>
            <a:ext cx="960519" cy="307777"/>
          </a:xfrm>
          <a:prstGeom prst="rect">
            <a:avLst/>
          </a:prstGeom>
          <a:noFill/>
        </p:spPr>
        <p:txBody>
          <a:bodyPr wrap="none" rtlCol="0">
            <a:spAutoFit/>
          </a:bodyPr>
          <a:lstStyle/>
          <a:p>
            <a:r>
              <a:rPr lang="en-US" sz="1400" b="1" dirty="0"/>
              <a:t>Output N</a:t>
            </a:r>
          </a:p>
        </p:txBody>
      </p:sp>
      <p:sp>
        <p:nvSpPr>
          <p:cNvPr id="87" name="TextBox 86"/>
          <p:cNvSpPr txBox="1"/>
          <p:nvPr/>
        </p:nvSpPr>
        <p:spPr>
          <a:xfrm>
            <a:off x="5910852" y="2323798"/>
            <a:ext cx="928459" cy="307777"/>
          </a:xfrm>
          <a:prstGeom prst="rect">
            <a:avLst/>
          </a:prstGeom>
          <a:noFill/>
        </p:spPr>
        <p:txBody>
          <a:bodyPr wrap="none" rtlCol="0">
            <a:spAutoFit/>
          </a:bodyPr>
          <a:lstStyle/>
          <a:p>
            <a:r>
              <a:rPr lang="en-US" sz="1400" b="1" dirty="0"/>
              <a:t>Output 1</a:t>
            </a:r>
          </a:p>
        </p:txBody>
      </p:sp>
      <p:grpSp>
        <p:nvGrpSpPr>
          <p:cNvPr id="92" name="Group 91"/>
          <p:cNvGrpSpPr/>
          <p:nvPr/>
        </p:nvGrpSpPr>
        <p:grpSpPr>
          <a:xfrm>
            <a:off x="6318477" y="3184955"/>
            <a:ext cx="91440" cy="352695"/>
            <a:chOff x="7097486" y="2049280"/>
            <a:chExt cx="91440" cy="352695"/>
          </a:xfrm>
        </p:grpSpPr>
        <p:sp>
          <p:nvSpPr>
            <p:cNvPr id="93" name="Oval 92"/>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Rectangle: Rounded Corners 101"/>
          <p:cNvSpPr/>
          <p:nvPr/>
        </p:nvSpPr>
        <p:spPr>
          <a:xfrm>
            <a:off x="1058436" y="3932035"/>
            <a:ext cx="1284761"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Segment</a:t>
            </a:r>
          </a:p>
        </p:txBody>
      </p:sp>
      <p:sp>
        <p:nvSpPr>
          <p:cNvPr id="103" name="Rectangle: Rounded Corners 102"/>
          <p:cNvSpPr/>
          <p:nvPr/>
        </p:nvSpPr>
        <p:spPr>
          <a:xfrm>
            <a:off x="910493" y="2011680"/>
            <a:ext cx="1575805" cy="2795451"/>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103"/>
          <p:cNvSpPr/>
          <p:nvPr/>
        </p:nvSpPr>
        <p:spPr>
          <a:xfrm>
            <a:off x="7205323" y="2407607"/>
            <a:ext cx="1328577"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Assemble</a:t>
            </a:r>
          </a:p>
        </p:txBody>
      </p:sp>
      <p:sp>
        <p:nvSpPr>
          <p:cNvPr id="106" name="Rectangle: Rounded Corners 105"/>
          <p:cNvSpPr/>
          <p:nvPr/>
        </p:nvSpPr>
        <p:spPr>
          <a:xfrm>
            <a:off x="7035654" y="2011680"/>
            <a:ext cx="1672212" cy="2795451"/>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106"/>
          <p:cNvSpPr/>
          <p:nvPr/>
        </p:nvSpPr>
        <p:spPr>
          <a:xfrm>
            <a:off x="7196614" y="4001155"/>
            <a:ext cx="1328577"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Assemble</a:t>
            </a:r>
          </a:p>
        </p:txBody>
      </p:sp>
      <p:sp>
        <p:nvSpPr>
          <p:cNvPr id="109" name="Speech Bubble: Rectangle with Corners Rounded 108"/>
          <p:cNvSpPr/>
          <p:nvPr/>
        </p:nvSpPr>
        <p:spPr>
          <a:xfrm>
            <a:off x="1389584" y="5076027"/>
            <a:ext cx="2469978" cy="560132"/>
          </a:xfrm>
          <a:prstGeom prst="wedgeRoundRectCallout">
            <a:avLst>
              <a:gd name="adj1" fmla="val -38251"/>
              <a:gd name="adj2" fmla="val -9684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Segment variable-size packets into fixed-size</a:t>
            </a:r>
          </a:p>
        </p:txBody>
      </p:sp>
      <p:sp>
        <p:nvSpPr>
          <p:cNvPr id="110" name="Speech Bubble: Rectangle with Corners Rounded 109"/>
          <p:cNvSpPr/>
          <p:nvPr/>
        </p:nvSpPr>
        <p:spPr>
          <a:xfrm>
            <a:off x="6191793" y="5079517"/>
            <a:ext cx="2323557" cy="560132"/>
          </a:xfrm>
          <a:prstGeom prst="wedgeRoundRectCallout">
            <a:avLst>
              <a:gd name="adj1" fmla="val 34732"/>
              <a:gd name="adj2" fmla="val -9684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Reassemble packets before they leave</a:t>
            </a:r>
          </a:p>
        </p:txBody>
      </p:sp>
      <p:sp>
        <p:nvSpPr>
          <p:cNvPr id="111" name="TextBox 110"/>
          <p:cNvSpPr txBox="1"/>
          <p:nvPr/>
        </p:nvSpPr>
        <p:spPr>
          <a:xfrm>
            <a:off x="-90079" y="1868867"/>
            <a:ext cx="1061509" cy="369332"/>
          </a:xfrm>
          <a:prstGeom prst="rect">
            <a:avLst/>
          </a:prstGeom>
          <a:noFill/>
        </p:spPr>
        <p:txBody>
          <a:bodyPr wrap="none" rtlCol="0">
            <a:spAutoFit/>
          </a:bodyPr>
          <a:lstStyle/>
          <a:p>
            <a:r>
              <a:rPr lang="en-US" dirty="0"/>
              <a:t>Packets</a:t>
            </a:r>
          </a:p>
        </p:txBody>
      </p:sp>
      <p:grpSp>
        <p:nvGrpSpPr>
          <p:cNvPr id="112" name="Group 111"/>
          <p:cNvGrpSpPr/>
          <p:nvPr/>
        </p:nvGrpSpPr>
        <p:grpSpPr>
          <a:xfrm>
            <a:off x="1756740" y="3239909"/>
            <a:ext cx="91440" cy="352695"/>
            <a:chOff x="7097486" y="2049280"/>
            <a:chExt cx="91440" cy="352695"/>
          </a:xfrm>
        </p:grpSpPr>
        <p:sp>
          <p:nvSpPr>
            <p:cNvPr id="113" name="Oval 112"/>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486396" y="3239909"/>
            <a:ext cx="91440" cy="352695"/>
            <a:chOff x="7097486" y="2049280"/>
            <a:chExt cx="91440" cy="352695"/>
          </a:xfrm>
        </p:grpSpPr>
        <p:sp>
          <p:nvSpPr>
            <p:cNvPr id="117" name="Oval 116"/>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7823891" y="3191195"/>
            <a:ext cx="91440" cy="352695"/>
            <a:chOff x="7097486" y="2049280"/>
            <a:chExt cx="91440" cy="352695"/>
          </a:xfrm>
        </p:grpSpPr>
        <p:sp>
          <p:nvSpPr>
            <p:cNvPr id="121" name="Oval 120"/>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Rectangle 90"/>
          <p:cNvSpPr/>
          <p:nvPr/>
        </p:nvSpPr>
        <p:spPr>
          <a:xfrm>
            <a:off x="3532809" y="2835718"/>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350201" y="284132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3707763" y="3869520"/>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525088" y="387116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3342413" y="386914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0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2"/>
                                        </p:tgtEl>
                                        <p:attrNameLst>
                                          <p:attrName>style.visibility</p:attrName>
                                        </p:attrNameLst>
                                      </p:cBhvr>
                                      <p:to>
                                        <p:strVal val="visible"/>
                                      </p:to>
                                    </p:set>
                                    <p:anim calcmode="lin" valueType="num">
                                      <p:cBhvr additive="base">
                                        <p:cTn id="41" dur="500" fill="hold"/>
                                        <p:tgtEl>
                                          <p:spTgt spid="102"/>
                                        </p:tgtEl>
                                        <p:attrNameLst>
                                          <p:attrName>ppt_x</p:attrName>
                                        </p:attrNameLst>
                                      </p:cBhvr>
                                      <p:tavLst>
                                        <p:tav tm="0">
                                          <p:val>
                                            <p:strVal val="#ppt_x"/>
                                          </p:val>
                                        </p:tav>
                                        <p:tav tm="100000">
                                          <p:val>
                                            <p:strVal val="#ppt_x"/>
                                          </p:val>
                                        </p:tav>
                                      </p:tavLst>
                                    </p:anim>
                                    <p:anim calcmode="lin" valueType="num">
                                      <p:cBhvr additive="base">
                                        <p:cTn id="42" dur="500" fill="hold"/>
                                        <p:tgtEl>
                                          <p:spTgt spid="10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0"/>
                                        </p:tgtEl>
                                        <p:attrNameLst>
                                          <p:attrName>style.visibility</p:attrName>
                                        </p:attrNameLst>
                                      </p:cBhvr>
                                      <p:to>
                                        <p:strVal val="visible"/>
                                      </p:to>
                                    </p:set>
                                    <p:anim calcmode="lin" valueType="num">
                                      <p:cBhvr additive="base">
                                        <p:cTn id="45" dur="500" fill="hold"/>
                                        <p:tgtEl>
                                          <p:spTgt spid="110"/>
                                        </p:tgtEl>
                                        <p:attrNameLst>
                                          <p:attrName>ppt_x</p:attrName>
                                        </p:attrNameLst>
                                      </p:cBhvr>
                                      <p:tavLst>
                                        <p:tav tm="0">
                                          <p:val>
                                            <p:strVal val="#ppt_x"/>
                                          </p:val>
                                        </p:tav>
                                        <p:tav tm="100000">
                                          <p:val>
                                            <p:strVal val="#ppt_x"/>
                                          </p:val>
                                        </p:tav>
                                      </p:tavLst>
                                    </p:anim>
                                    <p:anim calcmode="lin" valueType="num">
                                      <p:cBhvr additive="base">
                                        <p:cTn id="46" dur="500" fill="hold"/>
                                        <p:tgtEl>
                                          <p:spTgt spid="110"/>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anim calcmode="lin" valueType="num">
                                      <p:cBhvr additive="base">
                                        <p:cTn id="49" dur="500" fill="hold"/>
                                        <p:tgtEl>
                                          <p:spTgt spid="112"/>
                                        </p:tgtEl>
                                        <p:attrNameLst>
                                          <p:attrName>ppt_x</p:attrName>
                                        </p:attrNameLst>
                                      </p:cBhvr>
                                      <p:tavLst>
                                        <p:tav tm="0">
                                          <p:val>
                                            <p:strVal val="#ppt_x"/>
                                          </p:val>
                                        </p:tav>
                                        <p:tav tm="100000">
                                          <p:val>
                                            <p:strVal val="#ppt_x"/>
                                          </p:val>
                                        </p:tav>
                                      </p:tavLst>
                                    </p:anim>
                                    <p:anim calcmode="lin" valueType="num">
                                      <p:cBhvr additive="base">
                                        <p:cTn id="50" dur="500" fill="hold"/>
                                        <p:tgtEl>
                                          <p:spTgt spid="11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8"/>
                                        </p:tgtEl>
                                        <p:attrNameLst>
                                          <p:attrName>style.visibility</p:attrName>
                                        </p:attrNameLst>
                                      </p:cBhvr>
                                      <p:to>
                                        <p:strVal val="visible"/>
                                      </p:to>
                                    </p:set>
                                    <p:anim calcmode="lin" valueType="num">
                                      <p:cBhvr additive="base">
                                        <p:cTn id="53" dur="500" fill="hold"/>
                                        <p:tgtEl>
                                          <p:spTgt spid="88"/>
                                        </p:tgtEl>
                                        <p:attrNameLst>
                                          <p:attrName>ppt_x</p:attrName>
                                        </p:attrNameLst>
                                      </p:cBhvr>
                                      <p:tavLst>
                                        <p:tav tm="0">
                                          <p:val>
                                            <p:strVal val="#ppt_x"/>
                                          </p:val>
                                        </p:tav>
                                        <p:tav tm="100000">
                                          <p:val>
                                            <p:strVal val="#ppt_x"/>
                                          </p:val>
                                        </p:tav>
                                      </p:tavLst>
                                    </p:anim>
                                    <p:anim calcmode="lin" valueType="num">
                                      <p:cBhvr additive="base">
                                        <p:cTn id="54" dur="500" fill="hold"/>
                                        <p:tgtEl>
                                          <p:spTgt spid="8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03"/>
                                        </p:tgtEl>
                                        <p:attrNameLst>
                                          <p:attrName>style.visibility</p:attrName>
                                        </p:attrNameLst>
                                      </p:cBhvr>
                                      <p:to>
                                        <p:strVal val="visible"/>
                                      </p:to>
                                    </p:set>
                                    <p:anim calcmode="lin" valueType="num">
                                      <p:cBhvr additive="base">
                                        <p:cTn id="57" dur="500" fill="hold"/>
                                        <p:tgtEl>
                                          <p:spTgt spid="103"/>
                                        </p:tgtEl>
                                        <p:attrNameLst>
                                          <p:attrName>ppt_x</p:attrName>
                                        </p:attrNameLst>
                                      </p:cBhvr>
                                      <p:tavLst>
                                        <p:tav tm="0">
                                          <p:val>
                                            <p:strVal val="#ppt_x"/>
                                          </p:val>
                                        </p:tav>
                                        <p:tav tm="100000">
                                          <p:val>
                                            <p:strVal val="#ppt_x"/>
                                          </p:val>
                                        </p:tav>
                                      </p:tavLst>
                                    </p:anim>
                                    <p:anim calcmode="lin" valueType="num">
                                      <p:cBhvr additive="base">
                                        <p:cTn id="58" dur="500" fill="hold"/>
                                        <p:tgtEl>
                                          <p:spTgt spid="10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09"/>
                                        </p:tgtEl>
                                        <p:attrNameLst>
                                          <p:attrName>style.visibility</p:attrName>
                                        </p:attrNameLst>
                                      </p:cBhvr>
                                      <p:to>
                                        <p:strVal val="visible"/>
                                      </p:to>
                                    </p:set>
                                    <p:anim calcmode="lin" valueType="num">
                                      <p:cBhvr additive="base">
                                        <p:cTn id="61" dur="500" fill="hold"/>
                                        <p:tgtEl>
                                          <p:spTgt spid="109"/>
                                        </p:tgtEl>
                                        <p:attrNameLst>
                                          <p:attrName>ppt_x</p:attrName>
                                        </p:attrNameLst>
                                      </p:cBhvr>
                                      <p:tavLst>
                                        <p:tav tm="0">
                                          <p:val>
                                            <p:strVal val="#ppt_x"/>
                                          </p:val>
                                        </p:tav>
                                        <p:tav tm="100000">
                                          <p:val>
                                            <p:strVal val="#ppt_x"/>
                                          </p:val>
                                        </p:tav>
                                      </p:tavLst>
                                    </p:anim>
                                    <p:anim calcmode="lin" valueType="num">
                                      <p:cBhvr additive="base">
                                        <p:cTn id="62" dur="500" fill="hold"/>
                                        <p:tgtEl>
                                          <p:spTgt spid="10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90"/>
                                        </p:tgtEl>
                                        <p:attrNameLst>
                                          <p:attrName>style.visibility</p:attrName>
                                        </p:attrNameLst>
                                      </p:cBhvr>
                                      <p:to>
                                        <p:strVal val="visible"/>
                                      </p:to>
                                    </p:set>
                                    <p:anim calcmode="lin" valueType="num">
                                      <p:cBhvr additive="base">
                                        <p:cTn id="65" dur="500" fill="hold"/>
                                        <p:tgtEl>
                                          <p:spTgt spid="90"/>
                                        </p:tgtEl>
                                        <p:attrNameLst>
                                          <p:attrName>ppt_x</p:attrName>
                                        </p:attrNameLst>
                                      </p:cBhvr>
                                      <p:tavLst>
                                        <p:tav tm="0">
                                          <p:val>
                                            <p:strVal val="#ppt_x"/>
                                          </p:val>
                                        </p:tav>
                                        <p:tav tm="100000">
                                          <p:val>
                                            <p:strVal val="#ppt_x"/>
                                          </p:val>
                                        </p:tav>
                                      </p:tavLst>
                                    </p:anim>
                                    <p:anim calcmode="lin" valueType="num">
                                      <p:cBhvr additive="base">
                                        <p:cTn id="66" dur="500" fill="hold"/>
                                        <p:tgtEl>
                                          <p:spTgt spid="9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anim calcmode="lin" valueType="num">
                                      <p:cBhvr additive="base">
                                        <p:cTn id="69" dur="500" fill="hold"/>
                                        <p:tgtEl>
                                          <p:spTgt spid="116"/>
                                        </p:tgtEl>
                                        <p:attrNameLst>
                                          <p:attrName>ppt_x</p:attrName>
                                        </p:attrNameLst>
                                      </p:cBhvr>
                                      <p:tavLst>
                                        <p:tav tm="0">
                                          <p:val>
                                            <p:strVal val="#ppt_x"/>
                                          </p:val>
                                        </p:tav>
                                        <p:tav tm="100000">
                                          <p:val>
                                            <p:strVal val="#ppt_x"/>
                                          </p:val>
                                        </p:tav>
                                      </p:tavLst>
                                    </p:anim>
                                    <p:anim calcmode="lin" valueType="num">
                                      <p:cBhvr additive="base">
                                        <p:cTn id="70" dur="500" fill="hold"/>
                                        <p:tgtEl>
                                          <p:spTgt spid="11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 calcmode="lin" valueType="num">
                                      <p:cBhvr additive="base">
                                        <p:cTn id="73" dur="500" fill="hold"/>
                                        <p:tgtEl>
                                          <p:spTgt spid="89"/>
                                        </p:tgtEl>
                                        <p:attrNameLst>
                                          <p:attrName>ppt_x</p:attrName>
                                        </p:attrNameLst>
                                      </p:cBhvr>
                                      <p:tavLst>
                                        <p:tav tm="0">
                                          <p:val>
                                            <p:strVal val="#ppt_x"/>
                                          </p:val>
                                        </p:tav>
                                        <p:tav tm="100000">
                                          <p:val>
                                            <p:strVal val="#ppt_x"/>
                                          </p:val>
                                        </p:tav>
                                      </p:tavLst>
                                    </p:anim>
                                    <p:anim calcmode="lin" valueType="num">
                                      <p:cBhvr additive="base">
                                        <p:cTn id="74" dur="500" fill="hold"/>
                                        <p:tgtEl>
                                          <p:spTgt spid="8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anim calcmode="lin" valueType="num">
                                      <p:cBhvr additive="base">
                                        <p:cTn id="77" dur="500" fill="hold"/>
                                        <p:tgtEl>
                                          <p:spTgt spid="111"/>
                                        </p:tgtEl>
                                        <p:attrNameLst>
                                          <p:attrName>ppt_x</p:attrName>
                                        </p:attrNameLst>
                                      </p:cBhvr>
                                      <p:tavLst>
                                        <p:tav tm="0">
                                          <p:val>
                                            <p:strVal val="#ppt_x"/>
                                          </p:val>
                                        </p:tav>
                                        <p:tav tm="100000">
                                          <p:val>
                                            <p:strVal val="#ppt_x"/>
                                          </p:val>
                                        </p:tav>
                                      </p:tavLst>
                                    </p:anim>
                                    <p:anim calcmode="lin" valueType="num">
                                      <p:cBhvr additive="base">
                                        <p:cTn id="78" dur="500" fill="hold"/>
                                        <p:tgtEl>
                                          <p:spTgt spid="11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06"/>
                                        </p:tgtEl>
                                        <p:attrNameLst>
                                          <p:attrName>style.visibility</p:attrName>
                                        </p:attrNameLst>
                                      </p:cBhvr>
                                      <p:to>
                                        <p:strVal val="visible"/>
                                      </p:to>
                                    </p:set>
                                    <p:anim calcmode="lin" valueType="num">
                                      <p:cBhvr additive="base">
                                        <p:cTn id="81" dur="500" fill="hold"/>
                                        <p:tgtEl>
                                          <p:spTgt spid="106"/>
                                        </p:tgtEl>
                                        <p:attrNameLst>
                                          <p:attrName>ppt_x</p:attrName>
                                        </p:attrNameLst>
                                      </p:cBhvr>
                                      <p:tavLst>
                                        <p:tav tm="0">
                                          <p:val>
                                            <p:strVal val="#ppt_x"/>
                                          </p:val>
                                        </p:tav>
                                        <p:tav tm="100000">
                                          <p:val>
                                            <p:strVal val="#ppt_x"/>
                                          </p:val>
                                        </p:tav>
                                      </p:tavLst>
                                    </p:anim>
                                    <p:anim calcmode="lin" valueType="num">
                                      <p:cBhvr additive="base">
                                        <p:cTn id="82" dur="500" fill="hold"/>
                                        <p:tgtEl>
                                          <p:spTgt spid="10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4"/>
                                        </p:tgtEl>
                                        <p:attrNameLst>
                                          <p:attrName>style.visibility</p:attrName>
                                        </p:attrNameLst>
                                      </p:cBhvr>
                                      <p:to>
                                        <p:strVal val="visible"/>
                                      </p:to>
                                    </p:set>
                                    <p:anim calcmode="lin" valueType="num">
                                      <p:cBhvr additive="base">
                                        <p:cTn id="85" dur="500" fill="hold"/>
                                        <p:tgtEl>
                                          <p:spTgt spid="104"/>
                                        </p:tgtEl>
                                        <p:attrNameLst>
                                          <p:attrName>ppt_x</p:attrName>
                                        </p:attrNameLst>
                                      </p:cBhvr>
                                      <p:tavLst>
                                        <p:tav tm="0">
                                          <p:val>
                                            <p:strVal val="#ppt_x"/>
                                          </p:val>
                                        </p:tav>
                                        <p:tav tm="100000">
                                          <p:val>
                                            <p:strVal val="#ppt_x"/>
                                          </p:val>
                                        </p:tav>
                                      </p:tavLst>
                                    </p:anim>
                                    <p:anim calcmode="lin" valueType="num">
                                      <p:cBhvr additive="base">
                                        <p:cTn id="86" dur="500" fill="hold"/>
                                        <p:tgtEl>
                                          <p:spTgt spid="104"/>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20"/>
                                        </p:tgtEl>
                                        <p:attrNameLst>
                                          <p:attrName>style.visibility</p:attrName>
                                        </p:attrNameLst>
                                      </p:cBhvr>
                                      <p:to>
                                        <p:strVal val="visible"/>
                                      </p:to>
                                    </p:set>
                                    <p:anim calcmode="lin" valueType="num">
                                      <p:cBhvr additive="base">
                                        <p:cTn id="89" dur="500" fill="hold"/>
                                        <p:tgtEl>
                                          <p:spTgt spid="120"/>
                                        </p:tgtEl>
                                        <p:attrNameLst>
                                          <p:attrName>ppt_x</p:attrName>
                                        </p:attrNameLst>
                                      </p:cBhvr>
                                      <p:tavLst>
                                        <p:tav tm="0">
                                          <p:val>
                                            <p:strVal val="#ppt_x"/>
                                          </p:val>
                                        </p:tav>
                                        <p:tav tm="100000">
                                          <p:val>
                                            <p:strVal val="#ppt_x"/>
                                          </p:val>
                                        </p:tav>
                                      </p:tavLst>
                                    </p:anim>
                                    <p:anim calcmode="lin" valueType="num">
                                      <p:cBhvr additive="base">
                                        <p:cTn id="90" dur="500" fill="hold"/>
                                        <p:tgtEl>
                                          <p:spTgt spid="120"/>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07"/>
                                        </p:tgtEl>
                                        <p:attrNameLst>
                                          <p:attrName>style.visibility</p:attrName>
                                        </p:attrNameLst>
                                      </p:cBhvr>
                                      <p:to>
                                        <p:strVal val="visible"/>
                                      </p:to>
                                    </p:set>
                                    <p:anim calcmode="lin" valueType="num">
                                      <p:cBhvr additive="base">
                                        <p:cTn id="93" dur="500" fill="hold"/>
                                        <p:tgtEl>
                                          <p:spTgt spid="107"/>
                                        </p:tgtEl>
                                        <p:attrNameLst>
                                          <p:attrName>ppt_x</p:attrName>
                                        </p:attrNameLst>
                                      </p:cBhvr>
                                      <p:tavLst>
                                        <p:tav tm="0">
                                          <p:val>
                                            <p:strVal val="#ppt_x"/>
                                          </p:val>
                                        </p:tav>
                                        <p:tav tm="100000">
                                          <p:val>
                                            <p:strVal val="#ppt_x"/>
                                          </p:val>
                                        </p:tav>
                                      </p:tavLst>
                                    </p:anim>
                                    <p:anim calcmode="lin" valueType="num">
                                      <p:cBhvr additive="base">
                                        <p:cTn id="94"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91"/>
                                        </p:tgtEl>
                                        <p:attrNameLst>
                                          <p:attrName>style.visibility</p:attrName>
                                        </p:attrNameLst>
                                      </p:cBhvr>
                                      <p:to>
                                        <p:strVal val="visible"/>
                                      </p:to>
                                    </p:set>
                                    <p:animEffect transition="in" filter="fade">
                                      <p:cBhvr>
                                        <p:cTn id="99" dur="1000"/>
                                        <p:tgtEl>
                                          <p:spTgt spid="91"/>
                                        </p:tgtEl>
                                      </p:cBhvr>
                                    </p:animEffect>
                                    <p:anim calcmode="lin" valueType="num">
                                      <p:cBhvr>
                                        <p:cTn id="100" dur="1000" fill="hold"/>
                                        <p:tgtEl>
                                          <p:spTgt spid="91"/>
                                        </p:tgtEl>
                                        <p:attrNameLst>
                                          <p:attrName>ppt_x</p:attrName>
                                        </p:attrNameLst>
                                      </p:cBhvr>
                                      <p:tavLst>
                                        <p:tav tm="0">
                                          <p:val>
                                            <p:strVal val="#ppt_x"/>
                                          </p:val>
                                        </p:tav>
                                        <p:tav tm="100000">
                                          <p:val>
                                            <p:strVal val="#ppt_x"/>
                                          </p:val>
                                        </p:tav>
                                      </p:tavLst>
                                    </p:anim>
                                    <p:anim calcmode="lin" valueType="num">
                                      <p:cBhvr>
                                        <p:cTn id="101" dur="1000" fill="hold"/>
                                        <p:tgtEl>
                                          <p:spTgt spid="9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96"/>
                                        </p:tgtEl>
                                        <p:attrNameLst>
                                          <p:attrName>style.visibility</p:attrName>
                                        </p:attrNameLst>
                                      </p:cBhvr>
                                      <p:to>
                                        <p:strVal val="visible"/>
                                      </p:to>
                                    </p:set>
                                    <p:animEffect transition="in" filter="fade">
                                      <p:cBhvr>
                                        <p:cTn id="104" dur="1000"/>
                                        <p:tgtEl>
                                          <p:spTgt spid="96"/>
                                        </p:tgtEl>
                                      </p:cBhvr>
                                    </p:animEffect>
                                    <p:anim calcmode="lin" valueType="num">
                                      <p:cBhvr>
                                        <p:cTn id="105" dur="1000" fill="hold"/>
                                        <p:tgtEl>
                                          <p:spTgt spid="96"/>
                                        </p:tgtEl>
                                        <p:attrNameLst>
                                          <p:attrName>ppt_x</p:attrName>
                                        </p:attrNameLst>
                                      </p:cBhvr>
                                      <p:tavLst>
                                        <p:tav tm="0">
                                          <p:val>
                                            <p:strVal val="#ppt_x"/>
                                          </p:val>
                                        </p:tav>
                                        <p:tav tm="100000">
                                          <p:val>
                                            <p:strVal val="#ppt_x"/>
                                          </p:val>
                                        </p:tav>
                                      </p:tavLst>
                                    </p:anim>
                                    <p:anim calcmode="lin" valueType="num">
                                      <p:cBhvr>
                                        <p:cTn id="106" dur="1000" fill="hold"/>
                                        <p:tgtEl>
                                          <p:spTgt spid="96"/>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98"/>
                                        </p:tgtEl>
                                        <p:attrNameLst>
                                          <p:attrName>style.visibility</p:attrName>
                                        </p:attrNameLst>
                                      </p:cBhvr>
                                      <p:to>
                                        <p:strVal val="visible"/>
                                      </p:to>
                                    </p:set>
                                    <p:animEffect transition="in" filter="fade">
                                      <p:cBhvr>
                                        <p:cTn id="109" dur="1000"/>
                                        <p:tgtEl>
                                          <p:spTgt spid="98"/>
                                        </p:tgtEl>
                                      </p:cBhvr>
                                    </p:animEffect>
                                    <p:anim calcmode="lin" valueType="num">
                                      <p:cBhvr>
                                        <p:cTn id="110" dur="1000" fill="hold"/>
                                        <p:tgtEl>
                                          <p:spTgt spid="98"/>
                                        </p:tgtEl>
                                        <p:attrNameLst>
                                          <p:attrName>ppt_x</p:attrName>
                                        </p:attrNameLst>
                                      </p:cBhvr>
                                      <p:tavLst>
                                        <p:tav tm="0">
                                          <p:val>
                                            <p:strVal val="#ppt_x"/>
                                          </p:val>
                                        </p:tav>
                                        <p:tav tm="100000">
                                          <p:val>
                                            <p:strVal val="#ppt_x"/>
                                          </p:val>
                                        </p:tav>
                                      </p:tavLst>
                                    </p:anim>
                                    <p:anim calcmode="lin" valueType="num">
                                      <p:cBhvr>
                                        <p:cTn id="111" dur="1000" fill="hold"/>
                                        <p:tgtEl>
                                          <p:spTgt spid="9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7"/>
                                        </p:tgtEl>
                                        <p:attrNameLst>
                                          <p:attrName>style.visibility</p:attrName>
                                        </p:attrNameLst>
                                      </p:cBhvr>
                                      <p:to>
                                        <p:strVal val="visible"/>
                                      </p:to>
                                    </p:set>
                                    <p:animEffect transition="in" filter="fade">
                                      <p:cBhvr>
                                        <p:cTn id="114" dur="1000"/>
                                        <p:tgtEl>
                                          <p:spTgt spid="97"/>
                                        </p:tgtEl>
                                      </p:cBhvr>
                                    </p:animEffect>
                                    <p:anim calcmode="lin" valueType="num">
                                      <p:cBhvr>
                                        <p:cTn id="115" dur="1000" fill="hold"/>
                                        <p:tgtEl>
                                          <p:spTgt spid="97"/>
                                        </p:tgtEl>
                                        <p:attrNameLst>
                                          <p:attrName>ppt_x</p:attrName>
                                        </p:attrNameLst>
                                      </p:cBhvr>
                                      <p:tavLst>
                                        <p:tav tm="0">
                                          <p:val>
                                            <p:strVal val="#ppt_x"/>
                                          </p:val>
                                        </p:tav>
                                        <p:tav tm="100000">
                                          <p:val>
                                            <p:strVal val="#ppt_x"/>
                                          </p:val>
                                        </p:tav>
                                      </p:tavLst>
                                    </p:anim>
                                    <p:anim calcmode="lin" valueType="num">
                                      <p:cBhvr>
                                        <p:cTn id="116" dur="1000" fill="hold"/>
                                        <p:tgtEl>
                                          <p:spTgt spid="97"/>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99"/>
                                        </p:tgtEl>
                                        <p:attrNameLst>
                                          <p:attrName>style.visibility</p:attrName>
                                        </p:attrNameLst>
                                      </p:cBhvr>
                                      <p:to>
                                        <p:strVal val="visible"/>
                                      </p:to>
                                    </p:set>
                                    <p:animEffect transition="in" filter="fade">
                                      <p:cBhvr>
                                        <p:cTn id="119" dur="1000"/>
                                        <p:tgtEl>
                                          <p:spTgt spid="99"/>
                                        </p:tgtEl>
                                      </p:cBhvr>
                                    </p:animEffect>
                                    <p:anim calcmode="lin" valueType="num">
                                      <p:cBhvr>
                                        <p:cTn id="120" dur="1000" fill="hold"/>
                                        <p:tgtEl>
                                          <p:spTgt spid="99"/>
                                        </p:tgtEl>
                                        <p:attrNameLst>
                                          <p:attrName>ppt_x</p:attrName>
                                        </p:attrNameLst>
                                      </p:cBhvr>
                                      <p:tavLst>
                                        <p:tav tm="0">
                                          <p:val>
                                            <p:strVal val="#ppt_x"/>
                                          </p:val>
                                        </p:tav>
                                        <p:tav tm="100000">
                                          <p:val>
                                            <p:strVal val="#ppt_x"/>
                                          </p:val>
                                        </p:tav>
                                      </p:tavLst>
                                    </p:anim>
                                    <p:anim calcmode="lin" valueType="num">
                                      <p:cBhvr>
                                        <p:cTn id="121"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76" grpId="0" animBg="1"/>
      <p:bldP spid="77" grpId="0" animBg="1"/>
      <p:bldP spid="3" grpId="0" animBg="1"/>
      <p:bldP spid="78" grpId="0"/>
      <p:bldP spid="79" grpId="0"/>
      <p:bldP spid="84" grpId="0" animBg="1"/>
      <p:bldP spid="85" grpId="0" animBg="1"/>
      <p:bldP spid="86" grpId="0"/>
      <p:bldP spid="87" grpId="0"/>
      <p:bldP spid="102" grpId="0" animBg="1"/>
      <p:bldP spid="103" grpId="0" animBg="1"/>
      <p:bldP spid="104" grpId="0" animBg="1"/>
      <p:bldP spid="106" grpId="0" animBg="1"/>
      <p:bldP spid="107" grpId="0" animBg="1"/>
      <p:bldP spid="109" grpId="0" animBg="1"/>
      <p:bldP spid="110" grpId="0" animBg="1"/>
      <p:bldP spid="111" grpId="0"/>
      <p:bldP spid="91" grpId="0" animBg="1"/>
      <p:bldP spid="96" grpId="0" animBg="1"/>
      <p:bldP spid="97" grpId="0" animBg="1"/>
      <p:bldP spid="98" grpId="0" animBg="1"/>
      <p:bldP spid="9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Delay</a:t>
            </a:r>
            <a:r>
              <a:rPr lang="en-US" dirty="0">
                <a:sym typeface="Wingdings"/>
              </a:rPr>
              <a:t> (Burst)</a:t>
            </a:r>
            <a:endParaRPr lang="en-US" dirty="0"/>
          </a:p>
        </p:txBody>
      </p:sp>
      <p:sp>
        <p:nvSpPr>
          <p:cNvPr id="3" name="Date Placeholder 2"/>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C51E0A4-DC4A-4A21-93A3-CF6CEB6501B1}" type="datetime4">
              <a:rPr kumimoji="0" lang="en-US" altLang="zh-CN" sz="1800" b="0" i="0" u="none" strike="noStrike" kern="0" cap="none" spc="0" normalizeH="0" baseline="0" noProof="0" smtClean="0">
                <a:ln>
                  <a:noFill/>
                </a:ln>
                <a:solidFill>
                  <a:sysClr val="windowText" lastClr="000000"/>
                </a:solidFill>
                <a:effectLst/>
                <a:uLnTx/>
                <a:uFillTx/>
              </a:rPr>
              <a:t>November 3, 2019</a:t>
            </a:fld>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CS3251@GaTech</a:t>
            </a: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5711CE1-5A3A-4555-AFFF-2018F0E14892}"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40</a:t>
            </a:fld>
            <a:endParaRPr kumimoji="0" lang="zh-CN" altLang="en-US" sz="1800" b="0" i="0" u="none" strike="noStrike" kern="0" cap="none" spc="0" normalizeH="0" baseline="0" noProof="0" dirty="0">
              <a:ln>
                <a:noFill/>
              </a:ln>
              <a:solidFill>
                <a:sysClr val="windowText" lastClr="000000"/>
              </a:solidFill>
              <a:effectLst/>
              <a:uLnTx/>
              <a:uFillTx/>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53" y="2852073"/>
            <a:ext cx="8728894" cy="2658801"/>
          </a:xfrm>
          <a:prstGeom prst="rect">
            <a:avLst/>
          </a:prstGeom>
        </p:spPr>
      </p:pic>
      <p:sp>
        <p:nvSpPr>
          <p:cNvPr id="8" name="Rectangle: Rounded Corners 7"/>
          <p:cNvSpPr/>
          <p:nvPr/>
        </p:nvSpPr>
        <p:spPr>
          <a:xfrm>
            <a:off x="3126658" y="2018445"/>
            <a:ext cx="3568900" cy="48340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QPS-</a:t>
            </a:r>
            <a:r>
              <a:rPr kumimoji="0" lang="en-US" sz="2400" b="0" i="0" u="none" strike="noStrike" kern="0" cap="none" spc="0" normalizeH="0" baseline="0" noProof="0" dirty="0" err="1">
                <a:ln>
                  <a:noFill/>
                </a:ln>
                <a:solidFill>
                  <a:sysClr val="windowText" lastClr="000000"/>
                </a:solidFill>
                <a:effectLst/>
                <a:uLnTx/>
                <a:uFillTx/>
              </a:rPr>
              <a:t>iSLIP</a:t>
            </a:r>
            <a:r>
              <a:rPr kumimoji="0" lang="en-US" sz="2400" b="0" i="0" u="none" strike="noStrike" kern="0" cap="none" spc="0" normalizeH="0" baseline="0" noProof="0" dirty="0">
                <a:ln>
                  <a:noFill/>
                </a:ln>
                <a:solidFill>
                  <a:sysClr val="windowText" lastClr="000000"/>
                </a:solidFill>
                <a:effectLst/>
                <a:uLnTx/>
                <a:uFillTx/>
              </a:rPr>
              <a:t> vs. </a:t>
            </a:r>
            <a:r>
              <a:rPr kumimoji="0" lang="en-US" sz="2400" b="0" i="0" u="none" strike="noStrike" kern="0" cap="none" spc="0" normalizeH="0" baseline="0" noProof="0" dirty="0" err="1">
                <a:ln>
                  <a:noFill/>
                </a:ln>
                <a:solidFill>
                  <a:sysClr val="windowText" lastClr="000000"/>
                </a:solidFill>
                <a:effectLst/>
                <a:uLnTx/>
                <a:uFillTx/>
              </a:rPr>
              <a:t>iSLIP</a:t>
            </a:r>
            <a:endParaRPr kumimoji="0" lang="en-US"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4593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183700" cy="1325563"/>
          </a:xfrm>
        </p:spPr>
        <p:txBody>
          <a:bodyPr>
            <a:normAutofit fontScale="90000"/>
          </a:bodyPr>
          <a:lstStyle/>
          <a:p>
            <a:r>
              <a:rPr lang="en-US" b="1" dirty="0"/>
              <a:t>Scheduling for </a:t>
            </a:r>
            <a:r>
              <a:rPr lang="en-US" b="1" dirty="0">
                <a:latin typeface="+mn-lt"/>
              </a:rPr>
              <a:t>Input-Queued Crossbar Switches</a:t>
            </a:r>
            <a:br>
              <a:rPr lang="en-US" b="1" dirty="0">
                <a:latin typeface="+mn-lt"/>
              </a:rPr>
            </a:br>
            <a:endParaRPr lang="en-US" b="1" dirty="0">
              <a:latin typeface="+mn-lt"/>
            </a:endParaRPr>
          </a:p>
        </p:txBody>
      </p:sp>
      <p:sp>
        <p:nvSpPr>
          <p:cNvPr id="4" name="日期占位符 3"/>
          <p:cNvSpPr>
            <a:spLocks noGrp="1"/>
          </p:cNvSpPr>
          <p:nvPr>
            <p:ph type="dt" sz="half" idx="10"/>
          </p:nvPr>
        </p:nvSpPr>
        <p:spPr/>
        <p:txBody>
          <a:bodyPr/>
          <a:lstStyle/>
          <a:p>
            <a:fld id="{E9B5210D-FB7A-4FB4-985B-9428D4B01511}" type="datetime4">
              <a:rPr lang="en-US" altLang="zh-CN" smtClean="0"/>
              <a:t>November 3, 2019</a:t>
            </a:fld>
            <a:endParaRPr lang="zh-CN" altLang="en-US"/>
          </a:p>
        </p:txBody>
      </p:sp>
      <p:sp>
        <p:nvSpPr>
          <p:cNvPr id="5" name="页脚占位符 4"/>
          <p:cNvSpPr>
            <a:spLocks noGrp="1"/>
          </p:cNvSpPr>
          <p:nvPr>
            <p:ph type="ftr" sz="quarter" idx="11"/>
          </p:nvPr>
        </p:nvSpPr>
        <p:spPr/>
        <p:txBody>
          <a:bodyPr/>
          <a:lstStyle/>
          <a:p>
            <a:r>
              <a:rPr lang="sv-SE" altLang="zh-CN"/>
              <a:t>CS3251@GaTech</a:t>
            </a:r>
            <a:endParaRPr lang="zh-CN" altLang="en-US" dirty="0"/>
          </a:p>
        </p:txBody>
      </p:sp>
      <p:sp>
        <p:nvSpPr>
          <p:cNvPr id="6" name="灯片编号占位符 5"/>
          <p:cNvSpPr>
            <a:spLocks noGrp="1"/>
          </p:cNvSpPr>
          <p:nvPr>
            <p:ph type="sldNum" sz="quarter" idx="12"/>
          </p:nvPr>
        </p:nvSpPr>
        <p:spPr/>
        <p:txBody>
          <a:bodyPr/>
          <a:lstStyle/>
          <a:p>
            <a:fld id="{49BF2F59-D1D2-4BCF-82DA-B1F2608D3135}" type="slidenum">
              <a:rPr lang="zh-CN" altLang="en-US" smtClean="0"/>
              <a:pPr/>
              <a:t>5</a:t>
            </a:fld>
            <a:endParaRPr lang="zh-CN" altLang="en-US" dirty="0"/>
          </a:p>
        </p:txBody>
      </p:sp>
      <p:cxnSp>
        <p:nvCxnSpPr>
          <p:cNvPr id="9" name="Straight Connector 8"/>
          <p:cNvCxnSpPr/>
          <p:nvPr/>
        </p:nvCxnSpPr>
        <p:spPr>
          <a:xfrm flipH="1">
            <a:off x="4850523" y="2200955"/>
            <a:ext cx="1144" cy="2996524"/>
          </a:xfrm>
          <a:prstGeom prst="line">
            <a:avLst/>
          </a:prstGeom>
          <a:ln w="28575">
            <a:solidFill>
              <a:srgbClr val="E3F1FF"/>
            </a:solidFill>
            <a:prstDash val="sysDash"/>
          </a:ln>
        </p:spPr>
        <p:style>
          <a:lnRef idx="1">
            <a:schemeClr val="accent1"/>
          </a:lnRef>
          <a:fillRef idx="0">
            <a:schemeClr val="accent1"/>
          </a:fillRef>
          <a:effectRef idx="0">
            <a:schemeClr val="accent1"/>
          </a:effectRef>
          <a:fontRef idx="minor">
            <a:schemeClr val="tx1"/>
          </a:fontRef>
        </p:style>
      </p:cxnSp>
      <p:sp>
        <p:nvSpPr>
          <p:cNvPr id="22" name="Rectangle: Rounded Corners 21"/>
          <p:cNvSpPr/>
          <p:nvPr/>
        </p:nvSpPr>
        <p:spPr>
          <a:xfrm>
            <a:off x="5303519" y="2629992"/>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1</a:t>
            </a:r>
          </a:p>
        </p:txBody>
      </p:sp>
      <p:sp>
        <p:nvSpPr>
          <p:cNvPr id="141" name="Rectangle: Rounded Corners 140"/>
          <p:cNvSpPr/>
          <p:nvPr/>
        </p:nvSpPr>
        <p:spPr>
          <a:xfrm>
            <a:off x="5303519" y="3121157"/>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2</a:t>
            </a:r>
          </a:p>
        </p:txBody>
      </p:sp>
      <p:sp>
        <p:nvSpPr>
          <p:cNvPr id="142" name="Rectangle: Rounded Corners 141"/>
          <p:cNvSpPr/>
          <p:nvPr/>
        </p:nvSpPr>
        <p:spPr>
          <a:xfrm>
            <a:off x="5303519" y="4688039"/>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N</a:t>
            </a:r>
          </a:p>
        </p:txBody>
      </p:sp>
      <p:grpSp>
        <p:nvGrpSpPr>
          <p:cNvPr id="143" name="Group 142"/>
          <p:cNvGrpSpPr/>
          <p:nvPr/>
        </p:nvGrpSpPr>
        <p:grpSpPr>
          <a:xfrm>
            <a:off x="5789022" y="3924709"/>
            <a:ext cx="91440" cy="352695"/>
            <a:chOff x="7097486" y="2049280"/>
            <a:chExt cx="91440" cy="352695"/>
          </a:xfrm>
        </p:grpSpPr>
        <p:sp>
          <p:nvSpPr>
            <p:cNvPr id="144" name="Oval 143"/>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Rectangle: Rounded Corners 146"/>
          <p:cNvSpPr/>
          <p:nvPr/>
        </p:nvSpPr>
        <p:spPr>
          <a:xfrm>
            <a:off x="7560839" y="2607162"/>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1</a:t>
            </a:r>
          </a:p>
        </p:txBody>
      </p:sp>
      <p:sp>
        <p:nvSpPr>
          <p:cNvPr id="148" name="Rectangle: Rounded Corners 147"/>
          <p:cNvSpPr/>
          <p:nvPr/>
        </p:nvSpPr>
        <p:spPr>
          <a:xfrm>
            <a:off x="7560839" y="3098327"/>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2</a:t>
            </a:r>
          </a:p>
        </p:txBody>
      </p:sp>
      <p:sp>
        <p:nvSpPr>
          <p:cNvPr id="149" name="Rectangle: Rounded Corners 148"/>
          <p:cNvSpPr/>
          <p:nvPr/>
        </p:nvSpPr>
        <p:spPr>
          <a:xfrm>
            <a:off x="7560839" y="4665209"/>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N</a:t>
            </a:r>
          </a:p>
        </p:txBody>
      </p:sp>
      <p:grpSp>
        <p:nvGrpSpPr>
          <p:cNvPr id="150" name="Group 149"/>
          <p:cNvGrpSpPr/>
          <p:nvPr/>
        </p:nvGrpSpPr>
        <p:grpSpPr>
          <a:xfrm>
            <a:off x="8046343" y="3901879"/>
            <a:ext cx="91440" cy="352695"/>
            <a:chOff x="7097486" y="2049280"/>
            <a:chExt cx="91440" cy="352695"/>
          </a:xfrm>
        </p:grpSpPr>
        <p:sp>
          <p:nvSpPr>
            <p:cNvPr id="151" name="Oval 150"/>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Rounded Corners 23"/>
          <p:cNvSpPr/>
          <p:nvPr/>
        </p:nvSpPr>
        <p:spPr>
          <a:xfrm>
            <a:off x="6457950" y="2629992"/>
            <a:ext cx="1040130" cy="238673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691718" y="3330970"/>
            <a:ext cx="572593"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
        <p:nvSpPr>
          <p:cNvPr id="38" name="Speech Bubble: Rectangle 37"/>
          <p:cNvSpPr/>
          <p:nvPr/>
        </p:nvSpPr>
        <p:spPr>
          <a:xfrm>
            <a:off x="5834742" y="1856241"/>
            <a:ext cx="2602606" cy="619882"/>
          </a:xfrm>
          <a:prstGeom prst="wedgeRectCallout">
            <a:avLst>
              <a:gd name="adj1" fmla="val -4769"/>
              <a:gd name="adj2" fmla="val 72844"/>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Which input connects to which output?</a:t>
            </a:r>
          </a:p>
        </p:txBody>
      </p:sp>
      <p:sp>
        <p:nvSpPr>
          <p:cNvPr id="40" name="Arrow: Curved Down 39"/>
          <p:cNvSpPr/>
          <p:nvPr/>
        </p:nvSpPr>
        <p:spPr>
          <a:xfrm>
            <a:off x="3777252" y="1973864"/>
            <a:ext cx="2011770" cy="454182"/>
          </a:xfrm>
          <a:prstGeom prst="curved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p:cNvSpPr txBox="1"/>
          <p:nvPr/>
        </p:nvSpPr>
        <p:spPr>
          <a:xfrm>
            <a:off x="4145649" y="1658488"/>
            <a:ext cx="1473480" cy="369332"/>
          </a:xfrm>
          <a:prstGeom prst="rect">
            <a:avLst/>
          </a:prstGeom>
          <a:noFill/>
        </p:spPr>
        <p:txBody>
          <a:bodyPr wrap="none" rtlCol="0">
            <a:spAutoFit/>
          </a:bodyPr>
          <a:lstStyle/>
          <a:p>
            <a:r>
              <a:rPr lang="en-US" dirty="0"/>
              <a:t>Abstraction</a:t>
            </a:r>
          </a:p>
        </p:txBody>
      </p:sp>
      <p:sp>
        <p:nvSpPr>
          <p:cNvPr id="44" name="TextBox 43"/>
          <p:cNvSpPr txBox="1"/>
          <p:nvPr/>
        </p:nvSpPr>
        <p:spPr>
          <a:xfrm>
            <a:off x="1410962" y="5249206"/>
            <a:ext cx="6637709" cy="954107"/>
          </a:xfrm>
          <a:prstGeom prst="rect">
            <a:avLst/>
          </a:prstGeom>
          <a:solidFill>
            <a:srgbClr val="FFC000">
              <a:alpha val="75000"/>
            </a:srgbClr>
          </a:solidFill>
        </p:spPr>
        <p:txBody>
          <a:bodyPr wrap="square" rtlCol="0">
            <a:spAutoFit/>
          </a:bodyPr>
          <a:lstStyle/>
          <a:p>
            <a:r>
              <a:rPr lang="en-US" sz="2000" b="1" dirty="0"/>
              <a:t>Constraints (Physical Limits of the Crossbar)</a:t>
            </a:r>
          </a:p>
          <a:p>
            <a:pPr marL="285750" indent="-285750">
              <a:buFont typeface="Arial" panose="020B0604020202020204" pitchFamily="34" charset="0"/>
              <a:buChar char="•"/>
            </a:pPr>
            <a:r>
              <a:rPr lang="en-US" dirty="0"/>
              <a:t>Each input can only connect to a single output</a:t>
            </a:r>
          </a:p>
          <a:p>
            <a:pPr marL="285750" indent="-285750">
              <a:buFont typeface="Arial" panose="020B0604020202020204" pitchFamily="34" charset="0"/>
              <a:buChar char="•"/>
            </a:pPr>
            <a:r>
              <a:rPr lang="en-US" dirty="0"/>
              <a:t>Each output can only be connected by a single input</a:t>
            </a:r>
          </a:p>
        </p:txBody>
      </p:sp>
      <p:grpSp>
        <p:nvGrpSpPr>
          <p:cNvPr id="88" name="Group 87"/>
          <p:cNvGrpSpPr/>
          <p:nvPr/>
        </p:nvGrpSpPr>
        <p:grpSpPr>
          <a:xfrm>
            <a:off x="348566" y="2318564"/>
            <a:ext cx="4385073" cy="2691948"/>
            <a:chOff x="2520826" y="1930228"/>
            <a:chExt cx="4385073" cy="2691948"/>
          </a:xfrm>
        </p:grpSpPr>
        <p:sp>
          <p:nvSpPr>
            <p:cNvPr id="89" name="Arrow: Right 88"/>
            <p:cNvSpPr/>
            <p:nvPr/>
          </p:nvSpPr>
          <p:spPr>
            <a:xfrm>
              <a:off x="4080951" y="2517356"/>
              <a:ext cx="392989"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Right 89"/>
            <p:cNvSpPr/>
            <p:nvPr/>
          </p:nvSpPr>
          <p:spPr>
            <a:xfrm>
              <a:off x="4089289" y="4098387"/>
              <a:ext cx="392989"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473941" y="2218380"/>
              <a:ext cx="1506583" cy="2386148"/>
            </a:xfrm>
            <a:prstGeom prst="rect">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Crossbar</a:t>
              </a:r>
            </a:p>
          </p:txBody>
        </p:sp>
        <p:sp>
          <p:nvSpPr>
            <p:cNvPr id="96" name="Rectangle 95"/>
            <p:cNvSpPr/>
            <p:nvPr/>
          </p:nvSpPr>
          <p:spPr>
            <a:xfrm>
              <a:off x="2607254" y="2199640"/>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3192689" y="225321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1"/>
              <a:endCxn id="97" idx="1"/>
            </p:cNvCxnSpPr>
            <p:nvPr/>
          </p:nvCxnSpPr>
          <p:spPr>
            <a:xfrm>
              <a:off x="3192689" y="234901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3183980" y="2266612"/>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893188"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3701709"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510230"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3190499" y="2802398"/>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a:stCxn id="103" idx="1"/>
              <a:endCxn id="103" idx="1"/>
            </p:cNvCxnSpPr>
            <p:nvPr/>
          </p:nvCxnSpPr>
          <p:spPr>
            <a:xfrm>
              <a:off x="3190499" y="2898192"/>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3181790" y="2815486"/>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890998" y="283487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3699519" y="283487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p:cNvGrpSpPr/>
            <p:nvPr/>
          </p:nvGrpSpPr>
          <p:grpSpPr>
            <a:xfrm>
              <a:off x="3633674" y="2515182"/>
              <a:ext cx="45719" cy="198119"/>
              <a:chOff x="6348549" y="1950720"/>
              <a:chExt cx="45719" cy="198119"/>
            </a:xfrm>
          </p:grpSpPr>
          <p:sp>
            <p:nvSpPr>
              <p:cNvPr id="158" name="Oval 157"/>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TextBox 108"/>
            <p:cNvSpPr txBox="1"/>
            <p:nvPr/>
          </p:nvSpPr>
          <p:spPr>
            <a:xfrm>
              <a:off x="2531725" y="2205376"/>
              <a:ext cx="731290" cy="292388"/>
            </a:xfrm>
            <a:prstGeom prst="rect">
              <a:avLst/>
            </a:prstGeom>
            <a:noFill/>
          </p:spPr>
          <p:txBody>
            <a:bodyPr wrap="none" rtlCol="0">
              <a:spAutoFit/>
            </a:bodyPr>
            <a:lstStyle/>
            <a:p>
              <a:r>
                <a:rPr lang="en-US" sz="1300" b="1" dirty="0"/>
                <a:t>VOQ 1</a:t>
              </a:r>
            </a:p>
          </p:txBody>
        </p:sp>
        <p:sp>
          <p:nvSpPr>
            <p:cNvPr id="110" name="TextBox 109"/>
            <p:cNvSpPr txBox="1"/>
            <p:nvPr/>
          </p:nvSpPr>
          <p:spPr>
            <a:xfrm>
              <a:off x="2520826" y="2740614"/>
              <a:ext cx="750526" cy="292388"/>
            </a:xfrm>
            <a:prstGeom prst="rect">
              <a:avLst/>
            </a:prstGeom>
            <a:noFill/>
          </p:spPr>
          <p:txBody>
            <a:bodyPr wrap="none" rtlCol="0">
              <a:spAutoFit/>
            </a:bodyPr>
            <a:lstStyle/>
            <a:p>
              <a:r>
                <a:rPr lang="en-US" sz="1300" b="1" dirty="0"/>
                <a:t>VOQ N</a:t>
              </a:r>
            </a:p>
          </p:txBody>
        </p:sp>
        <p:grpSp>
          <p:nvGrpSpPr>
            <p:cNvPr id="111" name="Group 110"/>
            <p:cNvGrpSpPr/>
            <p:nvPr/>
          </p:nvGrpSpPr>
          <p:grpSpPr>
            <a:xfrm>
              <a:off x="2520826" y="3788814"/>
              <a:ext cx="1562315" cy="833362"/>
              <a:chOff x="1954760" y="3753978"/>
              <a:chExt cx="1562315" cy="833362"/>
            </a:xfrm>
          </p:grpSpPr>
          <p:sp>
            <p:nvSpPr>
              <p:cNvPr id="127" name="Rectangle 126"/>
              <p:cNvSpPr/>
              <p:nvPr/>
            </p:nvSpPr>
            <p:spPr>
              <a:xfrm>
                <a:off x="2041188" y="3753978"/>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2626623" y="380755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a:stCxn id="128" idx="1"/>
                <a:endCxn id="128" idx="1"/>
              </p:cNvCxnSpPr>
              <p:nvPr/>
            </p:nvCxnSpPr>
            <p:spPr>
              <a:xfrm>
                <a:off x="2626623" y="3903348"/>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2617914" y="3820950"/>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3327122" y="384740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2624433" y="435673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a:stCxn id="132" idx="1"/>
                <a:endCxn id="132" idx="1"/>
              </p:cNvCxnSpPr>
              <p:nvPr/>
            </p:nvCxnSpPr>
            <p:spPr>
              <a:xfrm>
                <a:off x="2624433" y="445253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2615724" y="4379757"/>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3324932"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3147192"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3067608" y="4069520"/>
                <a:ext cx="45719" cy="198119"/>
                <a:chOff x="6348549" y="1950720"/>
                <a:chExt cx="45719" cy="198119"/>
              </a:xfrm>
            </p:grpSpPr>
            <p:sp>
              <p:nvSpPr>
                <p:cNvPr id="155" name="Oval 154"/>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p:cNvSpPr txBox="1"/>
              <p:nvPr/>
            </p:nvSpPr>
            <p:spPr>
              <a:xfrm>
                <a:off x="1965659" y="3759714"/>
                <a:ext cx="731290" cy="292388"/>
              </a:xfrm>
              <a:prstGeom prst="rect">
                <a:avLst/>
              </a:prstGeom>
              <a:noFill/>
            </p:spPr>
            <p:txBody>
              <a:bodyPr wrap="none" rtlCol="0">
                <a:spAutoFit/>
              </a:bodyPr>
              <a:lstStyle/>
              <a:p>
                <a:r>
                  <a:rPr lang="en-US" sz="1300" b="1" dirty="0"/>
                  <a:t>VOQ 1</a:t>
                </a:r>
              </a:p>
            </p:txBody>
          </p:sp>
          <p:sp>
            <p:nvSpPr>
              <p:cNvPr id="139" name="TextBox 138"/>
              <p:cNvSpPr txBox="1"/>
              <p:nvPr/>
            </p:nvSpPr>
            <p:spPr>
              <a:xfrm>
                <a:off x="1954760" y="4294952"/>
                <a:ext cx="750526" cy="292388"/>
              </a:xfrm>
              <a:prstGeom prst="rect">
                <a:avLst/>
              </a:prstGeom>
              <a:noFill/>
            </p:spPr>
            <p:txBody>
              <a:bodyPr wrap="none" rtlCol="0">
                <a:spAutoFit/>
              </a:bodyPr>
              <a:lstStyle/>
              <a:p>
                <a:r>
                  <a:rPr lang="en-US" sz="1300" b="1" dirty="0"/>
                  <a:t>VOQ N</a:t>
                </a:r>
              </a:p>
            </p:txBody>
          </p:sp>
          <p:sp>
            <p:nvSpPr>
              <p:cNvPr id="140" name="Rectangle 139"/>
              <p:cNvSpPr/>
              <p:nvPr/>
            </p:nvSpPr>
            <p:spPr>
              <a:xfrm>
                <a:off x="2969453"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2791714"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p:cNvSpPr txBox="1"/>
            <p:nvPr/>
          </p:nvSpPr>
          <p:spPr>
            <a:xfrm>
              <a:off x="3386289" y="1930228"/>
              <a:ext cx="774571" cy="307777"/>
            </a:xfrm>
            <a:prstGeom prst="rect">
              <a:avLst/>
            </a:prstGeom>
            <a:noFill/>
          </p:spPr>
          <p:txBody>
            <a:bodyPr wrap="none" rtlCol="0">
              <a:spAutoFit/>
            </a:bodyPr>
            <a:lstStyle/>
            <a:p>
              <a:r>
                <a:rPr lang="en-US" sz="1400" b="1" dirty="0"/>
                <a:t>Input 1</a:t>
              </a:r>
            </a:p>
          </p:txBody>
        </p:sp>
        <p:sp>
          <p:nvSpPr>
            <p:cNvPr id="113" name="TextBox 112"/>
            <p:cNvSpPr txBox="1"/>
            <p:nvPr/>
          </p:nvSpPr>
          <p:spPr>
            <a:xfrm>
              <a:off x="3370156" y="3519064"/>
              <a:ext cx="805029" cy="307777"/>
            </a:xfrm>
            <a:prstGeom prst="rect">
              <a:avLst/>
            </a:prstGeom>
            <a:noFill/>
          </p:spPr>
          <p:txBody>
            <a:bodyPr wrap="none" rtlCol="0">
              <a:spAutoFit/>
            </a:bodyPr>
            <a:lstStyle/>
            <a:p>
              <a:r>
                <a:rPr lang="en-US" sz="1400" b="1" dirty="0"/>
                <a:t>Input N</a:t>
              </a:r>
            </a:p>
          </p:txBody>
        </p:sp>
        <p:grpSp>
          <p:nvGrpSpPr>
            <p:cNvPr id="114" name="Group 113"/>
            <p:cNvGrpSpPr/>
            <p:nvPr/>
          </p:nvGrpSpPr>
          <p:grpSpPr>
            <a:xfrm>
              <a:off x="3299477" y="3181893"/>
              <a:ext cx="91440" cy="352695"/>
              <a:chOff x="7097486" y="2049280"/>
              <a:chExt cx="91440" cy="352695"/>
            </a:xfrm>
          </p:grpSpPr>
          <p:sp>
            <p:nvSpPr>
              <p:cNvPr id="123" name="Oval 122"/>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Arrow: Right 114"/>
            <p:cNvSpPr/>
            <p:nvPr/>
          </p:nvSpPr>
          <p:spPr>
            <a:xfrm>
              <a:off x="5989233" y="2544601"/>
              <a:ext cx="916666"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Right 115"/>
            <p:cNvSpPr/>
            <p:nvPr/>
          </p:nvSpPr>
          <p:spPr>
            <a:xfrm>
              <a:off x="5989233" y="4108348"/>
              <a:ext cx="916666"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5910852" y="3911358"/>
              <a:ext cx="960519" cy="307777"/>
            </a:xfrm>
            <a:prstGeom prst="rect">
              <a:avLst/>
            </a:prstGeom>
            <a:noFill/>
          </p:spPr>
          <p:txBody>
            <a:bodyPr wrap="none" rtlCol="0">
              <a:spAutoFit/>
            </a:bodyPr>
            <a:lstStyle/>
            <a:p>
              <a:r>
                <a:rPr lang="en-US" sz="1400" b="1" dirty="0"/>
                <a:t>Output N</a:t>
              </a:r>
            </a:p>
          </p:txBody>
        </p:sp>
        <p:sp>
          <p:nvSpPr>
            <p:cNvPr id="118" name="TextBox 117"/>
            <p:cNvSpPr txBox="1"/>
            <p:nvPr/>
          </p:nvSpPr>
          <p:spPr>
            <a:xfrm>
              <a:off x="5910852" y="2323798"/>
              <a:ext cx="928459" cy="307777"/>
            </a:xfrm>
            <a:prstGeom prst="rect">
              <a:avLst/>
            </a:prstGeom>
            <a:noFill/>
          </p:spPr>
          <p:txBody>
            <a:bodyPr wrap="none" rtlCol="0">
              <a:spAutoFit/>
            </a:bodyPr>
            <a:lstStyle/>
            <a:p>
              <a:r>
                <a:rPr lang="en-US" sz="1400" b="1" dirty="0"/>
                <a:t>Output 1</a:t>
              </a:r>
            </a:p>
          </p:txBody>
        </p:sp>
        <p:grpSp>
          <p:nvGrpSpPr>
            <p:cNvPr id="119" name="Group 118"/>
            <p:cNvGrpSpPr/>
            <p:nvPr/>
          </p:nvGrpSpPr>
          <p:grpSpPr>
            <a:xfrm>
              <a:off x="6318477" y="3184955"/>
              <a:ext cx="91440" cy="352695"/>
              <a:chOff x="7097486" y="2049280"/>
              <a:chExt cx="91440" cy="352695"/>
            </a:xfrm>
          </p:grpSpPr>
          <p:sp>
            <p:nvSpPr>
              <p:cNvPr id="120" name="Oval 119"/>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493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500" fill="hold"/>
                                        <p:tgtEl>
                                          <p:spTgt spid="141"/>
                                        </p:tgtEl>
                                        <p:attrNameLst>
                                          <p:attrName>ppt_x</p:attrName>
                                        </p:attrNameLst>
                                      </p:cBhvr>
                                      <p:tavLst>
                                        <p:tav tm="0">
                                          <p:val>
                                            <p:strVal val="#ppt_x"/>
                                          </p:val>
                                        </p:tav>
                                        <p:tav tm="100000">
                                          <p:val>
                                            <p:strVal val="#ppt_x"/>
                                          </p:val>
                                        </p:tav>
                                      </p:tavLst>
                                    </p:anim>
                                    <p:anim calcmode="lin" valueType="num">
                                      <p:cBhvr additive="base">
                                        <p:cTn id="20" dur="500" fill="hold"/>
                                        <p:tgtEl>
                                          <p:spTgt spid="14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3"/>
                                        </p:tgtEl>
                                        <p:attrNameLst>
                                          <p:attrName>style.visibility</p:attrName>
                                        </p:attrNameLst>
                                      </p:cBhvr>
                                      <p:to>
                                        <p:strVal val="visible"/>
                                      </p:to>
                                    </p:set>
                                    <p:anim calcmode="lin" valueType="num">
                                      <p:cBhvr additive="base">
                                        <p:cTn id="23" dur="500" fill="hold"/>
                                        <p:tgtEl>
                                          <p:spTgt spid="143"/>
                                        </p:tgtEl>
                                        <p:attrNameLst>
                                          <p:attrName>ppt_x</p:attrName>
                                        </p:attrNameLst>
                                      </p:cBhvr>
                                      <p:tavLst>
                                        <p:tav tm="0">
                                          <p:val>
                                            <p:strVal val="#ppt_x"/>
                                          </p:val>
                                        </p:tav>
                                        <p:tav tm="100000">
                                          <p:val>
                                            <p:strVal val="#ppt_x"/>
                                          </p:val>
                                        </p:tav>
                                      </p:tavLst>
                                    </p:anim>
                                    <p:anim calcmode="lin" valueType="num">
                                      <p:cBhvr additive="base">
                                        <p:cTn id="24" dur="500" fill="hold"/>
                                        <p:tgtEl>
                                          <p:spTgt spid="14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2"/>
                                        </p:tgtEl>
                                        <p:attrNameLst>
                                          <p:attrName>style.visibility</p:attrName>
                                        </p:attrNameLst>
                                      </p:cBhvr>
                                      <p:to>
                                        <p:strVal val="visible"/>
                                      </p:to>
                                    </p:set>
                                    <p:anim calcmode="lin" valueType="num">
                                      <p:cBhvr additive="base">
                                        <p:cTn id="27" dur="500" fill="hold"/>
                                        <p:tgtEl>
                                          <p:spTgt spid="142"/>
                                        </p:tgtEl>
                                        <p:attrNameLst>
                                          <p:attrName>ppt_x</p:attrName>
                                        </p:attrNameLst>
                                      </p:cBhvr>
                                      <p:tavLst>
                                        <p:tav tm="0">
                                          <p:val>
                                            <p:strVal val="#ppt_x"/>
                                          </p:val>
                                        </p:tav>
                                        <p:tav tm="100000">
                                          <p:val>
                                            <p:strVal val="#ppt_x"/>
                                          </p:val>
                                        </p:tav>
                                      </p:tavLst>
                                    </p:anim>
                                    <p:anim calcmode="lin" valueType="num">
                                      <p:cBhvr additive="base">
                                        <p:cTn id="28" dur="500" fill="hold"/>
                                        <p:tgtEl>
                                          <p:spTgt spid="14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 calcmode="lin" valueType="num">
                                      <p:cBhvr additive="base">
                                        <p:cTn id="31" dur="500" fill="hold"/>
                                        <p:tgtEl>
                                          <p:spTgt spid="149"/>
                                        </p:tgtEl>
                                        <p:attrNameLst>
                                          <p:attrName>ppt_x</p:attrName>
                                        </p:attrNameLst>
                                      </p:cBhvr>
                                      <p:tavLst>
                                        <p:tav tm="0">
                                          <p:val>
                                            <p:strVal val="#ppt_x"/>
                                          </p:val>
                                        </p:tav>
                                        <p:tav tm="100000">
                                          <p:val>
                                            <p:strVal val="#ppt_x"/>
                                          </p:val>
                                        </p:tav>
                                      </p:tavLst>
                                    </p:anim>
                                    <p:anim calcmode="lin" valueType="num">
                                      <p:cBhvr additive="base">
                                        <p:cTn id="32" dur="500" fill="hold"/>
                                        <p:tgtEl>
                                          <p:spTgt spid="14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0"/>
                                        </p:tgtEl>
                                        <p:attrNameLst>
                                          <p:attrName>style.visibility</p:attrName>
                                        </p:attrNameLst>
                                      </p:cBhvr>
                                      <p:to>
                                        <p:strVal val="visible"/>
                                      </p:to>
                                    </p:set>
                                    <p:anim calcmode="lin" valueType="num">
                                      <p:cBhvr additive="base">
                                        <p:cTn id="35" dur="500" fill="hold"/>
                                        <p:tgtEl>
                                          <p:spTgt spid="150"/>
                                        </p:tgtEl>
                                        <p:attrNameLst>
                                          <p:attrName>ppt_x</p:attrName>
                                        </p:attrNameLst>
                                      </p:cBhvr>
                                      <p:tavLst>
                                        <p:tav tm="0">
                                          <p:val>
                                            <p:strVal val="#ppt_x"/>
                                          </p:val>
                                        </p:tav>
                                        <p:tav tm="100000">
                                          <p:val>
                                            <p:strVal val="#ppt_x"/>
                                          </p:val>
                                        </p:tav>
                                      </p:tavLst>
                                    </p:anim>
                                    <p:anim calcmode="lin" valueType="num">
                                      <p:cBhvr additive="base">
                                        <p:cTn id="36" dur="500" fill="hold"/>
                                        <p:tgtEl>
                                          <p:spTgt spid="1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8"/>
                                        </p:tgtEl>
                                        <p:attrNameLst>
                                          <p:attrName>style.visibility</p:attrName>
                                        </p:attrNameLst>
                                      </p:cBhvr>
                                      <p:to>
                                        <p:strVal val="visible"/>
                                      </p:to>
                                    </p:set>
                                    <p:anim calcmode="lin" valueType="num">
                                      <p:cBhvr additive="base">
                                        <p:cTn id="39" dur="500" fill="hold"/>
                                        <p:tgtEl>
                                          <p:spTgt spid="148"/>
                                        </p:tgtEl>
                                        <p:attrNameLst>
                                          <p:attrName>ppt_x</p:attrName>
                                        </p:attrNameLst>
                                      </p:cBhvr>
                                      <p:tavLst>
                                        <p:tav tm="0">
                                          <p:val>
                                            <p:strVal val="#ppt_x"/>
                                          </p:val>
                                        </p:tav>
                                        <p:tav tm="100000">
                                          <p:val>
                                            <p:strVal val="#ppt_x"/>
                                          </p:val>
                                        </p:tav>
                                      </p:tavLst>
                                    </p:anim>
                                    <p:anim calcmode="lin" valueType="num">
                                      <p:cBhvr additive="base">
                                        <p:cTn id="40" dur="500" fill="hold"/>
                                        <p:tgtEl>
                                          <p:spTgt spid="14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7"/>
                                        </p:tgtEl>
                                        <p:attrNameLst>
                                          <p:attrName>style.visibility</p:attrName>
                                        </p:attrNameLst>
                                      </p:cBhvr>
                                      <p:to>
                                        <p:strVal val="visible"/>
                                      </p:to>
                                    </p:set>
                                    <p:anim calcmode="lin" valueType="num">
                                      <p:cBhvr additive="base">
                                        <p:cTn id="43" dur="500" fill="hold"/>
                                        <p:tgtEl>
                                          <p:spTgt spid="147"/>
                                        </p:tgtEl>
                                        <p:attrNameLst>
                                          <p:attrName>ppt_x</p:attrName>
                                        </p:attrNameLst>
                                      </p:cBhvr>
                                      <p:tavLst>
                                        <p:tav tm="0">
                                          <p:val>
                                            <p:strVal val="#ppt_x"/>
                                          </p:val>
                                        </p:tav>
                                        <p:tav tm="100000">
                                          <p:val>
                                            <p:strVal val="#ppt_x"/>
                                          </p:val>
                                        </p:tav>
                                      </p:tavLst>
                                    </p:anim>
                                    <p:anim calcmode="lin" valueType="num">
                                      <p:cBhvr additive="base">
                                        <p:cTn id="44" dur="500" fill="hold"/>
                                        <p:tgtEl>
                                          <p:spTgt spid="1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500" fill="hold"/>
                                        <p:tgtEl>
                                          <p:spTgt spid="44"/>
                                        </p:tgtEl>
                                        <p:attrNameLst>
                                          <p:attrName>ppt_x</p:attrName>
                                        </p:attrNameLst>
                                      </p:cBhvr>
                                      <p:tavLst>
                                        <p:tav tm="0">
                                          <p:val>
                                            <p:strVal val="#ppt_x"/>
                                          </p:val>
                                        </p:tav>
                                        <p:tav tm="100000">
                                          <p:val>
                                            <p:strVal val="#ppt_x"/>
                                          </p:val>
                                        </p:tav>
                                      </p:tavLst>
                                    </p:anim>
                                    <p:anim calcmode="lin" valueType="num">
                                      <p:cBhvr additive="base">
                                        <p:cTn id="4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1" grpId="0" animBg="1"/>
      <p:bldP spid="142" grpId="0" animBg="1"/>
      <p:bldP spid="147" grpId="0" animBg="1"/>
      <p:bldP spid="148" grpId="0" animBg="1"/>
      <p:bldP spid="149" grpId="0" animBg="1"/>
      <p:bldP spid="24" grpId="0" animBg="1"/>
      <p:bldP spid="26" grpId="0"/>
      <p:bldP spid="38" grpId="0" animBg="1"/>
      <p:bldP spid="40" grpId="0" animBg="1"/>
      <p:bldP spid="41" grpId="0"/>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Scheduling for Input-Queued Crossbar Switches: Formulation</a:t>
            </a:r>
            <a:endParaRPr lang="en-US" b="1" dirty="0">
              <a:latin typeface="+mn-lt"/>
            </a:endParaRPr>
          </a:p>
        </p:txBody>
      </p:sp>
      <p:sp>
        <p:nvSpPr>
          <p:cNvPr id="4" name="日期占位符 3"/>
          <p:cNvSpPr>
            <a:spLocks noGrp="1"/>
          </p:cNvSpPr>
          <p:nvPr>
            <p:ph type="dt" sz="half" idx="10"/>
          </p:nvPr>
        </p:nvSpPr>
        <p:spPr/>
        <p:txBody>
          <a:bodyPr/>
          <a:lstStyle/>
          <a:p>
            <a:fld id="{7FF29F14-F414-46B0-86ED-246E2FD6A5E5}" type="datetime4">
              <a:rPr lang="en-US" altLang="zh-CN" smtClean="0"/>
              <a:t>November 3, 2019</a:t>
            </a:fld>
            <a:endParaRPr lang="zh-CN" altLang="en-US"/>
          </a:p>
        </p:txBody>
      </p:sp>
      <p:sp>
        <p:nvSpPr>
          <p:cNvPr id="5" name="页脚占位符 4"/>
          <p:cNvSpPr>
            <a:spLocks noGrp="1"/>
          </p:cNvSpPr>
          <p:nvPr>
            <p:ph type="ftr" sz="quarter" idx="11"/>
          </p:nvPr>
        </p:nvSpPr>
        <p:spPr/>
        <p:txBody>
          <a:bodyPr/>
          <a:lstStyle/>
          <a:p>
            <a:r>
              <a:rPr lang="sv-SE" altLang="zh-CN"/>
              <a:t>CS3251@GaTech</a:t>
            </a:r>
            <a:endParaRPr lang="zh-CN" altLang="en-US" dirty="0"/>
          </a:p>
        </p:txBody>
      </p:sp>
      <p:sp>
        <p:nvSpPr>
          <p:cNvPr id="6" name="灯片编号占位符 5"/>
          <p:cNvSpPr>
            <a:spLocks noGrp="1"/>
          </p:cNvSpPr>
          <p:nvPr>
            <p:ph type="sldNum" sz="quarter" idx="12"/>
          </p:nvPr>
        </p:nvSpPr>
        <p:spPr/>
        <p:txBody>
          <a:bodyPr/>
          <a:lstStyle/>
          <a:p>
            <a:fld id="{49BF2F59-D1D2-4BCF-82DA-B1F2608D3135}" type="slidenum">
              <a:rPr lang="zh-CN" altLang="en-US" smtClean="0"/>
              <a:pPr/>
              <a:t>6</a:t>
            </a:fld>
            <a:endParaRPr lang="zh-CN" altLang="en-US" dirty="0"/>
          </a:p>
        </p:txBody>
      </p:sp>
      <p:sp>
        <p:nvSpPr>
          <p:cNvPr id="22" name="Rectangle: Rounded Corners 21"/>
          <p:cNvSpPr/>
          <p:nvPr/>
        </p:nvSpPr>
        <p:spPr>
          <a:xfrm>
            <a:off x="784783" y="2844675"/>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1</a:t>
            </a:r>
          </a:p>
        </p:txBody>
      </p:sp>
      <p:sp>
        <p:nvSpPr>
          <p:cNvPr id="141" name="Rectangle: Rounded Corners 140"/>
          <p:cNvSpPr/>
          <p:nvPr/>
        </p:nvSpPr>
        <p:spPr>
          <a:xfrm>
            <a:off x="784783" y="3335840"/>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2</a:t>
            </a:r>
          </a:p>
        </p:txBody>
      </p:sp>
      <p:sp>
        <p:nvSpPr>
          <p:cNvPr id="142" name="Rectangle: Rounded Corners 141"/>
          <p:cNvSpPr/>
          <p:nvPr/>
        </p:nvSpPr>
        <p:spPr>
          <a:xfrm>
            <a:off x="784783" y="4902722"/>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N</a:t>
            </a:r>
          </a:p>
        </p:txBody>
      </p:sp>
      <p:grpSp>
        <p:nvGrpSpPr>
          <p:cNvPr id="143" name="Group 142"/>
          <p:cNvGrpSpPr/>
          <p:nvPr/>
        </p:nvGrpSpPr>
        <p:grpSpPr>
          <a:xfrm>
            <a:off x="1270286" y="4139392"/>
            <a:ext cx="91440" cy="352695"/>
            <a:chOff x="7097486" y="2049280"/>
            <a:chExt cx="91440" cy="352695"/>
          </a:xfrm>
        </p:grpSpPr>
        <p:sp>
          <p:nvSpPr>
            <p:cNvPr id="144" name="Oval 143"/>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Rectangle: Rounded Corners 146"/>
          <p:cNvSpPr/>
          <p:nvPr/>
        </p:nvSpPr>
        <p:spPr>
          <a:xfrm>
            <a:off x="3042103" y="2821845"/>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1</a:t>
            </a:r>
          </a:p>
        </p:txBody>
      </p:sp>
      <p:sp>
        <p:nvSpPr>
          <p:cNvPr id="148" name="Rectangle: Rounded Corners 147"/>
          <p:cNvSpPr/>
          <p:nvPr/>
        </p:nvSpPr>
        <p:spPr>
          <a:xfrm>
            <a:off x="3042103" y="3313010"/>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2</a:t>
            </a:r>
          </a:p>
        </p:txBody>
      </p:sp>
      <p:sp>
        <p:nvSpPr>
          <p:cNvPr id="149" name="Rectangle: Rounded Corners 148"/>
          <p:cNvSpPr/>
          <p:nvPr/>
        </p:nvSpPr>
        <p:spPr>
          <a:xfrm>
            <a:off x="3042103" y="4879892"/>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N</a:t>
            </a:r>
          </a:p>
        </p:txBody>
      </p:sp>
      <p:grpSp>
        <p:nvGrpSpPr>
          <p:cNvPr id="150" name="Group 149"/>
          <p:cNvGrpSpPr/>
          <p:nvPr/>
        </p:nvGrpSpPr>
        <p:grpSpPr>
          <a:xfrm>
            <a:off x="3527607" y="4116562"/>
            <a:ext cx="91440" cy="352695"/>
            <a:chOff x="7097486" y="2049280"/>
            <a:chExt cx="91440" cy="352695"/>
          </a:xfrm>
        </p:grpSpPr>
        <p:sp>
          <p:nvSpPr>
            <p:cNvPr id="151" name="Oval 150"/>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a:stCxn id="22" idx="3"/>
            <a:endCxn id="147" idx="1"/>
          </p:cNvCxnSpPr>
          <p:nvPr/>
        </p:nvCxnSpPr>
        <p:spPr>
          <a:xfrm flipV="1">
            <a:off x="1847229" y="2983082"/>
            <a:ext cx="1194874" cy="22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148" idx="1"/>
          </p:cNvCxnSpPr>
          <p:nvPr/>
        </p:nvCxnSpPr>
        <p:spPr>
          <a:xfrm>
            <a:off x="1847229" y="3005912"/>
            <a:ext cx="1194874" cy="4683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2" idx="3"/>
            <a:endCxn id="149" idx="1"/>
          </p:cNvCxnSpPr>
          <p:nvPr/>
        </p:nvCxnSpPr>
        <p:spPr>
          <a:xfrm>
            <a:off x="1847229" y="3005912"/>
            <a:ext cx="1194874" cy="20352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41" idx="3"/>
            <a:endCxn id="147" idx="1"/>
          </p:cNvCxnSpPr>
          <p:nvPr/>
        </p:nvCxnSpPr>
        <p:spPr>
          <a:xfrm flipV="1">
            <a:off x="1847229" y="2983082"/>
            <a:ext cx="1194874" cy="5139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1" idx="3"/>
            <a:endCxn id="148" idx="1"/>
          </p:cNvCxnSpPr>
          <p:nvPr/>
        </p:nvCxnSpPr>
        <p:spPr>
          <a:xfrm flipV="1">
            <a:off x="1847229" y="3474247"/>
            <a:ext cx="1194874" cy="22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1" idx="3"/>
            <a:endCxn id="149" idx="1"/>
          </p:cNvCxnSpPr>
          <p:nvPr/>
        </p:nvCxnSpPr>
        <p:spPr>
          <a:xfrm>
            <a:off x="1847229" y="3497077"/>
            <a:ext cx="1194874" cy="15440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42" idx="3"/>
            <a:endCxn id="147" idx="1"/>
          </p:cNvCxnSpPr>
          <p:nvPr/>
        </p:nvCxnSpPr>
        <p:spPr>
          <a:xfrm flipV="1">
            <a:off x="1847229" y="2983082"/>
            <a:ext cx="1194874" cy="2080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2" idx="3"/>
            <a:endCxn id="148" idx="1"/>
          </p:cNvCxnSpPr>
          <p:nvPr/>
        </p:nvCxnSpPr>
        <p:spPr>
          <a:xfrm flipV="1">
            <a:off x="1847229" y="3474247"/>
            <a:ext cx="1194874" cy="1589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42" idx="3"/>
            <a:endCxn id="149" idx="1"/>
          </p:cNvCxnSpPr>
          <p:nvPr/>
        </p:nvCxnSpPr>
        <p:spPr>
          <a:xfrm flipV="1">
            <a:off x="1847229" y="5041129"/>
            <a:ext cx="1194874" cy="22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Rounded Corners 44"/>
          <p:cNvSpPr/>
          <p:nvPr/>
        </p:nvSpPr>
        <p:spPr>
          <a:xfrm>
            <a:off x="4572001" y="1877092"/>
            <a:ext cx="4208016" cy="93731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dirty="0">
                <a:solidFill>
                  <a:schemeClr val="tx1"/>
                </a:solidFill>
              </a:rPr>
              <a:t>Problem:</a:t>
            </a:r>
            <a:r>
              <a:rPr lang="en-US" sz="2000" dirty="0">
                <a:solidFill>
                  <a:schemeClr val="tx1"/>
                </a:solidFill>
              </a:rPr>
              <a:t> Compute a </a:t>
            </a:r>
            <a:r>
              <a:rPr lang="en-US" sz="2000" b="1" dirty="0">
                <a:solidFill>
                  <a:srgbClr val="FF0000"/>
                </a:solidFill>
              </a:rPr>
              <a:t>one-to-one matching</a:t>
            </a:r>
            <a:r>
              <a:rPr lang="en-US" sz="2000" dirty="0">
                <a:solidFill>
                  <a:schemeClr val="tx1"/>
                </a:solidFill>
              </a:rPr>
              <a:t> between input and output ports</a:t>
            </a:r>
          </a:p>
        </p:txBody>
      </p:sp>
      <p:sp>
        <p:nvSpPr>
          <p:cNvPr id="75" name="Rectangle: Rounded Corners 74"/>
          <p:cNvSpPr/>
          <p:nvPr/>
        </p:nvSpPr>
        <p:spPr>
          <a:xfrm>
            <a:off x="628650" y="1820635"/>
            <a:ext cx="3826276" cy="367535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US" sz="2000" b="1" dirty="0">
                <a:solidFill>
                  <a:schemeClr val="tx1"/>
                </a:solidFill>
              </a:rPr>
              <a:t>Model</a:t>
            </a:r>
            <a:r>
              <a:rPr lang="en-US" sz="2000" dirty="0">
                <a:solidFill>
                  <a:schemeClr val="tx1"/>
                </a:solidFill>
              </a:rPr>
              <a:t>: Weighted Complete Bipartite Graph</a:t>
            </a:r>
          </a:p>
        </p:txBody>
      </p:sp>
      <p:sp>
        <p:nvSpPr>
          <p:cNvPr id="130" name="Rectangle: Rounded Corners 129"/>
          <p:cNvSpPr/>
          <p:nvPr/>
        </p:nvSpPr>
        <p:spPr>
          <a:xfrm>
            <a:off x="4572000" y="4469257"/>
            <a:ext cx="4208016" cy="104377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dirty="0">
                <a:solidFill>
                  <a:schemeClr val="tx1"/>
                </a:solidFill>
              </a:rPr>
              <a:t>Challenge: </a:t>
            </a:r>
            <a:r>
              <a:rPr lang="en-US" sz="2000" dirty="0">
                <a:solidFill>
                  <a:srgbClr val="FF0000"/>
                </a:solidFill>
              </a:rPr>
              <a:t>“high quality” matchings</a:t>
            </a:r>
            <a:r>
              <a:rPr lang="en-US" sz="2000" dirty="0">
                <a:solidFill>
                  <a:schemeClr val="tx1"/>
                </a:solidFill>
              </a:rPr>
              <a:t> (i.e., high through-put &amp; low delay) </a:t>
            </a:r>
            <a:r>
              <a:rPr lang="en-US" sz="2000" dirty="0">
                <a:solidFill>
                  <a:srgbClr val="FF0000"/>
                </a:solidFill>
              </a:rPr>
              <a:t>at high speed</a:t>
            </a:r>
          </a:p>
        </p:txBody>
      </p:sp>
      <p:sp>
        <p:nvSpPr>
          <p:cNvPr id="90" name="Isosceles Triangle 89"/>
          <p:cNvSpPr/>
          <p:nvPr/>
        </p:nvSpPr>
        <p:spPr>
          <a:xfrm>
            <a:off x="6384123" y="3834128"/>
            <a:ext cx="532660" cy="574497"/>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554744" y="2826770"/>
            <a:ext cx="4424972" cy="990631"/>
            <a:chOff x="4554744" y="2826770"/>
            <a:chExt cx="4424972" cy="990631"/>
          </a:xfrm>
        </p:grpSpPr>
        <p:sp>
          <p:nvSpPr>
            <p:cNvPr id="89" name="Rectangle 88"/>
            <p:cNvSpPr/>
            <p:nvPr/>
          </p:nvSpPr>
          <p:spPr>
            <a:xfrm>
              <a:off x="4660777" y="3715385"/>
              <a:ext cx="4039340" cy="10201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p:nvPr/>
          </p:nvGrpSpPr>
          <p:grpSpPr>
            <a:xfrm>
              <a:off x="4825014" y="3397606"/>
              <a:ext cx="1109708" cy="319756"/>
              <a:chOff x="4825014" y="3389095"/>
              <a:chExt cx="1109708" cy="319756"/>
            </a:xfrm>
          </p:grpSpPr>
          <p:sp>
            <p:nvSpPr>
              <p:cNvPr id="96" name="Flowchart: Magnetic Disk 95"/>
              <p:cNvSpPr/>
              <p:nvPr/>
            </p:nvSpPr>
            <p:spPr>
              <a:xfrm>
                <a:off x="5069150" y="3389095"/>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Magnetic Disk 135"/>
              <p:cNvSpPr/>
              <p:nvPr/>
            </p:nvSpPr>
            <p:spPr>
              <a:xfrm>
                <a:off x="4825014" y="3538917"/>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Magnetic Disk 136"/>
              <p:cNvSpPr/>
              <p:nvPr/>
            </p:nvSpPr>
            <p:spPr>
              <a:xfrm>
                <a:off x="5357674" y="3540159"/>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7498672" y="3397606"/>
              <a:ext cx="1109708" cy="319756"/>
              <a:chOff x="7498672" y="3397606"/>
              <a:chExt cx="1109708" cy="319756"/>
            </a:xfrm>
          </p:grpSpPr>
          <p:sp>
            <p:nvSpPr>
              <p:cNvPr id="138" name="Flowchart: Magnetic Disk 137"/>
              <p:cNvSpPr/>
              <p:nvPr/>
            </p:nvSpPr>
            <p:spPr>
              <a:xfrm>
                <a:off x="7742808" y="3397606"/>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Magnetic Disk 138"/>
              <p:cNvSpPr/>
              <p:nvPr/>
            </p:nvSpPr>
            <p:spPr>
              <a:xfrm>
                <a:off x="7498672" y="3547428"/>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Magnetic Disk 139"/>
              <p:cNvSpPr/>
              <p:nvPr/>
            </p:nvSpPr>
            <p:spPr>
              <a:xfrm>
                <a:off x="8031332" y="3548670"/>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p:cNvSpPr txBox="1"/>
            <p:nvPr/>
          </p:nvSpPr>
          <p:spPr>
            <a:xfrm>
              <a:off x="4554744" y="2826770"/>
              <a:ext cx="1793104" cy="584775"/>
            </a:xfrm>
            <a:prstGeom prst="rect">
              <a:avLst/>
            </a:prstGeom>
            <a:noFill/>
          </p:spPr>
          <p:txBody>
            <a:bodyPr wrap="square" rtlCol="0">
              <a:spAutoFit/>
            </a:bodyPr>
            <a:lstStyle/>
            <a:p>
              <a:pPr algn="ctr"/>
              <a:r>
                <a:rPr lang="en-US" sz="1600" dirty="0"/>
                <a:t>Quality of the matching</a:t>
              </a:r>
            </a:p>
          </p:txBody>
        </p:sp>
        <p:sp>
          <p:nvSpPr>
            <p:cNvPr id="154" name="TextBox 153"/>
            <p:cNvSpPr txBox="1"/>
            <p:nvPr/>
          </p:nvSpPr>
          <p:spPr>
            <a:xfrm>
              <a:off x="7082947" y="2826952"/>
              <a:ext cx="1896769" cy="584775"/>
            </a:xfrm>
            <a:prstGeom prst="rect">
              <a:avLst/>
            </a:prstGeom>
            <a:noFill/>
          </p:spPr>
          <p:txBody>
            <a:bodyPr wrap="square" rtlCol="0">
              <a:spAutoFit/>
            </a:bodyPr>
            <a:lstStyle/>
            <a:p>
              <a:pPr algn="ctr"/>
              <a:r>
                <a:rPr lang="en-US" sz="1600" dirty="0"/>
                <a:t>Time to compute the matching</a:t>
              </a:r>
            </a:p>
          </p:txBody>
        </p:sp>
      </p:grpSp>
    </p:spTree>
    <p:extLst>
      <p:ext uri="{BB962C8B-B14F-4D97-AF65-F5344CB8AC3E}">
        <p14:creationId xmlns:p14="http://schemas.microsoft.com/office/powerpoint/2010/main" val="155377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0"/>
                                        </p:tgtEl>
                                        <p:attrNameLst>
                                          <p:attrName>style.visibility</p:attrName>
                                        </p:attrNameLst>
                                      </p:cBhvr>
                                      <p:to>
                                        <p:strVal val="visible"/>
                                      </p:to>
                                    </p:set>
                                    <p:anim calcmode="lin" valueType="num">
                                      <p:cBhvr additive="base">
                                        <p:cTn id="15" dur="500" fill="hold"/>
                                        <p:tgtEl>
                                          <p:spTgt spid="130"/>
                                        </p:tgtEl>
                                        <p:attrNameLst>
                                          <p:attrName>ppt_x</p:attrName>
                                        </p:attrNameLst>
                                      </p:cBhvr>
                                      <p:tavLst>
                                        <p:tav tm="0">
                                          <p:val>
                                            <p:strVal val="#ppt_x"/>
                                          </p:val>
                                        </p:tav>
                                        <p:tav tm="100000">
                                          <p:val>
                                            <p:strVal val="#ppt_x"/>
                                          </p:val>
                                        </p:tav>
                                      </p:tavLst>
                                    </p:anim>
                                    <p:anim calcmode="lin" valueType="num">
                                      <p:cBhvr additive="base">
                                        <p:cTn id="16"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1000"/>
                                        <p:tgtEl>
                                          <p:spTgt spid="90"/>
                                        </p:tgtEl>
                                      </p:cBhvr>
                                    </p:animEffect>
                                    <p:anim calcmode="lin" valueType="num">
                                      <p:cBhvr>
                                        <p:cTn id="22" dur="1000" fill="hold"/>
                                        <p:tgtEl>
                                          <p:spTgt spid="90"/>
                                        </p:tgtEl>
                                        <p:attrNameLst>
                                          <p:attrName>ppt_x</p:attrName>
                                        </p:attrNameLst>
                                      </p:cBhvr>
                                      <p:tavLst>
                                        <p:tav tm="0">
                                          <p:val>
                                            <p:strVal val="#ppt_x"/>
                                          </p:val>
                                        </p:tav>
                                        <p:tav tm="100000">
                                          <p:val>
                                            <p:strVal val="#ppt_x"/>
                                          </p:val>
                                        </p:tav>
                                      </p:tavLst>
                                    </p:anim>
                                    <p:anim calcmode="lin" valueType="num">
                                      <p:cBhvr>
                                        <p:cTn id="23" dur="1000" fill="hold"/>
                                        <p:tgtEl>
                                          <p:spTgt spid="90"/>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8" presetClass="emph" presetSubtype="0" autoRev="1" fill="hold" nodeType="clickEffect">
                                  <p:stCondLst>
                                    <p:cond delay="0"/>
                                  </p:stCondLst>
                                  <p:childTnLst>
                                    <p:animRot by="1800000">
                                      <p:cBhvr>
                                        <p:cTn id="31"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75" grpId="0" animBg="1"/>
      <p:bldP spid="130" grpId="0" animBg="1"/>
      <p:bldP spid="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129" name="Group 41"/>
          <p:cNvGrpSpPr>
            <a:grpSpLocks/>
          </p:cNvGrpSpPr>
          <p:nvPr/>
        </p:nvGrpSpPr>
        <p:grpSpPr bwMode="auto">
          <a:xfrm>
            <a:off x="2203808" y="1785994"/>
            <a:ext cx="4724400" cy="685800"/>
            <a:chOff x="1296" y="1824"/>
            <a:chExt cx="2976" cy="432"/>
          </a:xfrm>
          <a:solidFill>
            <a:srgbClr val="99CCFF"/>
          </a:solidFill>
        </p:grpSpPr>
        <p:sp>
          <p:nvSpPr>
            <p:cNvPr id="89130" name="AutoShape 4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prstClr val="black"/>
                </a:solidFill>
              </a:endParaRPr>
            </a:p>
          </p:txBody>
        </p:sp>
        <p:sp>
          <p:nvSpPr>
            <p:cNvPr id="89131" name="AutoShape 4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solidFill>
                  <a:prstClr val="black"/>
                </a:solidFill>
              </a:endParaRPr>
            </a:p>
          </p:txBody>
        </p:sp>
        <p:sp>
          <p:nvSpPr>
            <p:cNvPr id="89132" name="Text Box 44"/>
            <p:cNvSpPr txBox="1">
              <a:spLocks noChangeArrowheads="1"/>
            </p:cNvSpPr>
            <p:nvPr/>
          </p:nvSpPr>
          <p:spPr bwMode="gray">
            <a:xfrm>
              <a:off x="1759" y="1908"/>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solidFill>
                    <a:prstClr val="black"/>
                  </a:solidFill>
                  <a:cs typeface="Arial" panose="020B0604020202020204" pitchFamily="34" charset="0"/>
                </a:rPr>
                <a:t>Background</a:t>
              </a:r>
              <a:endParaRPr lang="en-US" b="1" dirty="0">
                <a:solidFill>
                  <a:prstClr val="black"/>
                </a:solidFill>
                <a:cs typeface="Arial" panose="020B0604020202020204" pitchFamily="34" charset="0"/>
              </a:endParaRPr>
            </a:p>
          </p:txBody>
        </p:sp>
        <p:sp>
          <p:nvSpPr>
            <p:cNvPr id="89133" name="Text Box 4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solidFill>
                    <a:prstClr val="black"/>
                  </a:solidFill>
                </a:rPr>
                <a:t>1</a:t>
              </a:r>
            </a:p>
          </p:txBody>
        </p:sp>
      </p:grpSp>
      <p:sp>
        <p:nvSpPr>
          <p:cNvPr id="89090" name="Rectangle 2"/>
          <p:cNvSpPr>
            <a:spLocks noGrp="1" noChangeArrowheads="1"/>
          </p:cNvSpPr>
          <p:nvPr>
            <p:ph type="title"/>
          </p:nvPr>
        </p:nvSpPr>
        <p:spPr/>
        <p:txBody>
          <a:bodyPr/>
          <a:lstStyle/>
          <a:p>
            <a:r>
              <a:rPr lang="en-US" b="1" dirty="0">
                <a:latin typeface="+mn-lt"/>
              </a:rPr>
              <a:t>Contents</a:t>
            </a:r>
            <a:endParaRPr lang="en-US" b="1" dirty="0">
              <a:solidFill>
                <a:schemeClr val="accent1"/>
              </a:solidFill>
              <a:latin typeface="+mn-lt"/>
            </a:endParaRPr>
          </a:p>
        </p:txBody>
      </p:sp>
      <p:sp>
        <p:nvSpPr>
          <p:cNvPr id="23" name="日期占位符 3"/>
          <p:cNvSpPr>
            <a:spLocks noGrp="1"/>
          </p:cNvSpPr>
          <p:nvPr>
            <p:ph type="dt" sz="half" idx="10"/>
          </p:nvPr>
        </p:nvSpPr>
        <p:spPr/>
        <p:txBody>
          <a:bodyPr/>
          <a:lstStyle/>
          <a:p>
            <a:fld id="{355E49CE-5EF1-4D7C-A1C5-FD30B23D8DCF}" type="datetime4">
              <a:rPr lang="en-US" altLang="zh-CN" smtClean="0"/>
              <a:t>November 3, 2019</a:t>
            </a:fld>
            <a:endParaRPr lang="en-US"/>
          </a:p>
        </p:txBody>
      </p:sp>
      <p:sp>
        <p:nvSpPr>
          <p:cNvPr id="24" name="页脚占位符 5"/>
          <p:cNvSpPr>
            <a:spLocks noGrp="1"/>
          </p:cNvSpPr>
          <p:nvPr>
            <p:ph type="ftr" sz="quarter" idx="11"/>
          </p:nvPr>
        </p:nvSpPr>
        <p:spPr/>
        <p:txBody>
          <a:bodyPr/>
          <a:lstStyle/>
          <a:p>
            <a:r>
              <a:rPr lang="sv-SE"/>
              <a:t>CS3251@GaTech</a:t>
            </a:r>
            <a:endParaRPr lang="en-US"/>
          </a:p>
        </p:txBody>
      </p:sp>
      <p:sp>
        <p:nvSpPr>
          <p:cNvPr id="2" name="灯片编号占位符 1"/>
          <p:cNvSpPr>
            <a:spLocks noGrp="1"/>
          </p:cNvSpPr>
          <p:nvPr>
            <p:ph type="sldNum" sz="quarter" idx="12"/>
          </p:nvPr>
        </p:nvSpPr>
        <p:spPr/>
        <p:txBody>
          <a:bodyPr/>
          <a:lstStyle/>
          <a:p>
            <a:fld id="{54F7440E-8BC2-448F-B218-7ECEE62DFD59}" type="slidenum">
              <a:rPr lang="en-US" smtClean="0"/>
              <a:pPr/>
              <a:t>7</a:t>
            </a:fld>
            <a:endParaRPr lang="en-US"/>
          </a:p>
        </p:txBody>
      </p:sp>
      <p:grpSp>
        <p:nvGrpSpPr>
          <p:cNvPr id="89134" name="Group 46"/>
          <p:cNvGrpSpPr>
            <a:grpSpLocks/>
          </p:cNvGrpSpPr>
          <p:nvPr/>
        </p:nvGrpSpPr>
        <p:grpSpPr bwMode="auto">
          <a:xfrm>
            <a:off x="2203808" y="2636180"/>
            <a:ext cx="4724400" cy="685800"/>
            <a:chOff x="1296" y="1824"/>
            <a:chExt cx="2976" cy="432"/>
          </a:xfrm>
          <a:solidFill>
            <a:srgbClr val="99CCFF"/>
          </a:solidFill>
        </p:grpSpPr>
        <p:sp>
          <p:nvSpPr>
            <p:cNvPr id="89135" name="AutoShape 47"/>
            <p:cNvSpPr>
              <a:spLocks noChangeArrowheads="1"/>
            </p:cNvSpPr>
            <p:nvPr/>
          </p:nvSpPr>
          <p:spPr bwMode="gray">
            <a:xfrm>
              <a:off x="1536" y="1899"/>
              <a:ext cx="2736" cy="288"/>
            </a:xfrm>
            <a:prstGeom prst="roundRect">
              <a:avLst>
                <a:gd name="adj" fmla="val 16667"/>
              </a:avLst>
            </a:prstGeom>
            <a:solidFill>
              <a:srgbClr val="FFC000"/>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prstClr val="black"/>
                </a:solidFill>
              </a:endParaRPr>
            </a:p>
          </p:txBody>
        </p:sp>
        <p:sp>
          <p:nvSpPr>
            <p:cNvPr id="89136" name="AutoShape 48"/>
            <p:cNvSpPr>
              <a:spLocks noChangeArrowheads="1"/>
            </p:cNvSpPr>
            <p:nvPr/>
          </p:nvSpPr>
          <p:spPr bwMode="gray">
            <a:xfrm>
              <a:off x="1296" y="1824"/>
              <a:ext cx="432" cy="432"/>
            </a:xfrm>
            <a:prstGeom prst="diamond">
              <a:avLst/>
            </a:prstGeom>
            <a:solidFill>
              <a:srgbClr val="FFC0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solidFill>
                  <a:prstClr val="black"/>
                </a:solidFill>
              </a:endParaRPr>
            </a:p>
          </p:txBody>
        </p:sp>
        <p:sp>
          <p:nvSpPr>
            <p:cNvPr id="89137" name="Text Box 49"/>
            <p:cNvSpPr txBox="1">
              <a:spLocks noChangeArrowheads="1"/>
            </p:cNvSpPr>
            <p:nvPr/>
          </p:nvSpPr>
          <p:spPr bwMode="gray">
            <a:xfrm>
              <a:off x="1759" y="1904"/>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solidFill>
                    <a:prstClr val="black"/>
                  </a:solidFill>
                  <a:cs typeface="Arial" panose="020B0604020202020204" pitchFamily="34" charset="0"/>
                </a:rPr>
                <a:t>Related</a:t>
              </a:r>
              <a:r>
                <a:rPr lang="en-US" sz="2400" b="1" dirty="0">
                  <a:solidFill>
                    <a:prstClr val="black"/>
                  </a:solidFill>
                </a:rPr>
                <a:t> Work</a:t>
              </a:r>
            </a:p>
          </p:txBody>
        </p:sp>
        <p:sp>
          <p:nvSpPr>
            <p:cNvPr id="89138" name="Text Box 50"/>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solidFill>
                    <a:prstClr val="black"/>
                  </a:solidFill>
                </a:rPr>
                <a:t>2</a:t>
              </a:r>
            </a:p>
          </p:txBody>
        </p:sp>
      </p:grpSp>
      <p:grpSp>
        <p:nvGrpSpPr>
          <p:cNvPr id="89139" name="Group 51"/>
          <p:cNvGrpSpPr>
            <a:grpSpLocks/>
          </p:cNvGrpSpPr>
          <p:nvPr/>
        </p:nvGrpSpPr>
        <p:grpSpPr bwMode="auto">
          <a:xfrm>
            <a:off x="2203808" y="3486366"/>
            <a:ext cx="4724400" cy="685800"/>
            <a:chOff x="1296" y="1824"/>
            <a:chExt cx="2976" cy="432"/>
          </a:xfrm>
          <a:solidFill>
            <a:srgbClr val="99CCFF"/>
          </a:solidFill>
        </p:grpSpPr>
        <p:sp>
          <p:nvSpPr>
            <p:cNvPr id="89140"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prstClr val="black"/>
                </a:solidFill>
              </a:endParaRPr>
            </a:p>
          </p:txBody>
        </p:sp>
        <p:sp>
          <p:nvSpPr>
            <p:cNvPr id="89141"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solidFill>
                  <a:prstClr val="black"/>
                </a:solidFill>
              </a:endParaRPr>
            </a:p>
          </p:txBody>
        </p:sp>
        <p:sp>
          <p:nvSpPr>
            <p:cNvPr id="89142" name="Text Box 54"/>
            <p:cNvSpPr txBox="1">
              <a:spLocks noChangeArrowheads="1"/>
            </p:cNvSpPr>
            <p:nvPr/>
          </p:nvSpPr>
          <p:spPr bwMode="gray">
            <a:xfrm>
              <a:off x="1734" y="1900"/>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solidFill>
                    <a:prstClr val="black"/>
                  </a:solidFill>
                  <a:cs typeface="Arial" panose="020B0604020202020204" pitchFamily="34" charset="0"/>
                </a:rPr>
                <a:t>Proposed</a:t>
              </a:r>
              <a:r>
                <a:rPr lang="en-US" dirty="0">
                  <a:solidFill>
                    <a:prstClr val="black"/>
                  </a:solidFill>
                </a:rPr>
                <a:t> </a:t>
              </a:r>
              <a:r>
                <a:rPr lang="en-US" sz="2400" b="1" dirty="0">
                  <a:solidFill>
                    <a:prstClr val="black"/>
                  </a:solidFill>
                </a:rPr>
                <a:t>Algorithm</a:t>
              </a:r>
            </a:p>
          </p:txBody>
        </p:sp>
        <p:sp>
          <p:nvSpPr>
            <p:cNvPr id="89143" name="Text Box 5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solidFill>
                    <a:prstClr val="black"/>
                  </a:solidFill>
                </a:rPr>
                <a:t>3</a:t>
              </a:r>
            </a:p>
          </p:txBody>
        </p:sp>
      </p:grpSp>
      <p:grpSp>
        <p:nvGrpSpPr>
          <p:cNvPr id="89144" name="Group 56"/>
          <p:cNvGrpSpPr>
            <a:grpSpLocks/>
          </p:cNvGrpSpPr>
          <p:nvPr/>
        </p:nvGrpSpPr>
        <p:grpSpPr bwMode="auto">
          <a:xfrm>
            <a:off x="2203808" y="4336552"/>
            <a:ext cx="4724400" cy="685800"/>
            <a:chOff x="1296" y="1824"/>
            <a:chExt cx="2976" cy="432"/>
          </a:xfrm>
        </p:grpSpPr>
        <p:sp>
          <p:nvSpPr>
            <p:cNvPr id="89145"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prstClr val="black"/>
                </a:solidFill>
              </a:endParaRPr>
            </a:p>
          </p:txBody>
        </p:sp>
        <p:sp>
          <p:nvSpPr>
            <p:cNvPr id="89146"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solidFill>
                  <a:prstClr val="black"/>
                </a:solidFill>
              </a:endParaRPr>
            </a:p>
          </p:txBody>
        </p:sp>
        <p:sp>
          <p:nvSpPr>
            <p:cNvPr id="89147" name="Text Box 59"/>
            <p:cNvSpPr txBox="1">
              <a:spLocks noChangeArrowheads="1"/>
            </p:cNvSpPr>
            <p:nvPr/>
          </p:nvSpPr>
          <p:spPr bwMode="gray">
            <a:xfrm>
              <a:off x="1759" y="1915"/>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solidFill>
                    <a:prstClr val="black"/>
                  </a:solidFill>
                  <a:cs typeface="Arial" panose="020B0604020202020204" pitchFamily="34" charset="0"/>
                </a:rPr>
                <a:t>Simulation</a:t>
              </a:r>
              <a:r>
                <a:rPr lang="en-US" dirty="0">
                  <a:solidFill>
                    <a:prstClr val="black"/>
                  </a:solidFill>
                </a:rPr>
                <a:t> </a:t>
              </a:r>
              <a:r>
                <a:rPr lang="en-US" sz="2400" b="1" dirty="0">
                  <a:solidFill>
                    <a:prstClr val="black"/>
                  </a:solidFill>
                </a:rPr>
                <a:t>Results</a:t>
              </a:r>
            </a:p>
          </p:txBody>
        </p:sp>
        <p:sp>
          <p:nvSpPr>
            <p:cNvPr id="89148"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solidFill>
                    <a:prstClr val="black"/>
                  </a:solidFill>
                </a:rPr>
                <a:t>4</a:t>
              </a:r>
            </a:p>
          </p:txBody>
        </p:sp>
      </p:grpSp>
      <p:grpSp>
        <p:nvGrpSpPr>
          <p:cNvPr id="26" name="Group 56"/>
          <p:cNvGrpSpPr>
            <a:grpSpLocks/>
          </p:cNvGrpSpPr>
          <p:nvPr/>
        </p:nvGrpSpPr>
        <p:grpSpPr bwMode="auto">
          <a:xfrm>
            <a:off x="2191824" y="5186738"/>
            <a:ext cx="4724400" cy="685800"/>
            <a:chOff x="1296" y="1824"/>
            <a:chExt cx="2976" cy="432"/>
          </a:xfrm>
        </p:grpSpPr>
        <p:sp>
          <p:nvSpPr>
            <p:cNvPr id="27"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prstClr val="black"/>
                </a:solidFill>
              </a:endParaRPr>
            </a:p>
          </p:txBody>
        </p:sp>
        <p:sp>
          <p:nvSpPr>
            <p:cNvPr id="28"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solidFill>
                  <a:prstClr val="black"/>
                </a:solidFill>
              </a:endParaRPr>
            </a:p>
          </p:txBody>
        </p:sp>
        <p:sp>
          <p:nvSpPr>
            <p:cNvPr id="29" name="Text Box 59"/>
            <p:cNvSpPr txBox="1">
              <a:spLocks noChangeArrowheads="1"/>
            </p:cNvSpPr>
            <p:nvPr/>
          </p:nvSpPr>
          <p:spPr bwMode="gray">
            <a:xfrm>
              <a:off x="1767" y="1908"/>
              <a:ext cx="2160"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1" dirty="0">
                  <a:solidFill>
                    <a:prstClr val="black"/>
                  </a:solidFill>
                </a:rPr>
                <a:t>Miscellaneous</a:t>
              </a:r>
            </a:p>
          </p:txBody>
        </p:sp>
        <p:sp>
          <p:nvSpPr>
            <p:cNvPr id="30"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solidFill>
                    <a:prstClr val="black"/>
                  </a:solidFill>
                </a:rPr>
                <a:t>5</a:t>
              </a:r>
            </a:p>
          </p:txBody>
        </p:sp>
      </p:grpSp>
    </p:spTree>
    <p:extLst>
      <p:ext uri="{BB962C8B-B14F-4D97-AF65-F5344CB8AC3E}">
        <p14:creationId xmlns:p14="http://schemas.microsoft.com/office/powerpoint/2010/main" val="135948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Existing Scheduling for Input-</a:t>
            </a:r>
            <a:br>
              <a:rPr lang="en-US" b="1" dirty="0"/>
            </a:br>
            <a:r>
              <a:rPr lang="en-US" b="1" dirty="0"/>
              <a:t>Queued Crossbar Switches</a:t>
            </a:r>
            <a:endParaRPr lang="en-US" b="1" dirty="0">
              <a:latin typeface="+mn-lt"/>
            </a:endParaRPr>
          </a:p>
        </p:txBody>
      </p:sp>
      <p:sp>
        <p:nvSpPr>
          <p:cNvPr id="4" name="日期占位符 3"/>
          <p:cNvSpPr>
            <a:spLocks noGrp="1"/>
          </p:cNvSpPr>
          <p:nvPr>
            <p:ph type="dt" sz="half" idx="10"/>
          </p:nvPr>
        </p:nvSpPr>
        <p:spPr/>
        <p:txBody>
          <a:bodyPr/>
          <a:lstStyle/>
          <a:p>
            <a:fld id="{5EC5496B-A48F-47E3-B492-B1430C579BDC}" type="datetime4">
              <a:rPr lang="en-US" altLang="zh-CN" smtClean="0"/>
              <a:t>November 3, 2019</a:t>
            </a:fld>
            <a:endParaRPr lang="zh-CN" altLang="en-US"/>
          </a:p>
        </p:txBody>
      </p:sp>
      <p:sp>
        <p:nvSpPr>
          <p:cNvPr id="5" name="页脚占位符 4"/>
          <p:cNvSpPr>
            <a:spLocks noGrp="1"/>
          </p:cNvSpPr>
          <p:nvPr>
            <p:ph type="ftr" sz="quarter" idx="11"/>
          </p:nvPr>
        </p:nvSpPr>
        <p:spPr/>
        <p:txBody>
          <a:bodyPr/>
          <a:lstStyle/>
          <a:p>
            <a:r>
              <a:rPr lang="sv-SE" altLang="zh-CN"/>
              <a:t>CS3251@GaTech</a:t>
            </a:r>
            <a:endParaRPr lang="zh-CN" altLang="en-US" dirty="0"/>
          </a:p>
        </p:txBody>
      </p:sp>
      <p:sp>
        <p:nvSpPr>
          <p:cNvPr id="6" name="灯片编号占位符 5"/>
          <p:cNvSpPr>
            <a:spLocks noGrp="1"/>
          </p:cNvSpPr>
          <p:nvPr>
            <p:ph type="sldNum" sz="quarter" idx="12"/>
          </p:nvPr>
        </p:nvSpPr>
        <p:spPr/>
        <p:txBody>
          <a:bodyPr/>
          <a:lstStyle/>
          <a:p>
            <a:fld id="{49BF2F59-D1D2-4BCF-82DA-B1F2608D3135}" type="slidenum">
              <a:rPr lang="zh-CN" altLang="en-US" smtClean="0"/>
              <a:pPr/>
              <a:t>8</a:t>
            </a:fld>
            <a:endParaRPr lang="zh-CN" altLang="en-US" dirty="0"/>
          </a:p>
        </p:txBody>
      </p:sp>
      <p:sp>
        <p:nvSpPr>
          <p:cNvPr id="89" name="Rectangle 88"/>
          <p:cNvSpPr/>
          <p:nvPr/>
        </p:nvSpPr>
        <p:spPr>
          <a:xfrm rot="1200000">
            <a:off x="4321142" y="2696482"/>
            <a:ext cx="4039340" cy="10201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a:off x="6044488" y="2815225"/>
            <a:ext cx="532660" cy="574497"/>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p:nvPr/>
        </p:nvGrpSpPr>
        <p:grpSpPr>
          <a:xfrm rot="1200000">
            <a:off x="4727676" y="1879185"/>
            <a:ext cx="1109708" cy="413869"/>
            <a:chOff x="4825014" y="3389095"/>
            <a:chExt cx="1109708" cy="319756"/>
          </a:xfrm>
        </p:grpSpPr>
        <p:sp>
          <p:nvSpPr>
            <p:cNvPr id="96" name="Flowchart: Magnetic Disk 95"/>
            <p:cNvSpPr/>
            <p:nvPr/>
          </p:nvSpPr>
          <p:spPr>
            <a:xfrm>
              <a:off x="5069150" y="3389095"/>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Magnetic Disk 135"/>
            <p:cNvSpPr/>
            <p:nvPr/>
          </p:nvSpPr>
          <p:spPr>
            <a:xfrm>
              <a:off x="4825014" y="3538917"/>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Magnetic Disk 136"/>
            <p:cNvSpPr/>
            <p:nvPr/>
          </p:nvSpPr>
          <p:spPr>
            <a:xfrm>
              <a:off x="5357674" y="3540159"/>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rot="1200000">
            <a:off x="7217365" y="2465314"/>
            <a:ext cx="1109708" cy="721943"/>
            <a:chOff x="7498672" y="3397606"/>
            <a:chExt cx="1109708" cy="319756"/>
          </a:xfrm>
        </p:grpSpPr>
        <p:sp>
          <p:nvSpPr>
            <p:cNvPr id="138" name="Flowchart: Magnetic Disk 137"/>
            <p:cNvSpPr/>
            <p:nvPr/>
          </p:nvSpPr>
          <p:spPr>
            <a:xfrm>
              <a:off x="7742808" y="3397606"/>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Magnetic Disk 138"/>
            <p:cNvSpPr/>
            <p:nvPr/>
          </p:nvSpPr>
          <p:spPr>
            <a:xfrm>
              <a:off x="7498672" y="3547428"/>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Magnetic Disk 139"/>
            <p:cNvSpPr/>
            <p:nvPr/>
          </p:nvSpPr>
          <p:spPr>
            <a:xfrm>
              <a:off x="8031332" y="3548670"/>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p:cNvSpPr txBox="1"/>
          <p:nvPr/>
        </p:nvSpPr>
        <p:spPr>
          <a:xfrm>
            <a:off x="5068792" y="1434379"/>
            <a:ext cx="1793104" cy="584775"/>
          </a:xfrm>
          <a:prstGeom prst="rect">
            <a:avLst/>
          </a:prstGeom>
          <a:noFill/>
        </p:spPr>
        <p:txBody>
          <a:bodyPr wrap="square" rtlCol="0">
            <a:spAutoFit/>
          </a:bodyPr>
          <a:lstStyle/>
          <a:p>
            <a:pPr algn="ctr"/>
            <a:r>
              <a:rPr lang="en-US" sz="1600" dirty="0"/>
              <a:t>Quality of the matching</a:t>
            </a:r>
          </a:p>
        </p:txBody>
      </p:sp>
      <p:sp>
        <p:nvSpPr>
          <p:cNvPr id="154" name="TextBox 153"/>
          <p:cNvSpPr txBox="1"/>
          <p:nvPr/>
        </p:nvSpPr>
        <p:spPr>
          <a:xfrm>
            <a:off x="7121541" y="1623591"/>
            <a:ext cx="1896769" cy="584775"/>
          </a:xfrm>
          <a:prstGeom prst="rect">
            <a:avLst/>
          </a:prstGeom>
          <a:noFill/>
        </p:spPr>
        <p:txBody>
          <a:bodyPr wrap="square" rtlCol="0">
            <a:spAutoFit/>
          </a:bodyPr>
          <a:lstStyle/>
          <a:p>
            <a:pPr algn="ctr"/>
            <a:r>
              <a:rPr lang="en-US" sz="1600" dirty="0"/>
              <a:t>Time to compute the matching</a:t>
            </a:r>
          </a:p>
        </p:txBody>
      </p:sp>
      <p:sp>
        <p:nvSpPr>
          <p:cNvPr id="3" name="Rectangle: Rounded Corners 2"/>
          <p:cNvSpPr/>
          <p:nvPr/>
        </p:nvSpPr>
        <p:spPr>
          <a:xfrm>
            <a:off x="815668" y="2323536"/>
            <a:ext cx="2569282" cy="847907"/>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Maximum Weighted Matching (MWM)</a:t>
            </a:r>
          </a:p>
        </p:txBody>
      </p:sp>
      <p:sp>
        <p:nvSpPr>
          <p:cNvPr id="46" name="Rectangle: Rounded Corners 45"/>
          <p:cNvSpPr/>
          <p:nvPr/>
        </p:nvSpPr>
        <p:spPr>
          <a:xfrm>
            <a:off x="771143" y="5447084"/>
            <a:ext cx="2658331" cy="433339"/>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Serena [Giaccone03]</a:t>
            </a:r>
          </a:p>
        </p:txBody>
      </p:sp>
      <p:sp>
        <p:nvSpPr>
          <p:cNvPr id="47" name="Rectangle: Rounded Corners 46"/>
          <p:cNvSpPr/>
          <p:nvPr/>
        </p:nvSpPr>
        <p:spPr>
          <a:xfrm>
            <a:off x="809041" y="3996713"/>
            <a:ext cx="2569282" cy="433339"/>
          </a:xfrm>
          <a:prstGeom prst="roundRect">
            <a:avLst/>
          </a:prstGeom>
          <a:solidFill>
            <a:srgbClr val="FFFF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iSLIP</a:t>
            </a:r>
            <a:r>
              <a:rPr lang="en-US" dirty="0">
                <a:solidFill>
                  <a:sysClr val="windowText" lastClr="000000"/>
                </a:solidFill>
              </a:rPr>
              <a:t> [McKeown99]</a:t>
            </a:r>
          </a:p>
        </p:txBody>
      </p:sp>
      <p:sp>
        <p:nvSpPr>
          <p:cNvPr id="48" name="Rectangle 47"/>
          <p:cNvSpPr/>
          <p:nvPr/>
        </p:nvSpPr>
        <p:spPr>
          <a:xfrm rot="300000">
            <a:off x="4151352" y="5531733"/>
            <a:ext cx="4039340" cy="10201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5874698" y="5650476"/>
            <a:ext cx="532660" cy="574497"/>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rot="300000">
            <a:off x="4317813" y="5041092"/>
            <a:ext cx="1109708" cy="370797"/>
            <a:chOff x="4825014" y="3389095"/>
            <a:chExt cx="1109708" cy="319756"/>
          </a:xfrm>
        </p:grpSpPr>
        <p:sp>
          <p:nvSpPr>
            <p:cNvPr id="51" name="Flowchart: Magnetic Disk 50"/>
            <p:cNvSpPr/>
            <p:nvPr/>
          </p:nvSpPr>
          <p:spPr>
            <a:xfrm>
              <a:off x="5069150" y="3389095"/>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4825014" y="3538917"/>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357674" y="3540159"/>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rot="300000">
            <a:off x="6993327" y="5233708"/>
            <a:ext cx="1109708" cy="413397"/>
            <a:chOff x="7498672" y="3397606"/>
            <a:chExt cx="1109708" cy="319756"/>
          </a:xfrm>
        </p:grpSpPr>
        <p:sp>
          <p:nvSpPr>
            <p:cNvPr id="55" name="Flowchart: Magnetic Disk 54"/>
            <p:cNvSpPr/>
            <p:nvPr/>
          </p:nvSpPr>
          <p:spPr>
            <a:xfrm>
              <a:off x="7742808" y="3397606"/>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7498672" y="3547428"/>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8031332" y="3548670"/>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4113714" y="4447747"/>
            <a:ext cx="1793104" cy="584775"/>
          </a:xfrm>
          <a:prstGeom prst="rect">
            <a:avLst/>
          </a:prstGeom>
          <a:noFill/>
        </p:spPr>
        <p:txBody>
          <a:bodyPr wrap="square" rtlCol="0">
            <a:spAutoFit/>
          </a:bodyPr>
          <a:lstStyle/>
          <a:p>
            <a:pPr algn="ctr"/>
            <a:r>
              <a:rPr lang="en-US" sz="1600" dirty="0"/>
              <a:t>Quality of the matching</a:t>
            </a:r>
          </a:p>
        </p:txBody>
      </p:sp>
      <p:sp>
        <p:nvSpPr>
          <p:cNvPr id="59" name="TextBox 58"/>
          <p:cNvSpPr txBox="1"/>
          <p:nvPr/>
        </p:nvSpPr>
        <p:spPr>
          <a:xfrm>
            <a:off x="6694448" y="4703750"/>
            <a:ext cx="1896769" cy="584775"/>
          </a:xfrm>
          <a:prstGeom prst="rect">
            <a:avLst/>
          </a:prstGeom>
          <a:noFill/>
        </p:spPr>
        <p:txBody>
          <a:bodyPr wrap="square" rtlCol="0">
            <a:spAutoFit/>
          </a:bodyPr>
          <a:lstStyle/>
          <a:p>
            <a:pPr algn="ctr"/>
            <a:r>
              <a:rPr lang="en-US" sz="1600" dirty="0"/>
              <a:t>Time to compute the matching</a:t>
            </a:r>
          </a:p>
        </p:txBody>
      </p:sp>
      <p:sp>
        <p:nvSpPr>
          <p:cNvPr id="7" name="Thought Bubble: Cloud 6"/>
          <p:cNvSpPr/>
          <p:nvPr/>
        </p:nvSpPr>
        <p:spPr>
          <a:xfrm>
            <a:off x="2394857" y="1473153"/>
            <a:ext cx="2071404" cy="756665"/>
          </a:xfrm>
          <a:prstGeom prst="cloudCallout">
            <a:avLst>
              <a:gd name="adj1" fmla="val 66270"/>
              <a:gd name="adj2" fmla="val 14191"/>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Empirically optimal</a:t>
            </a:r>
          </a:p>
        </p:txBody>
      </p:sp>
      <mc:AlternateContent xmlns:mc="http://schemas.openxmlformats.org/markup-compatibility/2006" xmlns:a14="http://schemas.microsoft.com/office/drawing/2010/main">
        <mc:Choice Requires="a14">
          <p:sp>
            <p:nvSpPr>
              <p:cNvPr id="60" name="Thought Bubble: Cloud 59"/>
              <p:cNvSpPr/>
              <p:nvPr/>
            </p:nvSpPr>
            <p:spPr>
              <a:xfrm>
                <a:off x="8276928" y="2229818"/>
                <a:ext cx="842718" cy="585407"/>
              </a:xfrm>
              <a:prstGeom prst="cloudCallout">
                <a:avLst>
                  <a:gd name="adj1" fmla="val -74667"/>
                  <a:gd name="adj2" fmla="val -6164"/>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𝑂</m:t>
                      </m:r>
                      <m:r>
                        <a:rPr lang="en-US" b="0" i="1" smtClean="0">
                          <a:solidFill>
                            <a:sysClr val="windowText" lastClr="000000"/>
                          </a:solidFill>
                          <a:latin typeface="Cambria Math" panose="02040503050406030204" pitchFamily="18" charset="0"/>
                        </a:rPr>
                        <m:t>(</m:t>
                      </m:r>
                      <m:sSup>
                        <m:sSupPr>
                          <m:ctrlPr>
                            <a:rPr lang="en-US" b="0" i="1" smtClean="0">
                              <a:solidFill>
                                <a:sysClr val="windowText" lastClr="000000"/>
                              </a:solidFill>
                              <a:latin typeface="Cambria Math" panose="02040503050406030204" pitchFamily="18" charset="0"/>
                            </a:rPr>
                          </m:ctrlPr>
                        </m:sSupPr>
                        <m:e>
                          <m:r>
                            <a:rPr lang="en-US" b="0" i="1" smtClean="0">
                              <a:solidFill>
                                <a:sysClr val="windowText" lastClr="000000"/>
                              </a:solidFill>
                              <a:latin typeface="Cambria Math" panose="02040503050406030204" pitchFamily="18" charset="0"/>
                            </a:rPr>
                            <m:t>𝑁</m:t>
                          </m:r>
                        </m:e>
                        <m:sup>
                          <m:r>
                            <a:rPr lang="en-US" b="0" i="1" smtClean="0">
                              <a:solidFill>
                                <a:sysClr val="windowText" lastClr="000000"/>
                              </a:solidFill>
                              <a:latin typeface="Cambria Math" panose="02040503050406030204" pitchFamily="18" charset="0"/>
                            </a:rPr>
                            <m:t>3</m:t>
                          </m:r>
                        </m:sup>
                      </m:sSup>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p:txBody>
          </p:sp>
        </mc:Choice>
        <mc:Fallback xmlns="">
          <p:sp>
            <p:nvSpPr>
              <p:cNvPr id="60" name="Thought Bubble: Cloud 59"/>
              <p:cNvSpPr>
                <a:spLocks noRot="1" noChangeAspect="1" noMove="1" noResize="1" noEditPoints="1" noAdjustHandles="1" noChangeArrowheads="1" noChangeShapeType="1" noTextEdit="1"/>
              </p:cNvSpPr>
              <p:nvPr/>
            </p:nvSpPr>
            <p:spPr>
              <a:xfrm>
                <a:off x="8276928" y="2229818"/>
                <a:ext cx="842718" cy="585407"/>
              </a:xfrm>
              <a:prstGeom prst="cloudCallout">
                <a:avLst>
                  <a:gd name="adj1" fmla="val -74667"/>
                  <a:gd name="adj2" fmla="val -6164"/>
                </a:avLst>
              </a:prstGeom>
              <a:blipFill>
                <a:blip r:embed="rId3"/>
                <a:stretch>
                  <a:fillRect/>
                </a:stretch>
              </a:blipFill>
              <a:ln>
                <a:solidFill>
                  <a:schemeClr val="tx1"/>
                </a:solidFill>
              </a:ln>
            </p:spPr>
            <p:txBody>
              <a:bodyPr/>
              <a:lstStyle/>
              <a:p>
                <a:r>
                  <a:rPr lang="en-US">
                    <a:noFill/>
                  </a:rPr>
                  <a:t> </a:t>
                </a:r>
              </a:p>
            </p:txBody>
          </p:sp>
        </mc:Fallback>
      </mc:AlternateContent>
      <p:sp>
        <p:nvSpPr>
          <p:cNvPr id="61" name="Thought Bubble: Cloud 60"/>
          <p:cNvSpPr/>
          <p:nvPr/>
        </p:nvSpPr>
        <p:spPr>
          <a:xfrm>
            <a:off x="2204358" y="4752328"/>
            <a:ext cx="2261904" cy="652168"/>
          </a:xfrm>
          <a:prstGeom prst="cloudCallout">
            <a:avLst>
              <a:gd name="adj1" fmla="val 58055"/>
              <a:gd name="adj2" fmla="val -14420"/>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Optimal throughput</a:t>
            </a:r>
          </a:p>
        </p:txBody>
      </p:sp>
      <mc:AlternateContent xmlns:mc="http://schemas.openxmlformats.org/markup-compatibility/2006" xmlns:a14="http://schemas.microsoft.com/office/drawing/2010/main">
        <mc:Choice Requires="a14">
          <p:sp>
            <p:nvSpPr>
              <p:cNvPr id="62" name="Thought Bubble: Cloud 61"/>
              <p:cNvSpPr/>
              <p:nvPr/>
            </p:nvSpPr>
            <p:spPr>
              <a:xfrm>
                <a:off x="8211052" y="5143598"/>
                <a:ext cx="842718" cy="585407"/>
              </a:xfrm>
              <a:prstGeom prst="cloudCallout">
                <a:avLst>
                  <a:gd name="adj1" fmla="val -74667"/>
                  <a:gd name="adj2" fmla="val -6164"/>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𝑂</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𝑁</m:t>
                      </m:r>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p:txBody>
          </p:sp>
        </mc:Choice>
        <mc:Fallback xmlns="">
          <p:sp>
            <p:nvSpPr>
              <p:cNvPr id="62" name="Thought Bubble: Cloud 61"/>
              <p:cNvSpPr>
                <a:spLocks noRot="1" noChangeAspect="1" noMove="1" noResize="1" noEditPoints="1" noAdjustHandles="1" noChangeArrowheads="1" noChangeShapeType="1" noTextEdit="1"/>
              </p:cNvSpPr>
              <p:nvPr/>
            </p:nvSpPr>
            <p:spPr>
              <a:xfrm>
                <a:off x="8211052" y="5143598"/>
                <a:ext cx="842718" cy="585407"/>
              </a:xfrm>
              <a:prstGeom prst="cloudCallout">
                <a:avLst>
                  <a:gd name="adj1" fmla="val -74667"/>
                  <a:gd name="adj2" fmla="val -6164"/>
                </a:avLst>
              </a:prstGeom>
              <a:blipFill>
                <a:blip r:embed="rId4"/>
                <a:stretch>
                  <a:fillRect/>
                </a:stretch>
              </a:blipFill>
              <a:ln>
                <a:solidFill>
                  <a:schemeClr val="tx1"/>
                </a:solidFill>
              </a:ln>
            </p:spPr>
            <p:txBody>
              <a:bodyPr/>
              <a:lstStyle/>
              <a:p>
                <a:r>
                  <a:rPr lang="en-US">
                    <a:noFill/>
                  </a:rPr>
                  <a:t> </a:t>
                </a:r>
              </a:p>
            </p:txBody>
          </p:sp>
        </mc:Fallback>
      </mc:AlternateContent>
      <p:sp>
        <p:nvSpPr>
          <p:cNvPr id="76" name="Rectangle 75"/>
          <p:cNvSpPr/>
          <p:nvPr/>
        </p:nvSpPr>
        <p:spPr>
          <a:xfrm rot="360000">
            <a:off x="4086410" y="4143828"/>
            <a:ext cx="4039340" cy="10201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5809756" y="4262571"/>
            <a:ext cx="532660" cy="574497"/>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p:cNvGrpSpPr/>
          <p:nvPr/>
        </p:nvGrpSpPr>
        <p:grpSpPr>
          <a:xfrm rot="360000">
            <a:off x="4239516" y="3806053"/>
            <a:ext cx="1109708" cy="182735"/>
            <a:chOff x="4825014" y="3389095"/>
            <a:chExt cx="1109708" cy="319756"/>
          </a:xfrm>
        </p:grpSpPr>
        <p:sp>
          <p:nvSpPr>
            <p:cNvPr id="79" name="Flowchart: Magnetic Disk 78"/>
            <p:cNvSpPr/>
            <p:nvPr/>
          </p:nvSpPr>
          <p:spPr>
            <a:xfrm>
              <a:off x="5069150" y="3389095"/>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4825014" y="3538917"/>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5357674" y="3540159"/>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rot="360000">
            <a:off x="6912962" y="4016997"/>
            <a:ext cx="1109708" cy="259326"/>
            <a:chOff x="7498672" y="3397606"/>
            <a:chExt cx="1109708" cy="319756"/>
          </a:xfrm>
        </p:grpSpPr>
        <p:sp>
          <p:nvSpPr>
            <p:cNvPr id="83" name="Flowchart: Magnetic Disk 82"/>
            <p:cNvSpPr/>
            <p:nvPr/>
          </p:nvSpPr>
          <p:spPr>
            <a:xfrm>
              <a:off x="7742808" y="3397606"/>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Magnetic Disk 83"/>
            <p:cNvSpPr/>
            <p:nvPr/>
          </p:nvSpPr>
          <p:spPr>
            <a:xfrm>
              <a:off x="7498672" y="3547428"/>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Magnetic Disk 84"/>
            <p:cNvSpPr/>
            <p:nvPr/>
          </p:nvSpPr>
          <p:spPr>
            <a:xfrm>
              <a:off x="8031332" y="3548670"/>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TextBox 85"/>
          <p:cNvSpPr txBox="1"/>
          <p:nvPr/>
        </p:nvSpPr>
        <p:spPr>
          <a:xfrm>
            <a:off x="3948475" y="3119704"/>
            <a:ext cx="1793104" cy="584775"/>
          </a:xfrm>
          <a:prstGeom prst="rect">
            <a:avLst/>
          </a:prstGeom>
          <a:noFill/>
        </p:spPr>
        <p:txBody>
          <a:bodyPr wrap="square" rtlCol="0">
            <a:spAutoFit/>
          </a:bodyPr>
          <a:lstStyle/>
          <a:p>
            <a:pPr algn="ctr"/>
            <a:r>
              <a:rPr lang="en-US" sz="1600" dirty="0"/>
              <a:t>Quality of the matching</a:t>
            </a:r>
          </a:p>
        </p:txBody>
      </p:sp>
      <p:sp>
        <p:nvSpPr>
          <p:cNvPr id="87" name="TextBox 86"/>
          <p:cNvSpPr txBox="1"/>
          <p:nvPr/>
        </p:nvSpPr>
        <p:spPr>
          <a:xfrm>
            <a:off x="6543988" y="3411938"/>
            <a:ext cx="1896769" cy="584775"/>
          </a:xfrm>
          <a:prstGeom prst="rect">
            <a:avLst/>
          </a:prstGeom>
          <a:noFill/>
        </p:spPr>
        <p:txBody>
          <a:bodyPr wrap="square" rtlCol="0">
            <a:spAutoFit/>
          </a:bodyPr>
          <a:lstStyle/>
          <a:p>
            <a:pPr algn="ctr"/>
            <a:r>
              <a:rPr lang="en-US" sz="1600" dirty="0"/>
              <a:t>Time to compute the matching</a:t>
            </a:r>
          </a:p>
        </p:txBody>
      </p:sp>
      <mc:AlternateContent xmlns:mc="http://schemas.openxmlformats.org/markup-compatibility/2006" xmlns:a14="http://schemas.microsoft.com/office/drawing/2010/main">
        <mc:Choice Requires="a14">
          <p:sp>
            <p:nvSpPr>
              <p:cNvPr id="88" name="Thought Bubble: Cloud 87"/>
              <p:cNvSpPr/>
              <p:nvPr/>
            </p:nvSpPr>
            <p:spPr>
              <a:xfrm>
                <a:off x="7949837" y="4456678"/>
                <a:ext cx="1222466" cy="352453"/>
              </a:xfrm>
              <a:prstGeom prst="cloudCallout">
                <a:avLst>
                  <a:gd name="adj1" fmla="val -44184"/>
                  <a:gd name="adj2" fmla="val -102834"/>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𝑂</m:t>
                      </m:r>
                      <m:r>
                        <a:rPr lang="en-US" b="0" i="1" smtClean="0">
                          <a:solidFill>
                            <a:sysClr val="windowText" lastClr="000000"/>
                          </a:solidFill>
                          <a:latin typeface="Cambria Math" panose="02040503050406030204" pitchFamily="18" charset="0"/>
                        </a:rPr>
                        <m:t>(</m:t>
                      </m:r>
                      <m:sSup>
                        <m:sSupPr>
                          <m:ctrlPr>
                            <a:rPr lang="en-US" b="0" i="1" smtClean="0">
                              <a:solidFill>
                                <a:sysClr val="windowText" lastClr="000000"/>
                              </a:solidFill>
                              <a:latin typeface="Cambria Math" panose="02040503050406030204" pitchFamily="18" charset="0"/>
                            </a:rPr>
                          </m:ctrlPr>
                        </m:sSupPr>
                        <m:e>
                          <m:r>
                            <a:rPr lang="en-US" b="0" i="1" smtClean="0">
                              <a:solidFill>
                                <a:sysClr val="windowText" lastClr="000000"/>
                              </a:solidFill>
                              <a:latin typeface="Cambria Math" panose="02040503050406030204" pitchFamily="18" charset="0"/>
                            </a:rPr>
                            <m:t>𝑙𝑜𝑔</m:t>
                          </m:r>
                        </m:e>
                        <m:sup>
                          <m:r>
                            <a:rPr lang="en-US" b="0" i="1" smtClean="0">
                              <a:solidFill>
                                <a:sysClr val="windowText" lastClr="000000"/>
                              </a:solidFill>
                              <a:latin typeface="Cambria Math" panose="02040503050406030204" pitchFamily="18" charset="0"/>
                            </a:rPr>
                            <m:t>2</m:t>
                          </m:r>
                        </m:sup>
                      </m:sSup>
                      <m:r>
                        <a:rPr lang="en-US" b="0" i="1" smtClean="0">
                          <a:solidFill>
                            <a:sysClr val="windowText" lastClr="000000"/>
                          </a:solidFill>
                          <a:latin typeface="Cambria Math" panose="02040503050406030204" pitchFamily="18" charset="0"/>
                        </a:rPr>
                        <m:t>𝑁</m:t>
                      </m:r>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p:txBody>
          </p:sp>
        </mc:Choice>
        <mc:Fallback xmlns="">
          <p:sp>
            <p:nvSpPr>
              <p:cNvPr id="88" name="Thought Bubble: Cloud 87"/>
              <p:cNvSpPr>
                <a:spLocks noRot="1" noChangeAspect="1" noMove="1" noResize="1" noEditPoints="1" noAdjustHandles="1" noChangeArrowheads="1" noChangeShapeType="1" noTextEdit="1"/>
              </p:cNvSpPr>
              <p:nvPr/>
            </p:nvSpPr>
            <p:spPr>
              <a:xfrm>
                <a:off x="7949837" y="4456678"/>
                <a:ext cx="1222466" cy="352453"/>
              </a:xfrm>
              <a:prstGeom prst="cloudCallout">
                <a:avLst>
                  <a:gd name="adj1" fmla="val -44184"/>
                  <a:gd name="adj2" fmla="val -102834"/>
                </a:avLst>
              </a:prstGeom>
              <a:blipFill>
                <a:blip r:embed="rId5"/>
                <a:stretch>
                  <a:fillRect l="-1463" b="-8511"/>
                </a:stretch>
              </a:blipFill>
              <a:ln>
                <a:solidFill>
                  <a:schemeClr val="tx1"/>
                </a:solidFill>
              </a:ln>
            </p:spPr>
            <p:txBody>
              <a:bodyPr/>
              <a:lstStyle/>
              <a:p>
                <a:r>
                  <a:rPr lang="en-US">
                    <a:noFill/>
                  </a:rPr>
                  <a:t> </a:t>
                </a:r>
              </a:p>
            </p:txBody>
          </p:sp>
        </mc:Fallback>
      </mc:AlternateContent>
      <p:sp>
        <p:nvSpPr>
          <p:cNvPr id="91" name="Thought Bubble: Cloud 90"/>
          <p:cNvSpPr/>
          <p:nvPr/>
        </p:nvSpPr>
        <p:spPr>
          <a:xfrm>
            <a:off x="1663337" y="3226520"/>
            <a:ext cx="2597720" cy="652168"/>
          </a:xfrm>
          <a:prstGeom prst="cloudCallout">
            <a:avLst>
              <a:gd name="adj1" fmla="val 65018"/>
              <a:gd name="adj2" fmla="val 28311"/>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Good delay performance</a:t>
            </a:r>
          </a:p>
        </p:txBody>
      </p:sp>
    </p:spTree>
    <p:extLst>
      <p:ext uri="{BB962C8B-B14F-4D97-AF65-F5344CB8AC3E}">
        <p14:creationId xmlns:p14="http://schemas.microsoft.com/office/powerpoint/2010/main" val="175881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0"/>
                                        </p:tgtEl>
                                        <p:attrNameLst>
                                          <p:attrName>style.visibility</p:attrName>
                                        </p:attrNameLst>
                                      </p:cBhvr>
                                      <p:to>
                                        <p:strVal val="visible"/>
                                      </p:to>
                                    </p:set>
                                    <p:anim calcmode="lin" valueType="num">
                                      <p:cBhvr additive="base">
                                        <p:cTn id="13" dur="500" fill="hold"/>
                                        <p:tgtEl>
                                          <p:spTgt spid="90"/>
                                        </p:tgtEl>
                                        <p:attrNameLst>
                                          <p:attrName>ppt_x</p:attrName>
                                        </p:attrNameLst>
                                      </p:cBhvr>
                                      <p:tavLst>
                                        <p:tav tm="0">
                                          <p:val>
                                            <p:strVal val="#ppt_x"/>
                                          </p:val>
                                        </p:tav>
                                        <p:tav tm="100000">
                                          <p:val>
                                            <p:strVal val="#ppt_x"/>
                                          </p:val>
                                        </p:tav>
                                      </p:tavLst>
                                    </p:anim>
                                    <p:anim calcmode="lin" valueType="num">
                                      <p:cBhvr additive="base">
                                        <p:cTn id="14" dur="500" fill="hold"/>
                                        <p:tgtEl>
                                          <p:spTgt spid="9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 calcmode="lin" valueType="num">
                                      <p:cBhvr additive="base">
                                        <p:cTn id="17" dur="500" fill="hold"/>
                                        <p:tgtEl>
                                          <p:spTgt spid="89"/>
                                        </p:tgtEl>
                                        <p:attrNameLst>
                                          <p:attrName>ppt_x</p:attrName>
                                        </p:attrNameLst>
                                      </p:cBhvr>
                                      <p:tavLst>
                                        <p:tav tm="0">
                                          <p:val>
                                            <p:strVal val="#ppt_x"/>
                                          </p:val>
                                        </p:tav>
                                        <p:tav tm="100000">
                                          <p:val>
                                            <p:strVal val="#ppt_x"/>
                                          </p:val>
                                        </p:tav>
                                      </p:tavLst>
                                    </p:anim>
                                    <p:anim calcmode="lin" valueType="num">
                                      <p:cBhvr additive="base">
                                        <p:cTn id="18" dur="500" fill="hold"/>
                                        <p:tgtEl>
                                          <p:spTgt spid="8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anim calcmode="lin" valueType="num">
                                      <p:cBhvr additive="base">
                                        <p:cTn id="21" dur="500" fill="hold"/>
                                        <p:tgtEl>
                                          <p:spTgt spid="98"/>
                                        </p:tgtEl>
                                        <p:attrNameLst>
                                          <p:attrName>ppt_x</p:attrName>
                                        </p:attrNameLst>
                                      </p:cBhvr>
                                      <p:tavLst>
                                        <p:tav tm="0">
                                          <p:val>
                                            <p:strVal val="#ppt_x"/>
                                          </p:val>
                                        </p:tav>
                                        <p:tav tm="100000">
                                          <p:val>
                                            <p:strVal val="#ppt_x"/>
                                          </p:val>
                                        </p:tav>
                                      </p:tavLst>
                                    </p:anim>
                                    <p:anim calcmode="lin" valueType="num">
                                      <p:cBhvr additive="base">
                                        <p:cTn id="22" dur="500" fill="hold"/>
                                        <p:tgtEl>
                                          <p:spTgt spid="9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7"/>
                                        </p:tgtEl>
                                        <p:attrNameLst>
                                          <p:attrName>style.visibility</p:attrName>
                                        </p:attrNameLst>
                                      </p:cBhvr>
                                      <p:to>
                                        <p:strVal val="visible"/>
                                      </p:to>
                                    </p:set>
                                    <p:anim calcmode="lin" valueType="num">
                                      <p:cBhvr additive="base">
                                        <p:cTn id="25" dur="500" fill="hold"/>
                                        <p:tgtEl>
                                          <p:spTgt spid="97"/>
                                        </p:tgtEl>
                                        <p:attrNameLst>
                                          <p:attrName>ppt_x</p:attrName>
                                        </p:attrNameLst>
                                      </p:cBhvr>
                                      <p:tavLst>
                                        <p:tav tm="0">
                                          <p:val>
                                            <p:strVal val="#ppt_x"/>
                                          </p:val>
                                        </p:tav>
                                        <p:tav tm="100000">
                                          <p:val>
                                            <p:strVal val="#ppt_x"/>
                                          </p:val>
                                        </p:tav>
                                      </p:tavLst>
                                    </p:anim>
                                    <p:anim calcmode="lin" valueType="num">
                                      <p:cBhvr additive="base">
                                        <p:cTn id="26" dur="500" fill="hold"/>
                                        <p:tgtEl>
                                          <p:spTgt spid="9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4"/>
                                        </p:tgtEl>
                                        <p:attrNameLst>
                                          <p:attrName>style.visibility</p:attrName>
                                        </p:attrNameLst>
                                      </p:cBhvr>
                                      <p:to>
                                        <p:strVal val="visible"/>
                                      </p:to>
                                    </p:set>
                                    <p:anim calcmode="lin" valueType="num">
                                      <p:cBhvr additive="base">
                                        <p:cTn id="29" dur="500" fill="hold"/>
                                        <p:tgtEl>
                                          <p:spTgt spid="154"/>
                                        </p:tgtEl>
                                        <p:attrNameLst>
                                          <p:attrName>ppt_x</p:attrName>
                                        </p:attrNameLst>
                                      </p:cBhvr>
                                      <p:tavLst>
                                        <p:tav tm="0">
                                          <p:val>
                                            <p:strVal val="#ppt_x"/>
                                          </p:val>
                                        </p:tav>
                                        <p:tav tm="100000">
                                          <p:val>
                                            <p:strVal val="#ppt_x"/>
                                          </p:val>
                                        </p:tav>
                                      </p:tavLst>
                                    </p:anim>
                                    <p:anim calcmode="lin" valueType="num">
                                      <p:cBhvr additive="base">
                                        <p:cTn id="30" dur="500" fill="hold"/>
                                        <p:tgtEl>
                                          <p:spTgt spid="15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9"/>
                                        </p:tgtEl>
                                        <p:attrNameLst>
                                          <p:attrName>style.visibility</p:attrName>
                                        </p:attrNameLst>
                                      </p:cBhvr>
                                      <p:to>
                                        <p:strVal val="visible"/>
                                      </p:to>
                                    </p:set>
                                    <p:anim calcmode="lin" valueType="num">
                                      <p:cBhvr additive="base">
                                        <p:cTn id="33" dur="500" fill="hold"/>
                                        <p:tgtEl>
                                          <p:spTgt spid="99"/>
                                        </p:tgtEl>
                                        <p:attrNameLst>
                                          <p:attrName>ppt_x</p:attrName>
                                        </p:attrNameLst>
                                      </p:cBhvr>
                                      <p:tavLst>
                                        <p:tav tm="0">
                                          <p:val>
                                            <p:strVal val="#ppt_x"/>
                                          </p:val>
                                        </p:tav>
                                        <p:tav tm="100000">
                                          <p:val>
                                            <p:strVal val="#ppt_x"/>
                                          </p:val>
                                        </p:tav>
                                      </p:tavLst>
                                    </p:anim>
                                    <p:anim calcmode="lin" valueType="num">
                                      <p:cBhvr additive="base">
                                        <p:cTn id="34"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ppt_x"/>
                                          </p:val>
                                        </p:tav>
                                        <p:tav tm="100000">
                                          <p:val>
                                            <p:strVal val="#ppt_x"/>
                                          </p:val>
                                        </p:tav>
                                      </p:tavLst>
                                    </p:anim>
                                    <p:anim calcmode="lin" valueType="num">
                                      <p:cBhvr additive="base">
                                        <p:cTn id="4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fade">
                                      <p:cBhvr>
                                        <p:cTn id="57" dur="1000"/>
                                        <p:tgtEl>
                                          <p:spTgt spid="76"/>
                                        </p:tgtEl>
                                      </p:cBhvr>
                                    </p:animEffect>
                                    <p:anim calcmode="lin" valueType="num">
                                      <p:cBhvr>
                                        <p:cTn id="58" dur="1000" fill="hold"/>
                                        <p:tgtEl>
                                          <p:spTgt spid="76"/>
                                        </p:tgtEl>
                                        <p:attrNameLst>
                                          <p:attrName>ppt_x</p:attrName>
                                        </p:attrNameLst>
                                      </p:cBhvr>
                                      <p:tavLst>
                                        <p:tav tm="0">
                                          <p:val>
                                            <p:strVal val="#ppt_x"/>
                                          </p:val>
                                        </p:tav>
                                        <p:tav tm="100000">
                                          <p:val>
                                            <p:strVal val="#ppt_x"/>
                                          </p:val>
                                        </p:tav>
                                      </p:tavLst>
                                    </p:anim>
                                    <p:anim calcmode="lin" valueType="num">
                                      <p:cBhvr>
                                        <p:cTn id="59" dur="1000" fill="hold"/>
                                        <p:tgtEl>
                                          <p:spTgt spid="76"/>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1000"/>
                                        <p:tgtEl>
                                          <p:spTgt spid="82"/>
                                        </p:tgtEl>
                                      </p:cBhvr>
                                    </p:animEffect>
                                    <p:anim calcmode="lin" valueType="num">
                                      <p:cBhvr>
                                        <p:cTn id="63" dur="1000" fill="hold"/>
                                        <p:tgtEl>
                                          <p:spTgt spid="82"/>
                                        </p:tgtEl>
                                        <p:attrNameLst>
                                          <p:attrName>ppt_x</p:attrName>
                                        </p:attrNameLst>
                                      </p:cBhvr>
                                      <p:tavLst>
                                        <p:tav tm="0">
                                          <p:val>
                                            <p:strVal val="#ppt_x"/>
                                          </p:val>
                                        </p:tav>
                                        <p:tav tm="100000">
                                          <p:val>
                                            <p:strVal val="#ppt_x"/>
                                          </p:val>
                                        </p:tav>
                                      </p:tavLst>
                                    </p:anim>
                                    <p:anim calcmode="lin" valueType="num">
                                      <p:cBhvr>
                                        <p:cTn id="64" dur="1000" fill="hold"/>
                                        <p:tgtEl>
                                          <p:spTgt spid="8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1000"/>
                                        <p:tgtEl>
                                          <p:spTgt spid="78"/>
                                        </p:tgtEl>
                                      </p:cBhvr>
                                    </p:animEffect>
                                    <p:anim calcmode="lin" valueType="num">
                                      <p:cBhvr>
                                        <p:cTn id="68" dur="1000" fill="hold"/>
                                        <p:tgtEl>
                                          <p:spTgt spid="78"/>
                                        </p:tgtEl>
                                        <p:attrNameLst>
                                          <p:attrName>ppt_x</p:attrName>
                                        </p:attrNameLst>
                                      </p:cBhvr>
                                      <p:tavLst>
                                        <p:tav tm="0">
                                          <p:val>
                                            <p:strVal val="#ppt_x"/>
                                          </p:val>
                                        </p:tav>
                                        <p:tav tm="100000">
                                          <p:val>
                                            <p:strVal val="#ppt_x"/>
                                          </p:val>
                                        </p:tav>
                                      </p:tavLst>
                                    </p:anim>
                                    <p:anim calcmode="lin" valueType="num">
                                      <p:cBhvr>
                                        <p:cTn id="69" dur="1000" fill="hold"/>
                                        <p:tgtEl>
                                          <p:spTgt spid="7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fade">
                                      <p:cBhvr>
                                        <p:cTn id="72" dur="1000"/>
                                        <p:tgtEl>
                                          <p:spTgt spid="77"/>
                                        </p:tgtEl>
                                      </p:cBhvr>
                                    </p:animEffect>
                                    <p:anim calcmode="lin" valueType="num">
                                      <p:cBhvr>
                                        <p:cTn id="73" dur="1000" fill="hold"/>
                                        <p:tgtEl>
                                          <p:spTgt spid="77"/>
                                        </p:tgtEl>
                                        <p:attrNameLst>
                                          <p:attrName>ppt_x</p:attrName>
                                        </p:attrNameLst>
                                      </p:cBhvr>
                                      <p:tavLst>
                                        <p:tav tm="0">
                                          <p:val>
                                            <p:strVal val="#ppt_x"/>
                                          </p:val>
                                        </p:tav>
                                        <p:tav tm="100000">
                                          <p:val>
                                            <p:strVal val="#ppt_x"/>
                                          </p:val>
                                        </p:tav>
                                      </p:tavLst>
                                    </p:anim>
                                    <p:anim calcmode="lin" valueType="num">
                                      <p:cBhvr>
                                        <p:cTn id="74" dur="1000" fill="hold"/>
                                        <p:tgtEl>
                                          <p:spTgt spid="7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1000"/>
                                        <p:tgtEl>
                                          <p:spTgt spid="87"/>
                                        </p:tgtEl>
                                      </p:cBhvr>
                                    </p:animEffect>
                                    <p:anim calcmode="lin" valueType="num">
                                      <p:cBhvr>
                                        <p:cTn id="78" dur="1000" fill="hold"/>
                                        <p:tgtEl>
                                          <p:spTgt spid="87"/>
                                        </p:tgtEl>
                                        <p:attrNameLst>
                                          <p:attrName>ppt_x</p:attrName>
                                        </p:attrNameLst>
                                      </p:cBhvr>
                                      <p:tavLst>
                                        <p:tav tm="0">
                                          <p:val>
                                            <p:strVal val="#ppt_x"/>
                                          </p:val>
                                        </p:tav>
                                        <p:tav tm="100000">
                                          <p:val>
                                            <p:strVal val="#ppt_x"/>
                                          </p:val>
                                        </p:tav>
                                      </p:tavLst>
                                    </p:anim>
                                    <p:anim calcmode="lin" valueType="num">
                                      <p:cBhvr>
                                        <p:cTn id="79" dur="1000" fill="hold"/>
                                        <p:tgtEl>
                                          <p:spTgt spid="8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86"/>
                                        </p:tgtEl>
                                        <p:attrNameLst>
                                          <p:attrName>style.visibility</p:attrName>
                                        </p:attrNameLst>
                                      </p:cBhvr>
                                      <p:to>
                                        <p:strVal val="visible"/>
                                      </p:to>
                                    </p:set>
                                    <p:animEffect transition="in" filter="fade">
                                      <p:cBhvr>
                                        <p:cTn id="82" dur="1000"/>
                                        <p:tgtEl>
                                          <p:spTgt spid="86"/>
                                        </p:tgtEl>
                                      </p:cBhvr>
                                    </p:animEffect>
                                    <p:anim calcmode="lin" valueType="num">
                                      <p:cBhvr>
                                        <p:cTn id="83" dur="1000" fill="hold"/>
                                        <p:tgtEl>
                                          <p:spTgt spid="86"/>
                                        </p:tgtEl>
                                        <p:attrNameLst>
                                          <p:attrName>ppt_x</p:attrName>
                                        </p:attrNameLst>
                                      </p:cBhvr>
                                      <p:tavLst>
                                        <p:tav tm="0">
                                          <p:val>
                                            <p:strVal val="#ppt_x"/>
                                          </p:val>
                                        </p:tav>
                                        <p:tav tm="100000">
                                          <p:val>
                                            <p:strVal val="#ppt_x"/>
                                          </p:val>
                                        </p:tav>
                                      </p:tavLst>
                                    </p:anim>
                                    <p:anim calcmode="lin" valueType="num">
                                      <p:cBhvr>
                                        <p:cTn id="84"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91"/>
                                        </p:tgtEl>
                                        <p:attrNameLst>
                                          <p:attrName>style.visibility</p:attrName>
                                        </p:attrNameLst>
                                      </p:cBhvr>
                                      <p:to>
                                        <p:strVal val="visible"/>
                                      </p:to>
                                    </p:set>
                                    <p:anim calcmode="lin" valueType="num">
                                      <p:cBhvr additive="base">
                                        <p:cTn id="89" dur="500" fill="hold"/>
                                        <p:tgtEl>
                                          <p:spTgt spid="91"/>
                                        </p:tgtEl>
                                        <p:attrNameLst>
                                          <p:attrName>ppt_x</p:attrName>
                                        </p:attrNameLst>
                                      </p:cBhvr>
                                      <p:tavLst>
                                        <p:tav tm="0">
                                          <p:val>
                                            <p:strVal val="#ppt_x"/>
                                          </p:val>
                                        </p:tav>
                                        <p:tav tm="100000">
                                          <p:val>
                                            <p:strVal val="#ppt_x"/>
                                          </p:val>
                                        </p:tav>
                                      </p:tavLst>
                                    </p:anim>
                                    <p:anim calcmode="lin" valueType="num">
                                      <p:cBhvr additive="base">
                                        <p:cTn id="9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88"/>
                                        </p:tgtEl>
                                        <p:attrNameLst>
                                          <p:attrName>style.visibility</p:attrName>
                                        </p:attrNameLst>
                                      </p:cBhvr>
                                      <p:to>
                                        <p:strVal val="visible"/>
                                      </p:to>
                                    </p:set>
                                    <p:anim calcmode="lin" valueType="num">
                                      <p:cBhvr additive="base">
                                        <p:cTn id="95" dur="500" fill="hold"/>
                                        <p:tgtEl>
                                          <p:spTgt spid="88"/>
                                        </p:tgtEl>
                                        <p:attrNameLst>
                                          <p:attrName>ppt_x</p:attrName>
                                        </p:attrNameLst>
                                      </p:cBhvr>
                                      <p:tavLst>
                                        <p:tav tm="0">
                                          <p:val>
                                            <p:strVal val="#ppt_x"/>
                                          </p:val>
                                        </p:tav>
                                        <p:tav tm="100000">
                                          <p:val>
                                            <p:strVal val="#ppt_x"/>
                                          </p:val>
                                        </p:tav>
                                      </p:tavLst>
                                    </p:anim>
                                    <p:anim calcmode="lin" valueType="num">
                                      <p:cBhvr additive="base">
                                        <p:cTn id="96"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additive="base">
                                        <p:cTn id="101" dur="500" fill="hold"/>
                                        <p:tgtEl>
                                          <p:spTgt spid="46"/>
                                        </p:tgtEl>
                                        <p:attrNameLst>
                                          <p:attrName>ppt_x</p:attrName>
                                        </p:attrNameLst>
                                      </p:cBhvr>
                                      <p:tavLst>
                                        <p:tav tm="0">
                                          <p:val>
                                            <p:strVal val="#ppt_x"/>
                                          </p:val>
                                        </p:tav>
                                        <p:tav tm="100000">
                                          <p:val>
                                            <p:strVal val="#ppt_x"/>
                                          </p:val>
                                        </p:tav>
                                      </p:tavLst>
                                    </p:anim>
                                    <p:anim calcmode="lin" valueType="num">
                                      <p:cBhvr additive="base">
                                        <p:cTn id="10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fade">
                                      <p:cBhvr>
                                        <p:cTn id="107" dur="1000"/>
                                        <p:tgtEl>
                                          <p:spTgt spid="48"/>
                                        </p:tgtEl>
                                      </p:cBhvr>
                                    </p:animEffect>
                                    <p:anim calcmode="lin" valueType="num">
                                      <p:cBhvr>
                                        <p:cTn id="108" dur="1000" fill="hold"/>
                                        <p:tgtEl>
                                          <p:spTgt spid="48"/>
                                        </p:tgtEl>
                                        <p:attrNameLst>
                                          <p:attrName>ppt_x</p:attrName>
                                        </p:attrNameLst>
                                      </p:cBhvr>
                                      <p:tavLst>
                                        <p:tav tm="0">
                                          <p:val>
                                            <p:strVal val="#ppt_x"/>
                                          </p:val>
                                        </p:tav>
                                        <p:tav tm="100000">
                                          <p:val>
                                            <p:strVal val="#ppt_x"/>
                                          </p:val>
                                        </p:tav>
                                      </p:tavLst>
                                    </p:anim>
                                    <p:anim calcmode="lin" valueType="num">
                                      <p:cBhvr>
                                        <p:cTn id="109" dur="1000" fill="hold"/>
                                        <p:tgtEl>
                                          <p:spTgt spid="4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fade">
                                      <p:cBhvr>
                                        <p:cTn id="112" dur="1000"/>
                                        <p:tgtEl>
                                          <p:spTgt spid="49"/>
                                        </p:tgtEl>
                                      </p:cBhvr>
                                    </p:animEffect>
                                    <p:anim calcmode="lin" valueType="num">
                                      <p:cBhvr>
                                        <p:cTn id="113" dur="1000" fill="hold"/>
                                        <p:tgtEl>
                                          <p:spTgt spid="49"/>
                                        </p:tgtEl>
                                        <p:attrNameLst>
                                          <p:attrName>ppt_x</p:attrName>
                                        </p:attrNameLst>
                                      </p:cBhvr>
                                      <p:tavLst>
                                        <p:tav tm="0">
                                          <p:val>
                                            <p:strVal val="#ppt_x"/>
                                          </p:val>
                                        </p:tav>
                                        <p:tav tm="100000">
                                          <p:val>
                                            <p:strVal val="#ppt_x"/>
                                          </p:val>
                                        </p:tav>
                                      </p:tavLst>
                                    </p:anim>
                                    <p:anim calcmode="lin" valueType="num">
                                      <p:cBhvr>
                                        <p:cTn id="114" dur="1000" fill="hold"/>
                                        <p:tgtEl>
                                          <p:spTgt spid="49"/>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fade">
                                      <p:cBhvr>
                                        <p:cTn id="117" dur="1000"/>
                                        <p:tgtEl>
                                          <p:spTgt spid="50"/>
                                        </p:tgtEl>
                                      </p:cBhvr>
                                    </p:animEffect>
                                    <p:anim calcmode="lin" valueType="num">
                                      <p:cBhvr>
                                        <p:cTn id="118" dur="1000" fill="hold"/>
                                        <p:tgtEl>
                                          <p:spTgt spid="50"/>
                                        </p:tgtEl>
                                        <p:attrNameLst>
                                          <p:attrName>ppt_x</p:attrName>
                                        </p:attrNameLst>
                                      </p:cBhvr>
                                      <p:tavLst>
                                        <p:tav tm="0">
                                          <p:val>
                                            <p:strVal val="#ppt_x"/>
                                          </p:val>
                                        </p:tav>
                                        <p:tav tm="100000">
                                          <p:val>
                                            <p:strVal val="#ppt_x"/>
                                          </p:val>
                                        </p:tav>
                                      </p:tavLst>
                                    </p:anim>
                                    <p:anim calcmode="lin" valueType="num">
                                      <p:cBhvr>
                                        <p:cTn id="119" dur="1000" fill="hold"/>
                                        <p:tgtEl>
                                          <p:spTgt spid="5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anim calcmode="lin" valueType="num">
                                      <p:cBhvr>
                                        <p:cTn id="123" dur="1000" fill="hold"/>
                                        <p:tgtEl>
                                          <p:spTgt spid="58"/>
                                        </p:tgtEl>
                                        <p:attrNameLst>
                                          <p:attrName>ppt_x</p:attrName>
                                        </p:attrNameLst>
                                      </p:cBhvr>
                                      <p:tavLst>
                                        <p:tav tm="0">
                                          <p:val>
                                            <p:strVal val="#ppt_x"/>
                                          </p:val>
                                        </p:tav>
                                        <p:tav tm="100000">
                                          <p:val>
                                            <p:strVal val="#ppt_x"/>
                                          </p:val>
                                        </p:tav>
                                      </p:tavLst>
                                    </p:anim>
                                    <p:anim calcmode="lin" valueType="num">
                                      <p:cBhvr>
                                        <p:cTn id="124" dur="1000" fill="hold"/>
                                        <p:tgtEl>
                                          <p:spTgt spid="58"/>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fade">
                                      <p:cBhvr>
                                        <p:cTn id="127" dur="1000"/>
                                        <p:tgtEl>
                                          <p:spTgt spid="59"/>
                                        </p:tgtEl>
                                      </p:cBhvr>
                                    </p:animEffect>
                                    <p:anim calcmode="lin" valueType="num">
                                      <p:cBhvr>
                                        <p:cTn id="128" dur="1000" fill="hold"/>
                                        <p:tgtEl>
                                          <p:spTgt spid="59"/>
                                        </p:tgtEl>
                                        <p:attrNameLst>
                                          <p:attrName>ppt_x</p:attrName>
                                        </p:attrNameLst>
                                      </p:cBhvr>
                                      <p:tavLst>
                                        <p:tav tm="0">
                                          <p:val>
                                            <p:strVal val="#ppt_x"/>
                                          </p:val>
                                        </p:tav>
                                        <p:tav tm="100000">
                                          <p:val>
                                            <p:strVal val="#ppt_x"/>
                                          </p:val>
                                        </p:tav>
                                      </p:tavLst>
                                    </p:anim>
                                    <p:anim calcmode="lin" valueType="num">
                                      <p:cBhvr>
                                        <p:cTn id="129" dur="1000" fill="hold"/>
                                        <p:tgtEl>
                                          <p:spTgt spid="59"/>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54"/>
                                        </p:tgtEl>
                                        <p:attrNameLst>
                                          <p:attrName>style.visibility</p:attrName>
                                        </p:attrNameLst>
                                      </p:cBhvr>
                                      <p:to>
                                        <p:strVal val="visible"/>
                                      </p:to>
                                    </p:set>
                                    <p:animEffect transition="in" filter="fade">
                                      <p:cBhvr>
                                        <p:cTn id="132" dur="1000"/>
                                        <p:tgtEl>
                                          <p:spTgt spid="54"/>
                                        </p:tgtEl>
                                      </p:cBhvr>
                                    </p:animEffect>
                                    <p:anim calcmode="lin" valueType="num">
                                      <p:cBhvr>
                                        <p:cTn id="133" dur="1000" fill="hold"/>
                                        <p:tgtEl>
                                          <p:spTgt spid="54"/>
                                        </p:tgtEl>
                                        <p:attrNameLst>
                                          <p:attrName>ppt_x</p:attrName>
                                        </p:attrNameLst>
                                      </p:cBhvr>
                                      <p:tavLst>
                                        <p:tav tm="0">
                                          <p:val>
                                            <p:strVal val="#ppt_x"/>
                                          </p:val>
                                        </p:tav>
                                        <p:tav tm="100000">
                                          <p:val>
                                            <p:strVal val="#ppt_x"/>
                                          </p:val>
                                        </p:tav>
                                      </p:tavLst>
                                    </p:anim>
                                    <p:anim calcmode="lin" valueType="num">
                                      <p:cBhvr>
                                        <p:cTn id="13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62"/>
                                        </p:tgtEl>
                                        <p:attrNameLst>
                                          <p:attrName>style.visibility</p:attrName>
                                        </p:attrNameLst>
                                      </p:cBhvr>
                                      <p:to>
                                        <p:strVal val="visible"/>
                                      </p:to>
                                    </p:set>
                                    <p:anim calcmode="lin" valueType="num">
                                      <p:cBhvr additive="base">
                                        <p:cTn id="139" dur="500" fill="hold"/>
                                        <p:tgtEl>
                                          <p:spTgt spid="62"/>
                                        </p:tgtEl>
                                        <p:attrNameLst>
                                          <p:attrName>ppt_x</p:attrName>
                                        </p:attrNameLst>
                                      </p:cBhvr>
                                      <p:tavLst>
                                        <p:tav tm="0">
                                          <p:val>
                                            <p:strVal val="#ppt_x"/>
                                          </p:val>
                                        </p:tav>
                                        <p:tav tm="100000">
                                          <p:val>
                                            <p:strVal val="#ppt_x"/>
                                          </p:val>
                                        </p:tav>
                                      </p:tavLst>
                                    </p:anim>
                                    <p:anim calcmode="lin" valueType="num">
                                      <p:cBhvr additive="base">
                                        <p:cTn id="14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61"/>
                                        </p:tgtEl>
                                        <p:attrNameLst>
                                          <p:attrName>style.visibility</p:attrName>
                                        </p:attrNameLst>
                                      </p:cBhvr>
                                      <p:to>
                                        <p:strVal val="visible"/>
                                      </p:to>
                                    </p:set>
                                    <p:anim calcmode="lin" valueType="num">
                                      <p:cBhvr additive="base">
                                        <p:cTn id="145" dur="500" fill="hold"/>
                                        <p:tgtEl>
                                          <p:spTgt spid="61"/>
                                        </p:tgtEl>
                                        <p:attrNameLst>
                                          <p:attrName>ppt_x</p:attrName>
                                        </p:attrNameLst>
                                      </p:cBhvr>
                                      <p:tavLst>
                                        <p:tav tm="0">
                                          <p:val>
                                            <p:strVal val="#ppt_x"/>
                                          </p:val>
                                        </p:tav>
                                        <p:tav tm="100000">
                                          <p:val>
                                            <p:strVal val="#ppt_x"/>
                                          </p:val>
                                        </p:tav>
                                      </p:tavLst>
                                    </p:anim>
                                    <p:anim calcmode="lin" valueType="num">
                                      <p:cBhvr additive="base">
                                        <p:cTn id="146"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7" grpId="0"/>
      <p:bldP spid="154" grpId="0"/>
      <p:bldP spid="3" grpId="0" animBg="1"/>
      <p:bldP spid="46" grpId="0" animBg="1"/>
      <p:bldP spid="47" grpId="0" animBg="1"/>
      <p:bldP spid="48" grpId="0" animBg="1"/>
      <p:bldP spid="49" grpId="0" animBg="1"/>
      <p:bldP spid="58" grpId="0"/>
      <p:bldP spid="59" grpId="0"/>
      <p:bldP spid="7" grpId="0" animBg="1"/>
      <p:bldP spid="60" grpId="0" animBg="1"/>
      <p:bldP spid="61" grpId="0" animBg="1"/>
      <p:bldP spid="62" grpId="0" animBg="1"/>
      <p:bldP spid="76" grpId="0" animBg="1"/>
      <p:bldP spid="77" grpId="0" animBg="1"/>
      <p:bldP spid="86" grpId="0"/>
      <p:bldP spid="87" grpId="0"/>
      <p:bldP spid="88" grpId="0" animBg="1"/>
      <p:bldP spid="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460970" y="4312695"/>
            <a:ext cx="3493844" cy="78744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Switches Can Connect A Large Number of Ports and Operate at Very High Speed</a:t>
            </a:r>
          </a:p>
        </p:txBody>
      </p:sp>
      <p:sp>
        <p:nvSpPr>
          <p:cNvPr id="22" name="Rectangle 21"/>
          <p:cNvSpPr/>
          <p:nvPr/>
        </p:nvSpPr>
        <p:spPr>
          <a:xfrm>
            <a:off x="5460970" y="2483063"/>
            <a:ext cx="3493844" cy="822764"/>
          </a:xfrm>
          <a:prstGeom prst="rect">
            <a:avLst/>
          </a:prstGeom>
          <a:solidFill>
            <a:srgbClr val="92D05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28650" y="349360"/>
            <a:ext cx="7886700" cy="1325563"/>
          </a:xfrm>
        </p:spPr>
        <p:txBody>
          <a:bodyPr>
            <a:normAutofit/>
          </a:bodyPr>
          <a:lstStyle/>
          <a:p>
            <a:r>
              <a:rPr lang="en-US" b="1" dirty="0"/>
              <a:t>Why Need New Scheduling Algorithms</a:t>
            </a:r>
            <a:endParaRPr lang="en-US" b="1" dirty="0">
              <a:latin typeface="+mn-lt"/>
            </a:endParaRPr>
          </a:p>
        </p:txBody>
      </p:sp>
      <p:sp>
        <p:nvSpPr>
          <p:cNvPr id="4" name="日期占位符 3"/>
          <p:cNvSpPr>
            <a:spLocks noGrp="1"/>
          </p:cNvSpPr>
          <p:nvPr>
            <p:ph type="dt" sz="half" idx="10"/>
          </p:nvPr>
        </p:nvSpPr>
        <p:spPr/>
        <p:txBody>
          <a:bodyPr/>
          <a:lstStyle/>
          <a:p>
            <a:fld id="{030E0AA8-F09C-434C-A3B4-115C93BCC25A}" type="datetime4">
              <a:rPr lang="en-US" altLang="zh-CN" smtClean="0"/>
              <a:t>November 3, 2019</a:t>
            </a:fld>
            <a:endParaRPr lang="zh-CN" altLang="en-US"/>
          </a:p>
        </p:txBody>
      </p:sp>
      <p:sp>
        <p:nvSpPr>
          <p:cNvPr id="5" name="页脚占位符 4"/>
          <p:cNvSpPr>
            <a:spLocks noGrp="1"/>
          </p:cNvSpPr>
          <p:nvPr>
            <p:ph type="ftr" sz="quarter" idx="11"/>
          </p:nvPr>
        </p:nvSpPr>
        <p:spPr/>
        <p:txBody>
          <a:bodyPr/>
          <a:lstStyle/>
          <a:p>
            <a:r>
              <a:rPr lang="sv-SE" altLang="zh-CN"/>
              <a:t>CS3251@GaTech</a:t>
            </a:r>
            <a:endParaRPr lang="zh-CN" altLang="en-US" dirty="0"/>
          </a:p>
        </p:txBody>
      </p:sp>
      <p:sp>
        <p:nvSpPr>
          <p:cNvPr id="6" name="灯片编号占位符 5"/>
          <p:cNvSpPr>
            <a:spLocks noGrp="1"/>
          </p:cNvSpPr>
          <p:nvPr>
            <p:ph type="sldNum" sz="quarter" idx="12"/>
          </p:nvPr>
        </p:nvSpPr>
        <p:spPr/>
        <p:txBody>
          <a:bodyPr/>
          <a:lstStyle/>
          <a:p>
            <a:fld id="{49BF2F59-D1D2-4BCF-82DA-B1F2608D3135}" type="slidenum">
              <a:rPr lang="zh-CN" altLang="en-US" smtClean="0"/>
              <a:pPr/>
              <a:t>9</a:t>
            </a:fld>
            <a:endParaRPr lang="zh-CN" altLang="en-US" dirty="0"/>
          </a:p>
        </p:txBody>
      </p:sp>
      <p:sp>
        <p:nvSpPr>
          <p:cNvPr id="48" name="Rectangle 47"/>
          <p:cNvSpPr/>
          <p:nvPr/>
        </p:nvSpPr>
        <p:spPr>
          <a:xfrm rot="300000">
            <a:off x="477983" y="4822291"/>
            <a:ext cx="4039340" cy="10201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2201329" y="4941034"/>
            <a:ext cx="532660" cy="574497"/>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rot="300000">
            <a:off x="644444" y="4331650"/>
            <a:ext cx="1109708" cy="370797"/>
            <a:chOff x="4825014" y="3389095"/>
            <a:chExt cx="1109708" cy="319756"/>
          </a:xfrm>
        </p:grpSpPr>
        <p:sp>
          <p:nvSpPr>
            <p:cNvPr id="51" name="Flowchart: Magnetic Disk 50"/>
            <p:cNvSpPr/>
            <p:nvPr/>
          </p:nvSpPr>
          <p:spPr>
            <a:xfrm>
              <a:off x="5069150" y="3389095"/>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4825014" y="3538917"/>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357674" y="3540159"/>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rot="300000">
            <a:off x="3319958" y="4524266"/>
            <a:ext cx="1109708" cy="413397"/>
            <a:chOff x="7498672" y="3397606"/>
            <a:chExt cx="1109708" cy="319756"/>
          </a:xfrm>
        </p:grpSpPr>
        <p:sp>
          <p:nvSpPr>
            <p:cNvPr id="55" name="Flowchart: Magnetic Disk 54"/>
            <p:cNvSpPr/>
            <p:nvPr/>
          </p:nvSpPr>
          <p:spPr>
            <a:xfrm>
              <a:off x="7742808" y="3397606"/>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7498672" y="3547428"/>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8031332" y="3548670"/>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440345" y="3738305"/>
            <a:ext cx="1793104" cy="584775"/>
          </a:xfrm>
          <a:prstGeom prst="rect">
            <a:avLst/>
          </a:prstGeom>
          <a:noFill/>
        </p:spPr>
        <p:txBody>
          <a:bodyPr wrap="square" rtlCol="0">
            <a:spAutoFit/>
          </a:bodyPr>
          <a:lstStyle/>
          <a:p>
            <a:pPr algn="ctr"/>
            <a:r>
              <a:rPr lang="en-US" sz="1600" dirty="0"/>
              <a:t>Quality of the matching</a:t>
            </a:r>
          </a:p>
        </p:txBody>
      </p:sp>
      <p:sp>
        <p:nvSpPr>
          <p:cNvPr id="59" name="TextBox 58"/>
          <p:cNvSpPr txBox="1"/>
          <p:nvPr/>
        </p:nvSpPr>
        <p:spPr>
          <a:xfrm>
            <a:off x="3021079" y="3994308"/>
            <a:ext cx="1896769" cy="584775"/>
          </a:xfrm>
          <a:prstGeom prst="rect">
            <a:avLst/>
          </a:prstGeom>
          <a:noFill/>
        </p:spPr>
        <p:txBody>
          <a:bodyPr wrap="square" rtlCol="0">
            <a:spAutoFit/>
          </a:bodyPr>
          <a:lstStyle/>
          <a:p>
            <a:pPr algn="ctr"/>
            <a:r>
              <a:rPr lang="en-US" sz="1600" dirty="0"/>
              <a:t>Time to compute the matching</a:t>
            </a:r>
          </a:p>
        </p:txBody>
      </p:sp>
      <p:sp>
        <p:nvSpPr>
          <p:cNvPr id="8" name="Rounded Rectangle 7"/>
          <p:cNvSpPr/>
          <p:nvPr/>
        </p:nvSpPr>
        <p:spPr>
          <a:xfrm>
            <a:off x="346842" y="2033752"/>
            <a:ext cx="4475165" cy="35630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dirty="0">
              <a:solidFill>
                <a:sysClr val="windowText" lastClr="000000"/>
              </a:solidFill>
            </a:endParaRPr>
          </a:p>
        </p:txBody>
      </p:sp>
      <p:sp>
        <p:nvSpPr>
          <p:cNvPr id="9" name="Rectangle 8"/>
          <p:cNvSpPr/>
          <p:nvPr/>
        </p:nvSpPr>
        <p:spPr>
          <a:xfrm>
            <a:off x="346842" y="2546131"/>
            <a:ext cx="4475166" cy="575441"/>
          </a:xfrm>
          <a:prstGeom prst="rect">
            <a:avLst/>
          </a:prstGeom>
          <a:solidFill>
            <a:schemeClr val="accent4">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Achieve Better Tradeoff </a:t>
            </a:r>
          </a:p>
        </p:txBody>
      </p:sp>
      <p:sp>
        <p:nvSpPr>
          <p:cNvPr id="10" name="Rounded Rectangle 9"/>
          <p:cNvSpPr/>
          <p:nvPr/>
        </p:nvSpPr>
        <p:spPr>
          <a:xfrm>
            <a:off x="5460970" y="1947041"/>
            <a:ext cx="3493844" cy="3649715"/>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pPr algn="ctr"/>
            <a:r>
              <a:rPr lang="en-US" sz="2000" b="1" dirty="0">
                <a:solidFill>
                  <a:sysClr val="windowText" lastClr="000000"/>
                </a:solidFill>
              </a:rPr>
              <a:t>Reality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9162" y="2550883"/>
            <a:ext cx="826814" cy="439795"/>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6641" y="2790871"/>
            <a:ext cx="1061357" cy="514955"/>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2531" y="2554657"/>
            <a:ext cx="715460" cy="402446"/>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66176" y="2898023"/>
            <a:ext cx="684137" cy="384827"/>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59097" y="2402878"/>
            <a:ext cx="585361" cy="585361"/>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02683" y="2916279"/>
            <a:ext cx="344355" cy="344355"/>
          </a:xfrm>
          <a:prstGeom prst="rect">
            <a:avLst/>
          </a:prstGeom>
        </p:spPr>
      </p:pic>
      <p:sp>
        <p:nvSpPr>
          <p:cNvPr id="23" name="Down Arrow Callout 22"/>
          <p:cNvSpPr/>
          <p:nvPr/>
        </p:nvSpPr>
        <p:spPr>
          <a:xfrm>
            <a:off x="6515928" y="3765945"/>
            <a:ext cx="1631731" cy="490745"/>
          </a:xfrm>
          <a:prstGeom prst="downArrowCallou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Badly Need</a:t>
            </a:r>
          </a:p>
        </p:txBody>
      </p:sp>
      <mc:AlternateContent xmlns:mc="http://schemas.openxmlformats.org/markup-compatibility/2006" xmlns:a14="http://schemas.microsoft.com/office/drawing/2010/main">
        <mc:Choice Requires="a14">
          <p:sp>
            <p:nvSpPr>
              <p:cNvPr id="25" name="Rectangle 24"/>
              <p:cNvSpPr/>
              <p:nvPr/>
            </p:nvSpPr>
            <p:spPr>
              <a:xfrm>
                <a:off x="5460970" y="3314995"/>
                <a:ext cx="3493844" cy="432840"/>
              </a:xfrm>
              <a:prstGeom prst="rect">
                <a:avLst/>
              </a:prstGeom>
              <a:solidFill>
                <a:srgbClr val="92D05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600" i="1" smtClean="0">
                        <a:solidFill>
                          <a:sysClr val="windowText" lastClr="000000"/>
                        </a:solidFill>
                        <a:latin typeface="Cambria Math" charset="0"/>
                        <a:ea typeface="Cambria Math" charset="0"/>
                        <a:cs typeface="Cambria Math" charset="0"/>
                      </a:rPr>
                      <m:t>≥</m:t>
                    </m:r>
                    <m:r>
                      <a:rPr lang="en-US" sz="1600" b="0" i="1" smtClean="0">
                        <a:solidFill>
                          <a:sysClr val="windowText" lastClr="000000"/>
                        </a:solidFill>
                        <a:latin typeface="Cambria Math" charset="0"/>
                        <a:ea typeface="Cambria Math" charset="0"/>
                        <a:cs typeface="Cambria Math" charset="0"/>
                      </a:rPr>
                      <m:t>1</m:t>
                    </m:r>
                  </m:oMath>
                </a14:m>
                <a:r>
                  <a:rPr lang="en-US" sz="1600" dirty="0">
                    <a:solidFill>
                      <a:sysClr val="windowText" lastClr="000000"/>
                    </a:solidFill>
                  </a:rPr>
                  <a:t>K ports &amp; </a:t>
                </a:r>
                <a14:m>
                  <m:oMath xmlns:m="http://schemas.openxmlformats.org/officeDocument/2006/math">
                    <m:r>
                      <a:rPr lang="en-US" sz="1600" i="1" smtClean="0">
                        <a:solidFill>
                          <a:sysClr val="windowText" lastClr="000000"/>
                        </a:solidFill>
                        <a:latin typeface="Cambria Math" charset="0"/>
                        <a:ea typeface="Cambria Math" charset="0"/>
                        <a:cs typeface="Cambria Math" charset="0"/>
                      </a:rPr>
                      <m:t>≥</m:t>
                    </m:r>
                    <m:r>
                      <a:rPr lang="en-US" sz="1600" b="0" i="1" smtClean="0">
                        <a:solidFill>
                          <a:sysClr val="windowText" lastClr="000000"/>
                        </a:solidFill>
                        <a:latin typeface="Cambria Math" charset="0"/>
                        <a:ea typeface="Cambria Math" charset="0"/>
                        <a:cs typeface="Cambria Math" charset="0"/>
                      </a:rPr>
                      <m:t>1</m:t>
                    </m:r>
                  </m:oMath>
                </a14:m>
                <a:r>
                  <a:rPr lang="en-US" sz="1600" dirty="0">
                    <a:solidFill>
                      <a:sysClr val="windowText" lastClr="000000"/>
                    </a:solidFill>
                  </a:rPr>
                  <a:t>Tb/s in the future [DeCusatis2013]</a:t>
                </a:r>
              </a:p>
            </p:txBody>
          </p:sp>
        </mc:Choice>
        <mc:Fallback xmlns="">
          <p:sp>
            <p:nvSpPr>
              <p:cNvPr id="25" name="Rectangle 24"/>
              <p:cNvSpPr>
                <a:spLocks noRot="1" noChangeAspect="1" noMove="1" noResize="1" noEditPoints="1" noAdjustHandles="1" noChangeArrowheads="1" noChangeShapeType="1" noTextEdit="1"/>
              </p:cNvSpPr>
              <p:nvPr/>
            </p:nvSpPr>
            <p:spPr>
              <a:xfrm>
                <a:off x="5460970" y="3314995"/>
                <a:ext cx="3493844" cy="432840"/>
              </a:xfrm>
              <a:prstGeom prst="rect">
                <a:avLst/>
              </a:prstGeom>
              <a:blipFill rotWithShape="0">
                <a:blip r:embed="rId9"/>
                <a:stretch>
                  <a:fillRect t="-21127" r="-1047" b="-35211"/>
                </a:stretch>
              </a:blipFill>
              <a:ln>
                <a:noFill/>
              </a:ln>
            </p:spPr>
            <p:txBody>
              <a:bodyPr/>
              <a:lstStyle/>
              <a:p>
                <a:r>
                  <a:rPr lang="en-US">
                    <a:noFill/>
                  </a:rPr>
                  <a:t> </a:t>
                </a:r>
              </a:p>
            </p:txBody>
          </p:sp>
        </mc:Fallback>
      </mc:AlternateContent>
      <p:sp>
        <p:nvSpPr>
          <p:cNvPr id="26" name="Left Arrow 25"/>
          <p:cNvSpPr/>
          <p:nvPr/>
        </p:nvSpPr>
        <p:spPr>
          <a:xfrm>
            <a:off x="4829889" y="3494153"/>
            <a:ext cx="615313" cy="611894"/>
          </a:xfrm>
          <a:prstGeom prst="leftArrow">
            <a:avLst/>
          </a:prstGeom>
          <a:solidFill>
            <a:srgbClr val="99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Magnetic Disk 52"/>
          <p:cNvSpPr/>
          <p:nvPr/>
        </p:nvSpPr>
        <p:spPr>
          <a:xfrm>
            <a:off x="1225393" y="3269387"/>
            <a:ext cx="577048" cy="195619"/>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Magnetic Disk 56"/>
          <p:cNvSpPr/>
          <p:nvPr/>
        </p:nvSpPr>
        <p:spPr>
          <a:xfrm>
            <a:off x="3609532" y="3297190"/>
            <a:ext cx="577048" cy="218094"/>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1734207" y="3358055"/>
            <a:ext cx="591207" cy="1158766"/>
          </a:xfrm>
          <a:custGeom>
            <a:avLst/>
            <a:gdLst>
              <a:gd name="connsiteX0" fmla="*/ 86710 w 591207"/>
              <a:gd name="connsiteY0" fmla="*/ 0 h 1158766"/>
              <a:gd name="connsiteX1" fmla="*/ 86710 w 591207"/>
              <a:gd name="connsiteY1" fmla="*/ 0 h 1158766"/>
              <a:gd name="connsiteX2" fmla="*/ 173420 w 591207"/>
              <a:gd name="connsiteY2" fmla="*/ 7883 h 1158766"/>
              <a:gd name="connsiteX3" fmla="*/ 338958 w 591207"/>
              <a:gd name="connsiteY3" fmla="*/ 15766 h 1158766"/>
              <a:gd name="connsiteX4" fmla="*/ 362607 w 591207"/>
              <a:gd name="connsiteY4" fmla="*/ 23648 h 1158766"/>
              <a:gd name="connsiteX5" fmla="*/ 409903 w 591207"/>
              <a:gd name="connsiteY5" fmla="*/ 31531 h 1158766"/>
              <a:gd name="connsiteX6" fmla="*/ 504496 w 591207"/>
              <a:gd name="connsiteY6" fmla="*/ 78828 h 1158766"/>
              <a:gd name="connsiteX7" fmla="*/ 528144 w 591207"/>
              <a:gd name="connsiteY7" fmla="*/ 102476 h 1158766"/>
              <a:gd name="connsiteX8" fmla="*/ 551793 w 591207"/>
              <a:gd name="connsiteY8" fmla="*/ 157655 h 1158766"/>
              <a:gd name="connsiteX9" fmla="*/ 559676 w 591207"/>
              <a:gd name="connsiteY9" fmla="*/ 189186 h 1158766"/>
              <a:gd name="connsiteX10" fmla="*/ 567558 w 591207"/>
              <a:gd name="connsiteY10" fmla="*/ 212835 h 1158766"/>
              <a:gd name="connsiteX11" fmla="*/ 583324 w 591207"/>
              <a:gd name="connsiteY11" fmla="*/ 307428 h 1158766"/>
              <a:gd name="connsiteX12" fmla="*/ 591207 w 591207"/>
              <a:gd name="connsiteY12" fmla="*/ 433552 h 1158766"/>
              <a:gd name="connsiteX13" fmla="*/ 583324 w 591207"/>
              <a:gd name="connsiteY13" fmla="*/ 670035 h 1158766"/>
              <a:gd name="connsiteX14" fmla="*/ 567558 w 591207"/>
              <a:gd name="connsiteY14" fmla="*/ 772511 h 1158766"/>
              <a:gd name="connsiteX15" fmla="*/ 559676 w 591207"/>
              <a:gd name="connsiteY15" fmla="*/ 1016876 h 1158766"/>
              <a:gd name="connsiteX16" fmla="*/ 551793 w 591207"/>
              <a:gd name="connsiteY16" fmla="*/ 1040524 h 1158766"/>
              <a:gd name="connsiteX17" fmla="*/ 528144 w 591207"/>
              <a:gd name="connsiteY17" fmla="*/ 1064173 h 1158766"/>
              <a:gd name="connsiteX18" fmla="*/ 520262 w 591207"/>
              <a:gd name="connsiteY18" fmla="*/ 1087821 h 1158766"/>
              <a:gd name="connsiteX19" fmla="*/ 449317 w 591207"/>
              <a:gd name="connsiteY19" fmla="*/ 1127235 h 1158766"/>
              <a:gd name="connsiteX20" fmla="*/ 331076 w 591207"/>
              <a:gd name="connsiteY20" fmla="*/ 1135117 h 1158766"/>
              <a:gd name="connsiteX21" fmla="*/ 283779 w 591207"/>
              <a:gd name="connsiteY21" fmla="*/ 1150883 h 1158766"/>
              <a:gd name="connsiteX22" fmla="*/ 260131 w 591207"/>
              <a:gd name="connsiteY22" fmla="*/ 1158766 h 1158766"/>
              <a:gd name="connsiteX23" fmla="*/ 55179 w 591207"/>
              <a:gd name="connsiteY23" fmla="*/ 1150883 h 1158766"/>
              <a:gd name="connsiteX24" fmla="*/ 0 w 591207"/>
              <a:gd name="connsiteY24" fmla="*/ 1158766 h 1158766"/>
              <a:gd name="connsiteX25" fmla="*/ 7882 w 591207"/>
              <a:gd name="connsiteY25" fmla="*/ 1158766 h 115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1207" h="1158766">
                <a:moveTo>
                  <a:pt x="86710" y="0"/>
                </a:moveTo>
                <a:lnTo>
                  <a:pt x="86710" y="0"/>
                </a:lnTo>
                <a:cubicBezTo>
                  <a:pt x="115613" y="2628"/>
                  <a:pt x="144454" y="6073"/>
                  <a:pt x="173420" y="7883"/>
                </a:cubicBezTo>
                <a:cubicBezTo>
                  <a:pt x="228554" y="11329"/>
                  <a:pt x="283907" y="11179"/>
                  <a:pt x="338958" y="15766"/>
                </a:cubicBezTo>
                <a:cubicBezTo>
                  <a:pt x="347239" y="16456"/>
                  <a:pt x="354496" y="21846"/>
                  <a:pt x="362607" y="23648"/>
                </a:cubicBezTo>
                <a:cubicBezTo>
                  <a:pt x="378209" y="27115"/>
                  <a:pt x="394397" y="27654"/>
                  <a:pt x="409903" y="31531"/>
                </a:cubicBezTo>
                <a:cubicBezTo>
                  <a:pt x="444096" y="40080"/>
                  <a:pt x="478807" y="53139"/>
                  <a:pt x="504496" y="78828"/>
                </a:cubicBezTo>
                <a:cubicBezTo>
                  <a:pt x="512379" y="86711"/>
                  <a:pt x="521664" y="93405"/>
                  <a:pt x="528144" y="102476"/>
                </a:cubicBezTo>
                <a:cubicBezTo>
                  <a:pt x="538154" y="116490"/>
                  <a:pt x="546892" y="140500"/>
                  <a:pt x="551793" y="157655"/>
                </a:cubicBezTo>
                <a:cubicBezTo>
                  <a:pt x="554769" y="168072"/>
                  <a:pt x="556700" y="178769"/>
                  <a:pt x="559676" y="189186"/>
                </a:cubicBezTo>
                <a:cubicBezTo>
                  <a:pt x="561959" y="197176"/>
                  <a:pt x="565543" y="204774"/>
                  <a:pt x="567558" y="212835"/>
                </a:cubicBezTo>
                <a:cubicBezTo>
                  <a:pt x="575244" y="243579"/>
                  <a:pt x="578873" y="276273"/>
                  <a:pt x="583324" y="307428"/>
                </a:cubicBezTo>
                <a:cubicBezTo>
                  <a:pt x="585952" y="349469"/>
                  <a:pt x="591207" y="391429"/>
                  <a:pt x="591207" y="433552"/>
                </a:cubicBezTo>
                <a:cubicBezTo>
                  <a:pt x="591207" y="512423"/>
                  <a:pt x="587581" y="591279"/>
                  <a:pt x="583324" y="670035"/>
                </a:cubicBezTo>
                <a:cubicBezTo>
                  <a:pt x="582513" y="685045"/>
                  <a:pt x="570468" y="755053"/>
                  <a:pt x="567558" y="772511"/>
                </a:cubicBezTo>
                <a:cubicBezTo>
                  <a:pt x="564931" y="853966"/>
                  <a:pt x="564462" y="935519"/>
                  <a:pt x="559676" y="1016876"/>
                </a:cubicBezTo>
                <a:cubicBezTo>
                  <a:pt x="559188" y="1025171"/>
                  <a:pt x="556402" y="1033610"/>
                  <a:pt x="551793" y="1040524"/>
                </a:cubicBezTo>
                <a:cubicBezTo>
                  <a:pt x="545609" y="1049800"/>
                  <a:pt x="536027" y="1056290"/>
                  <a:pt x="528144" y="1064173"/>
                </a:cubicBezTo>
                <a:cubicBezTo>
                  <a:pt x="525517" y="1072056"/>
                  <a:pt x="526137" y="1081946"/>
                  <a:pt x="520262" y="1087821"/>
                </a:cubicBezTo>
                <a:cubicBezTo>
                  <a:pt x="510112" y="1097971"/>
                  <a:pt x="471619" y="1124757"/>
                  <a:pt x="449317" y="1127235"/>
                </a:cubicBezTo>
                <a:cubicBezTo>
                  <a:pt x="410057" y="1131597"/>
                  <a:pt x="370490" y="1132490"/>
                  <a:pt x="331076" y="1135117"/>
                </a:cubicBezTo>
                <a:lnTo>
                  <a:pt x="283779" y="1150883"/>
                </a:lnTo>
                <a:lnTo>
                  <a:pt x="260131" y="1158766"/>
                </a:lnTo>
                <a:cubicBezTo>
                  <a:pt x="191814" y="1156138"/>
                  <a:pt x="123547" y="1150883"/>
                  <a:pt x="55179" y="1150883"/>
                </a:cubicBezTo>
                <a:cubicBezTo>
                  <a:pt x="36599" y="1150883"/>
                  <a:pt x="0" y="1158766"/>
                  <a:pt x="0" y="1158766"/>
                </a:cubicBezTo>
                <a:lnTo>
                  <a:pt x="7882" y="1158766"/>
                </a:lnTo>
              </a:path>
            </a:pathLst>
          </a:custGeom>
          <a:noFill/>
          <a:ln w="25400" cap="rnd">
            <a:solidFill>
              <a:schemeClr val="tx1"/>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2884073" y="3381528"/>
            <a:ext cx="726234" cy="1222003"/>
          </a:xfrm>
          <a:custGeom>
            <a:avLst/>
            <a:gdLst>
              <a:gd name="connsiteX0" fmla="*/ 481869 w 726234"/>
              <a:gd name="connsiteY0" fmla="*/ 1222003 h 1222003"/>
              <a:gd name="connsiteX1" fmla="*/ 631641 w 726234"/>
              <a:gd name="connsiteY1" fmla="*/ 1222003 h 1222003"/>
              <a:gd name="connsiteX2" fmla="*/ 174441 w 726234"/>
              <a:gd name="connsiteY2" fmla="*/ 1206238 h 1222003"/>
              <a:gd name="connsiteX3" fmla="*/ 111379 w 726234"/>
              <a:gd name="connsiteY3" fmla="*/ 1190472 h 1222003"/>
              <a:gd name="connsiteX4" fmla="*/ 79848 w 726234"/>
              <a:gd name="connsiteY4" fmla="*/ 1166824 h 1222003"/>
              <a:gd name="connsiteX5" fmla="*/ 56200 w 726234"/>
              <a:gd name="connsiteY5" fmla="*/ 1158941 h 1222003"/>
              <a:gd name="connsiteX6" fmla="*/ 40434 w 726234"/>
              <a:gd name="connsiteY6" fmla="*/ 1135293 h 1222003"/>
              <a:gd name="connsiteX7" fmla="*/ 16786 w 726234"/>
              <a:gd name="connsiteY7" fmla="*/ 1119527 h 1222003"/>
              <a:gd name="connsiteX8" fmla="*/ 8903 w 726234"/>
              <a:gd name="connsiteY8" fmla="*/ 1095879 h 1222003"/>
              <a:gd name="connsiteX9" fmla="*/ 8903 w 726234"/>
              <a:gd name="connsiteY9" fmla="*/ 772686 h 1222003"/>
              <a:gd name="connsiteX10" fmla="*/ 16786 w 726234"/>
              <a:gd name="connsiteY10" fmla="*/ 646562 h 1222003"/>
              <a:gd name="connsiteX11" fmla="*/ 24669 w 726234"/>
              <a:gd name="connsiteY11" fmla="*/ 488906 h 1222003"/>
              <a:gd name="connsiteX12" fmla="*/ 32551 w 726234"/>
              <a:gd name="connsiteY12" fmla="*/ 457375 h 1222003"/>
              <a:gd name="connsiteX13" fmla="*/ 48317 w 726234"/>
              <a:gd name="connsiteY13" fmla="*/ 378548 h 1222003"/>
              <a:gd name="connsiteX14" fmla="*/ 71965 w 726234"/>
              <a:gd name="connsiteY14" fmla="*/ 307603 h 1222003"/>
              <a:gd name="connsiteX15" fmla="*/ 87731 w 726234"/>
              <a:gd name="connsiteY15" fmla="*/ 260306 h 1222003"/>
              <a:gd name="connsiteX16" fmla="*/ 95613 w 726234"/>
              <a:gd name="connsiteY16" fmla="*/ 220893 h 1222003"/>
              <a:gd name="connsiteX17" fmla="*/ 103496 w 726234"/>
              <a:gd name="connsiteY17" fmla="*/ 31706 h 1222003"/>
              <a:gd name="connsiteX18" fmla="*/ 150793 w 726234"/>
              <a:gd name="connsiteY18" fmla="*/ 15941 h 1222003"/>
              <a:gd name="connsiteX19" fmla="*/ 308448 w 726234"/>
              <a:gd name="connsiteY19" fmla="*/ 175 h 1222003"/>
              <a:gd name="connsiteX20" fmla="*/ 560696 w 726234"/>
              <a:gd name="connsiteY20" fmla="*/ 8058 h 1222003"/>
              <a:gd name="connsiteX21" fmla="*/ 694703 w 726234"/>
              <a:gd name="connsiteY21" fmla="*/ 175 h 1222003"/>
              <a:gd name="connsiteX22" fmla="*/ 718351 w 726234"/>
              <a:gd name="connsiteY22" fmla="*/ 175 h 1222003"/>
              <a:gd name="connsiteX23" fmla="*/ 726234 w 726234"/>
              <a:gd name="connsiteY23" fmla="*/ 175 h 122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6234" h="1222003">
                <a:moveTo>
                  <a:pt x="481869" y="1222003"/>
                </a:moveTo>
                <a:lnTo>
                  <a:pt x="631641" y="1222003"/>
                </a:lnTo>
                <a:cubicBezTo>
                  <a:pt x="479241" y="1216748"/>
                  <a:pt x="326652" y="1215463"/>
                  <a:pt x="174441" y="1206238"/>
                </a:cubicBezTo>
                <a:cubicBezTo>
                  <a:pt x="152813" y="1204927"/>
                  <a:pt x="111379" y="1190472"/>
                  <a:pt x="111379" y="1190472"/>
                </a:cubicBezTo>
                <a:cubicBezTo>
                  <a:pt x="100869" y="1182589"/>
                  <a:pt x="91255" y="1173342"/>
                  <a:pt x="79848" y="1166824"/>
                </a:cubicBezTo>
                <a:cubicBezTo>
                  <a:pt x="72634" y="1162702"/>
                  <a:pt x="62688" y="1164132"/>
                  <a:pt x="56200" y="1158941"/>
                </a:cubicBezTo>
                <a:cubicBezTo>
                  <a:pt x="48802" y="1153023"/>
                  <a:pt x="47133" y="1141992"/>
                  <a:pt x="40434" y="1135293"/>
                </a:cubicBezTo>
                <a:cubicBezTo>
                  <a:pt x="33735" y="1128594"/>
                  <a:pt x="24669" y="1124782"/>
                  <a:pt x="16786" y="1119527"/>
                </a:cubicBezTo>
                <a:cubicBezTo>
                  <a:pt x="14158" y="1111644"/>
                  <a:pt x="10166" y="1104091"/>
                  <a:pt x="8903" y="1095879"/>
                </a:cubicBezTo>
                <a:cubicBezTo>
                  <a:pt x="-8248" y="984402"/>
                  <a:pt x="3743" y="893936"/>
                  <a:pt x="8903" y="772686"/>
                </a:cubicBezTo>
                <a:cubicBezTo>
                  <a:pt x="10694" y="730601"/>
                  <a:pt x="14449" y="688621"/>
                  <a:pt x="16786" y="646562"/>
                </a:cubicBezTo>
                <a:cubicBezTo>
                  <a:pt x="19705" y="594025"/>
                  <a:pt x="20300" y="541342"/>
                  <a:pt x="24669" y="488906"/>
                </a:cubicBezTo>
                <a:cubicBezTo>
                  <a:pt x="25569" y="478110"/>
                  <a:pt x="30281" y="467968"/>
                  <a:pt x="32551" y="457375"/>
                </a:cubicBezTo>
                <a:cubicBezTo>
                  <a:pt x="38166" y="431174"/>
                  <a:pt x="39844" y="403969"/>
                  <a:pt x="48317" y="378548"/>
                </a:cubicBezTo>
                <a:lnTo>
                  <a:pt x="71965" y="307603"/>
                </a:lnTo>
                <a:cubicBezTo>
                  <a:pt x="71966" y="307599"/>
                  <a:pt x="87730" y="260309"/>
                  <a:pt x="87731" y="260306"/>
                </a:cubicBezTo>
                <a:lnTo>
                  <a:pt x="95613" y="220893"/>
                </a:lnTo>
                <a:cubicBezTo>
                  <a:pt x="98241" y="157831"/>
                  <a:pt x="87087" y="92653"/>
                  <a:pt x="103496" y="31706"/>
                </a:cubicBezTo>
                <a:cubicBezTo>
                  <a:pt x="107816" y="15659"/>
                  <a:pt x="134671" y="19972"/>
                  <a:pt x="150793" y="15941"/>
                </a:cubicBezTo>
                <a:cubicBezTo>
                  <a:pt x="223190" y="-2159"/>
                  <a:pt x="171511" y="8734"/>
                  <a:pt x="308448" y="175"/>
                </a:cubicBezTo>
                <a:cubicBezTo>
                  <a:pt x="392531" y="2803"/>
                  <a:pt x="476572" y="8058"/>
                  <a:pt x="560696" y="8058"/>
                </a:cubicBezTo>
                <a:cubicBezTo>
                  <a:pt x="605442" y="8058"/>
                  <a:pt x="650013" y="2410"/>
                  <a:pt x="694703" y="175"/>
                </a:cubicBezTo>
                <a:cubicBezTo>
                  <a:pt x="702576" y="-219"/>
                  <a:pt x="710468" y="175"/>
                  <a:pt x="718351" y="175"/>
                </a:cubicBezTo>
                <a:lnTo>
                  <a:pt x="726234" y="175"/>
                </a:lnTo>
              </a:path>
            </a:pathLst>
          </a:custGeom>
          <a:noFill/>
          <a:ln w="25400" cap="rnd">
            <a:solidFill>
              <a:schemeClr val="tx1"/>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ounded Rectangle 104"/>
          <p:cNvSpPr/>
          <p:nvPr/>
        </p:nvSpPr>
        <p:spPr>
          <a:xfrm>
            <a:off x="1681354" y="3499204"/>
            <a:ext cx="1165922" cy="25498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Improve </a:t>
            </a:r>
          </a:p>
        </p:txBody>
      </p:sp>
      <p:sp>
        <p:nvSpPr>
          <p:cNvPr id="112" name="Rounded Rectangle 111"/>
          <p:cNvSpPr/>
          <p:nvPr/>
        </p:nvSpPr>
        <p:spPr>
          <a:xfrm>
            <a:off x="2359364" y="3772272"/>
            <a:ext cx="1285733" cy="25498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t>Decrease </a:t>
            </a:r>
            <a:endParaRPr lang="en-US" dirty="0"/>
          </a:p>
        </p:txBody>
      </p:sp>
    </p:spTree>
    <p:extLst>
      <p:ext uri="{BB962C8B-B14F-4D97-AF65-F5344CB8AC3E}">
        <p14:creationId xmlns:p14="http://schemas.microsoft.com/office/powerpoint/2010/main" val="43887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1000"/>
                                        <p:tgtEl>
                                          <p:spTgt spid="23"/>
                                        </p:tgtEl>
                                      </p:cBhvr>
                                    </p:animEffect>
                                    <p:anim calcmode="lin" valueType="num">
                                      <p:cBhvr>
                                        <p:cTn id="60" dur="1000" fill="hold"/>
                                        <p:tgtEl>
                                          <p:spTgt spid="23"/>
                                        </p:tgtEl>
                                        <p:attrNameLst>
                                          <p:attrName>ppt_x</p:attrName>
                                        </p:attrNameLst>
                                      </p:cBhvr>
                                      <p:tavLst>
                                        <p:tav tm="0">
                                          <p:val>
                                            <p:strVal val="#ppt_x"/>
                                          </p:val>
                                        </p:tav>
                                        <p:tav tm="100000">
                                          <p:val>
                                            <p:strVal val="#ppt_x"/>
                                          </p:val>
                                        </p:tav>
                                      </p:tavLst>
                                    </p:anim>
                                    <p:anim calcmode="lin" valueType="num">
                                      <p:cBhvr>
                                        <p:cTn id="6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ppt_x"/>
                                          </p:val>
                                        </p:tav>
                                        <p:tav tm="100000">
                                          <p:val>
                                            <p:strVal val="#ppt_x"/>
                                          </p:val>
                                        </p:tav>
                                      </p:tavLst>
                                    </p:anim>
                                    <p:anim calcmode="lin" valueType="num">
                                      <p:cBhvr additive="base">
                                        <p:cTn id="67" dur="500" fill="hold"/>
                                        <p:tgtEl>
                                          <p:spTgt spid="2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additive="base">
                                        <p:cTn id="70" dur="500" fill="hold"/>
                                        <p:tgtEl>
                                          <p:spTgt spid="8"/>
                                        </p:tgtEl>
                                        <p:attrNameLst>
                                          <p:attrName>ppt_x</p:attrName>
                                        </p:attrNameLst>
                                      </p:cBhvr>
                                      <p:tavLst>
                                        <p:tav tm="0">
                                          <p:val>
                                            <p:strVal val="#ppt_x"/>
                                          </p:val>
                                        </p:tav>
                                        <p:tav tm="100000">
                                          <p:val>
                                            <p:strVal val="#ppt_x"/>
                                          </p:val>
                                        </p:tav>
                                      </p:tavLst>
                                    </p:anim>
                                    <p:anim calcmode="lin" valueType="num">
                                      <p:cBhvr additive="base">
                                        <p:cTn id="7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 calcmode="lin" valueType="num">
                                      <p:cBhvr additive="base">
                                        <p:cTn id="76" dur="500" fill="hold"/>
                                        <p:tgtEl>
                                          <p:spTgt spid="9"/>
                                        </p:tgtEl>
                                        <p:attrNameLst>
                                          <p:attrName>ppt_x</p:attrName>
                                        </p:attrNameLst>
                                      </p:cBhvr>
                                      <p:tavLst>
                                        <p:tav tm="0">
                                          <p:val>
                                            <p:strVal val="#ppt_x"/>
                                          </p:val>
                                        </p:tav>
                                        <p:tav tm="100000">
                                          <p:val>
                                            <p:strVal val="#ppt_x"/>
                                          </p:val>
                                        </p:tav>
                                      </p:tavLst>
                                    </p:anim>
                                    <p:anim calcmode="lin" valueType="num">
                                      <p:cBhvr additive="base">
                                        <p:cTn id="7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1000"/>
                                        <p:tgtEl>
                                          <p:spTgt spid="48"/>
                                        </p:tgtEl>
                                      </p:cBhvr>
                                    </p:animEffect>
                                    <p:anim calcmode="lin" valueType="num">
                                      <p:cBhvr>
                                        <p:cTn id="83" dur="1000" fill="hold"/>
                                        <p:tgtEl>
                                          <p:spTgt spid="48"/>
                                        </p:tgtEl>
                                        <p:attrNameLst>
                                          <p:attrName>ppt_x</p:attrName>
                                        </p:attrNameLst>
                                      </p:cBhvr>
                                      <p:tavLst>
                                        <p:tav tm="0">
                                          <p:val>
                                            <p:strVal val="#ppt_x"/>
                                          </p:val>
                                        </p:tav>
                                        <p:tav tm="100000">
                                          <p:val>
                                            <p:strVal val="#ppt_x"/>
                                          </p:val>
                                        </p:tav>
                                      </p:tavLst>
                                    </p:anim>
                                    <p:anim calcmode="lin" valueType="num">
                                      <p:cBhvr>
                                        <p:cTn id="84" dur="1000" fill="hold"/>
                                        <p:tgtEl>
                                          <p:spTgt spid="4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fade">
                                      <p:cBhvr>
                                        <p:cTn id="87" dur="1000"/>
                                        <p:tgtEl>
                                          <p:spTgt spid="49"/>
                                        </p:tgtEl>
                                      </p:cBhvr>
                                    </p:animEffect>
                                    <p:anim calcmode="lin" valueType="num">
                                      <p:cBhvr>
                                        <p:cTn id="88" dur="1000" fill="hold"/>
                                        <p:tgtEl>
                                          <p:spTgt spid="49"/>
                                        </p:tgtEl>
                                        <p:attrNameLst>
                                          <p:attrName>ppt_x</p:attrName>
                                        </p:attrNameLst>
                                      </p:cBhvr>
                                      <p:tavLst>
                                        <p:tav tm="0">
                                          <p:val>
                                            <p:strVal val="#ppt_x"/>
                                          </p:val>
                                        </p:tav>
                                        <p:tav tm="100000">
                                          <p:val>
                                            <p:strVal val="#ppt_x"/>
                                          </p:val>
                                        </p:tav>
                                      </p:tavLst>
                                    </p:anim>
                                    <p:anim calcmode="lin" valueType="num">
                                      <p:cBhvr>
                                        <p:cTn id="89" dur="1000" fill="hold"/>
                                        <p:tgtEl>
                                          <p:spTgt spid="49"/>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1000"/>
                                        <p:tgtEl>
                                          <p:spTgt spid="50"/>
                                        </p:tgtEl>
                                      </p:cBhvr>
                                    </p:animEffect>
                                    <p:anim calcmode="lin" valueType="num">
                                      <p:cBhvr>
                                        <p:cTn id="93" dur="1000" fill="hold"/>
                                        <p:tgtEl>
                                          <p:spTgt spid="50"/>
                                        </p:tgtEl>
                                        <p:attrNameLst>
                                          <p:attrName>ppt_x</p:attrName>
                                        </p:attrNameLst>
                                      </p:cBhvr>
                                      <p:tavLst>
                                        <p:tav tm="0">
                                          <p:val>
                                            <p:strVal val="#ppt_x"/>
                                          </p:val>
                                        </p:tav>
                                        <p:tav tm="100000">
                                          <p:val>
                                            <p:strVal val="#ppt_x"/>
                                          </p:val>
                                        </p:tav>
                                      </p:tavLst>
                                    </p:anim>
                                    <p:anim calcmode="lin" valueType="num">
                                      <p:cBhvr>
                                        <p:cTn id="94" dur="1000" fill="hold"/>
                                        <p:tgtEl>
                                          <p:spTgt spid="5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fade">
                                      <p:cBhvr>
                                        <p:cTn id="97" dur="1000"/>
                                        <p:tgtEl>
                                          <p:spTgt spid="58"/>
                                        </p:tgtEl>
                                      </p:cBhvr>
                                    </p:animEffect>
                                    <p:anim calcmode="lin" valueType="num">
                                      <p:cBhvr>
                                        <p:cTn id="98" dur="1000" fill="hold"/>
                                        <p:tgtEl>
                                          <p:spTgt spid="58"/>
                                        </p:tgtEl>
                                        <p:attrNameLst>
                                          <p:attrName>ppt_x</p:attrName>
                                        </p:attrNameLst>
                                      </p:cBhvr>
                                      <p:tavLst>
                                        <p:tav tm="0">
                                          <p:val>
                                            <p:strVal val="#ppt_x"/>
                                          </p:val>
                                        </p:tav>
                                        <p:tav tm="100000">
                                          <p:val>
                                            <p:strVal val="#ppt_x"/>
                                          </p:val>
                                        </p:tav>
                                      </p:tavLst>
                                    </p:anim>
                                    <p:anim calcmode="lin" valueType="num">
                                      <p:cBhvr>
                                        <p:cTn id="99" dur="1000" fill="hold"/>
                                        <p:tgtEl>
                                          <p:spTgt spid="58"/>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fade">
                                      <p:cBhvr>
                                        <p:cTn id="102" dur="1000"/>
                                        <p:tgtEl>
                                          <p:spTgt spid="54"/>
                                        </p:tgtEl>
                                      </p:cBhvr>
                                    </p:animEffect>
                                    <p:anim calcmode="lin" valueType="num">
                                      <p:cBhvr>
                                        <p:cTn id="103" dur="1000" fill="hold"/>
                                        <p:tgtEl>
                                          <p:spTgt spid="54"/>
                                        </p:tgtEl>
                                        <p:attrNameLst>
                                          <p:attrName>ppt_x</p:attrName>
                                        </p:attrNameLst>
                                      </p:cBhvr>
                                      <p:tavLst>
                                        <p:tav tm="0">
                                          <p:val>
                                            <p:strVal val="#ppt_x"/>
                                          </p:val>
                                        </p:tav>
                                        <p:tav tm="100000">
                                          <p:val>
                                            <p:strVal val="#ppt_x"/>
                                          </p:val>
                                        </p:tav>
                                      </p:tavLst>
                                    </p:anim>
                                    <p:anim calcmode="lin" valueType="num">
                                      <p:cBhvr>
                                        <p:cTn id="104" dur="1000" fill="hold"/>
                                        <p:tgtEl>
                                          <p:spTgt spid="54"/>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fade">
                                      <p:cBhvr>
                                        <p:cTn id="107" dur="1000"/>
                                        <p:tgtEl>
                                          <p:spTgt spid="59"/>
                                        </p:tgtEl>
                                      </p:cBhvr>
                                    </p:animEffect>
                                    <p:anim calcmode="lin" valueType="num">
                                      <p:cBhvr>
                                        <p:cTn id="108" dur="1000" fill="hold"/>
                                        <p:tgtEl>
                                          <p:spTgt spid="59"/>
                                        </p:tgtEl>
                                        <p:attrNameLst>
                                          <p:attrName>ppt_x</p:attrName>
                                        </p:attrNameLst>
                                      </p:cBhvr>
                                      <p:tavLst>
                                        <p:tav tm="0">
                                          <p:val>
                                            <p:strVal val="#ppt_x"/>
                                          </p:val>
                                        </p:tav>
                                        <p:tav tm="100000">
                                          <p:val>
                                            <p:strVal val="#ppt_x"/>
                                          </p:val>
                                        </p:tav>
                                      </p:tavLst>
                                    </p:anim>
                                    <p:anim calcmode="lin" valueType="num">
                                      <p:cBhvr>
                                        <p:cTn id="10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74"/>
                                        </p:tgtEl>
                                        <p:attrNameLst>
                                          <p:attrName>style.visibility</p:attrName>
                                        </p:attrNameLst>
                                      </p:cBhvr>
                                      <p:to>
                                        <p:strVal val="visible"/>
                                      </p:to>
                                    </p:set>
                                    <p:animEffect transition="in" filter="fade">
                                      <p:cBhvr>
                                        <p:cTn id="114" dur="1000"/>
                                        <p:tgtEl>
                                          <p:spTgt spid="74"/>
                                        </p:tgtEl>
                                      </p:cBhvr>
                                    </p:animEffect>
                                    <p:anim calcmode="lin" valueType="num">
                                      <p:cBhvr>
                                        <p:cTn id="115" dur="1000" fill="hold"/>
                                        <p:tgtEl>
                                          <p:spTgt spid="74"/>
                                        </p:tgtEl>
                                        <p:attrNameLst>
                                          <p:attrName>ppt_x</p:attrName>
                                        </p:attrNameLst>
                                      </p:cBhvr>
                                      <p:tavLst>
                                        <p:tav tm="0">
                                          <p:val>
                                            <p:strVal val="#ppt_x"/>
                                          </p:val>
                                        </p:tav>
                                        <p:tav tm="100000">
                                          <p:val>
                                            <p:strVal val="#ppt_x"/>
                                          </p:val>
                                        </p:tav>
                                      </p:tavLst>
                                    </p:anim>
                                    <p:anim calcmode="lin" valueType="num">
                                      <p:cBhvr>
                                        <p:cTn id="116" dur="1000" fill="hold"/>
                                        <p:tgtEl>
                                          <p:spTgt spid="74"/>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02"/>
                                        </p:tgtEl>
                                        <p:attrNameLst>
                                          <p:attrName>style.visibility</p:attrName>
                                        </p:attrNameLst>
                                      </p:cBhvr>
                                      <p:to>
                                        <p:strVal val="visible"/>
                                      </p:to>
                                    </p:set>
                                    <p:animEffect transition="in" filter="fade">
                                      <p:cBhvr>
                                        <p:cTn id="119" dur="1000"/>
                                        <p:tgtEl>
                                          <p:spTgt spid="102"/>
                                        </p:tgtEl>
                                      </p:cBhvr>
                                    </p:animEffect>
                                    <p:anim calcmode="lin" valueType="num">
                                      <p:cBhvr>
                                        <p:cTn id="120" dur="1000" fill="hold"/>
                                        <p:tgtEl>
                                          <p:spTgt spid="102"/>
                                        </p:tgtEl>
                                        <p:attrNameLst>
                                          <p:attrName>ppt_x</p:attrName>
                                        </p:attrNameLst>
                                      </p:cBhvr>
                                      <p:tavLst>
                                        <p:tav tm="0">
                                          <p:val>
                                            <p:strVal val="#ppt_x"/>
                                          </p:val>
                                        </p:tav>
                                        <p:tav tm="100000">
                                          <p:val>
                                            <p:strVal val="#ppt_x"/>
                                          </p:val>
                                        </p:tav>
                                      </p:tavLst>
                                    </p:anim>
                                    <p:anim calcmode="lin" valueType="num">
                                      <p:cBhvr>
                                        <p:cTn id="121" dur="1000" fill="hold"/>
                                        <p:tgtEl>
                                          <p:spTgt spid="102"/>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105"/>
                                        </p:tgtEl>
                                        <p:attrNameLst>
                                          <p:attrName>style.visibility</p:attrName>
                                        </p:attrNameLst>
                                      </p:cBhvr>
                                      <p:to>
                                        <p:strVal val="visible"/>
                                      </p:to>
                                    </p:set>
                                    <p:animEffect transition="in" filter="fade">
                                      <p:cBhvr>
                                        <p:cTn id="124" dur="1000"/>
                                        <p:tgtEl>
                                          <p:spTgt spid="105"/>
                                        </p:tgtEl>
                                      </p:cBhvr>
                                    </p:animEffect>
                                    <p:anim calcmode="lin" valueType="num">
                                      <p:cBhvr>
                                        <p:cTn id="125" dur="1000" fill="hold"/>
                                        <p:tgtEl>
                                          <p:spTgt spid="105"/>
                                        </p:tgtEl>
                                        <p:attrNameLst>
                                          <p:attrName>ppt_x</p:attrName>
                                        </p:attrNameLst>
                                      </p:cBhvr>
                                      <p:tavLst>
                                        <p:tav tm="0">
                                          <p:val>
                                            <p:strVal val="#ppt_x"/>
                                          </p:val>
                                        </p:tav>
                                        <p:tav tm="100000">
                                          <p:val>
                                            <p:strVal val="#ppt_x"/>
                                          </p:val>
                                        </p:tav>
                                      </p:tavLst>
                                    </p:anim>
                                    <p:anim calcmode="lin" valueType="num">
                                      <p:cBhvr>
                                        <p:cTn id="126"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103"/>
                                        </p:tgtEl>
                                        <p:attrNameLst>
                                          <p:attrName>style.visibility</p:attrName>
                                        </p:attrNameLst>
                                      </p:cBhvr>
                                      <p:to>
                                        <p:strVal val="visible"/>
                                      </p:to>
                                    </p:set>
                                    <p:animEffect transition="in" filter="fade">
                                      <p:cBhvr>
                                        <p:cTn id="131" dur="1000"/>
                                        <p:tgtEl>
                                          <p:spTgt spid="103"/>
                                        </p:tgtEl>
                                      </p:cBhvr>
                                    </p:animEffect>
                                    <p:anim calcmode="lin" valueType="num">
                                      <p:cBhvr>
                                        <p:cTn id="132" dur="1000" fill="hold"/>
                                        <p:tgtEl>
                                          <p:spTgt spid="103"/>
                                        </p:tgtEl>
                                        <p:attrNameLst>
                                          <p:attrName>ppt_x</p:attrName>
                                        </p:attrNameLst>
                                      </p:cBhvr>
                                      <p:tavLst>
                                        <p:tav tm="0">
                                          <p:val>
                                            <p:strVal val="#ppt_x"/>
                                          </p:val>
                                        </p:tav>
                                        <p:tav tm="100000">
                                          <p:val>
                                            <p:strVal val="#ppt_x"/>
                                          </p:val>
                                        </p:tav>
                                      </p:tavLst>
                                    </p:anim>
                                    <p:anim calcmode="lin" valueType="num">
                                      <p:cBhvr>
                                        <p:cTn id="133" dur="1000" fill="hold"/>
                                        <p:tgtEl>
                                          <p:spTgt spid="103"/>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112"/>
                                        </p:tgtEl>
                                        <p:attrNameLst>
                                          <p:attrName>style.visibility</p:attrName>
                                        </p:attrNameLst>
                                      </p:cBhvr>
                                      <p:to>
                                        <p:strVal val="visible"/>
                                      </p:to>
                                    </p:set>
                                    <p:animEffect transition="in" filter="fade">
                                      <p:cBhvr>
                                        <p:cTn id="136" dur="1000"/>
                                        <p:tgtEl>
                                          <p:spTgt spid="112"/>
                                        </p:tgtEl>
                                      </p:cBhvr>
                                    </p:animEffect>
                                    <p:anim calcmode="lin" valueType="num">
                                      <p:cBhvr>
                                        <p:cTn id="137" dur="1000" fill="hold"/>
                                        <p:tgtEl>
                                          <p:spTgt spid="112"/>
                                        </p:tgtEl>
                                        <p:attrNameLst>
                                          <p:attrName>ppt_x</p:attrName>
                                        </p:attrNameLst>
                                      </p:cBhvr>
                                      <p:tavLst>
                                        <p:tav tm="0">
                                          <p:val>
                                            <p:strVal val="#ppt_x"/>
                                          </p:val>
                                        </p:tav>
                                        <p:tav tm="100000">
                                          <p:val>
                                            <p:strVal val="#ppt_x"/>
                                          </p:val>
                                        </p:tav>
                                      </p:tavLst>
                                    </p:anim>
                                    <p:anim calcmode="lin" valueType="num">
                                      <p:cBhvr>
                                        <p:cTn id="138" dur="1000" fill="hold"/>
                                        <p:tgtEl>
                                          <p:spTgt spid="112"/>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fade">
                                      <p:cBhvr>
                                        <p:cTn id="141" dur="1000"/>
                                        <p:tgtEl>
                                          <p:spTgt spid="92"/>
                                        </p:tgtEl>
                                      </p:cBhvr>
                                    </p:animEffect>
                                    <p:anim calcmode="lin" valueType="num">
                                      <p:cBhvr>
                                        <p:cTn id="142" dur="1000" fill="hold"/>
                                        <p:tgtEl>
                                          <p:spTgt spid="92"/>
                                        </p:tgtEl>
                                        <p:attrNameLst>
                                          <p:attrName>ppt_x</p:attrName>
                                        </p:attrNameLst>
                                      </p:cBhvr>
                                      <p:tavLst>
                                        <p:tav tm="0">
                                          <p:val>
                                            <p:strVal val="#ppt_x"/>
                                          </p:val>
                                        </p:tav>
                                        <p:tav tm="100000">
                                          <p:val>
                                            <p:strVal val="#ppt_x"/>
                                          </p:val>
                                        </p:tav>
                                      </p:tavLst>
                                    </p:anim>
                                    <p:anim calcmode="lin" valueType="num">
                                      <p:cBhvr>
                                        <p:cTn id="143"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2" grpId="0" animBg="1"/>
      <p:bldP spid="48" grpId="0" animBg="1"/>
      <p:bldP spid="49" grpId="0" animBg="1"/>
      <p:bldP spid="58" grpId="0"/>
      <p:bldP spid="59" grpId="0"/>
      <p:bldP spid="8" grpId="0" animBg="1"/>
      <p:bldP spid="9" grpId="0" animBg="1"/>
      <p:bldP spid="10" grpId="0" animBg="1"/>
      <p:bldP spid="23" grpId="0" animBg="1"/>
      <p:bldP spid="25" grpId="0" animBg="1"/>
      <p:bldP spid="26" grpId="0" animBg="1"/>
      <p:bldP spid="74" grpId="0" animBg="1"/>
      <p:bldP spid="92" grpId="0" animBg="1"/>
      <p:bldP spid="102" grpId="0" animBg="1"/>
      <p:bldP spid="103" grpId="0" animBg="1"/>
      <p:bldP spid="105" grpId="0" animBg="1"/>
      <p:bldP spid="11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com2014-presentation-v0" id="{8734352F-100C-47C1-A360-7BA1BA7C16D7}" vid="{EBF25630-E028-4BE1-B848-907D010F0FC7}"/>
    </a:ext>
  </a:extLst>
</a:theme>
</file>

<file path=ppt/theme/theme2.xml><?xml version="1.0" encoding="utf-8"?>
<a:theme xmlns:a="http://schemas.openxmlformats.org/drawingml/2006/main" name="1_General">
  <a:themeElements>
    <a:clrScheme name="General.pot 3">
      <a:dk1>
        <a:srgbClr val="000000"/>
      </a:dk1>
      <a:lt1>
        <a:srgbClr val="FFFFFF"/>
      </a:lt1>
      <a:dk2>
        <a:srgbClr val="000000"/>
      </a:dk2>
      <a:lt2>
        <a:srgbClr val="CBCBCB"/>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fontScheme name="General.pot">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1"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1"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General.pot 1">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6600CC"/>
        </a:hlink>
        <a:folHlink>
          <a:srgbClr val="6699FF"/>
        </a:folHlink>
      </a:clrScheme>
      <a:clrMap bg1="dk2" tx1="lt1" bg2="dk1" tx2="lt2" accent1="accent1" accent2="accent2" accent3="accent3" accent4="accent4" accent5="accent5" accent6="accent6" hlink="hlink" folHlink="folHlink"/>
    </a:extraClrScheme>
    <a:extraClrScheme>
      <a:clrScheme name="General.pot 2">
        <a:dk1>
          <a:srgbClr val="000000"/>
        </a:dk1>
        <a:lt1>
          <a:srgbClr val="CCECFF"/>
        </a:lt1>
        <a:dk2>
          <a:srgbClr val="330099"/>
        </a:dk2>
        <a:lt2>
          <a:srgbClr val="0099CC"/>
        </a:lt2>
        <a:accent1>
          <a:srgbClr val="009999"/>
        </a:accent1>
        <a:accent2>
          <a:srgbClr val="FF99CC"/>
        </a:accent2>
        <a:accent3>
          <a:srgbClr val="E2F4FF"/>
        </a:accent3>
        <a:accent4>
          <a:srgbClr val="000000"/>
        </a:accent4>
        <a:accent5>
          <a:srgbClr val="AACACA"/>
        </a:accent5>
        <a:accent6>
          <a:srgbClr val="E78AB9"/>
        </a:accent6>
        <a:hlink>
          <a:srgbClr val="6600CC"/>
        </a:hlink>
        <a:folHlink>
          <a:srgbClr val="3366FF"/>
        </a:folHlink>
      </a:clrScheme>
      <a:clrMap bg1="lt1" tx1="dk1" bg2="lt2" tx2="dk2" accent1="accent1" accent2="accent2" accent3="accent3" accent4="accent4" accent5="accent5" accent6="accent6" hlink="hlink" folHlink="folHlink"/>
    </a:extraClrScheme>
    <a:extraClrScheme>
      <a:clrScheme name="General.pot 3">
        <a:dk1>
          <a:srgbClr val="000000"/>
        </a:dk1>
        <a:lt1>
          <a:srgbClr val="FFFFFF"/>
        </a:lt1>
        <a:dk2>
          <a:srgbClr val="000000"/>
        </a:dk2>
        <a:lt2>
          <a:srgbClr val="CBCBCB"/>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General">
  <a:themeElements>
    <a:clrScheme name="General.pot 3">
      <a:dk1>
        <a:srgbClr val="000000"/>
      </a:dk1>
      <a:lt1>
        <a:srgbClr val="FFFFFF"/>
      </a:lt1>
      <a:dk2>
        <a:srgbClr val="000000"/>
      </a:dk2>
      <a:lt2>
        <a:srgbClr val="CBCBCB"/>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fontScheme name="General.pot">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1"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1"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General.pot 1">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6600CC"/>
        </a:hlink>
        <a:folHlink>
          <a:srgbClr val="6699FF"/>
        </a:folHlink>
      </a:clrScheme>
      <a:clrMap bg1="dk2" tx1="lt1" bg2="dk1" tx2="lt2" accent1="accent1" accent2="accent2" accent3="accent3" accent4="accent4" accent5="accent5" accent6="accent6" hlink="hlink" folHlink="folHlink"/>
    </a:extraClrScheme>
    <a:extraClrScheme>
      <a:clrScheme name="General.pot 2">
        <a:dk1>
          <a:srgbClr val="000000"/>
        </a:dk1>
        <a:lt1>
          <a:srgbClr val="CCECFF"/>
        </a:lt1>
        <a:dk2>
          <a:srgbClr val="330099"/>
        </a:dk2>
        <a:lt2>
          <a:srgbClr val="0099CC"/>
        </a:lt2>
        <a:accent1>
          <a:srgbClr val="009999"/>
        </a:accent1>
        <a:accent2>
          <a:srgbClr val="FF99CC"/>
        </a:accent2>
        <a:accent3>
          <a:srgbClr val="E2F4FF"/>
        </a:accent3>
        <a:accent4>
          <a:srgbClr val="000000"/>
        </a:accent4>
        <a:accent5>
          <a:srgbClr val="AACACA"/>
        </a:accent5>
        <a:accent6>
          <a:srgbClr val="E78AB9"/>
        </a:accent6>
        <a:hlink>
          <a:srgbClr val="6600CC"/>
        </a:hlink>
        <a:folHlink>
          <a:srgbClr val="3366FF"/>
        </a:folHlink>
      </a:clrScheme>
      <a:clrMap bg1="lt1" tx1="dk1" bg2="lt2" tx2="dk2" accent1="accent1" accent2="accent2" accent3="accent3" accent4="accent4" accent5="accent5" accent6="accent6" hlink="hlink" folHlink="folHlink"/>
    </a:extraClrScheme>
    <a:extraClrScheme>
      <a:clrScheme name="General.pot 3">
        <a:dk1>
          <a:srgbClr val="000000"/>
        </a:dk1>
        <a:lt1>
          <a:srgbClr val="FFFFFF"/>
        </a:lt1>
        <a:dk2>
          <a:srgbClr val="000000"/>
        </a:dk2>
        <a:lt2>
          <a:srgbClr val="CBCBCB"/>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teamplate</Template>
  <TotalTime>9557</TotalTime>
  <Words>3846</Words>
  <Application>Microsoft Office PowerPoint</Application>
  <PresentationFormat>On-screen Show (4:3)</PresentationFormat>
  <Paragraphs>868</Paragraphs>
  <Slides>40</Slides>
  <Notes>24</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40</vt:i4>
      </vt:variant>
    </vt:vector>
  </HeadingPairs>
  <TitlesOfParts>
    <vt:vector size="55" baseType="lpstr">
      <vt:lpstr>Palatino</vt:lpstr>
      <vt:lpstr>宋体</vt:lpstr>
      <vt:lpstr>Arial</vt:lpstr>
      <vt:lpstr>Calibri</vt:lpstr>
      <vt:lpstr>Cambria Math</vt:lpstr>
      <vt:lpstr>Century Gothic</vt:lpstr>
      <vt:lpstr>Comic Sans MS</vt:lpstr>
      <vt:lpstr>Gill Sans MT</vt:lpstr>
      <vt:lpstr>Monotype Sorts</vt:lpstr>
      <vt:lpstr>Times New Roman</vt:lpstr>
      <vt:lpstr>Wingdings</vt:lpstr>
      <vt:lpstr>Office 主题</vt:lpstr>
      <vt:lpstr>1_General</vt:lpstr>
      <vt:lpstr>2_General</vt:lpstr>
      <vt:lpstr>Office Theme</vt:lpstr>
      <vt:lpstr>Queue-Proportional Sampling: A Better Approach to Crossbar Scheduling for Input-Queued Switches</vt:lpstr>
      <vt:lpstr>Contents</vt:lpstr>
      <vt:lpstr>Contents</vt:lpstr>
      <vt:lpstr>Input-Queued Crossbar Switches</vt:lpstr>
      <vt:lpstr>Scheduling for Input-Queued Crossbar Switches </vt:lpstr>
      <vt:lpstr>Scheduling for Input-Queued Crossbar Switches: Formulation</vt:lpstr>
      <vt:lpstr>Contents</vt:lpstr>
      <vt:lpstr>Existing Scheduling for Input- Queued Crossbar Switches</vt:lpstr>
      <vt:lpstr>Why Need New Scheduling Algorithms</vt:lpstr>
      <vt:lpstr>Contents</vt:lpstr>
      <vt:lpstr>Queue-Proportional Sampling (QPS):  Overview</vt:lpstr>
      <vt:lpstr>Queue-Proportional Sampling (QPS):  Example</vt:lpstr>
      <vt:lpstr>Queue-Proportional Sampling (QPS):  O(1) Data Structure</vt:lpstr>
      <vt:lpstr>Queue-Proportional Sampling (QPS):  O(1) Data Structure</vt:lpstr>
      <vt:lpstr>QPS-Serena: Overview</vt:lpstr>
      <vt:lpstr>QPS-Serena: Example</vt:lpstr>
      <vt:lpstr>Stability of QPS-Serena</vt:lpstr>
      <vt:lpstr>Contents</vt:lpstr>
      <vt:lpstr>Simulation Setup</vt:lpstr>
      <vt:lpstr>Mean Delay (Bernoulli i.i.d.)</vt:lpstr>
      <vt:lpstr>Mean Delay (Burst)</vt:lpstr>
      <vt:lpstr>Contents</vt:lpstr>
      <vt:lpstr>Three types of switching fabrics</vt:lpstr>
      <vt:lpstr>Switching Via Memory</vt:lpstr>
      <vt:lpstr>Switching Via a Bus</vt:lpstr>
      <vt:lpstr>Switching Via An Interconnection Network</vt:lpstr>
      <vt:lpstr>Router Architecture Overview</vt:lpstr>
      <vt:lpstr>Router Architecture Overview</vt:lpstr>
      <vt:lpstr>Router Architecture Overview</vt:lpstr>
      <vt:lpstr>Router Architecture Overview</vt:lpstr>
      <vt:lpstr>Head of Line blocking</vt:lpstr>
      <vt:lpstr>PowerPoint Presentation</vt:lpstr>
      <vt:lpstr>QPS-iSLIP: Overview </vt:lpstr>
      <vt:lpstr>QPS-iSLIP: Example </vt:lpstr>
      <vt:lpstr>QPS-iSLIP: Example </vt:lpstr>
      <vt:lpstr>Four Traffic Patterns</vt:lpstr>
      <vt:lpstr>ON-OFF Bursty Arrivals</vt:lpstr>
      <vt:lpstr>Maximum Achievable  Throughput</vt:lpstr>
      <vt:lpstr>Mean Delay (Bernoulli i.i.d.)</vt:lpstr>
      <vt:lpstr>Mean Delay (Burst)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Profit-Seeking Virtual Network Embedding Algorithm via Global Resource Capacity</dc:title>
  <dc:creator>Gong, Long</dc:creator>
  <cp:lastModifiedBy>Saber Dragon</cp:lastModifiedBy>
  <cp:revision>178</cp:revision>
  <dcterms:created xsi:type="dcterms:W3CDTF">2017-03-20T16:09:22Z</dcterms:created>
  <dcterms:modified xsi:type="dcterms:W3CDTF">2019-11-03T17:06:34Z</dcterms:modified>
</cp:coreProperties>
</file>