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 lvl="0">
      <a:defRPr lang="ko-KR"/>
    </a:defPPr>
    <a:lvl1pPr marL="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893"/>
    <p:restoredTop sz="82736"/>
  </p:normalViewPr>
  <p:slideViewPr>
    <p:cSldViewPr snapToGrid="0">
      <p:cViewPr varScale="1">
        <p:scale>
          <a:sx n="100" d="100"/>
          <a:sy n="100" d="100"/>
        </p:scale>
        <p:origin x="924" y="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2ED4E0-A7A5-4CBE-8D96-C71039C7BA44}" type="datetime1">
              <a:rPr lang="ko-KR" altLang="en-US"/>
              <a:pPr lvl="0"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92E296B-006C-496E-9DD2-64EFE9707B2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(주석) Tika를 사용하는 이유는, profile 변수로 전달된 Base64로 인코딩된 이미지 데이터의 확장자를 추출하기 위해서입니다.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Base64로 인코딩된 데이터는 이미지 파일의 확장자 정보를 포함하지 않기 때문에, 이를 추출하기 위해서는 파일의 마임 타입 정보를 사용해야 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Tika를 사용하여 전달된 이미지 데이터의 마임 타입을 추출한 뒤, 확장자 정보를 분리해내어 변수에 저장합니다.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따라서 Tika는 이미지 데이터에서 확장자 정보를 추출하기 위한 중요한 라이브러리 중 하나입니다.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조는 </a:t>
            </a:r>
            <a:r>
              <a:rPr lang="en-US" altLang="ko-KR"/>
              <a:t>api  </a:t>
            </a:r>
            <a:r>
              <a:rPr lang="ko-KR" altLang="en-US"/>
              <a:t>문서를 만들떄 </a:t>
            </a:r>
            <a:r>
              <a:rPr lang="en-US" altLang="ko-KR"/>
              <a:t>swagger</a:t>
            </a:r>
            <a:r>
              <a:rPr lang="ko-KR" altLang="en-US"/>
              <a:t> 를 사용하였습니다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스웨거는 </a:t>
            </a:r>
            <a:r>
              <a:rPr lang="en-US" altLang="ko-KR"/>
              <a:t>api</a:t>
            </a:r>
            <a:r>
              <a:rPr lang="ko-KR" altLang="en-US"/>
              <a:t> 문서를 자동으로 만들어 편리하게 사용할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</a:t>
            </a:r>
            <a:r>
              <a:rPr lang="en-US" altLang="ko-KR"/>
              <a:t>,</a:t>
            </a:r>
            <a:r>
              <a:rPr lang="ko-KR" altLang="en-US"/>
              <a:t> 가독성이 뛰어나고</a:t>
            </a:r>
            <a:r>
              <a:rPr lang="en-US" altLang="ko-KR"/>
              <a:t>,</a:t>
            </a:r>
            <a:r>
              <a:rPr lang="ko-KR" altLang="en-US"/>
              <a:t> 컨트롤러의 주소값을 직접 입력하지 않아도 자동으로 읽어 올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92E296B-006C-496E-9DD2-64EFE9707B2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(주석) Tika를 사용하는 이유는, profile 변수로 전달된 Base64로 인코딩된 이미지 데이터의 확장자를 추출하기 위해서입니다.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Base64로 인코딩된 데이터는 이미지 파일의 확장자 정보를 포함하지 않기 때문에, 이를 추출하기 위해서는 파일의 마임 타입 정보를 사용해야 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Tika를 사용하여 전달된 이미지 데이터의 마임 타입을 추출한 뒤, 확장자 정보를 분리해내어 변수에 저장합니다.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따라서 Tika는 이미지 데이터에서 확장자 정보를 추출하기 위한 중요한 라이브러리 중 하나입니다.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맑은 고딕"/>
                <a:cs typeface="Times New Roman"/>
                <a:sym typeface="Arial"/>
              </a:rPr>
              <a:t/>
            </a:r>
            <a:endParaRPr lang="ko-KR" altLang="en-US"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latin typeface="Arial"/>
                <a:ea typeface="맑은 고딕"/>
                <a:cs typeface="Times New Roman"/>
                <a:sym typeface="Arial"/>
              </a:rPr>
              <a:t/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마스터 1 레이아웃 1 형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마스터 1 레이아웃 1 형태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제목을 입력하세요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1 레이아웃 1 형태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마스터 1 레이아웃 1 형태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텍스트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1-3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1 레이아웃 3 형태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제목을 입력하세요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1 레이아웃 3 형태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마스터 1 레이아웃 3 형태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텍스트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마스터 1 레이아웃 3 형태 4"/>
          <p:cNvSpPr/>
          <p:nvPr userDrawn="1"/>
        </p:nvSpPr>
        <p:spPr>
          <a:xfrm>
            <a:off x="261257" y="272143"/>
            <a:ext cx="11669486" cy="6313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8A471-71CB-4C19-99A3-075EE943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D18D8-E422-4B26-9938-47A8C607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20E3C-FDF6-426F-A0A0-7DFA1D7D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04C-3788-4A48-8273-532616DD78E2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1F075-2934-4194-B795-A61C637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C76C0-AEA3-48DE-90F9-334C72F1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2D6-18F6-4FDD-B73F-66A328BD6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092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마스터 1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zh-CN" altLang="en-US"/>
          </a:p>
          <a:p>
            <a:pPr lvl="1"/>
            <a:r>
              <a:rPr lang="ko-KR" altLang="en-US"/>
              <a:t>둘째 수준</a:t>
            </a:r>
            <a:endParaRPr lang="zh-CN" altLang="en-US"/>
          </a:p>
          <a:p>
            <a:pPr lvl="2"/>
            <a:r>
              <a:rPr lang="ko-KR" altLang="en-US"/>
              <a:t>셋째 수준</a:t>
            </a:r>
            <a:endParaRPr lang="zh-CN" altLang="en-US"/>
          </a:p>
          <a:p>
            <a:pPr lvl="3"/>
            <a:r>
              <a:rPr lang="ko-KR" altLang="en-US"/>
              <a:t>넷째 수준</a:t>
            </a:r>
            <a:endParaRPr lang="zh-CN" altLang="en-US"/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마스터 1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제목을 입력하세요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1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마스터 1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>
                <a:cs typeface="Times New Roman" panose="02020603050405020304" pitchFamily="18" charset="0"/>
                <a:sym typeface="Arial" panose="020B0604020202020204" pitchFamily="34" charset="0"/>
              </a:rPr>
              <a:t>텍스트</a:t>
            </a:r>
            <a:endParaRPr lang="zh-CN" altLang="en-US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Times New Roman" panose="02020603050405020304" pitchFamily="18" charset="0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1 형태 1"/>
          <p:cNvSpPr/>
          <p:nvPr/>
        </p:nvSpPr>
        <p:spPr>
          <a:xfrm>
            <a:off x="6995887" y="-3"/>
            <a:ext cx="5196114" cy="612231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 형태 2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2" name="슬라이드 1 형태 3"/>
          <p:cNvSpPr/>
          <p:nvPr/>
        </p:nvSpPr>
        <p:spPr>
          <a:xfrm>
            <a:off x="693643" y="5102942"/>
            <a:ext cx="2845970" cy="3693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 형태 4"/>
          <p:cNvSpPr txBox="1"/>
          <p:nvPr/>
        </p:nvSpPr>
        <p:spPr>
          <a:xfrm>
            <a:off x="693644" y="1887000"/>
            <a:ext cx="6179103" cy="98764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4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 ExtraBold"/>
                <a:ea typeface="나눔고딕 ExtraBold"/>
                <a:cs typeface="Times New Roman"/>
                <a:sym typeface="Arial"/>
              </a:rPr>
              <a:t>3</a:t>
            </a:r>
            <a:r>
              <a:rPr kumimoji="0" lang="ko-KR" altLang="en-US" sz="54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 ExtraBold"/>
                <a:ea typeface="나눔고딕 ExtraBold"/>
                <a:cs typeface="Times New Roman"/>
                <a:sym typeface="Arial"/>
              </a:rPr>
              <a:t>조 </a:t>
            </a:r>
            <a:r>
              <a:rPr kumimoji="0" lang="en-US" altLang="ko-KR" sz="54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 ExtraBold"/>
                <a:ea typeface="나눔고딕 ExtraBold"/>
                <a:cs typeface="Times New Roman"/>
                <a:sym typeface="Arial"/>
              </a:rPr>
              <a:t>Rodongin</a:t>
            </a:r>
            <a:endParaRPr kumimoji="0" lang="en-US" altLang="ko-KR" sz="54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 ExtraBold"/>
              <a:ea typeface="나눔고딕 ExtraBold"/>
              <a:cs typeface="Times New Roman"/>
              <a:sym typeface="Arial"/>
            </a:endParaRPr>
          </a:p>
        </p:txBody>
      </p:sp>
      <p:sp>
        <p:nvSpPr>
          <p:cNvPr id="10" name="슬라이드 1 형태 6"/>
          <p:cNvSpPr txBox="1"/>
          <p:nvPr/>
        </p:nvSpPr>
        <p:spPr>
          <a:xfrm>
            <a:off x="813857" y="5102942"/>
            <a:ext cx="259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과   장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: </a:t>
            </a: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  <a:cs typeface="Times New Roman"/>
                <a:sym typeface="Arial"/>
              </a:rPr>
              <a:t>김혜빈</a:t>
            </a:r>
            <a:endParaRPr lang="ko-KR" altLang="en-US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3" name="슬라이드 1 형태 7"/>
          <p:cNvSpPr/>
          <p:nvPr/>
        </p:nvSpPr>
        <p:spPr>
          <a:xfrm>
            <a:off x="9032694" y="6097775"/>
            <a:ext cx="2845970" cy="3693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1 형태 8"/>
          <p:cNvSpPr txBox="1"/>
          <p:nvPr/>
        </p:nvSpPr>
        <p:spPr>
          <a:xfrm>
            <a:off x="9303596" y="6097693"/>
            <a:ext cx="2514600" cy="36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발표일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: 2023. 03.</a:t>
            </a: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27</a:t>
            </a:r>
            <a:endParaRPr kumimoji="0" lang="en-US" altLang="ko-KR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1 형태 11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2" name="슬라이드 1 형태 3"/>
          <p:cNvSpPr/>
          <p:nvPr/>
        </p:nvSpPr>
        <p:spPr>
          <a:xfrm>
            <a:off x="679884" y="5558025"/>
            <a:ext cx="2845970" cy="3693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3" name="슬라이드 1 형태 6"/>
          <p:cNvSpPr txBox="1"/>
          <p:nvPr/>
        </p:nvSpPr>
        <p:spPr>
          <a:xfrm>
            <a:off x="800098" y="5558025"/>
            <a:ext cx="259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대   리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: </a:t>
            </a: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  <a:cs typeface="Times New Roman"/>
                <a:sym typeface="Arial"/>
              </a:rPr>
              <a:t>박지연</a:t>
            </a:r>
            <a:endParaRPr lang="ko-KR" altLang="en-US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4" name="슬라이드 1 형태 3"/>
          <p:cNvSpPr/>
          <p:nvPr/>
        </p:nvSpPr>
        <p:spPr>
          <a:xfrm>
            <a:off x="679884" y="6005700"/>
            <a:ext cx="2845970" cy="3693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 형태 6"/>
          <p:cNvSpPr txBox="1"/>
          <p:nvPr/>
        </p:nvSpPr>
        <p:spPr>
          <a:xfrm>
            <a:off x="800098" y="6005700"/>
            <a:ext cx="259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인   턴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: </a:t>
            </a: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  <a:cs typeface="Times New Roman"/>
                <a:sym typeface="Arial"/>
              </a:rPr>
              <a:t>전국일</a:t>
            </a:r>
            <a:endParaRPr lang="ko-KR" altLang="en-US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 형태 3"/>
          <p:cNvSpPr/>
          <p:nvPr/>
        </p:nvSpPr>
        <p:spPr>
          <a:xfrm>
            <a:off x="693643" y="4649975"/>
            <a:ext cx="2845970" cy="3693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 형태 6"/>
          <p:cNvSpPr txBox="1"/>
          <p:nvPr/>
        </p:nvSpPr>
        <p:spPr>
          <a:xfrm>
            <a:off x="813857" y="4649975"/>
            <a:ext cx="2596182" cy="3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발표인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: </a:t>
            </a:r>
            <a:r>
              <a:rPr lang="en-US" altLang="ko-KR">
                <a:solidFill>
                  <a:prstClr val="white"/>
                </a:solidFill>
                <a:latin typeface="나눔스퀘어 Bold"/>
                <a:ea typeface="나눔스퀘어 Bold"/>
                <a:cs typeface="Times New Roman"/>
                <a:sym typeface="Arial"/>
              </a:rPr>
              <a:t>CEO</a:t>
            </a:r>
            <a:r>
              <a:rPr lang="ko-KR" altLang="en-US">
                <a:solidFill>
                  <a:prstClr val="white"/>
                </a:solidFill>
                <a:latin typeface="나눔스퀘어 Bold"/>
                <a:ea typeface="나눔스퀘어 Bold"/>
                <a:cs typeface="Times New Roman"/>
                <a:sym typeface="Arial"/>
              </a:rPr>
              <a:t> 권경렬</a:t>
            </a:r>
            <a:endParaRPr lang="ko-KR" altLang="en-US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3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6" name="슬라이드 13 형태 4"/>
          <p:cNvSpPr/>
          <p:nvPr/>
        </p:nvSpPr>
        <p:spPr>
          <a:xfrm>
            <a:off x="861994" y="4896485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3 형태 5"/>
          <p:cNvSpPr/>
          <p:nvPr/>
        </p:nvSpPr>
        <p:spPr>
          <a:xfrm rot="840000" flipH="1">
            <a:off x="300654" y="1719580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13 형태 13"/>
          <p:cNvSpPr/>
          <p:nvPr/>
        </p:nvSpPr>
        <p:spPr>
          <a:xfrm>
            <a:off x="1500804" y="2018665"/>
            <a:ext cx="791845" cy="100800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6" name="슬라이드 13 형태 14"/>
          <p:cNvSpPr/>
          <p:nvPr/>
        </p:nvSpPr>
        <p:spPr>
          <a:xfrm>
            <a:off x="9600565" y="2018665"/>
            <a:ext cx="1007745" cy="1044000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7" name="슬라이드 13 형태 15"/>
          <p:cNvSpPr txBox="1"/>
          <p:nvPr/>
        </p:nvSpPr>
        <p:spPr>
          <a:xfrm flipH="1">
            <a:off x="1011218" y="3315970"/>
            <a:ext cx="1877060" cy="139700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DTO 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란 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?</a:t>
            </a:r>
            <a:endParaRPr kumimoji="0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DTO(Data Transfer Object) 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란 계층간 데이터 교환을 위해 사용하는 객체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(Java Beans)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이다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kumimoji="0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0" name="슬라이드 17 형태 3"/>
          <p:cNvSpPr/>
          <p:nvPr/>
        </p:nvSpPr>
        <p:spPr>
          <a:xfrm>
            <a:off x="3800459" y="2917733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432176" y="2308412"/>
            <a:ext cx="269614" cy="3662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슬라이드 17 형태 8"/>
          <p:cNvSpPr txBox="1"/>
          <p:nvPr/>
        </p:nvSpPr>
        <p:spPr>
          <a:xfrm flipH="1">
            <a:off x="5924684" y="1994173"/>
            <a:ext cx="5324959" cy="27199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DTO를 사용하지 않는 경우 도메인 Model의 모든 속성이 외부에 노출된다.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cxnSp>
        <p:nvCxnSpPr>
          <p:cNvPr id="24" name="슬라이드 17 형태 9"/>
          <p:cNvCxnSpPr/>
          <p:nvPr/>
        </p:nvCxnSpPr>
        <p:spPr>
          <a:xfrm>
            <a:off x="5991222" y="2350284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17 형태 8"/>
          <p:cNvSpPr txBox="1"/>
          <p:nvPr/>
        </p:nvSpPr>
        <p:spPr>
          <a:xfrm flipH="1">
            <a:off x="5924683" y="2482750"/>
            <a:ext cx="5819885" cy="44904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도메인 Model 자체를 응답해주면 중요한 정보가 외부에 노출되는 보안 문제가 발생한다.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8" name="슬라이드 17 형태 8"/>
          <p:cNvSpPr txBox="1"/>
          <p:nvPr/>
        </p:nvSpPr>
        <p:spPr>
          <a:xfrm flipH="1">
            <a:off x="5934208" y="3147327"/>
            <a:ext cx="5819885" cy="27024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View에서 보낸 요청에 대한 데이터 외의 불필요한 데이터를 모두 가지고 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0" name="슬라이드 17 형태 8"/>
          <p:cNvSpPr txBox="1"/>
          <p:nvPr/>
        </p:nvSpPr>
        <p:spPr>
          <a:xfrm flipH="1">
            <a:off x="5934208" y="3690812"/>
            <a:ext cx="5819885" cy="27024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UI 계층에서 Model의 메소드를 호출하거나 상태를 변경시킬 위험이 존재한다.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2" name="슬라이드 17 형태 8"/>
          <p:cNvSpPr txBox="1"/>
          <p:nvPr/>
        </p:nvSpPr>
        <p:spPr>
          <a:xfrm flipH="1">
            <a:off x="5935701" y="4225706"/>
            <a:ext cx="5866577" cy="63966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Model과 View가 강하게 결합되어, View의 요구사항 변화가 Model에 영향을 끼치기 쉬워진다.</a:t>
            </a:r>
            <a:endParaRPr lang="ko-KR" altLang="en-US" sz="1200" b="1"/>
          </a:p>
          <a:p>
            <a:pPr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4" name="슬라이드 17 형태 8"/>
          <p:cNvSpPr txBox="1"/>
          <p:nvPr/>
        </p:nvSpPr>
        <p:spPr>
          <a:xfrm flipH="1">
            <a:off x="5943733" y="4888347"/>
            <a:ext cx="5819885" cy="45327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200" b="1"/>
              <a:t>User Entity의 속성이 변경되면, View가 전달받을 JSON 등 클라이언트의 코드에도 변경을 유발하기 때문에 상호간 강하게 결합된다.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cxnSp>
        <p:nvCxnSpPr>
          <p:cNvPr id="36" name="슬라이드 17 형태 9"/>
          <p:cNvCxnSpPr/>
          <p:nvPr/>
        </p:nvCxnSpPr>
        <p:spPr>
          <a:xfrm>
            <a:off x="5984128" y="2987338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슬라이드 17 형태 9"/>
          <p:cNvCxnSpPr/>
          <p:nvPr/>
        </p:nvCxnSpPr>
        <p:spPr>
          <a:xfrm>
            <a:off x="5991225" y="3448050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슬라이드 17 형태 9"/>
          <p:cNvCxnSpPr/>
          <p:nvPr/>
        </p:nvCxnSpPr>
        <p:spPr>
          <a:xfrm>
            <a:off x="5985807" y="4024629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슬라이드 17 형태 9"/>
          <p:cNvCxnSpPr/>
          <p:nvPr/>
        </p:nvCxnSpPr>
        <p:spPr>
          <a:xfrm>
            <a:off x="5984685" y="4697169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슬라이드 17 형태 9"/>
          <p:cNvCxnSpPr/>
          <p:nvPr/>
        </p:nvCxnSpPr>
        <p:spPr>
          <a:xfrm>
            <a:off x="5985992" y="5379046"/>
            <a:ext cx="59411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3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6" name="슬라이드 13 형태 4"/>
          <p:cNvSpPr/>
          <p:nvPr/>
        </p:nvSpPr>
        <p:spPr>
          <a:xfrm>
            <a:off x="861994" y="4896485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3 형태 5"/>
          <p:cNvSpPr/>
          <p:nvPr/>
        </p:nvSpPr>
        <p:spPr>
          <a:xfrm rot="840000" flipH="1">
            <a:off x="300654" y="1719580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13 형태 13"/>
          <p:cNvSpPr/>
          <p:nvPr/>
        </p:nvSpPr>
        <p:spPr>
          <a:xfrm>
            <a:off x="1500804" y="2018665"/>
            <a:ext cx="791845" cy="100800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6" name="슬라이드 13 형태 14"/>
          <p:cNvSpPr/>
          <p:nvPr/>
        </p:nvSpPr>
        <p:spPr>
          <a:xfrm>
            <a:off x="9600565" y="2018665"/>
            <a:ext cx="1007745" cy="1044000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7" name="슬라이드 13 형태 15"/>
          <p:cNvSpPr txBox="1"/>
          <p:nvPr/>
        </p:nvSpPr>
        <p:spPr>
          <a:xfrm flipH="1">
            <a:off x="1011218" y="3315970"/>
            <a:ext cx="1877060" cy="117792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DTO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를 사용하는 경우</a:t>
            </a:r>
            <a:endParaRPr kumimoji="0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도메인 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Model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을 캡슐화하고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UI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화면에서 사용하는 데이터만 선택적으로 보낼 수 있다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kumimoji="0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0" name="슬라이드 17 형태 3"/>
          <p:cNvSpPr/>
          <p:nvPr/>
        </p:nvSpPr>
        <p:spPr>
          <a:xfrm>
            <a:off x="3800459" y="2917733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8320" y="1596912"/>
            <a:ext cx="5953311" cy="3934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6" name="슬라이드 17 형태 4"/>
          <p:cNvSpPr/>
          <p:nvPr/>
        </p:nvSpPr>
        <p:spPr>
          <a:xfrm flipV="1">
            <a:off x="5774375" y="3285966"/>
            <a:ext cx="1223747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model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사용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17 형태 18"/>
          <p:cNvSpPr/>
          <p:nvPr/>
        </p:nvSpPr>
        <p:spPr>
          <a:xfrm>
            <a:off x="7734410" y="1220017"/>
            <a:ext cx="2882505" cy="386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7 형태 19"/>
          <p:cNvSpPr txBox="1"/>
          <p:nvPr/>
        </p:nvSpPr>
        <p:spPr>
          <a:xfrm flipH="1">
            <a:off x="7785726" y="1235405"/>
            <a:ext cx="1762534" cy="39146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DTO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244" y="1794155"/>
            <a:ext cx="4945716" cy="4054101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14614" y="1779544"/>
            <a:ext cx="4592918" cy="407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컨트롤러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17 형태 18"/>
          <p:cNvSpPr/>
          <p:nvPr/>
        </p:nvSpPr>
        <p:spPr>
          <a:xfrm>
            <a:off x="646689" y="3657298"/>
            <a:ext cx="2882505" cy="386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7 형태 19"/>
          <p:cNvSpPr txBox="1"/>
          <p:nvPr/>
        </p:nvSpPr>
        <p:spPr>
          <a:xfrm flipH="1">
            <a:off x="698005" y="3672686"/>
            <a:ext cx="1762534" cy="39258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서비스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4" y="1847850"/>
            <a:ext cx="10946467" cy="158115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240" y="4287650"/>
            <a:ext cx="10945532" cy="147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167733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836540" y="1156575"/>
            <a:ext cx="2220107" cy="39409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POSTMAN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결과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711" y="1643717"/>
            <a:ext cx="10936236" cy="484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2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3" name="슬라이드 8 형태 2"/>
          <p:cNvSpPr/>
          <p:nvPr/>
        </p:nvSpPr>
        <p:spPr>
          <a:xfrm>
            <a:off x="9825038" y="1918018"/>
            <a:ext cx="1213310" cy="12065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8 형태 3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8 형태 4"/>
          <p:cNvSpPr/>
          <p:nvPr/>
        </p:nvSpPr>
        <p:spPr>
          <a:xfrm rot="5400000" flipV="1">
            <a:off x="5030928" y="2788780"/>
            <a:ext cx="5014632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8 형태 5"/>
          <p:cNvSpPr/>
          <p:nvPr/>
        </p:nvSpPr>
        <p:spPr>
          <a:xfrm>
            <a:off x="1192213" y="1918018"/>
            <a:ext cx="1213310" cy="1206500"/>
          </a:xfrm>
          <a:prstGeom prst="ellipse">
            <a:avLst/>
          </a:prstGeom>
          <a:solidFill>
            <a:srgbClr val="ffc000"/>
          </a:solidFill>
          <a:ln>
            <a:solidFill>
              <a:srgbClr val="d8de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8 형태 6"/>
          <p:cNvSpPr/>
          <p:nvPr/>
        </p:nvSpPr>
        <p:spPr>
          <a:xfrm>
            <a:off x="1275096" y="2174514"/>
            <a:ext cx="1051229" cy="678311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8 형태 7"/>
          <p:cNvSpPr/>
          <p:nvPr/>
        </p:nvSpPr>
        <p:spPr>
          <a:xfrm>
            <a:off x="664284" y="3978970"/>
            <a:ext cx="2192918" cy="1619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just" latinLnBrk="0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사용자의 인증 정보가 담겨있는 토큰을 클라이언트에 저장하기 때문에 서버에서 별도의 저장소가 필요 없어, 완전한 무상태(stateless)를 가질 수 있습니다. 그리고 이로인해 서버를 확장할 때 용이합니다.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0" name="슬라이드 8 형태 8"/>
          <p:cNvSpPr/>
          <p:nvPr/>
        </p:nvSpPr>
        <p:spPr>
          <a:xfrm>
            <a:off x="4070350" y="1918018"/>
            <a:ext cx="1213310" cy="12065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8 형태 9"/>
          <p:cNvSpPr>
            <a:spLocks noChangeAspect="1"/>
          </p:cNvSpPr>
          <p:nvPr/>
        </p:nvSpPr>
        <p:spPr>
          <a:xfrm rot="16200000">
            <a:off x="4254500" y="2114684"/>
            <a:ext cx="854220" cy="854152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836083" h="836083">
                <a:moveTo>
                  <a:pt x="510179" y="255686"/>
                </a:moveTo>
                <a:lnTo>
                  <a:pt x="510179" y="313441"/>
                </a:lnTo>
                <a:lnTo>
                  <a:pt x="378615" y="313441"/>
                </a:lnTo>
                <a:lnTo>
                  <a:pt x="378615" y="313600"/>
                </a:lnTo>
                <a:cubicBezTo>
                  <a:pt x="341141" y="313600"/>
                  <a:pt x="306539" y="333678"/>
                  <a:pt x="287942" y="366213"/>
                </a:cubicBezTo>
                <a:cubicBezTo>
                  <a:pt x="269345" y="398747"/>
                  <a:pt x="269605" y="438751"/>
                  <a:pt x="288622" y="471041"/>
                </a:cubicBezTo>
                <a:cubicBezTo>
                  <a:pt x="307641" y="503332"/>
                  <a:pt x="342500" y="522958"/>
                  <a:pt x="379971" y="522472"/>
                </a:cubicBezTo>
                <a:lnTo>
                  <a:pt x="379973" y="522641"/>
                </a:lnTo>
                <a:lnTo>
                  <a:pt x="510179" y="522641"/>
                </a:lnTo>
                <a:lnTo>
                  <a:pt x="510179" y="580396"/>
                </a:lnTo>
                <a:lnTo>
                  <a:pt x="372585" y="580396"/>
                </a:lnTo>
                <a:lnTo>
                  <a:pt x="372585" y="579406"/>
                </a:lnTo>
                <a:cubicBezTo>
                  <a:pt x="317441" y="578233"/>
                  <a:pt x="266895" y="548273"/>
                  <a:pt x="238719" y="500433"/>
                </a:cubicBezTo>
                <a:cubicBezTo>
                  <a:pt x="228869" y="483708"/>
                  <a:pt x="222257" y="465652"/>
                  <a:pt x="220092" y="446919"/>
                </a:cubicBezTo>
                <a:lnTo>
                  <a:pt x="181522" y="446919"/>
                </a:lnTo>
                <a:lnTo>
                  <a:pt x="181522" y="522641"/>
                </a:lnTo>
                <a:lnTo>
                  <a:pt x="152644" y="522641"/>
                </a:lnTo>
                <a:lnTo>
                  <a:pt x="152644" y="313442"/>
                </a:lnTo>
                <a:lnTo>
                  <a:pt x="181522" y="313442"/>
                </a:lnTo>
                <a:lnTo>
                  <a:pt x="181522" y="389164"/>
                </a:lnTo>
                <a:lnTo>
                  <a:pt x="219987" y="389164"/>
                </a:lnTo>
                <a:cubicBezTo>
                  <a:pt x="222128" y="371124"/>
                  <a:pt x="228386" y="353701"/>
                  <a:pt x="237661" y="337474"/>
                </a:cubicBezTo>
                <a:cubicBezTo>
                  <a:pt x="265566" y="288655"/>
                  <a:pt x="316652" y="257879"/>
                  <a:pt x="372585" y="256490"/>
                </a:cubicBezTo>
                <a:lnTo>
                  <a:pt x="372585" y="255686"/>
                </a:lnTo>
                <a:lnTo>
                  <a:pt x="378615" y="255686"/>
                </a:lnTo>
                <a:close/>
                <a:moveTo>
                  <a:pt x="683440" y="418041"/>
                </a:moveTo>
                <a:cubicBezTo>
                  <a:pt x="683440" y="467832"/>
                  <a:pt x="643076" y="508196"/>
                  <a:pt x="593285" y="508196"/>
                </a:cubicBezTo>
                <a:lnTo>
                  <a:pt x="381302" y="508196"/>
                </a:lnTo>
                <a:cubicBezTo>
                  <a:pt x="331511" y="508196"/>
                  <a:pt x="291147" y="467832"/>
                  <a:pt x="291147" y="418041"/>
                </a:cubicBezTo>
                <a:cubicBezTo>
                  <a:pt x="291147" y="368250"/>
                  <a:pt x="331511" y="327886"/>
                  <a:pt x="381302" y="327886"/>
                </a:cubicBezTo>
                <a:lnTo>
                  <a:pt x="593285" y="327886"/>
                </a:lnTo>
                <a:cubicBezTo>
                  <a:pt x="643076" y="327886"/>
                  <a:pt x="683440" y="368250"/>
                  <a:pt x="683440" y="418041"/>
                </a:cubicBezTo>
                <a:close/>
                <a:moveTo>
                  <a:pt x="765417" y="418042"/>
                </a:moveTo>
                <a:cubicBezTo>
                  <a:pt x="765417" y="226191"/>
                  <a:pt x="609892" y="70666"/>
                  <a:pt x="418042" y="70666"/>
                </a:cubicBezTo>
                <a:cubicBezTo>
                  <a:pt x="226191" y="70666"/>
                  <a:pt x="70666" y="226191"/>
                  <a:pt x="70666" y="418042"/>
                </a:cubicBezTo>
                <a:cubicBezTo>
                  <a:pt x="70666" y="609892"/>
                  <a:pt x="226191" y="765417"/>
                  <a:pt x="418042" y="765417"/>
                </a:cubicBezTo>
                <a:cubicBezTo>
                  <a:pt x="609892" y="765417"/>
                  <a:pt x="765417" y="609892"/>
                  <a:pt x="765417" y="418042"/>
                </a:cubicBezTo>
                <a:close/>
                <a:moveTo>
                  <a:pt x="836083" y="418042"/>
                </a:moveTo>
                <a:cubicBezTo>
                  <a:pt x="836083" y="648920"/>
                  <a:pt x="648920" y="836083"/>
                  <a:pt x="418042" y="836083"/>
                </a:cubicBezTo>
                <a:cubicBezTo>
                  <a:pt x="187163" y="836083"/>
                  <a:pt x="0" y="648920"/>
                  <a:pt x="0" y="418042"/>
                </a:cubicBezTo>
                <a:cubicBezTo>
                  <a:pt x="0" y="187163"/>
                  <a:pt x="187163" y="0"/>
                  <a:pt x="418042" y="0"/>
                </a:cubicBezTo>
                <a:cubicBezTo>
                  <a:pt x="648920" y="0"/>
                  <a:pt x="836083" y="187163"/>
                  <a:pt x="836083" y="4180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2" name="슬라이드 8 형태 10"/>
          <p:cNvSpPr/>
          <p:nvPr/>
        </p:nvSpPr>
        <p:spPr>
          <a:xfrm>
            <a:off x="6946900" y="1918018"/>
            <a:ext cx="1213310" cy="1206500"/>
          </a:xfrm>
          <a:prstGeom prst="ellipse">
            <a:avLst/>
          </a:prstGeom>
          <a:solidFill>
            <a:srgbClr val="ffc000"/>
          </a:solidFill>
          <a:ln>
            <a:solidFill>
              <a:srgbClr val="d8de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3" name="슬라이드 8 형태 11"/>
          <p:cNvSpPr>
            <a:spLocks noChangeAspect="1"/>
          </p:cNvSpPr>
          <p:nvPr/>
        </p:nvSpPr>
        <p:spPr>
          <a:xfrm>
            <a:off x="7158711" y="2043273"/>
            <a:ext cx="793372" cy="906256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720080" h="820163">
                <a:moveTo>
                  <a:pt x="360040" y="404440"/>
                </a:moveTo>
                <a:cubicBezTo>
                  <a:pt x="320271" y="404440"/>
                  <a:pt x="288032" y="436679"/>
                  <a:pt x="288032" y="476448"/>
                </a:cubicBezTo>
                <a:cubicBezTo>
                  <a:pt x="288032" y="500028"/>
                  <a:pt x="299366" y="520960"/>
                  <a:pt x="317629" y="533101"/>
                </a:cubicBezTo>
                <a:lnTo>
                  <a:pt x="317629" y="648728"/>
                </a:lnTo>
                <a:cubicBezTo>
                  <a:pt x="317629" y="672150"/>
                  <a:pt x="336617" y="691138"/>
                  <a:pt x="360040" y="691138"/>
                </a:cubicBezTo>
                <a:cubicBezTo>
                  <a:pt x="383462" y="691138"/>
                  <a:pt x="402450" y="672150"/>
                  <a:pt x="402450" y="648728"/>
                </a:cubicBezTo>
                <a:lnTo>
                  <a:pt x="402450" y="533101"/>
                </a:lnTo>
                <a:cubicBezTo>
                  <a:pt x="420714" y="520962"/>
                  <a:pt x="432048" y="500028"/>
                  <a:pt x="432048" y="476448"/>
                </a:cubicBezTo>
                <a:cubicBezTo>
                  <a:pt x="432048" y="436679"/>
                  <a:pt x="399809" y="404440"/>
                  <a:pt x="360040" y="404440"/>
                </a:cubicBezTo>
                <a:close/>
                <a:moveTo>
                  <a:pt x="360040" y="0"/>
                </a:moveTo>
                <a:cubicBezTo>
                  <a:pt x="484045" y="0"/>
                  <a:pt x="584759" y="99721"/>
                  <a:pt x="586082" y="223348"/>
                </a:cubicBezTo>
                <a:lnTo>
                  <a:pt x="496917" y="223348"/>
                </a:lnTo>
                <a:cubicBezTo>
                  <a:pt x="495736" y="148950"/>
                  <a:pt x="434865" y="89214"/>
                  <a:pt x="360041" y="89214"/>
                </a:cubicBezTo>
                <a:cubicBezTo>
                  <a:pt x="284064" y="89214"/>
                  <a:pt x="222472" y="150806"/>
                  <a:pt x="222472" y="226783"/>
                </a:cubicBezTo>
                <a:lnTo>
                  <a:pt x="222472" y="273553"/>
                </a:lnTo>
                <a:lnTo>
                  <a:pt x="628977" y="273553"/>
                </a:lnTo>
                <a:cubicBezTo>
                  <a:pt x="679292" y="273553"/>
                  <a:pt x="720080" y="314341"/>
                  <a:pt x="720080" y="364656"/>
                </a:cubicBezTo>
                <a:lnTo>
                  <a:pt x="720080" y="729060"/>
                </a:lnTo>
                <a:cubicBezTo>
                  <a:pt x="720080" y="779375"/>
                  <a:pt x="679292" y="820163"/>
                  <a:pt x="628977" y="820163"/>
                </a:cubicBezTo>
                <a:lnTo>
                  <a:pt x="91103" y="820163"/>
                </a:lnTo>
                <a:cubicBezTo>
                  <a:pt x="40788" y="820163"/>
                  <a:pt x="0" y="779375"/>
                  <a:pt x="0" y="729060"/>
                </a:cubicBezTo>
                <a:lnTo>
                  <a:pt x="0" y="364656"/>
                </a:lnTo>
                <a:cubicBezTo>
                  <a:pt x="0" y="314341"/>
                  <a:pt x="40788" y="273553"/>
                  <a:pt x="91103" y="273553"/>
                </a:cubicBezTo>
                <a:lnTo>
                  <a:pt x="133696" y="273553"/>
                </a:lnTo>
                <a:lnTo>
                  <a:pt x="133696" y="226344"/>
                </a:lnTo>
                <a:cubicBezTo>
                  <a:pt x="133696" y="101338"/>
                  <a:pt x="235034" y="0"/>
                  <a:pt x="360040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4" name="슬라이드 8 형태 12"/>
          <p:cNvSpPr/>
          <p:nvPr/>
        </p:nvSpPr>
        <p:spPr>
          <a:xfrm rot="5400000" flipV="1">
            <a:off x="-703216" y="2784111"/>
            <a:ext cx="5005294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8 형태 13"/>
          <p:cNvSpPr/>
          <p:nvPr/>
        </p:nvSpPr>
        <p:spPr>
          <a:xfrm rot="5400000" flipV="1">
            <a:off x="2166190" y="2783317"/>
            <a:ext cx="5005294" cy="2492375"/>
          </a:xfrm>
          <a:prstGeom prst="homePlate">
            <a:avLst>
              <a:gd name="adj" fmla="val 200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6" name="슬라이드 8 형태 14"/>
          <p:cNvSpPr/>
          <p:nvPr/>
        </p:nvSpPr>
        <p:spPr>
          <a:xfrm rot="5400000" flipV="1">
            <a:off x="7909672" y="2778648"/>
            <a:ext cx="4995956" cy="2492375"/>
          </a:xfrm>
          <a:prstGeom prst="homePlate">
            <a:avLst>
              <a:gd name="adj" fmla="val 2004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7" name="슬라이드 8 형태 15"/>
          <p:cNvSpPr txBox="1"/>
          <p:nvPr/>
        </p:nvSpPr>
        <p:spPr>
          <a:xfrm>
            <a:off x="581030" y="3550285"/>
            <a:ext cx="2463796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무상태성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8" name="슬라이드 8 형태 16"/>
          <p:cNvSpPr/>
          <p:nvPr/>
        </p:nvSpPr>
        <p:spPr>
          <a:xfrm>
            <a:off x="3528134" y="3978970"/>
            <a:ext cx="2192918" cy="118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just" latinLnBrk="0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토큰 기반 인증을 사용하는 다른 시스템에 접근이 가능합니다. (ex. Facebook 로그인, Google 로그인)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just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9" name="슬라이드 8 형태 17"/>
          <p:cNvSpPr txBox="1"/>
          <p:nvPr/>
        </p:nvSpPr>
        <p:spPr>
          <a:xfrm>
            <a:off x="3438530" y="3550285"/>
            <a:ext cx="2476496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확장성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8 형태 18"/>
          <p:cNvSpPr/>
          <p:nvPr/>
        </p:nvSpPr>
        <p:spPr>
          <a:xfrm>
            <a:off x="6398334" y="3978970"/>
            <a:ext cx="2192918" cy="18484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just" latinLnBrk="0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HMAC(Hash-based Message Authentication) 기법이라고도 불리며, 발급 후의 토큰의 정보를 변경하는 행위가 불가능합니다. 즉, 토큰이 변조되면 바로 알아차릴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just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1" name="슬라이드 8 형태 19"/>
          <p:cNvSpPr txBox="1"/>
          <p:nvPr/>
        </p:nvSpPr>
        <p:spPr>
          <a:xfrm>
            <a:off x="6292850" y="3550285"/>
            <a:ext cx="2508256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무결성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2" name="슬라이드 8 형태 20"/>
          <p:cNvSpPr/>
          <p:nvPr/>
        </p:nvSpPr>
        <p:spPr>
          <a:xfrm>
            <a:off x="9267264" y="3978970"/>
            <a:ext cx="2192918" cy="96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just" latinLnBrk="0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클라이언트가 서버에 요청을 보낼 때, 쿠키를 전달하지 않기 때문에 쿠키의 취약점은 사라지집니다.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3" name="슬라이드 8 형태 21"/>
          <p:cNvSpPr txBox="1"/>
          <p:nvPr/>
        </p:nvSpPr>
        <p:spPr>
          <a:xfrm>
            <a:off x="9177978" y="3550285"/>
            <a:ext cx="2475860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보안성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55317" y="1046336"/>
            <a:ext cx="3055973" cy="392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625283" y="1041484"/>
            <a:ext cx="3006126" cy="39488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토큰 사용방식의 특징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" name="슬라이드 8 형태 3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8 형태 6"/>
          <p:cNvSpPr/>
          <p:nvPr/>
        </p:nvSpPr>
        <p:spPr>
          <a:xfrm>
            <a:off x="1275096" y="2174514"/>
            <a:ext cx="1051229" cy="678311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55317" y="1046336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JWT ?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3 형태 6"/>
          <p:cNvSpPr/>
          <p:nvPr/>
        </p:nvSpPr>
        <p:spPr>
          <a:xfrm>
            <a:off x="643964" y="5248275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3 형태 7"/>
          <p:cNvSpPr/>
          <p:nvPr/>
        </p:nvSpPr>
        <p:spPr>
          <a:xfrm rot="840000" flipH="1">
            <a:off x="82624" y="2071370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3 형태 12"/>
          <p:cNvSpPr/>
          <p:nvPr/>
        </p:nvSpPr>
        <p:spPr>
          <a:xfrm>
            <a:off x="1374849" y="2370455"/>
            <a:ext cx="514985" cy="1058545"/>
          </a:xfrm>
          <a:custGeom>
            <a:avLst/>
            <a:gdLst>
              <a:gd name="connsiteX0" fmla="*/ 1193800 w 2387600"/>
              <a:gd name="connsiteY0" fmla="*/ 342900 h 5404814"/>
              <a:gd name="connsiteX1" fmla="*/ 930275 w 2387600"/>
              <a:gd name="connsiteY1" fmla="*/ 606425 h 5404814"/>
              <a:gd name="connsiteX2" fmla="*/ 1193800 w 2387600"/>
              <a:gd name="connsiteY2" fmla="*/ 869950 h 5404814"/>
              <a:gd name="connsiteX3" fmla="*/ 1457325 w 2387600"/>
              <a:gd name="connsiteY3" fmla="*/ 606425 h 5404814"/>
              <a:gd name="connsiteX4" fmla="*/ 1193800 w 2387600"/>
              <a:gd name="connsiteY4" fmla="*/ 342900 h 5404814"/>
              <a:gd name="connsiteX5" fmla="*/ 1193800 w 2387600"/>
              <a:gd name="connsiteY5" fmla="*/ 0 h 5404814"/>
              <a:gd name="connsiteX6" fmla="*/ 2387600 w 2387600"/>
              <a:gd name="connsiteY6" fmla="*/ 1193800 h 5404814"/>
              <a:gd name="connsiteX7" fmla="*/ 1658481 w 2387600"/>
              <a:gd name="connsiteY7" fmla="*/ 2293786 h 5404814"/>
              <a:gd name="connsiteX8" fmla="*/ 1580853 w 2387600"/>
              <a:gd name="connsiteY8" fmla="*/ 2317883 h 5404814"/>
              <a:gd name="connsiteX9" fmla="*/ 1580853 w 2387600"/>
              <a:gd name="connsiteY9" fmla="*/ 3478606 h 5404814"/>
              <a:gd name="connsiteX10" fmla="*/ 1320504 w 2387600"/>
              <a:gd name="connsiteY10" fmla="*/ 3735389 h 5404814"/>
              <a:gd name="connsiteX11" fmla="*/ 1580853 w 2387600"/>
              <a:gd name="connsiteY11" fmla="*/ 3992173 h 5404814"/>
              <a:gd name="connsiteX12" fmla="*/ 1580853 w 2387600"/>
              <a:gd name="connsiteY12" fmla="*/ 4001885 h 5404814"/>
              <a:gd name="connsiteX13" fmla="*/ 1320504 w 2387600"/>
              <a:gd name="connsiteY13" fmla="*/ 4258668 h 5404814"/>
              <a:gd name="connsiteX14" fmla="*/ 1580853 w 2387600"/>
              <a:gd name="connsiteY14" fmla="*/ 4515452 h 5404814"/>
              <a:gd name="connsiteX15" fmla="*/ 1580853 w 2387600"/>
              <a:gd name="connsiteY15" fmla="*/ 4525164 h 5404814"/>
              <a:gd name="connsiteX16" fmla="*/ 1320504 w 2387600"/>
              <a:gd name="connsiteY16" fmla="*/ 4781947 h 5404814"/>
              <a:gd name="connsiteX17" fmla="*/ 1577964 w 2387600"/>
              <a:gd name="connsiteY17" fmla="*/ 5035881 h 5404814"/>
              <a:gd name="connsiteX18" fmla="*/ 1191121 w 2387600"/>
              <a:gd name="connsiteY18" fmla="*/ 5404814 h 5404814"/>
              <a:gd name="connsiteX19" fmla="*/ 806747 w 2387600"/>
              <a:gd name="connsiteY19" fmla="*/ 5038235 h 5404814"/>
              <a:gd name="connsiteX20" fmla="*/ 806747 w 2387600"/>
              <a:gd name="connsiteY20" fmla="*/ 2317883 h 5404814"/>
              <a:gd name="connsiteX21" fmla="*/ 729119 w 2387600"/>
              <a:gd name="connsiteY21" fmla="*/ 2293786 h 5404814"/>
              <a:gd name="connsiteX22" fmla="*/ 0 w 2387600"/>
              <a:gd name="connsiteY22" fmla="*/ 1193800 h 5404814"/>
              <a:gd name="connsiteX23" fmla="*/ 1193800 w 2387600"/>
              <a:gd name="connsiteY23" fmla="*/ 0 h 54048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87600" h="5404814">
                <a:moveTo>
                  <a:pt x="1193800" y="342900"/>
                </a:moveTo>
                <a:cubicBezTo>
                  <a:pt x="1048259" y="342900"/>
                  <a:pt x="930275" y="460884"/>
                  <a:pt x="930275" y="606425"/>
                </a:cubicBezTo>
                <a:cubicBezTo>
                  <a:pt x="930275" y="751966"/>
                  <a:pt x="1048259" y="869950"/>
                  <a:pt x="1193800" y="869950"/>
                </a:cubicBezTo>
                <a:cubicBezTo>
                  <a:pt x="1339341" y="869950"/>
                  <a:pt x="1457325" y="751966"/>
                  <a:pt x="1457325" y="606425"/>
                </a:cubicBezTo>
                <a:cubicBezTo>
                  <a:pt x="1457325" y="460884"/>
                  <a:pt x="1339341" y="342900"/>
                  <a:pt x="1193800" y="342900"/>
                </a:cubicBezTo>
                <a:close/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688289"/>
                  <a:pt x="2086954" y="2112557"/>
                  <a:pt x="1658481" y="2293786"/>
                </a:cubicBezTo>
                <a:lnTo>
                  <a:pt x="1580853" y="2317883"/>
                </a:lnTo>
                <a:lnTo>
                  <a:pt x="1580853" y="3478606"/>
                </a:lnTo>
                <a:lnTo>
                  <a:pt x="1320504" y="3735389"/>
                </a:lnTo>
                <a:lnTo>
                  <a:pt x="1580853" y="3992173"/>
                </a:lnTo>
                <a:lnTo>
                  <a:pt x="1580853" y="4001885"/>
                </a:lnTo>
                <a:lnTo>
                  <a:pt x="1320504" y="4258668"/>
                </a:lnTo>
                <a:lnTo>
                  <a:pt x="1580853" y="4515452"/>
                </a:lnTo>
                <a:lnTo>
                  <a:pt x="1580853" y="4525164"/>
                </a:lnTo>
                <a:lnTo>
                  <a:pt x="1320504" y="4781947"/>
                </a:lnTo>
                <a:lnTo>
                  <a:pt x="1577964" y="5035881"/>
                </a:lnTo>
                <a:lnTo>
                  <a:pt x="1191121" y="5404814"/>
                </a:lnTo>
                <a:lnTo>
                  <a:pt x="806747" y="5038235"/>
                </a:lnTo>
                <a:lnTo>
                  <a:pt x="806747" y="2317883"/>
                </a:lnTo>
                <a:lnTo>
                  <a:pt x="729119" y="2293786"/>
                </a:lnTo>
                <a:cubicBezTo>
                  <a:pt x="300646" y="2112557"/>
                  <a:pt x="0" y="1688289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9" name="슬라이드 4 형태 7"/>
          <p:cNvSpPr txBox="1"/>
          <p:nvPr/>
        </p:nvSpPr>
        <p:spPr>
          <a:xfrm flipH="1">
            <a:off x="5537126" y="2346550"/>
            <a:ext cx="5067188" cy="74717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JWT는 토큰 기반 인증 시스템의 대표적인 구현체입니다. Java를 포함한 많은 프로그래밍 언어에서 이를 지원하며, 보통 회원 인증을 할 때에 사용됩니다.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0" name="슬라이드 17 형태 4"/>
          <p:cNvSpPr/>
          <p:nvPr/>
        </p:nvSpPr>
        <p:spPr>
          <a:xfrm flipV="1">
            <a:off x="3598566" y="2095315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1" name="슬라이드 4 형태 7"/>
          <p:cNvSpPr txBox="1"/>
          <p:nvPr/>
        </p:nvSpPr>
        <p:spPr>
          <a:xfrm flipH="1">
            <a:off x="5549452" y="4021082"/>
            <a:ext cx="5067188" cy="52809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JWT는 .을 기준으로 헤더(header) - 내용(payload) - 서명(signature)으로 이루어져있습니다. 각각 무슨 역할을 하는지 간단하게 알아보도록 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하자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2" name="슬라이드 17 형태 4"/>
          <p:cNvSpPr/>
          <p:nvPr/>
        </p:nvSpPr>
        <p:spPr>
          <a:xfrm flipV="1">
            <a:off x="3610892" y="3769848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" name="슬라이드 8 형태 3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8 형태 6"/>
          <p:cNvSpPr/>
          <p:nvPr/>
        </p:nvSpPr>
        <p:spPr>
          <a:xfrm>
            <a:off x="2477625" y="2174514"/>
            <a:ext cx="1051229" cy="678311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55317" y="1046336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3 형태 6"/>
          <p:cNvSpPr/>
          <p:nvPr/>
        </p:nvSpPr>
        <p:spPr>
          <a:xfrm>
            <a:off x="1846493" y="5248275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3 형태 7"/>
          <p:cNvSpPr/>
          <p:nvPr/>
        </p:nvSpPr>
        <p:spPr>
          <a:xfrm rot="840000" flipH="1">
            <a:off x="1285153" y="2071369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3 형태 12"/>
          <p:cNvSpPr/>
          <p:nvPr/>
        </p:nvSpPr>
        <p:spPr>
          <a:xfrm>
            <a:off x="2577378" y="2370455"/>
            <a:ext cx="514985" cy="1058545"/>
          </a:xfrm>
          <a:custGeom>
            <a:avLst/>
            <a:gdLst>
              <a:gd name="connsiteX0" fmla="*/ 1193800 w 2387600"/>
              <a:gd name="connsiteY0" fmla="*/ 342900 h 5404814"/>
              <a:gd name="connsiteX1" fmla="*/ 930275 w 2387600"/>
              <a:gd name="connsiteY1" fmla="*/ 606425 h 5404814"/>
              <a:gd name="connsiteX2" fmla="*/ 1193800 w 2387600"/>
              <a:gd name="connsiteY2" fmla="*/ 869950 h 5404814"/>
              <a:gd name="connsiteX3" fmla="*/ 1457325 w 2387600"/>
              <a:gd name="connsiteY3" fmla="*/ 606425 h 5404814"/>
              <a:gd name="connsiteX4" fmla="*/ 1193800 w 2387600"/>
              <a:gd name="connsiteY4" fmla="*/ 342900 h 5404814"/>
              <a:gd name="connsiteX5" fmla="*/ 1193800 w 2387600"/>
              <a:gd name="connsiteY5" fmla="*/ 0 h 5404814"/>
              <a:gd name="connsiteX6" fmla="*/ 2387600 w 2387600"/>
              <a:gd name="connsiteY6" fmla="*/ 1193800 h 5404814"/>
              <a:gd name="connsiteX7" fmla="*/ 1658481 w 2387600"/>
              <a:gd name="connsiteY7" fmla="*/ 2293786 h 5404814"/>
              <a:gd name="connsiteX8" fmla="*/ 1580853 w 2387600"/>
              <a:gd name="connsiteY8" fmla="*/ 2317883 h 5404814"/>
              <a:gd name="connsiteX9" fmla="*/ 1580853 w 2387600"/>
              <a:gd name="connsiteY9" fmla="*/ 3478606 h 5404814"/>
              <a:gd name="connsiteX10" fmla="*/ 1320504 w 2387600"/>
              <a:gd name="connsiteY10" fmla="*/ 3735389 h 5404814"/>
              <a:gd name="connsiteX11" fmla="*/ 1580853 w 2387600"/>
              <a:gd name="connsiteY11" fmla="*/ 3992173 h 5404814"/>
              <a:gd name="connsiteX12" fmla="*/ 1580853 w 2387600"/>
              <a:gd name="connsiteY12" fmla="*/ 4001885 h 5404814"/>
              <a:gd name="connsiteX13" fmla="*/ 1320504 w 2387600"/>
              <a:gd name="connsiteY13" fmla="*/ 4258668 h 5404814"/>
              <a:gd name="connsiteX14" fmla="*/ 1580853 w 2387600"/>
              <a:gd name="connsiteY14" fmla="*/ 4515452 h 5404814"/>
              <a:gd name="connsiteX15" fmla="*/ 1580853 w 2387600"/>
              <a:gd name="connsiteY15" fmla="*/ 4525164 h 5404814"/>
              <a:gd name="connsiteX16" fmla="*/ 1320504 w 2387600"/>
              <a:gd name="connsiteY16" fmla="*/ 4781947 h 5404814"/>
              <a:gd name="connsiteX17" fmla="*/ 1577964 w 2387600"/>
              <a:gd name="connsiteY17" fmla="*/ 5035881 h 5404814"/>
              <a:gd name="connsiteX18" fmla="*/ 1191121 w 2387600"/>
              <a:gd name="connsiteY18" fmla="*/ 5404814 h 5404814"/>
              <a:gd name="connsiteX19" fmla="*/ 806747 w 2387600"/>
              <a:gd name="connsiteY19" fmla="*/ 5038235 h 5404814"/>
              <a:gd name="connsiteX20" fmla="*/ 806747 w 2387600"/>
              <a:gd name="connsiteY20" fmla="*/ 2317883 h 5404814"/>
              <a:gd name="connsiteX21" fmla="*/ 729119 w 2387600"/>
              <a:gd name="connsiteY21" fmla="*/ 2293786 h 5404814"/>
              <a:gd name="connsiteX22" fmla="*/ 0 w 2387600"/>
              <a:gd name="connsiteY22" fmla="*/ 1193800 h 5404814"/>
              <a:gd name="connsiteX23" fmla="*/ 1193800 w 2387600"/>
              <a:gd name="connsiteY23" fmla="*/ 0 h 54048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87600" h="5404814">
                <a:moveTo>
                  <a:pt x="1193800" y="342900"/>
                </a:moveTo>
                <a:cubicBezTo>
                  <a:pt x="1048259" y="342900"/>
                  <a:pt x="930275" y="460884"/>
                  <a:pt x="930275" y="606425"/>
                </a:cubicBezTo>
                <a:cubicBezTo>
                  <a:pt x="930275" y="751966"/>
                  <a:pt x="1048259" y="869950"/>
                  <a:pt x="1193800" y="869950"/>
                </a:cubicBezTo>
                <a:cubicBezTo>
                  <a:pt x="1339341" y="869950"/>
                  <a:pt x="1457325" y="751966"/>
                  <a:pt x="1457325" y="606425"/>
                </a:cubicBezTo>
                <a:cubicBezTo>
                  <a:pt x="1457325" y="460884"/>
                  <a:pt x="1339341" y="342900"/>
                  <a:pt x="1193800" y="342900"/>
                </a:cubicBezTo>
                <a:close/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688289"/>
                  <a:pt x="2086954" y="2112557"/>
                  <a:pt x="1658481" y="2293786"/>
                </a:cubicBezTo>
                <a:lnTo>
                  <a:pt x="1580853" y="2317883"/>
                </a:lnTo>
                <a:lnTo>
                  <a:pt x="1580853" y="3478606"/>
                </a:lnTo>
                <a:lnTo>
                  <a:pt x="1320504" y="3735389"/>
                </a:lnTo>
                <a:lnTo>
                  <a:pt x="1580853" y="3992173"/>
                </a:lnTo>
                <a:lnTo>
                  <a:pt x="1580853" y="4001885"/>
                </a:lnTo>
                <a:lnTo>
                  <a:pt x="1320504" y="4258668"/>
                </a:lnTo>
                <a:lnTo>
                  <a:pt x="1580853" y="4515452"/>
                </a:lnTo>
                <a:lnTo>
                  <a:pt x="1580853" y="4525164"/>
                </a:lnTo>
                <a:lnTo>
                  <a:pt x="1320504" y="4781947"/>
                </a:lnTo>
                <a:lnTo>
                  <a:pt x="1577964" y="5035881"/>
                </a:lnTo>
                <a:lnTo>
                  <a:pt x="1191121" y="5404814"/>
                </a:lnTo>
                <a:lnTo>
                  <a:pt x="806747" y="5038235"/>
                </a:lnTo>
                <a:lnTo>
                  <a:pt x="806747" y="2317883"/>
                </a:lnTo>
                <a:lnTo>
                  <a:pt x="729119" y="2293786"/>
                </a:lnTo>
                <a:cubicBezTo>
                  <a:pt x="300646" y="2112557"/>
                  <a:pt x="0" y="1688289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3" name="슬라이드 17 형태 3"/>
          <p:cNvSpPr/>
          <p:nvPr/>
        </p:nvSpPr>
        <p:spPr>
          <a:xfrm>
            <a:off x="4638797" y="3429000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7 형태 12"/>
          <p:cNvSpPr txBox="1"/>
          <p:nvPr/>
        </p:nvSpPr>
        <p:spPr>
          <a:xfrm flipH="1">
            <a:off x="6987340" y="2436211"/>
            <a:ext cx="2560840" cy="52957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헤더는 토큰의 타입과 해싱 알고리즘을 지정하는 정보를 포함합니다.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cxnSp>
        <p:nvCxnSpPr>
          <p:cNvPr id="35" name="슬라이드 17 형태 13"/>
          <p:cNvCxnSpPr/>
          <p:nvPr/>
        </p:nvCxnSpPr>
        <p:spPr>
          <a:xfrm>
            <a:off x="7149118" y="5080190"/>
            <a:ext cx="2916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17 형태 16"/>
          <p:cNvSpPr/>
          <p:nvPr/>
        </p:nvSpPr>
        <p:spPr>
          <a:xfrm>
            <a:off x="7052626" y="1989497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840089" y="1025839"/>
            <a:ext cx="1762534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헤더(header)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8" name="슬라이드 17 형태 17"/>
          <p:cNvSpPr txBox="1"/>
          <p:nvPr/>
        </p:nvSpPr>
        <p:spPr>
          <a:xfrm flipH="1">
            <a:off x="7298529" y="1953314"/>
            <a:ext cx="1762534" cy="39148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헤더(header)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9" name="슬라이드 17 형태 12"/>
          <p:cNvSpPr txBox="1"/>
          <p:nvPr/>
        </p:nvSpPr>
        <p:spPr>
          <a:xfrm flipH="1">
            <a:off x="7065034" y="3681184"/>
            <a:ext cx="2560840" cy="74603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typ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e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: 토큰의 타입을 지정합니다. JWT라는 문자열이 들어가게 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alg: 해상 알고리즘을 지정합니다.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" name="슬라이드 8 형태 3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8 형태 6"/>
          <p:cNvSpPr/>
          <p:nvPr/>
        </p:nvSpPr>
        <p:spPr>
          <a:xfrm>
            <a:off x="2477625" y="2174514"/>
            <a:ext cx="1051229" cy="678311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55317" y="1046336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3 형태 6"/>
          <p:cNvSpPr/>
          <p:nvPr/>
        </p:nvSpPr>
        <p:spPr>
          <a:xfrm>
            <a:off x="1846493" y="5248275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3 형태 7"/>
          <p:cNvSpPr/>
          <p:nvPr/>
        </p:nvSpPr>
        <p:spPr>
          <a:xfrm rot="840000" flipH="1">
            <a:off x="1285153" y="2071369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3 형태 12"/>
          <p:cNvSpPr/>
          <p:nvPr/>
        </p:nvSpPr>
        <p:spPr>
          <a:xfrm>
            <a:off x="2577378" y="2370455"/>
            <a:ext cx="514985" cy="1058545"/>
          </a:xfrm>
          <a:custGeom>
            <a:avLst/>
            <a:gdLst>
              <a:gd name="connsiteX0" fmla="*/ 1193800 w 2387600"/>
              <a:gd name="connsiteY0" fmla="*/ 342900 h 5404814"/>
              <a:gd name="connsiteX1" fmla="*/ 930275 w 2387600"/>
              <a:gd name="connsiteY1" fmla="*/ 606425 h 5404814"/>
              <a:gd name="connsiteX2" fmla="*/ 1193800 w 2387600"/>
              <a:gd name="connsiteY2" fmla="*/ 869950 h 5404814"/>
              <a:gd name="connsiteX3" fmla="*/ 1457325 w 2387600"/>
              <a:gd name="connsiteY3" fmla="*/ 606425 h 5404814"/>
              <a:gd name="connsiteX4" fmla="*/ 1193800 w 2387600"/>
              <a:gd name="connsiteY4" fmla="*/ 342900 h 5404814"/>
              <a:gd name="connsiteX5" fmla="*/ 1193800 w 2387600"/>
              <a:gd name="connsiteY5" fmla="*/ 0 h 5404814"/>
              <a:gd name="connsiteX6" fmla="*/ 2387600 w 2387600"/>
              <a:gd name="connsiteY6" fmla="*/ 1193800 h 5404814"/>
              <a:gd name="connsiteX7" fmla="*/ 1658481 w 2387600"/>
              <a:gd name="connsiteY7" fmla="*/ 2293786 h 5404814"/>
              <a:gd name="connsiteX8" fmla="*/ 1580853 w 2387600"/>
              <a:gd name="connsiteY8" fmla="*/ 2317883 h 5404814"/>
              <a:gd name="connsiteX9" fmla="*/ 1580853 w 2387600"/>
              <a:gd name="connsiteY9" fmla="*/ 3478606 h 5404814"/>
              <a:gd name="connsiteX10" fmla="*/ 1320504 w 2387600"/>
              <a:gd name="connsiteY10" fmla="*/ 3735389 h 5404814"/>
              <a:gd name="connsiteX11" fmla="*/ 1580853 w 2387600"/>
              <a:gd name="connsiteY11" fmla="*/ 3992173 h 5404814"/>
              <a:gd name="connsiteX12" fmla="*/ 1580853 w 2387600"/>
              <a:gd name="connsiteY12" fmla="*/ 4001885 h 5404814"/>
              <a:gd name="connsiteX13" fmla="*/ 1320504 w 2387600"/>
              <a:gd name="connsiteY13" fmla="*/ 4258668 h 5404814"/>
              <a:gd name="connsiteX14" fmla="*/ 1580853 w 2387600"/>
              <a:gd name="connsiteY14" fmla="*/ 4515452 h 5404814"/>
              <a:gd name="connsiteX15" fmla="*/ 1580853 w 2387600"/>
              <a:gd name="connsiteY15" fmla="*/ 4525164 h 5404814"/>
              <a:gd name="connsiteX16" fmla="*/ 1320504 w 2387600"/>
              <a:gd name="connsiteY16" fmla="*/ 4781947 h 5404814"/>
              <a:gd name="connsiteX17" fmla="*/ 1577964 w 2387600"/>
              <a:gd name="connsiteY17" fmla="*/ 5035881 h 5404814"/>
              <a:gd name="connsiteX18" fmla="*/ 1191121 w 2387600"/>
              <a:gd name="connsiteY18" fmla="*/ 5404814 h 5404814"/>
              <a:gd name="connsiteX19" fmla="*/ 806747 w 2387600"/>
              <a:gd name="connsiteY19" fmla="*/ 5038235 h 5404814"/>
              <a:gd name="connsiteX20" fmla="*/ 806747 w 2387600"/>
              <a:gd name="connsiteY20" fmla="*/ 2317883 h 5404814"/>
              <a:gd name="connsiteX21" fmla="*/ 729119 w 2387600"/>
              <a:gd name="connsiteY21" fmla="*/ 2293786 h 5404814"/>
              <a:gd name="connsiteX22" fmla="*/ 0 w 2387600"/>
              <a:gd name="connsiteY22" fmla="*/ 1193800 h 5404814"/>
              <a:gd name="connsiteX23" fmla="*/ 1193800 w 2387600"/>
              <a:gd name="connsiteY23" fmla="*/ 0 h 54048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87600" h="5404814">
                <a:moveTo>
                  <a:pt x="1193800" y="342900"/>
                </a:moveTo>
                <a:cubicBezTo>
                  <a:pt x="1048259" y="342900"/>
                  <a:pt x="930275" y="460884"/>
                  <a:pt x="930275" y="606425"/>
                </a:cubicBezTo>
                <a:cubicBezTo>
                  <a:pt x="930275" y="751966"/>
                  <a:pt x="1048259" y="869950"/>
                  <a:pt x="1193800" y="869950"/>
                </a:cubicBezTo>
                <a:cubicBezTo>
                  <a:pt x="1339341" y="869950"/>
                  <a:pt x="1457325" y="751966"/>
                  <a:pt x="1457325" y="606425"/>
                </a:cubicBezTo>
                <a:cubicBezTo>
                  <a:pt x="1457325" y="460884"/>
                  <a:pt x="1339341" y="342900"/>
                  <a:pt x="1193800" y="342900"/>
                </a:cubicBezTo>
                <a:close/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688289"/>
                  <a:pt x="2086954" y="2112557"/>
                  <a:pt x="1658481" y="2293786"/>
                </a:cubicBezTo>
                <a:lnTo>
                  <a:pt x="1580853" y="2317883"/>
                </a:lnTo>
                <a:lnTo>
                  <a:pt x="1580853" y="3478606"/>
                </a:lnTo>
                <a:lnTo>
                  <a:pt x="1320504" y="3735389"/>
                </a:lnTo>
                <a:lnTo>
                  <a:pt x="1580853" y="3992173"/>
                </a:lnTo>
                <a:lnTo>
                  <a:pt x="1580853" y="4001885"/>
                </a:lnTo>
                <a:lnTo>
                  <a:pt x="1320504" y="4258668"/>
                </a:lnTo>
                <a:lnTo>
                  <a:pt x="1580853" y="4515452"/>
                </a:lnTo>
                <a:lnTo>
                  <a:pt x="1580853" y="4525164"/>
                </a:lnTo>
                <a:lnTo>
                  <a:pt x="1320504" y="4781947"/>
                </a:lnTo>
                <a:lnTo>
                  <a:pt x="1577964" y="5035881"/>
                </a:lnTo>
                <a:lnTo>
                  <a:pt x="1191121" y="5404814"/>
                </a:lnTo>
                <a:lnTo>
                  <a:pt x="806747" y="5038235"/>
                </a:lnTo>
                <a:lnTo>
                  <a:pt x="806747" y="2317883"/>
                </a:lnTo>
                <a:lnTo>
                  <a:pt x="729119" y="2293786"/>
                </a:lnTo>
                <a:cubicBezTo>
                  <a:pt x="300646" y="2112557"/>
                  <a:pt x="0" y="1688289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3" name="슬라이드 17 형태 3"/>
          <p:cNvSpPr/>
          <p:nvPr/>
        </p:nvSpPr>
        <p:spPr>
          <a:xfrm>
            <a:off x="4638797" y="3429000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7 형태 12"/>
          <p:cNvSpPr txBox="1"/>
          <p:nvPr/>
        </p:nvSpPr>
        <p:spPr>
          <a:xfrm flipH="1">
            <a:off x="7015356" y="1735843"/>
            <a:ext cx="2897016" cy="11864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토큰에 담을 정보가 들어갑니다. 정보의 한 덩어리를 클레임(claim)이라고 부르며, 클레임은 key-value의 한 쌍으로 이루어져있습니다. 클레임의 종류는 세 종류로 나눌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cxnSp>
        <p:nvCxnSpPr>
          <p:cNvPr id="35" name="슬라이드 17 형태 13"/>
          <p:cNvCxnSpPr/>
          <p:nvPr/>
        </p:nvCxnSpPr>
        <p:spPr>
          <a:xfrm>
            <a:off x="7102426" y="5808572"/>
            <a:ext cx="339218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17 형태 16"/>
          <p:cNvSpPr/>
          <p:nvPr/>
        </p:nvSpPr>
        <p:spPr>
          <a:xfrm>
            <a:off x="7080641" y="1289129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840089" y="1025839"/>
            <a:ext cx="1762534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정보(payload)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8" name="슬라이드 17 형태 17"/>
          <p:cNvSpPr txBox="1"/>
          <p:nvPr/>
        </p:nvSpPr>
        <p:spPr>
          <a:xfrm flipH="1">
            <a:off x="7326545" y="1252946"/>
            <a:ext cx="1762534" cy="39297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정보(payload)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9" name="슬라이드 17 형태 12"/>
          <p:cNvSpPr txBox="1"/>
          <p:nvPr/>
        </p:nvSpPr>
        <p:spPr>
          <a:xfrm flipH="1">
            <a:off x="7018342" y="3057706"/>
            <a:ext cx="3055766" cy="742588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등록된(registered) 클레임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토큰에 대한 정보를 담기 위한 클레임들이며, 이미 이름이 등록되어있는 클레임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40" name="슬라이드 17 형태 12"/>
          <p:cNvSpPr txBox="1"/>
          <p:nvPr/>
        </p:nvSpPr>
        <p:spPr>
          <a:xfrm flipH="1">
            <a:off x="7031229" y="3994517"/>
            <a:ext cx="3597382" cy="748148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공개(public) 클레임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말 그대로 공개된 클레임, 충돌을 방지할 수 있는 이름을 가져야하며, 보통 클레임 이름을 URI로 짓는다.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41" name="슬라이드 17 형태 12"/>
          <p:cNvSpPr txBox="1"/>
          <p:nvPr/>
        </p:nvSpPr>
        <p:spPr>
          <a:xfrm flipH="1">
            <a:off x="7034590" y="4959343"/>
            <a:ext cx="3597382" cy="7442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비공개(private) 클레임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클라이언트 - 서버간에 통신을 위해 사용되는 클레임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2 형태 1"/>
          <p:cNvSpPr/>
          <p:nvPr/>
        </p:nvSpPr>
        <p:spPr>
          <a:xfrm flipV="1">
            <a:off x="0" y="0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grpSp>
        <p:nvGrpSpPr>
          <p:cNvPr id="36" name="슬라이드 2 형태 2"/>
          <p:cNvGrpSpPr/>
          <p:nvPr/>
        </p:nvGrpSpPr>
        <p:grpSpPr>
          <a:xfrm rot="0" flipV="1">
            <a:off x="6995887" y="735686"/>
            <a:ext cx="5196114" cy="6122314"/>
            <a:chOff x="6995887" y="-3"/>
            <a:chExt cx="5196114" cy="6122314"/>
          </a:xfrm>
        </p:grpSpPr>
        <p:sp>
          <p:nvSpPr>
            <p:cNvPr id="37" name="슬라이드 2 형태 2 그룹 1"/>
            <p:cNvSpPr/>
            <p:nvPr/>
          </p:nvSpPr>
          <p:spPr>
            <a:xfrm>
              <a:off x="6995887" y="-3"/>
              <a:ext cx="5196114" cy="6122314"/>
            </a:xfrm>
            <a:custGeom>
              <a:avLst/>
              <a:gdLst>
                <a:gd name="connsiteX0" fmla="*/ 327116 w 4881715"/>
                <a:gd name="connsiteY0" fmla="*/ 0 h 5751874"/>
                <a:gd name="connsiteX1" fmla="*/ 3108029 w 4881715"/>
                <a:gd name="connsiteY1" fmla="*/ 0 h 5751874"/>
                <a:gd name="connsiteX2" fmla="*/ 3065931 w 4881715"/>
                <a:gd name="connsiteY2" fmla="*/ 25575 h 5751874"/>
                <a:gd name="connsiteX3" fmla="*/ 2221078 w 4881715"/>
                <a:gd name="connsiteY3" fmla="*/ 1614553 h 5751874"/>
                <a:gd name="connsiteX4" fmla="*/ 4137320 w 4881715"/>
                <a:gd name="connsiteY4" fmla="*/ 3530795 h 5751874"/>
                <a:gd name="connsiteX5" fmla="*/ 4707152 w 4881715"/>
                <a:gd name="connsiteY5" fmla="*/ 3444645 h 5751874"/>
                <a:gd name="connsiteX6" fmla="*/ 4881715 w 4881715"/>
                <a:gd name="connsiteY6" fmla="*/ 3380754 h 5751874"/>
                <a:gd name="connsiteX7" fmla="*/ 4881715 w 4881715"/>
                <a:gd name="connsiteY7" fmla="*/ 5683787 h 5751874"/>
                <a:gd name="connsiteX8" fmla="*/ 4767393 w 4881715"/>
                <a:gd name="connsiteY8" fmla="*/ 5704203 h 5751874"/>
                <a:gd name="connsiteX9" fmla="*/ 4137320 w 4881715"/>
                <a:gd name="connsiteY9" fmla="*/ 5751874 h 5751874"/>
                <a:gd name="connsiteX10" fmla="*/ 0 w 4881715"/>
                <a:gd name="connsiteY10" fmla="*/ 1614553 h 5751874"/>
                <a:gd name="connsiteX11" fmla="*/ 325131 w 4881715"/>
                <a:gd name="connsiteY11" fmla="*/ 4121 h 57518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1715" h="5751874">
                  <a:moveTo>
                    <a:pt x="327116" y="0"/>
                  </a:moveTo>
                  <a:lnTo>
                    <a:pt x="3108029" y="0"/>
                  </a:lnTo>
                  <a:lnTo>
                    <a:pt x="3065931" y="25575"/>
                  </a:lnTo>
                  <a:cubicBezTo>
                    <a:pt x="2556207" y="369938"/>
                    <a:pt x="2221078" y="953109"/>
                    <a:pt x="2221078" y="1614553"/>
                  </a:cubicBezTo>
                  <a:cubicBezTo>
                    <a:pt x="2221078" y="2672864"/>
                    <a:pt x="3079009" y="3530795"/>
                    <a:pt x="4137320" y="3530795"/>
                  </a:cubicBezTo>
                  <a:cubicBezTo>
                    <a:pt x="4335753" y="3530795"/>
                    <a:pt x="4527142" y="3500633"/>
                    <a:pt x="4707152" y="3444645"/>
                  </a:cubicBezTo>
                  <a:lnTo>
                    <a:pt x="4881715" y="3380754"/>
                  </a:lnTo>
                  <a:lnTo>
                    <a:pt x="4881715" y="5683787"/>
                  </a:lnTo>
                  <a:lnTo>
                    <a:pt x="4767393" y="5704203"/>
                  </a:lnTo>
                  <a:cubicBezTo>
                    <a:pt x="4561951" y="5735594"/>
                    <a:pt x="4351537" y="5751874"/>
                    <a:pt x="4137320" y="5751874"/>
                  </a:cubicBezTo>
                  <a:cubicBezTo>
                    <a:pt x="1852341" y="5751874"/>
                    <a:pt x="0" y="3899532"/>
                    <a:pt x="0" y="1614553"/>
                  </a:cubicBezTo>
                  <a:cubicBezTo>
                    <a:pt x="0" y="1043308"/>
                    <a:pt x="115771" y="499103"/>
                    <a:pt x="325131" y="4121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  <p:sp>
          <p:nvSpPr>
            <p:cNvPr id="38" name="슬라이드 2 형태 2 그룹 2"/>
            <p:cNvSpPr/>
            <p:nvPr/>
          </p:nvSpPr>
          <p:spPr>
            <a:xfrm>
              <a:off x="7310286" y="-3"/>
              <a:ext cx="4881715" cy="5751874"/>
            </a:xfrm>
            <a:custGeom>
              <a:avLst/>
              <a:gdLst>
                <a:gd name="connsiteX0" fmla="*/ 327116 w 4881715"/>
                <a:gd name="connsiteY0" fmla="*/ 0 h 5751874"/>
                <a:gd name="connsiteX1" fmla="*/ 3108029 w 4881715"/>
                <a:gd name="connsiteY1" fmla="*/ 0 h 5751874"/>
                <a:gd name="connsiteX2" fmla="*/ 3065931 w 4881715"/>
                <a:gd name="connsiteY2" fmla="*/ 25575 h 5751874"/>
                <a:gd name="connsiteX3" fmla="*/ 2221078 w 4881715"/>
                <a:gd name="connsiteY3" fmla="*/ 1614553 h 5751874"/>
                <a:gd name="connsiteX4" fmla="*/ 4137320 w 4881715"/>
                <a:gd name="connsiteY4" fmla="*/ 3530795 h 5751874"/>
                <a:gd name="connsiteX5" fmla="*/ 4707152 w 4881715"/>
                <a:gd name="connsiteY5" fmla="*/ 3444645 h 5751874"/>
                <a:gd name="connsiteX6" fmla="*/ 4881715 w 4881715"/>
                <a:gd name="connsiteY6" fmla="*/ 3380754 h 5751874"/>
                <a:gd name="connsiteX7" fmla="*/ 4881715 w 4881715"/>
                <a:gd name="connsiteY7" fmla="*/ 5683787 h 5751874"/>
                <a:gd name="connsiteX8" fmla="*/ 4767393 w 4881715"/>
                <a:gd name="connsiteY8" fmla="*/ 5704203 h 5751874"/>
                <a:gd name="connsiteX9" fmla="*/ 4137320 w 4881715"/>
                <a:gd name="connsiteY9" fmla="*/ 5751874 h 5751874"/>
                <a:gd name="connsiteX10" fmla="*/ 0 w 4881715"/>
                <a:gd name="connsiteY10" fmla="*/ 1614553 h 5751874"/>
                <a:gd name="connsiteX11" fmla="*/ 325131 w 4881715"/>
                <a:gd name="connsiteY11" fmla="*/ 4121 h 57518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1715" h="5751874">
                  <a:moveTo>
                    <a:pt x="327116" y="0"/>
                  </a:moveTo>
                  <a:lnTo>
                    <a:pt x="3108029" y="0"/>
                  </a:lnTo>
                  <a:lnTo>
                    <a:pt x="3065931" y="25575"/>
                  </a:lnTo>
                  <a:cubicBezTo>
                    <a:pt x="2556207" y="369938"/>
                    <a:pt x="2221078" y="953109"/>
                    <a:pt x="2221078" y="1614553"/>
                  </a:cubicBezTo>
                  <a:cubicBezTo>
                    <a:pt x="2221078" y="2672864"/>
                    <a:pt x="3079009" y="3530795"/>
                    <a:pt x="4137320" y="3530795"/>
                  </a:cubicBezTo>
                  <a:cubicBezTo>
                    <a:pt x="4335753" y="3530795"/>
                    <a:pt x="4527142" y="3500633"/>
                    <a:pt x="4707152" y="3444645"/>
                  </a:cubicBezTo>
                  <a:lnTo>
                    <a:pt x="4881715" y="3380754"/>
                  </a:lnTo>
                  <a:lnTo>
                    <a:pt x="4881715" y="5683787"/>
                  </a:lnTo>
                  <a:lnTo>
                    <a:pt x="4767393" y="5704203"/>
                  </a:lnTo>
                  <a:cubicBezTo>
                    <a:pt x="4561951" y="5735594"/>
                    <a:pt x="4351537" y="5751874"/>
                    <a:pt x="4137320" y="5751874"/>
                  </a:cubicBezTo>
                  <a:cubicBezTo>
                    <a:pt x="1852341" y="5751874"/>
                    <a:pt x="0" y="3899532"/>
                    <a:pt x="0" y="1614553"/>
                  </a:cubicBezTo>
                  <a:cubicBezTo>
                    <a:pt x="0" y="1043308"/>
                    <a:pt x="115771" y="499103"/>
                    <a:pt x="325131" y="4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</p:grpSp>
      <p:sp>
        <p:nvSpPr>
          <p:cNvPr id="18" name="슬라이드 2 형태 3"/>
          <p:cNvSpPr/>
          <p:nvPr/>
        </p:nvSpPr>
        <p:spPr>
          <a:xfrm flipV="1">
            <a:off x="566293" y="-2"/>
            <a:ext cx="2383384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2 형태 4"/>
          <p:cNvSpPr txBox="1"/>
          <p:nvPr/>
        </p:nvSpPr>
        <p:spPr>
          <a:xfrm>
            <a:off x="566293" y="286084"/>
            <a:ext cx="2383386" cy="569261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I N D E X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22" name="슬라이드 2 형태 5"/>
          <p:cNvSpPr txBox="1"/>
          <p:nvPr/>
        </p:nvSpPr>
        <p:spPr>
          <a:xfrm>
            <a:off x="491091" y="980056"/>
            <a:ext cx="1509250" cy="570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1</a:t>
            </a:r>
            <a:endParaRPr kumimoji="0" lang="zh-CN" altLang="en-US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23" name="슬라이드 2 형태 6"/>
          <p:cNvSpPr txBox="1"/>
          <p:nvPr/>
        </p:nvSpPr>
        <p:spPr>
          <a:xfrm>
            <a:off x="2512282" y="1137147"/>
            <a:ext cx="3590067" cy="45162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24" name="슬라이드 2 형태 7"/>
          <p:cNvSpPr/>
          <p:nvPr/>
        </p:nvSpPr>
        <p:spPr>
          <a:xfrm>
            <a:off x="2055470" y="1137148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45" name="슬라이드 2 형태 5"/>
          <p:cNvSpPr txBox="1"/>
          <p:nvPr/>
        </p:nvSpPr>
        <p:spPr>
          <a:xfrm>
            <a:off x="484742" y="2061183"/>
            <a:ext cx="1509250" cy="57533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2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46" name="슬라이드 2 형태 6"/>
          <p:cNvSpPr txBox="1"/>
          <p:nvPr/>
        </p:nvSpPr>
        <p:spPr>
          <a:xfrm>
            <a:off x="2505933" y="2218275"/>
            <a:ext cx="3590067" cy="45162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 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토큰사용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47" name="슬라이드 2 형태 7"/>
          <p:cNvSpPr/>
          <p:nvPr/>
        </p:nvSpPr>
        <p:spPr>
          <a:xfrm>
            <a:off x="2049121" y="2218276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48" name="슬라이드 2 형태 5"/>
          <p:cNvSpPr txBox="1"/>
          <p:nvPr/>
        </p:nvSpPr>
        <p:spPr>
          <a:xfrm>
            <a:off x="484742" y="3103231"/>
            <a:ext cx="1509250" cy="57533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3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49" name="슬라이드 2 형태 6"/>
          <p:cNvSpPr txBox="1"/>
          <p:nvPr/>
        </p:nvSpPr>
        <p:spPr>
          <a:xfrm>
            <a:off x="2505933" y="3260323"/>
            <a:ext cx="3590067" cy="45252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테스트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0" name="슬라이드 2 형태 7"/>
          <p:cNvSpPr/>
          <p:nvPr/>
        </p:nvSpPr>
        <p:spPr>
          <a:xfrm>
            <a:off x="2049122" y="3260324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1" name="슬라이드 2 형태 5"/>
          <p:cNvSpPr txBox="1"/>
          <p:nvPr/>
        </p:nvSpPr>
        <p:spPr>
          <a:xfrm>
            <a:off x="484742" y="4100702"/>
            <a:ext cx="1509250" cy="57533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4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52" name="슬라이드 2 형태 6"/>
          <p:cNvSpPr txBox="1"/>
          <p:nvPr/>
        </p:nvSpPr>
        <p:spPr>
          <a:xfrm>
            <a:off x="2505933" y="4257794"/>
            <a:ext cx="3590067" cy="45252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문서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3" name="슬라이드 2 형태 7"/>
          <p:cNvSpPr/>
          <p:nvPr/>
        </p:nvSpPr>
        <p:spPr>
          <a:xfrm>
            <a:off x="2049122" y="4257795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4" name="슬라이드 2 형태 5"/>
          <p:cNvSpPr txBox="1"/>
          <p:nvPr/>
        </p:nvSpPr>
        <p:spPr>
          <a:xfrm>
            <a:off x="484742" y="5019399"/>
            <a:ext cx="1509250" cy="57533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5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55" name="슬라이드 2 형태 6"/>
          <p:cNvSpPr txBox="1"/>
          <p:nvPr/>
        </p:nvSpPr>
        <p:spPr>
          <a:xfrm>
            <a:off x="2505932" y="5176491"/>
            <a:ext cx="3590068" cy="45252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특이기술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6" name="슬라이드 2 형태 7"/>
          <p:cNvSpPr/>
          <p:nvPr/>
        </p:nvSpPr>
        <p:spPr>
          <a:xfrm>
            <a:off x="2049122" y="5176492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7" name="슬라이드 2 형태 5"/>
          <p:cNvSpPr txBox="1"/>
          <p:nvPr/>
        </p:nvSpPr>
        <p:spPr>
          <a:xfrm>
            <a:off x="484742" y="5945257"/>
            <a:ext cx="1509250" cy="57646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6</a:t>
            </a:r>
            <a:endParaRPr kumimoji="0" lang="en-US" altLang="ko-KR" sz="3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58" name="슬라이드 2 형태 6"/>
          <p:cNvSpPr txBox="1"/>
          <p:nvPr/>
        </p:nvSpPr>
        <p:spPr>
          <a:xfrm>
            <a:off x="2505932" y="6102349"/>
            <a:ext cx="3590068" cy="45252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AWS 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배포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9" name="슬라이드 2 형태 7"/>
          <p:cNvSpPr/>
          <p:nvPr/>
        </p:nvSpPr>
        <p:spPr>
          <a:xfrm>
            <a:off x="2049121" y="6102350"/>
            <a:ext cx="4366221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8" name="슬라이드 8 형태 6"/>
          <p:cNvSpPr/>
          <p:nvPr/>
        </p:nvSpPr>
        <p:spPr>
          <a:xfrm>
            <a:off x="2477625" y="2174514"/>
            <a:ext cx="1051229" cy="678311"/>
          </a:xfrm>
          <a:custGeom>
            <a:avLst/>
            <a:gd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55317" y="1046336"/>
            <a:ext cx="2406255" cy="6776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3 형태 6"/>
          <p:cNvSpPr/>
          <p:nvPr/>
        </p:nvSpPr>
        <p:spPr>
          <a:xfrm>
            <a:off x="800611" y="5463054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3 형태 7"/>
          <p:cNvSpPr/>
          <p:nvPr/>
        </p:nvSpPr>
        <p:spPr>
          <a:xfrm rot="840000" flipH="1">
            <a:off x="239271" y="2286148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3 형태 12"/>
          <p:cNvSpPr/>
          <p:nvPr/>
        </p:nvSpPr>
        <p:spPr>
          <a:xfrm>
            <a:off x="1531496" y="2585234"/>
            <a:ext cx="514985" cy="1058545"/>
          </a:xfrm>
          <a:custGeom>
            <a:avLst/>
            <a:gdLst>
              <a:gd name="connsiteX0" fmla="*/ 1193800 w 2387600"/>
              <a:gd name="connsiteY0" fmla="*/ 342900 h 5404814"/>
              <a:gd name="connsiteX1" fmla="*/ 930275 w 2387600"/>
              <a:gd name="connsiteY1" fmla="*/ 606425 h 5404814"/>
              <a:gd name="connsiteX2" fmla="*/ 1193800 w 2387600"/>
              <a:gd name="connsiteY2" fmla="*/ 869950 h 5404814"/>
              <a:gd name="connsiteX3" fmla="*/ 1457325 w 2387600"/>
              <a:gd name="connsiteY3" fmla="*/ 606425 h 5404814"/>
              <a:gd name="connsiteX4" fmla="*/ 1193800 w 2387600"/>
              <a:gd name="connsiteY4" fmla="*/ 342900 h 5404814"/>
              <a:gd name="connsiteX5" fmla="*/ 1193800 w 2387600"/>
              <a:gd name="connsiteY5" fmla="*/ 0 h 5404814"/>
              <a:gd name="connsiteX6" fmla="*/ 2387600 w 2387600"/>
              <a:gd name="connsiteY6" fmla="*/ 1193800 h 5404814"/>
              <a:gd name="connsiteX7" fmla="*/ 1658481 w 2387600"/>
              <a:gd name="connsiteY7" fmla="*/ 2293786 h 5404814"/>
              <a:gd name="connsiteX8" fmla="*/ 1580853 w 2387600"/>
              <a:gd name="connsiteY8" fmla="*/ 2317883 h 5404814"/>
              <a:gd name="connsiteX9" fmla="*/ 1580853 w 2387600"/>
              <a:gd name="connsiteY9" fmla="*/ 3478606 h 5404814"/>
              <a:gd name="connsiteX10" fmla="*/ 1320504 w 2387600"/>
              <a:gd name="connsiteY10" fmla="*/ 3735389 h 5404814"/>
              <a:gd name="connsiteX11" fmla="*/ 1580853 w 2387600"/>
              <a:gd name="connsiteY11" fmla="*/ 3992173 h 5404814"/>
              <a:gd name="connsiteX12" fmla="*/ 1580853 w 2387600"/>
              <a:gd name="connsiteY12" fmla="*/ 4001885 h 5404814"/>
              <a:gd name="connsiteX13" fmla="*/ 1320504 w 2387600"/>
              <a:gd name="connsiteY13" fmla="*/ 4258668 h 5404814"/>
              <a:gd name="connsiteX14" fmla="*/ 1580853 w 2387600"/>
              <a:gd name="connsiteY14" fmla="*/ 4515452 h 5404814"/>
              <a:gd name="connsiteX15" fmla="*/ 1580853 w 2387600"/>
              <a:gd name="connsiteY15" fmla="*/ 4525164 h 5404814"/>
              <a:gd name="connsiteX16" fmla="*/ 1320504 w 2387600"/>
              <a:gd name="connsiteY16" fmla="*/ 4781947 h 5404814"/>
              <a:gd name="connsiteX17" fmla="*/ 1577964 w 2387600"/>
              <a:gd name="connsiteY17" fmla="*/ 5035881 h 5404814"/>
              <a:gd name="connsiteX18" fmla="*/ 1191121 w 2387600"/>
              <a:gd name="connsiteY18" fmla="*/ 5404814 h 5404814"/>
              <a:gd name="connsiteX19" fmla="*/ 806747 w 2387600"/>
              <a:gd name="connsiteY19" fmla="*/ 5038235 h 5404814"/>
              <a:gd name="connsiteX20" fmla="*/ 806747 w 2387600"/>
              <a:gd name="connsiteY20" fmla="*/ 2317883 h 5404814"/>
              <a:gd name="connsiteX21" fmla="*/ 729119 w 2387600"/>
              <a:gd name="connsiteY21" fmla="*/ 2293786 h 5404814"/>
              <a:gd name="connsiteX22" fmla="*/ 0 w 2387600"/>
              <a:gd name="connsiteY22" fmla="*/ 1193800 h 5404814"/>
              <a:gd name="connsiteX23" fmla="*/ 1193800 w 2387600"/>
              <a:gd name="connsiteY23" fmla="*/ 0 h 54048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87600" h="5404814">
                <a:moveTo>
                  <a:pt x="1193800" y="342900"/>
                </a:moveTo>
                <a:cubicBezTo>
                  <a:pt x="1048259" y="342900"/>
                  <a:pt x="930275" y="460884"/>
                  <a:pt x="930275" y="606425"/>
                </a:cubicBezTo>
                <a:cubicBezTo>
                  <a:pt x="930275" y="751966"/>
                  <a:pt x="1048259" y="869950"/>
                  <a:pt x="1193800" y="869950"/>
                </a:cubicBezTo>
                <a:cubicBezTo>
                  <a:pt x="1339341" y="869950"/>
                  <a:pt x="1457325" y="751966"/>
                  <a:pt x="1457325" y="606425"/>
                </a:cubicBezTo>
                <a:cubicBezTo>
                  <a:pt x="1457325" y="460884"/>
                  <a:pt x="1339341" y="342900"/>
                  <a:pt x="1193800" y="342900"/>
                </a:cubicBezTo>
                <a:close/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688289"/>
                  <a:pt x="2086954" y="2112557"/>
                  <a:pt x="1658481" y="2293786"/>
                </a:cubicBezTo>
                <a:lnTo>
                  <a:pt x="1580853" y="2317883"/>
                </a:lnTo>
                <a:lnTo>
                  <a:pt x="1580853" y="3478606"/>
                </a:lnTo>
                <a:lnTo>
                  <a:pt x="1320504" y="3735389"/>
                </a:lnTo>
                <a:lnTo>
                  <a:pt x="1580853" y="3992173"/>
                </a:lnTo>
                <a:lnTo>
                  <a:pt x="1580853" y="4001885"/>
                </a:lnTo>
                <a:lnTo>
                  <a:pt x="1320504" y="4258668"/>
                </a:lnTo>
                <a:lnTo>
                  <a:pt x="1580853" y="4515452"/>
                </a:lnTo>
                <a:lnTo>
                  <a:pt x="1580853" y="4525164"/>
                </a:lnTo>
                <a:lnTo>
                  <a:pt x="1320504" y="4781947"/>
                </a:lnTo>
                <a:lnTo>
                  <a:pt x="1577964" y="5035881"/>
                </a:lnTo>
                <a:lnTo>
                  <a:pt x="1191121" y="5404814"/>
                </a:lnTo>
                <a:lnTo>
                  <a:pt x="806747" y="5038235"/>
                </a:lnTo>
                <a:lnTo>
                  <a:pt x="806747" y="2317883"/>
                </a:lnTo>
                <a:lnTo>
                  <a:pt x="729119" y="2293786"/>
                </a:lnTo>
                <a:cubicBezTo>
                  <a:pt x="300646" y="2112557"/>
                  <a:pt x="0" y="1688289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3" name="슬라이드 17 형태 3"/>
          <p:cNvSpPr/>
          <p:nvPr/>
        </p:nvSpPr>
        <p:spPr>
          <a:xfrm>
            <a:off x="3574238" y="3429000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7 형태 12"/>
          <p:cNvSpPr txBox="1"/>
          <p:nvPr/>
        </p:nvSpPr>
        <p:spPr>
          <a:xfrm flipH="1">
            <a:off x="6249620" y="1735843"/>
            <a:ext cx="2897016" cy="11864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해당 토큰이 조작되었거나 변경되지 않았음을 확인하는 용도로 사용하며, 헤더(header)의 인코딩 값과 정보(payload)의 인코딩값을 합친 후에 주어진 비밀키를 통해 해쉬값을 생성합니다.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cxnSp>
        <p:nvCxnSpPr>
          <p:cNvPr id="35" name="슬라이드 17 형태 13"/>
          <p:cNvCxnSpPr/>
          <p:nvPr/>
        </p:nvCxnSpPr>
        <p:spPr>
          <a:xfrm>
            <a:off x="6355366" y="4137028"/>
            <a:ext cx="339218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17 형태 16"/>
          <p:cNvSpPr/>
          <p:nvPr/>
        </p:nvSpPr>
        <p:spPr>
          <a:xfrm>
            <a:off x="6314906" y="1289129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840089" y="1025839"/>
            <a:ext cx="1762534" cy="6962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서명(signature)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8" name="슬라이드 17 형태 17"/>
          <p:cNvSpPr txBox="1"/>
          <p:nvPr/>
        </p:nvSpPr>
        <p:spPr>
          <a:xfrm flipH="1">
            <a:off x="6215295" y="1262284"/>
            <a:ext cx="2799077" cy="39316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서명(signature)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9" name="슬라이드 17 형태 12"/>
          <p:cNvSpPr txBox="1"/>
          <p:nvPr/>
        </p:nvSpPr>
        <p:spPr>
          <a:xfrm flipH="1">
            <a:off x="6252606" y="3057706"/>
            <a:ext cx="3055766" cy="95993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이제 JWT의 구조까지 알아보았으니, (드디어) 본격적으로 Spring 환경에서 JWT를 다루기 위해 사용하는 jsonwebtoken 사용법에 대해 알아보도록 하겠습니다.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4206" y="4370827"/>
            <a:ext cx="5220072" cy="186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1987" y="1701301"/>
            <a:ext cx="4528025" cy="4742716"/>
          </a:xfrm>
          <a:prstGeom prst="rect">
            <a:avLst/>
          </a:prstGeom>
        </p:spPr>
      </p:pic>
      <p:sp>
        <p:nvSpPr>
          <p:cNvPr id="3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4" name="슬라이드 17 형태 16"/>
          <p:cNvSpPr/>
          <p:nvPr/>
        </p:nvSpPr>
        <p:spPr>
          <a:xfrm>
            <a:off x="545792" y="1027286"/>
            <a:ext cx="4292578" cy="406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rPr>
              <a:t>환경변수 설정</a:t>
            </a:r>
            <a:endParaRPr kumimoji="0" lang="ko-KR" altLang="en-US" sz="1800" b="0" i="0" u="none" strike="noStrike" kern="1200" cap="none" spc="0" normalizeH="0" baseline="0">
              <a:solidFill>
                <a:schemeClr val="dk1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45792" y="1027286"/>
            <a:ext cx="4292578" cy="406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503911" y="1025839"/>
            <a:ext cx="4181138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JwtProvider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0412" y="1534551"/>
            <a:ext cx="11084484" cy="4862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45792" y="1027286"/>
            <a:ext cx="4292578" cy="406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503911" y="1025839"/>
            <a:ext cx="4181138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FilterRegisterConfig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1617" y="2065524"/>
            <a:ext cx="11206457" cy="4305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45792" y="1027286"/>
            <a:ext cx="4292578" cy="406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503911" y="1025839"/>
            <a:ext cx="4181138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JwtVerifyFilter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043" y="1559485"/>
            <a:ext cx="11173944" cy="4943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8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JWT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토큰사용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24" name="슬라이드 17 형태 16"/>
          <p:cNvSpPr/>
          <p:nvPr/>
        </p:nvSpPr>
        <p:spPr>
          <a:xfrm>
            <a:off x="545792" y="1027286"/>
            <a:ext cx="4292578" cy="406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7 형태 17"/>
          <p:cNvSpPr txBox="1"/>
          <p:nvPr/>
        </p:nvSpPr>
        <p:spPr>
          <a:xfrm flipH="1">
            <a:off x="593745" y="1035178"/>
            <a:ext cx="2406871" cy="39166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7" name="슬라이드 17 형태 17"/>
          <p:cNvSpPr txBox="1"/>
          <p:nvPr/>
        </p:nvSpPr>
        <p:spPr>
          <a:xfrm flipH="1">
            <a:off x="503911" y="1025839"/>
            <a:ext cx="4181138" cy="39148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인증이 필요한 부분 주소 앞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/s/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추가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553" y="1612900"/>
            <a:ext cx="11174319" cy="4706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3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테스트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6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테스트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3" name="슬라이드 16 형태 2"/>
          <p:cNvSpPr/>
          <p:nvPr/>
        </p:nvSpPr>
        <p:spPr>
          <a:xfrm rot="10800000">
            <a:off x="5058410" y="2189569"/>
            <a:ext cx="2113915" cy="156527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16 형태 3"/>
          <p:cNvSpPr/>
          <p:nvPr/>
        </p:nvSpPr>
        <p:spPr>
          <a:xfrm rot="15180000" flipH="1">
            <a:off x="6069330" y="2839174"/>
            <a:ext cx="2113915" cy="156527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16 형태 4"/>
          <p:cNvSpPr/>
          <p:nvPr/>
        </p:nvSpPr>
        <p:spPr>
          <a:xfrm rot="19440000" flipH="1">
            <a:off x="5682615" y="3979634"/>
            <a:ext cx="2113915" cy="156527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6 형태 5"/>
          <p:cNvSpPr/>
          <p:nvPr/>
        </p:nvSpPr>
        <p:spPr>
          <a:xfrm rot="6420000">
            <a:off x="4053205" y="2859494"/>
            <a:ext cx="2113915" cy="156527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16 형태 6"/>
          <p:cNvSpPr/>
          <p:nvPr/>
        </p:nvSpPr>
        <p:spPr>
          <a:xfrm rot="2100000">
            <a:off x="4466590" y="3959949"/>
            <a:ext cx="2113915" cy="156527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16 형태 7"/>
          <p:cNvSpPr/>
          <p:nvPr/>
        </p:nvSpPr>
        <p:spPr>
          <a:xfrm>
            <a:off x="5365115" y="3142704"/>
            <a:ext cx="1501140" cy="150114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77800" sx="102000" sy="102000" algn="ctr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6 형태 8"/>
          <p:cNvSpPr/>
          <p:nvPr/>
        </p:nvSpPr>
        <p:spPr>
          <a:xfrm>
            <a:off x="5811520" y="3357334"/>
            <a:ext cx="568960" cy="56896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16 형태 9"/>
          <p:cNvSpPr txBox="1"/>
          <p:nvPr/>
        </p:nvSpPr>
        <p:spPr>
          <a:xfrm flipH="1">
            <a:off x="5100320" y="3942984"/>
            <a:ext cx="2012950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endParaRPr kumimoji="0" lang="en-US" altLang="ko-KR" sz="1600" b="1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2" name="슬라이드 16 형태 10"/>
          <p:cNvSpPr/>
          <p:nvPr/>
        </p:nvSpPr>
        <p:spPr>
          <a:xfrm>
            <a:off x="5916295" y="2373084"/>
            <a:ext cx="398145" cy="68072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3" name="슬라이드 16 형태 11"/>
          <p:cNvSpPr/>
          <p:nvPr/>
        </p:nvSpPr>
        <p:spPr>
          <a:xfrm>
            <a:off x="7190105" y="3357334"/>
            <a:ext cx="503555" cy="503555"/>
          </a:xfrm>
          <a:custGeom>
            <a:avLst/>
            <a:gdLst>
              <a:gd name="T0" fmla="*/ 1003326 w 2665"/>
              <a:gd name="T1" fmla="*/ 573986 h 5058"/>
              <a:gd name="T2" fmla="*/ 429943 w 2665"/>
              <a:gd name="T3" fmla="*/ 0 h 5058"/>
              <a:gd name="T4" fmla="*/ 429943 w 2665"/>
              <a:gd name="T5" fmla="*/ 756652 h 5058"/>
              <a:gd name="T6" fmla="*/ 114827 w 2665"/>
              <a:gd name="T7" fmla="*/ 440658 h 5058"/>
              <a:gd name="T8" fmla="*/ 0 w 2665"/>
              <a:gd name="T9" fmla="*/ 555531 h 5058"/>
              <a:gd name="T10" fmla="*/ 395683 w 2665"/>
              <a:gd name="T11" fmla="*/ 952500 h 5058"/>
              <a:gd name="T12" fmla="*/ 0 w 2665"/>
              <a:gd name="T13" fmla="*/ 1349469 h 5058"/>
              <a:gd name="T14" fmla="*/ 114827 w 2665"/>
              <a:gd name="T15" fmla="*/ 1464342 h 5058"/>
              <a:gd name="T16" fmla="*/ 429943 w 2665"/>
              <a:gd name="T17" fmla="*/ 1149101 h 5058"/>
              <a:gd name="T18" fmla="*/ 429943 w 2665"/>
              <a:gd name="T19" fmla="*/ 1905000 h 5058"/>
              <a:gd name="T20" fmla="*/ 1003326 w 2665"/>
              <a:gd name="T21" fmla="*/ 1331767 h 5058"/>
              <a:gd name="T22" fmla="*/ 624961 w 2665"/>
              <a:gd name="T23" fmla="*/ 952500 h 5058"/>
              <a:gd name="T24" fmla="*/ 1003326 w 2665"/>
              <a:gd name="T25" fmla="*/ 573986 h 5058"/>
              <a:gd name="T26" fmla="*/ 774425 w 2665"/>
              <a:gd name="T27" fmla="*/ 574739 h 5058"/>
              <a:gd name="T28" fmla="*/ 591454 w 2665"/>
              <a:gd name="T29" fmla="*/ 757782 h 5058"/>
              <a:gd name="T30" fmla="*/ 591078 w 2665"/>
              <a:gd name="T31" fmla="*/ 391320 h 5058"/>
              <a:gd name="T32" fmla="*/ 774425 w 2665"/>
              <a:gd name="T33" fmla="*/ 574739 h 5058"/>
              <a:gd name="T34" fmla="*/ 774425 w 2665"/>
              <a:gd name="T35" fmla="*/ 1330261 h 5058"/>
              <a:gd name="T36" fmla="*/ 591078 w 2665"/>
              <a:gd name="T37" fmla="*/ 1513304 h 5058"/>
              <a:gd name="T38" fmla="*/ 591454 w 2665"/>
              <a:gd name="T39" fmla="*/ 1147218 h 5058"/>
              <a:gd name="T40" fmla="*/ 774425 w 2665"/>
              <a:gd name="T41" fmla="*/ 1330261 h 50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65" h="5058">
                <a:moveTo>
                  <a:pt x="2665" y="1524"/>
                </a:moveTo>
                <a:lnTo>
                  <a:pt x="1142" y="0"/>
                </a:lnTo>
                <a:lnTo>
                  <a:pt x="1142" y="2009"/>
                </a:lnTo>
                <a:lnTo>
                  <a:pt x="305" y="1170"/>
                </a:lnTo>
                <a:lnTo>
                  <a:pt x="0" y="1475"/>
                </a:lnTo>
                <a:lnTo>
                  <a:pt x="1051" y="2529"/>
                </a:lnTo>
                <a:lnTo>
                  <a:pt x="0" y="3583"/>
                </a:lnTo>
                <a:lnTo>
                  <a:pt x="305" y="3888"/>
                </a:lnTo>
                <a:lnTo>
                  <a:pt x="1142" y="3051"/>
                </a:lnTo>
                <a:lnTo>
                  <a:pt x="1142" y="5058"/>
                </a:lnTo>
                <a:lnTo>
                  <a:pt x="2665" y="3536"/>
                </a:lnTo>
                <a:lnTo>
                  <a:pt x="1660" y="2529"/>
                </a:lnTo>
                <a:lnTo>
                  <a:pt x="2665" y="1524"/>
                </a:lnTo>
                <a:close/>
                <a:moveTo>
                  <a:pt x="2057" y="1526"/>
                </a:moveTo>
                <a:lnTo>
                  <a:pt x="1571" y="2012"/>
                </a:lnTo>
                <a:lnTo>
                  <a:pt x="1570" y="1039"/>
                </a:lnTo>
                <a:lnTo>
                  <a:pt x="2057" y="1526"/>
                </a:lnTo>
                <a:close/>
                <a:moveTo>
                  <a:pt x="2057" y="3532"/>
                </a:moveTo>
                <a:lnTo>
                  <a:pt x="1570" y="4018"/>
                </a:lnTo>
                <a:lnTo>
                  <a:pt x="1571" y="3046"/>
                </a:lnTo>
                <a:lnTo>
                  <a:pt x="2057" y="3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4" name="슬라이드 16 형태 12"/>
          <p:cNvSpPr/>
          <p:nvPr/>
        </p:nvSpPr>
        <p:spPr>
          <a:xfrm>
            <a:off x="6546850" y="4709884"/>
            <a:ext cx="566420" cy="38671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59999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16 형태 13"/>
          <p:cNvSpPr/>
          <p:nvPr/>
        </p:nvSpPr>
        <p:spPr>
          <a:xfrm>
            <a:off x="4599305" y="3312884"/>
            <a:ext cx="459105" cy="613410"/>
          </a:xfrm>
          <a:custGeom>
            <a:avLst/>
            <a:gdLst/>
            <a:rect l="l" t="t" r="r" b="b"/>
            <a:pathLst>
              <a:path w="1364908" h="2509016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6" name="슬라이드 16 형태 14"/>
          <p:cNvSpPr/>
          <p:nvPr/>
        </p:nvSpPr>
        <p:spPr>
          <a:xfrm>
            <a:off x="5100320" y="4643844"/>
            <a:ext cx="519430" cy="519430"/>
          </a:xfrm>
          <a:custGeom>
            <a:avLst/>
            <a:gdLst/>
            <a:rect l="l" t="t" r="r" b="b"/>
            <a:pathLst>
              <a:path w="1366582" h="1042046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7" name="슬라이드 16 형태 15"/>
          <p:cNvSpPr txBox="1"/>
          <p:nvPr/>
        </p:nvSpPr>
        <p:spPr>
          <a:xfrm flipH="1">
            <a:off x="8286673" y="2081580"/>
            <a:ext cx="2012950" cy="45016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코드 품질 향상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8" name="슬라이드 16 형태 16"/>
          <p:cNvSpPr txBox="1"/>
          <p:nvPr/>
        </p:nvSpPr>
        <p:spPr>
          <a:xfrm flipH="1">
            <a:off x="8249321" y="2620419"/>
            <a:ext cx="2564821" cy="161630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JUnit을 사용하면 코드 품질을 향상시킬 수 있습니다. 테스트 케이스를 작성하면서 코드를 리팩토링할 수 있으며, 이는 코드의 가독성과 유지보수성을 향상시키는 데 도움을 줍니다.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9" name="슬라이드 16 형태 17"/>
          <p:cNvSpPr txBox="1"/>
          <p:nvPr/>
        </p:nvSpPr>
        <p:spPr>
          <a:xfrm flipH="1">
            <a:off x="1611858" y="2173670"/>
            <a:ext cx="2012950" cy="45332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빠른 피드백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16 형태 18"/>
          <p:cNvSpPr txBox="1"/>
          <p:nvPr/>
        </p:nvSpPr>
        <p:spPr>
          <a:xfrm flipH="1">
            <a:off x="1611857" y="2619125"/>
            <a:ext cx="2564821" cy="139852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JUnit을 사용하면 코드 변경에 대한 피드백을 빠르게 받을 수 있습니다. 테스트 케이스를 실행하면, 테스트 케이스가 실패하면 실패 원인을 빠르게 파악하고 수정할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1" name="슬라이드 16 형태 19"/>
          <p:cNvSpPr txBox="1"/>
          <p:nvPr/>
        </p:nvSpPr>
        <p:spPr>
          <a:xfrm flipH="1">
            <a:off x="1948033" y="4987358"/>
            <a:ext cx="2012950" cy="44951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설계 개선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2" name="슬라이드 16 형태 20"/>
          <p:cNvSpPr txBox="1"/>
          <p:nvPr/>
        </p:nvSpPr>
        <p:spPr>
          <a:xfrm flipH="1">
            <a:off x="1976047" y="5479504"/>
            <a:ext cx="2564821" cy="140516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JUnit을 사용하면 설계를 개선할 수 있습니다. 테스트 케이스를 작성하면서 객체 간의 관계를 파악하고, 이를 토대로 설계를 개선할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3" name="슬라이드 16 형태 21"/>
          <p:cNvSpPr txBox="1"/>
          <p:nvPr/>
        </p:nvSpPr>
        <p:spPr>
          <a:xfrm flipH="1">
            <a:off x="7866380" y="5179037"/>
            <a:ext cx="2012950" cy="45076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버그 예방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4" name="슬라이드 16 형태 22"/>
          <p:cNvSpPr txBox="1"/>
          <p:nvPr/>
        </p:nvSpPr>
        <p:spPr>
          <a:xfrm flipH="1">
            <a:off x="7735642" y="5599876"/>
            <a:ext cx="4077615" cy="118435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JUnit을 사용하면 버그를 미리 예방할 수 있습니다. 테스트 케이스를 작성하면서 예상치 못한 버그를 발견하고 수정할 수 있으며, 이는 실제 서비스에서 발생할 수 있는 버그를 사전에 방지하는 데 도움을 줍니다.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5" name="슬라이드 16 형태 23"/>
          <p:cNvSpPr txBox="1"/>
          <p:nvPr/>
        </p:nvSpPr>
        <p:spPr>
          <a:xfrm flipH="1">
            <a:off x="4972341" y="471334"/>
            <a:ext cx="2012950" cy="45068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자동화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6" name="슬라이드 16 형태 24"/>
          <p:cNvSpPr txBox="1"/>
          <p:nvPr/>
        </p:nvSpPr>
        <p:spPr>
          <a:xfrm flipH="1">
            <a:off x="4972340" y="916789"/>
            <a:ext cx="2564821" cy="140540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JUnit을 사용하면 단위 테스트를 자동화할 수 있습니다. 반복적인 테스트를 자동화하면 테스트 시간을 줄일 수 있으며, 테스트의 정확성을 높일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테스트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7 형태 19"/>
          <p:cNvSpPr txBox="1"/>
          <p:nvPr/>
        </p:nvSpPr>
        <p:spPr>
          <a:xfrm flipH="1">
            <a:off x="698005" y="1282096"/>
            <a:ext cx="2173416" cy="39239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Test code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155" y="2046288"/>
            <a:ext cx="10852338" cy="340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JUNIT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테스트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6" name="슬라이드 17 형태 4"/>
          <p:cNvSpPr/>
          <p:nvPr/>
        </p:nvSpPr>
        <p:spPr>
          <a:xfrm flipV="1">
            <a:off x="5772677" y="3547436"/>
            <a:ext cx="551395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495321" y="1277412"/>
            <a:ext cx="2771063" cy="387558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BeforeEach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17 형태 18"/>
          <p:cNvSpPr/>
          <p:nvPr/>
        </p:nvSpPr>
        <p:spPr>
          <a:xfrm>
            <a:off x="6427057" y="1229355"/>
            <a:ext cx="2882505" cy="386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7 형태 19"/>
          <p:cNvSpPr txBox="1"/>
          <p:nvPr/>
        </p:nvSpPr>
        <p:spPr>
          <a:xfrm flipH="1">
            <a:off x="6478373" y="1244743"/>
            <a:ext cx="1762534" cy="39165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차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DTO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682" y="1828705"/>
            <a:ext cx="5172075" cy="442389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1513" y="1811991"/>
            <a:ext cx="5323169" cy="444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0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2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차 프로젝트 의의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4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문서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5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문서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cxnSp>
        <p:nvCxnSpPr>
          <p:cNvPr id="3" name="슬라이드 5 형태 2"/>
          <p:cNvCxnSpPr/>
          <p:nvPr/>
        </p:nvCxnSpPr>
        <p:spPr>
          <a:xfrm>
            <a:off x="1614000" y="3547745"/>
            <a:ext cx="8964000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5 형태 3"/>
          <p:cNvSpPr/>
          <p:nvPr/>
        </p:nvSpPr>
        <p:spPr>
          <a:xfrm>
            <a:off x="2157730" y="2720975"/>
            <a:ext cx="1641475" cy="1641475"/>
          </a:xfrm>
          <a:prstGeom prst="diamond">
            <a:avLst/>
          </a:prstGeom>
          <a:solidFill>
            <a:srgbClr val="ffc000"/>
          </a:solidFill>
          <a:ln>
            <a:noFill/>
          </a:ln>
          <a:effectLst>
            <a:outerShdw blurRad="2794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5 형태 4"/>
          <p:cNvSpPr/>
          <p:nvPr/>
        </p:nvSpPr>
        <p:spPr>
          <a:xfrm>
            <a:off x="4065270" y="2994025"/>
            <a:ext cx="1095375" cy="1095375"/>
          </a:xfrm>
          <a:prstGeom prst="diamond">
            <a:avLst/>
          </a:prstGeom>
          <a:solidFill>
            <a:srgbClr val="ffc000"/>
          </a:solidFill>
          <a:ln>
            <a:noFill/>
          </a:ln>
          <a:effectLst>
            <a:outerShdw blurRad="2794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5 형태 5"/>
          <p:cNvSpPr/>
          <p:nvPr/>
        </p:nvSpPr>
        <p:spPr>
          <a:xfrm>
            <a:off x="5426710" y="2720975"/>
            <a:ext cx="1641475" cy="1641475"/>
          </a:xfrm>
          <a:prstGeom prst="diamond">
            <a:avLst/>
          </a:prstGeom>
          <a:solidFill>
            <a:srgbClr val="ffc000"/>
          </a:solidFill>
          <a:ln>
            <a:noFill/>
          </a:ln>
          <a:effectLst>
            <a:outerShdw blurRad="2794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5 형태 6"/>
          <p:cNvSpPr/>
          <p:nvPr/>
        </p:nvSpPr>
        <p:spPr>
          <a:xfrm>
            <a:off x="7334250" y="2880360"/>
            <a:ext cx="1322705" cy="1322705"/>
          </a:xfrm>
          <a:prstGeom prst="diamond">
            <a:avLst/>
          </a:prstGeom>
          <a:solidFill>
            <a:srgbClr val="ffc000"/>
          </a:solidFill>
          <a:ln>
            <a:noFill/>
          </a:ln>
          <a:effectLst>
            <a:outerShdw blurRad="2794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5 형태 7"/>
          <p:cNvSpPr/>
          <p:nvPr/>
        </p:nvSpPr>
        <p:spPr>
          <a:xfrm>
            <a:off x="8923020" y="3032125"/>
            <a:ext cx="1019175" cy="1019175"/>
          </a:xfrm>
          <a:prstGeom prst="diamond">
            <a:avLst/>
          </a:prstGeom>
          <a:solidFill>
            <a:srgbClr val="ffc000"/>
          </a:solidFill>
          <a:ln>
            <a:noFill/>
          </a:ln>
          <a:effectLst>
            <a:outerShdw blurRad="2794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5 형태 8"/>
          <p:cNvSpPr/>
          <p:nvPr/>
        </p:nvSpPr>
        <p:spPr>
          <a:xfrm>
            <a:off x="1254760" y="2994025"/>
            <a:ext cx="359410" cy="1205865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5 형태 9"/>
          <p:cNvSpPr/>
          <p:nvPr/>
        </p:nvSpPr>
        <p:spPr>
          <a:xfrm>
            <a:off x="937895" y="3172460"/>
            <a:ext cx="273050" cy="916940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2" name="슬라이드 5 형태 10"/>
          <p:cNvSpPr/>
          <p:nvPr/>
        </p:nvSpPr>
        <p:spPr>
          <a:xfrm flipH="1">
            <a:off x="10578465" y="2945130"/>
            <a:ext cx="359410" cy="1205865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3" name="슬라이드 5 형태 11"/>
          <p:cNvSpPr/>
          <p:nvPr/>
        </p:nvSpPr>
        <p:spPr>
          <a:xfrm flipH="1">
            <a:off x="10996295" y="3089275"/>
            <a:ext cx="273050" cy="916940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4" name="슬라이드 5 형태 12"/>
          <p:cNvSpPr txBox="1"/>
          <p:nvPr/>
        </p:nvSpPr>
        <p:spPr>
          <a:xfrm flipH="1">
            <a:off x="1971675" y="4410714"/>
            <a:ext cx="2956111" cy="117855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API의 기능과 사용 방법을 명확히 전달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5" name="슬라이드 5 형태 13"/>
          <p:cNvSpPr txBox="1"/>
          <p:nvPr/>
        </p:nvSpPr>
        <p:spPr>
          <a:xfrm flipH="1">
            <a:off x="1971674" y="5286851"/>
            <a:ext cx="2954020" cy="74056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API의 기능과 사용 방법을 명확히 전달하여 개발자들이 제대로된 사용이 가능하도록 함.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6" name="슬라이드 5 형태 14"/>
          <p:cNvSpPr txBox="1"/>
          <p:nvPr/>
        </p:nvSpPr>
        <p:spPr>
          <a:xfrm flipH="1">
            <a:off x="3606800" y="1038350"/>
            <a:ext cx="2788023" cy="117907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API 업그레이드 및 유지보수 용이성 향상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7" name="슬라이드 5 형태 15"/>
          <p:cNvSpPr txBox="1"/>
          <p:nvPr/>
        </p:nvSpPr>
        <p:spPr>
          <a:xfrm flipH="1">
            <a:off x="3653490" y="1844729"/>
            <a:ext cx="2954020" cy="52527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 업그레이드 및 유지보수 용이성 향상을 도모함.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8" name="슬라이드 5 형태 16"/>
          <p:cNvSpPr txBox="1"/>
          <p:nvPr/>
        </p:nvSpPr>
        <p:spPr>
          <a:xfrm flipH="1">
            <a:off x="5241290" y="4410714"/>
            <a:ext cx="2012950" cy="44513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API 사용성 개선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9" name="슬라이드 5 형태 17"/>
          <p:cNvSpPr txBox="1"/>
          <p:nvPr/>
        </p:nvSpPr>
        <p:spPr>
          <a:xfrm flipH="1">
            <a:off x="5184517" y="5282021"/>
            <a:ext cx="2954020" cy="74539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 사용성을 개선하고 개발자들이 API를 더 쉽게 사용할 수 있도록 함.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0" name="슬라이드 5 형태 18"/>
          <p:cNvSpPr txBox="1"/>
          <p:nvPr/>
        </p:nvSpPr>
        <p:spPr>
          <a:xfrm flipH="1">
            <a:off x="6988810" y="1143125"/>
            <a:ext cx="2012950" cy="44564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API 보안 강화</a:t>
            </a:r>
            <a:endParaRPr kumimoji="0" lang="zh-CN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1" name="슬라이드 5 형태 19"/>
          <p:cNvSpPr txBox="1"/>
          <p:nvPr/>
        </p:nvSpPr>
        <p:spPr>
          <a:xfrm flipH="1">
            <a:off x="6988809" y="1831470"/>
            <a:ext cx="2954020" cy="96697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 문서는 API에 대한 접근 권한 및 보안 정책 등의 정보를 포함할 수 있습니다. 이러한 정보는 API 사용자가 API를 안전하게 사용할 수 있도록 도와줍니다.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2" name="슬라이드 5 형태 20"/>
          <p:cNvSpPr txBox="1"/>
          <p:nvPr/>
        </p:nvSpPr>
        <p:spPr>
          <a:xfrm flipH="1">
            <a:off x="8425815" y="4410714"/>
            <a:ext cx="2012950" cy="81660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개발자 경험 개선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3" name="슬라이드 5 형태 21"/>
          <p:cNvSpPr txBox="1"/>
          <p:nvPr/>
        </p:nvSpPr>
        <p:spPr>
          <a:xfrm flipH="1">
            <a:off x="8432122" y="5259752"/>
            <a:ext cx="2954020" cy="52954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개발자 경험을 개선하고 개발자들의 참여를 촉진함.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4" name="슬라이드 5 형태 22"/>
          <p:cNvSpPr txBox="1"/>
          <p:nvPr/>
        </p:nvSpPr>
        <p:spPr>
          <a:xfrm flipH="1">
            <a:off x="2343785" y="3172460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5 형태 23"/>
          <p:cNvSpPr txBox="1"/>
          <p:nvPr/>
        </p:nvSpPr>
        <p:spPr>
          <a:xfrm flipH="1">
            <a:off x="3957320" y="3172460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6" name="슬라이드 5 형태 24"/>
          <p:cNvSpPr txBox="1"/>
          <p:nvPr/>
        </p:nvSpPr>
        <p:spPr>
          <a:xfrm flipH="1">
            <a:off x="5570855" y="3172460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5 형태 25"/>
          <p:cNvSpPr txBox="1"/>
          <p:nvPr/>
        </p:nvSpPr>
        <p:spPr>
          <a:xfrm flipH="1">
            <a:off x="7345045" y="3172460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5 형태 26"/>
          <p:cNvSpPr txBox="1"/>
          <p:nvPr/>
        </p:nvSpPr>
        <p:spPr>
          <a:xfrm flipH="1">
            <a:off x="8797925" y="3172460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Impact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4298" y="1114811"/>
            <a:ext cx="9543404" cy="5069933"/>
          </a:xfrm>
          <a:prstGeom prst="rect">
            <a:avLst/>
          </a:prstGeom>
        </p:spPr>
      </p:pic>
      <p:sp>
        <p:nvSpPr>
          <p:cNvPr id="3" name="슬라이드 5 형태 1"/>
          <p:cNvSpPr txBox="1"/>
          <p:nvPr/>
        </p:nvSpPr>
        <p:spPr>
          <a:xfrm>
            <a:off x="478968" y="391886"/>
            <a:ext cx="5881916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문서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(Swagger)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5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특이기술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특이기술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Tika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057" y="1938056"/>
            <a:ext cx="5715000" cy="4457326"/>
          </a:xfrm>
          <a:prstGeom prst="rect">
            <a:avLst/>
          </a:prstGeom>
        </p:spPr>
      </p:pic>
      <p:sp>
        <p:nvSpPr>
          <p:cNvPr id="27" name="슬라이드 12 형태 2"/>
          <p:cNvSpPr/>
          <p:nvPr/>
        </p:nvSpPr>
        <p:spPr>
          <a:xfrm>
            <a:off x="6312200" y="1207452"/>
            <a:ext cx="5485354" cy="521816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2 형태 6"/>
          <p:cNvSpPr txBox="1"/>
          <p:nvPr/>
        </p:nvSpPr>
        <p:spPr>
          <a:xfrm flipH="1">
            <a:off x="7518380" y="1365940"/>
            <a:ext cx="4024367" cy="96615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아파치 Tika는 다양한 형식의 문서에서 텍스트와 메타데이터를 추출하는 자바 기반의 오픈소스 라이브러리입니다.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Tika는 PDF, 워드, 엑셀, HTML, XML, CSV, JSON 등 다양한 형식의 문서를 처리할 수 있습니다.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2" name="슬라이드 12 형태 14"/>
          <p:cNvSpPr/>
          <p:nvPr/>
        </p:nvSpPr>
        <p:spPr>
          <a:xfrm>
            <a:off x="6315375" y="872807"/>
            <a:ext cx="5485353" cy="26797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grpSp>
        <p:nvGrpSpPr>
          <p:cNvPr id="33" name="슬라이드 12 형태 11"/>
          <p:cNvGrpSpPr/>
          <p:nvPr/>
        </p:nvGrpSpPr>
        <p:grpSpPr>
          <a:xfrm rot="0">
            <a:off x="6602244" y="1470621"/>
            <a:ext cx="654834" cy="673510"/>
            <a:chOff x="0" y="0"/>
            <a:chExt cx="377825" cy="374650"/>
          </a:xfrm>
        </p:grpSpPr>
        <p:sp>
          <p:nvSpPr>
            <p:cNvPr id="34" name="슬라이드 12 형태 11 그룹 1"/>
            <p:cNvSpPr/>
            <p:nvPr/>
          </p:nvSpPr>
          <p:spPr>
            <a:xfrm>
              <a:off x="0" y="0"/>
              <a:ext cx="377825" cy="228600"/>
            </a:xfrm>
            <a:custGeom>
              <a:avLst/>
              <a:gdLst/>
              <a:cxnLst>
                <a:cxn ang="0">
                  <a:pos x="188913" y="70805"/>
                </a:cxn>
                <a:cxn ang="0">
                  <a:pos x="335167" y="218485"/>
                </a:cxn>
                <a:cxn ang="0">
                  <a:pos x="369700" y="218485"/>
                </a:cxn>
                <a:cxn ang="0">
                  <a:pos x="369700" y="184094"/>
                </a:cxn>
                <a:cxn ang="0">
                  <a:pos x="188913" y="0"/>
                </a:cxn>
                <a:cxn ang="0">
                  <a:pos x="10157" y="184094"/>
                </a:cxn>
                <a:cxn ang="0">
                  <a:pos x="10157" y="218485"/>
                </a:cxn>
                <a:cxn ang="0">
                  <a:pos x="44689" y="218485"/>
                </a:cxn>
                <a:cxn ang="0">
                  <a:pos x="188913" y="70805"/>
                </a:cxn>
              </a:cxnLst>
              <a:rect l="0" t="0" r="0" b="0"/>
              <a:pathLst>
                <a:path w="186" h="113">
                  <a:moveTo>
                    <a:pt x="93" y="35"/>
                  </a:moveTo>
                  <a:quadBezTo>
                    <a:pt x="165" y="108"/>
                    <a:pt x="165" y="108"/>
                  </a:quad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quadBezTo>
                    <a:pt x="93" y="0"/>
                    <a:pt x="93" y="0"/>
                  </a:quadBezTo>
                  <a:quadBezTo>
                    <a:pt x="5" y="91"/>
                    <a:pt x="5" y="91"/>
                  </a:quad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  <p:sp>
          <p:nvSpPr>
            <p:cNvPr id="35" name="슬라이드 12 형태 11 그룹 2"/>
            <p:cNvSpPr/>
            <p:nvPr/>
          </p:nvSpPr>
          <p:spPr>
            <a:xfrm>
              <a:off x="50800" y="214312"/>
              <a:ext cx="277813" cy="16033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0338"/>
                </a:cxn>
                <a:cxn ang="0">
                  <a:pos x="98356" y="160338"/>
                </a:cxn>
                <a:cxn ang="0">
                  <a:pos x="98356" y="46550"/>
                </a:cxn>
                <a:cxn ang="0">
                  <a:pos x="179457" y="46550"/>
                </a:cxn>
                <a:cxn ang="0">
                  <a:pos x="179457" y="160338"/>
                </a:cxn>
                <a:cxn ang="0">
                  <a:pos x="277813" y="160338"/>
                </a:cxn>
                <a:cxn ang="0">
                  <a:pos x="277813" y="0"/>
                </a:cxn>
              </a:cxnLst>
              <a:rect l="0" t="0" r="0" b="0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</p:grpSp>
      <p:sp>
        <p:nvSpPr>
          <p:cNvPr id="36" name="슬라이드 4 형태 9"/>
          <p:cNvSpPr txBox="1"/>
          <p:nvPr/>
        </p:nvSpPr>
        <p:spPr>
          <a:xfrm flipH="1">
            <a:off x="6631866" y="3320716"/>
            <a:ext cx="4889760" cy="272575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문서 파싱: 다양한 형식의 문서에서 텍스트와 메타데이터를 추출합니다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언어 감지: 텍스트에서 언어를 감지합니다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Named Entity Recognition: 텍스트에서 개체명을 인식합니다.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문서 요약: 문서의 내용을 요약합니다.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검색 인덱싱: 문서의 텍스트를 인덱싱합니다.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kumimoji="0" lang="zh-CN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- 문서 변환: 문서 형식을 변환합니다.</a:t>
            </a:r>
            <a:endParaRPr kumimoji="0" lang="zh-CN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특이기술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Tika code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664" y="1821350"/>
            <a:ext cx="10878669" cy="3649009"/>
          </a:xfrm>
          <a:prstGeom prst="rect">
            <a:avLst/>
          </a:prstGeom>
        </p:spPr>
      </p:pic>
      <p:sp>
        <p:nvSpPr>
          <p:cNvPr id="38" name="슬라이드 12 형태 6"/>
          <p:cNvSpPr txBox="1"/>
          <p:nvPr/>
        </p:nvSpPr>
        <p:spPr>
          <a:xfrm flipH="1">
            <a:off x="4270613" y="5810939"/>
            <a:ext cx="9445385" cy="3812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profile 변수로 전달된 Base64로 인코딩된 이미지 데이터의 확장자를 추출</a:t>
            </a:r>
            <a:endParaRPr kumimoji="0" lang="zh-CN" altLang="en-US" sz="16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grpSp>
        <p:nvGrpSpPr>
          <p:cNvPr id="39" name="슬라이드 12 형태 11"/>
          <p:cNvGrpSpPr/>
          <p:nvPr/>
        </p:nvGrpSpPr>
        <p:grpSpPr>
          <a:xfrm rot="0">
            <a:off x="2427706" y="5668679"/>
            <a:ext cx="560760" cy="602955"/>
            <a:chOff x="0" y="0"/>
            <a:chExt cx="377825" cy="374650"/>
          </a:xfrm>
        </p:grpSpPr>
        <p:sp>
          <p:nvSpPr>
            <p:cNvPr id="40" name="슬라이드 12 형태 11 그룹 1"/>
            <p:cNvSpPr/>
            <p:nvPr/>
          </p:nvSpPr>
          <p:spPr>
            <a:xfrm>
              <a:off x="0" y="0"/>
              <a:ext cx="377825" cy="228600"/>
            </a:xfrm>
            <a:custGeom>
              <a:avLst/>
              <a:gdLst/>
              <a:cxnLst>
                <a:cxn ang="0">
                  <a:pos x="188913" y="70805"/>
                </a:cxn>
                <a:cxn ang="0">
                  <a:pos x="335167" y="218485"/>
                </a:cxn>
                <a:cxn ang="0">
                  <a:pos x="369700" y="218485"/>
                </a:cxn>
                <a:cxn ang="0">
                  <a:pos x="369700" y="184094"/>
                </a:cxn>
                <a:cxn ang="0">
                  <a:pos x="188913" y="0"/>
                </a:cxn>
                <a:cxn ang="0">
                  <a:pos x="10157" y="184094"/>
                </a:cxn>
                <a:cxn ang="0">
                  <a:pos x="10157" y="218485"/>
                </a:cxn>
                <a:cxn ang="0">
                  <a:pos x="44689" y="218485"/>
                </a:cxn>
                <a:cxn ang="0">
                  <a:pos x="188913" y="70805"/>
                </a:cxn>
              </a:cxnLst>
              <a:rect l="0" t="0" r="0" b="0"/>
              <a:pathLst>
                <a:path w="186" h="113">
                  <a:moveTo>
                    <a:pt x="93" y="35"/>
                  </a:moveTo>
                  <a:quadBezTo>
                    <a:pt x="165" y="108"/>
                    <a:pt x="165" y="108"/>
                  </a:quad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quadBezTo>
                    <a:pt x="93" y="0"/>
                    <a:pt x="93" y="0"/>
                  </a:quadBezTo>
                  <a:quadBezTo>
                    <a:pt x="5" y="91"/>
                    <a:pt x="5" y="91"/>
                  </a:quad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  <p:sp>
          <p:nvSpPr>
            <p:cNvPr id="41" name="슬라이드 12 형태 11 그룹 2"/>
            <p:cNvSpPr/>
            <p:nvPr/>
          </p:nvSpPr>
          <p:spPr>
            <a:xfrm>
              <a:off x="50800" y="214312"/>
              <a:ext cx="277813" cy="16033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0338"/>
                </a:cxn>
                <a:cxn ang="0">
                  <a:pos x="98356" y="160338"/>
                </a:cxn>
                <a:cxn ang="0">
                  <a:pos x="98356" y="46550"/>
                </a:cxn>
                <a:cxn ang="0">
                  <a:pos x="179457" y="46550"/>
                </a:cxn>
                <a:cxn ang="0">
                  <a:pos x="179457" y="160338"/>
                </a:cxn>
                <a:cxn ang="0">
                  <a:pos x="277813" y="160338"/>
                </a:cxn>
                <a:cxn ang="0">
                  <a:pos x="277813" y="0"/>
                </a:cxn>
              </a:cxnLst>
              <a:rect l="0" t="0" r="0" b="0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</p:grpSp>
      <p:sp>
        <p:nvSpPr>
          <p:cNvPr id="42" name="슬라이드 12 형태 6"/>
          <p:cNvSpPr txBox="1"/>
          <p:nvPr/>
        </p:nvSpPr>
        <p:spPr>
          <a:xfrm flipH="1">
            <a:off x="4270613" y="5810939"/>
            <a:ext cx="9445385" cy="3812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profile 변수로 전달된 Base64로 인코딩된 이미지 데이터의 확장자를 추출</a:t>
            </a:r>
            <a:endParaRPr kumimoji="0" lang="zh-CN" altLang="en-US" sz="16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43" name="슬라이드 12 형태 6"/>
          <p:cNvSpPr txBox="1"/>
          <p:nvPr/>
        </p:nvSpPr>
        <p:spPr>
          <a:xfrm flipH="1">
            <a:off x="4270613" y="5810939"/>
            <a:ext cx="9445385" cy="38122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profile 변수로 전달된 Base64로 인코딩된 이미지 데이터의 확장자를 추출</a:t>
            </a:r>
            <a:endParaRPr kumimoji="0" lang="zh-CN" altLang="en-US" sz="16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44" name="슬라이드 12 형태 6"/>
          <p:cNvSpPr txBox="1"/>
          <p:nvPr/>
        </p:nvSpPr>
        <p:spPr>
          <a:xfrm flipH="1">
            <a:off x="2851388" y="5796283"/>
            <a:ext cx="1407750" cy="38573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ex) img/jpg</a:t>
            </a:r>
            <a:endParaRPr kumimoji="0" lang="en-US" altLang="ko-KR" sz="1600" b="1" i="0" u="none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6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AWS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배포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1026" y="1896715"/>
            <a:ext cx="9689948" cy="4427085"/>
          </a:xfrm>
          <a:prstGeom prst="rect">
            <a:avLst/>
          </a:prstGeom>
        </p:spPr>
      </p:pic>
      <p:sp>
        <p:nvSpPr>
          <p:cNvPr id="3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AWS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배포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4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배포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999861" y="1294718"/>
            <a:ext cx="5371861" cy="27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250" b="1" i="0" strike="noStrike" mc:Ignorable="hp" hp:hslEmbossed="0">
                <a:solidFill>
                  <a:schemeClr val="tx1"/>
                </a:solidFill>
                <a:latin typeface="Arial"/>
                <a:ea typeface="S?hne"/>
              </a:rPr>
              <a:t>MobaXterm을 사용하여 원격 서버에 있는 JAR 파일을 업로드</a:t>
            </a:r>
            <a:r>
              <a:rPr xmlns:mc="http://schemas.openxmlformats.org/markup-compatibility/2006" xmlns:hp="http://schemas.haansoft.com/office/presentation/8.0" lang="en-US" altLang="ko-KR" sz="1250" b="1" i="0" strike="noStrike" mc:Ignorable="hp" hp:hslEmbossed="0">
                <a:solidFill>
                  <a:schemeClr val="tx1"/>
                </a:solidFill>
                <a:latin typeface="Arial"/>
                <a:ea typeface="S?hne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250" b="1" i="0" strike="noStrike" mc:Ignorable="hp" hp:hslEmbossed="0">
                <a:solidFill>
                  <a:schemeClr val="tx1"/>
                </a:solidFill>
                <a:latin typeface="Arial"/>
                <a:ea typeface="S?hne"/>
              </a:rPr>
              <a:t>후</a:t>
            </a:r>
            <a:r>
              <a:rPr xmlns:mc="http://schemas.openxmlformats.org/markup-compatibility/2006" xmlns:hp="http://schemas.haansoft.com/office/presentation/8.0" sz="1250" b="1" i="0" strike="noStrike" mc:Ignorable="hp" hp:hslEmbossed="0">
                <a:solidFill>
                  <a:schemeClr val="tx1"/>
                </a:solidFill>
                <a:latin typeface="Arial"/>
                <a:ea typeface="S?hne"/>
              </a:rPr>
              <a:t> 실행</a:t>
            </a:r>
            <a:endParaRPr xmlns:mc="http://schemas.openxmlformats.org/markup-compatibility/2006" xmlns:hp="http://schemas.haansoft.com/office/presentation/8.0" sz="1250" b="1" i="0" strike="noStrike" mc:Ignorable="hp" hp:hslEmbossed="0">
              <a:solidFill>
                <a:schemeClr val="tx1"/>
              </a:solidFill>
              <a:latin typeface="Arial"/>
              <a:ea typeface="S?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AWS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배포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배포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167" y="1756430"/>
            <a:ext cx="10905068" cy="4028948"/>
          </a:xfrm>
          <a:prstGeom prst="rect">
            <a:avLst/>
          </a:prstGeom>
        </p:spPr>
      </p:pic>
      <p:sp>
        <p:nvSpPr>
          <p:cNvPr id="38" name="슬라이드 12 형태 6"/>
          <p:cNvSpPr txBox="1"/>
          <p:nvPr/>
        </p:nvSpPr>
        <p:spPr>
          <a:xfrm flipH="1">
            <a:off x="3360449" y="6033190"/>
            <a:ext cx="9445385" cy="38475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포스트맨의 환경설정에 변수url을 배포한 내 서버 아이피로 지정</a:t>
            </a:r>
            <a:endParaRPr kumimoji="0" lang="zh-CN" altLang="en-US" sz="16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grpSp>
        <p:nvGrpSpPr>
          <p:cNvPr id="39" name="슬라이드 12 형태 11"/>
          <p:cNvGrpSpPr/>
          <p:nvPr/>
        </p:nvGrpSpPr>
        <p:grpSpPr>
          <a:xfrm rot="0">
            <a:off x="1517542" y="5890930"/>
            <a:ext cx="560760" cy="602955"/>
            <a:chOff x="0" y="0"/>
            <a:chExt cx="377825" cy="374650"/>
          </a:xfrm>
        </p:grpSpPr>
        <p:sp>
          <p:nvSpPr>
            <p:cNvPr id="40" name="슬라이드 12 형태 11 그룹 1"/>
            <p:cNvSpPr/>
            <p:nvPr/>
          </p:nvSpPr>
          <p:spPr>
            <a:xfrm>
              <a:off x="0" y="0"/>
              <a:ext cx="377825" cy="228600"/>
            </a:xfrm>
            <a:custGeom>
              <a:avLst/>
              <a:gdLst/>
              <a:cxnLst>
                <a:cxn ang="0">
                  <a:pos x="188913" y="70805"/>
                </a:cxn>
                <a:cxn ang="0">
                  <a:pos x="335167" y="218485"/>
                </a:cxn>
                <a:cxn ang="0">
                  <a:pos x="369700" y="218485"/>
                </a:cxn>
                <a:cxn ang="0">
                  <a:pos x="369700" y="184094"/>
                </a:cxn>
                <a:cxn ang="0">
                  <a:pos x="188913" y="0"/>
                </a:cxn>
                <a:cxn ang="0">
                  <a:pos x="10157" y="184094"/>
                </a:cxn>
                <a:cxn ang="0">
                  <a:pos x="10157" y="218485"/>
                </a:cxn>
                <a:cxn ang="0">
                  <a:pos x="44689" y="218485"/>
                </a:cxn>
                <a:cxn ang="0">
                  <a:pos x="188913" y="70805"/>
                </a:cxn>
              </a:cxnLst>
              <a:rect l="0" t="0" r="0" b="0"/>
              <a:pathLst>
                <a:path w="186" h="113">
                  <a:moveTo>
                    <a:pt x="93" y="35"/>
                  </a:moveTo>
                  <a:quadBezTo>
                    <a:pt x="165" y="108"/>
                    <a:pt x="165" y="108"/>
                  </a:quad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quadBezTo>
                    <a:pt x="93" y="0"/>
                    <a:pt x="93" y="0"/>
                  </a:quadBezTo>
                  <a:quadBezTo>
                    <a:pt x="5" y="91"/>
                    <a:pt x="5" y="91"/>
                  </a:quad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  <p:sp>
          <p:nvSpPr>
            <p:cNvPr id="41" name="슬라이드 12 형태 11 그룹 2"/>
            <p:cNvSpPr/>
            <p:nvPr/>
          </p:nvSpPr>
          <p:spPr>
            <a:xfrm>
              <a:off x="50800" y="214312"/>
              <a:ext cx="277813" cy="16033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0338"/>
                </a:cxn>
                <a:cxn ang="0">
                  <a:pos x="98356" y="160338"/>
                </a:cxn>
                <a:cxn ang="0">
                  <a:pos x="98356" y="46550"/>
                </a:cxn>
                <a:cxn ang="0">
                  <a:pos x="179457" y="46550"/>
                </a:cxn>
                <a:cxn ang="0">
                  <a:pos x="179457" y="160338"/>
                </a:cxn>
                <a:cxn ang="0">
                  <a:pos x="277813" y="160338"/>
                </a:cxn>
                <a:cxn ang="0">
                  <a:pos x="277813" y="0"/>
                </a:cxn>
              </a:cxnLst>
              <a:rect l="0" t="0" r="0" b="0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7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AWS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배포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18" name="슬라이드 17 형태 16"/>
          <p:cNvSpPr/>
          <p:nvPr/>
        </p:nvSpPr>
        <p:spPr>
          <a:xfrm>
            <a:off x="648700" y="1279791"/>
            <a:ext cx="2406255" cy="322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9" name="슬라이드 17 형태 17"/>
          <p:cNvSpPr txBox="1"/>
          <p:nvPr/>
        </p:nvSpPr>
        <p:spPr>
          <a:xfrm flipH="1">
            <a:off x="960365" y="1268634"/>
            <a:ext cx="1911945" cy="38681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배포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8" name="슬라이드 12 형태 6"/>
          <p:cNvSpPr txBox="1"/>
          <p:nvPr/>
        </p:nvSpPr>
        <p:spPr>
          <a:xfrm flipH="1">
            <a:off x="3709699" y="6022606"/>
            <a:ext cx="9445385" cy="38581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주소창에 url 변수 사용해 로그인.</a:t>
            </a:r>
            <a:endParaRPr kumimoji="0" lang="zh-CN" altLang="en-US" sz="16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grpSp>
        <p:nvGrpSpPr>
          <p:cNvPr id="39" name="슬라이드 12 형태 11"/>
          <p:cNvGrpSpPr/>
          <p:nvPr/>
        </p:nvGrpSpPr>
        <p:grpSpPr>
          <a:xfrm rot="0">
            <a:off x="1866792" y="5880346"/>
            <a:ext cx="560760" cy="602955"/>
            <a:chOff x="0" y="0"/>
            <a:chExt cx="377825" cy="374650"/>
          </a:xfrm>
        </p:grpSpPr>
        <p:sp>
          <p:nvSpPr>
            <p:cNvPr id="40" name="슬라이드 12 형태 11 그룹 1"/>
            <p:cNvSpPr/>
            <p:nvPr/>
          </p:nvSpPr>
          <p:spPr>
            <a:xfrm>
              <a:off x="0" y="0"/>
              <a:ext cx="377825" cy="228600"/>
            </a:xfrm>
            <a:custGeom>
              <a:avLst/>
              <a:gdLst/>
              <a:cxnLst>
                <a:cxn ang="0">
                  <a:pos x="188913" y="70805"/>
                </a:cxn>
                <a:cxn ang="0">
                  <a:pos x="335167" y="218485"/>
                </a:cxn>
                <a:cxn ang="0">
                  <a:pos x="369700" y="218485"/>
                </a:cxn>
                <a:cxn ang="0">
                  <a:pos x="369700" y="184094"/>
                </a:cxn>
                <a:cxn ang="0">
                  <a:pos x="188913" y="0"/>
                </a:cxn>
                <a:cxn ang="0">
                  <a:pos x="10157" y="184094"/>
                </a:cxn>
                <a:cxn ang="0">
                  <a:pos x="10157" y="218485"/>
                </a:cxn>
                <a:cxn ang="0">
                  <a:pos x="44689" y="218485"/>
                </a:cxn>
                <a:cxn ang="0">
                  <a:pos x="188913" y="70805"/>
                </a:cxn>
              </a:cxnLst>
              <a:rect l="0" t="0" r="0" b="0"/>
              <a:pathLst>
                <a:path w="186" h="113">
                  <a:moveTo>
                    <a:pt x="93" y="35"/>
                  </a:moveTo>
                  <a:quadBezTo>
                    <a:pt x="165" y="108"/>
                    <a:pt x="165" y="108"/>
                  </a:quad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quadBezTo>
                    <a:pt x="93" y="0"/>
                    <a:pt x="93" y="0"/>
                  </a:quadBezTo>
                  <a:quadBezTo>
                    <a:pt x="5" y="91"/>
                    <a:pt x="5" y="91"/>
                  </a:quad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  <p:sp>
          <p:nvSpPr>
            <p:cNvPr id="41" name="슬라이드 12 형태 11 그룹 2"/>
            <p:cNvSpPr/>
            <p:nvPr/>
          </p:nvSpPr>
          <p:spPr>
            <a:xfrm>
              <a:off x="50800" y="214312"/>
              <a:ext cx="277813" cy="16033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0338"/>
                </a:cxn>
                <a:cxn ang="0">
                  <a:pos x="98356" y="160338"/>
                </a:cxn>
                <a:cxn ang="0">
                  <a:pos x="98356" y="46550"/>
                </a:cxn>
                <a:cxn ang="0">
                  <a:pos x="179457" y="46550"/>
                </a:cxn>
                <a:cxn ang="0">
                  <a:pos x="179457" y="160338"/>
                </a:cxn>
                <a:cxn ang="0">
                  <a:pos x="277813" y="160338"/>
                </a:cxn>
                <a:cxn ang="0">
                  <a:pos x="277813" y="0"/>
                </a:cxn>
              </a:cxnLst>
              <a:rect l="0" t="0" r="0" b="0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 cmpd="sng">
              <a:solidFill>
                <a:srgbClr val="ffc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Times New Roman"/>
                <a:sym typeface="Arial"/>
              </a:endParaRPr>
            </a:p>
          </p:txBody>
        </p:sp>
      </p:grp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667" y="1767945"/>
            <a:ext cx="11006666" cy="4020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" name="슬라이드 4 형태 2"/>
          <p:cNvSpPr/>
          <p:nvPr/>
        </p:nvSpPr>
        <p:spPr>
          <a:xfrm>
            <a:off x="8564282" y="544345"/>
            <a:ext cx="3022689" cy="16706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4 형태 6"/>
          <p:cNvSpPr txBox="1"/>
          <p:nvPr/>
        </p:nvSpPr>
        <p:spPr>
          <a:xfrm flipH="1">
            <a:off x="457124" y="1329503"/>
            <a:ext cx="3385671" cy="45275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의 특징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0" name="슬라이드 4 형태 7"/>
          <p:cNvSpPr txBox="1"/>
          <p:nvPr/>
        </p:nvSpPr>
        <p:spPr>
          <a:xfrm flipH="1">
            <a:off x="2427494" y="3302040"/>
            <a:ext cx="2882040" cy="52510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는 분산 시스템 설계를 위한 아키텍처 스타일을 말한다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7" name="슬라이드 4 형태 14"/>
          <p:cNvSpPr txBox="1"/>
          <p:nvPr/>
        </p:nvSpPr>
        <p:spPr>
          <a:xfrm flipH="1">
            <a:off x="8541715" y="1080372"/>
            <a:ext cx="312420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REST API</a:t>
            </a:r>
            <a:endParaRPr kumimoji="0" lang="en-US" altLang="ko-KR" sz="2800" b="0" i="0" u="none" strike="noStrike" kern="1200" cap="none" spc="0" normalizeH="0" baseline="0">
              <a:solidFill>
                <a:prstClr val="white"/>
              </a:solidFill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2" name="슬라이드 17 형태 4"/>
          <p:cNvSpPr/>
          <p:nvPr/>
        </p:nvSpPr>
        <p:spPr>
          <a:xfrm flipV="1">
            <a:off x="600993" y="2229040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8 형태 21"/>
          <p:cNvSpPr txBox="1"/>
          <p:nvPr/>
        </p:nvSpPr>
        <p:spPr>
          <a:xfrm flipH="1">
            <a:off x="2268677" y="2593944"/>
            <a:ext cx="1280466" cy="39500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Rest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란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8" name="슬라이드 17 형태 4"/>
          <p:cNvSpPr/>
          <p:nvPr/>
        </p:nvSpPr>
        <p:spPr>
          <a:xfrm flipV="1">
            <a:off x="669348" y="4221072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9" name="슬라이드 18 형태 21"/>
          <p:cNvSpPr txBox="1"/>
          <p:nvPr/>
        </p:nvSpPr>
        <p:spPr>
          <a:xfrm flipH="1">
            <a:off x="2337033" y="4585977"/>
            <a:ext cx="1280466" cy="393693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RestFul?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0" name="슬라이드 4 형태 7"/>
          <p:cNvSpPr txBox="1"/>
          <p:nvPr/>
        </p:nvSpPr>
        <p:spPr>
          <a:xfrm flipH="1">
            <a:off x="2476426" y="5303411"/>
            <a:ext cx="7784612" cy="74305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Restful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은 윙의 제약 조건의 집합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(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아키텍처 스타일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아키텍처 원칙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)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을 모두 만족하는 것을 의미한다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라는 아키텍처 스탕링 있는 것이고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RESTful 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라는 말은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아키텍처 원칙을 만족하는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라는 뜻이다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19 형태 1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6" name="슬라이드 19 형태 2"/>
          <p:cNvSpPr/>
          <p:nvPr/>
        </p:nvSpPr>
        <p:spPr>
          <a:xfrm>
            <a:off x="6995887" y="-3"/>
            <a:ext cx="5196114" cy="612231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9 형태 3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9 형태 4"/>
          <p:cNvSpPr txBox="1"/>
          <p:nvPr/>
        </p:nvSpPr>
        <p:spPr>
          <a:xfrm>
            <a:off x="3006449" y="2660458"/>
            <a:ext cx="6179104" cy="110001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 ExtraBold"/>
                <a:ea typeface="나눔고딕 ExtraBold"/>
                <a:cs typeface="Times New Roman"/>
                <a:sym typeface="Arial"/>
              </a:rPr>
              <a:t>대단히 감사합니다</a:t>
            </a:r>
            <a:endParaRPr kumimoji="0" lang="zh-CN" altLang="en-US" sz="60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 ExtraBold"/>
              <a:ea typeface="나눔고딕 ExtraBold"/>
              <a:cs typeface="Times New Roman"/>
              <a:sym typeface="Arial"/>
            </a:endParaRPr>
          </a:p>
        </p:txBody>
      </p:sp>
      <p:sp>
        <p:nvSpPr>
          <p:cNvPr id="8" name="슬라이드 19 형태 5"/>
          <p:cNvSpPr/>
          <p:nvPr/>
        </p:nvSpPr>
        <p:spPr>
          <a:xfrm>
            <a:off x="3006448" y="3741126"/>
            <a:ext cx="6179104" cy="5527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0" algn="ctr" latinLnBrk="0">
              <a:lnSpc>
                <a:spcPct val="110000"/>
              </a:lnSpc>
              <a:defRPr/>
            </a:pPr>
            <a:endParaRPr lang="zh-CN" altLang="en-US" sz="2800">
              <a:solidFill>
                <a:prstClr val="black">
                  <a:lumMod val="95000"/>
                  <a:lumOff val="5000"/>
                </a:prstClr>
              </a:solidFill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4" name="슬라이드 19 형태 6"/>
          <p:cNvSpPr/>
          <p:nvPr/>
        </p:nvSpPr>
        <p:spPr>
          <a:xfrm flipV="1">
            <a:off x="693645" y="-3"/>
            <a:ext cx="1503866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19 형태 7"/>
          <p:cNvSpPr txBox="1"/>
          <p:nvPr/>
        </p:nvSpPr>
        <p:spPr>
          <a:xfrm>
            <a:off x="693645" y="63769"/>
            <a:ext cx="2858533" cy="1182101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/>
                <a:ea typeface="맑은 고딕"/>
                <a:cs typeface="Times New Roman"/>
                <a:sym typeface="Arial"/>
              </a:rPr>
              <a:t>20</a:t>
            </a:r>
            <a:r>
              <a:rPr kumimoji="0" lang="en-US" altLang="ko-KR" sz="72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/>
                <a:ea typeface="맑은 고딕"/>
                <a:cs typeface="Times New Roman"/>
                <a:sym typeface="Arial"/>
              </a:rPr>
              <a:t>23</a:t>
            </a:r>
            <a:endParaRPr kumimoji="0" lang="en-US" altLang="ko-KR" sz="72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gency FB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4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5" name="슬라이드 4 형태 2"/>
          <p:cNvSpPr/>
          <p:nvPr/>
        </p:nvSpPr>
        <p:spPr>
          <a:xfrm>
            <a:off x="8564282" y="544345"/>
            <a:ext cx="3022689" cy="16706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4 형태 6"/>
          <p:cNvSpPr txBox="1"/>
          <p:nvPr/>
        </p:nvSpPr>
        <p:spPr>
          <a:xfrm flipH="1">
            <a:off x="457124" y="1329503"/>
            <a:ext cx="3385671" cy="45275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의 특징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0" name="슬라이드 4 형태 7"/>
          <p:cNvSpPr txBox="1"/>
          <p:nvPr/>
        </p:nvSpPr>
        <p:spPr>
          <a:xfrm flipH="1">
            <a:off x="2427494" y="3302040"/>
            <a:ext cx="6869468" cy="272538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1.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분산 시스템을 위해서</a:t>
            </a:r>
            <a:endParaRPr lang="ko-KR" altLang="en-US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거대한 애플리케이션의 모듈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기능별로 분리하기 쉬워진다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ResufulAPi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를 서비스하기만 하면 어떤 다른 모듈 또는 애플리케이션들이 라도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Restful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를 통해 상호간에 통신을 할 수 있다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2.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WEB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브라우저 외의 클라이언트를 위해서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(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멀티 플랫폼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)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웹 페이지를 위한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HTML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및 이미지등을 보내던 갓과 달리 이제는 데이터만 보내고 여러 클라이언트에서 해당 데이터를 적절하게 보여주기만 하면 된다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즉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RESTful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를 사용하면 데이터만 주고 받기 때문에 여러 클라이언트가 자유롭고 부담없이 데이터를 이용할 수 있으며 서버도 요청한 데이터만 깔끔하게 보내주면 되기 때문에 가벼워지고 유지보수성도 좋아진다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7" name="슬라이드 4 형태 14"/>
          <p:cNvSpPr txBox="1"/>
          <p:nvPr/>
        </p:nvSpPr>
        <p:spPr>
          <a:xfrm flipH="1">
            <a:off x="8541715" y="1080372"/>
            <a:ext cx="312420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REST API</a:t>
            </a:r>
            <a:endParaRPr kumimoji="0" lang="en-US" altLang="ko-KR" sz="2800" b="0" i="0" u="none" strike="noStrike" kern="1200" cap="none" spc="0" normalizeH="0" baseline="0">
              <a:solidFill>
                <a:prstClr val="white"/>
              </a:solidFill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2" name="슬라이드 17 형태 4"/>
          <p:cNvSpPr/>
          <p:nvPr/>
        </p:nvSpPr>
        <p:spPr>
          <a:xfrm flipV="1">
            <a:off x="600993" y="2229040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8 형태 21"/>
          <p:cNvSpPr txBox="1"/>
          <p:nvPr/>
        </p:nvSpPr>
        <p:spPr>
          <a:xfrm flipH="1">
            <a:off x="2268677" y="2593944"/>
            <a:ext cx="2783922" cy="39500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Rest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가 필요한 이유는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8" name="슬라이드 17 형태 4"/>
          <p:cNvSpPr/>
          <p:nvPr/>
        </p:nvSpPr>
        <p:spPr>
          <a:xfrm flipV="1">
            <a:off x="669348" y="4221072"/>
            <a:ext cx="1457203" cy="1022533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6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3" name="슬라이드 6 형태 2"/>
          <p:cNvSpPr/>
          <p:nvPr/>
        </p:nvSpPr>
        <p:spPr>
          <a:xfrm>
            <a:off x="4246880" y="2668905"/>
            <a:ext cx="1447800" cy="1954213"/>
          </a:xfrm>
          <a:custGeom>
            <a:avLst/>
            <a:gd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0" b="0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6 형태 3"/>
          <p:cNvSpPr/>
          <p:nvPr/>
        </p:nvSpPr>
        <p:spPr>
          <a:xfrm rot="7200000">
            <a:off x="5937568" y="1586230"/>
            <a:ext cx="1365250" cy="2071688"/>
          </a:xfrm>
          <a:custGeom>
            <a:avLst/>
            <a:gd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0" b="0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6 형태 4"/>
          <p:cNvSpPr/>
          <p:nvPr/>
        </p:nvSpPr>
        <p:spPr>
          <a:xfrm rot="14400000">
            <a:off x="6053455" y="3440430"/>
            <a:ext cx="1365250" cy="2073275"/>
          </a:xfrm>
          <a:custGeom>
            <a:avLst/>
            <a:gd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0" b="0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2" name="슬라이드 6 형태 9 그룹 1"/>
          <p:cNvSpPr/>
          <p:nvPr/>
        </p:nvSpPr>
        <p:spPr>
          <a:xfrm rot="7380000">
            <a:off x="6089965" y="2695890"/>
            <a:ext cx="2112010" cy="1851660"/>
          </a:xfrm>
          <a:custGeom>
            <a:avLst/>
            <a:gdLst>
              <a:gd name="connsiteX0" fmla="*/ 0 w 3323"/>
              <a:gd name="connsiteY0" fmla="*/ 1553 h 2915"/>
              <a:gd name="connsiteX1" fmla="*/ 462 w 3323"/>
              <a:gd name="connsiteY1" fmla="*/ 1785 h 2915"/>
              <a:gd name="connsiteX2" fmla="*/ 1384 w 3323"/>
              <a:gd name="connsiteY2" fmla="*/ 166 h 2915"/>
              <a:gd name="connsiteX3" fmla="*/ 3323 w 3323"/>
              <a:gd name="connsiteY3" fmla="*/ 213 h 2915"/>
              <a:gd name="connsiteX4" fmla="*/ 1546 w 3323"/>
              <a:gd name="connsiteY4" fmla="*/ 2386 h 2915"/>
              <a:gd name="connsiteX5" fmla="*/ 1951 w 3323"/>
              <a:gd name="connsiteY5" fmla="*/ 2683 h 2915"/>
              <a:gd name="connsiteX6" fmla="*/ 508 w 3323"/>
              <a:gd name="connsiteY6" fmla="*/ 2915 h 2915"/>
              <a:gd name="connsiteX7" fmla="*/ 0 w 3323"/>
              <a:gd name="connsiteY7" fmla="*/ 1553 h 29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3" h="2915">
                <a:moveTo>
                  <a:pt x="0" y="1553"/>
                </a:moveTo>
                <a:cubicBezTo>
                  <a:pt x="437" y="1770"/>
                  <a:pt x="462" y="1797"/>
                  <a:pt x="462" y="1785"/>
                </a:cubicBezTo>
                <a:cubicBezTo>
                  <a:pt x="647" y="1531"/>
                  <a:pt x="1061" y="675"/>
                  <a:pt x="1384" y="166"/>
                </a:cubicBezTo>
                <a:cubicBezTo>
                  <a:pt x="1511" y="-52"/>
                  <a:pt x="3103" y="-75"/>
                  <a:pt x="3323" y="213"/>
                </a:cubicBezTo>
                <a:cubicBezTo>
                  <a:pt x="2711" y="17"/>
                  <a:pt x="1846" y="1910"/>
                  <a:pt x="1546" y="2386"/>
                </a:cubicBezTo>
                <a:cubicBezTo>
                  <a:pt x="1696" y="2511"/>
                  <a:pt x="1627" y="2486"/>
                  <a:pt x="1951" y="2683"/>
                </a:cubicBezTo>
                <a:cubicBezTo>
                  <a:pt x="1719" y="2695"/>
                  <a:pt x="1107" y="2805"/>
                  <a:pt x="508" y="2915"/>
                </a:cubicBezTo>
                <a:cubicBezTo>
                  <a:pt x="323" y="2365"/>
                  <a:pt x="80" y="1830"/>
                  <a:pt x="0" y="15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5" name="슬라이드 6 형태 10 그룹 1"/>
          <p:cNvSpPr/>
          <p:nvPr/>
        </p:nvSpPr>
        <p:spPr>
          <a:xfrm>
            <a:off x="4581208" y="1732280"/>
            <a:ext cx="2109787" cy="1851660"/>
          </a:xfrm>
          <a:custGeom>
            <a:avLst/>
            <a:gdLst>
              <a:gd name="connsiteX0" fmla="*/ 0 w 3323"/>
              <a:gd name="connsiteY0" fmla="*/ 1553 h 2915"/>
              <a:gd name="connsiteX1" fmla="*/ 462 w 3323"/>
              <a:gd name="connsiteY1" fmla="*/ 1785 h 2915"/>
              <a:gd name="connsiteX2" fmla="*/ 1384 w 3323"/>
              <a:gd name="connsiteY2" fmla="*/ 166 h 2915"/>
              <a:gd name="connsiteX3" fmla="*/ 3323 w 3323"/>
              <a:gd name="connsiteY3" fmla="*/ 213 h 2915"/>
              <a:gd name="connsiteX4" fmla="*/ 1546 w 3323"/>
              <a:gd name="connsiteY4" fmla="*/ 2386 h 2915"/>
              <a:gd name="connsiteX5" fmla="*/ 1951 w 3323"/>
              <a:gd name="connsiteY5" fmla="*/ 2683 h 2915"/>
              <a:gd name="connsiteX6" fmla="*/ 508 w 3323"/>
              <a:gd name="connsiteY6" fmla="*/ 2915 h 2915"/>
              <a:gd name="connsiteX7" fmla="*/ 0 w 3323"/>
              <a:gd name="connsiteY7" fmla="*/ 1553 h 29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3" h="2915">
                <a:moveTo>
                  <a:pt x="0" y="1553"/>
                </a:moveTo>
                <a:cubicBezTo>
                  <a:pt x="437" y="1770"/>
                  <a:pt x="462" y="1797"/>
                  <a:pt x="462" y="1785"/>
                </a:cubicBezTo>
                <a:cubicBezTo>
                  <a:pt x="647" y="1531"/>
                  <a:pt x="1061" y="675"/>
                  <a:pt x="1384" y="166"/>
                </a:cubicBezTo>
                <a:cubicBezTo>
                  <a:pt x="1511" y="-52"/>
                  <a:pt x="3103" y="-75"/>
                  <a:pt x="3323" y="213"/>
                </a:cubicBezTo>
                <a:cubicBezTo>
                  <a:pt x="2711" y="17"/>
                  <a:pt x="1846" y="1910"/>
                  <a:pt x="1546" y="2386"/>
                </a:cubicBezTo>
                <a:cubicBezTo>
                  <a:pt x="1696" y="2511"/>
                  <a:pt x="1627" y="2486"/>
                  <a:pt x="1951" y="2683"/>
                </a:cubicBezTo>
                <a:cubicBezTo>
                  <a:pt x="1719" y="2695"/>
                  <a:pt x="1107" y="2805"/>
                  <a:pt x="508" y="2915"/>
                </a:cubicBezTo>
                <a:cubicBezTo>
                  <a:pt x="323" y="2365"/>
                  <a:pt x="80" y="1830"/>
                  <a:pt x="0" y="15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8" name="슬라이드 6 형태 11 그룹 1"/>
          <p:cNvSpPr/>
          <p:nvPr/>
        </p:nvSpPr>
        <p:spPr>
          <a:xfrm rot="14460000">
            <a:off x="4373882" y="3489006"/>
            <a:ext cx="2109788" cy="1851976"/>
          </a:xfrm>
          <a:custGeom>
            <a:avLst/>
            <a:gdLst>
              <a:gd name="connsiteX0" fmla="*/ 0 w 3323"/>
              <a:gd name="connsiteY0" fmla="*/ 1553 h 2915"/>
              <a:gd name="connsiteX1" fmla="*/ 462 w 3323"/>
              <a:gd name="connsiteY1" fmla="*/ 1785 h 2915"/>
              <a:gd name="connsiteX2" fmla="*/ 1384 w 3323"/>
              <a:gd name="connsiteY2" fmla="*/ 166 h 2915"/>
              <a:gd name="connsiteX3" fmla="*/ 3323 w 3323"/>
              <a:gd name="connsiteY3" fmla="*/ 213 h 2915"/>
              <a:gd name="connsiteX4" fmla="*/ 1546 w 3323"/>
              <a:gd name="connsiteY4" fmla="*/ 2386 h 2915"/>
              <a:gd name="connsiteX5" fmla="*/ 1951 w 3323"/>
              <a:gd name="connsiteY5" fmla="*/ 2683 h 2915"/>
              <a:gd name="connsiteX6" fmla="*/ 508 w 3323"/>
              <a:gd name="connsiteY6" fmla="*/ 2915 h 2915"/>
              <a:gd name="connsiteX7" fmla="*/ 0 w 3323"/>
              <a:gd name="connsiteY7" fmla="*/ 1553 h 29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3" h="2915">
                <a:moveTo>
                  <a:pt x="0" y="1553"/>
                </a:moveTo>
                <a:cubicBezTo>
                  <a:pt x="437" y="1770"/>
                  <a:pt x="462" y="1797"/>
                  <a:pt x="462" y="1785"/>
                </a:cubicBezTo>
                <a:cubicBezTo>
                  <a:pt x="647" y="1531"/>
                  <a:pt x="1061" y="675"/>
                  <a:pt x="1384" y="166"/>
                </a:cubicBezTo>
                <a:cubicBezTo>
                  <a:pt x="1511" y="-52"/>
                  <a:pt x="3103" y="-75"/>
                  <a:pt x="3323" y="213"/>
                </a:cubicBezTo>
                <a:cubicBezTo>
                  <a:pt x="2711" y="17"/>
                  <a:pt x="1846" y="1910"/>
                  <a:pt x="1546" y="2386"/>
                </a:cubicBezTo>
                <a:cubicBezTo>
                  <a:pt x="1696" y="2511"/>
                  <a:pt x="1627" y="2486"/>
                  <a:pt x="1951" y="2683"/>
                </a:cubicBezTo>
                <a:cubicBezTo>
                  <a:pt x="1719" y="2695"/>
                  <a:pt x="1107" y="2805"/>
                  <a:pt x="508" y="2915"/>
                </a:cubicBezTo>
                <a:cubicBezTo>
                  <a:pt x="323" y="2365"/>
                  <a:pt x="80" y="1830"/>
                  <a:pt x="0" y="15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6 형태 13"/>
          <p:cNvSpPr txBox="1"/>
          <p:nvPr/>
        </p:nvSpPr>
        <p:spPr>
          <a:xfrm flipH="1">
            <a:off x="8010563" y="4491729"/>
            <a:ext cx="1997710" cy="1002665"/>
          </a:xfrm>
          <a:prstGeom prst="rect">
            <a:avLst/>
          </a:prstGeom>
          <a:noFill/>
          <a:ln w="9525"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행위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(Verb)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- HTTP METHOD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3" name="슬라이드 6 형태 15"/>
          <p:cNvSpPr txBox="1"/>
          <p:nvPr/>
        </p:nvSpPr>
        <p:spPr>
          <a:xfrm flipH="1">
            <a:off x="1901825" y="4421468"/>
            <a:ext cx="1997710" cy="998220"/>
          </a:xfrm>
          <a:prstGeom prst="rect">
            <a:avLst/>
          </a:prstGeom>
          <a:noFill/>
          <a:ln w="9525"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자원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(RESOURCE)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URI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4" name="슬라이드 4 형태 4"/>
          <p:cNvSpPr/>
          <p:nvPr/>
        </p:nvSpPr>
        <p:spPr>
          <a:xfrm>
            <a:off x="9840481" y="357580"/>
            <a:ext cx="1947545" cy="1670685"/>
          </a:xfrm>
          <a:prstGeom prst="wedgeEllipseCallout">
            <a:avLst>
              <a:gd name="adj1" fmla="val -25046"/>
              <a:gd name="adj2" fmla="val 656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4 형태 16"/>
          <p:cNvSpPr txBox="1"/>
          <p:nvPr/>
        </p:nvSpPr>
        <p:spPr>
          <a:xfrm flipH="1">
            <a:off x="9797593" y="893607"/>
            <a:ext cx="2012950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REST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 구성</a:t>
            </a:r>
            <a:endParaRPr kumimoji="0" lang="ko-KR" altLang="en-US" sz="2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6" name="슬라이드 6 형태 13"/>
          <p:cNvSpPr txBox="1"/>
          <p:nvPr/>
        </p:nvSpPr>
        <p:spPr>
          <a:xfrm flipH="1">
            <a:off x="4466814" y="1123613"/>
            <a:ext cx="3258372" cy="388957"/>
          </a:xfrm>
          <a:prstGeom prst="rect">
            <a:avLst/>
          </a:prstGeom>
          <a:noFill/>
          <a:ln w="9525"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표현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(Representations)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10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3" name="슬라이드 10 형태 2"/>
          <p:cNvSpPr/>
          <p:nvPr/>
        </p:nvSpPr>
        <p:spPr>
          <a:xfrm>
            <a:off x="1181100" y="4143596"/>
            <a:ext cx="2165985" cy="688340"/>
          </a:xfrm>
          <a:prstGeom prst="cube">
            <a:avLst>
              <a:gd name="adj" fmla="val 58361"/>
            </a:avLst>
          </a:prstGeom>
          <a:solidFill>
            <a:srgbClr val="ffc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10 형태 3"/>
          <p:cNvSpPr/>
          <p:nvPr/>
        </p:nvSpPr>
        <p:spPr>
          <a:xfrm>
            <a:off x="3796665" y="3575906"/>
            <a:ext cx="2165985" cy="688340"/>
          </a:xfrm>
          <a:prstGeom prst="cube">
            <a:avLst>
              <a:gd name="adj" fmla="val 58361"/>
            </a:avLst>
          </a:prstGeom>
          <a:solidFill>
            <a:srgbClr val="ffc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10 형태 4"/>
          <p:cNvSpPr/>
          <p:nvPr/>
        </p:nvSpPr>
        <p:spPr>
          <a:xfrm>
            <a:off x="6412230" y="3008216"/>
            <a:ext cx="2165985" cy="688340"/>
          </a:xfrm>
          <a:prstGeom prst="cube">
            <a:avLst>
              <a:gd name="adj" fmla="val 58361"/>
            </a:avLst>
          </a:prstGeom>
          <a:solidFill>
            <a:srgbClr val="ffc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10 형태 5"/>
          <p:cNvSpPr/>
          <p:nvPr/>
        </p:nvSpPr>
        <p:spPr>
          <a:xfrm>
            <a:off x="9027795" y="2440526"/>
            <a:ext cx="2165985" cy="688340"/>
          </a:xfrm>
          <a:prstGeom prst="cube">
            <a:avLst>
              <a:gd name="adj" fmla="val 58361"/>
            </a:avLst>
          </a:prstGeom>
          <a:solidFill>
            <a:srgbClr val="ffc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10 형태 6"/>
          <p:cNvSpPr/>
          <p:nvPr/>
        </p:nvSpPr>
        <p:spPr>
          <a:xfrm rot="8220000">
            <a:off x="1742440" y="2205576"/>
            <a:ext cx="1236980" cy="123698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10 형태 7"/>
          <p:cNvSpPr/>
          <p:nvPr/>
        </p:nvSpPr>
        <p:spPr>
          <a:xfrm rot="8220000">
            <a:off x="4358640" y="1622646"/>
            <a:ext cx="1236980" cy="123698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0 형태 8"/>
          <p:cNvSpPr/>
          <p:nvPr/>
        </p:nvSpPr>
        <p:spPr>
          <a:xfrm rot="8220000">
            <a:off x="6974840" y="1039716"/>
            <a:ext cx="1236980" cy="123698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10 형태 9"/>
          <p:cNvSpPr/>
          <p:nvPr/>
        </p:nvSpPr>
        <p:spPr>
          <a:xfrm rot="8220000">
            <a:off x="9591040" y="456786"/>
            <a:ext cx="1236980" cy="123698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2" name="슬라이드 10 형태 10"/>
          <p:cNvSpPr txBox="1"/>
          <p:nvPr/>
        </p:nvSpPr>
        <p:spPr>
          <a:xfrm flipH="1">
            <a:off x="1050289" y="4831936"/>
            <a:ext cx="2844053" cy="39538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Stateless(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무상태성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3" name="슬라이드 10 형태 11"/>
          <p:cNvSpPr txBox="1"/>
          <p:nvPr/>
        </p:nvSpPr>
        <p:spPr>
          <a:xfrm flipH="1">
            <a:off x="1055631" y="5296068"/>
            <a:ext cx="2432013" cy="1179026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서버는 들어오는 요청만을 단순하게 처리한다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 따라서 서비스의 자유도가 높아지고 서버에 불필요한 정보를 관리하지 않음으로써 구현이 단순해진다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4" name="슬라이드 10 형태 12"/>
          <p:cNvSpPr txBox="1"/>
          <p:nvPr/>
        </p:nvSpPr>
        <p:spPr>
          <a:xfrm flipH="1">
            <a:off x="3799839" y="4278851"/>
            <a:ext cx="2136664" cy="70081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Descriptiveness(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자체표현 구조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)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6" name="슬라이드 10 형태 14"/>
          <p:cNvSpPr txBox="1"/>
          <p:nvPr/>
        </p:nvSpPr>
        <p:spPr>
          <a:xfrm flipH="1">
            <a:off x="6454140" y="3725766"/>
            <a:ext cx="2731994" cy="387128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Client Server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구조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8" name="슬라이드 10 형태 16"/>
          <p:cNvSpPr txBox="1"/>
          <p:nvPr/>
        </p:nvSpPr>
        <p:spPr>
          <a:xfrm flipH="1">
            <a:off x="9013190" y="3144106"/>
            <a:ext cx="2012950" cy="38776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계층형 구조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1" name="슬라이드 10 형태 19"/>
          <p:cNvSpPr/>
          <p:nvPr/>
        </p:nvSpPr>
        <p:spPr>
          <a:xfrm>
            <a:off x="9871710" y="783811"/>
            <a:ext cx="675005" cy="675005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quadBezTo>
                  <a:pt x="153" y="51"/>
                  <a:pt x="153" y="51"/>
                </a:quadBezTo>
                <a:quadBezTo>
                  <a:pt x="142" y="113"/>
                  <a:pt x="142" y="113"/>
                </a:quad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quadBezTo>
                  <a:pt x="143" y="199"/>
                  <a:pt x="143" y="199"/>
                </a:quad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quadBezTo>
                  <a:pt x="116" y="132"/>
                  <a:pt x="116" y="132"/>
                </a:quad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10 형태 19"/>
          <p:cNvSpPr/>
          <p:nvPr/>
        </p:nvSpPr>
        <p:spPr>
          <a:xfrm>
            <a:off x="7250654" y="1337755"/>
            <a:ext cx="675005" cy="675005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quadBezTo>
                  <a:pt x="153" y="51"/>
                  <a:pt x="153" y="51"/>
                </a:quadBezTo>
                <a:quadBezTo>
                  <a:pt x="142" y="113"/>
                  <a:pt x="142" y="113"/>
                </a:quad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quadBezTo>
                  <a:pt x="143" y="199"/>
                  <a:pt x="143" y="199"/>
                </a:quad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quadBezTo>
                  <a:pt x="116" y="132"/>
                  <a:pt x="116" y="132"/>
                </a:quad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6" name="슬라이드 10 형태 19"/>
          <p:cNvSpPr/>
          <p:nvPr/>
        </p:nvSpPr>
        <p:spPr>
          <a:xfrm>
            <a:off x="4635949" y="1963419"/>
            <a:ext cx="675005" cy="675005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quadBezTo>
                  <a:pt x="153" y="51"/>
                  <a:pt x="153" y="51"/>
                </a:quadBezTo>
                <a:quadBezTo>
                  <a:pt x="142" y="113"/>
                  <a:pt x="142" y="113"/>
                </a:quad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quadBezTo>
                  <a:pt x="143" y="199"/>
                  <a:pt x="143" y="199"/>
                </a:quad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quadBezTo>
                  <a:pt x="116" y="132"/>
                  <a:pt x="116" y="132"/>
                </a:quad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10 형태 19"/>
          <p:cNvSpPr/>
          <p:nvPr/>
        </p:nvSpPr>
        <p:spPr>
          <a:xfrm>
            <a:off x="2067934" y="2551727"/>
            <a:ext cx="675005" cy="675005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quadBezTo>
                  <a:pt x="153" y="51"/>
                  <a:pt x="153" y="51"/>
                </a:quadBezTo>
                <a:quadBezTo>
                  <a:pt x="142" y="113"/>
                  <a:pt x="142" y="113"/>
                </a:quad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quadBezTo>
                  <a:pt x="143" y="199"/>
                  <a:pt x="143" y="199"/>
                </a:quad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quadBezTo>
                  <a:pt x="116" y="132"/>
                  <a:pt x="116" y="132"/>
                </a:quad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10 형태 11"/>
          <p:cNvSpPr txBox="1"/>
          <p:nvPr/>
        </p:nvSpPr>
        <p:spPr>
          <a:xfrm flipH="1">
            <a:off x="3785384" y="5056263"/>
            <a:ext cx="2432013" cy="118070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의 또 다른 큰 특징 중 하나는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 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메세지만 보고도 이를 쉽게 이해 할 수 있는 자체 표현 구조로 되어 있다는 점이다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9" name="슬라이드 10 형태 11"/>
          <p:cNvSpPr txBox="1"/>
          <p:nvPr/>
        </p:nvSpPr>
        <p:spPr>
          <a:xfrm flipH="1">
            <a:off x="6403078" y="4246824"/>
            <a:ext cx="2432013" cy="118052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 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서버는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API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제공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클라이언트는 사용자 인증이나 컨텍스트등을 직접 관리하는 구조로 역할이 구분되어 서로간 의존성이 줄어든다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0" name="슬라이드 10 형태 11"/>
          <p:cNvSpPr txBox="1"/>
          <p:nvPr/>
        </p:nvSpPr>
        <p:spPr>
          <a:xfrm flipH="1">
            <a:off x="8964742" y="3698856"/>
            <a:ext cx="2432013" cy="1404639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서버는 다중 계층으로 구성될 수 있으며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보안로드 밸런싱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암호화 계층을 추가해 구조상의 유연성을 둘 수 있고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,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게이트웨이 같은 네트워크 기반의 중간매체를 사용할 수 있다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9 형태 1"/>
          <p:cNvSpPr txBox="1"/>
          <p:nvPr/>
        </p:nvSpPr>
        <p:spPr>
          <a:xfrm>
            <a:off x="478968" y="391886"/>
            <a:ext cx="3560592" cy="38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REST API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 </a:t>
            </a:r>
            <a:endParaRPr kumimoji="0" lang="zh-CN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  <p:sp>
        <p:nvSpPr>
          <p:cNvPr id="3" name="슬라이드 9 형태 2"/>
          <p:cNvSpPr/>
          <p:nvPr/>
        </p:nvSpPr>
        <p:spPr>
          <a:xfrm rot="180000">
            <a:off x="9990451" y="4794556"/>
            <a:ext cx="1902460" cy="1902460"/>
          </a:xfrm>
          <a:custGeom>
            <a:avLst/>
            <a:gdLst>
              <a:gd name="T0" fmla="*/ 341856 w 5493"/>
              <a:gd name="T1" fmla="*/ 769198 h 5431"/>
              <a:gd name="T2" fmla="*/ 779746 w 5493"/>
              <a:gd name="T3" fmla="*/ 1015761 h 5431"/>
              <a:gd name="T4" fmla="*/ 683056 w 5493"/>
              <a:gd name="T5" fmla="*/ 975432 h 5431"/>
              <a:gd name="T6" fmla="*/ 668962 w 5493"/>
              <a:gd name="T7" fmla="*/ 939694 h 5431"/>
              <a:gd name="T8" fmla="*/ 830549 w 5493"/>
              <a:gd name="T9" fmla="*/ 964613 h 5431"/>
              <a:gd name="T10" fmla="*/ 772535 w 5493"/>
              <a:gd name="T11" fmla="*/ 910513 h 5431"/>
              <a:gd name="T12" fmla="*/ 712882 w 5493"/>
              <a:gd name="T13" fmla="*/ 894119 h 5431"/>
              <a:gd name="T14" fmla="*/ 742381 w 5493"/>
              <a:gd name="T15" fmla="*/ 933464 h 5431"/>
              <a:gd name="T16" fmla="*/ 737137 w 5493"/>
              <a:gd name="T17" fmla="*/ 911169 h 5431"/>
              <a:gd name="T18" fmla="*/ 783679 w 5493"/>
              <a:gd name="T19" fmla="*/ 1011499 h 5431"/>
              <a:gd name="T20" fmla="*/ 817111 w 5493"/>
              <a:gd name="T21" fmla="*/ 944612 h 5431"/>
              <a:gd name="T22" fmla="*/ 847920 w 5493"/>
              <a:gd name="T23" fmla="*/ 882316 h 5431"/>
              <a:gd name="T24" fmla="*/ 802689 w 5493"/>
              <a:gd name="T25" fmla="*/ 837396 h 5431"/>
              <a:gd name="T26" fmla="*/ 756803 w 5493"/>
              <a:gd name="T27" fmla="*/ 883299 h 5431"/>
              <a:gd name="T28" fmla="*/ 775157 w 5493"/>
              <a:gd name="T29" fmla="*/ 865266 h 5431"/>
              <a:gd name="T30" fmla="*/ 799412 w 5493"/>
              <a:gd name="T31" fmla="*/ 874119 h 5431"/>
              <a:gd name="T32" fmla="*/ 814816 w 5493"/>
              <a:gd name="T33" fmla="*/ 893463 h 5431"/>
              <a:gd name="T34" fmla="*/ 843004 w 5493"/>
              <a:gd name="T35" fmla="*/ 925267 h 5431"/>
              <a:gd name="T36" fmla="*/ 794823 w 5493"/>
              <a:gd name="T37" fmla="*/ 922316 h 5431"/>
              <a:gd name="T38" fmla="*/ 930516 w 5493"/>
              <a:gd name="T39" fmla="*/ 864938 h 5431"/>
              <a:gd name="T40" fmla="*/ 870864 w 5493"/>
              <a:gd name="T41" fmla="*/ 900677 h 5431"/>
              <a:gd name="T42" fmla="*/ 837104 w 5493"/>
              <a:gd name="T43" fmla="*/ 771493 h 5431"/>
              <a:gd name="T44" fmla="*/ 928878 w 5493"/>
              <a:gd name="T45" fmla="*/ 842642 h 5431"/>
              <a:gd name="T46" fmla="*/ 847920 w 5493"/>
              <a:gd name="T47" fmla="*/ 821986 h 5431"/>
              <a:gd name="T48" fmla="*/ 907901 w 5493"/>
              <a:gd name="T49" fmla="*/ 729197 h 5431"/>
              <a:gd name="T50" fmla="*/ 910523 w 5493"/>
              <a:gd name="T51" fmla="*/ 758706 h 5431"/>
              <a:gd name="T52" fmla="*/ 979681 w 5493"/>
              <a:gd name="T53" fmla="*/ 808543 h 5431"/>
              <a:gd name="T54" fmla="*/ 903312 w 5493"/>
              <a:gd name="T55" fmla="*/ 813461 h 5431"/>
              <a:gd name="T56" fmla="*/ 953788 w 5493"/>
              <a:gd name="T57" fmla="*/ 816740 h 5431"/>
              <a:gd name="T58" fmla="*/ 916423 w 5493"/>
              <a:gd name="T59" fmla="*/ 780018 h 5431"/>
              <a:gd name="T60" fmla="*/ 850870 w 5493"/>
              <a:gd name="T61" fmla="*/ 757722 h 5431"/>
              <a:gd name="T62" fmla="*/ 963620 w 5493"/>
              <a:gd name="T63" fmla="*/ 679360 h 5431"/>
              <a:gd name="T64" fmla="*/ 976731 w 5493"/>
              <a:gd name="T65" fmla="*/ 786576 h 5431"/>
              <a:gd name="T66" fmla="*/ 1023601 w 5493"/>
              <a:gd name="T67" fmla="*/ 739689 h 5431"/>
              <a:gd name="T68" fmla="*/ 959360 w 5493"/>
              <a:gd name="T69" fmla="*/ 709525 h 5431"/>
              <a:gd name="T70" fmla="*/ 934777 w 5493"/>
              <a:gd name="T71" fmla="*/ 697721 h 5431"/>
              <a:gd name="T72" fmla="*/ 973126 w 5493"/>
              <a:gd name="T73" fmla="*/ 688868 h 5431"/>
              <a:gd name="T74" fmla="*/ 967554 w 5493"/>
              <a:gd name="T75" fmla="*/ 730181 h 5431"/>
              <a:gd name="T76" fmla="*/ 1003935 w 5493"/>
              <a:gd name="T77" fmla="*/ 766903 h 5431"/>
              <a:gd name="T78" fmla="*/ 911834 w 5493"/>
              <a:gd name="T79" fmla="*/ 496077 h 5431"/>
              <a:gd name="T80" fmla="*/ 974764 w 5493"/>
              <a:gd name="T81" fmla="*/ 433125 h 5431"/>
              <a:gd name="T82" fmla="*/ 184202 w 5493"/>
              <a:gd name="T83" fmla="*/ 863299 h 5431"/>
              <a:gd name="T84" fmla="*/ 448706 w 5493"/>
              <a:gd name="T85" fmla="*/ 1007236 h 5431"/>
              <a:gd name="T86" fmla="*/ 1523110 w 5493"/>
              <a:gd name="T87" fmla="*/ 1229537 h 5431"/>
              <a:gd name="T88" fmla="*/ 448706 w 5493"/>
              <a:gd name="T89" fmla="*/ 1007236 h 5431"/>
              <a:gd name="T90" fmla="*/ 1111769 w 5493"/>
              <a:gd name="T91" fmla="*/ 722312 h 5431"/>
              <a:gd name="T92" fmla="*/ 391020 w 5493"/>
              <a:gd name="T93" fmla="*/ 152135 h 5431"/>
              <a:gd name="T94" fmla="*/ 625370 w 5493"/>
              <a:gd name="T95" fmla="*/ 386566 h 5431"/>
              <a:gd name="T96" fmla="*/ 769258 w 5493"/>
              <a:gd name="T97" fmla="*/ 341975 h 5431"/>
              <a:gd name="T98" fmla="*/ 485416 w 5493"/>
              <a:gd name="T99" fmla="*/ 58034 h 5431"/>
              <a:gd name="T100" fmla="*/ 611276 w 5493"/>
              <a:gd name="T101" fmla="*/ 400665 h 5431"/>
              <a:gd name="T102" fmla="*/ 274992 w 5493"/>
              <a:gd name="T103" fmla="*/ 268531 h 5431"/>
              <a:gd name="T104" fmla="*/ 304163 w 5493"/>
              <a:gd name="T105" fmla="*/ 239350 h 5431"/>
              <a:gd name="T106" fmla="*/ 484105 w 5493"/>
              <a:gd name="T107" fmla="*/ 627228 h 5431"/>
              <a:gd name="T108" fmla="*/ 200263 w 5493"/>
              <a:gd name="T109" fmla="*/ 342959 h 5431"/>
              <a:gd name="T110" fmla="*/ 418224 w 5493"/>
              <a:gd name="T111" fmla="*/ 593784 h 5431"/>
              <a:gd name="T112" fmla="*/ 81941 w 5493"/>
              <a:gd name="T113" fmla="*/ 461650 h 5431"/>
              <a:gd name="T114" fmla="*/ 110784 w 5493"/>
              <a:gd name="T115" fmla="*/ 432469 h 54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493" h="5431">
                <a:moveTo>
                  <a:pt x="0" y="1657"/>
                </a:moveTo>
                <a:quadBezTo>
                  <a:pt x="178" y="1480"/>
                  <a:pt x="178" y="1480"/>
                </a:quadBezTo>
                <a:quadBezTo>
                  <a:pt x="1043" y="2346"/>
                  <a:pt x="1043" y="2346"/>
                </a:quadBezTo>
                <a:quadBezTo>
                  <a:pt x="866" y="2523"/>
                  <a:pt x="866" y="2523"/>
                </a:quadBezTo>
                <a:quadBezTo>
                  <a:pt x="0" y="1657"/>
                  <a:pt x="0" y="1657"/>
                </a:quadBezTo>
                <a:close/>
                <a:moveTo>
                  <a:pt x="2379" y="3098"/>
                </a:moveTo>
                <a:quadBezTo>
                  <a:pt x="2316" y="3160"/>
                  <a:pt x="2316" y="3160"/>
                </a:quadBezTo>
                <a:quadBezTo>
                  <a:pt x="2108" y="2952"/>
                  <a:pt x="2108" y="2952"/>
                </a:quadBezTo>
                <a:quadBezTo>
                  <a:pt x="2084" y="2975"/>
                  <a:pt x="2084" y="2975"/>
                </a:quadBezTo>
                <a:quadBezTo>
                  <a:pt x="2043" y="2934"/>
                  <a:pt x="2043" y="2934"/>
                </a:quadBezTo>
                <a:cubicBezTo>
                  <a:pt x="2052" y="2925"/>
                  <a:pt x="2056" y="2913"/>
                  <a:pt x="2054" y="2899"/>
                </a:cubicBezTo>
                <a:cubicBezTo>
                  <a:pt x="2052" y="2885"/>
                  <a:pt x="2048" y="2874"/>
                  <a:pt x="2041" y="2866"/>
                </a:cubicBezTo>
                <a:quadBezTo>
                  <a:pt x="2095" y="2813"/>
                  <a:pt x="2095" y="2813"/>
                </a:quadBezTo>
                <a:quadBezTo>
                  <a:pt x="2379" y="3098"/>
                  <a:pt x="2379" y="3098"/>
                </a:quadBezTo>
                <a:close/>
                <a:moveTo>
                  <a:pt x="2534" y="2942"/>
                </a:moveTo>
                <a:quadBezTo>
                  <a:pt x="2498" y="2906"/>
                  <a:pt x="2498" y="2906"/>
                </a:quadBezTo>
                <a:quadBezTo>
                  <a:pt x="2421" y="2982"/>
                  <a:pt x="2421" y="2982"/>
                </a:quadBezTo>
                <a:quadBezTo>
                  <a:pt x="2357" y="2777"/>
                  <a:pt x="2357" y="2777"/>
                </a:quadBezTo>
                <a:cubicBezTo>
                  <a:pt x="2354" y="2765"/>
                  <a:pt x="2346" y="2754"/>
                  <a:pt x="2334" y="2741"/>
                </a:cubicBezTo>
                <a:cubicBezTo>
                  <a:pt x="2303" y="2711"/>
                  <a:pt x="2276" y="2693"/>
                  <a:pt x="2253" y="2690"/>
                </a:cubicBezTo>
                <a:cubicBezTo>
                  <a:pt x="2230" y="2685"/>
                  <a:pt x="2204" y="2698"/>
                  <a:pt x="2175" y="2727"/>
                </a:cubicBezTo>
                <a:cubicBezTo>
                  <a:pt x="2128" y="2774"/>
                  <a:pt x="2123" y="2816"/>
                  <a:pt x="2159" y="2853"/>
                </a:cubicBezTo>
                <a:quadBezTo>
                  <a:pt x="2209" y="2903"/>
                  <a:pt x="2209" y="2903"/>
                </a:quadBezTo>
                <a:quadBezTo>
                  <a:pt x="2265" y="2847"/>
                  <a:pt x="2265" y="2847"/>
                </a:quadBezTo>
                <a:quadBezTo>
                  <a:pt x="2217" y="2798"/>
                  <a:pt x="2217" y="2798"/>
                </a:quadBezTo>
                <a:cubicBezTo>
                  <a:pt x="2208" y="2790"/>
                  <a:pt x="2209" y="2781"/>
                  <a:pt x="2218" y="2773"/>
                </a:cubicBezTo>
                <a:cubicBezTo>
                  <a:pt x="2226" y="2764"/>
                  <a:pt x="2237" y="2767"/>
                  <a:pt x="2249" y="2779"/>
                </a:cubicBezTo>
                <a:cubicBezTo>
                  <a:pt x="2274" y="2804"/>
                  <a:pt x="2289" y="2827"/>
                  <a:pt x="2295" y="2848"/>
                </a:cubicBezTo>
                <a:quadBezTo>
                  <a:pt x="2354" y="3047"/>
                  <a:pt x="2354" y="3047"/>
                </a:quadBezTo>
                <a:quadBezTo>
                  <a:pt x="2391" y="3085"/>
                  <a:pt x="2391" y="3085"/>
                </a:quadBezTo>
                <a:quadBezTo>
                  <a:pt x="2534" y="2942"/>
                  <a:pt x="2534" y="2942"/>
                </a:quadBezTo>
                <a:close/>
                <a:moveTo>
                  <a:pt x="2425" y="2813"/>
                </a:moveTo>
                <a:quadBezTo>
                  <a:pt x="2493" y="2881"/>
                  <a:pt x="2493" y="2881"/>
                </a:quadBezTo>
                <a:cubicBezTo>
                  <a:pt x="2529" y="2917"/>
                  <a:pt x="2571" y="2911"/>
                  <a:pt x="2618" y="2863"/>
                </a:cubicBezTo>
                <a:cubicBezTo>
                  <a:pt x="2666" y="2816"/>
                  <a:pt x="2669" y="2773"/>
                  <a:pt x="2630" y="2734"/>
                </a:cubicBezTo>
                <a:quadBezTo>
                  <a:pt x="2587" y="2691"/>
                  <a:pt x="2587" y="2691"/>
                </a:quadBezTo>
                <a:cubicBezTo>
                  <a:pt x="2559" y="2663"/>
                  <a:pt x="2530" y="2656"/>
                  <a:pt x="2501" y="2672"/>
                </a:cubicBezTo>
                <a:cubicBezTo>
                  <a:pt x="2515" y="2642"/>
                  <a:pt x="2511" y="2616"/>
                  <a:pt x="2488" y="2593"/>
                </a:cubicBezTo>
                <a:quadBezTo>
                  <a:pt x="2449" y="2554"/>
                  <a:pt x="2449" y="2554"/>
                </a:quadBezTo>
                <a:cubicBezTo>
                  <a:pt x="2431" y="2537"/>
                  <a:pt x="2412" y="2531"/>
                  <a:pt x="2390" y="2537"/>
                </a:cubicBezTo>
                <a:cubicBezTo>
                  <a:pt x="2368" y="2543"/>
                  <a:pt x="2348" y="2555"/>
                  <a:pt x="2329" y="2574"/>
                </a:cubicBezTo>
                <a:cubicBezTo>
                  <a:pt x="2282" y="2620"/>
                  <a:pt x="2276" y="2660"/>
                  <a:pt x="2309" y="2694"/>
                </a:cubicBezTo>
                <a:quadBezTo>
                  <a:pt x="2362" y="2746"/>
                  <a:pt x="2362" y="2746"/>
                </a:quadBezTo>
                <a:quadBezTo>
                  <a:pt x="2417" y="2691"/>
                  <a:pt x="2417" y="2691"/>
                </a:quadBezTo>
                <a:quadBezTo>
                  <a:pt x="2365" y="2639"/>
                  <a:pt x="2365" y="2639"/>
                </a:quadBezTo>
                <a:cubicBezTo>
                  <a:pt x="2359" y="2633"/>
                  <a:pt x="2361" y="2626"/>
                  <a:pt x="2368" y="2619"/>
                </a:cubicBezTo>
                <a:cubicBezTo>
                  <a:pt x="2376" y="2611"/>
                  <a:pt x="2383" y="2610"/>
                  <a:pt x="2388" y="2616"/>
                </a:cubicBezTo>
                <a:quadBezTo>
                  <a:pt x="2439" y="2666"/>
                  <a:pt x="2439" y="2666"/>
                </a:quadBezTo>
                <a:cubicBezTo>
                  <a:pt x="2450" y="2677"/>
                  <a:pt x="2447" y="2692"/>
                  <a:pt x="2428" y="2710"/>
                </a:cubicBezTo>
                <a:quadBezTo>
                  <a:pt x="2461" y="2742"/>
                  <a:pt x="2461" y="2742"/>
                </a:quadBezTo>
                <a:cubicBezTo>
                  <a:pt x="2471" y="2732"/>
                  <a:pt x="2479" y="2726"/>
                  <a:pt x="2486" y="2725"/>
                </a:cubicBezTo>
                <a:cubicBezTo>
                  <a:pt x="2492" y="2724"/>
                  <a:pt x="2499" y="2727"/>
                  <a:pt x="2507" y="2734"/>
                </a:cubicBezTo>
                <a:quadBezTo>
                  <a:pt x="2573" y="2800"/>
                  <a:pt x="2573" y="2800"/>
                </a:quadBezTo>
                <a:cubicBezTo>
                  <a:pt x="2580" y="2807"/>
                  <a:pt x="2579" y="2814"/>
                  <a:pt x="2572" y="2822"/>
                </a:cubicBezTo>
                <a:cubicBezTo>
                  <a:pt x="2564" y="2830"/>
                  <a:pt x="2557" y="2830"/>
                  <a:pt x="2550" y="2823"/>
                </a:cubicBezTo>
                <a:quadBezTo>
                  <a:pt x="2482" y="2755"/>
                  <a:pt x="2482" y="2755"/>
                </a:quadBezTo>
                <a:quadBezTo>
                  <a:pt x="2425" y="2813"/>
                  <a:pt x="2425" y="2813"/>
                </a:quadBezTo>
                <a:close/>
                <a:moveTo>
                  <a:pt x="2834" y="2570"/>
                </a:moveTo>
                <a:quadBezTo>
                  <a:pt x="2803" y="2601"/>
                  <a:pt x="2803" y="2601"/>
                </a:quadBezTo>
                <a:quadBezTo>
                  <a:pt x="2839" y="2638"/>
                  <a:pt x="2839" y="2638"/>
                </a:quadBezTo>
                <a:quadBezTo>
                  <a:pt x="2778" y="2699"/>
                  <a:pt x="2778" y="2699"/>
                </a:quadBezTo>
                <a:quadBezTo>
                  <a:pt x="2742" y="2662"/>
                  <a:pt x="2742" y="2662"/>
                </a:quadBezTo>
                <a:quadBezTo>
                  <a:pt x="2657" y="2747"/>
                  <a:pt x="2657" y="2747"/>
                </a:quadBezTo>
                <a:quadBezTo>
                  <a:pt x="2617" y="2706"/>
                  <a:pt x="2617" y="2706"/>
                </a:quadBezTo>
                <a:quadBezTo>
                  <a:pt x="2470" y="2437"/>
                  <a:pt x="2470" y="2437"/>
                </a:quadBezTo>
                <a:quadBezTo>
                  <a:pt x="2554" y="2353"/>
                  <a:pt x="2554" y="2353"/>
                </a:quadBezTo>
                <a:quadBezTo>
                  <a:pt x="2760" y="2558"/>
                  <a:pt x="2760" y="2558"/>
                </a:quadBezTo>
                <a:quadBezTo>
                  <a:pt x="2791" y="2528"/>
                  <a:pt x="2791" y="2528"/>
                </a:quadBezTo>
                <a:quadBezTo>
                  <a:pt x="2834" y="2570"/>
                  <a:pt x="2834" y="2570"/>
                </a:quadBezTo>
                <a:close/>
                <a:moveTo>
                  <a:pt x="2699" y="2619"/>
                </a:moveTo>
                <a:quadBezTo>
                  <a:pt x="2670" y="2648"/>
                  <a:pt x="2670" y="2648"/>
                </a:quadBezTo>
                <a:quadBezTo>
                  <a:pt x="2587" y="2507"/>
                  <a:pt x="2587" y="2507"/>
                </a:quadBezTo>
                <a:quadBezTo>
                  <a:pt x="2699" y="2619"/>
                  <a:pt x="2699" y="2619"/>
                </a:quadBezTo>
                <a:close/>
                <a:moveTo>
                  <a:pt x="2736" y="2171"/>
                </a:moveTo>
                <a:quadBezTo>
                  <a:pt x="2770" y="2224"/>
                  <a:pt x="2770" y="2224"/>
                </a:quadBezTo>
                <a:quadBezTo>
                  <a:pt x="2699" y="2295"/>
                  <a:pt x="2699" y="2295"/>
                </a:quadBezTo>
                <a:quadBezTo>
                  <a:pt x="2754" y="2356"/>
                  <a:pt x="2754" y="2356"/>
                </a:quadBezTo>
                <a:cubicBezTo>
                  <a:pt x="2754" y="2344"/>
                  <a:pt x="2762" y="2330"/>
                  <a:pt x="2778" y="2314"/>
                </a:cubicBezTo>
                <a:cubicBezTo>
                  <a:pt x="2810" y="2281"/>
                  <a:pt x="2841" y="2279"/>
                  <a:pt x="2869" y="2307"/>
                </a:cubicBezTo>
                <a:quadBezTo>
                  <a:pt x="2970" y="2408"/>
                  <a:pt x="2970" y="2408"/>
                </a:quadBezTo>
                <a:cubicBezTo>
                  <a:pt x="2987" y="2425"/>
                  <a:pt x="2993" y="2444"/>
                  <a:pt x="2989" y="2466"/>
                </a:cubicBezTo>
                <a:cubicBezTo>
                  <a:pt x="2985" y="2488"/>
                  <a:pt x="2972" y="2510"/>
                  <a:pt x="2950" y="2531"/>
                </a:cubicBezTo>
                <a:cubicBezTo>
                  <a:pt x="2903" y="2579"/>
                  <a:pt x="2862" y="2585"/>
                  <a:pt x="2827" y="2551"/>
                </a:cubicBezTo>
                <a:quadBezTo>
                  <a:pt x="2756" y="2481"/>
                  <a:pt x="2756" y="2481"/>
                </a:quadBezTo>
                <a:quadBezTo>
                  <a:pt x="2818" y="2419"/>
                  <a:pt x="2818" y="2419"/>
                </a:quadBezTo>
                <a:quadBezTo>
                  <a:pt x="2891" y="2492"/>
                  <a:pt x="2891" y="2492"/>
                </a:quadBezTo>
                <a:cubicBezTo>
                  <a:pt x="2897" y="2499"/>
                  <a:pt x="2903" y="2498"/>
                  <a:pt x="2910" y="2491"/>
                </a:cubicBezTo>
                <a:cubicBezTo>
                  <a:pt x="2918" y="2485"/>
                  <a:pt x="2918" y="2478"/>
                  <a:pt x="2912" y="2472"/>
                </a:cubicBezTo>
                <a:quadBezTo>
                  <a:pt x="2817" y="2377"/>
                  <a:pt x="2817" y="2377"/>
                </a:quadBezTo>
                <a:cubicBezTo>
                  <a:pt x="2810" y="2371"/>
                  <a:pt x="2803" y="2371"/>
                  <a:pt x="2796" y="2379"/>
                </a:cubicBezTo>
                <a:cubicBezTo>
                  <a:pt x="2788" y="2386"/>
                  <a:pt x="2791" y="2395"/>
                  <a:pt x="2802" y="2407"/>
                </a:cubicBezTo>
                <a:quadBezTo>
                  <a:pt x="2742" y="2464"/>
                  <a:pt x="2742" y="2464"/>
                </a:quadBezTo>
                <a:quadBezTo>
                  <a:pt x="2596" y="2311"/>
                  <a:pt x="2596" y="2311"/>
                </a:quadBezTo>
                <a:quadBezTo>
                  <a:pt x="2736" y="2171"/>
                  <a:pt x="2736" y="2171"/>
                </a:quadBezTo>
                <a:close/>
                <a:moveTo>
                  <a:pt x="2969" y="2101"/>
                </a:moveTo>
                <a:quadBezTo>
                  <a:pt x="2940" y="2072"/>
                  <a:pt x="2940" y="2072"/>
                </a:quadBezTo>
                <a:cubicBezTo>
                  <a:pt x="2903" y="2036"/>
                  <a:pt x="2861" y="2041"/>
                  <a:pt x="2814" y="2089"/>
                </a:cubicBezTo>
                <a:cubicBezTo>
                  <a:pt x="2766" y="2136"/>
                  <a:pt x="2760" y="2179"/>
                  <a:pt x="2797" y="2216"/>
                </a:cubicBezTo>
                <a:quadBezTo>
                  <a:pt x="2980" y="2399"/>
                  <a:pt x="2980" y="2399"/>
                </a:quadBezTo>
                <a:cubicBezTo>
                  <a:pt x="3014" y="2433"/>
                  <a:pt x="3055" y="2426"/>
                  <a:pt x="3103" y="2379"/>
                </a:cubicBezTo>
                <a:cubicBezTo>
                  <a:pt x="3124" y="2357"/>
                  <a:pt x="3137" y="2336"/>
                  <a:pt x="3141" y="2314"/>
                </a:cubicBezTo>
                <a:cubicBezTo>
                  <a:pt x="3146" y="2292"/>
                  <a:pt x="3139" y="2272"/>
                  <a:pt x="3123" y="2256"/>
                </a:cubicBezTo>
                <a:quadBezTo>
                  <a:pt x="3021" y="2154"/>
                  <a:pt x="3021" y="2154"/>
                </a:quadBezTo>
                <a:cubicBezTo>
                  <a:pt x="3008" y="2141"/>
                  <a:pt x="2993" y="2136"/>
                  <a:pt x="2976" y="2138"/>
                </a:cubicBezTo>
                <a:cubicBezTo>
                  <a:pt x="2958" y="2141"/>
                  <a:pt x="2942" y="2149"/>
                  <a:pt x="2927" y="2164"/>
                </a:cubicBezTo>
                <a:cubicBezTo>
                  <a:pt x="2912" y="2179"/>
                  <a:pt x="2905" y="2192"/>
                  <a:pt x="2907" y="2203"/>
                </a:cubicBezTo>
                <a:quadBezTo>
                  <a:pt x="2851" y="2148"/>
                  <a:pt x="2851" y="2148"/>
                </a:quadBezTo>
                <a:cubicBezTo>
                  <a:pt x="2845" y="2142"/>
                  <a:pt x="2845" y="2135"/>
                  <a:pt x="2852" y="2128"/>
                </a:cubicBezTo>
                <a:cubicBezTo>
                  <a:pt x="2860" y="2120"/>
                  <a:pt x="2871" y="2124"/>
                  <a:pt x="2886" y="2138"/>
                </a:cubicBezTo>
                <a:quadBezTo>
                  <a:pt x="2907" y="2162"/>
                  <a:pt x="2907" y="2162"/>
                </a:quadBezTo>
                <a:quadBezTo>
                  <a:pt x="2969" y="2101"/>
                  <a:pt x="2969" y="2101"/>
                </a:quadBezTo>
                <a:close/>
                <a:moveTo>
                  <a:pt x="3064" y="2319"/>
                </a:moveTo>
                <a:quadBezTo>
                  <a:pt x="2971" y="2226"/>
                  <a:pt x="2971" y="2226"/>
                </a:quadBezTo>
                <a:cubicBezTo>
                  <a:pt x="2965" y="2220"/>
                  <a:pt x="2959" y="2220"/>
                  <a:pt x="2952" y="2227"/>
                </a:cubicBezTo>
                <a:cubicBezTo>
                  <a:pt x="2945" y="2234"/>
                  <a:pt x="2944" y="2241"/>
                  <a:pt x="2951" y="2247"/>
                </a:cubicBezTo>
                <a:quadBezTo>
                  <a:pt x="3043" y="2340"/>
                  <a:pt x="3043" y="2340"/>
                </a:quadBezTo>
                <a:cubicBezTo>
                  <a:pt x="3050" y="2346"/>
                  <a:pt x="3056" y="2346"/>
                  <a:pt x="3063" y="2339"/>
                </a:cubicBezTo>
                <a:cubicBezTo>
                  <a:pt x="3070" y="2332"/>
                  <a:pt x="3070" y="2325"/>
                  <a:pt x="3064" y="2319"/>
                </a:cubicBezTo>
                <a:close/>
                <a:moveTo>
                  <a:pt x="2974" y="1321"/>
                </a:moveTo>
                <a:quadBezTo>
                  <a:pt x="2782" y="1513"/>
                  <a:pt x="2782" y="1513"/>
                </a:quadBezTo>
                <a:quadBezTo>
                  <a:pt x="2613" y="583"/>
                  <a:pt x="2613" y="583"/>
                </a:quadBezTo>
                <a:quadBezTo>
                  <a:pt x="2678" y="517"/>
                  <a:pt x="2678" y="517"/>
                </a:quadBezTo>
                <a:quadBezTo>
                  <a:pt x="2974" y="1321"/>
                  <a:pt x="2974" y="1321"/>
                </a:quadBezTo>
                <a:close/>
                <a:moveTo>
                  <a:pt x="1301" y="2994"/>
                </a:moveTo>
                <a:quadBezTo>
                  <a:pt x="1492" y="2803"/>
                  <a:pt x="1492" y="2803"/>
                </a:quadBezTo>
                <a:quadBezTo>
                  <a:pt x="562" y="2633"/>
                  <a:pt x="562" y="2633"/>
                </a:quadBezTo>
                <a:quadBezTo>
                  <a:pt x="496" y="2699"/>
                  <a:pt x="496" y="2699"/>
                </a:quadBezTo>
                <a:quadBezTo>
                  <a:pt x="1301" y="2994"/>
                  <a:pt x="1301" y="2994"/>
                </a:quadBezTo>
                <a:close/>
                <a:moveTo>
                  <a:pt x="1369" y="3072"/>
                </a:moveTo>
                <a:quadBezTo>
                  <a:pt x="2041" y="3744"/>
                  <a:pt x="2041" y="3744"/>
                </a:quadBezTo>
                <a:cubicBezTo>
                  <a:pt x="3352" y="3491"/>
                  <a:pt x="3526" y="4315"/>
                  <a:pt x="3747" y="4753"/>
                </a:cubicBezTo>
                <a:cubicBezTo>
                  <a:pt x="4090" y="5431"/>
                  <a:pt x="5493" y="4142"/>
                  <a:pt x="4647" y="3750"/>
                </a:cubicBezTo>
                <a:cubicBezTo>
                  <a:pt x="4198" y="3542"/>
                  <a:pt x="3468" y="3321"/>
                  <a:pt x="3708" y="2077"/>
                </a:cubicBezTo>
                <a:quadBezTo>
                  <a:pt x="3036" y="1405"/>
                  <a:pt x="3036" y="1405"/>
                </a:quadBezTo>
                <a:quadBezTo>
                  <a:pt x="1369" y="3072"/>
                  <a:pt x="1369" y="3072"/>
                </a:quadBezTo>
                <a:close/>
                <a:moveTo>
                  <a:pt x="1765" y="3007"/>
                </a:moveTo>
                <a:quadBezTo>
                  <a:pt x="2177" y="3419"/>
                  <a:pt x="2177" y="3419"/>
                </a:quadBezTo>
                <a:quadBezTo>
                  <a:pt x="3392" y="2203"/>
                  <a:pt x="3392" y="2203"/>
                </a:quadBezTo>
                <a:quadBezTo>
                  <a:pt x="2980" y="1792"/>
                  <a:pt x="2980" y="1792"/>
                </a:quadBezTo>
                <a:quadBezTo>
                  <a:pt x="1765" y="3007"/>
                  <a:pt x="1765" y="3007"/>
                </a:quadBezTo>
                <a:close/>
                <a:moveTo>
                  <a:pt x="1193" y="464"/>
                </a:moveTo>
                <a:quadBezTo>
                  <a:pt x="1356" y="301"/>
                  <a:pt x="1356" y="301"/>
                </a:quadBezTo>
                <a:quadBezTo>
                  <a:pt x="2071" y="1016"/>
                  <a:pt x="2071" y="1016"/>
                </a:quadBezTo>
                <a:quadBezTo>
                  <a:pt x="1908" y="1179"/>
                  <a:pt x="1908" y="1179"/>
                </a:quadBezTo>
                <a:quadBezTo>
                  <a:pt x="1193" y="464"/>
                  <a:pt x="1193" y="464"/>
                </a:quadBezTo>
                <a:close/>
                <a:moveTo>
                  <a:pt x="1481" y="177"/>
                </a:moveTo>
                <a:quadBezTo>
                  <a:pt x="2347" y="1043"/>
                  <a:pt x="2347" y="1043"/>
                </a:quadBezTo>
                <a:quadBezTo>
                  <a:pt x="2524" y="866"/>
                  <a:pt x="2524" y="866"/>
                </a:quadBezTo>
                <a:quadBezTo>
                  <a:pt x="1658" y="0"/>
                  <a:pt x="1658" y="0"/>
                </a:quadBezTo>
                <a:quadBezTo>
                  <a:pt x="1481" y="177"/>
                  <a:pt x="1481" y="177"/>
                </a:quadBezTo>
                <a:close/>
                <a:moveTo>
                  <a:pt x="987" y="670"/>
                </a:moveTo>
                <a:quadBezTo>
                  <a:pt x="1702" y="1385"/>
                  <a:pt x="1702" y="1385"/>
                </a:quadBezTo>
                <a:quadBezTo>
                  <a:pt x="1865" y="1222"/>
                  <a:pt x="1865" y="1222"/>
                </a:quadBezTo>
                <a:quadBezTo>
                  <a:pt x="1150" y="507"/>
                  <a:pt x="1150" y="507"/>
                </a:quadBezTo>
                <a:quadBezTo>
                  <a:pt x="987" y="670"/>
                  <a:pt x="987" y="670"/>
                </a:quadBezTo>
                <a:close/>
                <a:moveTo>
                  <a:pt x="839" y="819"/>
                </a:moveTo>
                <a:quadBezTo>
                  <a:pt x="1554" y="1533"/>
                  <a:pt x="1554" y="1533"/>
                </a:quadBezTo>
                <a:quadBezTo>
                  <a:pt x="1642" y="1445"/>
                  <a:pt x="1642" y="1445"/>
                </a:quadBezTo>
                <a:quadBezTo>
                  <a:pt x="928" y="730"/>
                  <a:pt x="928" y="730"/>
                </a:quadBezTo>
                <a:quadBezTo>
                  <a:pt x="839" y="819"/>
                  <a:pt x="839" y="819"/>
                </a:quadBezTo>
                <a:close/>
                <a:moveTo>
                  <a:pt x="611" y="1046"/>
                </a:moveTo>
                <a:quadBezTo>
                  <a:pt x="1477" y="1913"/>
                  <a:pt x="1477" y="1913"/>
                </a:quadBezTo>
                <a:quadBezTo>
                  <a:pt x="1655" y="1735"/>
                  <a:pt x="1655" y="1735"/>
                </a:quadBezTo>
                <a:quadBezTo>
                  <a:pt x="789" y="869"/>
                  <a:pt x="789" y="869"/>
                </a:quadBezTo>
                <a:quadBezTo>
                  <a:pt x="611" y="1046"/>
                  <a:pt x="611" y="1046"/>
                </a:quadBezTo>
                <a:close/>
                <a:moveTo>
                  <a:pt x="398" y="1259"/>
                </a:moveTo>
                <a:quadBezTo>
                  <a:pt x="1113" y="1974"/>
                  <a:pt x="1113" y="1974"/>
                </a:quadBezTo>
                <a:quadBezTo>
                  <a:pt x="1276" y="1811"/>
                  <a:pt x="1276" y="1811"/>
                </a:quadBezTo>
                <a:quadBezTo>
                  <a:pt x="561" y="1097"/>
                  <a:pt x="561" y="1097"/>
                </a:quadBezTo>
                <a:quadBezTo>
                  <a:pt x="398" y="1259"/>
                  <a:pt x="398" y="1259"/>
                </a:quadBezTo>
                <a:close/>
                <a:moveTo>
                  <a:pt x="250" y="1408"/>
                </a:moveTo>
                <a:quadBezTo>
                  <a:pt x="964" y="2123"/>
                  <a:pt x="964" y="2123"/>
                </a:quadBezTo>
                <a:quadBezTo>
                  <a:pt x="1053" y="2034"/>
                  <a:pt x="1053" y="2034"/>
                </a:quadBezTo>
                <a:quadBezTo>
                  <a:pt x="338" y="1319"/>
                  <a:pt x="338" y="1319"/>
                </a:quadBezTo>
                <a:lnTo>
                  <a:pt x="250" y="140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5" name="슬라이드 9 형태 3"/>
          <p:cNvSpPr/>
          <p:nvPr/>
        </p:nvSpPr>
        <p:spPr>
          <a:xfrm>
            <a:off x="354961" y="1309041"/>
            <a:ext cx="9923780" cy="3622675"/>
          </a:xfrm>
          <a:custGeom>
            <a:avLst/>
            <a:gdLst>
              <a:gd name="connsiteX0" fmla="*/ 0 w 15628"/>
              <a:gd name="connsiteY0" fmla="*/ 0 h 5705"/>
              <a:gd name="connsiteX1" fmla="*/ 5201 w 15628"/>
              <a:gd name="connsiteY1" fmla="*/ 4410 h 5705"/>
              <a:gd name="connsiteX2" fmla="*/ 11649 w 15628"/>
              <a:gd name="connsiteY2" fmla="*/ 2972 h 5705"/>
              <a:gd name="connsiteX3" fmla="*/ 15628 w 15628"/>
              <a:gd name="connsiteY3" fmla="*/ 5705 h 57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8" h="5705">
                <a:moveTo>
                  <a:pt x="0" y="0"/>
                </a:moveTo>
                <a:cubicBezTo>
                  <a:pt x="3595" y="863"/>
                  <a:pt x="2868" y="3511"/>
                  <a:pt x="5201" y="4410"/>
                </a:cubicBezTo>
                <a:cubicBezTo>
                  <a:pt x="8222" y="5057"/>
                  <a:pt x="8960" y="2936"/>
                  <a:pt x="11649" y="2972"/>
                </a:cubicBezTo>
                <a:cubicBezTo>
                  <a:pt x="14041" y="3200"/>
                  <a:pt x="14952" y="4950"/>
                  <a:pt x="15628" y="5705"/>
                </a:cubicBezTo>
              </a:path>
            </a:pathLst>
          </a:custGeom>
          <a:noFill/>
          <a:ln w="793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6" name="슬라이드 9 형태 4"/>
          <p:cNvSpPr/>
          <p:nvPr/>
        </p:nvSpPr>
        <p:spPr>
          <a:xfrm>
            <a:off x="2537456" y="3163876"/>
            <a:ext cx="716280" cy="71628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7" name="슬라이드 9 형태 5"/>
          <p:cNvSpPr/>
          <p:nvPr/>
        </p:nvSpPr>
        <p:spPr>
          <a:xfrm>
            <a:off x="7160891" y="2835581"/>
            <a:ext cx="716280" cy="71628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8" name="슬라이드 9 형태 6"/>
          <p:cNvSpPr/>
          <p:nvPr/>
        </p:nvSpPr>
        <p:spPr>
          <a:xfrm>
            <a:off x="4958711" y="3638856"/>
            <a:ext cx="716280" cy="71628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9" name="슬라이드 9 형태 7"/>
          <p:cNvSpPr/>
          <p:nvPr/>
        </p:nvSpPr>
        <p:spPr>
          <a:xfrm>
            <a:off x="9180191" y="3638856"/>
            <a:ext cx="716280" cy="71628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9 형태 8"/>
          <p:cNvSpPr/>
          <p:nvPr/>
        </p:nvSpPr>
        <p:spPr>
          <a:xfrm>
            <a:off x="1122676" y="1415086"/>
            <a:ext cx="716280" cy="71628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1" name="슬라이드 9 형태 9"/>
          <p:cNvSpPr txBox="1"/>
          <p:nvPr/>
        </p:nvSpPr>
        <p:spPr>
          <a:xfrm flipH="1">
            <a:off x="249718" y="3057201"/>
            <a:ext cx="2012950" cy="819797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URI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는 정보 자원을 표현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12" name="슬라이드 9 형태 10"/>
          <p:cNvSpPr txBox="1"/>
          <p:nvPr/>
        </p:nvSpPr>
        <p:spPr>
          <a:xfrm flipH="1">
            <a:off x="335499" y="4029193"/>
            <a:ext cx="1760667" cy="139815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GET : /announcement/{id}/asaveForm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REST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를 제대로 적용하지 않은 </a:t>
            </a: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URI</a:t>
            </a: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는 자원을 표현하는데 중점</a:t>
            </a:r>
            <a:endParaRPr lang="ko-KR" altLang="en-US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19" name="슬라이드 9 형태 17"/>
          <p:cNvSpPr txBox="1"/>
          <p:nvPr/>
        </p:nvSpPr>
        <p:spPr>
          <a:xfrm flipH="1">
            <a:off x="6656970" y="4075634"/>
            <a:ext cx="2012950" cy="453185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URI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 설계 주의점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0" name="슬라이드 9 형태 18"/>
          <p:cNvSpPr txBox="1"/>
          <p:nvPr/>
        </p:nvSpPr>
        <p:spPr>
          <a:xfrm flipH="1">
            <a:off x="6587009" y="4694444"/>
            <a:ext cx="2545079" cy="139965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1.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(/)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는 계층관계를 나타내는 데 사용</a:t>
            </a:r>
            <a:endParaRPr kumimoji="0" lang="ko-KR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2.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URO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마지막 문자는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(/) 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미포함</a:t>
            </a:r>
            <a:endParaRPr kumimoji="0" lang="ko-KR" altLang="en-US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3.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하이픈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(-)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은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URI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가동성을 높인다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kumimoji="0" lang="en-US" altLang="ko-KR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4.URI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경로는 소문자가 적합하다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kumimoji="0" lang="en-US" altLang="ko-KR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5.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URI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에 확장자는 포함하지 않는다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.</a:t>
            </a:r>
            <a:endParaRPr kumimoji="0" lang="en-US" altLang="ko-KR" sz="1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21" name="슬라이드 9 형태 19"/>
          <p:cNvSpPr/>
          <p:nvPr/>
        </p:nvSpPr>
        <p:spPr>
          <a:xfrm>
            <a:off x="1365246" y="1574471"/>
            <a:ext cx="245110" cy="41719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2" name="슬라이드 9 형태 20"/>
          <p:cNvSpPr/>
          <p:nvPr/>
        </p:nvSpPr>
        <p:spPr>
          <a:xfrm>
            <a:off x="7342501" y="3017191"/>
            <a:ext cx="353060" cy="353060"/>
          </a:xfrm>
          <a:custGeom>
            <a:avLst/>
            <a:gdLst>
              <a:gd name="T0" fmla="*/ 1003326 w 2665"/>
              <a:gd name="T1" fmla="*/ 573986 h 5058"/>
              <a:gd name="T2" fmla="*/ 429943 w 2665"/>
              <a:gd name="T3" fmla="*/ 0 h 5058"/>
              <a:gd name="T4" fmla="*/ 429943 w 2665"/>
              <a:gd name="T5" fmla="*/ 756652 h 5058"/>
              <a:gd name="T6" fmla="*/ 114827 w 2665"/>
              <a:gd name="T7" fmla="*/ 440658 h 5058"/>
              <a:gd name="T8" fmla="*/ 0 w 2665"/>
              <a:gd name="T9" fmla="*/ 555531 h 5058"/>
              <a:gd name="T10" fmla="*/ 395683 w 2665"/>
              <a:gd name="T11" fmla="*/ 952500 h 5058"/>
              <a:gd name="T12" fmla="*/ 0 w 2665"/>
              <a:gd name="T13" fmla="*/ 1349469 h 5058"/>
              <a:gd name="T14" fmla="*/ 114827 w 2665"/>
              <a:gd name="T15" fmla="*/ 1464342 h 5058"/>
              <a:gd name="T16" fmla="*/ 429943 w 2665"/>
              <a:gd name="T17" fmla="*/ 1149101 h 5058"/>
              <a:gd name="T18" fmla="*/ 429943 w 2665"/>
              <a:gd name="T19" fmla="*/ 1905000 h 5058"/>
              <a:gd name="T20" fmla="*/ 1003326 w 2665"/>
              <a:gd name="T21" fmla="*/ 1331767 h 5058"/>
              <a:gd name="T22" fmla="*/ 624961 w 2665"/>
              <a:gd name="T23" fmla="*/ 952500 h 5058"/>
              <a:gd name="T24" fmla="*/ 1003326 w 2665"/>
              <a:gd name="T25" fmla="*/ 573986 h 5058"/>
              <a:gd name="T26" fmla="*/ 774425 w 2665"/>
              <a:gd name="T27" fmla="*/ 574739 h 5058"/>
              <a:gd name="T28" fmla="*/ 591454 w 2665"/>
              <a:gd name="T29" fmla="*/ 757782 h 5058"/>
              <a:gd name="T30" fmla="*/ 591078 w 2665"/>
              <a:gd name="T31" fmla="*/ 391320 h 5058"/>
              <a:gd name="T32" fmla="*/ 774425 w 2665"/>
              <a:gd name="T33" fmla="*/ 574739 h 5058"/>
              <a:gd name="T34" fmla="*/ 774425 w 2665"/>
              <a:gd name="T35" fmla="*/ 1330261 h 5058"/>
              <a:gd name="T36" fmla="*/ 591078 w 2665"/>
              <a:gd name="T37" fmla="*/ 1513304 h 5058"/>
              <a:gd name="T38" fmla="*/ 591454 w 2665"/>
              <a:gd name="T39" fmla="*/ 1147218 h 5058"/>
              <a:gd name="T40" fmla="*/ 774425 w 2665"/>
              <a:gd name="T41" fmla="*/ 1330261 h 50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65" h="5058">
                <a:moveTo>
                  <a:pt x="2665" y="1524"/>
                </a:moveTo>
                <a:lnTo>
                  <a:pt x="1142" y="0"/>
                </a:lnTo>
                <a:lnTo>
                  <a:pt x="1142" y="2009"/>
                </a:lnTo>
                <a:lnTo>
                  <a:pt x="305" y="1170"/>
                </a:lnTo>
                <a:lnTo>
                  <a:pt x="0" y="1475"/>
                </a:lnTo>
                <a:lnTo>
                  <a:pt x="1051" y="2529"/>
                </a:lnTo>
                <a:lnTo>
                  <a:pt x="0" y="3583"/>
                </a:lnTo>
                <a:lnTo>
                  <a:pt x="305" y="3888"/>
                </a:lnTo>
                <a:lnTo>
                  <a:pt x="1142" y="3051"/>
                </a:lnTo>
                <a:lnTo>
                  <a:pt x="1142" y="5058"/>
                </a:lnTo>
                <a:lnTo>
                  <a:pt x="2665" y="3536"/>
                </a:lnTo>
                <a:lnTo>
                  <a:pt x="1660" y="2529"/>
                </a:lnTo>
                <a:lnTo>
                  <a:pt x="2665" y="1524"/>
                </a:lnTo>
                <a:close/>
                <a:moveTo>
                  <a:pt x="2057" y="1526"/>
                </a:moveTo>
                <a:lnTo>
                  <a:pt x="1571" y="2012"/>
                </a:lnTo>
                <a:lnTo>
                  <a:pt x="1570" y="1039"/>
                </a:lnTo>
                <a:lnTo>
                  <a:pt x="2057" y="1526"/>
                </a:lnTo>
                <a:close/>
                <a:moveTo>
                  <a:pt x="2057" y="3532"/>
                </a:moveTo>
                <a:lnTo>
                  <a:pt x="1570" y="4018"/>
                </a:lnTo>
                <a:lnTo>
                  <a:pt x="1571" y="3046"/>
                </a:lnTo>
                <a:lnTo>
                  <a:pt x="2057" y="353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/>
                <a:cs typeface="+mn-cs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3" name="슬라이드 9 형태 21"/>
          <p:cNvSpPr/>
          <p:nvPr/>
        </p:nvSpPr>
        <p:spPr>
          <a:xfrm>
            <a:off x="9417046" y="3729026"/>
            <a:ext cx="288925" cy="474345"/>
          </a:xfrm>
          <a:custGeom>
            <a:avLst/>
            <a:gdLst>
              <a:gd name="connsiteX0" fmla="*/ 788945 w 3886200"/>
              <a:gd name="connsiteY0" fmla="*/ 3994579 h 7565524"/>
              <a:gd name="connsiteX1" fmla="*/ 793367 w 3886200"/>
              <a:gd name="connsiteY1" fmla="*/ 4082152 h 7565524"/>
              <a:gd name="connsiteX2" fmla="*/ 1943100 w 3886200"/>
              <a:gd name="connsiteY2" fmla="*/ 5119688 h 7565524"/>
              <a:gd name="connsiteX3" fmla="*/ 3092833 w 3886200"/>
              <a:gd name="connsiteY3" fmla="*/ 4082152 h 7565524"/>
              <a:gd name="connsiteX4" fmla="*/ 3097256 w 3886200"/>
              <a:gd name="connsiteY4" fmla="*/ 3994579 h 7565524"/>
              <a:gd name="connsiteX5" fmla="*/ 3087777 w 3886200"/>
              <a:gd name="connsiteY5" fmla="*/ 4031441 h 7565524"/>
              <a:gd name="connsiteX6" fmla="*/ 1943100 w 3886200"/>
              <a:gd name="connsiteY6" fmla="*/ 4873587 h 7565524"/>
              <a:gd name="connsiteX7" fmla="*/ 798423 w 3886200"/>
              <a:gd name="connsiteY7" fmla="*/ 4031441 h 7565524"/>
              <a:gd name="connsiteX8" fmla="*/ 0 w 3886200"/>
              <a:gd name="connsiteY8" fmla="*/ 3009901 h 7565524"/>
              <a:gd name="connsiteX9" fmla="*/ 308086 w 3886200"/>
              <a:gd name="connsiteY9" fmla="*/ 3009901 h 7565524"/>
              <a:gd name="connsiteX10" fmla="*/ 308086 w 3886200"/>
              <a:gd name="connsiteY10" fmla="*/ 4175662 h 7565524"/>
              <a:gd name="connsiteX11" fmla="*/ 1943101 w 3886200"/>
              <a:gd name="connsiteY11" fmla="*/ 5810677 h 7565524"/>
              <a:gd name="connsiteX12" fmla="*/ 1943100 w 3886200"/>
              <a:gd name="connsiteY12" fmla="*/ 5810678 h 7565524"/>
              <a:gd name="connsiteX13" fmla="*/ 3578115 w 3886200"/>
              <a:gd name="connsiteY13" fmla="*/ 4175663 h 7565524"/>
              <a:gd name="connsiteX14" fmla="*/ 3578116 w 3886200"/>
              <a:gd name="connsiteY14" fmla="*/ 3009901 h 7565524"/>
              <a:gd name="connsiteX15" fmla="*/ 3886200 w 3886200"/>
              <a:gd name="connsiteY15" fmla="*/ 3009901 h 7565524"/>
              <a:gd name="connsiteX16" fmla="*/ 3886200 w 3886200"/>
              <a:gd name="connsiteY16" fmla="*/ 4235878 h 7565524"/>
              <a:gd name="connsiteX17" fmla="*/ 2520919 w 3886200"/>
              <a:gd name="connsiteY17" fmla="*/ 6091620 h 7565524"/>
              <a:gd name="connsiteX18" fmla="*/ 2336800 w 3886200"/>
              <a:gd name="connsiteY18" fmla="*/ 6138961 h 7565524"/>
              <a:gd name="connsiteX19" fmla="*/ 2336800 w 3886200"/>
              <a:gd name="connsiteY19" fmla="*/ 6591300 h 7565524"/>
              <a:gd name="connsiteX20" fmla="*/ 3062539 w 3886200"/>
              <a:gd name="connsiteY20" fmla="*/ 6591300 h 7565524"/>
              <a:gd name="connsiteX21" fmla="*/ 3549651 w 3886200"/>
              <a:gd name="connsiteY21" fmla="*/ 7078412 h 7565524"/>
              <a:gd name="connsiteX22" fmla="*/ 3549650 w 3886200"/>
              <a:gd name="connsiteY22" fmla="*/ 7078412 h 7565524"/>
              <a:gd name="connsiteX23" fmla="*/ 3062538 w 3886200"/>
              <a:gd name="connsiteY23" fmla="*/ 7565524 h 7565524"/>
              <a:gd name="connsiteX24" fmla="*/ 823662 w 3886200"/>
              <a:gd name="connsiteY24" fmla="*/ 7565523 h 7565524"/>
              <a:gd name="connsiteX25" fmla="*/ 346447 w 3886200"/>
              <a:gd name="connsiteY25" fmla="*/ 7176581 h 7565524"/>
              <a:gd name="connsiteX26" fmla="*/ 336550 w 3886200"/>
              <a:gd name="connsiteY26" fmla="*/ 7078412 h 7565524"/>
              <a:gd name="connsiteX27" fmla="*/ 346447 w 3886200"/>
              <a:gd name="connsiteY27" fmla="*/ 6980242 h 7565524"/>
              <a:gd name="connsiteX28" fmla="*/ 823662 w 3886200"/>
              <a:gd name="connsiteY28" fmla="*/ 6591300 h 7565524"/>
              <a:gd name="connsiteX29" fmla="*/ 1549400 w 3886200"/>
              <a:gd name="connsiteY29" fmla="*/ 6591300 h 7565524"/>
              <a:gd name="connsiteX30" fmla="*/ 1549400 w 3886200"/>
              <a:gd name="connsiteY30" fmla="*/ 6138961 h 7565524"/>
              <a:gd name="connsiteX31" fmla="*/ 1365282 w 3886200"/>
              <a:gd name="connsiteY31" fmla="*/ 6091620 h 7565524"/>
              <a:gd name="connsiteX32" fmla="*/ 0 w 3886200"/>
              <a:gd name="connsiteY32" fmla="*/ 4235878 h 7565524"/>
              <a:gd name="connsiteX33" fmla="*/ 622300 w 3886200"/>
              <a:gd name="connsiteY33" fmla="*/ 2818278 h 7565524"/>
              <a:gd name="connsiteX34" fmla="*/ 3263900 w 3886200"/>
              <a:gd name="connsiteY34" fmla="*/ 2818278 h 7565524"/>
              <a:gd name="connsiteX35" fmla="*/ 3263900 w 3886200"/>
              <a:gd name="connsiteY35" fmla="*/ 4152900 h 7565524"/>
              <a:gd name="connsiteX36" fmla="*/ 1943100 w 3886200"/>
              <a:gd name="connsiteY36" fmla="*/ 5473700 h 7565524"/>
              <a:gd name="connsiteX37" fmla="*/ 622300 w 3886200"/>
              <a:gd name="connsiteY37" fmla="*/ 4152900 h 7565524"/>
              <a:gd name="connsiteX38" fmla="*/ 622300 w 3886200"/>
              <a:gd name="connsiteY38" fmla="*/ 2432670 h 7565524"/>
              <a:gd name="connsiteX39" fmla="*/ 3263900 w 3886200"/>
              <a:gd name="connsiteY39" fmla="*/ 2432670 h 7565524"/>
              <a:gd name="connsiteX40" fmla="*/ 3263900 w 3886200"/>
              <a:gd name="connsiteY40" fmla="*/ 2655422 h 7565524"/>
              <a:gd name="connsiteX41" fmla="*/ 622300 w 3886200"/>
              <a:gd name="connsiteY41" fmla="*/ 2655422 h 7565524"/>
              <a:gd name="connsiteX42" fmla="*/ 622300 w 3886200"/>
              <a:gd name="connsiteY42" fmla="*/ 2047063 h 7565524"/>
              <a:gd name="connsiteX43" fmla="*/ 3263900 w 3886200"/>
              <a:gd name="connsiteY43" fmla="*/ 2047063 h 7565524"/>
              <a:gd name="connsiteX44" fmla="*/ 3263900 w 3886200"/>
              <a:gd name="connsiteY44" fmla="*/ 2269814 h 7565524"/>
              <a:gd name="connsiteX45" fmla="*/ 622300 w 3886200"/>
              <a:gd name="connsiteY45" fmla="*/ 2269814 h 7565524"/>
              <a:gd name="connsiteX46" fmla="*/ 622300 w 3886200"/>
              <a:gd name="connsiteY46" fmla="*/ 1661456 h 7565524"/>
              <a:gd name="connsiteX47" fmla="*/ 3263900 w 3886200"/>
              <a:gd name="connsiteY47" fmla="*/ 1661456 h 7565524"/>
              <a:gd name="connsiteX48" fmla="*/ 3263900 w 3886200"/>
              <a:gd name="connsiteY48" fmla="*/ 1884207 h 7565524"/>
              <a:gd name="connsiteX49" fmla="*/ 622300 w 3886200"/>
              <a:gd name="connsiteY49" fmla="*/ 1884207 h 7565524"/>
              <a:gd name="connsiteX50" fmla="*/ 1943100 w 3886200"/>
              <a:gd name="connsiteY50" fmla="*/ 0 h 7565524"/>
              <a:gd name="connsiteX51" fmla="*/ 3263900 w 3886200"/>
              <a:gd name="connsiteY51" fmla="*/ 1320800 h 7565524"/>
              <a:gd name="connsiteX52" fmla="*/ 3263900 w 3886200"/>
              <a:gd name="connsiteY52" fmla="*/ 1498600 h 7565524"/>
              <a:gd name="connsiteX53" fmla="*/ 622300 w 3886200"/>
              <a:gd name="connsiteY53" fmla="*/ 1498600 h 7565524"/>
              <a:gd name="connsiteX54" fmla="*/ 622300 w 3886200"/>
              <a:gd name="connsiteY54" fmla="*/ 1320800 h 7565524"/>
              <a:gd name="connsiteX55" fmla="*/ 1943100 w 3886200"/>
              <a:gd name="connsiteY55" fmla="*/ 0 h 75655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6200" h="7565524">
                <a:moveTo>
                  <a:pt x="788945" y="3994579"/>
                </a:moveTo>
                <a:lnTo>
                  <a:pt x="793367" y="4082152"/>
                </a:lnTo>
                <a:cubicBezTo>
                  <a:pt x="852550" y="4664920"/>
                  <a:pt x="1344717" y="5119688"/>
                  <a:pt x="1943100" y="5119688"/>
                </a:cubicBezTo>
                <a:cubicBezTo>
                  <a:pt x="2541483" y="5119688"/>
                  <a:pt x="3033650" y="4664920"/>
                  <a:pt x="3092833" y="4082152"/>
                </a:cubicBezTo>
                <a:lnTo>
                  <a:pt x="3097256" y="3994579"/>
                </a:lnTo>
                <a:lnTo>
                  <a:pt x="3087777" y="4031441"/>
                </a:lnTo>
                <a:cubicBezTo>
                  <a:pt x="2936026" y="4519338"/>
                  <a:pt x="2480933" y="4873587"/>
                  <a:pt x="1943100" y="4873587"/>
                </a:cubicBezTo>
                <a:cubicBezTo>
                  <a:pt x="1405268" y="4873587"/>
                  <a:pt x="950175" y="4519338"/>
                  <a:pt x="798423" y="4031441"/>
                </a:cubicBezTo>
                <a:close/>
                <a:moveTo>
                  <a:pt x="0" y="3009901"/>
                </a:moveTo>
                <a:lnTo>
                  <a:pt x="308086" y="3009901"/>
                </a:lnTo>
                <a:lnTo>
                  <a:pt x="308086" y="4175662"/>
                </a:lnTo>
                <a:cubicBezTo>
                  <a:pt x="308086" y="5078656"/>
                  <a:pt x="1040107" y="5810677"/>
                  <a:pt x="1943101" y="5810677"/>
                </a:cubicBezTo>
                <a:lnTo>
                  <a:pt x="1943100" y="5810678"/>
                </a:lnTo>
                <a:cubicBezTo>
                  <a:pt x="2846094" y="5810678"/>
                  <a:pt x="3578115" y="5078657"/>
                  <a:pt x="3578115" y="4175663"/>
                </a:cubicBezTo>
                <a:lnTo>
                  <a:pt x="3578116" y="3009901"/>
                </a:lnTo>
                <a:lnTo>
                  <a:pt x="3886200" y="3009901"/>
                </a:lnTo>
                <a:lnTo>
                  <a:pt x="3886200" y="4235878"/>
                </a:lnTo>
                <a:cubicBezTo>
                  <a:pt x="3886200" y="5107807"/>
                  <a:pt x="3311893" y="5845601"/>
                  <a:pt x="2520919" y="6091620"/>
                </a:cubicBezTo>
                <a:lnTo>
                  <a:pt x="2336800" y="6138961"/>
                </a:lnTo>
                <a:lnTo>
                  <a:pt x="2336800" y="6591300"/>
                </a:lnTo>
                <a:lnTo>
                  <a:pt x="3062539" y="6591300"/>
                </a:lnTo>
                <a:cubicBezTo>
                  <a:pt x="3331564" y="6591300"/>
                  <a:pt x="3549651" y="6809387"/>
                  <a:pt x="3549651" y="7078412"/>
                </a:cubicBezTo>
                <a:lnTo>
                  <a:pt x="3549650" y="7078412"/>
                </a:lnTo>
                <a:cubicBezTo>
                  <a:pt x="3549650" y="7347437"/>
                  <a:pt x="3331563" y="7565524"/>
                  <a:pt x="3062538" y="7565524"/>
                </a:cubicBezTo>
                <a:lnTo>
                  <a:pt x="823662" y="7565523"/>
                </a:lnTo>
                <a:cubicBezTo>
                  <a:pt x="588265" y="7565523"/>
                  <a:pt x="391868" y="7398550"/>
                  <a:pt x="346447" y="7176581"/>
                </a:cubicBezTo>
                <a:lnTo>
                  <a:pt x="336550" y="7078412"/>
                </a:lnTo>
                <a:lnTo>
                  <a:pt x="346447" y="6980242"/>
                </a:lnTo>
                <a:cubicBezTo>
                  <a:pt x="391868" y="6758273"/>
                  <a:pt x="588265" y="6591300"/>
                  <a:pt x="823662" y="6591300"/>
                </a:cubicBezTo>
                <a:lnTo>
                  <a:pt x="1549400" y="6591300"/>
                </a:lnTo>
                <a:lnTo>
                  <a:pt x="1549400" y="6138961"/>
                </a:lnTo>
                <a:lnTo>
                  <a:pt x="1365282" y="6091620"/>
                </a:lnTo>
                <a:cubicBezTo>
                  <a:pt x="574307" y="5845601"/>
                  <a:pt x="0" y="5107807"/>
                  <a:pt x="0" y="4235878"/>
                </a:cubicBezTo>
                <a:close/>
                <a:moveTo>
                  <a:pt x="622300" y="2818278"/>
                </a:moveTo>
                <a:lnTo>
                  <a:pt x="3263900" y="2818278"/>
                </a:lnTo>
                <a:lnTo>
                  <a:pt x="3263900" y="4152900"/>
                </a:lnTo>
                <a:cubicBezTo>
                  <a:pt x="3263900" y="4882358"/>
                  <a:pt x="2672558" y="5473700"/>
                  <a:pt x="1943100" y="5473700"/>
                </a:cubicBezTo>
                <a:cubicBezTo>
                  <a:pt x="1213642" y="5473700"/>
                  <a:pt x="622300" y="4882358"/>
                  <a:pt x="622300" y="4152900"/>
                </a:cubicBezTo>
                <a:close/>
                <a:moveTo>
                  <a:pt x="622300" y="2432670"/>
                </a:moveTo>
                <a:lnTo>
                  <a:pt x="3263900" y="2432670"/>
                </a:lnTo>
                <a:lnTo>
                  <a:pt x="3263900" y="2655422"/>
                </a:lnTo>
                <a:lnTo>
                  <a:pt x="622300" y="2655422"/>
                </a:lnTo>
                <a:close/>
                <a:moveTo>
                  <a:pt x="622300" y="2047063"/>
                </a:moveTo>
                <a:lnTo>
                  <a:pt x="3263900" y="2047063"/>
                </a:lnTo>
                <a:lnTo>
                  <a:pt x="3263900" y="2269814"/>
                </a:lnTo>
                <a:lnTo>
                  <a:pt x="622300" y="2269814"/>
                </a:lnTo>
                <a:close/>
                <a:moveTo>
                  <a:pt x="622300" y="1661456"/>
                </a:moveTo>
                <a:lnTo>
                  <a:pt x="3263900" y="1661456"/>
                </a:lnTo>
                <a:lnTo>
                  <a:pt x="3263900" y="1884207"/>
                </a:lnTo>
                <a:lnTo>
                  <a:pt x="622300" y="1884207"/>
                </a:lnTo>
                <a:close/>
                <a:moveTo>
                  <a:pt x="1943100" y="0"/>
                </a:moveTo>
                <a:cubicBezTo>
                  <a:pt x="2672558" y="0"/>
                  <a:pt x="3263900" y="591342"/>
                  <a:pt x="3263900" y="1320800"/>
                </a:cubicBezTo>
                <a:lnTo>
                  <a:pt x="3263900" y="1498600"/>
                </a:lnTo>
                <a:lnTo>
                  <a:pt x="622300" y="1498600"/>
                </a:lnTo>
                <a:lnTo>
                  <a:pt x="622300" y="1320800"/>
                </a:lnTo>
                <a:cubicBezTo>
                  <a:pt x="622300" y="591342"/>
                  <a:pt x="1213642" y="0"/>
                  <a:pt x="19431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4" name="슬라이드 9 형태 22"/>
          <p:cNvSpPr/>
          <p:nvPr/>
        </p:nvSpPr>
        <p:spPr>
          <a:xfrm>
            <a:off x="5110476" y="3790621"/>
            <a:ext cx="412750" cy="412750"/>
          </a:xfrm>
          <a:custGeom>
            <a:avLst/>
            <a:gdLst/>
            <a:rect l="l" t="t" r="r" b="b"/>
            <a:pathLst>
              <a:path w="1364908" h="2509016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5" name="슬라이드 9 형태 23"/>
          <p:cNvSpPr/>
          <p:nvPr/>
        </p:nvSpPr>
        <p:spPr>
          <a:xfrm>
            <a:off x="2689856" y="3316276"/>
            <a:ext cx="412115" cy="412115"/>
          </a:xfrm>
          <a:custGeom>
            <a:avLst/>
            <a:gdLst>
              <a:gd name="connsiteX0" fmla="*/ 347114 w 393729"/>
              <a:gd name="connsiteY0" fmla="*/ 112 h 390624"/>
              <a:gd name="connsiteX1" fmla="*/ 366249 w 393729"/>
              <a:gd name="connsiteY1" fmla="*/ 5364 h 390624"/>
              <a:gd name="connsiteX2" fmla="*/ 388366 w 393729"/>
              <a:gd name="connsiteY2" fmla="*/ 72481 h 390624"/>
              <a:gd name="connsiteX3" fmla="*/ 321248 w 393729"/>
              <a:gd name="connsiteY3" fmla="*/ 94598 h 390624"/>
              <a:gd name="connsiteX4" fmla="*/ 304750 w 393729"/>
              <a:gd name="connsiteY4" fmla="*/ 80728 h 390624"/>
              <a:gd name="connsiteX5" fmla="*/ 98330 w 393729"/>
              <a:gd name="connsiteY5" fmla="*/ 148748 h 390624"/>
              <a:gd name="connsiteX6" fmla="*/ 94598 w 393729"/>
              <a:gd name="connsiteY6" fmla="*/ 162346 h 390624"/>
              <a:gd name="connsiteX7" fmla="*/ 91507 w 393729"/>
              <a:gd name="connsiteY7" fmla="*/ 166277 h 390624"/>
              <a:gd name="connsiteX8" fmla="*/ 229420 w 393729"/>
              <a:gd name="connsiteY8" fmla="*/ 293815 h 390624"/>
              <a:gd name="connsiteX9" fmla="*/ 268686 w 393729"/>
              <a:gd name="connsiteY9" fmla="*/ 296027 h 390624"/>
              <a:gd name="connsiteX10" fmla="*/ 290802 w 393729"/>
              <a:gd name="connsiteY10" fmla="*/ 363144 h 390624"/>
              <a:gd name="connsiteX11" fmla="*/ 223685 w 393729"/>
              <a:gd name="connsiteY11" fmla="*/ 385261 h 390624"/>
              <a:gd name="connsiteX12" fmla="*/ 200613 w 393729"/>
              <a:gd name="connsiteY12" fmla="*/ 321625 h 390624"/>
              <a:gd name="connsiteX13" fmla="*/ 56603 w 393729"/>
              <a:gd name="connsiteY13" fmla="*/ 188448 h 390624"/>
              <a:gd name="connsiteX14" fmla="*/ 27481 w 393729"/>
              <a:gd name="connsiteY14" fmla="*/ 184462 h 390624"/>
              <a:gd name="connsiteX15" fmla="*/ 5364 w 393729"/>
              <a:gd name="connsiteY15" fmla="*/ 117345 h 390624"/>
              <a:gd name="connsiteX16" fmla="*/ 72481 w 393729"/>
              <a:gd name="connsiteY16" fmla="*/ 95228 h 390624"/>
              <a:gd name="connsiteX17" fmla="*/ 89283 w 393729"/>
              <a:gd name="connsiteY17" fmla="*/ 109639 h 390624"/>
              <a:gd name="connsiteX18" fmla="*/ 295206 w 393729"/>
              <a:gd name="connsiteY18" fmla="*/ 41783 h 390624"/>
              <a:gd name="connsiteX19" fmla="*/ 299132 w 393729"/>
              <a:gd name="connsiteY19" fmla="*/ 27480 h 390624"/>
              <a:gd name="connsiteX20" fmla="*/ 347114 w 393729"/>
              <a:gd name="connsiteY20" fmla="*/ 112 h 3906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729" h="390624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6" name="슬라이드 4 형태 2"/>
          <p:cNvSpPr/>
          <p:nvPr/>
        </p:nvSpPr>
        <p:spPr>
          <a:xfrm>
            <a:off x="8835089" y="329565"/>
            <a:ext cx="3022689" cy="16706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7" name="슬라이드 4 형태 14"/>
          <p:cNvSpPr txBox="1"/>
          <p:nvPr/>
        </p:nvSpPr>
        <p:spPr>
          <a:xfrm flipH="1">
            <a:off x="8812522" y="865592"/>
            <a:ext cx="3124201" cy="513628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Rest API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Impact"/>
                <a:ea typeface="맑은 고딕"/>
                <a:cs typeface="Times New Roman"/>
                <a:sym typeface="Arial"/>
              </a:rPr>
              <a:t> 디자인</a:t>
            </a:r>
            <a:endParaRPr kumimoji="0" lang="ko-KR" altLang="en-US" sz="2800" b="0" i="0" u="none" strike="noStrike" kern="1200" cap="none" spc="0" normalizeH="0" baseline="0">
              <a:solidFill>
                <a:prstClr val="white"/>
              </a:solidFill>
              <a:latin typeface="Impact"/>
              <a:ea typeface="맑은 고딕"/>
              <a:cs typeface="Times New Roman"/>
              <a:sym typeface="Arial"/>
            </a:endParaRPr>
          </a:p>
        </p:txBody>
      </p:sp>
      <p:sp>
        <p:nvSpPr>
          <p:cNvPr id="28" name="슬라이드 9 형태 9"/>
          <p:cNvSpPr txBox="1"/>
          <p:nvPr/>
        </p:nvSpPr>
        <p:spPr>
          <a:xfrm flipH="1">
            <a:off x="2177878" y="4738643"/>
            <a:ext cx="2517215" cy="822052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HTTP Method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으로 표현</a:t>
            </a:r>
            <a:endParaRPr kumimoji="0" lang="ko-KR" altLang="en-US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29" name="슬라이드 9 형태 10"/>
          <p:cNvSpPr txBox="1"/>
          <p:nvPr/>
        </p:nvSpPr>
        <p:spPr>
          <a:xfrm flipH="1">
            <a:off x="2609173" y="5635929"/>
            <a:ext cx="1760667" cy="1401141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간략하게 수정하면</a:t>
            </a:r>
            <a:endParaRPr lang="ko-KR" altLang="en-US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PUT : /s/announcements/{id}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lang="ko-KR" altLang="en-US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으로 수정 가능</a:t>
            </a:r>
            <a:endParaRPr lang="ko-KR" altLang="en-US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endParaRPr lang="ko-KR" altLang="en-US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  <p:sp>
        <p:nvSpPr>
          <p:cNvPr id="30" name="슬라이드 9 형태 9"/>
          <p:cNvSpPr txBox="1"/>
          <p:nvPr/>
        </p:nvSpPr>
        <p:spPr>
          <a:xfrm flipH="1">
            <a:off x="3843070" y="1062366"/>
            <a:ext cx="3609789" cy="450204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회원 정보를 가져오는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Times New Roman"/>
                <a:sym typeface="Arial"/>
              </a:rPr>
              <a:t>URI</a:t>
            </a:r>
            <a:endParaRPr kumimoji="0" lang="en-US" altLang="ko-KR" sz="2000" b="0" i="0" u="none" strike="noStrike" kern="1200" cap="none" spc="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Times New Roman"/>
              <a:sym typeface="Arial"/>
            </a:endParaRPr>
          </a:p>
        </p:txBody>
      </p:sp>
      <p:sp>
        <p:nvSpPr>
          <p:cNvPr id="31" name="슬라이드 9 형태 10"/>
          <p:cNvSpPr txBox="1"/>
          <p:nvPr/>
        </p:nvSpPr>
        <p:spPr>
          <a:xfrm flipH="1">
            <a:off x="4339735" y="1707520"/>
            <a:ext cx="2535740" cy="528950"/>
          </a:xfrm>
          <a:prstGeom prst="rect">
            <a:avLst/>
          </a:prstGeom>
          <a:noFill/>
          <a:ln w="9525">
            <a:noFill/>
            <a:miter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GET : /employee/insert/2(x)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20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"/>
                <a:ea typeface="나눔스퀘어"/>
                <a:cs typeface="Times New Roman"/>
                <a:sym typeface="Arial"/>
              </a:rPr>
              <a:t>GET : /employee/2(o)</a:t>
            </a:r>
            <a:endParaRPr lang="en-US" altLang="ko-KR" sz="120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"/>
              <a:ea typeface="나눔스퀘어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15 형태 1"/>
          <p:cNvSpPr/>
          <p:nvPr/>
        </p:nvSpPr>
        <p:spPr>
          <a:xfrm>
            <a:off x="0" y="1290795"/>
            <a:ext cx="5371574" cy="5567205"/>
          </a:xfrm>
          <a:custGeom>
            <a:avLst/>
            <a:gdLst>
              <a:gd name="connsiteX0" fmla="*/ 1374761 w 5371574"/>
              <a:gd name="connsiteY0" fmla="*/ 0 h 5567205"/>
              <a:gd name="connsiteX1" fmla="*/ 5371574 w 5371574"/>
              <a:gd name="connsiteY1" fmla="*/ 3996813 h 5567205"/>
              <a:gd name="connsiteX2" fmla="*/ 5057485 w 5371574"/>
              <a:gd name="connsiteY2" fmla="*/ 5552553 h 5567205"/>
              <a:gd name="connsiteX3" fmla="*/ 5050427 w 5371574"/>
              <a:gd name="connsiteY3" fmla="*/ 5567205 h 5567205"/>
              <a:gd name="connsiteX4" fmla="*/ 3122640 w 5371574"/>
              <a:gd name="connsiteY4" fmla="*/ 5567205 h 5567205"/>
              <a:gd name="connsiteX5" fmla="*/ 3189960 w 5371574"/>
              <a:gd name="connsiteY5" fmla="*/ 5493135 h 5567205"/>
              <a:gd name="connsiteX6" fmla="*/ 3727125 w 5371574"/>
              <a:gd name="connsiteY6" fmla="*/ 3996813 h 5567205"/>
              <a:gd name="connsiteX7" fmla="*/ 1374761 w 5371574"/>
              <a:gd name="connsiteY7" fmla="*/ 1644449 h 5567205"/>
              <a:gd name="connsiteX8" fmla="*/ 59532 w 5371574"/>
              <a:gd name="connsiteY8" fmla="*/ 2046196 h 5567205"/>
              <a:gd name="connsiteX9" fmla="*/ 0 w 5371574"/>
              <a:gd name="connsiteY9" fmla="*/ 2090713 h 5567205"/>
              <a:gd name="connsiteX10" fmla="*/ 0 w 5371574"/>
              <a:gd name="connsiteY10" fmla="*/ 242732 h 5567205"/>
              <a:gd name="connsiteX11" fmla="*/ 523 w 5371574"/>
              <a:gd name="connsiteY11" fmla="*/ 242526 h 5567205"/>
              <a:gd name="connsiteX12" fmla="*/ 1374761 w 5371574"/>
              <a:gd name="connsiteY12" fmla="*/ 0 h 55672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1574" h="5567205">
                <a:moveTo>
                  <a:pt x="1374761" y="0"/>
                </a:moveTo>
                <a:cubicBezTo>
                  <a:pt x="3582140" y="0"/>
                  <a:pt x="5371574" y="1789434"/>
                  <a:pt x="5371574" y="3996813"/>
                </a:cubicBezTo>
                <a:cubicBezTo>
                  <a:pt x="5371574" y="4548658"/>
                  <a:pt x="5259735" y="5074381"/>
                  <a:pt x="5057485" y="5552553"/>
                </a:cubicBezTo>
                <a:lnTo>
                  <a:pt x="5050427" y="5567205"/>
                </a:lnTo>
                <a:lnTo>
                  <a:pt x="3122640" y="5567205"/>
                </a:lnTo>
                <a:lnTo>
                  <a:pt x="3189960" y="5493135"/>
                </a:lnTo>
                <a:cubicBezTo>
                  <a:pt x="3525538" y="5086508"/>
                  <a:pt x="3727125" y="4565202"/>
                  <a:pt x="3727125" y="3996813"/>
                </a:cubicBezTo>
                <a:cubicBezTo>
                  <a:pt x="3727125" y="2697638"/>
                  <a:pt x="2673936" y="1644449"/>
                  <a:pt x="1374761" y="1644449"/>
                </a:cubicBezTo>
                <a:cubicBezTo>
                  <a:pt x="887571" y="1644449"/>
                  <a:pt x="434972" y="1792554"/>
                  <a:pt x="59532" y="2046196"/>
                </a:cubicBezTo>
                <a:lnTo>
                  <a:pt x="0" y="2090713"/>
                </a:lnTo>
                <a:lnTo>
                  <a:pt x="0" y="242732"/>
                </a:lnTo>
                <a:lnTo>
                  <a:pt x="523" y="242526"/>
                </a:lnTo>
                <a:cubicBezTo>
                  <a:pt x="429032" y="85627"/>
                  <a:pt x="891897" y="0"/>
                  <a:pt x="1374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10" name="슬라이드 15 형태 2"/>
          <p:cNvSpPr/>
          <p:nvPr/>
        </p:nvSpPr>
        <p:spPr>
          <a:xfrm>
            <a:off x="7310286" y="-3"/>
            <a:ext cx="4881715" cy="5751874"/>
          </a:xfrm>
          <a:custGeom>
            <a:avLst/>
            <a:gdLst>
              <a:gd name="connsiteX0" fmla="*/ 327116 w 4881715"/>
              <a:gd name="connsiteY0" fmla="*/ 0 h 5751874"/>
              <a:gd name="connsiteX1" fmla="*/ 3108029 w 4881715"/>
              <a:gd name="connsiteY1" fmla="*/ 0 h 5751874"/>
              <a:gd name="connsiteX2" fmla="*/ 3065931 w 4881715"/>
              <a:gd name="connsiteY2" fmla="*/ 25575 h 5751874"/>
              <a:gd name="connsiteX3" fmla="*/ 2221078 w 4881715"/>
              <a:gd name="connsiteY3" fmla="*/ 1614553 h 5751874"/>
              <a:gd name="connsiteX4" fmla="*/ 4137320 w 4881715"/>
              <a:gd name="connsiteY4" fmla="*/ 3530795 h 5751874"/>
              <a:gd name="connsiteX5" fmla="*/ 4707152 w 4881715"/>
              <a:gd name="connsiteY5" fmla="*/ 3444645 h 5751874"/>
              <a:gd name="connsiteX6" fmla="*/ 4881715 w 4881715"/>
              <a:gd name="connsiteY6" fmla="*/ 3380754 h 5751874"/>
              <a:gd name="connsiteX7" fmla="*/ 4881715 w 4881715"/>
              <a:gd name="connsiteY7" fmla="*/ 5683787 h 5751874"/>
              <a:gd name="connsiteX8" fmla="*/ 4767393 w 4881715"/>
              <a:gd name="connsiteY8" fmla="*/ 5704203 h 5751874"/>
              <a:gd name="connsiteX9" fmla="*/ 4137320 w 4881715"/>
              <a:gd name="connsiteY9" fmla="*/ 5751874 h 5751874"/>
              <a:gd name="connsiteX10" fmla="*/ 0 w 4881715"/>
              <a:gd name="connsiteY10" fmla="*/ 1614553 h 5751874"/>
              <a:gd name="connsiteX11" fmla="*/ 325131 w 4881715"/>
              <a:gd name="connsiteY11" fmla="*/ 4121 h 5751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715" h="5751874">
                <a:moveTo>
                  <a:pt x="327116" y="0"/>
                </a:moveTo>
                <a:lnTo>
                  <a:pt x="3108029" y="0"/>
                </a:lnTo>
                <a:lnTo>
                  <a:pt x="3065931" y="25575"/>
                </a:lnTo>
                <a:cubicBezTo>
                  <a:pt x="2556207" y="369938"/>
                  <a:pt x="2221078" y="953109"/>
                  <a:pt x="2221078" y="1614553"/>
                </a:cubicBezTo>
                <a:cubicBezTo>
                  <a:pt x="2221078" y="2672864"/>
                  <a:pt x="3079009" y="3530795"/>
                  <a:pt x="4137320" y="3530795"/>
                </a:cubicBezTo>
                <a:cubicBezTo>
                  <a:pt x="4335753" y="3530795"/>
                  <a:pt x="4527142" y="3500633"/>
                  <a:pt x="4707152" y="3444645"/>
                </a:cubicBezTo>
                <a:lnTo>
                  <a:pt x="4881715" y="3380754"/>
                </a:lnTo>
                <a:lnTo>
                  <a:pt x="4881715" y="5683787"/>
                </a:lnTo>
                <a:lnTo>
                  <a:pt x="4767393" y="5704203"/>
                </a:lnTo>
                <a:cubicBezTo>
                  <a:pt x="4561951" y="5735594"/>
                  <a:pt x="4351537" y="5751874"/>
                  <a:pt x="4137320" y="5751874"/>
                </a:cubicBezTo>
                <a:cubicBezTo>
                  <a:pt x="1852341" y="5751874"/>
                  <a:pt x="0" y="3899532"/>
                  <a:pt x="0" y="1614553"/>
                </a:cubicBezTo>
                <a:cubicBezTo>
                  <a:pt x="0" y="1043308"/>
                  <a:pt x="115771" y="499103"/>
                  <a:pt x="325131" y="4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Times New Roman"/>
              <a:sym typeface="Arial"/>
            </a:endParaRPr>
          </a:p>
        </p:txBody>
      </p:sp>
      <p:sp>
        <p:nvSpPr>
          <p:cNvPr id="21" name="슬라이드 15 형태 3"/>
          <p:cNvSpPr txBox="1"/>
          <p:nvPr/>
        </p:nvSpPr>
        <p:spPr>
          <a:xfrm>
            <a:off x="5084385" y="2087222"/>
            <a:ext cx="2023225" cy="69217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PART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Narrow"/>
                <a:ea typeface="맑은 고딕"/>
                <a:cs typeface="Times New Roman"/>
                <a:sym typeface="Arial"/>
              </a:rPr>
              <a:t>1</a:t>
            </a:r>
            <a:endParaRPr kumimoji="0" lang="en-US" altLang="ko-KR" sz="4000" b="1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Narrow"/>
              <a:ea typeface="맑은 고딕"/>
              <a:cs typeface="Times New Roman"/>
              <a:sym typeface="Arial"/>
            </a:endParaRPr>
          </a:p>
        </p:txBody>
      </p:sp>
      <p:sp>
        <p:nvSpPr>
          <p:cNvPr id="34" name="슬라이드 15 형태 4"/>
          <p:cNvSpPr txBox="1"/>
          <p:nvPr/>
        </p:nvSpPr>
        <p:spPr>
          <a:xfrm>
            <a:off x="3912888" y="3544136"/>
            <a:ext cx="4366221" cy="5687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DTO </a:t>
            </a:r>
            <a:r>
              <a:rPr kumimoji="0" lang="ko-KR" altLang="en-US" sz="3200" b="0" i="0" u="none" strike="noStrike" kern="1200" cap="none" spc="0" normalizeH="0" baseline="0"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 ExtraBold"/>
                <a:ea typeface="나눔스퀘어 ExtraBold"/>
                <a:cs typeface="Times New Roman"/>
                <a:sym typeface="Arial"/>
              </a:rPr>
              <a:t>설계 및 수정사항</a:t>
            </a:r>
            <a:endParaRPr kumimoji="0" lang="ko-KR" altLang="en-US" sz="3200" b="0" i="0" u="none" strike="noStrike" kern="1200" cap="none" spc="0" normalizeH="0" baseline="0"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 ExtraBold"/>
              <a:ea typeface="나눔스퀘어 ExtraBold"/>
              <a:cs typeface="Times New Roma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맑은 고딕"/>
        <a:cs typeface="맑은 고딕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맑은 고딕"/>
        <a:cs typeface="맑은 고딕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(주)콘텐츠테이크아웃</ep:Manager>
  <ep:Company>(주)콘텐츠테이크아웃</ep:Company>
  <ep:Words>1115</ep:Words>
  <ep:PresentationFormat>와이드스크린</ep:PresentationFormat>
  <ep:Paragraphs>205</ep:Paragraphs>
  <ep:Slides>40</ep:Slides>
  <ep:Notes>38</ep:Notes>
  <ep:TotalTime>0</ep:TotalTime>
  <ep:HiddenSlides>2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Office 主题​​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Agency FB; Arial Narrow; Calibri Light; Impact; 나눔고딕 ExtraBold; 나눔스퀘어; 나눔스퀘어 Bold; 나눔스퀘어 ExtraBold; </cp:category>
  <dcterms:created xsi:type="dcterms:W3CDTF">2010-01-31T16:23:23.000</dcterms:created>
  <dc:creator>(주)콘텐츠테이크아웃</dc:creator>
  <dc:description>JVAcVAaVAcJJAcVVAcVVAcVVAcVVVAaJJJVAcVVJJVVVVVVVVVVVVAzAzAzAzVVVVVVVVVVVVVVVVAcAcAcAcAyAyAyAyAyLVVVVVJJJJJJVVJVJJJVVAcVVJJVAaVAaVAaVAmAmAmJAbJAbAaJAbAmJAbVJJJJJVVVVVVVVVVAbAbAbAbAbJJVJJJJVVVVVVVVAfAfAfAfAzAzAzAzVVAcVVJJAaAaAaAaJJJJJVVVVAaAaAaAaVVVVJJJJVJJJJJJJJVVVVVVVVVVVVVLLLVVVVVVVVAbAbAbAbVAcVVJJVVVVVVVVVVJJJJJVJAbJJJJJVVAaVAaVAaVAaLVLVLVLVJJJJVVAaVVAaVVAaVVAaVVAaJJJJVJJJJJJJJJJVVAaAaVJJJ</dc:description>
  <cp:keywords>무료PPT템플릿; 프레젠테이션; 피피티템플릿;</cp:keywords>
  <cp:lastModifiedBy>kkr07</cp:lastModifiedBy>
  <dcterms:modified xsi:type="dcterms:W3CDTF">2023-03-27T09:00:06.212</dcterms:modified>
  <cp:revision>184</cp:revision>
  <dc:subject>(주)콘텐츠테이크아웃</dc:subject>
  <dc:title>(주)콘텐츠테이크아웃</dc:title>
  <cp:version>1000.0000.01</cp:version>
</cp:coreProperties>
</file>