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66" r:id="rId6"/>
    <p:sldId id="259" r:id="rId7"/>
    <p:sldId id="267" r:id="rId8"/>
    <p:sldId id="268" r:id="rId9"/>
    <p:sldId id="270" r:id="rId10"/>
    <p:sldId id="269" r:id="rId11"/>
    <p:sldId id="260" r:id="rId12"/>
    <p:sldId id="261" r:id="rId13"/>
    <p:sldId id="262" r:id="rId14"/>
    <p:sldId id="263" r:id="rId15"/>
    <p:sldId id="264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" initials="М" lastIdx="1" clrIdx="0">
    <p:extLst>
      <p:ext uri="{19B8F6BF-5375-455C-9EA6-DF929625EA0E}">
        <p15:presenceInfo xmlns:p15="http://schemas.microsoft.com/office/powerpoint/2012/main" userId="Мак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1D085-C443-40D0-B2FD-BD6341157B20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6F2E8-B9B2-41B4-97EA-300E270FC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1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6F2E8-B9B2-41B4-97EA-300E270FC29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28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B9929-E614-48B4-9536-BEC213A2E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08" y="1487556"/>
            <a:ext cx="10561983" cy="3882887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effectLst/>
              </a:rPr>
              <a:t>Анализ стиля и </a:t>
            </a:r>
            <a:r>
              <a:rPr lang="ru-RU" b="1">
                <a:effectLst/>
              </a:rPr>
              <a:t>риторики президентских праймериз </a:t>
            </a:r>
            <a:r>
              <a:rPr lang="ru-RU" b="1" dirty="0">
                <a:effectLst/>
              </a:rPr>
              <a:t>2016 года в США</a:t>
            </a:r>
            <a:br>
              <a:rPr lang="ru-RU" b="1" dirty="0">
                <a:effectLst/>
              </a:rPr>
            </a:br>
            <a:br>
              <a:rPr lang="en-US" b="1" dirty="0">
                <a:effectLst/>
              </a:rPr>
            </a:br>
            <a:r>
              <a:rPr lang="ru-RU" sz="2800" b="1" dirty="0">
                <a:effectLst/>
              </a:rPr>
              <a:t>На основе статьи Жака </a:t>
            </a:r>
            <a:r>
              <a:rPr lang="ru-RU" sz="2800" b="1" dirty="0" err="1">
                <a:effectLst/>
              </a:rPr>
              <a:t>Савоя</a:t>
            </a:r>
            <a:r>
              <a:rPr lang="ru-RU" sz="2800" b="1" dirty="0">
                <a:effectLst/>
              </a:rPr>
              <a:t> (</a:t>
            </a:r>
            <a:r>
              <a:rPr lang="de-DE" sz="2800" b="1" dirty="0">
                <a:effectLst/>
              </a:rPr>
              <a:t>Jacques Savoy</a:t>
            </a:r>
            <a:r>
              <a:rPr lang="ru-RU" sz="2800" b="1" dirty="0">
                <a:effectLst/>
              </a:rPr>
              <a:t>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B8129-F755-4062-B009-63CC141B544C}"/>
              </a:ext>
            </a:extLst>
          </p:cNvPr>
          <p:cNvSpPr txBox="1"/>
          <p:nvPr/>
        </p:nvSpPr>
        <p:spPr>
          <a:xfrm>
            <a:off x="0" y="5022574"/>
            <a:ext cx="3299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</a:t>
            </a:r>
          </a:p>
          <a:p>
            <a:endParaRPr lang="ru-RU" dirty="0"/>
          </a:p>
          <a:p>
            <a:r>
              <a:rPr lang="ru-RU" dirty="0"/>
              <a:t>Максим Лепехин</a:t>
            </a:r>
            <a:r>
              <a:rPr lang="en-US" dirty="0"/>
              <a:t>, </a:t>
            </a:r>
          </a:p>
          <a:p>
            <a:r>
              <a:rPr lang="ru-RU" dirty="0"/>
              <a:t>Студент 2 курса программы</a:t>
            </a:r>
          </a:p>
          <a:p>
            <a:r>
              <a:rPr lang="ru-RU" dirty="0"/>
              <a:t>«Русская литература и компаративистика</a:t>
            </a:r>
          </a:p>
        </p:txBody>
      </p:sp>
    </p:spTree>
    <p:extLst>
      <p:ext uri="{BB962C8B-B14F-4D97-AF65-F5344CB8AC3E}">
        <p14:creationId xmlns:p14="http://schemas.microsoft.com/office/powerpoint/2010/main" val="106640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A79AE51-6B1C-4E22-84F1-3E3336B5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3" y="2068179"/>
            <a:ext cx="10322734" cy="24000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806708-AD4B-4591-AADC-180A76516721}"/>
              </a:ext>
            </a:extLst>
          </p:cNvPr>
          <p:cNvSpPr txBox="1"/>
          <p:nvPr/>
        </p:nvSpPr>
        <p:spPr>
          <a:xfrm>
            <a:off x="238539" y="318052"/>
            <a:ext cx="1171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BW </a:t>
            </a:r>
            <a:r>
              <a:rPr lang="ru-RU" sz="2400" b="1" dirty="0"/>
              <a:t>(количество длинных слов)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0F22C-5049-441C-977D-D242FBA11EF9}"/>
              </a:ext>
            </a:extLst>
          </p:cNvPr>
          <p:cNvSpPr txBox="1"/>
          <p:nvPr/>
        </p:nvSpPr>
        <p:spPr>
          <a:xfrm>
            <a:off x="211325" y="4943061"/>
            <a:ext cx="11714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Длинным считается слово</a:t>
            </a:r>
            <a:r>
              <a:rPr lang="en-US" sz="2400" dirty="0"/>
              <a:t>, </a:t>
            </a:r>
            <a:r>
              <a:rPr lang="ru-RU" sz="2400" dirty="0"/>
              <a:t>содержащее шесть и более букв</a:t>
            </a:r>
            <a:r>
              <a:rPr lang="en-US" sz="2400" dirty="0"/>
              <a:t>. </a:t>
            </a:r>
            <a:r>
              <a:rPr lang="ru-RU" sz="2400" dirty="0"/>
              <a:t>Предложения с большим количеством длинных слов воспринимаются тяжелее</a:t>
            </a:r>
            <a:r>
              <a:rPr lang="en-US" sz="2400" dirty="0"/>
              <a:t>. </a:t>
            </a:r>
            <a:r>
              <a:rPr lang="ru-RU" sz="2400" dirty="0"/>
              <a:t>Трамп и здесь имеет самый низкий показатель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3182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3CF1A6-A694-47D3-B0D8-9BDE9F8D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04" y="1059512"/>
            <a:ext cx="10587792" cy="4023360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DAF35E-C5B0-41C8-904E-A555B54D60E6}"/>
              </a:ext>
            </a:extLst>
          </p:cNvPr>
          <p:cNvSpPr txBox="1"/>
          <p:nvPr/>
        </p:nvSpPr>
        <p:spPr>
          <a:xfrm>
            <a:off x="145774" y="185530"/>
            <a:ext cx="1168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Какие части речи чаще всего используют кандидаты?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52219-53BE-4E43-B871-35582F5374A5}"/>
              </a:ext>
            </a:extLst>
          </p:cNvPr>
          <p:cNvSpPr txBox="1"/>
          <p:nvPr/>
        </p:nvSpPr>
        <p:spPr>
          <a:xfrm>
            <a:off x="145774" y="5380383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</a:t>
            </a:r>
            <a:r>
              <a:rPr lang="en-US" sz="2000" dirty="0"/>
              <a:t>, </a:t>
            </a:r>
            <a:r>
              <a:rPr lang="ru-RU" sz="2000" dirty="0"/>
              <a:t>у кого преобладает использование глаголов (в первую очередь это Трамп</a:t>
            </a:r>
            <a:r>
              <a:rPr lang="en-US" sz="2000" dirty="0"/>
              <a:t>), </a:t>
            </a:r>
            <a:r>
              <a:rPr lang="ru-RU" sz="2000" dirty="0"/>
              <a:t>склоны к риторике действия</a:t>
            </a:r>
            <a:r>
              <a:rPr lang="en-US" sz="2000" dirty="0"/>
              <a:t>, </a:t>
            </a:r>
            <a:r>
              <a:rPr lang="ru-RU" sz="2000" dirty="0"/>
              <a:t>преобладание существительных свидетельствует о склонности к объяснениям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r>
              <a:rPr lang="en-US" sz="2000" dirty="0"/>
              <a:t>Q-index</a:t>
            </a:r>
            <a:r>
              <a:rPr lang="ru-RU" sz="2000" dirty="0"/>
              <a:t> – отношение количества глаголов к сумме глаголов и прилагательных</a:t>
            </a:r>
            <a:r>
              <a:rPr lang="en-US" sz="2000" dirty="0"/>
              <a:t>, </a:t>
            </a:r>
            <a:r>
              <a:rPr lang="ru-RU" sz="2000" dirty="0"/>
              <a:t>показывает склонность к той или иной риторике – «действия» или «объяснения»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536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F90589-365C-4BAC-B125-3EBA82132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52" y="885735"/>
            <a:ext cx="12192000" cy="3218852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7ADDC6-D58E-4273-B7AD-7C7576CFA12A}"/>
              </a:ext>
            </a:extLst>
          </p:cNvPr>
          <p:cNvSpPr txBox="1"/>
          <p:nvPr/>
        </p:nvSpPr>
        <p:spPr>
          <a:xfrm>
            <a:off x="132522" y="212035"/>
            <a:ext cx="1190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Тематическое распределение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AE75F-F82A-4D70-8338-60F88DD6C745}"/>
              </a:ext>
            </a:extLst>
          </p:cNvPr>
          <p:cNvSpPr txBox="1"/>
          <p:nvPr/>
        </p:nvSpPr>
        <p:spPr>
          <a:xfrm>
            <a:off x="132522" y="4518991"/>
            <a:ext cx="11900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H-point </a:t>
            </a:r>
            <a:r>
              <a:rPr lang="ru-RU" dirty="0"/>
              <a:t>– это параметр</a:t>
            </a:r>
            <a:r>
              <a:rPr lang="en-US" dirty="0"/>
              <a:t>, </a:t>
            </a:r>
            <a:r>
              <a:rPr lang="ru-RU" dirty="0"/>
              <a:t>введенный для измерения частотности уникальных</a:t>
            </a:r>
            <a:r>
              <a:rPr lang="en-US" dirty="0"/>
              <a:t>,</a:t>
            </a:r>
            <a:r>
              <a:rPr lang="ru-RU" dirty="0"/>
              <a:t> а не служебных слов</a:t>
            </a:r>
            <a:r>
              <a:rPr lang="en-US" dirty="0"/>
              <a:t>. </a:t>
            </a:r>
            <a:r>
              <a:rPr lang="ru-RU" dirty="0"/>
              <a:t>Ниже этой точки обычно встречаются как раз служебные слова</a:t>
            </a:r>
            <a:r>
              <a:rPr lang="en-US" dirty="0"/>
              <a:t>, </a:t>
            </a:r>
            <a:r>
              <a:rPr lang="ru-RU" dirty="0"/>
              <a:t>если кандидат все время повторяет какие-то понятия и слова</a:t>
            </a:r>
            <a:r>
              <a:rPr lang="en-US" dirty="0"/>
              <a:t>, </a:t>
            </a:r>
            <a:r>
              <a:rPr lang="ru-RU" dirty="0"/>
              <a:t>они оказываются ниже этой точки</a:t>
            </a:r>
            <a:r>
              <a:rPr lang="en-US" dirty="0"/>
              <a:t>.</a:t>
            </a:r>
            <a:r>
              <a:rPr lang="ru-RU" dirty="0"/>
              <a:t> Показатель </a:t>
            </a:r>
            <a:r>
              <a:rPr lang="en-US" dirty="0"/>
              <a:t>PTC </a:t>
            </a:r>
            <a:r>
              <a:rPr lang="ru-RU" dirty="0"/>
              <a:t>(пропорциональная тематическая концентрация) демонстрирует</a:t>
            </a:r>
            <a:r>
              <a:rPr lang="en-US" dirty="0"/>
              <a:t>, </a:t>
            </a:r>
            <a:r>
              <a:rPr lang="ru-RU" dirty="0"/>
              <a:t>какой процент не служебных слов встречает ниже </a:t>
            </a:r>
            <a:r>
              <a:rPr lang="en-US" dirty="0"/>
              <a:t>h-point.</a:t>
            </a:r>
            <a:r>
              <a:rPr lang="de-DE" dirty="0"/>
              <a:t> </a:t>
            </a:r>
            <a:r>
              <a:rPr lang="ru-RU" dirty="0"/>
              <a:t>Больше всего этот показатель у Трампа и Клинтон – они скорее повторят свои аргументы</a:t>
            </a:r>
            <a:r>
              <a:rPr lang="en-US" dirty="0"/>
              <a:t>, </a:t>
            </a:r>
            <a:r>
              <a:rPr lang="ru-RU" dirty="0"/>
              <a:t>чем заговорят о чем-то совершенно новом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69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BFB63D-0235-46E8-963B-A4D32BFAA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59" y="1065393"/>
            <a:ext cx="5441777" cy="5595659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EE9687-5B56-4A0E-B990-02B901269928}"/>
              </a:ext>
            </a:extLst>
          </p:cNvPr>
          <p:cNvSpPr txBox="1"/>
          <p:nvPr/>
        </p:nvSpPr>
        <p:spPr>
          <a:xfrm>
            <a:off x="393895" y="196948"/>
            <a:ext cx="1147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Стилистическая дистанция между кандидатами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32DFD-297E-4396-95D3-1BDC659D032E}"/>
              </a:ext>
            </a:extLst>
          </p:cNvPr>
          <p:cNvSpPr txBox="1"/>
          <p:nvPr/>
        </p:nvSpPr>
        <p:spPr>
          <a:xfrm>
            <a:off x="157178" y="1192695"/>
            <a:ext cx="2769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Длина линии</a:t>
            </a:r>
            <a:r>
              <a:rPr lang="en-US" dirty="0"/>
              <a:t>, </a:t>
            </a:r>
            <a:r>
              <a:rPr lang="ru-RU" dirty="0"/>
              <a:t>соединяющей две точки</a:t>
            </a:r>
            <a:r>
              <a:rPr lang="en-US" dirty="0"/>
              <a:t>, </a:t>
            </a:r>
            <a:r>
              <a:rPr lang="ru-RU" dirty="0"/>
              <a:t>измеряет стилистическую дистанцию между кандидатами</a:t>
            </a:r>
            <a:r>
              <a:rPr lang="en-US" dirty="0"/>
              <a:t>.</a:t>
            </a:r>
          </a:p>
          <a:p>
            <a:br>
              <a:rPr lang="ru-RU" dirty="0"/>
            </a:br>
            <a:r>
              <a:rPr lang="ru-RU" dirty="0"/>
              <a:t>В расчет принимаются только служебные слова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817C-0C14-4AAF-AA1B-385121A00CBC}"/>
              </a:ext>
            </a:extLst>
          </p:cNvPr>
          <p:cNvSpPr txBox="1"/>
          <p:nvPr/>
        </p:nvSpPr>
        <p:spPr>
          <a:xfrm>
            <a:off x="8852452" y="1065393"/>
            <a:ext cx="3020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выделить три кластера – один с кандидатами от демократов</a:t>
            </a:r>
            <a:r>
              <a:rPr lang="en-US" dirty="0"/>
              <a:t> (Clinton, O’Malley </a:t>
            </a:r>
            <a:r>
              <a:rPr lang="ru-RU" dirty="0"/>
              <a:t>и </a:t>
            </a:r>
            <a:r>
              <a:rPr lang="en-US" dirty="0"/>
              <a:t>Sanders), </a:t>
            </a:r>
            <a:r>
              <a:rPr lang="ru-RU" dirty="0"/>
              <a:t>два других – с кандидатами-республиканцами</a:t>
            </a:r>
            <a:r>
              <a:rPr lang="en-US" dirty="0"/>
              <a:t> (Bush, Cruz</a:t>
            </a:r>
            <a:r>
              <a:rPr lang="ru-RU" dirty="0"/>
              <a:t> и </a:t>
            </a:r>
            <a:r>
              <a:rPr lang="en-US" dirty="0"/>
              <a:t>Rubio</a:t>
            </a:r>
            <a:r>
              <a:rPr lang="ru-RU" dirty="0"/>
              <a:t> с одной стороны и </a:t>
            </a:r>
            <a:r>
              <a:rPr lang="en-US" dirty="0"/>
              <a:t>Kasich, Trump</a:t>
            </a:r>
            <a:r>
              <a:rPr lang="ru-RU" dirty="0"/>
              <a:t> и </a:t>
            </a:r>
            <a:r>
              <a:rPr lang="en-US" dirty="0"/>
              <a:t>Paul </a:t>
            </a:r>
            <a:r>
              <a:rPr lang="ru-RU" dirty="0"/>
              <a:t>– с другой)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79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DABE52-E07E-4832-B156-723F61E28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714" y="882403"/>
            <a:ext cx="6236572" cy="5753652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E914D1-8194-40FF-9DC9-364C5B8F6F83}"/>
              </a:ext>
            </a:extLst>
          </p:cNvPr>
          <p:cNvSpPr txBox="1"/>
          <p:nvPr/>
        </p:nvSpPr>
        <p:spPr>
          <a:xfrm>
            <a:off x="618978" y="253218"/>
            <a:ext cx="1052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Тематическое расстояние между кандидатами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61D68-3F6B-40FC-8E4F-5E3C49240FCB}"/>
              </a:ext>
            </a:extLst>
          </p:cNvPr>
          <p:cNvSpPr txBox="1"/>
          <p:nvPr/>
        </p:nvSpPr>
        <p:spPr>
          <a:xfrm>
            <a:off x="139887" y="1272209"/>
            <a:ext cx="2584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расчета тематического расстояния анализируются только не служебные слова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BD82D-A137-45F9-B7C7-54C5CE02D5E9}"/>
              </a:ext>
            </a:extLst>
          </p:cNvPr>
          <p:cNvSpPr txBox="1"/>
          <p:nvPr/>
        </p:nvSpPr>
        <p:spPr>
          <a:xfrm>
            <a:off x="9404430" y="963020"/>
            <a:ext cx="2597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Кластеризация получилась во многом похожей на предыдущий случай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40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297D7FD-0B8D-4477-84AF-4F337031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5" y="1080051"/>
            <a:ext cx="11250524" cy="3853303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EF8EDF-704B-408B-9670-07092351C9FA}"/>
              </a:ext>
            </a:extLst>
          </p:cNvPr>
          <p:cNvSpPr txBox="1"/>
          <p:nvPr/>
        </p:nvSpPr>
        <p:spPr>
          <a:xfrm>
            <a:off x="239151" y="379828"/>
            <a:ext cx="1125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Самые употребляемые понятия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9B5FA-AA8E-4C25-9964-539DB7591295}"/>
              </a:ext>
            </a:extLst>
          </p:cNvPr>
          <p:cNvSpPr txBox="1"/>
          <p:nvPr/>
        </p:nvSpPr>
        <p:spPr>
          <a:xfrm>
            <a:off x="258723" y="5454783"/>
            <a:ext cx="1167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видно из таблицы</a:t>
            </a:r>
            <a:r>
              <a:rPr lang="en-US" dirty="0"/>
              <a:t>, </a:t>
            </a:r>
            <a:r>
              <a:rPr lang="ru-RU" dirty="0"/>
              <a:t>только у двух кандидатов</a:t>
            </a:r>
            <a:r>
              <a:rPr lang="en-US" dirty="0"/>
              <a:t>, </a:t>
            </a:r>
            <a:r>
              <a:rPr lang="ru-RU" dirty="0"/>
              <a:t>Трампа и Клинтон</a:t>
            </a:r>
            <a:r>
              <a:rPr lang="en-US" dirty="0"/>
              <a:t>,</a:t>
            </a:r>
            <a:r>
              <a:rPr lang="ru-RU" dirty="0"/>
              <a:t> «Я» – это одно из самых употребляемых слов</a:t>
            </a:r>
            <a:r>
              <a:rPr lang="en-US" dirty="0"/>
              <a:t>. </a:t>
            </a:r>
            <a:r>
              <a:rPr lang="ru-RU" dirty="0"/>
              <a:t>Тому</a:t>
            </a:r>
            <a:r>
              <a:rPr lang="en-US" dirty="0"/>
              <a:t>, </a:t>
            </a:r>
            <a:r>
              <a:rPr lang="ru-RU" dirty="0"/>
              <a:t>кто хочет остаться в электоральной гонке</a:t>
            </a:r>
            <a:r>
              <a:rPr lang="en-US" dirty="0"/>
              <a:t>, </a:t>
            </a:r>
            <a:r>
              <a:rPr lang="ru-RU" dirty="0"/>
              <a:t>стоит себя продвигать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23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BC568-7394-4C61-94AA-EA29A8E5349D}"/>
              </a:ext>
            </a:extLst>
          </p:cNvPr>
          <p:cNvSpPr txBox="1"/>
          <p:nvPr/>
        </p:nvSpPr>
        <p:spPr>
          <a:xfrm>
            <a:off x="212035" y="344557"/>
            <a:ext cx="115558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Выводы</a:t>
            </a:r>
          </a:p>
          <a:p>
            <a:pPr algn="ctr"/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Трамп оказался нетипичной для праймериз фигурой: использовал укороченные предложения</a:t>
            </a:r>
            <a:r>
              <a:rPr lang="en-US" sz="2400" dirty="0"/>
              <a:t>, </a:t>
            </a:r>
            <a:r>
              <a:rPr lang="ru-RU" sz="2400" dirty="0"/>
              <a:t>ограниченный словарь</a:t>
            </a:r>
            <a:r>
              <a:rPr lang="en-US" sz="2400" dirty="0"/>
              <a:t>, </a:t>
            </a:r>
            <a:r>
              <a:rPr lang="ru-RU" sz="2400" dirty="0"/>
              <a:t>повторял одни и те же аргументы простыми очень простыми словами</a:t>
            </a:r>
            <a:r>
              <a:rPr lang="en-US" sz="2400" dirty="0"/>
              <a:t>.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Хиллари Клинтон единственная из демократов отдаёт предпочтение местоимению «Я»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Среди республиканцев тоже есть кандидат</a:t>
            </a:r>
            <a:r>
              <a:rPr lang="en-US" sz="2400" dirty="0"/>
              <a:t>, </a:t>
            </a:r>
            <a:r>
              <a:rPr lang="ru-RU" sz="2400" dirty="0"/>
              <a:t>чья риторика сильно отличается от распространенной в этой партии риторики «действия» - это Тед </a:t>
            </a:r>
            <a:r>
              <a:rPr lang="ru-RU" sz="2400" dirty="0" err="1"/>
              <a:t>Круз</a:t>
            </a:r>
            <a:r>
              <a:rPr lang="en-US" sz="2400" dirty="0"/>
              <a:t>. </a:t>
            </a:r>
            <a:r>
              <a:rPr lang="ru-RU" sz="2400" dirty="0"/>
              <a:t>В его речах превалируют имена собственные и существительные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5178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AF9AD-F186-4BD0-8851-3C6E67E137C8}"/>
              </a:ext>
            </a:extLst>
          </p:cNvPr>
          <p:cNvSpPr txBox="1"/>
          <p:nvPr/>
        </p:nvSpPr>
        <p:spPr>
          <a:xfrm>
            <a:off x="318052" y="371061"/>
            <a:ext cx="117546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Выводы о выводах</a:t>
            </a:r>
          </a:p>
          <a:p>
            <a:pPr algn="ctr"/>
            <a:endParaRPr lang="ru-R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 одной стороны</a:t>
            </a:r>
            <a:r>
              <a:rPr lang="en-US" sz="2000" dirty="0"/>
              <a:t>, </a:t>
            </a:r>
            <a:r>
              <a:rPr lang="ru-RU" sz="2000" dirty="0"/>
              <a:t>работа проиллюстрировали как интуитивно улавливаемые вещи (популистский стиль Трампа проще синтаксически и тематически)</a:t>
            </a:r>
            <a:r>
              <a:rPr lang="en-US" sz="2000" dirty="0"/>
              <a:t>, </a:t>
            </a:r>
            <a:r>
              <a:rPr lang="ru-RU" sz="2000" dirty="0"/>
              <a:t>так и не самые очевидные тренды (выигрывает тот</a:t>
            </a:r>
            <a:r>
              <a:rPr lang="en-US" sz="2000" dirty="0"/>
              <a:t>, </a:t>
            </a:r>
            <a:r>
              <a:rPr lang="ru-RU" sz="2000" dirty="0"/>
              <a:t>кто напирает на презентацию собственной персоны и многое другое)</a:t>
            </a:r>
            <a:r>
              <a:rPr lang="en-US" sz="2000" dirty="0"/>
              <a:t>. </a:t>
            </a:r>
            <a:r>
              <a:rPr lang="ru-RU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 другой же стороны</a:t>
            </a:r>
            <a:r>
              <a:rPr lang="en-US" sz="2000" dirty="0"/>
              <a:t>, </a:t>
            </a:r>
            <a:r>
              <a:rPr lang="ru-RU" sz="2000" dirty="0"/>
              <a:t>как кажется</a:t>
            </a:r>
            <a:r>
              <a:rPr lang="en-US" sz="2000" dirty="0"/>
              <a:t>, </a:t>
            </a:r>
            <a:r>
              <a:rPr lang="ru-RU" sz="2000" dirty="0"/>
              <a:t>анализ только «устной риторики» оказывается половинчатым без рассмотрения речей</a:t>
            </a:r>
            <a:r>
              <a:rPr lang="en-US" sz="2000" dirty="0"/>
              <a:t>, </a:t>
            </a:r>
            <a:r>
              <a:rPr lang="ru-RU" sz="2000" dirty="0"/>
              <a:t>веб-сайтов и прочих источников</a:t>
            </a:r>
            <a:r>
              <a:rPr lang="en-US" sz="2000" dirty="0"/>
              <a:t>, </a:t>
            </a:r>
            <a:r>
              <a:rPr lang="ru-RU" sz="2000" dirty="0"/>
              <a:t>которые автор относит к более риторически выверенным и просчитанным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Такое возражение вырастает хотя бы из представления автора о том</a:t>
            </a:r>
            <a:r>
              <a:rPr lang="en-US" sz="2000" dirty="0"/>
              <a:t>, </a:t>
            </a:r>
            <a:r>
              <a:rPr lang="ru-RU" sz="2000" dirty="0"/>
              <a:t>что устная речь «выявляет реального человека за созданным ею образом» (</a:t>
            </a:r>
            <a:r>
              <a:rPr lang="en-US" sz="2000" dirty="0"/>
              <a:t>reveal more closely the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person behind her/his projected image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Не ясно</a:t>
            </a:r>
            <a:r>
              <a:rPr lang="en-US" sz="2000" dirty="0"/>
              <a:t>, </a:t>
            </a:r>
            <a:r>
              <a:rPr lang="ru-RU" sz="2000" dirty="0"/>
              <a:t>как в таком случае соотносятся риторики «устные» и «письменные» - не только в плане результатов её анализа</a:t>
            </a:r>
            <a:r>
              <a:rPr lang="en-US" sz="2000" dirty="0"/>
              <a:t>, </a:t>
            </a:r>
            <a:r>
              <a:rPr lang="ru-RU" sz="2000" dirty="0"/>
              <a:t>но и по воздействию на аудиторию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153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8996DD-C6F5-46D9-96A6-F4CFE16E6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42" y="898382"/>
            <a:ext cx="5286316" cy="528631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B7FA7-02F7-4A29-B6BC-32830A8E830E}"/>
              </a:ext>
            </a:extLst>
          </p:cNvPr>
          <p:cNvSpPr txBox="1"/>
          <p:nvPr/>
        </p:nvSpPr>
        <p:spPr>
          <a:xfrm>
            <a:off x="351692" y="182880"/>
            <a:ext cx="11507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Материал для анализа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CBB7-BF0A-4F5D-A5DE-5C9627457A2A}"/>
              </a:ext>
            </a:extLst>
          </p:cNvPr>
          <p:cNvSpPr txBox="1"/>
          <p:nvPr/>
        </p:nvSpPr>
        <p:spPr>
          <a:xfrm>
            <a:off x="212035" y="6440557"/>
            <a:ext cx="1179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P.S.</a:t>
            </a:r>
            <a:r>
              <a:rPr lang="ru-RU" sz="2000" dirty="0"/>
              <a:t> Пожалуйста</a:t>
            </a:r>
            <a:r>
              <a:rPr lang="en-US" sz="2000" dirty="0"/>
              <a:t>, </a:t>
            </a:r>
            <a:r>
              <a:rPr lang="ru-RU" sz="2000" dirty="0"/>
              <a:t>смейтесь сейчас</a:t>
            </a:r>
            <a:r>
              <a:rPr lang="en-US" sz="2000" dirty="0"/>
              <a:t>, </a:t>
            </a:r>
            <a:r>
              <a:rPr lang="ru-RU" sz="2000" dirty="0"/>
              <a:t>дальше может быть не так весело</a:t>
            </a:r>
          </a:p>
        </p:txBody>
      </p:sp>
    </p:spTree>
    <p:extLst>
      <p:ext uri="{BB962C8B-B14F-4D97-AF65-F5344CB8AC3E}">
        <p14:creationId xmlns:p14="http://schemas.microsoft.com/office/powerpoint/2010/main" val="18664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A92580-61BD-401A-B9BA-88A02416343A}"/>
              </a:ext>
            </a:extLst>
          </p:cNvPr>
          <p:cNvSpPr txBox="1"/>
          <p:nvPr/>
        </p:nvSpPr>
        <p:spPr>
          <a:xfrm>
            <a:off x="1370693" y="4477814"/>
            <a:ext cx="9440034" cy="1017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Voc. –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количество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уникальных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слов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; Token –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общее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количество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слов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7C265D-78BE-4023-BC42-C5C7DD28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5" y="1915952"/>
            <a:ext cx="12183729" cy="1979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F0713B-5076-4AD8-877C-421F11CBFFCC}"/>
              </a:ext>
            </a:extLst>
          </p:cNvPr>
          <p:cNvSpPr txBox="1"/>
          <p:nvPr/>
        </p:nvSpPr>
        <p:spPr>
          <a:xfrm>
            <a:off x="172278" y="331304"/>
            <a:ext cx="1179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Соотношение уникальных слов и общего количества произнесенных слов</a:t>
            </a:r>
          </a:p>
        </p:txBody>
      </p:sp>
    </p:spTree>
    <p:extLst>
      <p:ext uri="{BB962C8B-B14F-4D97-AF65-F5344CB8AC3E}">
        <p14:creationId xmlns:p14="http://schemas.microsoft.com/office/powerpoint/2010/main" val="414170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снимок экрана, внутренний, сте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0461291A-9E85-4E0D-9D13-78BF85303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09" y="662609"/>
            <a:ext cx="10249182" cy="3612835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EEC6EE-2007-4AE4-8BEC-9F567206503C}"/>
              </a:ext>
            </a:extLst>
          </p:cNvPr>
          <p:cNvSpPr txBox="1"/>
          <p:nvPr/>
        </p:nvSpPr>
        <p:spPr>
          <a:xfrm>
            <a:off x="132522" y="145774"/>
            <a:ext cx="1168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Наиболее частотные лексемы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09BFA-D1C8-4559-A8BA-2CB1EB778FD7}"/>
              </a:ext>
            </a:extLst>
          </p:cNvPr>
          <p:cNvSpPr txBox="1"/>
          <p:nvPr/>
        </p:nvSpPr>
        <p:spPr>
          <a:xfrm>
            <a:off x="278296" y="4638261"/>
            <a:ext cx="1168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их вычисления использован специальный алгоритм - </a:t>
            </a:r>
            <a:r>
              <a:rPr lang="de-DE" dirty="0" err="1"/>
              <a:t>part-of-speech</a:t>
            </a:r>
            <a:r>
              <a:rPr lang="de-DE" dirty="0"/>
              <a:t> (POS) </a:t>
            </a:r>
            <a:r>
              <a:rPr lang="de-DE" dirty="0" err="1"/>
              <a:t>tagger</a:t>
            </a:r>
            <a:r>
              <a:rPr lang="ru-RU" dirty="0"/>
              <a:t> – который вычленяет из предложений части речи</a:t>
            </a:r>
            <a:r>
              <a:rPr lang="en-US" dirty="0"/>
              <a:t>. </a:t>
            </a:r>
            <a:r>
              <a:rPr lang="ru-RU" dirty="0"/>
              <a:t>Например</a:t>
            </a:r>
            <a:r>
              <a:rPr lang="en-US" dirty="0"/>
              <a:t>, </a:t>
            </a:r>
            <a:r>
              <a:rPr lang="ru-RU" dirty="0"/>
              <a:t>предложение </a:t>
            </a:r>
            <a:r>
              <a:rPr lang="ru-RU" dirty="0">
                <a:solidFill>
                  <a:srgbClr val="00B050"/>
                </a:solidFill>
              </a:rPr>
              <a:t>«</a:t>
            </a:r>
            <a:r>
              <a:rPr lang="en-US" dirty="0">
                <a:solidFill>
                  <a:srgbClr val="00B050"/>
                </a:solidFill>
              </a:rPr>
              <a:t>But I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also know this problem is not going away</a:t>
            </a:r>
            <a:r>
              <a:rPr lang="ru-RU" dirty="0">
                <a:solidFill>
                  <a:srgbClr val="00B050"/>
                </a:solidFill>
              </a:rPr>
              <a:t>» </a:t>
            </a:r>
            <a:r>
              <a:rPr lang="ru-RU" dirty="0"/>
              <a:t>будет выглядеть как </a:t>
            </a:r>
            <a:r>
              <a:rPr lang="ru-RU" dirty="0">
                <a:solidFill>
                  <a:srgbClr val="FFFF00"/>
                </a:solidFill>
              </a:rPr>
              <a:t>«</a:t>
            </a:r>
            <a:r>
              <a:rPr lang="en-US" dirty="0">
                <a:solidFill>
                  <a:srgbClr val="FFFF00"/>
                </a:solidFill>
              </a:rPr>
              <a:t>But/CC I/PRP also/RB know/VBP this/DT problem/NN is/VBZ not/RB going/VBG away/RB /</a:t>
            </a:r>
            <a:r>
              <a:rPr lang="ru-RU" dirty="0">
                <a:solidFill>
                  <a:srgbClr val="FFFF00"/>
                </a:solidFill>
              </a:rPr>
              <a:t>»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NN </a:t>
            </a:r>
            <a:r>
              <a:rPr lang="ru-RU" dirty="0"/>
              <a:t>означает </a:t>
            </a:r>
            <a:r>
              <a:rPr lang="en-US" dirty="0"/>
              <a:t>noun, PRP – preposition </a:t>
            </a:r>
            <a:r>
              <a:rPr lang="ru-RU" dirty="0"/>
              <a:t>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6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BB47D-DC6D-418A-95C2-715A762F27AC}"/>
              </a:ext>
            </a:extLst>
          </p:cNvPr>
          <p:cNvSpPr txBox="1"/>
          <p:nvPr/>
        </p:nvSpPr>
        <p:spPr>
          <a:xfrm>
            <a:off x="911087" y="364435"/>
            <a:ext cx="1036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Что видно</a:t>
            </a:r>
            <a:r>
              <a:rPr lang="en-US" sz="2400" b="1" dirty="0"/>
              <a:t>, </a:t>
            </a:r>
            <a:r>
              <a:rPr lang="ru-RU" sz="2400" b="1" dirty="0"/>
              <a:t>исходя из этих данных?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CA935-0E86-4CB7-8F4F-7D108DAB4659}"/>
              </a:ext>
            </a:extLst>
          </p:cNvPr>
          <p:cNvSpPr txBox="1"/>
          <p:nvPr/>
        </p:nvSpPr>
        <p:spPr>
          <a:xfrm>
            <a:off x="172278" y="1285461"/>
            <a:ext cx="11767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Те из кандидатов</a:t>
            </a:r>
            <a:r>
              <a:rPr lang="en-US" sz="2400" dirty="0"/>
              <a:t>, </a:t>
            </a:r>
            <a:r>
              <a:rPr lang="ru-RU" sz="2400" dirty="0"/>
              <a:t>кто раньше был у власти в качестве губернаторов</a:t>
            </a:r>
            <a:r>
              <a:rPr lang="en-US" sz="2400" dirty="0"/>
              <a:t>,</a:t>
            </a:r>
            <a:r>
              <a:rPr lang="ru-RU" sz="2400" dirty="0"/>
              <a:t> склоны употреблять </a:t>
            </a:r>
            <a:r>
              <a:rPr lang="en-US" sz="2400" dirty="0"/>
              <a:t>«</a:t>
            </a:r>
            <a:r>
              <a:rPr lang="ru-RU" sz="2400" dirty="0"/>
              <a:t>мы</a:t>
            </a:r>
            <a:r>
              <a:rPr lang="en-US" sz="2400" dirty="0"/>
              <a:t>», </a:t>
            </a:r>
            <a:r>
              <a:rPr lang="ru-RU" sz="2400" dirty="0"/>
              <a:t>а не «я»</a:t>
            </a:r>
            <a:r>
              <a:rPr lang="en-US" sz="2400" dirty="0"/>
              <a:t>. </a:t>
            </a:r>
            <a:r>
              <a:rPr lang="ru-RU" sz="2400" dirty="0"/>
              <a:t>Это в первую очередь относится к О</a:t>
            </a:r>
            <a:r>
              <a:rPr lang="en-US" sz="2400" dirty="0"/>
              <a:t>’</a:t>
            </a:r>
            <a:r>
              <a:rPr lang="ru-RU" sz="2400" dirty="0" err="1"/>
              <a:t>Мейли</a:t>
            </a:r>
            <a:r>
              <a:rPr lang="en-US" sz="2400" dirty="0"/>
              <a:t>, </a:t>
            </a:r>
            <a:r>
              <a:rPr lang="ru-RU" sz="2400" dirty="0"/>
              <a:t>а также к Бушу и </a:t>
            </a:r>
            <a:r>
              <a:rPr lang="ru-RU" sz="2400" dirty="0" err="1"/>
              <a:t>Кейсику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Сенаторы</a:t>
            </a:r>
            <a:r>
              <a:rPr lang="en-US" sz="2400" dirty="0"/>
              <a:t>, </a:t>
            </a:r>
            <a:r>
              <a:rPr lang="ru-RU" sz="2400" dirty="0"/>
              <a:t>напротив</a:t>
            </a:r>
            <a:r>
              <a:rPr lang="en-US" sz="2400" dirty="0"/>
              <a:t>, </a:t>
            </a:r>
            <a:r>
              <a:rPr lang="ru-RU" sz="2400" dirty="0"/>
              <a:t>употребляют местоимение «я» чаще – см</a:t>
            </a:r>
            <a:r>
              <a:rPr lang="en-US" sz="2400" dirty="0"/>
              <a:t>. </a:t>
            </a:r>
            <a:r>
              <a:rPr lang="ru-RU" sz="2400" dirty="0" err="1"/>
              <a:t>Круза</a:t>
            </a:r>
            <a:r>
              <a:rPr lang="en-US" sz="2400" dirty="0"/>
              <a:t>, </a:t>
            </a:r>
            <a:r>
              <a:rPr lang="ru-RU" sz="2400" dirty="0" err="1"/>
              <a:t>Сандерса</a:t>
            </a:r>
            <a:r>
              <a:rPr lang="ru-RU" sz="2400" dirty="0"/>
              <a:t> и Клинтон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Те кандидаты</a:t>
            </a:r>
            <a:r>
              <a:rPr lang="en-US" sz="2400" dirty="0"/>
              <a:t>, </a:t>
            </a:r>
            <a:r>
              <a:rPr lang="ru-RU" sz="2400" dirty="0"/>
              <a:t>которые дольше оставались в предвыборной гонке</a:t>
            </a:r>
            <a:r>
              <a:rPr lang="en-US" sz="2400" dirty="0"/>
              <a:t>, </a:t>
            </a:r>
            <a:r>
              <a:rPr lang="ru-RU" sz="2400" dirty="0"/>
              <a:t>склоны к употреблению «я»</a:t>
            </a:r>
            <a:r>
              <a:rPr lang="en-US" sz="2400" dirty="0"/>
              <a:t>, </a:t>
            </a:r>
            <a:r>
              <a:rPr lang="ru-RU" sz="2400" dirty="0"/>
              <a:t>а не «мы»</a:t>
            </a:r>
            <a:r>
              <a:rPr lang="en-US" sz="2400" dirty="0"/>
              <a:t>.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A17B045-4BF1-40A8-99B6-124A2FF3E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4811"/>
            <a:ext cx="12251082" cy="2848377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63AC9D-94DE-48E2-BCAC-F63F3828B6AB}"/>
              </a:ext>
            </a:extLst>
          </p:cNvPr>
          <p:cNvSpPr txBox="1"/>
          <p:nvPr/>
        </p:nvSpPr>
        <p:spPr>
          <a:xfrm>
            <a:off x="304800" y="371061"/>
            <a:ext cx="1150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Замер стилистических особенностей каждого из кандидатов</a:t>
            </a:r>
          </a:p>
        </p:txBody>
      </p:sp>
    </p:spTree>
    <p:extLst>
      <p:ext uri="{BB962C8B-B14F-4D97-AF65-F5344CB8AC3E}">
        <p14:creationId xmlns:p14="http://schemas.microsoft.com/office/powerpoint/2010/main" val="406348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95FA9E6-7A02-4968-BB1E-A8DE0CA3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3" y="1564597"/>
            <a:ext cx="10322734" cy="24000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70BB84-E95A-4947-BF65-ADF62BB1E71A}"/>
              </a:ext>
            </a:extLst>
          </p:cNvPr>
          <p:cNvSpPr txBox="1"/>
          <p:nvPr/>
        </p:nvSpPr>
        <p:spPr>
          <a:xfrm>
            <a:off x="379828" y="368206"/>
            <a:ext cx="1143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MSL</a:t>
            </a:r>
            <a:r>
              <a:rPr lang="ru-RU" sz="2400" b="1" dirty="0"/>
              <a:t> (средняя длина предложения)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452E1-A41E-4748-A0DF-F473054DFEED}"/>
              </a:ext>
            </a:extLst>
          </p:cNvPr>
          <p:cNvSpPr txBox="1"/>
          <p:nvPr/>
        </p:nvSpPr>
        <p:spPr>
          <a:xfrm>
            <a:off x="379828" y="4518991"/>
            <a:ext cx="1143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Самый большой показатель – у О</a:t>
            </a:r>
            <a:r>
              <a:rPr lang="en-US" sz="2000" dirty="0"/>
              <a:t>’</a:t>
            </a:r>
            <a:r>
              <a:rPr lang="ru-RU" sz="2000" dirty="0" err="1"/>
              <a:t>Мэлли</a:t>
            </a:r>
            <a:r>
              <a:rPr lang="en-US" sz="2000" dirty="0"/>
              <a:t>, </a:t>
            </a:r>
            <a:r>
              <a:rPr lang="ru-RU" sz="2000" dirty="0"/>
              <a:t>самый низкий – у Трампа</a:t>
            </a:r>
            <a:r>
              <a:rPr lang="en-US" sz="2000" dirty="0"/>
              <a:t>, </a:t>
            </a:r>
            <a:r>
              <a:rPr lang="ru-RU" sz="2000" dirty="0"/>
              <a:t>который использует упрощенный синтаксис</a:t>
            </a:r>
            <a:r>
              <a:rPr lang="en-US" sz="2000" dirty="0"/>
              <a:t>, </a:t>
            </a:r>
            <a:r>
              <a:rPr lang="ru-RU" sz="2000" dirty="0"/>
              <a:t>обращается к простому коммуникативному стилю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8646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081AEAE-6823-4614-A01A-295EE0A9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3" y="1659137"/>
            <a:ext cx="10322734" cy="24000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6E1596-CAC6-4BF0-AD23-FA9C337E8D53}"/>
              </a:ext>
            </a:extLst>
          </p:cNvPr>
          <p:cNvSpPr txBox="1"/>
          <p:nvPr/>
        </p:nvSpPr>
        <p:spPr>
          <a:xfrm>
            <a:off x="251791" y="225287"/>
            <a:ext cx="1167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LD (</a:t>
            </a:r>
            <a:r>
              <a:rPr lang="ru-RU" sz="2400" b="1" dirty="0"/>
              <a:t>лексическая плотность)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796B7-5FD9-404C-AF3F-C01E9EA67C11}"/>
              </a:ext>
            </a:extLst>
          </p:cNvPr>
          <p:cNvSpPr txBox="1"/>
          <p:nvPr/>
        </p:nvSpPr>
        <p:spPr>
          <a:xfrm>
            <a:off x="384313" y="4625009"/>
            <a:ext cx="1154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LD </a:t>
            </a:r>
            <a:r>
              <a:rPr lang="ru-RU" sz="2000" dirty="0"/>
              <a:t>показывает информативность и разнообразие текста</a:t>
            </a:r>
            <a:r>
              <a:rPr lang="en-US" sz="2000" dirty="0"/>
              <a:t>. </a:t>
            </a:r>
            <a:r>
              <a:rPr lang="ru-RU" sz="2000" dirty="0"/>
              <a:t>Как мы видим</a:t>
            </a:r>
            <a:r>
              <a:rPr lang="en-US" sz="2000" dirty="0"/>
              <a:t>, </a:t>
            </a:r>
            <a:r>
              <a:rPr lang="ru-RU" sz="2000" dirty="0"/>
              <a:t>Трамп имеет самый низкий показатель и по этому параметру – он повторяет одни и те же слова</a:t>
            </a:r>
            <a:r>
              <a:rPr lang="en-US" sz="2000" dirty="0"/>
              <a:t>, </a:t>
            </a:r>
            <a:r>
              <a:rPr lang="ru-RU" sz="2000" dirty="0"/>
              <a:t>«кружит» вокруг одних и тех же выражений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715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4602456-A796-4816-8731-810EF9DA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3" y="1885707"/>
            <a:ext cx="10322734" cy="24000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5C506-4182-4557-B55E-CD2D816A94BE}"/>
              </a:ext>
            </a:extLst>
          </p:cNvPr>
          <p:cNvSpPr txBox="1"/>
          <p:nvPr/>
        </p:nvSpPr>
        <p:spPr>
          <a:xfrm>
            <a:off x="351692" y="309489"/>
            <a:ext cx="1138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TTR </a:t>
            </a:r>
            <a:endParaRPr lang="ru-R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6D19-6B5A-4694-BF10-B11223898791}"/>
              </a:ext>
            </a:extLst>
          </p:cNvPr>
          <p:cNvSpPr txBox="1"/>
          <p:nvPr/>
        </p:nvSpPr>
        <p:spPr>
          <a:xfrm>
            <a:off x="238539" y="4651513"/>
            <a:ext cx="11781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TTR (Type-Token Ratio</a:t>
            </a:r>
            <a:r>
              <a:rPr lang="ru-RU" dirty="0"/>
              <a:t>) показывает соотношение уникальных слов и видов частей речи</a:t>
            </a:r>
            <a:r>
              <a:rPr lang="en-US" dirty="0"/>
              <a:t>. </a:t>
            </a:r>
            <a:r>
              <a:rPr lang="ru-RU" dirty="0"/>
              <a:t>Если показатель высокий</a:t>
            </a:r>
            <a:r>
              <a:rPr lang="en-US" dirty="0"/>
              <a:t>, </a:t>
            </a:r>
            <a:r>
              <a:rPr lang="ru-RU" dirty="0"/>
              <a:t>значит</a:t>
            </a:r>
            <a:r>
              <a:rPr lang="en-US" dirty="0"/>
              <a:t>, </a:t>
            </a:r>
            <a:r>
              <a:rPr lang="ru-RU" dirty="0"/>
              <a:t>кандидат чаще обращается к разным темам или к подходит с разных сторон к одной</a:t>
            </a:r>
            <a:r>
              <a:rPr lang="en-US" dirty="0"/>
              <a:t>, </a:t>
            </a:r>
            <a:r>
              <a:rPr lang="ru-RU" dirty="0"/>
              <a:t>используя разнообразные слова</a:t>
            </a:r>
            <a:r>
              <a:rPr lang="en-US" dirty="0"/>
              <a:t>. </a:t>
            </a:r>
            <a:r>
              <a:rPr lang="ru-RU" dirty="0"/>
              <a:t>Низкий показатель свидетельствует о тенденции оперировать одними и теми же словами для разговора на разные темы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BAC1F-5A0E-445F-85D3-A48DA068AC68}"/>
              </a:ext>
            </a:extLst>
          </p:cNvPr>
          <p:cNvSpPr txBox="1"/>
          <p:nvPr/>
        </p:nvSpPr>
        <p:spPr>
          <a:xfrm>
            <a:off x="351692" y="296237"/>
            <a:ext cx="1138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TTR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436638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904</Words>
  <Application>Microsoft Office PowerPoint</Application>
  <PresentationFormat>Широкоэкранный</PresentationFormat>
  <Paragraphs>57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Calisto MT</vt:lpstr>
      <vt:lpstr>Trebuchet MS</vt:lpstr>
      <vt:lpstr>Wingdings 2</vt:lpstr>
      <vt:lpstr>Сланец</vt:lpstr>
      <vt:lpstr>Анализ стиля и риторики президентских праймериз 2016 года в США  На основе статьи Жака Савоя (Jacques Savoy)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стиля и риторики президентских праймеризов 2016 года в США </dc:title>
  <dc:creator>Макс</dc:creator>
  <cp:lastModifiedBy>Макс</cp:lastModifiedBy>
  <cp:revision>67</cp:revision>
  <dcterms:created xsi:type="dcterms:W3CDTF">2018-10-14T14:41:07Z</dcterms:created>
  <dcterms:modified xsi:type="dcterms:W3CDTF">2018-10-19T06:08:28Z</dcterms:modified>
</cp:coreProperties>
</file>