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GB"/>
            </a:pPr>
            <a:r>
              <a:rPr lang="en-GB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GB" sz="2000" baseline="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average expenditure of the consumer  market</a:t>
            </a:r>
            <a:endParaRPr lang="en-GB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c:rich>
      </c:tx>
      <c:layout/>
    </c:title>
    <c:view3D>
      <c:rAngAx val="1"/>
    </c:view3D>
    <c:plotArea>
      <c:layout>
        <c:manualLayout>
          <c:layoutTarget val="inner"/>
          <c:xMode val="edge"/>
          <c:yMode val="edge"/>
          <c:x val="1.7241379310344845E-2"/>
          <c:y val="0.46941388008317142"/>
          <c:w val="0.97231349068480333"/>
          <c:h val="0.34137498169657043"/>
        </c:manualLayout>
      </c:layout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yearly expenditure on firewood</c:v>
                </c:pt>
              </c:strCache>
            </c:strRef>
          </c:tx>
          <c:dLbls>
            <c:dLbl>
              <c:idx val="3"/>
              <c:layout>
                <c:manualLayout>
                  <c:x val="4.3103448275862068E-3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lang="en-GB"/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Households</c:v>
                </c:pt>
                <c:pt idx="1">
                  <c:v>Indivduals</c:v>
                </c:pt>
                <c:pt idx="2">
                  <c:v>restaurants</c:v>
                </c:pt>
                <c:pt idx="3">
                  <c:v>Hotels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60000</c:v>
                </c:pt>
                <c:pt idx="1">
                  <c:v>30000</c:v>
                </c:pt>
                <c:pt idx="2">
                  <c:v>120000</c:v>
                </c:pt>
                <c:pt idx="3">
                  <c:v>180000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yearly expenditure on other cooking product like kerosene and cooking gas</c:v>
                </c:pt>
              </c:strCache>
            </c:strRef>
          </c:tx>
          <c:dLbls>
            <c:txPr>
              <a:bodyPr/>
              <a:lstStyle/>
              <a:p>
                <a:pPr>
                  <a:defRPr lang="en-GB"/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Households</c:v>
                </c:pt>
                <c:pt idx="1">
                  <c:v>Indivduals</c:v>
                </c:pt>
                <c:pt idx="2">
                  <c:v>restaurants</c:v>
                </c:pt>
                <c:pt idx="3">
                  <c:v>Hotels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118000</c:v>
                </c:pt>
                <c:pt idx="1">
                  <c:v>55000</c:v>
                </c:pt>
                <c:pt idx="2">
                  <c:v>156000</c:v>
                </c:pt>
                <c:pt idx="3">
                  <c:v>300000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yearly expenditure on biogas when we move into the consumer market</c:v>
                </c:pt>
              </c:strCache>
            </c:strRef>
          </c:tx>
          <c:dLbls>
            <c:txPr>
              <a:bodyPr/>
              <a:lstStyle/>
              <a:p>
                <a:pPr>
                  <a:defRPr lang="en-GB"/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Households</c:v>
                </c:pt>
                <c:pt idx="1">
                  <c:v>Indivduals</c:v>
                </c:pt>
                <c:pt idx="2">
                  <c:v>restaurants</c:v>
                </c:pt>
                <c:pt idx="3">
                  <c:v>Hotels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35000</c:v>
                </c:pt>
                <c:pt idx="1">
                  <c:v>17500</c:v>
                </c:pt>
                <c:pt idx="2">
                  <c:v>65000</c:v>
                </c:pt>
                <c:pt idx="3">
                  <c:v>95000</c:v>
                </c:pt>
              </c:numCache>
            </c:numRef>
          </c:val>
        </c:ser>
        <c:dLbls>
          <c:showVal val="1"/>
        </c:dLbls>
        <c:gapWidth val="95"/>
        <c:gapDepth val="95"/>
        <c:shape val="pyramid"/>
        <c:axId val="140392704"/>
        <c:axId val="140513280"/>
        <c:axId val="0"/>
      </c:bar3DChart>
      <c:catAx>
        <c:axId val="14039270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40513280"/>
        <c:crosses val="autoZero"/>
        <c:auto val="1"/>
        <c:lblAlgn val="ctr"/>
        <c:lblOffset val="100"/>
      </c:catAx>
      <c:valAx>
        <c:axId val="140513280"/>
        <c:scaling>
          <c:orientation val="minMax"/>
        </c:scaling>
        <c:delete val="1"/>
        <c:axPos val="l"/>
        <c:numFmt formatCode="0%" sourceLinked="1"/>
        <c:tickLblPos val="nextTo"/>
        <c:crossAx val="140392704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lang="en-GB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D24EA-59B2-4554-B2C8-C12482FBBA90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692E7-6E43-44C3-9AE8-40F51F8BCA35}">
      <dgm:prSet phldrT="[Text]" custT="1"/>
      <dgm:spPr/>
      <dgm:t>
        <a:bodyPr/>
        <a:lstStyle/>
        <a:p>
          <a:r>
            <a:rPr lang="en-US" sz="1050" dirty="0" smtClean="0">
              <a:solidFill>
                <a:srgbClr val="006600"/>
              </a:solidFill>
            </a:rPr>
            <a:t>ECO-FRIENDLY</a:t>
          </a:r>
          <a:endParaRPr lang="en-US" sz="1050" dirty="0">
            <a:solidFill>
              <a:srgbClr val="006600"/>
            </a:solidFill>
          </a:endParaRPr>
        </a:p>
      </dgm:t>
    </dgm:pt>
    <dgm:pt modelId="{CB3BD938-848D-4CD3-A822-B61DA109DAF6}" type="parTrans" cxnId="{13C709EC-2FD9-49B9-A9E9-B63837CE4556}">
      <dgm:prSet/>
      <dgm:spPr/>
      <dgm:t>
        <a:bodyPr/>
        <a:lstStyle/>
        <a:p>
          <a:endParaRPr lang="en-US"/>
        </a:p>
      </dgm:t>
    </dgm:pt>
    <dgm:pt modelId="{1300AD18-9942-4E81-B16F-8107B2345BA6}" type="sibTrans" cxnId="{13C709EC-2FD9-49B9-A9E9-B63837CE4556}">
      <dgm:prSet/>
      <dgm:spPr/>
      <dgm:t>
        <a:bodyPr/>
        <a:lstStyle/>
        <a:p>
          <a:endParaRPr lang="en-US"/>
        </a:p>
      </dgm:t>
    </dgm:pt>
    <dgm:pt modelId="{9CD97686-D188-4CC2-A3C0-6FAFE5BC9D24}">
      <dgm:prSet phldrT="[Text]"/>
      <dgm:spPr/>
      <dgm:t>
        <a:bodyPr/>
        <a:lstStyle/>
        <a:p>
          <a:r>
            <a:rPr lang="en-US" dirty="0" smtClean="0">
              <a:solidFill>
                <a:srgbClr val="006600"/>
              </a:solidFill>
            </a:rPr>
            <a:t>ENCOURAGES CIRCULAR ECONOMY</a:t>
          </a:r>
          <a:endParaRPr lang="en-US" dirty="0">
            <a:solidFill>
              <a:srgbClr val="006600"/>
            </a:solidFill>
          </a:endParaRPr>
        </a:p>
      </dgm:t>
    </dgm:pt>
    <dgm:pt modelId="{B482F746-1584-457E-A54C-510FEDD0E1F0}" type="parTrans" cxnId="{BEFC2B8E-AFE3-47DC-8C62-5E23DEAA389F}">
      <dgm:prSet/>
      <dgm:spPr/>
      <dgm:t>
        <a:bodyPr/>
        <a:lstStyle/>
        <a:p>
          <a:endParaRPr lang="en-US"/>
        </a:p>
      </dgm:t>
    </dgm:pt>
    <dgm:pt modelId="{24979983-E9E9-43BA-BF29-46DD6EB924A3}" type="sibTrans" cxnId="{BEFC2B8E-AFE3-47DC-8C62-5E23DEAA389F}">
      <dgm:prSet/>
      <dgm:spPr/>
      <dgm:t>
        <a:bodyPr/>
        <a:lstStyle/>
        <a:p>
          <a:endParaRPr lang="en-US"/>
        </a:p>
      </dgm:t>
    </dgm:pt>
    <dgm:pt modelId="{517D11EC-2BE5-4644-BA96-1DA769EB0903}">
      <dgm:prSet phldrT="[Text]"/>
      <dgm:spPr/>
      <dgm:t>
        <a:bodyPr/>
        <a:lstStyle/>
        <a:p>
          <a:r>
            <a:rPr lang="en-US" dirty="0" smtClean="0">
              <a:solidFill>
                <a:srgbClr val="006600"/>
              </a:solidFill>
            </a:rPr>
            <a:t>REDUCES ENVIRONMENTAL POLLUTION</a:t>
          </a:r>
          <a:endParaRPr lang="en-US" dirty="0">
            <a:solidFill>
              <a:srgbClr val="006600"/>
            </a:solidFill>
          </a:endParaRPr>
        </a:p>
      </dgm:t>
    </dgm:pt>
    <dgm:pt modelId="{BD88E2AB-C41F-4291-BA75-352C70812D51}" type="parTrans" cxnId="{B20E68FB-57F3-436F-B300-77F9AAEE307B}">
      <dgm:prSet/>
      <dgm:spPr/>
      <dgm:t>
        <a:bodyPr/>
        <a:lstStyle/>
        <a:p>
          <a:endParaRPr lang="en-US"/>
        </a:p>
      </dgm:t>
    </dgm:pt>
    <dgm:pt modelId="{B4E11B35-461A-414B-A7C9-11502F50B449}" type="sibTrans" cxnId="{B20E68FB-57F3-436F-B300-77F9AAEE307B}">
      <dgm:prSet/>
      <dgm:spPr/>
      <dgm:t>
        <a:bodyPr/>
        <a:lstStyle/>
        <a:p>
          <a:endParaRPr lang="en-US"/>
        </a:p>
      </dgm:t>
    </dgm:pt>
    <dgm:pt modelId="{38E1360D-389C-44C4-92F0-8AB42BAC9F88}">
      <dgm:prSet phldrT="[Text]"/>
      <dgm:spPr/>
      <dgm:t>
        <a:bodyPr/>
        <a:lstStyle/>
        <a:p>
          <a:r>
            <a:rPr lang="en-US" dirty="0" smtClean="0">
              <a:solidFill>
                <a:srgbClr val="006600"/>
              </a:solidFill>
            </a:rPr>
            <a:t>PRODUCES ORGANIC FERTILIZERS</a:t>
          </a:r>
          <a:endParaRPr lang="en-US" dirty="0">
            <a:solidFill>
              <a:srgbClr val="006600"/>
            </a:solidFill>
          </a:endParaRPr>
        </a:p>
      </dgm:t>
    </dgm:pt>
    <dgm:pt modelId="{D91A7949-CA34-45F7-ACF2-ABFE5B80EC1C}" type="parTrans" cxnId="{E873EDF2-766E-4715-8C5C-F02DECAAD308}">
      <dgm:prSet/>
      <dgm:spPr/>
      <dgm:t>
        <a:bodyPr/>
        <a:lstStyle/>
        <a:p>
          <a:endParaRPr lang="en-US"/>
        </a:p>
      </dgm:t>
    </dgm:pt>
    <dgm:pt modelId="{A0E69C56-F2D5-4BCB-98BC-D67A73B54C2F}" type="sibTrans" cxnId="{E873EDF2-766E-4715-8C5C-F02DECAAD308}">
      <dgm:prSet/>
      <dgm:spPr/>
      <dgm:t>
        <a:bodyPr/>
        <a:lstStyle/>
        <a:p>
          <a:endParaRPr lang="en-US"/>
        </a:p>
      </dgm:t>
    </dgm:pt>
    <dgm:pt modelId="{98134A4A-E5BF-455D-87C4-5CC8A5A698AA}">
      <dgm:prSet phldrT="[Text]"/>
      <dgm:spPr/>
      <dgm:t>
        <a:bodyPr/>
        <a:lstStyle/>
        <a:p>
          <a:r>
            <a:rPr lang="en-US" dirty="0" smtClean="0">
              <a:solidFill>
                <a:srgbClr val="006600"/>
              </a:solidFill>
            </a:rPr>
            <a:t>REDUCES</a:t>
          </a:r>
        </a:p>
        <a:p>
          <a:r>
            <a:rPr lang="en-US" dirty="0" smtClean="0">
              <a:solidFill>
                <a:srgbClr val="006600"/>
              </a:solidFill>
            </a:rPr>
            <a:t>DEFORESTATION</a:t>
          </a:r>
          <a:endParaRPr lang="en-US" dirty="0">
            <a:solidFill>
              <a:srgbClr val="006600"/>
            </a:solidFill>
          </a:endParaRPr>
        </a:p>
      </dgm:t>
    </dgm:pt>
    <dgm:pt modelId="{1C4019C9-CDF8-4BAB-961B-766ECC519410}" type="parTrans" cxnId="{24DD9D29-350D-438A-A4B5-ED71B7BDB00D}">
      <dgm:prSet/>
      <dgm:spPr/>
      <dgm:t>
        <a:bodyPr/>
        <a:lstStyle/>
        <a:p>
          <a:endParaRPr lang="en-US"/>
        </a:p>
      </dgm:t>
    </dgm:pt>
    <dgm:pt modelId="{3A6B85F2-98DF-4266-9CC3-C620C05DF408}" type="sibTrans" cxnId="{24DD9D29-350D-438A-A4B5-ED71B7BDB00D}">
      <dgm:prSet/>
      <dgm:spPr/>
      <dgm:t>
        <a:bodyPr/>
        <a:lstStyle/>
        <a:p>
          <a:endParaRPr lang="en-US"/>
        </a:p>
      </dgm:t>
    </dgm:pt>
    <dgm:pt modelId="{8E2D2EEE-FB10-4057-8435-3BCFB5BD3517}">
      <dgm:prSet/>
      <dgm:spPr/>
      <dgm:t>
        <a:bodyPr/>
        <a:lstStyle/>
        <a:p>
          <a:r>
            <a:rPr lang="en-US" dirty="0" smtClean="0">
              <a:solidFill>
                <a:srgbClr val="006600"/>
              </a:solidFill>
            </a:rPr>
            <a:t>HEALTHY COOKING ALTERNATIVE</a:t>
          </a:r>
          <a:endParaRPr lang="en-US" dirty="0">
            <a:solidFill>
              <a:srgbClr val="006600"/>
            </a:solidFill>
          </a:endParaRPr>
        </a:p>
      </dgm:t>
    </dgm:pt>
    <dgm:pt modelId="{6DBBB403-6004-4DF9-AB35-F1B6B3C6B2D9}" type="parTrans" cxnId="{0054A723-8106-49C5-9FB7-4515BE397C21}">
      <dgm:prSet/>
      <dgm:spPr/>
      <dgm:t>
        <a:bodyPr/>
        <a:lstStyle/>
        <a:p>
          <a:endParaRPr lang="en-US"/>
        </a:p>
      </dgm:t>
    </dgm:pt>
    <dgm:pt modelId="{8720CAE3-28CE-42A6-B006-85BF48CFAFBE}" type="sibTrans" cxnId="{0054A723-8106-49C5-9FB7-4515BE397C21}">
      <dgm:prSet/>
      <dgm:spPr/>
      <dgm:t>
        <a:bodyPr/>
        <a:lstStyle/>
        <a:p>
          <a:endParaRPr lang="en-US"/>
        </a:p>
      </dgm:t>
    </dgm:pt>
    <dgm:pt modelId="{8F0B0871-661B-40D5-905E-57446C469410}">
      <dgm:prSet/>
      <dgm:spPr/>
      <dgm:t>
        <a:bodyPr/>
        <a:lstStyle/>
        <a:p>
          <a:r>
            <a:rPr lang="en-US" dirty="0" smtClean="0">
              <a:solidFill>
                <a:srgbClr val="006600"/>
              </a:solidFill>
            </a:rPr>
            <a:t>CHEAPER ALTERNATIVE FOR GENERATING ELECTRICITY</a:t>
          </a:r>
          <a:endParaRPr lang="en-US" dirty="0">
            <a:solidFill>
              <a:srgbClr val="006600"/>
            </a:solidFill>
          </a:endParaRPr>
        </a:p>
      </dgm:t>
    </dgm:pt>
    <dgm:pt modelId="{D3410DAA-03DE-40F0-AFB2-59550F3621C5}" type="parTrans" cxnId="{5DA81B83-5C2A-4796-B211-8C69A818DB52}">
      <dgm:prSet/>
      <dgm:spPr/>
      <dgm:t>
        <a:bodyPr/>
        <a:lstStyle/>
        <a:p>
          <a:endParaRPr lang="en-US"/>
        </a:p>
      </dgm:t>
    </dgm:pt>
    <dgm:pt modelId="{2FDB9D7B-F2EB-4978-99D6-5F4502289B81}" type="sibTrans" cxnId="{5DA81B83-5C2A-4796-B211-8C69A818DB52}">
      <dgm:prSet/>
      <dgm:spPr/>
      <dgm:t>
        <a:bodyPr/>
        <a:lstStyle/>
        <a:p>
          <a:endParaRPr lang="en-US"/>
        </a:p>
      </dgm:t>
    </dgm:pt>
    <dgm:pt modelId="{AE6E633E-EDFD-4127-A2F6-FFEECDE8710F}" type="pres">
      <dgm:prSet presAssocID="{EA3D24EA-59B2-4554-B2C8-C12482FBBA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BC1A4E-D171-4BB4-A14A-BEF380525A04}" type="pres">
      <dgm:prSet presAssocID="{77D692E7-6E43-44C3-9AE8-40F51F8BCA3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F9507-83CC-4FB0-8914-6B3512C5F61B}" type="pres">
      <dgm:prSet presAssocID="{77D692E7-6E43-44C3-9AE8-40F51F8BCA35}" presName="spNode" presStyleCnt="0"/>
      <dgm:spPr/>
    </dgm:pt>
    <dgm:pt modelId="{4E786A3D-3ECE-4001-800F-85FBB2B00088}" type="pres">
      <dgm:prSet presAssocID="{1300AD18-9942-4E81-B16F-8107B2345BA6}" presName="sibTrans" presStyleLbl="sibTrans1D1" presStyleIdx="0" presStyleCnt="7"/>
      <dgm:spPr/>
      <dgm:t>
        <a:bodyPr/>
        <a:lstStyle/>
        <a:p>
          <a:endParaRPr lang="en-US"/>
        </a:p>
      </dgm:t>
    </dgm:pt>
    <dgm:pt modelId="{87B965B2-9532-4EAD-B449-90522EBDE875}" type="pres">
      <dgm:prSet presAssocID="{8E2D2EEE-FB10-4057-8435-3BCFB5BD35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3CB1A-8F0F-4290-A2EA-21B887474141}" type="pres">
      <dgm:prSet presAssocID="{8E2D2EEE-FB10-4057-8435-3BCFB5BD3517}" presName="spNode" presStyleCnt="0"/>
      <dgm:spPr/>
    </dgm:pt>
    <dgm:pt modelId="{EAA97CC5-B47D-4E26-A126-2D84686A5037}" type="pres">
      <dgm:prSet presAssocID="{8720CAE3-28CE-42A6-B006-85BF48CFAFBE}" presName="sibTrans" presStyleLbl="sibTrans1D1" presStyleIdx="1" presStyleCnt="7"/>
      <dgm:spPr/>
      <dgm:t>
        <a:bodyPr/>
        <a:lstStyle/>
        <a:p>
          <a:endParaRPr lang="en-US"/>
        </a:p>
      </dgm:t>
    </dgm:pt>
    <dgm:pt modelId="{342E36F2-A593-4EC7-BE86-8D2E07067656}" type="pres">
      <dgm:prSet presAssocID="{8F0B0871-661B-40D5-905E-57446C46941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CA03C-D3AF-4D2E-979C-6AB8D212454B}" type="pres">
      <dgm:prSet presAssocID="{8F0B0871-661B-40D5-905E-57446C469410}" presName="spNode" presStyleCnt="0"/>
      <dgm:spPr/>
    </dgm:pt>
    <dgm:pt modelId="{C545E8F1-BD37-4B89-85AC-C769538E595E}" type="pres">
      <dgm:prSet presAssocID="{2FDB9D7B-F2EB-4978-99D6-5F4502289B81}" presName="sibTrans" presStyleLbl="sibTrans1D1" presStyleIdx="2" presStyleCnt="7"/>
      <dgm:spPr/>
      <dgm:t>
        <a:bodyPr/>
        <a:lstStyle/>
        <a:p>
          <a:endParaRPr lang="en-US"/>
        </a:p>
      </dgm:t>
    </dgm:pt>
    <dgm:pt modelId="{C565C4BD-1313-44BB-B7D6-16E7AE3CC968}" type="pres">
      <dgm:prSet presAssocID="{9CD97686-D188-4CC2-A3C0-6FAFE5BC9D2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F02BE-DA01-4E9D-ADAE-3148BCC43F82}" type="pres">
      <dgm:prSet presAssocID="{9CD97686-D188-4CC2-A3C0-6FAFE5BC9D24}" presName="spNode" presStyleCnt="0"/>
      <dgm:spPr/>
    </dgm:pt>
    <dgm:pt modelId="{BC6E26EB-69BF-4E74-9F6B-9513A1734977}" type="pres">
      <dgm:prSet presAssocID="{24979983-E9E9-43BA-BF29-46DD6EB924A3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0F0D689-72B2-4DDA-BA0C-F4E2CA9C3ECC}" type="pres">
      <dgm:prSet presAssocID="{517D11EC-2BE5-4644-BA96-1DA769EB090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8F8D3-4B8E-46E7-99BF-5DBDA3F9A3D6}" type="pres">
      <dgm:prSet presAssocID="{517D11EC-2BE5-4644-BA96-1DA769EB0903}" presName="spNode" presStyleCnt="0"/>
      <dgm:spPr/>
    </dgm:pt>
    <dgm:pt modelId="{594C4645-004F-4A5C-AED1-D43D90B7CC5D}" type="pres">
      <dgm:prSet presAssocID="{B4E11B35-461A-414B-A7C9-11502F50B449}" presName="sibTrans" presStyleLbl="sibTrans1D1" presStyleIdx="4" presStyleCnt="7"/>
      <dgm:spPr/>
      <dgm:t>
        <a:bodyPr/>
        <a:lstStyle/>
        <a:p>
          <a:endParaRPr lang="en-US"/>
        </a:p>
      </dgm:t>
    </dgm:pt>
    <dgm:pt modelId="{3D9E7436-5CB1-4259-A15C-7B41B5B9DCFD}" type="pres">
      <dgm:prSet presAssocID="{38E1360D-389C-44C4-92F0-8AB42BAC9F8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8E36C-126B-439C-B041-5681B88198F7}" type="pres">
      <dgm:prSet presAssocID="{38E1360D-389C-44C4-92F0-8AB42BAC9F88}" presName="spNode" presStyleCnt="0"/>
      <dgm:spPr/>
    </dgm:pt>
    <dgm:pt modelId="{057A7CDA-FEF0-48ED-902E-7E51E0D52B5B}" type="pres">
      <dgm:prSet presAssocID="{A0E69C56-F2D5-4BCB-98BC-D67A73B54C2F}" presName="sibTrans" presStyleLbl="sibTrans1D1" presStyleIdx="5" presStyleCnt="7"/>
      <dgm:spPr/>
      <dgm:t>
        <a:bodyPr/>
        <a:lstStyle/>
        <a:p>
          <a:endParaRPr lang="en-US"/>
        </a:p>
      </dgm:t>
    </dgm:pt>
    <dgm:pt modelId="{F17245B0-61A2-4454-817A-30B8EDFECCED}" type="pres">
      <dgm:prSet presAssocID="{98134A4A-E5BF-455D-87C4-5CC8A5A698A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E6B12-97B8-4D08-8ABB-EB4B27C08EEA}" type="pres">
      <dgm:prSet presAssocID="{98134A4A-E5BF-455D-87C4-5CC8A5A698AA}" presName="spNode" presStyleCnt="0"/>
      <dgm:spPr/>
    </dgm:pt>
    <dgm:pt modelId="{AE60D5CD-0335-49F7-A6B5-EA7363ECF5D4}" type="pres">
      <dgm:prSet presAssocID="{3A6B85F2-98DF-4266-9CC3-C620C05DF408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B20E68FB-57F3-436F-B300-77F9AAEE307B}" srcId="{EA3D24EA-59B2-4554-B2C8-C12482FBBA90}" destId="{517D11EC-2BE5-4644-BA96-1DA769EB0903}" srcOrd="4" destOrd="0" parTransId="{BD88E2AB-C41F-4291-BA75-352C70812D51}" sibTransId="{B4E11B35-461A-414B-A7C9-11502F50B449}"/>
    <dgm:cxn modelId="{E2C1DDD7-FAB5-4BBD-9D3D-4D4927A779EC}" type="presOf" srcId="{8720CAE3-28CE-42A6-B006-85BF48CFAFBE}" destId="{EAA97CC5-B47D-4E26-A126-2D84686A5037}" srcOrd="0" destOrd="0" presId="urn:microsoft.com/office/officeart/2005/8/layout/cycle6"/>
    <dgm:cxn modelId="{BEFC2B8E-AFE3-47DC-8C62-5E23DEAA389F}" srcId="{EA3D24EA-59B2-4554-B2C8-C12482FBBA90}" destId="{9CD97686-D188-4CC2-A3C0-6FAFE5BC9D24}" srcOrd="3" destOrd="0" parTransId="{B482F746-1584-457E-A54C-510FEDD0E1F0}" sibTransId="{24979983-E9E9-43BA-BF29-46DD6EB924A3}"/>
    <dgm:cxn modelId="{97E65E53-F5A6-448A-A316-BEBD8B973588}" type="presOf" srcId="{24979983-E9E9-43BA-BF29-46DD6EB924A3}" destId="{BC6E26EB-69BF-4E74-9F6B-9513A1734977}" srcOrd="0" destOrd="0" presId="urn:microsoft.com/office/officeart/2005/8/layout/cycle6"/>
    <dgm:cxn modelId="{93F530A0-B745-4CBC-863F-AA6987795173}" type="presOf" srcId="{A0E69C56-F2D5-4BCB-98BC-D67A73B54C2F}" destId="{057A7CDA-FEF0-48ED-902E-7E51E0D52B5B}" srcOrd="0" destOrd="0" presId="urn:microsoft.com/office/officeart/2005/8/layout/cycle6"/>
    <dgm:cxn modelId="{33941BCA-EF2D-4396-A120-01F74857029E}" type="presOf" srcId="{3A6B85F2-98DF-4266-9CC3-C620C05DF408}" destId="{AE60D5CD-0335-49F7-A6B5-EA7363ECF5D4}" srcOrd="0" destOrd="0" presId="urn:microsoft.com/office/officeart/2005/8/layout/cycle6"/>
    <dgm:cxn modelId="{A9F21F6C-5C99-4FFE-9369-387D1B96344C}" type="presOf" srcId="{2FDB9D7B-F2EB-4978-99D6-5F4502289B81}" destId="{C545E8F1-BD37-4B89-85AC-C769538E595E}" srcOrd="0" destOrd="0" presId="urn:microsoft.com/office/officeart/2005/8/layout/cycle6"/>
    <dgm:cxn modelId="{FA280FDB-82AA-4185-9C10-DCCF5B34840D}" type="presOf" srcId="{EA3D24EA-59B2-4554-B2C8-C12482FBBA90}" destId="{AE6E633E-EDFD-4127-A2F6-FFEECDE8710F}" srcOrd="0" destOrd="0" presId="urn:microsoft.com/office/officeart/2005/8/layout/cycle6"/>
    <dgm:cxn modelId="{ECD2F7AA-50BA-4A01-8C78-45739B325EBD}" type="presOf" srcId="{9CD97686-D188-4CC2-A3C0-6FAFE5BC9D24}" destId="{C565C4BD-1313-44BB-B7D6-16E7AE3CC968}" srcOrd="0" destOrd="0" presId="urn:microsoft.com/office/officeart/2005/8/layout/cycle6"/>
    <dgm:cxn modelId="{2B4AFC2B-43EF-47C5-9428-8A3599665A5C}" type="presOf" srcId="{1300AD18-9942-4E81-B16F-8107B2345BA6}" destId="{4E786A3D-3ECE-4001-800F-85FBB2B00088}" srcOrd="0" destOrd="0" presId="urn:microsoft.com/office/officeart/2005/8/layout/cycle6"/>
    <dgm:cxn modelId="{13C709EC-2FD9-49B9-A9E9-B63837CE4556}" srcId="{EA3D24EA-59B2-4554-B2C8-C12482FBBA90}" destId="{77D692E7-6E43-44C3-9AE8-40F51F8BCA35}" srcOrd="0" destOrd="0" parTransId="{CB3BD938-848D-4CD3-A822-B61DA109DAF6}" sibTransId="{1300AD18-9942-4E81-B16F-8107B2345BA6}"/>
    <dgm:cxn modelId="{1DFF4F65-D0F8-4410-8B25-8A926E5A28E9}" type="presOf" srcId="{B4E11B35-461A-414B-A7C9-11502F50B449}" destId="{594C4645-004F-4A5C-AED1-D43D90B7CC5D}" srcOrd="0" destOrd="0" presId="urn:microsoft.com/office/officeart/2005/8/layout/cycle6"/>
    <dgm:cxn modelId="{5DA81B83-5C2A-4796-B211-8C69A818DB52}" srcId="{EA3D24EA-59B2-4554-B2C8-C12482FBBA90}" destId="{8F0B0871-661B-40D5-905E-57446C469410}" srcOrd="2" destOrd="0" parTransId="{D3410DAA-03DE-40F0-AFB2-59550F3621C5}" sibTransId="{2FDB9D7B-F2EB-4978-99D6-5F4502289B81}"/>
    <dgm:cxn modelId="{CD40E67B-2641-4036-9D69-D47312E1C66D}" type="presOf" srcId="{77D692E7-6E43-44C3-9AE8-40F51F8BCA35}" destId="{09BC1A4E-D171-4BB4-A14A-BEF380525A04}" srcOrd="0" destOrd="0" presId="urn:microsoft.com/office/officeart/2005/8/layout/cycle6"/>
    <dgm:cxn modelId="{C5BD8EF8-9D7D-44C0-AF71-96A6F1020343}" type="presOf" srcId="{8F0B0871-661B-40D5-905E-57446C469410}" destId="{342E36F2-A593-4EC7-BE86-8D2E07067656}" srcOrd="0" destOrd="0" presId="urn:microsoft.com/office/officeart/2005/8/layout/cycle6"/>
    <dgm:cxn modelId="{24DD9D29-350D-438A-A4B5-ED71B7BDB00D}" srcId="{EA3D24EA-59B2-4554-B2C8-C12482FBBA90}" destId="{98134A4A-E5BF-455D-87C4-5CC8A5A698AA}" srcOrd="6" destOrd="0" parTransId="{1C4019C9-CDF8-4BAB-961B-766ECC519410}" sibTransId="{3A6B85F2-98DF-4266-9CC3-C620C05DF408}"/>
    <dgm:cxn modelId="{1143ECC2-CBF4-4D70-B988-11EB38B34C33}" type="presOf" srcId="{98134A4A-E5BF-455D-87C4-5CC8A5A698AA}" destId="{F17245B0-61A2-4454-817A-30B8EDFECCED}" srcOrd="0" destOrd="0" presId="urn:microsoft.com/office/officeart/2005/8/layout/cycle6"/>
    <dgm:cxn modelId="{0054A723-8106-49C5-9FB7-4515BE397C21}" srcId="{EA3D24EA-59B2-4554-B2C8-C12482FBBA90}" destId="{8E2D2EEE-FB10-4057-8435-3BCFB5BD3517}" srcOrd="1" destOrd="0" parTransId="{6DBBB403-6004-4DF9-AB35-F1B6B3C6B2D9}" sibTransId="{8720CAE3-28CE-42A6-B006-85BF48CFAFBE}"/>
    <dgm:cxn modelId="{E3AD8D8D-227F-44D3-B7EF-A4004F73FA36}" type="presOf" srcId="{38E1360D-389C-44C4-92F0-8AB42BAC9F88}" destId="{3D9E7436-5CB1-4259-A15C-7B41B5B9DCFD}" srcOrd="0" destOrd="0" presId="urn:microsoft.com/office/officeart/2005/8/layout/cycle6"/>
    <dgm:cxn modelId="{E873EDF2-766E-4715-8C5C-F02DECAAD308}" srcId="{EA3D24EA-59B2-4554-B2C8-C12482FBBA90}" destId="{38E1360D-389C-44C4-92F0-8AB42BAC9F88}" srcOrd="5" destOrd="0" parTransId="{D91A7949-CA34-45F7-ACF2-ABFE5B80EC1C}" sibTransId="{A0E69C56-F2D5-4BCB-98BC-D67A73B54C2F}"/>
    <dgm:cxn modelId="{6BCBD1F7-9A2F-4462-BABB-AE38C39BDA53}" type="presOf" srcId="{517D11EC-2BE5-4644-BA96-1DA769EB0903}" destId="{50F0D689-72B2-4DDA-BA0C-F4E2CA9C3ECC}" srcOrd="0" destOrd="0" presId="urn:microsoft.com/office/officeart/2005/8/layout/cycle6"/>
    <dgm:cxn modelId="{9CCF2D60-00CC-4874-8AC0-DAA8EB73B3AA}" type="presOf" srcId="{8E2D2EEE-FB10-4057-8435-3BCFB5BD3517}" destId="{87B965B2-9532-4EAD-B449-90522EBDE875}" srcOrd="0" destOrd="0" presId="urn:microsoft.com/office/officeart/2005/8/layout/cycle6"/>
    <dgm:cxn modelId="{77656B9E-6CCE-4CAD-9D07-6C60B746FA63}" type="presParOf" srcId="{AE6E633E-EDFD-4127-A2F6-FFEECDE8710F}" destId="{09BC1A4E-D171-4BB4-A14A-BEF380525A04}" srcOrd="0" destOrd="0" presId="urn:microsoft.com/office/officeart/2005/8/layout/cycle6"/>
    <dgm:cxn modelId="{6DC3376B-6492-418E-8317-5EF979397927}" type="presParOf" srcId="{AE6E633E-EDFD-4127-A2F6-FFEECDE8710F}" destId="{A7AF9507-83CC-4FB0-8914-6B3512C5F61B}" srcOrd="1" destOrd="0" presId="urn:microsoft.com/office/officeart/2005/8/layout/cycle6"/>
    <dgm:cxn modelId="{15D61FDE-AC2A-4C09-8B37-CE36211501E4}" type="presParOf" srcId="{AE6E633E-EDFD-4127-A2F6-FFEECDE8710F}" destId="{4E786A3D-3ECE-4001-800F-85FBB2B00088}" srcOrd="2" destOrd="0" presId="urn:microsoft.com/office/officeart/2005/8/layout/cycle6"/>
    <dgm:cxn modelId="{D0BE3229-7320-4466-902F-5C9032B4BEB1}" type="presParOf" srcId="{AE6E633E-EDFD-4127-A2F6-FFEECDE8710F}" destId="{87B965B2-9532-4EAD-B449-90522EBDE875}" srcOrd="3" destOrd="0" presId="urn:microsoft.com/office/officeart/2005/8/layout/cycle6"/>
    <dgm:cxn modelId="{3BD1005E-4435-41E6-AD61-74EB930D6516}" type="presParOf" srcId="{AE6E633E-EDFD-4127-A2F6-FFEECDE8710F}" destId="{E243CB1A-8F0F-4290-A2EA-21B887474141}" srcOrd="4" destOrd="0" presId="urn:microsoft.com/office/officeart/2005/8/layout/cycle6"/>
    <dgm:cxn modelId="{19BA009B-E187-432A-9043-EF13284332AE}" type="presParOf" srcId="{AE6E633E-EDFD-4127-A2F6-FFEECDE8710F}" destId="{EAA97CC5-B47D-4E26-A126-2D84686A5037}" srcOrd="5" destOrd="0" presId="urn:microsoft.com/office/officeart/2005/8/layout/cycle6"/>
    <dgm:cxn modelId="{05488BDC-DA4E-47A0-8523-792507442058}" type="presParOf" srcId="{AE6E633E-EDFD-4127-A2F6-FFEECDE8710F}" destId="{342E36F2-A593-4EC7-BE86-8D2E07067656}" srcOrd="6" destOrd="0" presId="urn:microsoft.com/office/officeart/2005/8/layout/cycle6"/>
    <dgm:cxn modelId="{678CFD0D-5900-4EFB-805A-0C65825BF464}" type="presParOf" srcId="{AE6E633E-EDFD-4127-A2F6-FFEECDE8710F}" destId="{804CA03C-D3AF-4D2E-979C-6AB8D212454B}" srcOrd="7" destOrd="0" presId="urn:microsoft.com/office/officeart/2005/8/layout/cycle6"/>
    <dgm:cxn modelId="{12C853B3-87DA-455B-962B-AEDCB69C9574}" type="presParOf" srcId="{AE6E633E-EDFD-4127-A2F6-FFEECDE8710F}" destId="{C545E8F1-BD37-4B89-85AC-C769538E595E}" srcOrd="8" destOrd="0" presId="urn:microsoft.com/office/officeart/2005/8/layout/cycle6"/>
    <dgm:cxn modelId="{EEBF50E5-5405-4028-A534-6D94A22AF20A}" type="presParOf" srcId="{AE6E633E-EDFD-4127-A2F6-FFEECDE8710F}" destId="{C565C4BD-1313-44BB-B7D6-16E7AE3CC968}" srcOrd="9" destOrd="0" presId="urn:microsoft.com/office/officeart/2005/8/layout/cycle6"/>
    <dgm:cxn modelId="{83D44B33-E1AD-4D29-A4FE-E400590463AB}" type="presParOf" srcId="{AE6E633E-EDFD-4127-A2F6-FFEECDE8710F}" destId="{2DFF02BE-DA01-4E9D-ADAE-3148BCC43F82}" srcOrd="10" destOrd="0" presId="urn:microsoft.com/office/officeart/2005/8/layout/cycle6"/>
    <dgm:cxn modelId="{1EAF41B1-CDBC-4087-BA6F-DD81D339F5D5}" type="presParOf" srcId="{AE6E633E-EDFD-4127-A2F6-FFEECDE8710F}" destId="{BC6E26EB-69BF-4E74-9F6B-9513A1734977}" srcOrd="11" destOrd="0" presId="urn:microsoft.com/office/officeart/2005/8/layout/cycle6"/>
    <dgm:cxn modelId="{F7196415-2A52-459E-AE53-3EE018543864}" type="presParOf" srcId="{AE6E633E-EDFD-4127-A2F6-FFEECDE8710F}" destId="{50F0D689-72B2-4DDA-BA0C-F4E2CA9C3ECC}" srcOrd="12" destOrd="0" presId="urn:microsoft.com/office/officeart/2005/8/layout/cycle6"/>
    <dgm:cxn modelId="{75753EC6-82EB-4EAB-9B53-E5351A6EB07F}" type="presParOf" srcId="{AE6E633E-EDFD-4127-A2F6-FFEECDE8710F}" destId="{CAE8F8D3-4B8E-46E7-99BF-5DBDA3F9A3D6}" srcOrd="13" destOrd="0" presId="urn:microsoft.com/office/officeart/2005/8/layout/cycle6"/>
    <dgm:cxn modelId="{D305B7A4-5910-4892-8CEB-EE4DC3B2B2D3}" type="presParOf" srcId="{AE6E633E-EDFD-4127-A2F6-FFEECDE8710F}" destId="{594C4645-004F-4A5C-AED1-D43D90B7CC5D}" srcOrd="14" destOrd="0" presId="urn:microsoft.com/office/officeart/2005/8/layout/cycle6"/>
    <dgm:cxn modelId="{673097B2-4449-48A8-B99B-C2F9D57239B7}" type="presParOf" srcId="{AE6E633E-EDFD-4127-A2F6-FFEECDE8710F}" destId="{3D9E7436-5CB1-4259-A15C-7B41B5B9DCFD}" srcOrd="15" destOrd="0" presId="urn:microsoft.com/office/officeart/2005/8/layout/cycle6"/>
    <dgm:cxn modelId="{5B36A04B-522E-4120-B993-B244000150FC}" type="presParOf" srcId="{AE6E633E-EDFD-4127-A2F6-FFEECDE8710F}" destId="{51F8E36C-126B-439C-B041-5681B88198F7}" srcOrd="16" destOrd="0" presId="urn:microsoft.com/office/officeart/2005/8/layout/cycle6"/>
    <dgm:cxn modelId="{A45FB596-DFAF-4E05-A162-50494DAF02AF}" type="presParOf" srcId="{AE6E633E-EDFD-4127-A2F6-FFEECDE8710F}" destId="{057A7CDA-FEF0-48ED-902E-7E51E0D52B5B}" srcOrd="17" destOrd="0" presId="urn:microsoft.com/office/officeart/2005/8/layout/cycle6"/>
    <dgm:cxn modelId="{F6EDC37C-F120-4FDA-97B8-A7FF6FD78454}" type="presParOf" srcId="{AE6E633E-EDFD-4127-A2F6-FFEECDE8710F}" destId="{F17245B0-61A2-4454-817A-30B8EDFECCED}" srcOrd="18" destOrd="0" presId="urn:microsoft.com/office/officeart/2005/8/layout/cycle6"/>
    <dgm:cxn modelId="{5B4FDB42-A111-4FE9-B3F4-D66A5BD6C56C}" type="presParOf" srcId="{AE6E633E-EDFD-4127-A2F6-FFEECDE8710F}" destId="{D9EE6B12-97B8-4D08-8ABB-EB4B27C08EEA}" srcOrd="19" destOrd="0" presId="urn:microsoft.com/office/officeart/2005/8/layout/cycle6"/>
    <dgm:cxn modelId="{2960C6E8-5E45-4C4D-A913-5B862A06E265}" type="presParOf" srcId="{AE6E633E-EDFD-4127-A2F6-FFEECDE8710F}" destId="{AE60D5CD-0335-49F7-A6B5-EA7363ECF5D4}" srcOrd="20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0.05172</cdr:x>
      <cdr:y>0.8961</cdr:y>
    </cdr:from>
    <cdr:to>
      <cdr:x>1</cdr:x>
      <cdr:y>0.94805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38200" y="5257800"/>
          <a:ext cx="8382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r"/>
          <a:r>
            <a:rPr lang="en-US" sz="12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rPr>
            <a:t>DATA SOURCE: THE INTERNATIONAL CEEN TER FOR ENERGY ENVIRONMENT AND </a:t>
          </a:r>
        </a:p>
        <a:p xmlns:a="http://schemas.openxmlformats.org/drawingml/2006/main">
          <a:pPr algn="r"/>
          <a:r>
            <a:rPr lang="en-US" sz="12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rPr>
            <a:t>DEVELOPMENT AND ACCESS TO CLEAN ENERGY SYSTEMS AND SOLUTIONS AFRICA</a:t>
          </a:r>
          <a:endParaRPr lang="en-US" sz="1200" b="1" dirty="0">
            <a:solidFill>
              <a:srgbClr val="006600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82B-6B5E-42D2-9413-6105CDF6B0A1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19D4D-BFEA-40C4-82D0-0530F8011A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9D4D-BFEA-40C4-82D0-0530F8011A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9D4D-BFEA-40C4-82D0-0530F8011A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EAF6962-C60C-4B2E-8638-3382D7002F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992356-AB42-4C2E-ADED-3F3FA77E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AFFORDABLE AND CLEAN </a:t>
            </a:r>
            <a:r>
              <a:rPr lang="en-US" sz="3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</a:p>
        </p:txBody>
      </p:sp>
      <p:pic>
        <p:nvPicPr>
          <p:cNvPr id="4" name="Picture 3" descr="Trine Logo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22606" y="228600"/>
            <a:ext cx="4282994" cy="3415847"/>
          </a:xfrm>
          <a:prstGeom prst="rect">
            <a:avLst/>
          </a:prstGeom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1020762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GLORY\Downloads\deforestation 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3407702" cy="228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DEFORESTATION</a:t>
            </a:r>
            <a:endParaRPr lang="en-US" dirty="0">
              <a:solidFill>
                <a:srgbClr val="006600"/>
              </a:solidFill>
            </a:endParaRPr>
          </a:p>
        </p:txBody>
      </p:sp>
      <p:pic>
        <p:nvPicPr>
          <p:cNvPr id="6" name="Picture 5" descr="chemical fertiliser.jpeg"/>
          <p:cNvPicPr>
            <a:picLocks noChangeAspect="1"/>
          </p:cNvPicPr>
          <p:nvPr/>
        </p:nvPicPr>
        <p:blipFill>
          <a:blip r:embed="rId3"/>
          <a:srcRect l="10392"/>
          <a:stretch>
            <a:fillRect/>
          </a:stretch>
        </p:blipFill>
        <p:spPr>
          <a:xfrm>
            <a:off x="4808217" y="3962400"/>
            <a:ext cx="4107183" cy="2574075"/>
          </a:xfrm>
          <a:prstGeom prst="rect">
            <a:avLst/>
          </a:prstGeom>
        </p:spPr>
      </p:pic>
      <p:pic>
        <p:nvPicPr>
          <p:cNvPr id="7" name="Picture 6" descr="environmental pollution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78441"/>
            <a:ext cx="2667000" cy="2588559"/>
          </a:xfrm>
          <a:prstGeom prst="rect">
            <a:avLst/>
          </a:prstGeom>
        </p:spPr>
      </p:pic>
      <p:pic>
        <p:nvPicPr>
          <p:cNvPr id="8" name="Picture 7" descr="global warming.jpeg"/>
          <p:cNvPicPr>
            <a:picLocks noChangeAspect="1"/>
          </p:cNvPicPr>
          <p:nvPr/>
        </p:nvPicPr>
        <p:blipFill>
          <a:blip r:embed="rId5"/>
          <a:srcRect l="2685" r="2685" b="4476"/>
          <a:stretch>
            <a:fillRect/>
          </a:stretch>
        </p:blipFill>
        <p:spPr>
          <a:xfrm>
            <a:off x="36884" y="3581400"/>
            <a:ext cx="4230316" cy="2562215"/>
          </a:xfrm>
          <a:prstGeom prst="rect">
            <a:avLst/>
          </a:prstGeom>
        </p:spPr>
      </p:pic>
      <p:pic>
        <p:nvPicPr>
          <p:cNvPr id="9" name="Picture 8" descr="power scarcity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685800"/>
            <a:ext cx="2819400" cy="2813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0" y="2667000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ENVIRONMENTAL 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POLLUTION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350520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POWER SCARCITY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6553200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USE OF CHEMICAL FERTILIZERS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3472" y="609600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GLOBAL WARMING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SX_20200222_0836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14599"/>
            <a:ext cx="3902487" cy="2819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OUR SOLUTION</a:t>
            </a:r>
            <a:endParaRPr lang="en-US" dirty="0">
              <a:solidFill>
                <a:srgbClr val="00660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1066800"/>
          <a:ext cx="649224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6600"/>
                </a:solidFill>
              </a:rPr>
              <a:t>MARKET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685800"/>
          <a:ext cx="8839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images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371475"/>
            <a:ext cx="2143125" cy="2143125"/>
          </a:xfrm>
        </p:spPr>
      </p:pic>
      <p:pic>
        <p:nvPicPr>
          <p:cNvPr id="28" name="Picture 27" descr="Trine Logo.pn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971800" y="152400"/>
            <a:ext cx="2667000" cy="2667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COMPETITION AND UNIQUE VALUE PROPOSITION</a:t>
            </a:r>
            <a:endParaRPr lang="en-US" sz="24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GLORY\Desktop\GLORY\TRINE TECH\NDPC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" y="2524125"/>
            <a:ext cx="2152650" cy="2124075"/>
          </a:xfrm>
          <a:prstGeom prst="rect">
            <a:avLst/>
          </a:prstGeom>
          <a:noFill/>
        </p:spPr>
      </p:pic>
      <p:pic>
        <p:nvPicPr>
          <p:cNvPr id="2052" name="Picture 4" descr="C:\Users\GLORY\Desktop\GLORY\TRINE TECH\chemical fertiliser (1)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2321458"/>
            <a:ext cx="2438400" cy="300575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133600" y="4876800"/>
            <a:ext cx="4383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OTHER ENERGY PROVIDERS</a:t>
            </a:r>
            <a:endParaRPr lang="en-US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0800" y="253347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Safer, affordable and readily available products to users</a:t>
            </a:r>
          </a:p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" y="4618672"/>
            <a:ext cx="182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All petroleum related products, expensive and not easily accessible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0799" y="5562600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Works faster, unhealthy for crops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2200" y="594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Commonly used, environmental pollution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GB" sz="4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Now we are currently in the prototyping and research stage. Where we have created a prototype and are now testing it to ensure it work the way it should at the University of Nigeria, </a:t>
            </a:r>
            <a:r>
              <a:rPr lang="en-GB" sz="40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Nsukka</a:t>
            </a:r>
            <a:r>
              <a:rPr lang="en-GB" sz="4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energy centre. But what limits us is funding for our research because we want expand our bio gas tank research by using more advanced materials.</a:t>
            </a:r>
          </a:p>
          <a:p>
            <a:pPr algn="ctr">
              <a:buNone/>
            </a:pPr>
            <a:r>
              <a:rPr lang="en-GB" sz="4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So we are soliciting for funds to take our </a:t>
            </a:r>
            <a:r>
              <a:rPr lang="en-GB" sz="40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business to </a:t>
            </a:r>
            <a:r>
              <a:rPr lang="en-GB" sz="4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 next level.</a:t>
            </a:r>
          </a:p>
          <a:p>
            <a:pPr>
              <a:buNone/>
            </a:pPr>
            <a:endParaRPr lang="en-US" sz="4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TRACTION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Our subscription business model will generate revenue through the following; 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Sales of the bio-recycler, biogas, bio-fertilizer and bio-waste.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Installation and maintenance services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Training and consultancy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Strong costumers (households, restaurants, hotels and farmers ).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Other potential costumers  are schools, industries, the governments, non government organization (NGOs) and international donors/Development organizations</a:t>
            </a:r>
          </a:p>
          <a:p>
            <a:endParaRPr lang="en-US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REVENUE MODEL</a:t>
            </a:r>
            <a:endParaRPr lang="en-US" sz="44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 BIO-RECYCLER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PSX_20200222_0836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570" y="1481138"/>
            <a:ext cx="7410859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US" sz="48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GLORY\Desktop\GLORY\TRINE TECH\IMG-20200221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0"/>
            <a:ext cx="3947160" cy="3947160"/>
          </a:xfrm>
          <a:prstGeom prst="rect">
            <a:avLst/>
          </a:prstGeom>
          <a:noFill/>
        </p:spPr>
      </p:pic>
      <p:pic>
        <p:nvPicPr>
          <p:cNvPr id="3075" name="Picture 3" descr="C:\Users\GLORY\Desktop\GLORY\SAMSUNG THINGS\SD CARD\ee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35953"/>
            <a:ext cx="2971800" cy="455044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313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GLORY UCHECHI AMADIFE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8028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CO-FOUNDER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5410200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MMERICHUKWU ANOSIKE NNAEBUKA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0147" y="57150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CO-FOUNDER</a:t>
            </a:r>
            <a:endParaRPr 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762</TotalTime>
  <Words>263</Words>
  <Application>Microsoft Office PowerPoint</Application>
  <PresentationFormat>On-screen Show (4:3)</PresentationFormat>
  <Paragraphs>47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Slide 1</vt:lpstr>
      <vt:lpstr>PROBLEMS</vt:lpstr>
      <vt:lpstr>OUR SOLUTION</vt:lpstr>
      <vt:lpstr>MARKET ANALYSIS </vt:lpstr>
      <vt:lpstr>COMPETITION AND UNIQUE VALUE PROPOSITION</vt:lpstr>
      <vt:lpstr>TRACTION</vt:lpstr>
      <vt:lpstr>REVENUE MODEL</vt:lpstr>
      <vt:lpstr>THE BIO-RECYCLER</vt:lpstr>
      <vt:lpstr>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53</cp:revision>
  <dcterms:created xsi:type="dcterms:W3CDTF">2020-02-21T03:40:30Z</dcterms:created>
  <dcterms:modified xsi:type="dcterms:W3CDTF">2020-02-22T14:02:27Z</dcterms:modified>
</cp:coreProperties>
</file>