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4"/>
    <a:srgbClr val="374A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-576" y="-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6.sv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svg"/><Relationship Id="rId3" Type="http://schemas.openxmlformats.org/officeDocument/2006/relationships/image" Target="../media/image20.pn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5.sv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3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8.svg"/><Relationship Id="rId5" Type="http://schemas.openxmlformats.org/officeDocument/2006/relationships/image" Target="../media/image4.png"/><Relationship Id="rId15" Type="http://schemas.openxmlformats.org/officeDocument/2006/relationships/image" Target="../media/image20.svg"/><Relationship Id="rId10" Type="http://schemas.openxmlformats.org/officeDocument/2006/relationships/image" Target="../media/image26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svg"/><Relationship Id="rId3" Type="http://schemas.openxmlformats.org/officeDocument/2006/relationships/image" Target="../media/image29.png"/><Relationship Id="rId7" Type="http://schemas.openxmlformats.org/officeDocument/2006/relationships/image" Target="../media/image22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4.pn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23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2000" y="762000"/>
            <a:ext cx="1143000" cy="1143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11500" y="4533900"/>
            <a:ext cx="1714500" cy="1714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2000" y="9239250"/>
            <a:ext cx="2837234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dirty="0" smtClean="0"/>
              <a:t>mmerichukwuanosike@gmail.com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dirty="0" smtClean="0"/>
              <a:t>@</a:t>
            </a:r>
            <a:r>
              <a:rPr lang="en-US" sz="1500" dirty="0" err="1" smtClean="0"/>
              <a:t>mmerichukwu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762000" y="3943350"/>
            <a:ext cx="2400300" cy="457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2400" b="0" i="0" dirty="0" smtClean="0">
                <a:solidFill>
                  <a:srgbClr val="304258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Mmerichukwu Anosike</a:t>
            </a:r>
            <a:endParaRPr lang="en-US" sz="2400" dirty="0"/>
          </a:p>
        </p:txBody>
      </p:sp>
      <p:sp>
        <p:nvSpPr>
          <p:cNvPr id="7" name="Object6"/>
          <p:cNvSpPr/>
          <p:nvPr/>
        </p:nvSpPr>
        <p:spPr>
          <a:xfrm>
            <a:off x="761999" y="4552949"/>
            <a:ext cx="10288621" cy="34820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9000"/>
              </a:lnSpc>
            </a:pPr>
            <a:r>
              <a:rPr lang="en-US" sz="9000" b="1" i="0" kern="0" spc="-150" dirty="0" smtClean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BUSINESS FUNDAMENTALS IN TECH</a:t>
            </a:r>
            <a:endParaRPr lang="en-US" sz="9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0" y="5676900"/>
            <a:ext cx="18288000" cy="46101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2000" y="762000"/>
            <a:ext cx="1143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65" y="7030085"/>
            <a:ext cx="1905000" cy="19050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4258925" y="6943725"/>
            <a:ext cx="2101601" cy="2077389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62000" y="2590800"/>
            <a:ext cx="4276725" cy="1143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9000"/>
              </a:lnSpc>
            </a:pPr>
            <a:r>
              <a:rPr lang="en-US" sz="9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Thanks</a:t>
            </a:r>
            <a:endParaRPr lang="en-US" sz="9000" dirty="0"/>
          </a:p>
        </p:txBody>
      </p:sp>
      <p:sp>
        <p:nvSpPr>
          <p:cNvPr id="7" name="Object6"/>
          <p:cNvSpPr/>
          <p:nvPr/>
        </p:nvSpPr>
        <p:spPr>
          <a:xfrm>
            <a:off x="762000" y="3886200"/>
            <a:ext cx="4953000" cy="457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Could we be a match? Let’s discuss further.</a:t>
            </a:r>
            <a:endParaRPr lang="en-US" sz="1800" dirty="0"/>
          </a:p>
        </p:txBody>
      </p:sp>
      <p:sp>
        <p:nvSpPr>
          <p:cNvPr id="8" name="Object7"/>
          <p:cNvSpPr/>
          <p:nvPr/>
        </p:nvSpPr>
        <p:spPr>
          <a:xfrm>
            <a:off x="3048000" y="7486650"/>
            <a:ext cx="3305175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Han</a:t>
            </a:r>
            <a:endParaRPr lang="en-US" sz="3000" dirty="0"/>
          </a:p>
        </p:txBody>
      </p:sp>
      <p:sp>
        <p:nvSpPr>
          <p:cNvPr id="9" name="Object8"/>
          <p:cNvSpPr/>
          <p:nvPr/>
        </p:nvSpPr>
        <p:spPr>
          <a:xfrm>
            <a:off x="3048000" y="8020050"/>
            <a:ext cx="412432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Website Developer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13163550" y="0"/>
            <a:ext cx="5125085" cy="10286365"/>
          </a:xfrm>
          <a:prstGeom prst="rect">
            <a:avLst/>
          </a:prstGeom>
          <a:solidFill>
            <a:srgbClr val="F4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2000" y="9239250"/>
            <a:ext cx="16764000" cy="2857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53275" y="1638300"/>
            <a:ext cx="5400675" cy="676275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dirty="0">
                <a:solidFill>
                  <a:srgbClr val="6E7885"/>
                </a:solidFill>
                <a:latin typeface="Poppins" panose="00000800000000000000" charset="0"/>
                <a:ea typeface="Poppins Regular" panose="00000800000000000000" pitchFamily="34" charset="-122"/>
                <a:cs typeface="Poppins" panose="00000800000000000000" charset="0"/>
              </a:rPr>
              <a:t>hi@hanihusam.com</a:t>
            </a:r>
            <a:endParaRPr lang="en-US" sz="1500" dirty="0">
              <a:latin typeface="Poppins" panose="00000800000000000000" charset="0"/>
              <a:cs typeface="Poppins" panose="00000800000000000000" charset="0"/>
            </a:endParaRPr>
          </a:p>
        </p:txBody>
      </p:sp>
      <p:sp>
        <p:nvSpPr>
          <p:cNvPr id="8" name="Object7"/>
          <p:cNvSpPr/>
          <p:nvPr/>
        </p:nvSpPr>
        <p:spPr>
          <a:xfrm>
            <a:off x="866775" y="552450"/>
            <a:ext cx="3810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02</a:t>
            </a:r>
            <a:endParaRPr lang="en-US" sz="2250" dirty="0"/>
          </a:p>
        </p:txBody>
      </p:sp>
      <p:sp>
        <p:nvSpPr>
          <p:cNvPr id="9" name="Object8"/>
          <p:cNvSpPr/>
          <p:nvPr/>
        </p:nvSpPr>
        <p:spPr>
          <a:xfrm>
            <a:off x="7153275" y="1638300"/>
            <a:ext cx="5429250" cy="171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Multi-disciplined Web Developer (Frontend) and UI Designer with 2+ years of experience assisting startups, corporations, and other industries in resolving problems in web development or UI design.</a:t>
            </a:r>
            <a:endParaRPr lang="en-US" sz="1800" dirty="0"/>
          </a:p>
        </p:txBody>
      </p:sp>
      <p:sp>
        <p:nvSpPr>
          <p:cNvPr id="10" name="Object9"/>
          <p:cNvSpPr/>
          <p:nvPr/>
        </p:nvSpPr>
        <p:spPr>
          <a:xfrm>
            <a:off x="7153275" y="4038600"/>
            <a:ext cx="3238500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Work Experiences</a:t>
            </a:r>
            <a:endParaRPr lang="en-US" sz="3000" dirty="0"/>
          </a:p>
        </p:txBody>
      </p:sp>
      <p:sp>
        <p:nvSpPr>
          <p:cNvPr id="11" name="Object10"/>
          <p:cNvSpPr/>
          <p:nvPr/>
        </p:nvSpPr>
        <p:spPr>
          <a:xfrm>
            <a:off x="7953375" y="4648200"/>
            <a:ext cx="200977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SemiBold" panose="00000800000000000000" pitchFamily="34" charset="0"/>
                <a:ea typeface="Poppins SemiBold" panose="00000800000000000000" pitchFamily="34" charset="-122"/>
                <a:cs typeface="Poppins SemiBold" panose="00000800000000000000" pitchFamily="34" charset="-120"/>
              </a:rPr>
              <a:t>Currinda Pty. Ltd.</a:t>
            </a:r>
            <a:endParaRPr lang="en-US" sz="1800" dirty="0"/>
          </a:p>
        </p:txBody>
      </p:sp>
      <p:sp>
        <p:nvSpPr>
          <p:cNvPr id="12" name="Object11"/>
          <p:cNvSpPr/>
          <p:nvPr/>
        </p:nvSpPr>
        <p:spPr>
          <a:xfrm>
            <a:off x="7953375" y="5029200"/>
            <a:ext cx="12954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UI Engineer</a:t>
            </a:r>
            <a:endParaRPr lang="en-US" sz="1800" dirty="0"/>
          </a:p>
        </p:txBody>
      </p:sp>
      <p:sp>
        <p:nvSpPr>
          <p:cNvPr id="13" name="Object12"/>
          <p:cNvSpPr/>
          <p:nvPr/>
        </p:nvSpPr>
        <p:spPr>
          <a:xfrm>
            <a:off x="9258300" y="5029200"/>
            <a:ext cx="9525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|</a:t>
            </a:r>
            <a:endParaRPr lang="en-US" sz="1800" dirty="0"/>
          </a:p>
        </p:txBody>
      </p:sp>
      <p:sp>
        <p:nvSpPr>
          <p:cNvPr id="14" name="Object13"/>
          <p:cNvSpPr/>
          <p:nvPr/>
        </p:nvSpPr>
        <p:spPr>
          <a:xfrm>
            <a:off x="9363075" y="5029200"/>
            <a:ext cx="22860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Oct 2020 - Aug 2021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7953375" y="5600700"/>
            <a:ext cx="184785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SemiBold" panose="00000800000000000000" pitchFamily="34" charset="0"/>
                <a:ea typeface="Poppins SemiBold" panose="00000800000000000000" pitchFamily="34" charset="-122"/>
                <a:cs typeface="Poppins SemiBold" panose="00000800000000000000" pitchFamily="34" charset="-120"/>
              </a:rPr>
              <a:t>Bubays Pte. Ltd.</a:t>
            </a:r>
            <a:endParaRPr lang="en-US" sz="1800" dirty="0"/>
          </a:p>
        </p:txBody>
      </p:sp>
      <p:sp>
        <p:nvSpPr>
          <p:cNvPr id="16" name="Object15"/>
          <p:cNvSpPr/>
          <p:nvPr/>
        </p:nvSpPr>
        <p:spPr>
          <a:xfrm>
            <a:off x="7953375" y="5981700"/>
            <a:ext cx="177165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Web Developer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9734550" y="5981700"/>
            <a:ext cx="9525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|</a:t>
            </a:r>
            <a:endParaRPr lang="en-US" sz="1800" dirty="0"/>
          </a:p>
        </p:txBody>
      </p:sp>
      <p:sp>
        <p:nvSpPr>
          <p:cNvPr id="18" name="Object17"/>
          <p:cNvSpPr/>
          <p:nvPr/>
        </p:nvSpPr>
        <p:spPr>
          <a:xfrm>
            <a:off x="9839325" y="5981700"/>
            <a:ext cx="230505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May 2019 - Nov 2019</a:t>
            </a:r>
            <a:endParaRPr lang="en-US" sz="1800" dirty="0"/>
          </a:p>
        </p:txBody>
      </p:sp>
      <p:sp>
        <p:nvSpPr>
          <p:cNvPr id="19" name="Object18"/>
          <p:cNvSpPr/>
          <p:nvPr/>
        </p:nvSpPr>
        <p:spPr>
          <a:xfrm>
            <a:off x="7153275" y="6953250"/>
            <a:ext cx="3876675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Links and Credentials</a:t>
            </a:r>
            <a:endParaRPr lang="en-US" sz="3000" dirty="0"/>
          </a:p>
        </p:txBody>
      </p:sp>
      <p:sp>
        <p:nvSpPr>
          <p:cNvPr id="20" name="Object19"/>
          <p:cNvSpPr/>
          <p:nvPr/>
        </p:nvSpPr>
        <p:spPr>
          <a:xfrm>
            <a:off x="7153275" y="7562850"/>
            <a:ext cx="12192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u="sng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Instagram</a:t>
            </a:r>
          </a:p>
        </p:txBody>
      </p:sp>
      <p:sp>
        <p:nvSpPr>
          <p:cNvPr id="21" name="Object20"/>
          <p:cNvSpPr/>
          <p:nvPr/>
        </p:nvSpPr>
        <p:spPr>
          <a:xfrm>
            <a:off x="7153275" y="8058150"/>
            <a:ext cx="100012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u="sng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Dribbble</a:t>
            </a:r>
          </a:p>
        </p:txBody>
      </p:sp>
      <p:sp>
        <p:nvSpPr>
          <p:cNvPr id="22" name="Object21"/>
          <p:cNvSpPr/>
          <p:nvPr/>
        </p:nvSpPr>
        <p:spPr>
          <a:xfrm>
            <a:off x="8648700" y="7562850"/>
            <a:ext cx="9525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u="sng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Linkedin</a:t>
            </a:r>
          </a:p>
        </p:txBody>
      </p:sp>
      <p:sp>
        <p:nvSpPr>
          <p:cNvPr id="23" name="Object22"/>
          <p:cNvSpPr/>
          <p:nvPr/>
        </p:nvSpPr>
        <p:spPr>
          <a:xfrm>
            <a:off x="8648700" y="8058150"/>
            <a:ext cx="8001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u="sng" dirty="0">
                <a:solidFill>
                  <a:srgbClr val="6E7885"/>
                </a:solidFill>
                <a:latin typeface="Poppins" panose="00000800000000000000" charset="0"/>
                <a:ea typeface="Poppins Regular" panose="00000800000000000000" pitchFamily="34" charset="-122"/>
                <a:cs typeface="Poppins" panose="00000800000000000000" charset="0"/>
              </a:rPr>
              <a:t>Github</a:t>
            </a:r>
          </a:p>
        </p:txBody>
      </p:sp>
      <p:sp>
        <p:nvSpPr>
          <p:cNvPr id="24" name="Object23"/>
          <p:cNvSpPr/>
          <p:nvPr/>
        </p:nvSpPr>
        <p:spPr>
          <a:xfrm>
            <a:off x="9877425" y="7562850"/>
            <a:ext cx="8763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u="sng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Upwork</a:t>
            </a:r>
          </a:p>
        </p:txBody>
      </p:sp>
      <p:sp>
        <p:nvSpPr>
          <p:cNvPr id="25" name="Object24"/>
          <p:cNvSpPr/>
          <p:nvPr/>
        </p:nvSpPr>
        <p:spPr>
          <a:xfrm>
            <a:off x="9877425" y="8058150"/>
            <a:ext cx="75247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u="sng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Figma</a:t>
            </a:r>
          </a:p>
        </p:txBody>
      </p:sp>
      <p:sp>
        <p:nvSpPr>
          <p:cNvPr id="26" name="Object25"/>
          <p:cNvSpPr/>
          <p:nvPr/>
        </p:nvSpPr>
        <p:spPr>
          <a:xfrm>
            <a:off x="762000" y="1638300"/>
            <a:ext cx="4457700" cy="2286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9000"/>
              </a:lnSpc>
            </a:pPr>
            <a:r>
              <a:rPr lang="en-US" sz="9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Intro
duction</a:t>
            </a:r>
            <a:endParaRPr lang="en-US" sz="9000" dirty="0"/>
          </a:p>
        </p:txBody>
      </p:sp>
      <p:sp>
        <p:nvSpPr>
          <p:cNvPr id="27" name="Object26"/>
          <p:cNvSpPr/>
          <p:nvPr/>
        </p:nvSpPr>
        <p:spPr>
          <a:xfrm>
            <a:off x="762000" y="4076700"/>
            <a:ext cx="1951990" cy="457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2400" b="0" i="0" dirty="0">
                <a:solidFill>
                  <a:srgbClr val="304258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The Resume</a:t>
            </a:r>
            <a:endParaRPr lang="en-US" sz="2400" dirty="0"/>
          </a:p>
        </p:txBody>
      </p:sp>
      <p:sp>
        <p:nvSpPr>
          <p:cNvPr id="28" name="Rectangles 27"/>
          <p:cNvSpPr/>
          <p:nvPr/>
        </p:nvSpPr>
        <p:spPr>
          <a:xfrm>
            <a:off x="13163550" y="5348605"/>
            <a:ext cx="5125085" cy="493776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53275" y="4648200"/>
            <a:ext cx="700405" cy="70040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53275" y="5567045"/>
            <a:ext cx="700405" cy="70040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657725" y="2286000"/>
            <a:ext cx="8972550" cy="952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7500"/>
              </a:lnSpc>
            </a:pPr>
            <a:r>
              <a:rPr lang="en-US" sz="75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Among Our Clients</a:t>
            </a:r>
            <a:endParaRPr lang="en-US" sz="7500" dirty="0"/>
          </a:p>
        </p:txBody>
      </p:sp>
      <p:sp>
        <p:nvSpPr>
          <p:cNvPr id="5" name="Object4"/>
          <p:cNvSpPr/>
          <p:nvPr/>
        </p:nvSpPr>
        <p:spPr>
          <a:xfrm>
            <a:off x="866775" y="552450"/>
            <a:ext cx="3810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03</a:t>
            </a:r>
            <a:endParaRPr lang="en-US" sz="2250" dirty="0"/>
          </a:p>
        </p:txBody>
      </p:sp>
      <p:sp>
        <p:nvSpPr>
          <p:cNvPr id="6" name="Object5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7475220" y="43154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3" name="Oval 2"/>
          <p:cNvSpPr/>
          <p:nvPr/>
        </p:nvSpPr>
        <p:spPr>
          <a:xfrm>
            <a:off x="9697720" y="43154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907520" y="43154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40020" y="43154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5220" y="62077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697720" y="62077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907520" y="62077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2720" y="6207760"/>
            <a:ext cx="1115695" cy="1115695"/>
          </a:xfrm>
          <a:prstGeom prst="ellipse">
            <a:avLst/>
          </a:prstGeom>
          <a:pattFill prst="pct10">
            <a:fgClr>
              <a:srgbClr val="F4F5F4"/>
            </a:fgClr>
            <a:bgClr>
              <a:srgbClr val="374A6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305050" y="0"/>
            <a:ext cx="5438775" cy="33909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762000" y="5238750"/>
            <a:ext cx="6524625" cy="3048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2000"/>
              </a:lnSpc>
            </a:pPr>
            <a:r>
              <a:rPr lang="en-US" sz="12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The
Problem</a:t>
            </a:r>
            <a:endParaRPr lang="en-US" sz="12000" dirty="0"/>
          </a:p>
        </p:txBody>
      </p:sp>
      <p:sp>
        <p:nvSpPr>
          <p:cNvPr id="5" name="Object4"/>
          <p:cNvSpPr/>
          <p:nvPr/>
        </p:nvSpPr>
        <p:spPr>
          <a:xfrm>
            <a:off x="857250" y="552450"/>
            <a:ext cx="3905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04</a:t>
            </a:r>
            <a:endParaRPr lang="en-US" sz="2250" dirty="0"/>
          </a:p>
        </p:txBody>
      </p:sp>
      <p:sp>
        <p:nvSpPr>
          <p:cNvPr id="6" name="Object5"/>
          <p:cNvSpPr/>
          <p:nvPr/>
        </p:nvSpPr>
        <p:spPr>
          <a:xfrm>
            <a:off x="11096624" y="5391150"/>
            <a:ext cx="4156345" cy="3092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kern="0" spc="-150" dirty="0" smtClean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</a:rPr>
              <a:t>Solving  the customers problems</a:t>
            </a:r>
            <a:endParaRPr lang="en-US" sz="3000" dirty="0"/>
          </a:p>
        </p:txBody>
      </p:sp>
      <p:sp>
        <p:nvSpPr>
          <p:cNvPr id="7" name="Object6"/>
          <p:cNvSpPr/>
          <p:nvPr/>
        </p:nvSpPr>
        <p:spPr>
          <a:xfrm>
            <a:off x="11096625" y="6000750"/>
            <a:ext cx="5695950" cy="1028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dirty="0" smtClean="0"/>
              <a:t>What pains can you solve for your customer with the your skill</a:t>
            </a:r>
            <a:endParaRPr lang="en-US" sz="1800" dirty="0"/>
          </a:p>
        </p:txBody>
      </p:sp>
      <p:sp>
        <p:nvSpPr>
          <p:cNvPr id="8" name="Object7"/>
          <p:cNvSpPr/>
          <p:nvPr/>
        </p:nvSpPr>
        <p:spPr>
          <a:xfrm>
            <a:off x="11096625" y="7258050"/>
            <a:ext cx="5695950" cy="1028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dirty="0" smtClean="0"/>
              <a:t>How best do you understand  customers</a:t>
            </a:r>
            <a:endParaRPr lang="en-US" sz="1800" dirty="0"/>
          </a:p>
        </p:txBody>
      </p:sp>
      <p:sp>
        <p:nvSpPr>
          <p:cNvPr id="9" name="Object8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10" name="Object9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5750" y="4610100"/>
            <a:ext cx="4730750" cy="429577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48175" y="4610100"/>
            <a:ext cx="4730750" cy="42957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601075" y="4610100"/>
            <a:ext cx="4730750" cy="42957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2877800" y="609600"/>
            <a:ext cx="2837817" cy="2837817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14735175" y="2343150"/>
            <a:ext cx="3505200" cy="35052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8153400" y="0"/>
            <a:ext cx="5095875" cy="3438525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762000" y="1638300"/>
            <a:ext cx="6267450" cy="2667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105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Our
Solutions</a:t>
            </a:r>
            <a:endParaRPr lang="en-US" sz="10500" dirty="0"/>
          </a:p>
        </p:txBody>
      </p:sp>
      <p:sp>
        <p:nvSpPr>
          <p:cNvPr id="10" name="Object9"/>
          <p:cNvSpPr/>
          <p:nvPr/>
        </p:nvSpPr>
        <p:spPr>
          <a:xfrm>
            <a:off x="866775" y="552450"/>
            <a:ext cx="3905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05</a:t>
            </a:r>
            <a:endParaRPr lang="en-US" sz="2250" dirty="0"/>
          </a:p>
        </p:txBody>
      </p:sp>
      <p:sp>
        <p:nvSpPr>
          <p:cNvPr id="11" name="Object10"/>
          <p:cNvSpPr/>
          <p:nvPr/>
        </p:nvSpPr>
        <p:spPr>
          <a:xfrm>
            <a:off x="1143000" y="5553075"/>
            <a:ext cx="3044825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1" i="0" dirty="0">
                <a:solidFill>
                  <a:srgbClr val="6E7885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WordPress</a:t>
            </a:r>
            <a:endParaRPr lang="en-US" sz="3000" dirty="0"/>
          </a:p>
        </p:txBody>
      </p:sp>
      <p:sp>
        <p:nvSpPr>
          <p:cNvPr id="12" name="Object11"/>
          <p:cNvSpPr/>
          <p:nvPr/>
        </p:nvSpPr>
        <p:spPr>
          <a:xfrm>
            <a:off x="1143000" y="6276975"/>
            <a:ext cx="3044825" cy="16764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Nunito Regular" pitchFamily="34" charset="0"/>
                <a:ea typeface="Nunito Regular" pitchFamily="34" charset="-122"/>
                <a:cs typeface="Nunito Regular" pitchFamily="34" charset="-120"/>
              </a:rPr>
              <a:t>Using a WordPress CMS to make it easy for admins to manage content.</a:t>
            </a:r>
            <a:endParaRPr lang="en-US" sz="1800" dirty="0"/>
          </a:p>
        </p:txBody>
      </p:sp>
      <p:sp>
        <p:nvSpPr>
          <p:cNvPr id="13" name="Object12"/>
          <p:cNvSpPr/>
          <p:nvPr/>
        </p:nvSpPr>
        <p:spPr>
          <a:xfrm>
            <a:off x="5302250" y="5553075"/>
            <a:ext cx="3044825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1" i="0" dirty="0">
                <a:solidFill>
                  <a:srgbClr val="6E7885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Paid Template</a:t>
            </a:r>
            <a:endParaRPr lang="en-US" sz="3000" dirty="0"/>
          </a:p>
        </p:txBody>
      </p:sp>
      <p:sp>
        <p:nvSpPr>
          <p:cNvPr id="14" name="Object13"/>
          <p:cNvSpPr/>
          <p:nvPr/>
        </p:nvSpPr>
        <p:spPr>
          <a:xfrm>
            <a:off x="5302250" y="6276975"/>
            <a:ext cx="3044825" cy="16764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Nunito Regular" pitchFamily="34" charset="0"/>
                <a:ea typeface="Nunito Regular" pitchFamily="34" charset="-122"/>
                <a:cs typeface="Nunito Regular" pitchFamily="34" charset="-120"/>
              </a:rPr>
              <a:t>Purchase a website template that is then customized to reflect the company brand in order to make it more effective and efficient.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9461500" y="5553075"/>
            <a:ext cx="3044825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1" i="0" dirty="0">
                <a:solidFill>
                  <a:srgbClr val="6E7885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SEO Plugins</a:t>
            </a:r>
            <a:endParaRPr lang="en-US" sz="3000" dirty="0"/>
          </a:p>
        </p:txBody>
      </p:sp>
      <p:sp>
        <p:nvSpPr>
          <p:cNvPr id="16" name="Object15"/>
          <p:cNvSpPr/>
          <p:nvPr/>
        </p:nvSpPr>
        <p:spPr>
          <a:xfrm>
            <a:off x="9461500" y="6276975"/>
            <a:ext cx="3044825" cy="16764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Nunito Regular" pitchFamily="34" charset="0"/>
                <a:ea typeface="Nunito Regular" pitchFamily="34" charset="-122"/>
                <a:cs typeface="Nunito Regular" pitchFamily="34" charset="-120"/>
              </a:rPr>
              <a:t>Installing SEO tools in WordPress to support SEO needs.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18" name="Object17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57800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906500" y="4476750"/>
            <a:ext cx="4381500" cy="285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1896725" y="6038850"/>
            <a:ext cx="6391275" cy="285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9610725" y="7658100"/>
            <a:ext cx="8677275" cy="28575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2611100" y="0"/>
            <a:ext cx="1571625" cy="781989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10429875" y="76200"/>
            <a:ext cx="1571625" cy="1553514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762000" y="1638300"/>
            <a:ext cx="7010400" cy="2667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105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Resources
Needed</a:t>
            </a:r>
            <a:endParaRPr lang="en-US" sz="10500" dirty="0"/>
          </a:p>
        </p:txBody>
      </p:sp>
      <p:sp>
        <p:nvSpPr>
          <p:cNvPr id="10" name="Object9"/>
          <p:cNvSpPr/>
          <p:nvPr/>
        </p:nvSpPr>
        <p:spPr>
          <a:xfrm>
            <a:off x="866775" y="552450"/>
            <a:ext cx="3905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06</a:t>
            </a:r>
            <a:endParaRPr lang="en-US" sz="2250" dirty="0"/>
          </a:p>
        </p:txBody>
      </p:sp>
      <p:sp>
        <p:nvSpPr>
          <p:cNvPr id="11" name="Object10"/>
          <p:cNvSpPr/>
          <p:nvPr/>
        </p:nvSpPr>
        <p:spPr>
          <a:xfrm>
            <a:off x="13049250" y="4095750"/>
            <a:ext cx="723900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400"/>
              </a:lnSpc>
            </a:pPr>
            <a:r>
              <a:rPr lang="en-US" sz="5400" b="0" i="0" dirty="0">
                <a:solidFill>
                  <a:srgbClr val="6E7885"/>
                </a:solidFill>
                <a:latin typeface="Poppins SemiBold" panose="00000800000000000000" pitchFamily="34" charset="0"/>
                <a:ea typeface="Poppins SemiBold" panose="00000800000000000000" pitchFamily="34" charset="-122"/>
                <a:cs typeface="Poppins SemiBold" panose="00000800000000000000" pitchFamily="34" charset="-120"/>
              </a:rPr>
              <a:t>01</a:t>
            </a:r>
            <a:endParaRPr lang="en-US" sz="5400" dirty="0"/>
          </a:p>
        </p:txBody>
      </p:sp>
      <p:sp>
        <p:nvSpPr>
          <p:cNvPr id="12" name="Object11"/>
          <p:cNvSpPr/>
          <p:nvPr/>
        </p:nvSpPr>
        <p:spPr>
          <a:xfrm>
            <a:off x="11391900" y="4933950"/>
            <a:ext cx="23622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Domain and hosting</a:t>
            </a:r>
            <a:endParaRPr lang="en-US" sz="1800" dirty="0"/>
          </a:p>
        </p:txBody>
      </p:sp>
      <p:sp>
        <p:nvSpPr>
          <p:cNvPr id="13" name="Object12"/>
          <p:cNvSpPr/>
          <p:nvPr/>
        </p:nvSpPr>
        <p:spPr>
          <a:xfrm>
            <a:off x="10896600" y="5695950"/>
            <a:ext cx="866775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400"/>
              </a:lnSpc>
            </a:pPr>
            <a:r>
              <a:rPr lang="en-US" sz="5400" b="0" i="0" dirty="0">
                <a:solidFill>
                  <a:srgbClr val="6E7885"/>
                </a:solidFill>
                <a:latin typeface="Poppins SemiBold" panose="00000800000000000000" pitchFamily="34" charset="0"/>
                <a:ea typeface="Poppins SemiBold" panose="00000800000000000000" pitchFamily="34" charset="-122"/>
                <a:cs typeface="Poppins SemiBold" panose="00000800000000000000" pitchFamily="34" charset="-120"/>
              </a:rPr>
              <a:t>02</a:t>
            </a:r>
            <a:endParaRPr lang="en-US" sz="5400" dirty="0"/>
          </a:p>
        </p:txBody>
      </p:sp>
      <p:sp>
        <p:nvSpPr>
          <p:cNvPr id="14" name="Object13"/>
          <p:cNvSpPr/>
          <p:nvPr/>
        </p:nvSpPr>
        <p:spPr>
          <a:xfrm>
            <a:off x="8201025" y="6534150"/>
            <a:ext cx="35433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Official company brand assets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8591550" y="7296150"/>
            <a:ext cx="885825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400"/>
              </a:lnSpc>
            </a:pPr>
            <a:r>
              <a:rPr lang="en-US" sz="5400" b="0" i="0" dirty="0">
                <a:solidFill>
                  <a:srgbClr val="6E7885"/>
                </a:solidFill>
                <a:latin typeface="Poppins SemiBold" panose="00000800000000000000" pitchFamily="34" charset="0"/>
                <a:ea typeface="Poppins SemiBold" panose="00000800000000000000" pitchFamily="34" charset="-122"/>
                <a:cs typeface="Poppins SemiBold" panose="00000800000000000000" pitchFamily="34" charset="-120"/>
              </a:rPr>
              <a:t>03</a:t>
            </a:r>
            <a:endParaRPr lang="en-US" sz="5400" dirty="0"/>
          </a:p>
        </p:txBody>
      </p:sp>
      <p:sp>
        <p:nvSpPr>
          <p:cNvPr id="16" name="Object15"/>
          <p:cNvSpPr/>
          <p:nvPr/>
        </p:nvSpPr>
        <p:spPr>
          <a:xfrm>
            <a:off x="6010275" y="8134350"/>
            <a:ext cx="344805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Content that will be published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18" name="Object17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077075" y="0"/>
            <a:ext cx="11210925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62000" y="2752725"/>
            <a:ext cx="16383000" cy="285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9163050" y="3276600"/>
            <a:ext cx="8001000" cy="41148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762000" y="3467100"/>
            <a:ext cx="5400675" cy="16383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762000" y="5486400"/>
            <a:ext cx="5400675" cy="1638300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876300" y="552450"/>
            <a:ext cx="3714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07</a:t>
            </a:r>
            <a:endParaRPr lang="en-US" sz="2250" dirty="0"/>
          </a:p>
        </p:txBody>
      </p:sp>
      <p:sp>
        <p:nvSpPr>
          <p:cNvPr id="9" name="Object8"/>
          <p:cNvSpPr/>
          <p:nvPr/>
        </p:nvSpPr>
        <p:spPr>
          <a:xfrm>
            <a:off x="762000" y="1638300"/>
            <a:ext cx="5210175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54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Time Schedule</a:t>
            </a:r>
            <a:endParaRPr lang="en-US" sz="5400" dirty="0"/>
          </a:p>
        </p:txBody>
      </p:sp>
      <p:sp>
        <p:nvSpPr>
          <p:cNvPr id="10" name="Object9"/>
          <p:cNvSpPr/>
          <p:nvPr/>
        </p:nvSpPr>
        <p:spPr>
          <a:xfrm>
            <a:off x="9163050" y="1638300"/>
            <a:ext cx="1228725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Ticket</a:t>
            </a:r>
            <a:endParaRPr lang="en-US" sz="3000" dirty="0"/>
          </a:p>
        </p:txBody>
      </p:sp>
      <p:sp>
        <p:nvSpPr>
          <p:cNvPr id="11" name="Object10"/>
          <p:cNvSpPr/>
          <p:nvPr/>
        </p:nvSpPr>
        <p:spPr>
          <a:xfrm>
            <a:off x="14516100" y="1638300"/>
            <a:ext cx="2628900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4500"/>
              </a:lnSpc>
            </a:pPr>
            <a:r>
              <a:rPr lang="en-US" sz="30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Day Estimate</a:t>
            </a:r>
            <a:endParaRPr lang="en-US" sz="3000" dirty="0"/>
          </a:p>
        </p:txBody>
      </p:sp>
      <p:sp>
        <p:nvSpPr>
          <p:cNvPr id="12" name="Object11"/>
          <p:cNvSpPr/>
          <p:nvPr/>
        </p:nvSpPr>
        <p:spPr>
          <a:xfrm>
            <a:off x="9163050" y="3276600"/>
            <a:ext cx="27813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Gathering requirements</a:t>
            </a:r>
            <a:endParaRPr lang="en-US" sz="1800" dirty="0"/>
          </a:p>
        </p:txBody>
      </p:sp>
      <p:sp>
        <p:nvSpPr>
          <p:cNvPr id="13" name="Object12"/>
          <p:cNvSpPr/>
          <p:nvPr/>
        </p:nvSpPr>
        <p:spPr>
          <a:xfrm>
            <a:off x="16373475" y="327660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2 Days</a:t>
            </a:r>
            <a:endParaRPr lang="en-US" sz="1800" dirty="0"/>
          </a:p>
        </p:txBody>
      </p:sp>
      <p:sp>
        <p:nvSpPr>
          <p:cNvPr id="14" name="Object13"/>
          <p:cNvSpPr/>
          <p:nvPr/>
        </p:nvSpPr>
        <p:spPr>
          <a:xfrm>
            <a:off x="9163050" y="4248150"/>
            <a:ext cx="3076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Setup domain and hosting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16373475" y="424815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2 Days</a:t>
            </a:r>
            <a:endParaRPr lang="en-US" sz="1800" dirty="0"/>
          </a:p>
        </p:txBody>
      </p:sp>
      <p:sp>
        <p:nvSpPr>
          <p:cNvPr id="16" name="Object15"/>
          <p:cNvSpPr/>
          <p:nvPr/>
        </p:nvSpPr>
        <p:spPr>
          <a:xfrm>
            <a:off x="9163050" y="5219700"/>
            <a:ext cx="41624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WordPress setup and installing tools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16373475" y="521970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3 Days</a:t>
            </a:r>
            <a:endParaRPr lang="en-US" sz="1800" dirty="0"/>
          </a:p>
        </p:txBody>
      </p:sp>
      <p:sp>
        <p:nvSpPr>
          <p:cNvPr id="18" name="Object17"/>
          <p:cNvSpPr/>
          <p:nvPr/>
        </p:nvSpPr>
        <p:spPr>
          <a:xfrm>
            <a:off x="9163050" y="6191250"/>
            <a:ext cx="33432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Company Website (3 pages)</a:t>
            </a:r>
            <a:endParaRPr lang="en-US" sz="1800" dirty="0"/>
          </a:p>
        </p:txBody>
      </p:sp>
      <p:sp>
        <p:nvSpPr>
          <p:cNvPr id="19" name="Object18"/>
          <p:cNvSpPr/>
          <p:nvPr/>
        </p:nvSpPr>
        <p:spPr>
          <a:xfrm>
            <a:off x="16363950" y="6191250"/>
            <a:ext cx="8001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6 Days</a:t>
            </a: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9163050" y="7162800"/>
            <a:ext cx="10287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Finishing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16373475" y="716280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3 Days</a:t>
            </a:r>
            <a:endParaRPr lang="en-US" sz="1800" dirty="0"/>
          </a:p>
        </p:txBody>
      </p:sp>
      <p:sp>
        <p:nvSpPr>
          <p:cNvPr id="22" name="Object21"/>
          <p:cNvSpPr/>
          <p:nvPr/>
        </p:nvSpPr>
        <p:spPr>
          <a:xfrm>
            <a:off x="1295400" y="3486150"/>
            <a:ext cx="341947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3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Non-working Days</a:t>
            </a:r>
            <a:endParaRPr lang="en-US" sz="3000" dirty="0"/>
          </a:p>
        </p:txBody>
      </p:sp>
      <p:sp>
        <p:nvSpPr>
          <p:cNvPr id="23" name="Object22"/>
          <p:cNvSpPr/>
          <p:nvPr/>
        </p:nvSpPr>
        <p:spPr>
          <a:xfrm>
            <a:off x="762000" y="4076700"/>
            <a:ext cx="5429250" cy="1028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I follow the Indonesian’s national public holiday. This public holiday will not be charged to your invoices.</a:t>
            </a:r>
            <a:endParaRPr lang="en-US" sz="1800" dirty="0"/>
          </a:p>
        </p:txBody>
      </p:sp>
      <p:sp>
        <p:nvSpPr>
          <p:cNvPr id="24" name="Object23"/>
          <p:cNvSpPr/>
          <p:nvPr/>
        </p:nvSpPr>
        <p:spPr>
          <a:xfrm>
            <a:off x="1295400" y="5505450"/>
            <a:ext cx="2705100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30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Available Time</a:t>
            </a:r>
            <a:endParaRPr lang="en-US" sz="3000" dirty="0"/>
          </a:p>
        </p:txBody>
      </p:sp>
      <p:sp>
        <p:nvSpPr>
          <p:cNvPr id="25" name="Object24"/>
          <p:cNvSpPr/>
          <p:nvPr/>
        </p:nvSpPr>
        <p:spPr>
          <a:xfrm>
            <a:off x="762000" y="6096000"/>
            <a:ext cx="5429250" cy="10287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I am reachable within 09.00 - 18.00 (for communication purposes) on GMT +7 Jakarta Time Timezone.</a:t>
            </a:r>
            <a:endParaRPr lang="en-US" sz="1800" dirty="0"/>
          </a:p>
        </p:txBody>
      </p:sp>
      <p:sp>
        <p:nvSpPr>
          <p:cNvPr id="26" name="Object25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27" name="Object26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077075" y="0"/>
            <a:ext cx="11210925" cy="10287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62000" y="2752725"/>
            <a:ext cx="16383000" cy="285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9163050" y="3276600"/>
            <a:ext cx="8001000" cy="23241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762000" y="5219700"/>
            <a:ext cx="1600200" cy="16002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895475" y="6067425"/>
            <a:ext cx="1600200" cy="16002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2743200" y="6819900"/>
            <a:ext cx="1600200" cy="160020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866775" y="552450"/>
            <a:ext cx="3905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08</a:t>
            </a:r>
            <a:endParaRPr lang="en-US" sz="2250" dirty="0"/>
          </a:p>
        </p:txBody>
      </p:sp>
      <p:sp>
        <p:nvSpPr>
          <p:cNvPr id="10" name="Object9"/>
          <p:cNvSpPr/>
          <p:nvPr/>
        </p:nvSpPr>
        <p:spPr>
          <a:xfrm>
            <a:off x="762000" y="1638300"/>
            <a:ext cx="2505075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54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Pricing</a:t>
            </a:r>
            <a:endParaRPr lang="en-US" sz="5400" dirty="0"/>
          </a:p>
        </p:txBody>
      </p:sp>
      <p:sp>
        <p:nvSpPr>
          <p:cNvPr id="11" name="Object10"/>
          <p:cNvSpPr/>
          <p:nvPr/>
        </p:nvSpPr>
        <p:spPr>
          <a:xfrm>
            <a:off x="9163050" y="1638300"/>
            <a:ext cx="1228725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0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Ticket</a:t>
            </a:r>
            <a:endParaRPr lang="en-US" sz="3000" dirty="0"/>
          </a:p>
        </p:txBody>
      </p:sp>
      <p:sp>
        <p:nvSpPr>
          <p:cNvPr id="12" name="Object11"/>
          <p:cNvSpPr/>
          <p:nvPr/>
        </p:nvSpPr>
        <p:spPr>
          <a:xfrm>
            <a:off x="14135100" y="1638300"/>
            <a:ext cx="3009900" cy="571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4500"/>
              </a:lnSpc>
            </a:pPr>
            <a:r>
              <a:rPr lang="en-US" sz="3000" b="1" i="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Estimated Cost</a:t>
            </a:r>
            <a:endParaRPr lang="en-US" sz="3000" dirty="0"/>
          </a:p>
        </p:txBody>
      </p:sp>
      <p:sp>
        <p:nvSpPr>
          <p:cNvPr id="13" name="Object12"/>
          <p:cNvSpPr/>
          <p:nvPr/>
        </p:nvSpPr>
        <p:spPr>
          <a:xfrm>
            <a:off x="16640175" y="2209800"/>
            <a:ext cx="504825" cy="34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700"/>
              </a:lnSpc>
            </a:pPr>
            <a:r>
              <a:rPr lang="en-US" sz="1800" b="1" i="0" dirty="0">
                <a:solidFill>
                  <a:srgbClr val="6E7885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USD</a:t>
            </a:r>
            <a:endParaRPr lang="en-US" sz="1800" dirty="0"/>
          </a:p>
        </p:txBody>
      </p:sp>
      <p:sp>
        <p:nvSpPr>
          <p:cNvPr id="14" name="Object13"/>
          <p:cNvSpPr/>
          <p:nvPr/>
        </p:nvSpPr>
        <p:spPr>
          <a:xfrm>
            <a:off x="9163050" y="3276600"/>
            <a:ext cx="230505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Infrastructure Setup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16373475" y="327660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250.00</a:t>
            </a:r>
            <a:endParaRPr lang="en-US" sz="1800" dirty="0"/>
          </a:p>
        </p:txBody>
      </p:sp>
      <p:sp>
        <p:nvSpPr>
          <p:cNvPr id="16" name="Object15"/>
          <p:cNvSpPr/>
          <p:nvPr/>
        </p:nvSpPr>
        <p:spPr>
          <a:xfrm>
            <a:off x="9163050" y="4248150"/>
            <a:ext cx="2552700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Website Development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16373475" y="4248150"/>
            <a:ext cx="7905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350.00</a:t>
            </a:r>
            <a:endParaRPr lang="en-US" sz="1800" dirty="0"/>
          </a:p>
        </p:txBody>
      </p:sp>
      <p:sp>
        <p:nvSpPr>
          <p:cNvPr id="18" name="Object17"/>
          <p:cNvSpPr/>
          <p:nvPr/>
        </p:nvSpPr>
        <p:spPr>
          <a:xfrm>
            <a:off x="9163050" y="5219700"/>
            <a:ext cx="60007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Total</a:t>
            </a:r>
            <a:endParaRPr lang="en-US" sz="1800" dirty="0"/>
          </a:p>
        </p:txBody>
      </p:sp>
      <p:sp>
        <p:nvSpPr>
          <p:cNvPr id="19" name="Object18"/>
          <p:cNvSpPr/>
          <p:nvPr/>
        </p:nvSpPr>
        <p:spPr>
          <a:xfrm>
            <a:off x="15878175" y="5219700"/>
            <a:ext cx="1285875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3000"/>
              </a:lnSpc>
            </a:pPr>
            <a:r>
              <a:rPr lang="en-US" sz="3000" b="1" i="0" kern="0" spc="-150" dirty="0">
                <a:solidFill>
                  <a:srgbClr val="6E7885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600.00</a:t>
            </a:r>
            <a:endParaRPr lang="en-US" sz="3000" dirty="0"/>
          </a:p>
        </p:txBody>
      </p:sp>
      <p:sp>
        <p:nvSpPr>
          <p:cNvPr id="20" name="Object19"/>
          <p:cNvSpPr/>
          <p:nvPr/>
        </p:nvSpPr>
        <p:spPr>
          <a:xfrm>
            <a:off x="762000" y="3467100"/>
            <a:ext cx="5429250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The following is the estimated cost of the proposed project.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22" name="Object21"/>
          <p:cNvSpPr/>
          <p:nvPr/>
        </p:nvSpPr>
        <p:spPr>
          <a:xfrm>
            <a:off x="15621000" y="9239250"/>
            <a:ext cx="1905000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@bapak2developer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0" y="3600450"/>
            <a:ext cx="2101601" cy="2077389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54500" y="381000"/>
            <a:ext cx="571500" cy="5715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930890" y="0"/>
            <a:ext cx="7362825" cy="25717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0930890" y="2571750"/>
            <a:ext cx="7362825" cy="25717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10930890" y="5143500"/>
            <a:ext cx="7362825" cy="257175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0930890" y="7715250"/>
            <a:ext cx="7362825" cy="25717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5000625" y="7162800"/>
            <a:ext cx="2101602" cy="2077389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7829550" y="4895850"/>
            <a:ext cx="2101602" cy="2077389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866775" y="552450"/>
            <a:ext cx="390525" cy="228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225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09</a:t>
            </a:r>
            <a:endParaRPr lang="en-US" sz="2250" dirty="0"/>
          </a:p>
        </p:txBody>
      </p:sp>
      <p:sp>
        <p:nvSpPr>
          <p:cNvPr id="11" name="Object10"/>
          <p:cNvSpPr/>
          <p:nvPr/>
        </p:nvSpPr>
        <p:spPr>
          <a:xfrm>
            <a:off x="762000" y="9239250"/>
            <a:ext cx="1952625" cy="285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i="0" dirty="0">
                <a:solidFill>
                  <a:srgbClr val="6E788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hi@hanihusam.com</a:t>
            </a:r>
            <a:endParaRPr lang="en-US" sz="1500" dirty="0"/>
          </a:p>
        </p:txBody>
      </p:sp>
      <p:sp>
        <p:nvSpPr>
          <p:cNvPr id="13" name="Object12"/>
          <p:cNvSpPr/>
          <p:nvPr/>
        </p:nvSpPr>
        <p:spPr>
          <a:xfrm>
            <a:off x="11620500" y="495300"/>
            <a:ext cx="3009900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dirty="0">
                <a:solidFill>
                  <a:srgbClr val="FFFFFF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Down Payment</a:t>
            </a:r>
            <a:endParaRPr lang="en-US" sz="3000" dirty="0"/>
          </a:p>
        </p:txBody>
      </p:sp>
      <p:sp>
        <p:nvSpPr>
          <p:cNvPr id="14" name="Object13"/>
          <p:cNvSpPr/>
          <p:nvPr/>
        </p:nvSpPr>
        <p:spPr>
          <a:xfrm>
            <a:off x="11620500" y="1028700"/>
            <a:ext cx="5981700" cy="8001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1800" b="0" i="0" dirty="0">
                <a:solidFill>
                  <a:srgbClr val="EEF2F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We accept a 30% down payment at the start of work.</a:t>
            </a:r>
            <a:endParaRPr lang="en-US" sz="1800" dirty="0"/>
          </a:p>
        </p:txBody>
      </p:sp>
      <p:sp>
        <p:nvSpPr>
          <p:cNvPr id="15" name="Object14"/>
          <p:cNvSpPr/>
          <p:nvPr/>
        </p:nvSpPr>
        <p:spPr>
          <a:xfrm>
            <a:off x="11620500" y="3067050"/>
            <a:ext cx="1857375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dirty="0">
                <a:solidFill>
                  <a:srgbClr val="FFFFFF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Mid Term</a:t>
            </a:r>
            <a:endParaRPr lang="en-US" sz="3000" dirty="0"/>
          </a:p>
        </p:txBody>
      </p:sp>
      <p:sp>
        <p:nvSpPr>
          <p:cNvPr id="16" name="Object15"/>
          <p:cNvSpPr/>
          <p:nvPr/>
        </p:nvSpPr>
        <p:spPr>
          <a:xfrm>
            <a:off x="11620500" y="3600450"/>
            <a:ext cx="5981700" cy="8001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1800" b="0" i="0" dirty="0">
                <a:solidFill>
                  <a:srgbClr val="EEF2F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A further 50% is due no later than 10 working days after the website is operational.</a:t>
            </a:r>
            <a:endParaRPr lang="en-US" sz="1800" dirty="0"/>
          </a:p>
        </p:txBody>
      </p:sp>
      <p:sp>
        <p:nvSpPr>
          <p:cNvPr id="17" name="Object16"/>
          <p:cNvSpPr/>
          <p:nvPr/>
        </p:nvSpPr>
        <p:spPr>
          <a:xfrm>
            <a:off x="11620500" y="5638800"/>
            <a:ext cx="2085975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dirty="0">
                <a:solidFill>
                  <a:srgbClr val="FFFFFF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Final Term</a:t>
            </a:r>
            <a:endParaRPr lang="en-US" sz="3000" dirty="0"/>
          </a:p>
        </p:txBody>
      </p:sp>
      <p:sp>
        <p:nvSpPr>
          <p:cNvPr id="18" name="Object17"/>
          <p:cNvSpPr/>
          <p:nvPr/>
        </p:nvSpPr>
        <p:spPr>
          <a:xfrm>
            <a:off x="11620500" y="6172200"/>
            <a:ext cx="5981700" cy="8001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1800" b="0" i="0" dirty="0">
                <a:solidFill>
                  <a:srgbClr val="EEF2F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The remaining payment must be made within 10 working days of the completion of all tickets.</a:t>
            </a:r>
            <a:endParaRPr lang="en-US" sz="1800" dirty="0"/>
          </a:p>
        </p:txBody>
      </p:sp>
      <p:sp>
        <p:nvSpPr>
          <p:cNvPr id="19" name="Object18"/>
          <p:cNvSpPr/>
          <p:nvPr/>
        </p:nvSpPr>
        <p:spPr>
          <a:xfrm>
            <a:off x="11620500" y="8210550"/>
            <a:ext cx="2076450" cy="381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i="0" dirty="0">
                <a:solidFill>
                  <a:srgbClr val="FFFFFF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Additional</a:t>
            </a:r>
            <a:endParaRPr lang="en-US" sz="3000" dirty="0"/>
          </a:p>
        </p:txBody>
      </p:sp>
      <p:sp>
        <p:nvSpPr>
          <p:cNvPr id="20" name="Object19"/>
          <p:cNvSpPr/>
          <p:nvPr/>
        </p:nvSpPr>
        <p:spPr>
          <a:xfrm>
            <a:off x="11620500" y="8743950"/>
            <a:ext cx="5981065" cy="8001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1800" b="0" i="0" dirty="0">
                <a:solidFill>
                  <a:srgbClr val="EEF2F5"/>
                </a:solidFill>
                <a:latin typeface="Poppins Regular" panose="00000800000000000000" pitchFamily="34" charset="0"/>
                <a:ea typeface="Poppins Regular" panose="00000800000000000000" pitchFamily="34" charset="-122"/>
                <a:cs typeface="Poppins Regular" panose="00000800000000000000" pitchFamily="34" charset="-120"/>
              </a:rPr>
              <a:t>If there are any extra features, they will be charged starting at 150K.</a:t>
            </a:r>
            <a:endParaRPr lang="en-US" sz="1800" dirty="0"/>
          </a:p>
        </p:txBody>
      </p:sp>
      <p:sp>
        <p:nvSpPr>
          <p:cNvPr id="21" name="Object20"/>
          <p:cNvSpPr/>
          <p:nvPr/>
        </p:nvSpPr>
        <p:spPr>
          <a:xfrm>
            <a:off x="762000" y="1638300"/>
            <a:ext cx="6172200" cy="2667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10500" b="1" i="0" kern="0" spc="-150" dirty="0">
                <a:solidFill>
                  <a:srgbClr val="304258"/>
                </a:solidFill>
                <a:latin typeface="Poppins Bold" panose="00000800000000000000" pitchFamily="34" charset="0"/>
                <a:ea typeface="Poppins Bold" panose="00000800000000000000" pitchFamily="34" charset="-122"/>
                <a:cs typeface="Poppins Bold" panose="00000800000000000000" pitchFamily="34" charset="-120"/>
              </a:rPr>
              <a:t>Payment
Terms</a:t>
            </a:r>
            <a:endParaRPr lang="en-US" sz="10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10">
          <a:fgClr>
            <a:srgbClr val="374A64"/>
          </a:fgClr>
          <a:bgClr>
            <a:schemeClr val="bg1"/>
          </a:bgClr>
        </a:pattFill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defRPr lang="en-US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400</Words>
  <Application>WPS Presentation</Application>
  <PresentationFormat>Custom</PresentationFormat>
  <Paragraphs>115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MC</cp:lastModifiedBy>
  <cp:revision>16</cp:revision>
  <dcterms:created xsi:type="dcterms:W3CDTF">2022-01-26T06:38:48Z</dcterms:created>
  <dcterms:modified xsi:type="dcterms:W3CDTF">2022-02-18T22:10:32Z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