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6" r:id="rId8"/>
    <p:sldId id="265" r:id="rId9"/>
    <p:sldId id="264" r:id="rId10"/>
    <p:sldId id="267" r:id="rId11"/>
    <p:sldId id="263" r:id="rId12"/>
  </p:sldIdLst>
  <p:sldSz cx="12190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821" y="7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426"/>
            <a:ext cx="1036185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639"/>
            <a:ext cx="274284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521" y="274639"/>
            <a:ext cx="8025355"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6901"/>
            <a:ext cx="1036185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2959"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3050"/>
            <a:ext cx="4010562"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0600"/>
            <a:ext cx="7314248"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521"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3/30/2022</a:t>
            </a:fld>
            <a:endParaRPr lang="en-US"/>
          </a:p>
        </p:txBody>
      </p:sp>
      <p:sp>
        <p:nvSpPr>
          <p:cNvPr id="5" name="Footer Placeholder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1.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jpg"/><Relationship Id="rId5" Type="http://schemas.openxmlformats.org/officeDocument/2006/relationships/image" Target="../media/image49.jpg"/><Relationship Id="rId4" Type="http://schemas.openxmlformats.org/officeDocument/2006/relationships/image" Target="../media/image48.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0.png"/><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5" Type="http://schemas.openxmlformats.org/officeDocument/2006/relationships/image" Target="../media/image32.png"/><Relationship Id="rId2" Type="http://schemas.openxmlformats.org/officeDocument/2006/relationships/image" Target="../media/image9.png"/><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24" Type="http://schemas.openxmlformats.org/officeDocument/2006/relationships/image" Target="../media/image31.pn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 Id="rId22"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8.jfif"/><Relationship Id="rId7" Type="http://schemas.openxmlformats.org/officeDocument/2006/relationships/image" Target="../media/image42.jfif"/><Relationship Id="rId2" Type="http://schemas.openxmlformats.org/officeDocument/2006/relationships/image" Target="../media/image37.jfif"/><Relationship Id="rId1" Type="http://schemas.openxmlformats.org/officeDocument/2006/relationships/slideLayout" Target="../slideLayouts/slideLayout2.xml"/><Relationship Id="rId6" Type="http://schemas.openxmlformats.org/officeDocument/2006/relationships/image" Target="../media/image41.jfif"/><Relationship Id="rId5" Type="http://schemas.openxmlformats.org/officeDocument/2006/relationships/image" Target="../media/image40.jfif"/><Relationship Id="rId4" Type="http://schemas.openxmlformats.org/officeDocument/2006/relationships/image" Target="../media/image39.jf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ltLang="en-US" dirty="0" smtClean="0">
                <a:solidFill>
                  <a:srgbClr val="FF0000"/>
                </a:solidFill>
                <a:ea typeface="EMprint" panose="020B0503020204020204" pitchFamily="34" charset="0"/>
              </a:rPr>
              <a:t>DECENTRALIZED SMART GRIDS</a:t>
            </a:r>
          </a:p>
        </p:txBody>
      </p:sp>
      <p:pic>
        <p:nvPicPr>
          <p:cNvPr id="4" name="Picture 3" descr="SWITCH LOGO.png"/>
          <p:cNvPicPr>
            <a:picLocks noChangeAspect="1"/>
          </p:cNvPicPr>
          <p:nvPr/>
        </p:nvPicPr>
        <p:blipFill>
          <a:blip r:embed="rId2"/>
          <a:stretch>
            <a:fillRect/>
          </a:stretch>
        </p:blipFill>
        <p:spPr>
          <a:xfrm>
            <a:off x="2971006" y="2362200"/>
            <a:ext cx="6132603" cy="109423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8300" y="506684"/>
            <a:ext cx="3499490" cy="2499636"/>
          </a:xfrm>
          <a:prstGeom prst="rect">
            <a:avLst/>
          </a:prstGeom>
        </p:spPr>
      </p:pic>
      <p:sp>
        <p:nvSpPr>
          <p:cNvPr id="5" name="TextBox 4"/>
          <p:cNvSpPr txBox="1"/>
          <p:nvPr/>
        </p:nvSpPr>
        <p:spPr>
          <a:xfrm>
            <a:off x="6030269" y="5257800"/>
            <a:ext cx="4707753" cy="1631216"/>
          </a:xfrm>
          <a:prstGeom prst="rect">
            <a:avLst/>
          </a:prstGeom>
          <a:noFill/>
        </p:spPr>
        <p:txBody>
          <a:bodyPr wrap="square" rtlCol="0">
            <a:spAutoFit/>
          </a:bodyPr>
          <a:lstStyle/>
          <a:p>
            <a:r>
              <a:rPr lang="en-US" sz="2000" b="1" dirty="0">
                <a:solidFill>
                  <a:srgbClr val="C00000"/>
                </a:solidFill>
                <a:latin typeface="Cambria" panose="02040503050406030204" pitchFamily="18" charset="0"/>
                <a:ea typeface="Cambria" panose="02040503050406030204" pitchFamily="18" charset="0"/>
              </a:rPr>
              <a:t>Availability of Market</a:t>
            </a:r>
          </a:p>
          <a:p>
            <a:r>
              <a:rPr lang="en-US" sz="1200" dirty="0">
                <a:solidFill>
                  <a:srgbClr val="C00000"/>
                </a:solidFill>
                <a:latin typeface="Cambria" panose="02040503050406030204" pitchFamily="18" charset="0"/>
                <a:ea typeface="Cambria" panose="02040503050406030204" pitchFamily="18" charset="0"/>
              </a:rPr>
              <a:t>The future is bright for renewable sources all over the World and even in Africa, but conscious effort is needed, a report from IEA says, “Investments in China present the highest divergence. India, Southeast Asia and sub-Saharan Africa would need to more than double renewable investments” (WIE, 2020).</a:t>
            </a:r>
          </a:p>
          <a:p>
            <a:endParaRPr lang="en-US" sz="2000" b="1" dirty="0">
              <a:solidFill>
                <a:srgbClr val="C00000"/>
              </a:solidFill>
              <a:latin typeface="Calibri"/>
            </a:endParaRPr>
          </a:p>
        </p:txBody>
      </p:sp>
      <p:sp>
        <p:nvSpPr>
          <p:cNvPr id="6" name="TextBox 5"/>
          <p:cNvSpPr txBox="1"/>
          <p:nvPr/>
        </p:nvSpPr>
        <p:spPr>
          <a:xfrm>
            <a:off x="6121401" y="579115"/>
            <a:ext cx="5172675" cy="1862048"/>
          </a:xfrm>
          <a:prstGeom prst="rect">
            <a:avLst/>
          </a:prstGeom>
          <a:noFill/>
        </p:spPr>
        <p:txBody>
          <a:bodyPr wrap="square" rtlCol="0">
            <a:spAutoFit/>
          </a:bodyPr>
          <a:lstStyle/>
          <a:p>
            <a:r>
              <a:rPr lang="en-US" sz="2000" b="1" dirty="0">
                <a:solidFill>
                  <a:srgbClr val="C00000"/>
                </a:solidFill>
                <a:latin typeface="Cambria" panose="02040503050406030204" pitchFamily="18" charset="0"/>
                <a:ea typeface="Cambria" panose="02040503050406030204" pitchFamily="18" charset="0"/>
              </a:rPr>
              <a:t>Feasibility of Model and Technology</a:t>
            </a:r>
          </a:p>
          <a:p>
            <a:r>
              <a:rPr lang="en-US" sz="1200" dirty="0">
                <a:solidFill>
                  <a:srgbClr val="C00000"/>
                </a:solidFill>
                <a:latin typeface="Cambria" panose="02040503050406030204" pitchFamily="18" charset="0"/>
                <a:ea typeface="Cambria" panose="02040503050406030204" pitchFamily="18" charset="0"/>
              </a:rPr>
              <a:t>The Machine learning model used (Recurrent Neural Network Time Series) has been tested, and its performance is beyond expectation. Using the Electric consumption Dataset obtained from some of the buildings in UI, we were able to develop a predictive model. Another useful concept is how data analytics plays an important role in finding trends within the data, since the data is in form of time series, it is possible to locate trends such as seasonality, special events, holidays, and surges</a:t>
            </a:r>
          </a:p>
          <a:p>
            <a:endParaRPr lang="en-US" sz="1100" b="1" dirty="0">
              <a:solidFill>
                <a:srgbClr val="C00000"/>
              </a:solidFill>
              <a:latin typeface="Cambria" panose="02040503050406030204" pitchFamily="18" charset="0"/>
              <a:ea typeface="Cambria" panose="02040503050406030204" pitchFamily="18" charset="0"/>
            </a:endParaRPr>
          </a:p>
        </p:txBody>
      </p:sp>
      <p:sp>
        <p:nvSpPr>
          <p:cNvPr id="7" name="TextBox 6"/>
          <p:cNvSpPr txBox="1"/>
          <p:nvPr/>
        </p:nvSpPr>
        <p:spPr>
          <a:xfrm>
            <a:off x="1203465" y="3049317"/>
            <a:ext cx="5225433" cy="1508105"/>
          </a:xfrm>
          <a:prstGeom prst="rect">
            <a:avLst/>
          </a:prstGeom>
          <a:noFill/>
        </p:spPr>
        <p:txBody>
          <a:bodyPr wrap="square" rtlCol="0">
            <a:spAutoFit/>
          </a:bodyPr>
          <a:lstStyle/>
          <a:p>
            <a:r>
              <a:rPr lang="en-US" sz="2000" b="1" dirty="0">
                <a:solidFill>
                  <a:srgbClr val="C00000"/>
                </a:solidFill>
                <a:latin typeface="Cambria" panose="02040503050406030204" pitchFamily="18" charset="0"/>
                <a:ea typeface="Cambria" panose="02040503050406030204" pitchFamily="18" charset="0"/>
              </a:rPr>
              <a:t>Carbon Emissions Reduction</a:t>
            </a:r>
          </a:p>
          <a:p>
            <a:r>
              <a:rPr lang="en-US" sz="1200" dirty="0">
                <a:solidFill>
                  <a:srgbClr val="C00000"/>
                </a:solidFill>
                <a:latin typeface="Cambria" panose="02040503050406030204" pitchFamily="18" charset="0"/>
                <a:ea typeface="Cambria" panose="02040503050406030204" pitchFamily="18" charset="0"/>
              </a:rPr>
              <a:t>One of the major aims is to make sure that the model is able to lead to  reduction in carbon emissions. Smart grids are designed in such away that they reduce carbon emissions compared to the traditional grid. The design proposed takes it a step further, by focusing on micro grids that in itself are smart, carbon emissions can be reduced from two fronts.</a:t>
            </a:r>
          </a:p>
          <a:p>
            <a:endParaRPr lang="en-US" sz="1000" b="1" dirty="0">
              <a:solidFill>
                <a:srgbClr val="C00000"/>
              </a:solidFill>
              <a:latin typeface="Calibri"/>
            </a:endParaRPr>
          </a:p>
        </p:txBody>
      </p:sp>
      <p:sp>
        <p:nvSpPr>
          <p:cNvPr id="8" name="Rectangle 7"/>
          <p:cNvSpPr/>
          <p:nvPr/>
        </p:nvSpPr>
        <p:spPr>
          <a:xfrm>
            <a:off x="1638300" y="76200"/>
            <a:ext cx="8915400" cy="41148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9" name="TextBox 8"/>
          <p:cNvSpPr txBox="1"/>
          <p:nvPr/>
        </p:nvSpPr>
        <p:spPr>
          <a:xfrm>
            <a:off x="3733799" y="108269"/>
            <a:ext cx="5809445" cy="400110"/>
          </a:xfrm>
          <a:prstGeom prst="rect">
            <a:avLst/>
          </a:prstGeom>
          <a:solidFill>
            <a:srgbClr val="C00000"/>
          </a:solidFill>
        </p:spPr>
        <p:txBody>
          <a:bodyPr wrap="square" rtlCol="0">
            <a:spAutoFit/>
          </a:bodyPr>
          <a:lstStyle/>
          <a:p>
            <a:r>
              <a:rPr lang="en-US" sz="2000" b="1" dirty="0">
                <a:solidFill>
                  <a:prstClr val="white"/>
                </a:solidFill>
                <a:latin typeface="Cambria" panose="02040503050406030204" pitchFamily="18" charset="0"/>
                <a:ea typeface="Cambria" panose="02040503050406030204" pitchFamily="18" charset="0"/>
              </a:rPr>
              <a:t>	KEY </a:t>
            </a:r>
            <a:r>
              <a:rPr lang="en-US" sz="2000" b="1" dirty="0" smtClean="0">
                <a:solidFill>
                  <a:prstClr val="white"/>
                </a:solidFill>
                <a:latin typeface="Cambria" panose="02040503050406030204" pitchFamily="18" charset="0"/>
                <a:ea typeface="Cambria" panose="02040503050406030204" pitchFamily="18" charset="0"/>
              </a:rPr>
              <a:t>PERFORMANCE  </a:t>
            </a:r>
            <a:r>
              <a:rPr lang="en-US" sz="2000" b="1" dirty="0">
                <a:solidFill>
                  <a:prstClr val="white"/>
                </a:solidFill>
                <a:latin typeface="Cambria" panose="02040503050406030204" pitchFamily="18" charset="0"/>
                <a:ea typeface="Cambria" panose="02040503050406030204" pitchFamily="18" charset="0"/>
              </a:rPr>
              <a:t>INDICATORS</a:t>
            </a:r>
          </a:p>
        </p:txBody>
      </p: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b="17183"/>
          <a:stretch/>
        </p:blipFill>
        <p:spPr>
          <a:xfrm>
            <a:off x="6413500" y="2736559"/>
            <a:ext cx="3644900" cy="2156127"/>
          </a:xfrm>
          <a:prstGeom prst="rect">
            <a:avLst/>
          </a:prstGeom>
        </p:spPr>
      </p:pic>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b="14331"/>
          <a:stretch/>
        </p:blipFill>
        <p:spPr>
          <a:xfrm>
            <a:off x="1638300" y="4469898"/>
            <a:ext cx="3886200" cy="2378028"/>
          </a:xfrm>
          <a:prstGeom prst="rect">
            <a:avLst/>
          </a:prstGeom>
        </p:spPr>
      </p:pic>
      <p:sp>
        <p:nvSpPr>
          <p:cNvPr id="12" name="Rectangle 11"/>
          <p:cNvSpPr/>
          <p:nvPr/>
        </p:nvSpPr>
        <p:spPr>
          <a:xfrm>
            <a:off x="1574799" y="2999758"/>
            <a:ext cx="4533902" cy="0"/>
          </a:xfrm>
          <a:prstGeom prst="rect">
            <a:avLst/>
          </a:prstGeom>
          <a:solidFill>
            <a:schemeClr val="accent1">
              <a:lumMod val="50000"/>
            </a:schemeClr>
          </a:solidFill>
          <a:ln>
            <a:solidFill>
              <a:schemeClr val="accent1">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3" name="Rectangle 12"/>
          <p:cNvSpPr/>
          <p:nvPr/>
        </p:nvSpPr>
        <p:spPr>
          <a:xfrm>
            <a:off x="1524000" y="4469898"/>
            <a:ext cx="4533900" cy="0"/>
          </a:xfrm>
          <a:prstGeom prst="rect">
            <a:avLst/>
          </a:prstGeom>
          <a:solidFill>
            <a:schemeClr val="accent1">
              <a:lumMod val="50000"/>
            </a:schemeClr>
          </a:solidFill>
          <a:ln>
            <a:solidFill>
              <a:schemeClr val="accent1">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4" name="Rectangle 13"/>
          <p:cNvSpPr/>
          <p:nvPr/>
        </p:nvSpPr>
        <p:spPr>
          <a:xfrm>
            <a:off x="6108700" y="2362200"/>
            <a:ext cx="4533900" cy="0"/>
          </a:xfrm>
          <a:prstGeom prst="rect">
            <a:avLst/>
          </a:prstGeom>
          <a:solidFill>
            <a:schemeClr val="accent1">
              <a:lumMod val="50000"/>
            </a:schemeClr>
          </a:solidFill>
          <a:ln>
            <a:solidFill>
              <a:schemeClr val="accent1">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5" name="Rectangle 14"/>
          <p:cNvSpPr/>
          <p:nvPr/>
        </p:nvSpPr>
        <p:spPr>
          <a:xfrm>
            <a:off x="6072530" y="5244538"/>
            <a:ext cx="4533900" cy="0"/>
          </a:xfrm>
          <a:prstGeom prst="rect">
            <a:avLst/>
          </a:prstGeom>
          <a:solidFill>
            <a:schemeClr val="accent1">
              <a:lumMod val="50000"/>
            </a:schemeClr>
          </a:solidFill>
          <a:ln>
            <a:solidFill>
              <a:schemeClr val="accent1">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16" name="Straight Connector 15"/>
          <p:cNvCxnSpPr>
            <a:cxnSpLocks/>
            <a:stCxn id="14" idx="1"/>
            <a:endCxn id="12" idx="3"/>
          </p:cNvCxnSpPr>
          <p:nvPr/>
        </p:nvCxnSpPr>
        <p:spPr>
          <a:xfrm>
            <a:off x="6108700" y="2362201"/>
            <a:ext cx="1" cy="637558"/>
          </a:xfrm>
          <a:prstGeom prst="line">
            <a:avLst/>
          </a:prstGeom>
          <a:ln w="19050">
            <a:solidFill>
              <a:schemeClr val="accent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3" idx="3"/>
          </p:cNvCxnSpPr>
          <p:nvPr/>
        </p:nvCxnSpPr>
        <p:spPr>
          <a:xfrm>
            <a:off x="6057900" y="4469900"/>
            <a:ext cx="0" cy="774639"/>
          </a:xfrm>
          <a:prstGeom prst="line">
            <a:avLst/>
          </a:prstGeom>
          <a:ln w="19050">
            <a:solidFill>
              <a:schemeClr val="accent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B80E9CCA-99BB-4446-AFAC-1967E7496095}"/>
              </a:ext>
            </a:extLst>
          </p:cNvPr>
          <p:cNvSpPr/>
          <p:nvPr/>
        </p:nvSpPr>
        <p:spPr>
          <a:xfrm>
            <a:off x="344947" y="1382067"/>
            <a:ext cx="534365" cy="600585"/>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ea typeface="Cambria" panose="02040503050406030204" pitchFamily="18" charset="0"/>
              </a:rPr>
              <a:t>1</a:t>
            </a:r>
          </a:p>
        </p:txBody>
      </p:sp>
      <p:sp>
        <p:nvSpPr>
          <p:cNvPr id="19" name="Oval 18">
            <a:extLst>
              <a:ext uri="{FF2B5EF4-FFF2-40B4-BE49-F238E27FC236}">
                <a16:creationId xmlns:a16="http://schemas.microsoft.com/office/drawing/2014/main" id="{EC147EDB-F7FC-4D95-B116-87BA6EA62B15}"/>
              </a:ext>
            </a:extLst>
          </p:cNvPr>
          <p:cNvSpPr/>
          <p:nvPr/>
        </p:nvSpPr>
        <p:spPr>
          <a:xfrm>
            <a:off x="344946" y="3503076"/>
            <a:ext cx="534365" cy="600585"/>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ea typeface="Cambria" panose="02040503050406030204" pitchFamily="18" charset="0"/>
              </a:rPr>
              <a:t>2</a:t>
            </a:r>
          </a:p>
        </p:txBody>
      </p:sp>
      <p:sp>
        <p:nvSpPr>
          <p:cNvPr id="20" name="Oval 19">
            <a:extLst>
              <a:ext uri="{FF2B5EF4-FFF2-40B4-BE49-F238E27FC236}">
                <a16:creationId xmlns:a16="http://schemas.microsoft.com/office/drawing/2014/main" id="{2EC62F95-141A-4519-A90D-AA2540334AB9}"/>
              </a:ext>
            </a:extLst>
          </p:cNvPr>
          <p:cNvSpPr/>
          <p:nvPr/>
        </p:nvSpPr>
        <p:spPr>
          <a:xfrm>
            <a:off x="344946" y="5372699"/>
            <a:ext cx="534365" cy="600585"/>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mbria" panose="02040503050406030204" pitchFamily="18" charset="0"/>
                <a:ea typeface="Cambria" panose="02040503050406030204" pitchFamily="18" charset="0"/>
              </a:rPr>
              <a:t>3</a:t>
            </a:r>
          </a:p>
        </p:txBody>
      </p:sp>
      <p:sp>
        <p:nvSpPr>
          <p:cNvPr id="21" name="TextBox 20"/>
          <p:cNvSpPr txBox="1"/>
          <p:nvPr/>
        </p:nvSpPr>
        <p:spPr>
          <a:xfrm>
            <a:off x="8381206" y="6553201"/>
            <a:ext cx="3809207" cy="276999"/>
          </a:xfrm>
          <a:prstGeom prst="rect">
            <a:avLst/>
          </a:prstGeom>
          <a:noFill/>
        </p:spPr>
        <p:txBody>
          <a:bodyPr wrap="square" rtlCol="0">
            <a:spAutoFit/>
          </a:bodyPr>
          <a:lstStyle/>
          <a:p>
            <a:r>
              <a:rPr lang="en-US" sz="1200" dirty="0" err="1"/>
              <a:t>Nwosu</a:t>
            </a:r>
            <a:r>
              <a:rPr lang="en-US" sz="1200" dirty="0"/>
              <a:t> Paul &amp; </a:t>
            </a:r>
            <a:r>
              <a:rPr lang="en-US" sz="1200" dirty="0" err="1"/>
              <a:t>Nwarueze</a:t>
            </a:r>
            <a:r>
              <a:rPr lang="en-US" sz="1200" dirty="0"/>
              <a:t> </a:t>
            </a:r>
            <a:r>
              <a:rPr lang="en-US" sz="1200" dirty="0" err="1" smtClean="0"/>
              <a:t>Chiamaka</a:t>
            </a:r>
            <a:r>
              <a:rPr lang="en-US" sz="1200" dirty="0" smtClean="0"/>
              <a:t> RESEARCH@2022 STSE </a:t>
            </a:r>
            <a:endParaRPr lang="en-US" sz="1200" dirty="0"/>
          </a:p>
        </p:txBody>
      </p:sp>
    </p:spTree>
    <p:extLst>
      <p:ext uri="{BB962C8B-B14F-4D97-AF65-F5344CB8AC3E}">
        <p14:creationId xmlns:p14="http://schemas.microsoft.com/office/powerpoint/2010/main" val="6729080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606" y="201449"/>
            <a:ext cx="10971372" cy="493525"/>
          </a:xfrm>
          <a:solidFill>
            <a:srgbClr val="C00000"/>
          </a:solidFill>
        </p:spPr>
        <p:txBody>
          <a:bodyPr>
            <a:normAutofit fontScale="90000"/>
          </a:bodyPr>
          <a:lstStyle/>
          <a:p>
            <a:r>
              <a:rPr lang="en-US" dirty="0" smtClean="0">
                <a:solidFill>
                  <a:schemeClr val="bg1"/>
                </a:solidFill>
              </a:rPr>
              <a:t>OUR TEAM</a:t>
            </a:r>
            <a:endParaRPr lang="en-US" dirty="0">
              <a:solidFill>
                <a:schemeClr val="bg1"/>
              </a:solidFill>
            </a:endParaRPr>
          </a:p>
        </p:txBody>
      </p:sp>
      <p:pic>
        <p:nvPicPr>
          <p:cNvPr id="4" name="Picture 3" descr="PicsArt_12-02-09.05.27.png"/>
          <p:cNvPicPr>
            <a:picLocks noChangeAspect="1"/>
          </p:cNvPicPr>
          <p:nvPr/>
        </p:nvPicPr>
        <p:blipFill>
          <a:blip r:embed="rId2" cstate="print"/>
          <a:stretch>
            <a:fillRect/>
          </a:stretch>
        </p:blipFill>
        <p:spPr>
          <a:xfrm>
            <a:off x="2437606" y="1219200"/>
            <a:ext cx="2428892" cy="2732939"/>
          </a:xfrm>
          <a:prstGeom prst="rect">
            <a:avLst/>
          </a:prstGeom>
        </p:spPr>
      </p:pic>
      <p:sp>
        <p:nvSpPr>
          <p:cNvPr id="5" name="TextBox 4"/>
          <p:cNvSpPr txBox="1"/>
          <p:nvPr/>
        </p:nvSpPr>
        <p:spPr>
          <a:xfrm>
            <a:off x="2285206" y="4012126"/>
            <a:ext cx="2733692" cy="1323439"/>
          </a:xfrm>
          <a:prstGeom prst="rect">
            <a:avLst/>
          </a:prstGeom>
          <a:noFill/>
        </p:spPr>
        <p:txBody>
          <a:bodyPr wrap="square" rtlCol="0">
            <a:spAutoFit/>
          </a:bodyPr>
          <a:lstStyle/>
          <a:p>
            <a:pPr algn="ctr"/>
            <a:r>
              <a:rPr lang="en-US" sz="2000" b="1" dirty="0"/>
              <a:t>GLORY </a:t>
            </a:r>
            <a:r>
              <a:rPr lang="en-US" sz="2000" b="1" dirty="0" smtClean="0"/>
              <a:t>AMADIFE</a:t>
            </a:r>
          </a:p>
          <a:p>
            <a:pPr algn="ctr"/>
            <a:r>
              <a:rPr lang="en-US" sz="2000" b="1" dirty="0" smtClean="0"/>
              <a:t>CHIEF BUSINESS OFFICER</a:t>
            </a:r>
            <a:endParaRPr lang="en-US" sz="2000" b="1" dirty="0"/>
          </a:p>
          <a:p>
            <a:pPr algn="ctr"/>
            <a:r>
              <a:rPr lang="en-US" sz="2000" b="1" dirty="0"/>
              <a:t> </a:t>
            </a:r>
            <a:r>
              <a:rPr lang="en-US" sz="2000" b="1" dirty="0" smtClean="0"/>
              <a:t>(CO-FOUNDER)</a:t>
            </a:r>
            <a:endParaRPr lang="en-GB" dirty="0"/>
          </a:p>
        </p:txBody>
      </p:sp>
      <p:pic>
        <p:nvPicPr>
          <p:cNvPr id="6" name="Picture 5" descr="Anosike_Mmerichukwu_Nnaebuka passport.jpg"/>
          <p:cNvPicPr>
            <a:picLocks noChangeAspect="1"/>
          </p:cNvPicPr>
          <p:nvPr/>
        </p:nvPicPr>
        <p:blipFill>
          <a:blip r:embed="rId3" cstate="print"/>
          <a:stretch>
            <a:fillRect/>
          </a:stretch>
        </p:blipFill>
        <p:spPr>
          <a:xfrm>
            <a:off x="9339268" y="1074592"/>
            <a:ext cx="2851938" cy="2851938"/>
          </a:xfrm>
          <a:prstGeom prst="rect">
            <a:avLst/>
          </a:prstGeom>
        </p:spPr>
      </p:pic>
      <p:sp>
        <p:nvSpPr>
          <p:cNvPr id="7" name="TextBox 6"/>
          <p:cNvSpPr txBox="1"/>
          <p:nvPr/>
        </p:nvSpPr>
        <p:spPr>
          <a:xfrm>
            <a:off x="9829006" y="3962400"/>
            <a:ext cx="2115688" cy="1538883"/>
          </a:xfrm>
          <a:prstGeom prst="rect">
            <a:avLst/>
          </a:prstGeom>
          <a:noFill/>
        </p:spPr>
        <p:txBody>
          <a:bodyPr wrap="square" rtlCol="0">
            <a:spAutoFit/>
          </a:bodyPr>
          <a:lstStyle/>
          <a:p>
            <a:pPr algn="ctr"/>
            <a:r>
              <a:rPr lang="en-US" sz="2000" b="1" dirty="0"/>
              <a:t>MMERICHUKWU ANOSIKE</a:t>
            </a:r>
          </a:p>
          <a:p>
            <a:pPr algn="ctr"/>
            <a:r>
              <a:rPr lang="en-GB" b="1" dirty="0" smtClean="0"/>
              <a:t>WEB AND BUSINESS DEVELOPER </a:t>
            </a:r>
          </a:p>
          <a:p>
            <a:pPr algn="ctr"/>
            <a:r>
              <a:rPr lang="en-GB" b="1" dirty="0" smtClean="0"/>
              <a:t>(CO-FOUNDER)</a:t>
            </a:r>
            <a:r>
              <a:rPr lang="en-GB" b="1" dirty="0" smtClean="0"/>
              <a:t> </a:t>
            </a:r>
            <a:endParaRPr lang="en-GB" b="1" dirty="0"/>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1607" y="1143000"/>
            <a:ext cx="2133599" cy="2795632"/>
          </a:xfrm>
          <a:prstGeom prst="rect">
            <a:avLst/>
          </a:prstGeom>
        </p:spPr>
      </p:pic>
      <p:sp>
        <p:nvSpPr>
          <p:cNvPr id="11" name="TextBox 10"/>
          <p:cNvSpPr txBox="1"/>
          <p:nvPr/>
        </p:nvSpPr>
        <p:spPr>
          <a:xfrm>
            <a:off x="-186552" y="3934361"/>
            <a:ext cx="2928958" cy="1323439"/>
          </a:xfrm>
          <a:prstGeom prst="rect">
            <a:avLst/>
          </a:prstGeom>
          <a:noFill/>
        </p:spPr>
        <p:txBody>
          <a:bodyPr wrap="square" rtlCol="0">
            <a:spAutoFit/>
          </a:bodyPr>
          <a:lstStyle/>
          <a:p>
            <a:pPr algn="ctr"/>
            <a:r>
              <a:rPr lang="en-US" sz="2000" b="1" dirty="0" smtClean="0"/>
              <a:t>IFEANYI CHRISTWIN</a:t>
            </a:r>
          </a:p>
          <a:p>
            <a:pPr algn="ctr"/>
            <a:r>
              <a:rPr lang="en-US" sz="2000" b="1" dirty="0" smtClean="0"/>
              <a:t>DATA SCIENTIST AND BACKEND ENGR</a:t>
            </a:r>
            <a:endParaRPr lang="en-US" sz="2000" b="1" dirty="0"/>
          </a:p>
          <a:p>
            <a:pPr algn="ctr"/>
            <a:r>
              <a:rPr lang="en-US" sz="2000" b="1" dirty="0"/>
              <a:t> </a:t>
            </a:r>
            <a:r>
              <a:rPr lang="en-US" sz="2000" b="1" dirty="0" smtClean="0"/>
              <a:t>(FOUNDER)</a:t>
            </a:r>
            <a:endParaRPr lang="en-GB" dirty="0"/>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52206" y="1143000"/>
            <a:ext cx="2449861" cy="2895600"/>
          </a:xfrm>
          <a:prstGeom prst="rect">
            <a:avLst/>
          </a:prstGeom>
        </p:spPr>
      </p:pic>
      <p:sp>
        <p:nvSpPr>
          <p:cNvPr id="13" name="TextBox 12"/>
          <p:cNvSpPr txBox="1"/>
          <p:nvPr/>
        </p:nvSpPr>
        <p:spPr>
          <a:xfrm>
            <a:off x="5028406" y="4114800"/>
            <a:ext cx="2352692" cy="1323439"/>
          </a:xfrm>
          <a:prstGeom prst="rect">
            <a:avLst/>
          </a:prstGeom>
          <a:noFill/>
        </p:spPr>
        <p:txBody>
          <a:bodyPr wrap="square" rtlCol="0">
            <a:spAutoFit/>
          </a:bodyPr>
          <a:lstStyle/>
          <a:p>
            <a:pPr algn="ctr"/>
            <a:r>
              <a:rPr lang="en-US" sz="2000" b="1" dirty="0" smtClean="0"/>
              <a:t>JUDE GODSDELIGHT</a:t>
            </a:r>
            <a:endParaRPr lang="en-US" sz="2000" b="1" dirty="0" smtClean="0"/>
          </a:p>
          <a:p>
            <a:pPr algn="ctr"/>
            <a:r>
              <a:rPr lang="en-US" sz="2000" b="1" dirty="0" smtClean="0"/>
              <a:t>HARDWARE SPECIALIST</a:t>
            </a:r>
            <a:endParaRPr lang="en-US" sz="2000" b="1" dirty="0"/>
          </a:p>
          <a:p>
            <a:pPr algn="ctr"/>
            <a:r>
              <a:rPr lang="en-US" sz="2000" b="1" dirty="0"/>
              <a:t> </a:t>
            </a:r>
            <a:r>
              <a:rPr lang="en-US" sz="2000" b="1" dirty="0" smtClean="0"/>
              <a:t>(CO-FOUNDER)</a:t>
            </a:r>
            <a:endParaRPr lang="en-GB" dirty="0"/>
          </a:p>
        </p:txBody>
      </p:sp>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19206" y="1449182"/>
            <a:ext cx="1905000" cy="1905000"/>
          </a:xfrm>
          <a:prstGeom prst="rect">
            <a:avLst/>
          </a:prstGeom>
        </p:spPr>
      </p:pic>
      <p:sp>
        <p:nvSpPr>
          <p:cNvPr id="15" name="TextBox 14"/>
          <p:cNvSpPr txBox="1"/>
          <p:nvPr/>
        </p:nvSpPr>
        <p:spPr>
          <a:xfrm>
            <a:off x="7543006" y="3733800"/>
            <a:ext cx="2066908" cy="1631216"/>
          </a:xfrm>
          <a:prstGeom prst="rect">
            <a:avLst/>
          </a:prstGeom>
          <a:noFill/>
        </p:spPr>
        <p:txBody>
          <a:bodyPr wrap="square" rtlCol="0">
            <a:spAutoFit/>
          </a:bodyPr>
          <a:lstStyle/>
          <a:p>
            <a:pPr algn="ctr"/>
            <a:r>
              <a:rPr lang="en-US" sz="2000" b="1" dirty="0" smtClean="0"/>
              <a:t>ISSAC</a:t>
            </a:r>
          </a:p>
          <a:p>
            <a:pPr algn="ctr"/>
            <a:r>
              <a:rPr lang="en-US" sz="2000" b="1" dirty="0" smtClean="0"/>
              <a:t>NEWTON</a:t>
            </a:r>
            <a:endParaRPr lang="en-US" sz="2000" b="1" dirty="0" smtClean="0"/>
          </a:p>
          <a:p>
            <a:pPr algn="ctr"/>
            <a:r>
              <a:rPr lang="en-US" sz="2000" b="1" dirty="0" smtClean="0"/>
              <a:t>HARDWARE PROGRAMMER</a:t>
            </a:r>
            <a:endParaRPr lang="en-US" sz="2000" b="1" dirty="0"/>
          </a:p>
          <a:p>
            <a:pPr algn="ctr"/>
            <a:r>
              <a:rPr lang="en-US" sz="2000" b="1" dirty="0"/>
              <a:t> </a:t>
            </a:r>
            <a:r>
              <a:rPr lang="en-US" sz="2000" b="1" dirty="0" smtClean="0"/>
              <a:t>(CO-FOUNDER)</a:t>
            </a:r>
            <a:endParaRPr lang="en-GB" dirty="0"/>
          </a:p>
        </p:txBody>
      </p:sp>
    </p:spTree>
    <p:extLst>
      <p:ext uri="{BB962C8B-B14F-4D97-AF65-F5344CB8AC3E}">
        <p14:creationId xmlns:p14="http://schemas.microsoft.com/office/powerpoint/2010/main" val="9974166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2118566" y="4953512"/>
            <a:ext cx="8060177" cy="1784140"/>
            <a:chOff x="476675" y="4043161"/>
            <a:chExt cx="8144347" cy="2118515"/>
          </a:xfrm>
          <a:noFill/>
        </p:grpSpPr>
        <p:sp>
          <p:nvSpPr>
            <p:cNvPr id="21" name="TextBox 20"/>
            <p:cNvSpPr txBox="1"/>
            <p:nvPr/>
          </p:nvSpPr>
          <p:spPr>
            <a:xfrm>
              <a:off x="476675" y="5320540"/>
              <a:ext cx="1143001" cy="840555"/>
            </a:xfrm>
            <a:prstGeom prst="rect">
              <a:avLst/>
            </a:prstGeom>
            <a:grpFill/>
            <a:ln>
              <a:noFill/>
            </a:ln>
          </p:spPr>
          <p:txBody>
            <a:bodyPr wrap="square" rtlCol="0">
              <a:spAutoFit/>
            </a:bodyPr>
            <a:lstStyle/>
            <a:p>
              <a:r>
                <a:rPr lang="en-US" sz="4000" b="1" dirty="0">
                  <a:ln w="12700">
                    <a:solidFill>
                      <a:srgbClr val="242424"/>
                    </a:solidFill>
                    <a:prstDash val="solid"/>
                  </a:ln>
                  <a:solidFill>
                    <a:srgbClr val="242424"/>
                  </a:solidFill>
                  <a:effectLst>
                    <a:outerShdw blurRad="41275" dist="20320" dir="1800000" algn="tl" rotWithShape="0">
                      <a:srgbClr val="000000">
                        <a:alpha val="40000"/>
                      </a:srgbClr>
                    </a:outerShdw>
                  </a:effectLst>
                  <a:latin typeface="Mongolian Baiti" pitchFamily="66" charset="0"/>
                  <a:cs typeface="Mongolian Baiti" pitchFamily="66" charset="0"/>
                </a:rPr>
                <a:t>45%</a:t>
              </a:r>
            </a:p>
          </p:txBody>
        </p:sp>
        <p:sp>
          <p:nvSpPr>
            <p:cNvPr id="22" name="TextBox 21"/>
            <p:cNvSpPr txBox="1"/>
            <p:nvPr/>
          </p:nvSpPr>
          <p:spPr>
            <a:xfrm>
              <a:off x="2240679" y="5313806"/>
              <a:ext cx="1143001" cy="840555"/>
            </a:xfrm>
            <a:prstGeom prst="rect">
              <a:avLst/>
            </a:prstGeom>
            <a:grpFill/>
            <a:ln>
              <a:noFill/>
            </a:ln>
          </p:spPr>
          <p:txBody>
            <a:bodyPr wrap="square" rtlCol="0">
              <a:spAutoFit/>
            </a:bodyPr>
            <a:lstStyle/>
            <a:p>
              <a:r>
                <a:rPr lang="en-US" sz="4000" b="1" dirty="0">
                  <a:ln w="12700">
                    <a:solidFill>
                      <a:srgbClr val="242424"/>
                    </a:solidFill>
                    <a:prstDash val="solid"/>
                  </a:ln>
                  <a:solidFill>
                    <a:srgbClr val="242424"/>
                  </a:solidFill>
                  <a:effectLst>
                    <a:outerShdw blurRad="41275" dist="20320" dir="1800000" algn="tl" rotWithShape="0">
                      <a:srgbClr val="000000">
                        <a:alpha val="40000"/>
                      </a:srgbClr>
                    </a:outerShdw>
                  </a:effectLst>
                  <a:latin typeface="Mongolian Baiti" pitchFamily="66" charset="0"/>
                  <a:cs typeface="Mongolian Baiti" pitchFamily="66" charset="0"/>
                </a:rPr>
                <a:t>40%</a:t>
              </a:r>
            </a:p>
          </p:txBody>
        </p:sp>
        <p:sp>
          <p:nvSpPr>
            <p:cNvPr id="23" name="TextBox 22"/>
            <p:cNvSpPr txBox="1"/>
            <p:nvPr/>
          </p:nvSpPr>
          <p:spPr>
            <a:xfrm>
              <a:off x="4244539" y="5293627"/>
              <a:ext cx="1143001" cy="840555"/>
            </a:xfrm>
            <a:prstGeom prst="rect">
              <a:avLst/>
            </a:prstGeom>
            <a:grpFill/>
            <a:ln>
              <a:noFill/>
            </a:ln>
          </p:spPr>
          <p:txBody>
            <a:bodyPr wrap="square" rtlCol="0">
              <a:spAutoFit/>
            </a:bodyPr>
            <a:lstStyle/>
            <a:p>
              <a:r>
                <a:rPr lang="en-US" sz="4000" b="1" dirty="0">
                  <a:ln w="12700">
                    <a:solidFill>
                      <a:srgbClr val="242424"/>
                    </a:solidFill>
                    <a:prstDash val="solid"/>
                  </a:ln>
                  <a:solidFill>
                    <a:srgbClr val="242424"/>
                  </a:solidFill>
                  <a:effectLst>
                    <a:outerShdw blurRad="41275" dist="20320" dir="1800000" algn="tl" rotWithShape="0">
                      <a:srgbClr val="000000">
                        <a:alpha val="40000"/>
                      </a:srgbClr>
                    </a:outerShdw>
                  </a:effectLst>
                  <a:latin typeface="Mongolian Baiti" pitchFamily="66" charset="0"/>
                  <a:cs typeface="Mongolian Baiti" pitchFamily="66" charset="0"/>
                </a:rPr>
                <a:t>4%</a:t>
              </a:r>
            </a:p>
          </p:txBody>
        </p:sp>
        <p:sp>
          <p:nvSpPr>
            <p:cNvPr id="24" name="TextBox 23"/>
            <p:cNvSpPr txBox="1"/>
            <p:nvPr/>
          </p:nvSpPr>
          <p:spPr>
            <a:xfrm>
              <a:off x="5827422" y="5314386"/>
              <a:ext cx="1143001" cy="840555"/>
            </a:xfrm>
            <a:prstGeom prst="rect">
              <a:avLst/>
            </a:prstGeom>
            <a:grpFill/>
            <a:ln>
              <a:noFill/>
            </a:ln>
          </p:spPr>
          <p:txBody>
            <a:bodyPr wrap="square" rtlCol="0">
              <a:spAutoFit/>
            </a:bodyPr>
            <a:lstStyle/>
            <a:p>
              <a:r>
                <a:rPr lang="en-US" sz="4000" b="1" dirty="0">
                  <a:ln w="12700">
                    <a:solidFill>
                      <a:srgbClr val="242424"/>
                    </a:solidFill>
                    <a:prstDash val="solid"/>
                  </a:ln>
                  <a:solidFill>
                    <a:srgbClr val="242424"/>
                  </a:solidFill>
                  <a:effectLst>
                    <a:outerShdw blurRad="41275" dist="20320" dir="1800000" algn="tl" rotWithShape="0">
                      <a:srgbClr val="000000">
                        <a:alpha val="40000"/>
                      </a:srgbClr>
                    </a:outerShdw>
                  </a:effectLst>
                  <a:latin typeface="Mongolian Baiti" pitchFamily="66" charset="0"/>
                  <a:cs typeface="Mongolian Baiti" pitchFamily="66" charset="0"/>
                </a:rPr>
                <a:t>0%</a:t>
              </a:r>
            </a:p>
          </p:txBody>
        </p:sp>
        <p:sp>
          <p:nvSpPr>
            <p:cNvPr id="25" name="TextBox 24"/>
            <p:cNvSpPr txBox="1"/>
            <p:nvPr/>
          </p:nvSpPr>
          <p:spPr>
            <a:xfrm>
              <a:off x="7391400" y="5321121"/>
              <a:ext cx="1143001" cy="840555"/>
            </a:xfrm>
            <a:prstGeom prst="rect">
              <a:avLst/>
            </a:prstGeom>
            <a:grpFill/>
            <a:ln>
              <a:noFill/>
            </a:ln>
          </p:spPr>
          <p:txBody>
            <a:bodyPr wrap="square" rtlCol="0">
              <a:spAutoFit/>
            </a:bodyPr>
            <a:lstStyle/>
            <a:p>
              <a:r>
                <a:rPr lang="en-US" sz="4000" b="1" dirty="0">
                  <a:ln w="12700">
                    <a:solidFill>
                      <a:srgbClr val="242424"/>
                    </a:solidFill>
                    <a:prstDash val="solid"/>
                  </a:ln>
                  <a:solidFill>
                    <a:srgbClr val="242424"/>
                  </a:solidFill>
                  <a:effectLst>
                    <a:outerShdw blurRad="41275" dist="20320" dir="1800000" algn="tl" rotWithShape="0">
                      <a:srgbClr val="000000">
                        <a:alpha val="40000"/>
                      </a:srgbClr>
                    </a:outerShdw>
                  </a:effectLst>
                  <a:latin typeface="Mongolian Baiti" pitchFamily="66" charset="0"/>
                  <a:cs typeface="Mongolian Baiti" pitchFamily="66" charset="0"/>
                </a:rPr>
                <a:t>11%</a:t>
              </a:r>
            </a:p>
          </p:txBody>
        </p:sp>
        <p:pic>
          <p:nvPicPr>
            <p:cNvPr id="26" name="Picture 2" descr="C:\Users\JOY\Downloads\oil-barre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8864" y="4261076"/>
              <a:ext cx="958624" cy="958624"/>
            </a:xfrm>
            <a:prstGeom prst="rect">
              <a:avLst/>
            </a:prstGeom>
            <a:grpFill/>
            <a:ln>
              <a:noFill/>
            </a:ln>
            <a:extLst/>
          </p:spPr>
        </p:pic>
        <p:pic>
          <p:nvPicPr>
            <p:cNvPr id="27" name="Picture 4" descr="C:\Users\JOY\Downloads\gas-pipeli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599" y="4043161"/>
              <a:ext cx="1143000" cy="1143000"/>
            </a:xfrm>
            <a:prstGeom prst="rect">
              <a:avLst/>
            </a:prstGeom>
            <a:grpFill/>
            <a:ln>
              <a:noFill/>
            </a:ln>
            <a:extLst/>
          </p:spPr>
        </p:pic>
        <p:pic>
          <p:nvPicPr>
            <p:cNvPr id="28" name="Picture 7" descr="C:\Users\JOY\Desktop\Paul\Energy_Structures\Icons\solar-panel.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98480" y="4171085"/>
              <a:ext cx="1122542" cy="1122542"/>
            </a:xfrm>
            <a:prstGeom prst="rect">
              <a:avLst/>
            </a:prstGeom>
            <a:grpFill/>
            <a:ln>
              <a:noFill/>
            </a:ln>
            <a:extLst/>
          </p:spPr>
        </p:pic>
      </p:grpSp>
      <p:sp>
        <p:nvSpPr>
          <p:cNvPr id="29" name="Rectangle 28"/>
          <p:cNvSpPr/>
          <p:nvPr/>
        </p:nvSpPr>
        <p:spPr>
          <a:xfrm>
            <a:off x="1663593" y="20862"/>
            <a:ext cx="8915400" cy="53035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Calibri"/>
            </a:endParaRPr>
          </a:p>
        </p:txBody>
      </p:sp>
      <p:sp>
        <p:nvSpPr>
          <p:cNvPr id="30" name="TextBox 29"/>
          <p:cNvSpPr txBox="1"/>
          <p:nvPr/>
        </p:nvSpPr>
        <p:spPr>
          <a:xfrm>
            <a:off x="5111777" y="107184"/>
            <a:ext cx="1866900" cy="400110"/>
          </a:xfrm>
          <a:prstGeom prst="rect">
            <a:avLst/>
          </a:prstGeom>
          <a:noFill/>
        </p:spPr>
        <p:txBody>
          <a:bodyPr wrap="square" rtlCol="0">
            <a:spAutoFit/>
          </a:bodyPr>
          <a:lstStyle/>
          <a:p>
            <a:r>
              <a:rPr lang="en-US" sz="2000" b="1" dirty="0">
                <a:solidFill>
                  <a:prstClr val="white"/>
                </a:solidFill>
                <a:latin typeface="Calibri"/>
              </a:rPr>
              <a:t>INTRODUCTION</a:t>
            </a:r>
          </a:p>
        </p:txBody>
      </p:sp>
      <p:sp>
        <p:nvSpPr>
          <p:cNvPr id="31" name="TextBox 30"/>
          <p:cNvSpPr txBox="1"/>
          <p:nvPr/>
        </p:nvSpPr>
        <p:spPr>
          <a:xfrm>
            <a:off x="671842" y="1107484"/>
            <a:ext cx="11133305" cy="3139321"/>
          </a:xfrm>
          <a:prstGeom prst="rect">
            <a:avLst/>
          </a:prstGeom>
          <a:noFill/>
          <a:ln>
            <a:noFill/>
          </a:ln>
        </p:spPr>
        <p:txBody>
          <a:bodyPr wrap="square" rtlCol="0">
            <a:spAutoFit/>
          </a:bodyPr>
          <a:lstStyle/>
          <a:p>
            <a:r>
              <a:rPr lang="en-US" dirty="0" smtClean="0">
                <a:solidFill>
                  <a:srgbClr val="C00000"/>
                </a:solidFill>
                <a:latin typeface="Calibri"/>
              </a:rPr>
              <a:t>Welcome to the Switch liberation army and we are here to the rescue. Nigeria is in a state of energy emergency from our national grid which is in ruins down to our current metering systems. And the </a:t>
            </a:r>
            <a:r>
              <a:rPr lang="en-US" dirty="0">
                <a:solidFill>
                  <a:srgbClr val="C00000"/>
                </a:solidFill>
                <a:latin typeface="Calibri"/>
              </a:rPr>
              <a:t>world </a:t>
            </a:r>
            <a:r>
              <a:rPr lang="en-US" dirty="0" smtClean="0">
                <a:solidFill>
                  <a:srgbClr val="C00000"/>
                </a:solidFill>
                <a:latin typeface="Calibri"/>
              </a:rPr>
              <a:t>has moved on from our current major energy sources and are racing </a:t>
            </a:r>
            <a:r>
              <a:rPr lang="en-US" dirty="0">
                <a:solidFill>
                  <a:srgbClr val="C00000"/>
                </a:solidFill>
                <a:latin typeface="Calibri"/>
              </a:rPr>
              <a:t>to </a:t>
            </a:r>
            <a:r>
              <a:rPr lang="en-US" dirty="0" smtClean="0">
                <a:solidFill>
                  <a:srgbClr val="C00000"/>
                </a:solidFill>
                <a:latin typeface="Calibri"/>
              </a:rPr>
              <a:t>achieve a </a:t>
            </a:r>
            <a:r>
              <a:rPr lang="en-US" dirty="0">
                <a:solidFill>
                  <a:srgbClr val="C00000"/>
                </a:solidFill>
                <a:latin typeface="Calibri"/>
              </a:rPr>
              <a:t>carbon </a:t>
            </a:r>
            <a:r>
              <a:rPr lang="en-US" dirty="0" smtClean="0">
                <a:solidFill>
                  <a:srgbClr val="C00000"/>
                </a:solidFill>
                <a:latin typeface="Calibri"/>
              </a:rPr>
              <a:t>net of </a:t>
            </a:r>
            <a:r>
              <a:rPr lang="en-US" dirty="0">
                <a:solidFill>
                  <a:srgbClr val="C00000"/>
                </a:solidFill>
                <a:latin typeface="Calibri"/>
              </a:rPr>
              <a:t>zero while adequately meeting global energy demand for a sustainable future. </a:t>
            </a:r>
            <a:r>
              <a:rPr lang="en-US" dirty="0" smtClean="0">
                <a:solidFill>
                  <a:srgbClr val="C00000"/>
                </a:solidFill>
                <a:latin typeface="Calibri"/>
              </a:rPr>
              <a:t>These current energy problems has now created a </a:t>
            </a:r>
            <a:r>
              <a:rPr lang="en-US" dirty="0">
                <a:solidFill>
                  <a:srgbClr val="C00000"/>
                </a:solidFill>
                <a:latin typeface="Calibri"/>
              </a:rPr>
              <a:t>need for smarter technologies in the global energy </a:t>
            </a:r>
            <a:r>
              <a:rPr lang="en-US" dirty="0" smtClean="0">
                <a:solidFill>
                  <a:srgbClr val="C00000"/>
                </a:solidFill>
                <a:latin typeface="Calibri"/>
              </a:rPr>
              <a:t>sphere </a:t>
            </a:r>
            <a:r>
              <a:rPr lang="en-US" dirty="0" smtClean="0">
                <a:solidFill>
                  <a:srgbClr val="C00000"/>
                </a:solidFill>
                <a:latin typeface="Calibri"/>
              </a:rPr>
              <a:t>especially in </a:t>
            </a:r>
            <a:r>
              <a:rPr lang="en-US" dirty="0" smtClean="0">
                <a:solidFill>
                  <a:srgbClr val="C00000"/>
                </a:solidFill>
                <a:latin typeface="Calibri"/>
              </a:rPr>
              <a:t>Nigeria.</a:t>
            </a:r>
            <a:endParaRPr lang="en-US" dirty="0">
              <a:solidFill>
                <a:srgbClr val="C00000"/>
              </a:solidFill>
              <a:latin typeface="Calibri"/>
            </a:endParaRPr>
          </a:p>
          <a:p>
            <a:endParaRPr lang="en-US" dirty="0">
              <a:solidFill>
                <a:srgbClr val="C00000"/>
              </a:solidFill>
              <a:latin typeface="Calibri"/>
            </a:endParaRPr>
          </a:p>
          <a:p>
            <a:r>
              <a:rPr lang="en-US" dirty="0">
                <a:solidFill>
                  <a:srgbClr val="C00000"/>
                </a:solidFill>
                <a:latin typeface="Calibri"/>
              </a:rPr>
              <a:t>Using </a:t>
            </a:r>
            <a:r>
              <a:rPr lang="en-US" dirty="0" smtClean="0">
                <a:solidFill>
                  <a:srgbClr val="C00000"/>
                </a:solidFill>
                <a:latin typeface="Calibri"/>
              </a:rPr>
              <a:t>Nsukka and its large population as our case study, </a:t>
            </a:r>
            <a:r>
              <a:rPr lang="en-US" dirty="0">
                <a:solidFill>
                  <a:srgbClr val="C00000"/>
                </a:solidFill>
                <a:latin typeface="Calibri"/>
              </a:rPr>
              <a:t>our bold idea presents a solution that focuses on the Electricity Generation, Transmission, and Accessibility Problems faced in the Country. Electricity Generation is known to aid Economic Development and right now, the situation of </a:t>
            </a:r>
            <a:r>
              <a:rPr lang="en-US" dirty="0" smtClean="0">
                <a:solidFill>
                  <a:srgbClr val="C00000"/>
                </a:solidFill>
                <a:latin typeface="Calibri"/>
              </a:rPr>
              <a:t>this </a:t>
            </a:r>
            <a:r>
              <a:rPr lang="en-US" dirty="0">
                <a:solidFill>
                  <a:srgbClr val="C00000"/>
                </a:solidFill>
                <a:latin typeface="Calibri"/>
              </a:rPr>
              <a:t>country is far from </a:t>
            </a:r>
            <a:r>
              <a:rPr lang="en-US" dirty="0" smtClean="0">
                <a:solidFill>
                  <a:srgbClr val="C00000"/>
                </a:solidFill>
                <a:latin typeface="Calibri"/>
              </a:rPr>
              <a:t>good especially where we rely on off-grid petroleum products to generate of own power.</a:t>
            </a:r>
            <a:endParaRPr lang="en-US" dirty="0">
              <a:solidFill>
                <a:srgbClr val="C00000"/>
              </a:solidFill>
              <a:latin typeface="Calibri"/>
            </a:endParaRPr>
          </a:p>
          <a:p>
            <a:endParaRPr lang="en-US" dirty="0">
              <a:solidFill>
                <a:srgbClr val="C00000"/>
              </a:solidFill>
              <a:latin typeface="Calibri"/>
            </a:endParaRPr>
          </a:p>
        </p:txBody>
      </p:sp>
      <p:cxnSp>
        <p:nvCxnSpPr>
          <p:cNvPr id="32" name="Straight Connector 31"/>
          <p:cNvCxnSpPr/>
          <p:nvPr/>
        </p:nvCxnSpPr>
        <p:spPr>
          <a:xfrm>
            <a:off x="2684160" y="3962400"/>
            <a:ext cx="710867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33" name="Picture 5" descr="C:\Users\JOY\Downloads\mine-car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28683" y="5181601"/>
            <a:ext cx="899531" cy="76546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4"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80267" y="5081851"/>
            <a:ext cx="835481" cy="835481"/>
          </a:xfrm>
          <a:prstGeom prst="rect">
            <a:avLst/>
          </a:prstGeom>
        </p:spPr>
      </p:pic>
      <p:sp>
        <p:nvSpPr>
          <p:cNvPr id="35" name="TextBox 34"/>
          <p:cNvSpPr txBox="1"/>
          <p:nvPr/>
        </p:nvSpPr>
        <p:spPr>
          <a:xfrm>
            <a:off x="5070093" y="4428305"/>
            <a:ext cx="2930907" cy="461665"/>
          </a:xfrm>
          <a:prstGeom prst="rect">
            <a:avLst/>
          </a:prstGeom>
          <a:noFill/>
        </p:spPr>
        <p:txBody>
          <a:bodyPr wrap="square" rtlCol="0">
            <a:spAutoFit/>
          </a:bodyPr>
          <a:lstStyle/>
          <a:p>
            <a:r>
              <a:rPr lang="en-US" sz="2400" b="1" dirty="0">
                <a:solidFill>
                  <a:srgbClr val="C00000"/>
                </a:solidFill>
                <a:latin typeface="Calibri"/>
              </a:rPr>
              <a:t>NIGERIA ENERGY MIX</a:t>
            </a:r>
          </a:p>
        </p:txBody>
      </p:sp>
      <p:sp>
        <p:nvSpPr>
          <p:cNvPr id="18" name="TextBox 17"/>
          <p:cNvSpPr txBox="1"/>
          <p:nvPr/>
        </p:nvSpPr>
        <p:spPr>
          <a:xfrm>
            <a:off x="9067799" y="6629400"/>
            <a:ext cx="3961607" cy="246221"/>
          </a:xfrm>
          <a:prstGeom prst="rect">
            <a:avLst/>
          </a:prstGeom>
          <a:noFill/>
        </p:spPr>
        <p:txBody>
          <a:bodyPr wrap="square" rtlCol="0">
            <a:spAutoFit/>
          </a:bodyPr>
          <a:lstStyle/>
          <a:p>
            <a:r>
              <a:rPr lang="en-US" sz="1000" dirty="0" err="1"/>
              <a:t>Nwosu</a:t>
            </a:r>
            <a:r>
              <a:rPr lang="en-US" sz="1000" dirty="0"/>
              <a:t> Paul &amp; </a:t>
            </a:r>
            <a:r>
              <a:rPr lang="en-US" sz="1000" dirty="0" err="1"/>
              <a:t>Nwarueze</a:t>
            </a:r>
            <a:r>
              <a:rPr lang="en-US" sz="1000" dirty="0"/>
              <a:t> </a:t>
            </a:r>
            <a:r>
              <a:rPr lang="en-US" sz="1000" dirty="0" err="1" smtClean="0"/>
              <a:t>Chiamaka</a:t>
            </a:r>
            <a:r>
              <a:rPr lang="en-US" sz="1000" dirty="0" smtClean="0"/>
              <a:t> RESEARCH@2022 STSE </a:t>
            </a:r>
            <a:endParaRPr lang="en-US" sz="1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withEffect">
                                  <p:stCondLst>
                                    <p:cond delay="0"/>
                                  </p:stCondLst>
                                  <p:childTnLst>
                                    <p:animRot by="120000">
                                      <p:cBhvr>
                                        <p:cTn id="6" dur="100" fill="hold">
                                          <p:stCondLst>
                                            <p:cond delay="0"/>
                                          </p:stCondLst>
                                        </p:cTn>
                                        <p:tgtEl>
                                          <p:spTgt spid="20"/>
                                        </p:tgtEl>
                                        <p:attrNameLst>
                                          <p:attrName>r</p:attrName>
                                        </p:attrNameLst>
                                      </p:cBhvr>
                                    </p:animRot>
                                    <p:animRot by="-240000">
                                      <p:cBhvr>
                                        <p:cTn id="7" dur="200" fill="hold">
                                          <p:stCondLst>
                                            <p:cond delay="200"/>
                                          </p:stCondLst>
                                        </p:cTn>
                                        <p:tgtEl>
                                          <p:spTgt spid="20"/>
                                        </p:tgtEl>
                                        <p:attrNameLst>
                                          <p:attrName>r</p:attrName>
                                        </p:attrNameLst>
                                      </p:cBhvr>
                                    </p:animRot>
                                    <p:animRot by="240000">
                                      <p:cBhvr>
                                        <p:cTn id="8" dur="200" fill="hold">
                                          <p:stCondLst>
                                            <p:cond delay="400"/>
                                          </p:stCondLst>
                                        </p:cTn>
                                        <p:tgtEl>
                                          <p:spTgt spid="20"/>
                                        </p:tgtEl>
                                        <p:attrNameLst>
                                          <p:attrName>r</p:attrName>
                                        </p:attrNameLst>
                                      </p:cBhvr>
                                    </p:animRot>
                                    <p:animRot by="-240000">
                                      <p:cBhvr>
                                        <p:cTn id="9" dur="200" fill="hold">
                                          <p:stCondLst>
                                            <p:cond delay="600"/>
                                          </p:stCondLst>
                                        </p:cTn>
                                        <p:tgtEl>
                                          <p:spTgt spid="20"/>
                                        </p:tgtEl>
                                        <p:attrNameLst>
                                          <p:attrName>r</p:attrName>
                                        </p:attrNameLst>
                                      </p:cBhvr>
                                    </p:animRot>
                                    <p:animRot by="120000">
                                      <p:cBhvr>
                                        <p:cTn id="10" dur="200" fill="hold">
                                          <p:stCondLst>
                                            <p:cond delay="800"/>
                                          </p:stCondLst>
                                        </p:cTn>
                                        <p:tgtEl>
                                          <p:spTgt spid="20"/>
                                        </p:tgtEl>
                                        <p:attrNameLst>
                                          <p:attrName>r</p:attrName>
                                        </p:attrNameLst>
                                      </p:cBhvr>
                                    </p:animRot>
                                  </p:childTnLst>
                                </p:cTn>
                              </p:par>
                              <p:par>
                                <p:cTn id="11" presetID="32" presetClass="emph" presetSubtype="0" repeatCount="indefinite" fill="hold" nodeType="withEffect">
                                  <p:stCondLst>
                                    <p:cond delay="0"/>
                                  </p:stCondLst>
                                  <p:childTnLst>
                                    <p:animRot by="120000">
                                      <p:cBhvr>
                                        <p:cTn id="12" dur="100" fill="hold">
                                          <p:stCondLst>
                                            <p:cond delay="0"/>
                                          </p:stCondLst>
                                        </p:cTn>
                                        <p:tgtEl>
                                          <p:spTgt spid="33"/>
                                        </p:tgtEl>
                                        <p:attrNameLst>
                                          <p:attrName>r</p:attrName>
                                        </p:attrNameLst>
                                      </p:cBhvr>
                                    </p:animRot>
                                    <p:animRot by="-240000">
                                      <p:cBhvr>
                                        <p:cTn id="13" dur="200" fill="hold">
                                          <p:stCondLst>
                                            <p:cond delay="200"/>
                                          </p:stCondLst>
                                        </p:cTn>
                                        <p:tgtEl>
                                          <p:spTgt spid="33"/>
                                        </p:tgtEl>
                                        <p:attrNameLst>
                                          <p:attrName>r</p:attrName>
                                        </p:attrNameLst>
                                      </p:cBhvr>
                                    </p:animRot>
                                    <p:animRot by="240000">
                                      <p:cBhvr>
                                        <p:cTn id="14" dur="200" fill="hold">
                                          <p:stCondLst>
                                            <p:cond delay="400"/>
                                          </p:stCondLst>
                                        </p:cTn>
                                        <p:tgtEl>
                                          <p:spTgt spid="33"/>
                                        </p:tgtEl>
                                        <p:attrNameLst>
                                          <p:attrName>r</p:attrName>
                                        </p:attrNameLst>
                                      </p:cBhvr>
                                    </p:animRot>
                                    <p:animRot by="-240000">
                                      <p:cBhvr>
                                        <p:cTn id="15" dur="200" fill="hold">
                                          <p:stCondLst>
                                            <p:cond delay="600"/>
                                          </p:stCondLst>
                                        </p:cTn>
                                        <p:tgtEl>
                                          <p:spTgt spid="33"/>
                                        </p:tgtEl>
                                        <p:attrNameLst>
                                          <p:attrName>r</p:attrName>
                                        </p:attrNameLst>
                                      </p:cBhvr>
                                    </p:animRot>
                                    <p:animRot by="120000">
                                      <p:cBhvr>
                                        <p:cTn id="16" dur="200" fill="hold">
                                          <p:stCondLst>
                                            <p:cond delay="800"/>
                                          </p:stCondLst>
                                        </p:cTn>
                                        <p:tgtEl>
                                          <p:spTgt spid="33"/>
                                        </p:tgtEl>
                                        <p:attrNameLst>
                                          <p:attrName>r</p:attrName>
                                        </p:attrNameLst>
                                      </p:cBhvr>
                                    </p:animRot>
                                  </p:childTnLst>
                                </p:cTn>
                              </p:par>
                              <p:par>
                                <p:cTn id="17" presetID="32" presetClass="emph" presetSubtype="0" repeatCount="indefinite" fill="hold" nodeType="withEffect">
                                  <p:stCondLst>
                                    <p:cond delay="0"/>
                                  </p:stCondLst>
                                  <p:childTnLst>
                                    <p:animRot by="120000">
                                      <p:cBhvr>
                                        <p:cTn id="18" dur="100" fill="hold">
                                          <p:stCondLst>
                                            <p:cond delay="0"/>
                                          </p:stCondLst>
                                        </p:cTn>
                                        <p:tgtEl>
                                          <p:spTgt spid="34"/>
                                        </p:tgtEl>
                                        <p:attrNameLst>
                                          <p:attrName>r</p:attrName>
                                        </p:attrNameLst>
                                      </p:cBhvr>
                                    </p:animRot>
                                    <p:animRot by="-240000">
                                      <p:cBhvr>
                                        <p:cTn id="19" dur="200" fill="hold">
                                          <p:stCondLst>
                                            <p:cond delay="200"/>
                                          </p:stCondLst>
                                        </p:cTn>
                                        <p:tgtEl>
                                          <p:spTgt spid="34"/>
                                        </p:tgtEl>
                                        <p:attrNameLst>
                                          <p:attrName>r</p:attrName>
                                        </p:attrNameLst>
                                      </p:cBhvr>
                                    </p:animRot>
                                    <p:animRot by="240000">
                                      <p:cBhvr>
                                        <p:cTn id="20" dur="200" fill="hold">
                                          <p:stCondLst>
                                            <p:cond delay="400"/>
                                          </p:stCondLst>
                                        </p:cTn>
                                        <p:tgtEl>
                                          <p:spTgt spid="34"/>
                                        </p:tgtEl>
                                        <p:attrNameLst>
                                          <p:attrName>r</p:attrName>
                                        </p:attrNameLst>
                                      </p:cBhvr>
                                    </p:animRot>
                                    <p:animRot by="-240000">
                                      <p:cBhvr>
                                        <p:cTn id="21" dur="200" fill="hold">
                                          <p:stCondLst>
                                            <p:cond delay="600"/>
                                          </p:stCondLst>
                                        </p:cTn>
                                        <p:tgtEl>
                                          <p:spTgt spid="34"/>
                                        </p:tgtEl>
                                        <p:attrNameLst>
                                          <p:attrName>r</p:attrName>
                                        </p:attrNameLst>
                                      </p:cBhvr>
                                    </p:animRot>
                                    <p:animRot by="120000">
                                      <p:cBhvr>
                                        <p:cTn id="22" dur="200" fill="hold">
                                          <p:stCondLst>
                                            <p:cond delay="800"/>
                                          </p:stCondLst>
                                        </p:cTn>
                                        <p:tgtEl>
                                          <p:spTgt spid="3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25025" y="3679533"/>
            <a:ext cx="2785455" cy="1815882"/>
          </a:xfrm>
          <a:prstGeom prst="rect">
            <a:avLst/>
          </a:prstGeom>
          <a:noFill/>
        </p:spPr>
        <p:txBody>
          <a:bodyPr wrap="square" rtlCol="0">
            <a:spAutoFit/>
          </a:bodyPr>
          <a:lstStyle/>
          <a:p>
            <a:r>
              <a:rPr lang="en-US" sz="1400" dirty="0">
                <a:solidFill>
                  <a:srgbClr val="C00000"/>
                </a:solidFill>
                <a:latin typeface="Calibri"/>
              </a:rPr>
              <a:t>Nigeria’s generating capacity is far lower than other developing countries. </a:t>
            </a:r>
          </a:p>
          <a:p>
            <a:endParaRPr lang="en-US" sz="1400" dirty="0">
              <a:solidFill>
                <a:srgbClr val="C00000"/>
              </a:solidFill>
              <a:latin typeface="Calibri"/>
            </a:endParaRPr>
          </a:p>
          <a:p>
            <a:r>
              <a:rPr lang="en-US" sz="1400" dirty="0">
                <a:solidFill>
                  <a:srgbClr val="C00000"/>
                </a:solidFill>
                <a:latin typeface="Calibri"/>
              </a:rPr>
              <a:t>The main challenge will be to ramp up electrical supply to meet demand, and also increase the role of renewables in the electricity mix.</a:t>
            </a:r>
          </a:p>
        </p:txBody>
      </p:sp>
      <p:sp>
        <p:nvSpPr>
          <p:cNvPr id="5" name="TextBox 4"/>
          <p:cNvSpPr txBox="1"/>
          <p:nvPr/>
        </p:nvSpPr>
        <p:spPr>
          <a:xfrm>
            <a:off x="181119" y="3524346"/>
            <a:ext cx="3043453" cy="2308324"/>
          </a:xfrm>
          <a:prstGeom prst="rect">
            <a:avLst/>
          </a:prstGeom>
          <a:noFill/>
        </p:spPr>
        <p:txBody>
          <a:bodyPr wrap="square" rtlCol="0">
            <a:spAutoFit/>
          </a:bodyPr>
          <a:lstStyle/>
          <a:p>
            <a:r>
              <a:rPr lang="en-US" sz="1600" dirty="0">
                <a:solidFill>
                  <a:srgbClr val="C00000"/>
                </a:solidFill>
                <a:latin typeface="Calibri"/>
              </a:rPr>
              <a:t>Our solution focuses in communities located in Nigeria.</a:t>
            </a:r>
          </a:p>
          <a:p>
            <a:endParaRPr lang="en-US" sz="1600" dirty="0">
              <a:solidFill>
                <a:srgbClr val="C00000"/>
              </a:solidFill>
              <a:latin typeface="Calibri"/>
            </a:endParaRPr>
          </a:p>
          <a:p>
            <a:r>
              <a:rPr lang="en-US" sz="1600" dirty="0">
                <a:solidFill>
                  <a:srgbClr val="C00000"/>
                </a:solidFill>
                <a:latin typeface="Calibri"/>
              </a:rPr>
              <a:t>We address the following issues:</a:t>
            </a:r>
          </a:p>
          <a:p>
            <a:pPr marL="285750" indent="-285750">
              <a:buFont typeface="Wingdings" pitchFamily="2" charset="2"/>
              <a:buChar char="v"/>
            </a:pPr>
            <a:r>
              <a:rPr lang="en-US" sz="1600" dirty="0">
                <a:solidFill>
                  <a:srgbClr val="C00000"/>
                </a:solidFill>
                <a:latin typeface="Calibri"/>
              </a:rPr>
              <a:t>Electricity Generation </a:t>
            </a:r>
          </a:p>
          <a:p>
            <a:pPr marL="285750" indent="-285750">
              <a:buFont typeface="Wingdings" pitchFamily="2" charset="2"/>
              <a:buChar char="v"/>
            </a:pPr>
            <a:r>
              <a:rPr lang="en-US" sz="1600" dirty="0">
                <a:solidFill>
                  <a:srgbClr val="C00000"/>
                </a:solidFill>
                <a:latin typeface="Calibri"/>
              </a:rPr>
              <a:t>Accessibility and Transmission</a:t>
            </a:r>
          </a:p>
          <a:p>
            <a:pPr marL="285750" indent="-285750">
              <a:buFont typeface="Wingdings" pitchFamily="2" charset="2"/>
              <a:buChar char="v"/>
            </a:pPr>
            <a:r>
              <a:rPr lang="en-US" sz="1600" dirty="0">
                <a:solidFill>
                  <a:srgbClr val="C00000"/>
                </a:solidFill>
                <a:latin typeface="Calibri"/>
              </a:rPr>
              <a:t>Reduction of Carbon Footprint</a:t>
            </a:r>
          </a:p>
          <a:p>
            <a:pPr marL="285750" indent="-285750">
              <a:buFont typeface="Wingdings" pitchFamily="2" charset="2"/>
              <a:buChar char="v"/>
            </a:pPr>
            <a:r>
              <a:rPr lang="en-US" sz="1600" dirty="0">
                <a:solidFill>
                  <a:srgbClr val="C00000"/>
                </a:solidFill>
                <a:latin typeface="Calibri"/>
              </a:rPr>
              <a:t>Diversification of the Electricity Mix</a:t>
            </a:r>
          </a:p>
        </p:txBody>
      </p:sp>
      <p:sp>
        <p:nvSpPr>
          <p:cNvPr id="6" name="TextBox 5"/>
          <p:cNvSpPr txBox="1"/>
          <p:nvPr/>
        </p:nvSpPr>
        <p:spPr>
          <a:xfrm>
            <a:off x="6864439" y="3667286"/>
            <a:ext cx="2102991" cy="2462213"/>
          </a:xfrm>
          <a:prstGeom prst="rect">
            <a:avLst/>
          </a:prstGeom>
          <a:noFill/>
        </p:spPr>
        <p:txBody>
          <a:bodyPr wrap="square" rtlCol="0">
            <a:spAutoFit/>
          </a:bodyPr>
          <a:lstStyle/>
          <a:p>
            <a:r>
              <a:rPr lang="en-US" sz="1400" dirty="0">
                <a:solidFill>
                  <a:srgbClr val="C00000"/>
                </a:solidFill>
                <a:latin typeface="Calibri"/>
              </a:rPr>
              <a:t>Accounting for about 17% of the world population, it is not without shock to find out that Nigeria suffering from unreliable power supply.</a:t>
            </a:r>
          </a:p>
          <a:p>
            <a:endParaRPr lang="en-US" sz="1400" dirty="0">
              <a:solidFill>
                <a:srgbClr val="C00000"/>
              </a:solidFill>
              <a:latin typeface="Calibri"/>
            </a:endParaRPr>
          </a:p>
          <a:p>
            <a:r>
              <a:rPr lang="en-US" sz="1400" dirty="0">
                <a:solidFill>
                  <a:srgbClr val="C00000"/>
                </a:solidFill>
                <a:latin typeface="Calibri"/>
              </a:rPr>
              <a:t>The main challenge will be to meet the energy needs of a growing population at grass root level.</a:t>
            </a:r>
          </a:p>
        </p:txBody>
      </p:sp>
      <p:sp>
        <p:nvSpPr>
          <p:cNvPr id="7" name="TextBox 6"/>
          <p:cNvSpPr txBox="1"/>
          <p:nvPr/>
        </p:nvSpPr>
        <p:spPr>
          <a:xfrm>
            <a:off x="9380196" y="3619595"/>
            <a:ext cx="2347008" cy="1815882"/>
          </a:xfrm>
          <a:prstGeom prst="rect">
            <a:avLst/>
          </a:prstGeom>
          <a:noFill/>
        </p:spPr>
        <p:txBody>
          <a:bodyPr wrap="square" rtlCol="0">
            <a:spAutoFit/>
          </a:bodyPr>
          <a:lstStyle/>
          <a:p>
            <a:r>
              <a:rPr lang="en-US" sz="1400" dirty="0">
                <a:solidFill>
                  <a:srgbClr val="C00000"/>
                </a:solidFill>
                <a:latin typeface="Calibri"/>
              </a:rPr>
              <a:t>More than 2/3 of people living in Nigeria do not have access to electricity. </a:t>
            </a:r>
          </a:p>
          <a:p>
            <a:endParaRPr lang="en-US" sz="1400" dirty="0">
              <a:solidFill>
                <a:srgbClr val="C00000"/>
              </a:solidFill>
              <a:latin typeface="Calibri"/>
            </a:endParaRPr>
          </a:p>
          <a:p>
            <a:r>
              <a:rPr lang="en-US" sz="1400" dirty="0">
                <a:solidFill>
                  <a:srgbClr val="C00000"/>
                </a:solidFill>
                <a:latin typeface="Calibri"/>
              </a:rPr>
              <a:t>The main challenge will be to increase electrification at a rate faster than population increase.</a:t>
            </a:r>
          </a:p>
        </p:txBody>
      </p:sp>
      <p:pic>
        <p:nvPicPr>
          <p:cNvPr id="8" name="Picture 7"/>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5616" y="933546"/>
            <a:ext cx="2590800" cy="2590800"/>
          </a:xfrm>
          <a:prstGeom prst="rect">
            <a:avLst/>
          </a:prstGeom>
          <a:ln>
            <a:noFill/>
          </a:ln>
        </p:spPr>
      </p:pic>
      <p:sp>
        <p:nvSpPr>
          <p:cNvPr id="9" name="TextBox 8"/>
          <p:cNvSpPr txBox="1"/>
          <p:nvPr/>
        </p:nvSpPr>
        <p:spPr>
          <a:xfrm>
            <a:off x="678707" y="1892343"/>
            <a:ext cx="1161098" cy="369332"/>
          </a:xfrm>
          <a:prstGeom prst="rect">
            <a:avLst/>
          </a:prstGeom>
          <a:noFill/>
        </p:spPr>
        <p:txBody>
          <a:bodyPr wrap="square" rtlCol="0">
            <a:spAutoFit/>
          </a:bodyPr>
          <a:lstStyle/>
          <a:p>
            <a:r>
              <a:rPr lang="en-US" dirty="0">
                <a:solidFill>
                  <a:prstClr val="white"/>
                </a:solidFill>
                <a:latin typeface="Calibri"/>
              </a:rPr>
              <a:t>NIGERIA</a:t>
            </a:r>
          </a:p>
        </p:txBody>
      </p:sp>
      <p:sp>
        <p:nvSpPr>
          <p:cNvPr id="10" name="Rectangle 9"/>
          <p:cNvSpPr/>
          <p:nvPr/>
        </p:nvSpPr>
        <p:spPr>
          <a:xfrm>
            <a:off x="1638300" y="76200"/>
            <a:ext cx="8915400" cy="41148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1" name="TextBox 10"/>
          <p:cNvSpPr txBox="1"/>
          <p:nvPr/>
        </p:nvSpPr>
        <p:spPr>
          <a:xfrm>
            <a:off x="4677714" y="103492"/>
            <a:ext cx="2836572" cy="400110"/>
          </a:xfrm>
          <a:prstGeom prst="rect">
            <a:avLst/>
          </a:prstGeom>
          <a:noFill/>
        </p:spPr>
        <p:txBody>
          <a:bodyPr wrap="square" rtlCol="0">
            <a:spAutoFit/>
          </a:bodyPr>
          <a:lstStyle/>
          <a:p>
            <a:r>
              <a:rPr lang="en-US" sz="2000" b="1" dirty="0">
                <a:solidFill>
                  <a:prstClr val="white"/>
                </a:solidFill>
                <a:latin typeface="Cambria" panose="02040503050406030204" pitchFamily="18" charset="0"/>
                <a:ea typeface="Cambria" panose="02040503050406030204" pitchFamily="18" charset="0"/>
              </a:rPr>
              <a:t>PROBLEM STATEMENT</a:t>
            </a:r>
          </a:p>
        </p:txBody>
      </p:sp>
      <p:pic>
        <p:nvPicPr>
          <p:cNvPr id="12" name="Picture 11"/>
          <p:cNvPicPr>
            <a:picLocks noChangeAspect="1"/>
          </p:cNvPicPr>
          <p:nvPr/>
        </p:nvPicPr>
        <p:blipFill rotWithShape="1">
          <a:blip r:embed="rId3" cstate="print">
            <a:extLst>
              <a:ext uri="{28A0092B-C50C-407E-A947-70E740481C1C}">
                <a14:useLocalDpi xmlns:a14="http://schemas.microsoft.com/office/drawing/2010/main" val="0"/>
              </a:ext>
            </a:extLst>
          </a:blip>
          <a:srcRect l="10000" t="8000" r="9999" b="30167"/>
          <a:stretch/>
        </p:blipFill>
        <p:spPr>
          <a:xfrm>
            <a:off x="4800600" y="689356"/>
            <a:ext cx="5554014" cy="2902743"/>
          </a:xfrm>
          <a:prstGeom prst="rect">
            <a:avLst/>
          </a:prstGeom>
          <a:ln>
            <a:solidFill>
              <a:srgbClr val="FF0000"/>
            </a:solidFill>
          </a:ln>
        </p:spPr>
      </p:pic>
      <p:sp>
        <p:nvSpPr>
          <p:cNvPr id="13" name="TextBox 12"/>
          <p:cNvSpPr txBox="1"/>
          <p:nvPr/>
        </p:nvSpPr>
        <p:spPr>
          <a:xfrm>
            <a:off x="5816601" y="1468383"/>
            <a:ext cx="3840009" cy="369332"/>
          </a:xfrm>
          <a:prstGeom prst="rect">
            <a:avLst/>
          </a:prstGeom>
          <a:noFill/>
        </p:spPr>
        <p:txBody>
          <a:bodyPr wrap="square" rtlCol="0">
            <a:spAutoFit/>
          </a:bodyPr>
          <a:lstStyle/>
          <a:p>
            <a:r>
              <a:rPr lang="en-US" b="1" dirty="0">
                <a:solidFill>
                  <a:srgbClr val="4F81BD">
                    <a:lumMod val="50000"/>
                  </a:srgbClr>
                </a:solidFill>
                <a:latin typeface="Calibri"/>
              </a:rPr>
              <a:t>Source: International Energy Agency</a:t>
            </a:r>
          </a:p>
        </p:txBody>
      </p:sp>
      <p:sp>
        <p:nvSpPr>
          <p:cNvPr id="14" name="TextBox 13"/>
          <p:cNvSpPr txBox="1"/>
          <p:nvPr/>
        </p:nvSpPr>
        <p:spPr>
          <a:xfrm>
            <a:off x="8381206" y="6553201"/>
            <a:ext cx="3809207" cy="276999"/>
          </a:xfrm>
          <a:prstGeom prst="rect">
            <a:avLst/>
          </a:prstGeom>
          <a:noFill/>
        </p:spPr>
        <p:txBody>
          <a:bodyPr wrap="square" rtlCol="0">
            <a:spAutoFit/>
          </a:bodyPr>
          <a:lstStyle/>
          <a:p>
            <a:r>
              <a:rPr lang="en-US" sz="1200" dirty="0" err="1"/>
              <a:t>Nwosu</a:t>
            </a:r>
            <a:r>
              <a:rPr lang="en-US" sz="1200" dirty="0"/>
              <a:t> Paul &amp; </a:t>
            </a:r>
            <a:r>
              <a:rPr lang="en-US" sz="1200" dirty="0" err="1"/>
              <a:t>Nwarueze</a:t>
            </a:r>
            <a:r>
              <a:rPr lang="en-US" sz="1200" dirty="0"/>
              <a:t> </a:t>
            </a:r>
            <a:r>
              <a:rPr lang="en-US" sz="1200" dirty="0" err="1" smtClean="0"/>
              <a:t>Chiamaka</a:t>
            </a:r>
            <a:r>
              <a:rPr lang="en-US" sz="1200" dirty="0" smtClean="0"/>
              <a:t> RESEARCH@2022 STSE </a:t>
            </a:r>
            <a:endParaRPr lang="en-US" sz="1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Rounded Corners 21">
            <a:extLst>
              <a:ext uri="{FF2B5EF4-FFF2-40B4-BE49-F238E27FC236}">
                <a16:creationId xmlns:a16="http://schemas.microsoft.com/office/drawing/2014/main" id="{1E214D4E-5FEE-471F-AF97-0C7BAFFEB897}"/>
              </a:ext>
            </a:extLst>
          </p:cNvPr>
          <p:cNvSpPr/>
          <p:nvPr/>
        </p:nvSpPr>
        <p:spPr>
          <a:xfrm>
            <a:off x="10388585" y="1027551"/>
            <a:ext cx="1708967" cy="4690823"/>
          </a:xfrm>
          <a:prstGeom prst="roundRect">
            <a:avLst/>
          </a:prstGeom>
          <a:solidFill>
            <a:srgbClr val="C00000"/>
          </a:solidFill>
          <a:ln>
            <a:solidFill>
              <a:srgbClr val="C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458" name="Straight Connector 457">
            <a:extLst>
              <a:ext uri="{FF2B5EF4-FFF2-40B4-BE49-F238E27FC236}">
                <a16:creationId xmlns:a16="http://schemas.microsoft.com/office/drawing/2014/main" id="{B2B39FFD-9480-49EA-A174-712FE13A37B9}"/>
              </a:ext>
            </a:extLst>
          </p:cNvPr>
          <p:cNvCxnSpPr>
            <a:cxnSpLocks/>
          </p:cNvCxnSpPr>
          <p:nvPr/>
        </p:nvCxnSpPr>
        <p:spPr>
          <a:xfrm>
            <a:off x="3339673" y="3754925"/>
            <a:ext cx="6374" cy="1944909"/>
          </a:xfrm>
          <a:prstGeom prst="line">
            <a:avLst/>
          </a:prstGeom>
          <a:ln w="12700">
            <a:solidFill>
              <a:srgbClr val="C0000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59" name="Straight Connector 458">
            <a:extLst>
              <a:ext uri="{FF2B5EF4-FFF2-40B4-BE49-F238E27FC236}">
                <a16:creationId xmlns:a16="http://schemas.microsoft.com/office/drawing/2014/main" id="{9FDEE7DE-9938-4C78-9A05-6344EAA5A611}"/>
              </a:ext>
            </a:extLst>
          </p:cNvPr>
          <p:cNvCxnSpPr/>
          <p:nvPr/>
        </p:nvCxnSpPr>
        <p:spPr>
          <a:xfrm>
            <a:off x="4682806" y="2905157"/>
            <a:ext cx="26621" cy="1461239"/>
          </a:xfrm>
          <a:prstGeom prst="line">
            <a:avLst/>
          </a:prstGeom>
          <a:ln w="12700">
            <a:solidFill>
              <a:srgbClr val="C00000"/>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60" name="Straight Connector 459">
            <a:extLst>
              <a:ext uri="{FF2B5EF4-FFF2-40B4-BE49-F238E27FC236}">
                <a16:creationId xmlns:a16="http://schemas.microsoft.com/office/drawing/2014/main" id="{73D12BC7-71F1-4649-A94A-59FBDA8AC7D1}"/>
              </a:ext>
            </a:extLst>
          </p:cNvPr>
          <p:cNvCxnSpPr>
            <a:cxnSpLocks/>
          </p:cNvCxnSpPr>
          <p:nvPr/>
        </p:nvCxnSpPr>
        <p:spPr>
          <a:xfrm>
            <a:off x="3354726" y="1104259"/>
            <a:ext cx="6374" cy="1944909"/>
          </a:xfrm>
          <a:prstGeom prst="line">
            <a:avLst/>
          </a:prstGeom>
          <a:ln w="12700">
            <a:solidFill>
              <a:srgbClr val="C00000"/>
            </a:solidFill>
            <a:prstDash val="sysDash"/>
          </a:ln>
          <a:effectLst/>
        </p:spPr>
        <p:style>
          <a:lnRef idx="2">
            <a:schemeClr val="accent1"/>
          </a:lnRef>
          <a:fillRef idx="0">
            <a:schemeClr val="accent1"/>
          </a:fillRef>
          <a:effectRef idx="1">
            <a:schemeClr val="accent1"/>
          </a:effectRef>
          <a:fontRef idx="minor">
            <a:schemeClr val="tx1"/>
          </a:fontRef>
        </p:style>
      </p:cxnSp>
      <p:sp>
        <p:nvSpPr>
          <p:cNvPr id="461" name="Right Arrow 460"/>
          <p:cNvSpPr/>
          <p:nvPr/>
        </p:nvSpPr>
        <p:spPr>
          <a:xfrm>
            <a:off x="2214475" y="2768014"/>
            <a:ext cx="459882" cy="374431"/>
          </a:xfrm>
          <a:prstGeom prst="rightArrow">
            <a:avLst>
              <a:gd name="adj1" fmla="val 50000"/>
              <a:gd name="adj2" fmla="val 3806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2" name="Right Arrow 461"/>
          <p:cNvSpPr/>
          <p:nvPr/>
        </p:nvSpPr>
        <p:spPr>
          <a:xfrm rot="2493738">
            <a:off x="3781018" y="1832006"/>
            <a:ext cx="369061" cy="254351"/>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Oval 462"/>
          <p:cNvSpPr/>
          <p:nvPr/>
        </p:nvSpPr>
        <p:spPr>
          <a:xfrm>
            <a:off x="412287" y="1269013"/>
            <a:ext cx="762000" cy="762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4" name="Oval 463"/>
          <p:cNvSpPr/>
          <p:nvPr/>
        </p:nvSpPr>
        <p:spPr>
          <a:xfrm>
            <a:off x="397889" y="3643108"/>
            <a:ext cx="762000" cy="762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5" name="Oval 464"/>
          <p:cNvSpPr/>
          <p:nvPr/>
        </p:nvSpPr>
        <p:spPr>
          <a:xfrm>
            <a:off x="386579" y="4811762"/>
            <a:ext cx="762000" cy="762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Oval 465"/>
          <p:cNvSpPr/>
          <p:nvPr/>
        </p:nvSpPr>
        <p:spPr>
          <a:xfrm>
            <a:off x="1326687" y="1269013"/>
            <a:ext cx="762000" cy="762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 name="Oval 466"/>
          <p:cNvSpPr/>
          <p:nvPr/>
        </p:nvSpPr>
        <p:spPr>
          <a:xfrm>
            <a:off x="1315509" y="3642471"/>
            <a:ext cx="762000" cy="762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Oval 467"/>
          <p:cNvSpPr/>
          <p:nvPr/>
        </p:nvSpPr>
        <p:spPr>
          <a:xfrm>
            <a:off x="1289751" y="4864174"/>
            <a:ext cx="762000" cy="762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9" name="Oval 468"/>
          <p:cNvSpPr/>
          <p:nvPr/>
        </p:nvSpPr>
        <p:spPr>
          <a:xfrm>
            <a:off x="2973726" y="1071853"/>
            <a:ext cx="762000" cy="762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0" name="Oval 469"/>
          <p:cNvSpPr/>
          <p:nvPr/>
        </p:nvSpPr>
        <p:spPr>
          <a:xfrm>
            <a:off x="2952168" y="2495312"/>
            <a:ext cx="762000" cy="762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Oval 470"/>
          <p:cNvSpPr/>
          <p:nvPr/>
        </p:nvSpPr>
        <p:spPr>
          <a:xfrm>
            <a:off x="2980100" y="3645400"/>
            <a:ext cx="762000" cy="762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Oval 471"/>
          <p:cNvSpPr/>
          <p:nvPr/>
        </p:nvSpPr>
        <p:spPr>
          <a:xfrm>
            <a:off x="4421559" y="755650"/>
            <a:ext cx="588820" cy="58468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Rounded Rectangle 472"/>
          <p:cNvSpPr/>
          <p:nvPr/>
        </p:nvSpPr>
        <p:spPr>
          <a:xfrm>
            <a:off x="8148781" y="4513369"/>
            <a:ext cx="595572" cy="533400"/>
          </a:xfrm>
          <a:prstGeom prst="roundRect">
            <a:avLst>
              <a:gd name="adj" fmla="val 31154"/>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4" name="Picture 2" descr="C:\Users\JOY\Desktop\Paul\Energy_Structures\Icons\electric-tower.png"/>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3103518" y="1146688"/>
            <a:ext cx="555624" cy="555624"/>
          </a:xfrm>
          <a:prstGeom prst="rect">
            <a:avLst/>
          </a:prstGeom>
          <a:noFill/>
          <a:extLst>
            <a:ext uri="{909E8E84-426E-40DD-AFC4-6F175D3DCCD1}">
              <a14:hiddenFill xmlns:a14="http://schemas.microsoft.com/office/drawing/2010/main">
                <a:solidFill>
                  <a:srgbClr val="FFFFFF"/>
                </a:solidFill>
              </a14:hiddenFill>
            </a:ext>
          </a:extLst>
        </p:spPr>
      </p:pic>
      <p:pic>
        <p:nvPicPr>
          <p:cNvPr id="475" name="Picture 2" descr="C:\Users\JOY\Desktop\Paul\Energy_Structures\Icons\electric-tower.png"/>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3092428" y="2578746"/>
            <a:ext cx="529029" cy="529029"/>
          </a:xfrm>
          <a:prstGeom prst="rect">
            <a:avLst/>
          </a:prstGeom>
          <a:noFill/>
          <a:extLst>
            <a:ext uri="{909E8E84-426E-40DD-AFC4-6F175D3DCCD1}">
              <a14:hiddenFill xmlns:a14="http://schemas.microsoft.com/office/drawing/2010/main">
                <a:solidFill>
                  <a:srgbClr val="FFFFFF"/>
                </a:solidFill>
              </a14:hiddenFill>
            </a:ext>
          </a:extLst>
        </p:spPr>
      </p:pic>
      <p:pic>
        <p:nvPicPr>
          <p:cNvPr id="476" name="Picture 2" descr="C:\Users\JOY\Desktop\Paul\Energy_Structures\Icons\electric-tower.png"/>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3083288" y="3775039"/>
            <a:ext cx="555624" cy="555624"/>
          </a:xfrm>
          <a:prstGeom prst="rect">
            <a:avLst/>
          </a:prstGeom>
          <a:noFill/>
          <a:extLst>
            <a:ext uri="{909E8E84-426E-40DD-AFC4-6F175D3DCCD1}">
              <a14:hiddenFill xmlns:a14="http://schemas.microsoft.com/office/drawing/2010/main">
                <a:solidFill>
                  <a:srgbClr val="FFFFFF"/>
                </a:solidFill>
              </a14:hiddenFill>
            </a:ext>
          </a:extLst>
        </p:spPr>
      </p:pic>
      <p:sp>
        <p:nvSpPr>
          <p:cNvPr id="477" name="Oval 476"/>
          <p:cNvSpPr/>
          <p:nvPr/>
        </p:nvSpPr>
        <p:spPr>
          <a:xfrm>
            <a:off x="4209448" y="1747808"/>
            <a:ext cx="762000" cy="762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8" name="Oval 477"/>
          <p:cNvSpPr/>
          <p:nvPr/>
        </p:nvSpPr>
        <p:spPr>
          <a:xfrm>
            <a:off x="5461158" y="4499359"/>
            <a:ext cx="762000" cy="762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9" name="Group 478"/>
          <p:cNvGrpSpPr/>
          <p:nvPr/>
        </p:nvGrpSpPr>
        <p:grpSpPr>
          <a:xfrm>
            <a:off x="5397563" y="2670638"/>
            <a:ext cx="1536882" cy="1461312"/>
            <a:chOff x="5103789" y="2104276"/>
            <a:chExt cx="1536882" cy="1461312"/>
          </a:xfrm>
          <a:solidFill>
            <a:srgbClr val="C00000"/>
          </a:solidFill>
        </p:grpSpPr>
        <p:grpSp>
          <p:nvGrpSpPr>
            <p:cNvPr id="480" name="Group 36"/>
            <p:cNvGrpSpPr/>
            <p:nvPr/>
          </p:nvGrpSpPr>
          <p:grpSpPr>
            <a:xfrm>
              <a:off x="5103789" y="2104276"/>
              <a:ext cx="1536882" cy="1461312"/>
              <a:chOff x="5103789" y="2104276"/>
              <a:chExt cx="1536882" cy="1461312"/>
            </a:xfrm>
            <a:grpFill/>
          </p:grpSpPr>
          <p:sp>
            <p:nvSpPr>
              <p:cNvPr id="482" name="Oval 481"/>
              <p:cNvSpPr/>
              <p:nvPr/>
            </p:nvSpPr>
            <p:spPr>
              <a:xfrm>
                <a:off x="5136831" y="2104276"/>
                <a:ext cx="921069" cy="836428"/>
              </a:xfrm>
              <a:prstGeom prst="ellipse">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Oval 24"/>
              <p:cNvSpPr/>
              <p:nvPr/>
            </p:nvSpPr>
            <p:spPr>
              <a:xfrm>
                <a:off x="5806596" y="2510662"/>
                <a:ext cx="834075" cy="836895"/>
              </a:xfrm>
              <a:prstGeom prst="ellipse">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4" name="Oval 483"/>
              <p:cNvSpPr/>
              <p:nvPr/>
            </p:nvSpPr>
            <p:spPr>
              <a:xfrm>
                <a:off x="5103789" y="2745346"/>
                <a:ext cx="907053" cy="820242"/>
              </a:xfrm>
              <a:prstGeom prst="ellipse">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5" name="Group 35"/>
              <p:cNvGrpSpPr/>
              <p:nvPr/>
            </p:nvGrpSpPr>
            <p:grpSpPr>
              <a:xfrm>
                <a:off x="5483078" y="2832148"/>
                <a:ext cx="1035499" cy="563826"/>
                <a:chOff x="5483078" y="2832148"/>
                <a:chExt cx="1035499" cy="563826"/>
              </a:xfrm>
              <a:grpFill/>
            </p:grpSpPr>
            <p:pic>
              <p:nvPicPr>
                <p:cNvPr id="486" name="Picture 5" descr="C:\Users\JOY\Desktop\Paul\Energy_Structures\Icons\house.png"/>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6155948" y="2832148"/>
                  <a:ext cx="362629" cy="362629"/>
                </a:xfrm>
                <a:prstGeom prst="rect">
                  <a:avLst/>
                </a:prstGeom>
                <a:grpFill/>
                <a:ln>
                  <a:solidFill>
                    <a:srgbClr val="C00000"/>
                  </a:solidFill>
                </a:ln>
              </p:spPr>
            </p:pic>
            <p:pic>
              <p:nvPicPr>
                <p:cNvPr id="487" name="Picture 5" descr="C:\Users\JOY\Desktop\Paul\Energy_Structures\Icons\house.png"/>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5483078" y="2986379"/>
                  <a:ext cx="409595" cy="409595"/>
                </a:xfrm>
                <a:prstGeom prst="rect">
                  <a:avLst/>
                </a:prstGeom>
                <a:grpFill/>
                <a:ln>
                  <a:solidFill>
                    <a:srgbClr val="C00000"/>
                  </a:solidFill>
                </a:ln>
              </p:spPr>
            </p:pic>
          </p:grpSp>
        </p:grpSp>
        <p:pic>
          <p:nvPicPr>
            <p:cNvPr id="481" name="Picture 5" descr="C:\Users\JOY\Desktop\Paul\Energy_Structures\Icons\house.png"/>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5559194" y="2469481"/>
              <a:ext cx="358426" cy="371216"/>
            </a:xfrm>
            <a:prstGeom prst="rect">
              <a:avLst/>
            </a:prstGeom>
            <a:grpFill/>
            <a:ln>
              <a:solidFill>
                <a:srgbClr val="C00000"/>
              </a:solidFill>
            </a:ln>
          </p:spPr>
        </p:pic>
      </p:grpSp>
      <p:pic>
        <p:nvPicPr>
          <p:cNvPr id="488" name="Picture 9" descr="C:\Users\JOY\Desktop\Paul\Energy_Structures\Icons\hydro-power.png"/>
          <p:cNvPicPr>
            <a:picLocks noChangeAspect="1" noChangeArrowheads="1"/>
          </p:cNvPicPr>
          <p:nvPr/>
        </p:nvPicPr>
        <p:blipFill>
          <a:blip r:embed="rId6" cstate="print">
            <a:lum bright="70000" contrast="-70000"/>
            <a:extLst>
              <a:ext uri="{28A0092B-C50C-407E-A947-70E740481C1C}">
                <a14:useLocalDpi xmlns:a14="http://schemas.microsoft.com/office/drawing/2010/main" val="0"/>
              </a:ext>
            </a:extLst>
          </a:blip>
          <a:srcRect/>
          <a:stretch>
            <a:fillRect/>
          </a:stretch>
        </p:blipFill>
        <p:spPr bwMode="auto">
          <a:xfrm>
            <a:off x="463791" y="4875358"/>
            <a:ext cx="546483" cy="546483"/>
          </a:xfrm>
          <a:prstGeom prst="rect">
            <a:avLst/>
          </a:prstGeom>
          <a:noFill/>
          <a:extLst>
            <a:ext uri="{909E8E84-426E-40DD-AFC4-6F175D3DCCD1}">
              <a14:hiddenFill xmlns:a14="http://schemas.microsoft.com/office/drawing/2010/main">
                <a:solidFill>
                  <a:srgbClr val="FFFFFF"/>
                </a:solidFill>
              </a14:hiddenFill>
            </a:ext>
          </a:extLst>
        </p:spPr>
      </p:pic>
      <p:sp>
        <p:nvSpPr>
          <p:cNvPr id="489" name="Oval 488"/>
          <p:cNvSpPr/>
          <p:nvPr/>
        </p:nvSpPr>
        <p:spPr>
          <a:xfrm>
            <a:off x="388353" y="2480722"/>
            <a:ext cx="762000" cy="762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0" name="Oval 489"/>
          <p:cNvSpPr/>
          <p:nvPr/>
        </p:nvSpPr>
        <p:spPr>
          <a:xfrm>
            <a:off x="1285533" y="2487903"/>
            <a:ext cx="762000" cy="762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1" name="Picture 14" descr="C:\Users\JOY\Desktop\Paul\Energy_Structures\Icons\transformer.png"/>
          <p:cNvPicPr>
            <a:picLocks noChangeAspect="1" noChangeArrowheads="1"/>
          </p:cNvPicPr>
          <p:nvPr/>
        </p:nvPicPr>
        <p:blipFill>
          <a:blip r:embed="rId7" cstate="print">
            <a:lum bright="70000" contrast="-70000"/>
            <a:extLst>
              <a:ext uri="{28A0092B-C50C-407E-A947-70E740481C1C}">
                <a14:useLocalDpi xmlns:a14="http://schemas.microsoft.com/office/drawing/2010/main" val="0"/>
              </a:ext>
            </a:extLst>
          </a:blip>
          <a:srcRect/>
          <a:stretch>
            <a:fillRect/>
          </a:stretch>
        </p:blipFill>
        <p:spPr bwMode="auto">
          <a:xfrm>
            <a:off x="1463795" y="1397061"/>
            <a:ext cx="487787" cy="487787"/>
          </a:xfrm>
          <a:prstGeom prst="rect">
            <a:avLst/>
          </a:prstGeom>
          <a:noFill/>
          <a:extLst>
            <a:ext uri="{909E8E84-426E-40DD-AFC4-6F175D3DCCD1}">
              <a14:hiddenFill xmlns:a14="http://schemas.microsoft.com/office/drawing/2010/main">
                <a:solidFill>
                  <a:srgbClr val="FFFFFF"/>
                </a:solidFill>
              </a14:hiddenFill>
            </a:ext>
          </a:extLst>
        </p:spPr>
      </p:pic>
      <p:pic>
        <p:nvPicPr>
          <p:cNvPr id="492" name="Picture 14" descr="C:\Users\JOY\Desktop\Paul\Energy_Structures\Icons\transformer.png"/>
          <p:cNvPicPr>
            <a:picLocks noChangeAspect="1" noChangeArrowheads="1"/>
          </p:cNvPicPr>
          <p:nvPr/>
        </p:nvPicPr>
        <p:blipFill>
          <a:blip r:embed="rId7" cstate="print">
            <a:lum bright="70000" contrast="-70000"/>
            <a:extLst>
              <a:ext uri="{28A0092B-C50C-407E-A947-70E740481C1C}">
                <a14:useLocalDpi xmlns:a14="http://schemas.microsoft.com/office/drawing/2010/main" val="0"/>
              </a:ext>
            </a:extLst>
          </a:blip>
          <a:srcRect/>
          <a:stretch>
            <a:fillRect/>
          </a:stretch>
        </p:blipFill>
        <p:spPr bwMode="auto">
          <a:xfrm>
            <a:off x="1449523" y="2625010"/>
            <a:ext cx="487787" cy="487787"/>
          </a:xfrm>
          <a:prstGeom prst="rect">
            <a:avLst/>
          </a:prstGeom>
          <a:solidFill>
            <a:srgbClr val="C00000"/>
          </a:solidFill>
          <a:ln>
            <a:solidFill>
              <a:srgbClr val="C00000"/>
            </a:solidFill>
          </a:ln>
        </p:spPr>
      </p:pic>
      <p:pic>
        <p:nvPicPr>
          <p:cNvPr id="493" name="Picture 14" descr="C:\Users\JOY\Desktop\Paul\Energy_Structures\Icons\transformer.png"/>
          <p:cNvPicPr>
            <a:picLocks noChangeAspect="1" noChangeArrowheads="1"/>
          </p:cNvPicPr>
          <p:nvPr/>
        </p:nvPicPr>
        <p:blipFill>
          <a:blip r:embed="rId7" cstate="print">
            <a:lum bright="70000" contrast="-70000"/>
            <a:extLst>
              <a:ext uri="{28A0092B-C50C-407E-A947-70E740481C1C}">
                <a14:useLocalDpi xmlns:a14="http://schemas.microsoft.com/office/drawing/2010/main" val="0"/>
              </a:ext>
            </a:extLst>
          </a:blip>
          <a:srcRect/>
          <a:stretch>
            <a:fillRect/>
          </a:stretch>
        </p:blipFill>
        <p:spPr bwMode="auto">
          <a:xfrm>
            <a:off x="1452617" y="3728231"/>
            <a:ext cx="487787" cy="487787"/>
          </a:xfrm>
          <a:prstGeom prst="rect">
            <a:avLst/>
          </a:prstGeom>
          <a:noFill/>
          <a:extLst>
            <a:ext uri="{909E8E84-426E-40DD-AFC4-6F175D3DCCD1}">
              <a14:hiddenFill xmlns:a14="http://schemas.microsoft.com/office/drawing/2010/main">
                <a:solidFill>
                  <a:srgbClr val="FFFFFF"/>
                </a:solidFill>
              </a14:hiddenFill>
            </a:ext>
          </a:extLst>
        </p:spPr>
      </p:pic>
      <p:pic>
        <p:nvPicPr>
          <p:cNvPr id="494" name="Picture 14" descr="C:\Users\JOY\Desktop\Paul\Energy_Structures\Icons\transformer.png"/>
          <p:cNvPicPr>
            <a:picLocks noChangeAspect="1" noChangeArrowheads="1"/>
          </p:cNvPicPr>
          <p:nvPr/>
        </p:nvPicPr>
        <p:blipFill>
          <a:blip r:embed="rId7" cstate="print">
            <a:lum bright="70000" contrast="-70000"/>
            <a:extLst>
              <a:ext uri="{28A0092B-C50C-407E-A947-70E740481C1C}">
                <a14:useLocalDpi xmlns:a14="http://schemas.microsoft.com/office/drawing/2010/main" val="0"/>
              </a:ext>
            </a:extLst>
          </a:blip>
          <a:srcRect/>
          <a:stretch>
            <a:fillRect/>
          </a:stretch>
        </p:blipFill>
        <p:spPr bwMode="auto">
          <a:xfrm>
            <a:off x="1396906" y="4978710"/>
            <a:ext cx="487787" cy="487787"/>
          </a:xfrm>
          <a:prstGeom prst="rect">
            <a:avLst/>
          </a:prstGeom>
          <a:noFill/>
          <a:extLst>
            <a:ext uri="{909E8E84-426E-40DD-AFC4-6F175D3DCCD1}">
              <a14:hiddenFill xmlns:a14="http://schemas.microsoft.com/office/drawing/2010/main">
                <a:solidFill>
                  <a:srgbClr val="FFFFFF"/>
                </a:solidFill>
              </a14:hiddenFill>
            </a:ext>
          </a:extLst>
        </p:spPr>
      </p:pic>
      <p:grpSp>
        <p:nvGrpSpPr>
          <p:cNvPr id="495" name="Group 494"/>
          <p:cNvGrpSpPr/>
          <p:nvPr/>
        </p:nvGrpSpPr>
        <p:grpSpPr>
          <a:xfrm>
            <a:off x="7397524" y="4584090"/>
            <a:ext cx="1336184" cy="1342622"/>
            <a:chOff x="5103790" y="2164724"/>
            <a:chExt cx="1336184" cy="1342622"/>
          </a:xfrm>
          <a:solidFill>
            <a:srgbClr val="C00000"/>
          </a:solidFill>
        </p:grpSpPr>
        <p:grpSp>
          <p:nvGrpSpPr>
            <p:cNvPr id="496" name="Group 80"/>
            <p:cNvGrpSpPr/>
            <p:nvPr/>
          </p:nvGrpSpPr>
          <p:grpSpPr>
            <a:xfrm>
              <a:off x="5103790" y="2164724"/>
              <a:ext cx="1336184" cy="1342622"/>
              <a:chOff x="5103790" y="2164724"/>
              <a:chExt cx="1336184" cy="1342622"/>
            </a:xfrm>
            <a:grpFill/>
          </p:grpSpPr>
          <p:sp>
            <p:nvSpPr>
              <p:cNvPr id="498" name="Oval 497"/>
              <p:cNvSpPr/>
              <p:nvPr/>
            </p:nvSpPr>
            <p:spPr>
              <a:xfrm>
                <a:off x="5295900" y="2164724"/>
                <a:ext cx="762000" cy="762000"/>
              </a:xfrm>
              <a:prstGeom prst="ellipse">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9" name="Oval 498"/>
              <p:cNvSpPr/>
              <p:nvPr/>
            </p:nvSpPr>
            <p:spPr>
              <a:xfrm>
                <a:off x="5677974" y="2539284"/>
                <a:ext cx="762000" cy="762000"/>
              </a:xfrm>
              <a:prstGeom prst="ellipse">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0" name="Oval 499"/>
              <p:cNvSpPr/>
              <p:nvPr/>
            </p:nvSpPr>
            <p:spPr>
              <a:xfrm>
                <a:off x="5103790" y="2745346"/>
                <a:ext cx="762000" cy="762000"/>
              </a:xfrm>
              <a:prstGeom prst="ellipse">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1" name="Picture 3" descr="C:\Users\JOY\Desktop\Paul\Energy_Structures\Icons\electricity-tower.png"/>
              <p:cNvPicPr>
                <a:picLocks noChangeAspect="1" noChangeArrowheads="1"/>
              </p:cNvPicPr>
              <p:nvPr/>
            </p:nvPicPr>
            <p:blipFill>
              <a:blip r:embed="rId8" cstate="print">
                <a:lum bright="70000" contrast="-70000"/>
                <a:extLst>
                  <a:ext uri="{28A0092B-C50C-407E-A947-70E740481C1C}">
                    <a14:useLocalDpi xmlns:a14="http://schemas.microsoft.com/office/drawing/2010/main" val="0"/>
                  </a:ext>
                </a:extLst>
              </a:blip>
              <a:srcRect/>
              <a:stretch>
                <a:fillRect/>
              </a:stretch>
            </p:blipFill>
            <p:spPr bwMode="auto">
              <a:xfrm>
                <a:off x="5577838" y="2708345"/>
                <a:ext cx="470413" cy="470413"/>
              </a:xfrm>
              <a:prstGeom prst="rect">
                <a:avLst/>
              </a:prstGeom>
              <a:grpFill/>
              <a:ln>
                <a:solidFill>
                  <a:srgbClr val="C00000"/>
                </a:solidFill>
              </a:ln>
            </p:spPr>
          </p:pic>
          <p:grpSp>
            <p:nvGrpSpPr>
              <p:cNvPr id="502" name="Group 88"/>
              <p:cNvGrpSpPr/>
              <p:nvPr/>
            </p:nvGrpSpPr>
            <p:grpSpPr>
              <a:xfrm>
                <a:off x="5431867" y="2278445"/>
                <a:ext cx="911429" cy="829349"/>
                <a:chOff x="5431867" y="2278445"/>
                <a:chExt cx="911429" cy="829349"/>
              </a:xfrm>
              <a:grpFill/>
            </p:grpSpPr>
            <p:pic>
              <p:nvPicPr>
                <p:cNvPr id="503" name="Picture 5" descr="C:\Users\JOY\Desktop\Paul\Energy_Structures\Icons\house.png"/>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a:stretch>
                  <a:fillRect/>
                </a:stretch>
              </p:blipFill>
              <p:spPr bwMode="auto">
                <a:xfrm>
                  <a:off x="5431867" y="2278445"/>
                  <a:ext cx="348958" cy="348958"/>
                </a:xfrm>
                <a:prstGeom prst="rect">
                  <a:avLst/>
                </a:prstGeom>
                <a:grpFill/>
                <a:ln>
                  <a:solidFill>
                    <a:srgbClr val="C00000"/>
                  </a:solidFill>
                </a:ln>
              </p:spPr>
            </p:pic>
            <p:pic>
              <p:nvPicPr>
                <p:cNvPr id="504" name="Picture 5" descr="C:\Users\JOY\Desktop\Paul\Energy_Structures\Icons\house.png"/>
                <p:cNvPicPr>
                  <a:picLocks noChangeAspect="1" noChangeArrowheads="1"/>
                </p:cNvPicPr>
                <p:nvPr/>
              </p:nvPicPr>
              <p:blipFill>
                <a:blip r:embed="rId10" cstate="print">
                  <a:lum bright="70000" contrast="-70000"/>
                  <a:extLst>
                    <a:ext uri="{28A0092B-C50C-407E-A947-70E740481C1C}">
                      <a14:useLocalDpi xmlns:a14="http://schemas.microsoft.com/office/drawing/2010/main" val="0"/>
                    </a:ext>
                  </a:extLst>
                </a:blip>
                <a:srcRect/>
                <a:stretch>
                  <a:fillRect/>
                </a:stretch>
              </p:blipFill>
              <p:spPr bwMode="auto">
                <a:xfrm>
                  <a:off x="6008898" y="2773396"/>
                  <a:ext cx="334398" cy="334398"/>
                </a:xfrm>
                <a:prstGeom prst="rect">
                  <a:avLst/>
                </a:prstGeom>
                <a:grpFill/>
                <a:ln>
                  <a:solidFill>
                    <a:srgbClr val="C00000"/>
                  </a:solidFill>
                </a:ln>
              </p:spPr>
            </p:pic>
          </p:grpSp>
        </p:grpSp>
        <p:pic>
          <p:nvPicPr>
            <p:cNvPr id="497" name="Picture 5" descr="C:\Users\JOY\Desktop\Paul\Energy_Structures\Icons\house.png"/>
            <p:cNvPicPr>
              <a:picLocks noChangeAspect="1" noChangeArrowheads="1"/>
            </p:cNvPicPr>
            <p:nvPr/>
          </p:nvPicPr>
          <p:blipFill>
            <a:blip r:embed="rId11" cstate="print">
              <a:lum bright="70000" contrast="-70000"/>
              <a:extLst>
                <a:ext uri="{28A0092B-C50C-407E-A947-70E740481C1C}">
                  <a14:useLocalDpi xmlns:a14="http://schemas.microsoft.com/office/drawing/2010/main" val="0"/>
                </a:ext>
              </a:extLst>
            </a:blip>
            <a:srcRect/>
            <a:stretch>
              <a:fillRect/>
            </a:stretch>
          </p:blipFill>
          <p:spPr bwMode="auto">
            <a:xfrm>
              <a:off x="5418656" y="2863581"/>
              <a:ext cx="326423" cy="338071"/>
            </a:xfrm>
            <a:prstGeom prst="rect">
              <a:avLst/>
            </a:prstGeom>
            <a:grpFill/>
            <a:ln>
              <a:solidFill>
                <a:srgbClr val="C00000"/>
              </a:solidFill>
            </a:ln>
          </p:spPr>
        </p:pic>
      </p:grpSp>
      <p:grpSp>
        <p:nvGrpSpPr>
          <p:cNvPr id="505" name="Group 504"/>
          <p:cNvGrpSpPr/>
          <p:nvPr/>
        </p:nvGrpSpPr>
        <p:grpSpPr>
          <a:xfrm>
            <a:off x="6866412" y="1308472"/>
            <a:ext cx="1449953" cy="1400616"/>
            <a:chOff x="5177551" y="2164724"/>
            <a:chExt cx="1262423" cy="1301006"/>
          </a:xfrm>
          <a:solidFill>
            <a:srgbClr val="C00000"/>
          </a:solidFill>
        </p:grpSpPr>
        <p:grpSp>
          <p:nvGrpSpPr>
            <p:cNvPr id="506" name="Group 94"/>
            <p:cNvGrpSpPr/>
            <p:nvPr/>
          </p:nvGrpSpPr>
          <p:grpSpPr>
            <a:xfrm>
              <a:off x="5177551" y="2164724"/>
              <a:ext cx="1262423" cy="1301006"/>
              <a:chOff x="5177551" y="2164724"/>
              <a:chExt cx="1262423" cy="1301006"/>
            </a:xfrm>
            <a:grpFill/>
          </p:grpSpPr>
          <p:sp>
            <p:nvSpPr>
              <p:cNvPr id="508" name="Oval 507"/>
              <p:cNvSpPr/>
              <p:nvPr/>
            </p:nvSpPr>
            <p:spPr>
              <a:xfrm>
                <a:off x="5295900" y="2164724"/>
                <a:ext cx="762000" cy="762000"/>
              </a:xfrm>
              <a:prstGeom prst="ellipse">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9" name="Oval 508"/>
              <p:cNvSpPr/>
              <p:nvPr/>
            </p:nvSpPr>
            <p:spPr>
              <a:xfrm>
                <a:off x="5677974" y="2539284"/>
                <a:ext cx="762000" cy="762000"/>
              </a:xfrm>
              <a:prstGeom prst="ellipse">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0" name="Oval 509"/>
              <p:cNvSpPr/>
              <p:nvPr/>
            </p:nvSpPr>
            <p:spPr>
              <a:xfrm>
                <a:off x="5177551" y="2745347"/>
                <a:ext cx="688239" cy="720383"/>
              </a:xfrm>
              <a:prstGeom prst="ellipse">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11" name="Group 102"/>
              <p:cNvGrpSpPr/>
              <p:nvPr/>
            </p:nvGrpSpPr>
            <p:grpSpPr>
              <a:xfrm>
                <a:off x="5565738" y="2469497"/>
                <a:ext cx="750646" cy="713297"/>
                <a:chOff x="5565738" y="2469497"/>
                <a:chExt cx="750646" cy="713297"/>
              </a:xfrm>
              <a:grpFill/>
            </p:grpSpPr>
            <p:pic>
              <p:nvPicPr>
                <p:cNvPr id="512" name="Picture 5" descr="C:\Users\JOY\Desktop\Paul\Energy_Structures\Icons\house.png"/>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5933584" y="2799994"/>
                  <a:ext cx="382800" cy="382800"/>
                </a:xfrm>
                <a:prstGeom prst="rect">
                  <a:avLst/>
                </a:prstGeom>
                <a:grpFill/>
                <a:ln>
                  <a:solidFill>
                    <a:srgbClr val="C00000"/>
                  </a:solidFill>
                </a:ln>
              </p:spPr>
            </p:pic>
            <p:pic>
              <p:nvPicPr>
                <p:cNvPr id="513" name="Picture 5" descr="C:\Users\JOY\Desktop\Paul\Energy_Structures\Icons\house.png"/>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5565738" y="2469497"/>
                  <a:ext cx="381657" cy="381658"/>
                </a:xfrm>
                <a:prstGeom prst="rect">
                  <a:avLst/>
                </a:prstGeom>
                <a:grpFill/>
                <a:ln>
                  <a:solidFill>
                    <a:srgbClr val="C00000"/>
                  </a:solidFill>
                </a:ln>
              </p:spPr>
            </p:pic>
          </p:grpSp>
        </p:grpSp>
        <p:pic>
          <p:nvPicPr>
            <p:cNvPr id="507" name="Picture 5" descr="C:\Users\JOY\Desktop\Paul\Energy_Structures\Icons\house.png"/>
            <p:cNvPicPr>
              <a:picLocks noChangeAspect="1" noChangeArrowheads="1"/>
            </p:cNvPicPr>
            <p:nvPr/>
          </p:nvPicPr>
          <p:blipFill>
            <a:blip r:embed="rId12" cstate="print">
              <a:lum bright="70000" contrast="-70000"/>
              <a:extLst>
                <a:ext uri="{28A0092B-C50C-407E-A947-70E740481C1C}">
                  <a14:useLocalDpi xmlns:a14="http://schemas.microsoft.com/office/drawing/2010/main" val="0"/>
                </a:ext>
              </a:extLst>
            </a:blip>
            <a:srcRect/>
            <a:stretch>
              <a:fillRect/>
            </a:stretch>
          </p:blipFill>
          <p:spPr bwMode="auto">
            <a:xfrm>
              <a:off x="5290276" y="2985510"/>
              <a:ext cx="361789" cy="374700"/>
            </a:xfrm>
            <a:prstGeom prst="rect">
              <a:avLst/>
            </a:prstGeom>
            <a:grpFill/>
            <a:ln>
              <a:solidFill>
                <a:srgbClr val="C00000"/>
              </a:solidFill>
            </a:ln>
          </p:spPr>
        </p:pic>
      </p:grpSp>
      <p:sp>
        <p:nvSpPr>
          <p:cNvPr id="514" name="Oval 513"/>
          <p:cNvSpPr/>
          <p:nvPr/>
        </p:nvSpPr>
        <p:spPr>
          <a:xfrm>
            <a:off x="8383917" y="3519591"/>
            <a:ext cx="720871" cy="65233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5" name="Picture 8" descr="C:\Users\JOY\Desktop\Paul\Energy_Structures\Icons\factory.png"/>
          <p:cNvPicPr>
            <a:picLocks noChangeAspect="1" noChangeArrowheads="1"/>
          </p:cNvPicPr>
          <p:nvPr/>
        </p:nvPicPr>
        <p:blipFill>
          <a:blip r:embed="rId13" cstate="print">
            <a:lum bright="70000" contrast="-70000"/>
            <a:extLst>
              <a:ext uri="{28A0092B-C50C-407E-A947-70E740481C1C}">
                <a14:useLocalDpi xmlns:a14="http://schemas.microsoft.com/office/drawing/2010/main" val="0"/>
              </a:ext>
            </a:extLst>
          </a:blip>
          <a:srcRect/>
          <a:stretch>
            <a:fillRect/>
          </a:stretch>
        </p:blipFill>
        <p:spPr bwMode="auto">
          <a:xfrm>
            <a:off x="8505638" y="3585376"/>
            <a:ext cx="461697" cy="461697"/>
          </a:xfrm>
          <a:prstGeom prst="rect">
            <a:avLst/>
          </a:prstGeom>
          <a:noFill/>
          <a:extLst>
            <a:ext uri="{909E8E84-426E-40DD-AFC4-6F175D3DCCD1}">
              <a14:hiddenFill xmlns:a14="http://schemas.microsoft.com/office/drawing/2010/main">
                <a:solidFill>
                  <a:srgbClr val="FFFFFF"/>
                </a:solidFill>
              </a14:hiddenFill>
            </a:ext>
          </a:extLst>
        </p:spPr>
      </p:pic>
      <p:sp>
        <p:nvSpPr>
          <p:cNvPr id="516" name="Oval 515"/>
          <p:cNvSpPr/>
          <p:nvPr/>
        </p:nvSpPr>
        <p:spPr>
          <a:xfrm>
            <a:off x="7502401" y="3440153"/>
            <a:ext cx="762000" cy="762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 name="Right Arrow 40"/>
          <p:cNvSpPr/>
          <p:nvPr/>
        </p:nvSpPr>
        <p:spPr>
          <a:xfrm rot="19516995">
            <a:off x="2239215" y="1384149"/>
            <a:ext cx="457200" cy="371251"/>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8" name="Right Arrow 517"/>
          <p:cNvSpPr/>
          <p:nvPr/>
        </p:nvSpPr>
        <p:spPr>
          <a:xfrm rot="1881341">
            <a:off x="2190292" y="5280825"/>
            <a:ext cx="457200" cy="395505"/>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 name="Right Arrow 518"/>
          <p:cNvSpPr/>
          <p:nvPr/>
        </p:nvSpPr>
        <p:spPr>
          <a:xfrm rot="882078">
            <a:off x="3895584" y="5712069"/>
            <a:ext cx="457200" cy="283997"/>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0" name="Right Arrow 519"/>
          <p:cNvSpPr/>
          <p:nvPr/>
        </p:nvSpPr>
        <p:spPr>
          <a:xfrm rot="19697134">
            <a:off x="3752323" y="4359132"/>
            <a:ext cx="457200" cy="285322"/>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1" name="Straight Connector 520"/>
          <p:cNvCxnSpPr>
            <a:stCxn id="463" idx="6"/>
            <a:endCxn id="466" idx="2"/>
          </p:cNvCxnSpPr>
          <p:nvPr/>
        </p:nvCxnSpPr>
        <p:spPr>
          <a:xfrm>
            <a:off x="1174287" y="1650013"/>
            <a:ext cx="152400"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2" name="Straight Connector 56"/>
          <p:cNvCxnSpPr>
            <a:stCxn id="489" idx="6"/>
            <a:endCxn id="490" idx="2"/>
          </p:cNvCxnSpPr>
          <p:nvPr/>
        </p:nvCxnSpPr>
        <p:spPr>
          <a:xfrm>
            <a:off x="1150353" y="2861722"/>
            <a:ext cx="135180" cy="7181"/>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3" name="Straight Connector 522"/>
          <p:cNvCxnSpPr>
            <a:stCxn id="464" idx="6"/>
            <a:endCxn id="467" idx="2"/>
          </p:cNvCxnSpPr>
          <p:nvPr/>
        </p:nvCxnSpPr>
        <p:spPr>
          <a:xfrm flipV="1">
            <a:off x="1159889" y="4023471"/>
            <a:ext cx="155620" cy="637"/>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4" name="Straight Connector 523"/>
          <p:cNvCxnSpPr>
            <a:stCxn id="465" idx="6"/>
            <a:endCxn id="468" idx="2"/>
          </p:cNvCxnSpPr>
          <p:nvPr/>
        </p:nvCxnSpPr>
        <p:spPr>
          <a:xfrm>
            <a:off x="1148579" y="5192762"/>
            <a:ext cx="141172" cy="52412"/>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525" name="Right Arrow 524"/>
          <p:cNvSpPr/>
          <p:nvPr/>
        </p:nvSpPr>
        <p:spPr>
          <a:xfrm rot="20385452">
            <a:off x="3848165" y="1060170"/>
            <a:ext cx="347835" cy="291941"/>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6" name="Right Arrow 525"/>
          <p:cNvSpPr/>
          <p:nvPr/>
        </p:nvSpPr>
        <p:spPr>
          <a:xfrm rot="576908">
            <a:off x="3873245" y="2803730"/>
            <a:ext cx="369480" cy="25246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7" name="Right Arrow 526"/>
          <p:cNvSpPr/>
          <p:nvPr/>
        </p:nvSpPr>
        <p:spPr>
          <a:xfrm rot="19384144">
            <a:off x="6743316" y="5659943"/>
            <a:ext cx="457200" cy="18799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8" name="Right Arrow 527"/>
          <p:cNvSpPr/>
          <p:nvPr/>
        </p:nvSpPr>
        <p:spPr>
          <a:xfrm rot="1937314">
            <a:off x="6745026" y="1089373"/>
            <a:ext cx="365760" cy="130355"/>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9" name="Oval 528"/>
          <p:cNvSpPr/>
          <p:nvPr/>
        </p:nvSpPr>
        <p:spPr>
          <a:xfrm>
            <a:off x="9030291" y="3519591"/>
            <a:ext cx="534365" cy="600585"/>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0" name="Picture 2" descr="C:\Users\JOY\Desktop\Paul\Energy_Structures\Icons\generator.png"/>
          <p:cNvPicPr>
            <a:picLocks noChangeAspect="1" noChangeArrowheads="1"/>
          </p:cNvPicPr>
          <p:nvPr/>
        </p:nvPicPr>
        <p:blipFill>
          <a:blip r:embed="rId14" cstate="print">
            <a:lum bright="70000" contrast="-70000"/>
            <a:extLst>
              <a:ext uri="{28A0092B-C50C-407E-A947-70E740481C1C}">
                <a14:useLocalDpi xmlns:a14="http://schemas.microsoft.com/office/drawing/2010/main" val="0"/>
              </a:ext>
            </a:extLst>
          </a:blip>
          <a:srcRect/>
          <a:stretch>
            <a:fillRect/>
          </a:stretch>
        </p:blipFill>
        <p:spPr bwMode="auto">
          <a:xfrm>
            <a:off x="9171903" y="3614807"/>
            <a:ext cx="296218" cy="296217"/>
          </a:xfrm>
          <a:prstGeom prst="rect">
            <a:avLst/>
          </a:prstGeom>
          <a:noFill/>
          <a:extLst>
            <a:ext uri="{909E8E84-426E-40DD-AFC4-6F175D3DCCD1}">
              <a14:hiddenFill xmlns:a14="http://schemas.microsoft.com/office/drawing/2010/main">
                <a:solidFill>
                  <a:srgbClr val="FFFFFF"/>
                </a:solidFill>
              </a14:hiddenFill>
            </a:ext>
          </a:extLst>
        </p:spPr>
      </p:pic>
      <p:pic>
        <p:nvPicPr>
          <p:cNvPr id="531" name="Picture 7" descr="C:\Users\JOY\Desktop\Paul\Energy_Structures\Icons\power-line.png"/>
          <p:cNvPicPr>
            <a:picLocks noChangeAspect="1" noChangeArrowheads="1"/>
          </p:cNvPicPr>
          <p:nvPr/>
        </p:nvPicPr>
        <p:blipFill>
          <a:blip r:embed="rId15" cstate="print">
            <a:lum bright="70000" contrast="-70000"/>
            <a:extLst>
              <a:ext uri="{28A0092B-C50C-407E-A947-70E740481C1C}">
                <a14:useLocalDpi xmlns:a14="http://schemas.microsoft.com/office/drawing/2010/main" val="0"/>
              </a:ext>
            </a:extLst>
          </a:blip>
          <a:srcRect/>
          <a:stretch>
            <a:fillRect/>
          </a:stretch>
        </p:blipFill>
        <p:spPr bwMode="auto">
          <a:xfrm>
            <a:off x="4458361" y="785276"/>
            <a:ext cx="484550" cy="484551"/>
          </a:xfrm>
          <a:prstGeom prst="rect">
            <a:avLst/>
          </a:prstGeom>
          <a:noFill/>
          <a:extLst>
            <a:ext uri="{909E8E84-426E-40DD-AFC4-6F175D3DCCD1}">
              <a14:hiddenFill xmlns:a14="http://schemas.microsoft.com/office/drawing/2010/main">
                <a:solidFill>
                  <a:srgbClr val="FFFFFF"/>
                </a:solidFill>
              </a14:hiddenFill>
            </a:ext>
          </a:extLst>
        </p:spPr>
      </p:pic>
      <p:pic>
        <p:nvPicPr>
          <p:cNvPr id="532" name="Picture 11" descr="C:\Users\JOY\Desktop\Paul\Energy_Structures\Icons\power-plant.png"/>
          <p:cNvPicPr>
            <a:picLocks noChangeAspect="1" noChangeArrowheads="1"/>
          </p:cNvPicPr>
          <p:nvPr/>
        </p:nvPicPr>
        <p:blipFill>
          <a:blip r:embed="rId16" cstate="print">
            <a:lum bright="70000" contrast="-70000"/>
            <a:extLst>
              <a:ext uri="{28A0092B-C50C-407E-A947-70E740481C1C}">
                <a14:useLocalDpi xmlns:a14="http://schemas.microsoft.com/office/drawing/2010/main" val="0"/>
              </a:ext>
            </a:extLst>
          </a:blip>
          <a:srcRect/>
          <a:stretch>
            <a:fillRect/>
          </a:stretch>
        </p:blipFill>
        <p:spPr bwMode="auto">
          <a:xfrm>
            <a:off x="497079" y="1398553"/>
            <a:ext cx="505907" cy="505907"/>
          </a:xfrm>
          <a:prstGeom prst="rect">
            <a:avLst/>
          </a:prstGeom>
          <a:noFill/>
          <a:extLst>
            <a:ext uri="{909E8E84-426E-40DD-AFC4-6F175D3DCCD1}">
              <a14:hiddenFill xmlns:a14="http://schemas.microsoft.com/office/drawing/2010/main">
                <a:solidFill>
                  <a:srgbClr val="FFFFFF"/>
                </a:solidFill>
              </a14:hiddenFill>
            </a:ext>
          </a:extLst>
        </p:spPr>
      </p:pic>
      <p:pic>
        <p:nvPicPr>
          <p:cNvPr id="533" name="Picture 3" descr="C:\Users\JOY\Desktop\Paul\Energy_Structures\Icons\electricity-tower.png"/>
          <p:cNvPicPr>
            <a:picLocks noChangeAspect="1" noChangeArrowheads="1"/>
          </p:cNvPicPr>
          <p:nvPr/>
        </p:nvPicPr>
        <p:blipFill>
          <a:blip r:embed="rId8" cstate="print">
            <a:lum bright="70000" contrast="-70000"/>
            <a:extLst>
              <a:ext uri="{28A0092B-C50C-407E-A947-70E740481C1C}">
                <a14:useLocalDpi xmlns:a14="http://schemas.microsoft.com/office/drawing/2010/main" val="0"/>
              </a:ext>
            </a:extLst>
          </a:blip>
          <a:srcRect/>
          <a:stretch>
            <a:fillRect/>
          </a:stretch>
        </p:blipFill>
        <p:spPr bwMode="auto">
          <a:xfrm>
            <a:off x="7320224" y="5305666"/>
            <a:ext cx="470413" cy="470413"/>
          </a:xfrm>
          <a:prstGeom prst="rect">
            <a:avLst/>
          </a:prstGeom>
          <a:noFill/>
          <a:extLst>
            <a:ext uri="{909E8E84-426E-40DD-AFC4-6F175D3DCCD1}">
              <a14:hiddenFill xmlns:a14="http://schemas.microsoft.com/office/drawing/2010/main">
                <a:solidFill>
                  <a:srgbClr val="FFFFFF"/>
                </a:solidFill>
              </a14:hiddenFill>
            </a:ext>
          </a:extLst>
        </p:spPr>
      </p:pic>
      <p:pic>
        <p:nvPicPr>
          <p:cNvPr id="534" name="Picture 5" descr="C:\Users\JOY\Desktop\Paul\Energy_Structures\Icons\house.png"/>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7609582" y="3535776"/>
            <a:ext cx="523979" cy="523979"/>
          </a:xfrm>
          <a:prstGeom prst="rect">
            <a:avLst/>
          </a:prstGeom>
          <a:noFill/>
          <a:extLst>
            <a:ext uri="{909E8E84-426E-40DD-AFC4-6F175D3DCCD1}">
              <a14:hiddenFill xmlns:a14="http://schemas.microsoft.com/office/drawing/2010/main">
                <a:solidFill>
                  <a:srgbClr val="FFFFFF"/>
                </a:solidFill>
              </a14:hiddenFill>
            </a:ext>
          </a:extLst>
        </p:spPr>
      </p:pic>
      <p:pic>
        <p:nvPicPr>
          <p:cNvPr id="535" name="Picture 16" descr="C:\Users\JOY\Desktop\Paul\Energy_Structures\Icons\wind-energy.png"/>
          <p:cNvPicPr>
            <a:picLocks noChangeAspect="1" noChangeArrowheads="1"/>
          </p:cNvPicPr>
          <p:nvPr/>
        </p:nvPicPr>
        <p:blipFill rotWithShape="1">
          <a:blip r:embed="rId17" cstate="print">
            <a:lum bright="70000" contrast="-70000"/>
            <a:extLst>
              <a:ext uri="{28A0092B-C50C-407E-A947-70E740481C1C}">
                <a14:useLocalDpi xmlns:a14="http://schemas.microsoft.com/office/drawing/2010/main" val="0"/>
              </a:ext>
            </a:extLst>
          </a:blip>
          <a:srcRect/>
          <a:stretch/>
        </p:blipFill>
        <p:spPr bwMode="auto">
          <a:xfrm>
            <a:off x="542014" y="3740896"/>
            <a:ext cx="442880" cy="442880"/>
          </a:xfrm>
          <a:prstGeom prst="rect">
            <a:avLst/>
          </a:prstGeom>
          <a:noFill/>
          <a:extLst>
            <a:ext uri="{909E8E84-426E-40DD-AFC4-6F175D3DCCD1}">
              <a14:hiddenFill xmlns:a14="http://schemas.microsoft.com/office/drawing/2010/main">
                <a:solidFill>
                  <a:srgbClr val="FFFFFF"/>
                </a:solidFill>
              </a14:hiddenFill>
            </a:ext>
          </a:extLst>
        </p:spPr>
      </p:pic>
      <p:pic>
        <p:nvPicPr>
          <p:cNvPr id="536" name="Picture 15" descr="C:\Users\JOY\Desktop\Paul\Energy_Structures\Icons\solar-panel.png"/>
          <p:cNvPicPr>
            <a:picLocks noChangeAspect="1" noChangeArrowheads="1"/>
          </p:cNvPicPr>
          <p:nvPr/>
        </p:nvPicPr>
        <p:blipFill>
          <a:blip r:embed="rId18" cstate="print">
            <a:lum bright="70000" contrast="-70000"/>
            <a:extLst>
              <a:ext uri="{28A0092B-C50C-407E-A947-70E740481C1C}">
                <a14:useLocalDpi xmlns:a14="http://schemas.microsoft.com/office/drawing/2010/main" val="0"/>
              </a:ext>
            </a:extLst>
          </a:blip>
          <a:srcRect/>
          <a:stretch>
            <a:fillRect/>
          </a:stretch>
        </p:blipFill>
        <p:spPr bwMode="auto">
          <a:xfrm>
            <a:off x="8250696" y="4587490"/>
            <a:ext cx="405037" cy="405037"/>
          </a:xfrm>
          <a:prstGeom prst="rect">
            <a:avLst/>
          </a:prstGeom>
          <a:noFill/>
          <a:extLst>
            <a:ext uri="{909E8E84-426E-40DD-AFC4-6F175D3DCCD1}">
              <a14:hiddenFill xmlns:a14="http://schemas.microsoft.com/office/drawing/2010/main">
                <a:solidFill>
                  <a:srgbClr val="FFFFFF"/>
                </a:solidFill>
              </a14:hiddenFill>
            </a:ext>
          </a:extLst>
        </p:spPr>
      </p:pic>
      <p:pic>
        <p:nvPicPr>
          <p:cNvPr id="537" name="Picture 2" descr="C:\Users\JOY\Desktop\Paul\Energy_Structures\Icons\coal.png"/>
          <p:cNvPicPr>
            <a:picLocks noChangeAspect="1" noChangeArrowheads="1"/>
          </p:cNvPicPr>
          <p:nvPr/>
        </p:nvPicPr>
        <p:blipFill>
          <a:blip r:embed="rId19" cstate="print">
            <a:lum bright="70000" contrast="-70000"/>
            <a:extLst>
              <a:ext uri="{28A0092B-C50C-407E-A947-70E740481C1C}">
                <a14:useLocalDpi xmlns:a14="http://schemas.microsoft.com/office/drawing/2010/main" val="0"/>
              </a:ext>
            </a:extLst>
          </a:blip>
          <a:srcRect/>
          <a:stretch>
            <a:fillRect/>
          </a:stretch>
        </p:blipFill>
        <p:spPr bwMode="auto">
          <a:xfrm>
            <a:off x="504166" y="2635822"/>
            <a:ext cx="479145" cy="479145"/>
          </a:xfrm>
          <a:prstGeom prst="rect">
            <a:avLst/>
          </a:prstGeom>
          <a:noFill/>
          <a:extLst>
            <a:ext uri="{909E8E84-426E-40DD-AFC4-6F175D3DCCD1}">
              <a14:hiddenFill xmlns:a14="http://schemas.microsoft.com/office/drawing/2010/main">
                <a:solidFill>
                  <a:srgbClr val="FFFFFF"/>
                </a:solidFill>
              </a14:hiddenFill>
            </a:ext>
          </a:extLst>
        </p:spPr>
      </p:pic>
      <p:pic>
        <p:nvPicPr>
          <p:cNvPr id="538" name="Picture 3" descr="C:\Users\JOY\Desktop\Paul\Energy_Structures\Icons\electricity-tower.png"/>
          <p:cNvPicPr>
            <a:picLocks noChangeAspect="1" noChangeArrowheads="1"/>
          </p:cNvPicPr>
          <p:nvPr/>
        </p:nvPicPr>
        <p:blipFill>
          <a:blip r:embed="rId8" cstate="print">
            <a:lum bright="70000" contrast="-70000"/>
            <a:extLst>
              <a:ext uri="{28A0092B-C50C-407E-A947-70E740481C1C}">
                <a14:useLocalDpi xmlns:a14="http://schemas.microsoft.com/office/drawing/2010/main" val="0"/>
              </a:ext>
            </a:extLst>
          </a:blip>
          <a:srcRect/>
          <a:stretch>
            <a:fillRect/>
          </a:stretch>
        </p:blipFill>
        <p:spPr bwMode="auto">
          <a:xfrm>
            <a:off x="5513705" y="2759941"/>
            <a:ext cx="470413" cy="470413"/>
          </a:xfrm>
          <a:prstGeom prst="rect">
            <a:avLst/>
          </a:prstGeom>
          <a:noFill/>
          <a:extLst>
            <a:ext uri="{909E8E84-426E-40DD-AFC4-6F175D3DCCD1}">
              <a14:hiddenFill xmlns:a14="http://schemas.microsoft.com/office/drawing/2010/main">
                <a:solidFill>
                  <a:srgbClr val="FFFFFF"/>
                </a:solidFill>
              </a14:hiddenFill>
            </a:ext>
          </a:extLst>
        </p:spPr>
      </p:pic>
      <p:pic>
        <p:nvPicPr>
          <p:cNvPr id="539" name="Picture 3" descr="C:\Users\JOY\Desktop\Paul\Energy_Structures\Icons\electricity-tower.png"/>
          <p:cNvPicPr>
            <a:picLocks noChangeAspect="1" noChangeArrowheads="1"/>
          </p:cNvPicPr>
          <p:nvPr/>
        </p:nvPicPr>
        <p:blipFill>
          <a:blip r:embed="rId8" cstate="print">
            <a:lum bright="70000" contrast="-70000"/>
            <a:extLst>
              <a:ext uri="{28A0092B-C50C-407E-A947-70E740481C1C}">
                <a14:useLocalDpi xmlns:a14="http://schemas.microsoft.com/office/drawing/2010/main" val="0"/>
              </a:ext>
            </a:extLst>
          </a:blip>
          <a:srcRect/>
          <a:stretch>
            <a:fillRect/>
          </a:stretch>
        </p:blipFill>
        <p:spPr bwMode="auto">
          <a:xfrm>
            <a:off x="6934153" y="1623727"/>
            <a:ext cx="470413" cy="470413"/>
          </a:xfrm>
          <a:prstGeom prst="rect">
            <a:avLst/>
          </a:prstGeom>
          <a:noFill/>
          <a:extLst>
            <a:ext uri="{909E8E84-426E-40DD-AFC4-6F175D3DCCD1}">
              <a14:hiddenFill xmlns:a14="http://schemas.microsoft.com/office/drawing/2010/main">
                <a:solidFill>
                  <a:srgbClr val="FFFFFF"/>
                </a:solidFill>
              </a14:hiddenFill>
            </a:ext>
          </a:extLst>
        </p:spPr>
      </p:pic>
      <p:pic>
        <p:nvPicPr>
          <p:cNvPr id="540" name="Picture 3" descr="C:\Users\JOY\Desktop\Paul\Energy_Structures\Icons\electricity-tower.png"/>
          <p:cNvPicPr>
            <a:picLocks noChangeAspect="1" noChangeArrowheads="1"/>
          </p:cNvPicPr>
          <p:nvPr/>
        </p:nvPicPr>
        <p:blipFill>
          <a:blip r:embed="rId8" cstate="print">
            <a:lum bright="70000" contrast="-70000"/>
            <a:extLst>
              <a:ext uri="{28A0092B-C50C-407E-A947-70E740481C1C}">
                <a14:useLocalDpi xmlns:a14="http://schemas.microsoft.com/office/drawing/2010/main" val="0"/>
              </a:ext>
            </a:extLst>
          </a:blip>
          <a:srcRect/>
          <a:stretch>
            <a:fillRect/>
          </a:stretch>
        </p:blipFill>
        <p:spPr bwMode="auto">
          <a:xfrm>
            <a:off x="5346407" y="3528678"/>
            <a:ext cx="470413" cy="470413"/>
          </a:xfrm>
          <a:prstGeom prst="rect">
            <a:avLst/>
          </a:prstGeom>
          <a:noFill/>
          <a:extLst>
            <a:ext uri="{909E8E84-426E-40DD-AFC4-6F175D3DCCD1}">
              <a14:hiddenFill xmlns:a14="http://schemas.microsoft.com/office/drawing/2010/main">
                <a:solidFill>
                  <a:srgbClr val="FFFFFF"/>
                </a:solidFill>
              </a14:hiddenFill>
            </a:ext>
          </a:extLst>
        </p:spPr>
      </p:pic>
      <p:grpSp>
        <p:nvGrpSpPr>
          <p:cNvPr id="541" name="Group 540"/>
          <p:cNvGrpSpPr/>
          <p:nvPr/>
        </p:nvGrpSpPr>
        <p:grpSpPr>
          <a:xfrm>
            <a:off x="2304665" y="170033"/>
            <a:ext cx="7221352" cy="409215"/>
            <a:chOff x="160496" y="361449"/>
            <a:chExt cx="8915400" cy="409215"/>
          </a:xfrm>
          <a:solidFill>
            <a:srgbClr val="C00000"/>
          </a:solidFill>
        </p:grpSpPr>
        <p:sp>
          <p:nvSpPr>
            <p:cNvPr id="542" name="Rectangle 541"/>
            <p:cNvSpPr/>
            <p:nvPr/>
          </p:nvSpPr>
          <p:spPr>
            <a:xfrm>
              <a:off x="160496" y="377472"/>
              <a:ext cx="8915400" cy="393192"/>
            </a:xfrm>
            <a:prstGeom prst="rect">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3" name="TextBox 542"/>
            <p:cNvSpPr txBox="1"/>
            <p:nvPr/>
          </p:nvSpPr>
          <p:spPr>
            <a:xfrm>
              <a:off x="338918" y="361449"/>
              <a:ext cx="8558556" cy="400110"/>
            </a:xfrm>
            <a:prstGeom prst="rect">
              <a:avLst/>
            </a:prstGeom>
            <a:grpFill/>
            <a:ln>
              <a:solidFill>
                <a:srgbClr val="C00000"/>
              </a:solidFill>
            </a:ln>
          </p:spPr>
          <p:txBody>
            <a:bodyPr wrap="square" rtlCol="0">
              <a:spAutoFit/>
            </a:bodyPr>
            <a:lstStyle/>
            <a:p>
              <a:r>
                <a:rPr lang="en-US" sz="2000" b="1" dirty="0">
                  <a:solidFill>
                    <a:schemeClr val="bg1"/>
                  </a:solidFill>
                  <a:latin typeface="Cambria" panose="02040503050406030204" pitchFamily="18" charset="0"/>
                  <a:ea typeface="Cambria" panose="02040503050406030204" pitchFamily="18" charset="0"/>
                </a:rPr>
                <a:t>THE NIGERIA POWER GRID DESIGN: A FAILED STRUCTURE</a:t>
              </a:r>
            </a:p>
          </p:txBody>
        </p:sp>
      </p:grpSp>
      <p:sp>
        <p:nvSpPr>
          <p:cNvPr id="544" name="TextBox 543"/>
          <p:cNvSpPr txBox="1"/>
          <p:nvPr/>
        </p:nvSpPr>
        <p:spPr>
          <a:xfrm rot="16200000">
            <a:off x="-1814135" y="3196941"/>
            <a:ext cx="3990521" cy="307777"/>
          </a:xfrm>
          <a:prstGeom prst="rect">
            <a:avLst/>
          </a:prstGeom>
          <a:noFill/>
        </p:spPr>
        <p:txBody>
          <a:bodyPr wrap="square" rtlCol="0">
            <a:spAutoFit/>
          </a:bodyPr>
          <a:lstStyle/>
          <a:p>
            <a:r>
              <a:rPr lang="en-US" sz="1400" b="1" dirty="0"/>
              <a:t>SOURCES OF ELECTRICITY GENERATION</a:t>
            </a:r>
          </a:p>
        </p:txBody>
      </p:sp>
      <p:sp>
        <p:nvSpPr>
          <p:cNvPr id="545" name="TextBox 544"/>
          <p:cNvSpPr txBox="1"/>
          <p:nvPr/>
        </p:nvSpPr>
        <p:spPr>
          <a:xfrm>
            <a:off x="395430" y="3281927"/>
            <a:ext cx="1117576" cy="338554"/>
          </a:xfrm>
          <a:prstGeom prst="rect">
            <a:avLst/>
          </a:prstGeom>
          <a:noFill/>
        </p:spPr>
        <p:txBody>
          <a:bodyPr wrap="square" rtlCol="0">
            <a:spAutoFit/>
          </a:bodyPr>
          <a:lstStyle/>
          <a:p>
            <a:r>
              <a:rPr lang="en-US" sz="1600" dirty="0">
                <a:latin typeface="Cambria" panose="02040503050406030204" pitchFamily="18" charset="0"/>
                <a:ea typeface="Cambria" panose="02040503050406030204" pitchFamily="18" charset="0"/>
              </a:rPr>
              <a:t>Coal: 0%</a:t>
            </a:r>
          </a:p>
        </p:txBody>
      </p:sp>
      <p:sp>
        <p:nvSpPr>
          <p:cNvPr id="546" name="TextBox 545"/>
          <p:cNvSpPr txBox="1"/>
          <p:nvPr/>
        </p:nvSpPr>
        <p:spPr>
          <a:xfrm>
            <a:off x="397228" y="4448452"/>
            <a:ext cx="1776965" cy="338554"/>
          </a:xfrm>
          <a:prstGeom prst="rect">
            <a:avLst/>
          </a:prstGeom>
          <a:noFill/>
        </p:spPr>
        <p:txBody>
          <a:bodyPr wrap="square" rtlCol="0">
            <a:spAutoFit/>
          </a:bodyPr>
          <a:lstStyle/>
          <a:p>
            <a:r>
              <a:rPr lang="en-US" sz="1600" dirty="0">
                <a:latin typeface="Cambria" panose="02040503050406030204" pitchFamily="18" charset="0"/>
                <a:ea typeface="Cambria" panose="02040503050406030204" pitchFamily="18" charset="0"/>
              </a:rPr>
              <a:t>Renewables: 0%</a:t>
            </a:r>
          </a:p>
        </p:txBody>
      </p:sp>
      <p:sp>
        <p:nvSpPr>
          <p:cNvPr id="547" name="TextBox 546"/>
          <p:cNvSpPr txBox="1"/>
          <p:nvPr/>
        </p:nvSpPr>
        <p:spPr>
          <a:xfrm>
            <a:off x="384002" y="5653384"/>
            <a:ext cx="1412021" cy="338554"/>
          </a:xfrm>
          <a:prstGeom prst="rect">
            <a:avLst/>
          </a:prstGeom>
          <a:noFill/>
        </p:spPr>
        <p:txBody>
          <a:bodyPr wrap="square" rtlCol="0">
            <a:spAutoFit/>
          </a:bodyPr>
          <a:lstStyle/>
          <a:p>
            <a:r>
              <a:rPr lang="en-US" sz="1600" dirty="0">
                <a:latin typeface="Cambria" panose="02040503050406030204" pitchFamily="18" charset="0"/>
                <a:ea typeface="Cambria" panose="02040503050406030204" pitchFamily="18" charset="0"/>
              </a:rPr>
              <a:t>Hydro: 22%</a:t>
            </a:r>
          </a:p>
        </p:txBody>
      </p:sp>
      <p:sp>
        <p:nvSpPr>
          <p:cNvPr id="548" name="TextBox 547"/>
          <p:cNvSpPr txBox="1"/>
          <p:nvPr/>
        </p:nvSpPr>
        <p:spPr>
          <a:xfrm>
            <a:off x="3750271" y="1385443"/>
            <a:ext cx="1517891" cy="276999"/>
          </a:xfrm>
          <a:prstGeom prst="rect">
            <a:avLst/>
          </a:prstGeom>
          <a:noFill/>
        </p:spPr>
        <p:txBody>
          <a:bodyPr wrap="square" rtlCol="0">
            <a:spAutoFit/>
          </a:bodyPr>
          <a:lstStyle/>
          <a:p>
            <a:r>
              <a:rPr lang="en-US" sz="1200" dirty="0">
                <a:solidFill>
                  <a:srgbClr val="FF0000"/>
                </a:solidFill>
                <a:latin typeface="Cambria" panose="02040503050406030204" pitchFamily="18" charset="0"/>
                <a:ea typeface="Cambria" panose="02040503050406030204" pitchFamily="18" charset="0"/>
              </a:rPr>
              <a:t>Transmission losses</a:t>
            </a:r>
          </a:p>
        </p:txBody>
      </p:sp>
      <p:sp>
        <p:nvSpPr>
          <p:cNvPr id="549" name="TextBox 548"/>
          <p:cNvSpPr txBox="1"/>
          <p:nvPr/>
        </p:nvSpPr>
        <p:spPr>
          <a:xfrm>
            <a:off x="10863849" y="1781349"/>
            <a:ext cx="1320084" cy="246221"/>
          </a:xfrm>
          <a:prstGeom prst="rect">
            <a:avLst/>
          </a:prstGeom>
          <a:noFill/>
        </p:spPr>
        <p:txBody>
          <a:bodyPr wrap="square" rtlCol="0">
            <a:spAutoFit/>
          </a:bodyPr>
          <a:lstStyle/>
          <a:p>
            <a:r>
              <a:rPr lang="en-US" sz="1000" dirty="0">
                <a:solidFill>
                  <a:schemeClr val="bg1"/>
                </a:solidFill>
                <a:latin typeface="Cambria" panose="02040503050406030204" pitchFamily="18" charset="0"/>
                <a:ea typeface="Cambria" panose="02040503050406030204" pitchFamily="18" charset="0"/>
              </a:rPr>
              <a:t>Transmission lines</a:t>
            </a:r>
          </a:p>
        </p:txBody>
      </p:sp>
      <p:sp>
        <p:nvSpPr>
          <p:cNvPr id="550" name="TextBox 549"/>
          <p:cNvSpPr txBox="1"/>
          <p:nvPr/>
        </p:nvSpPr>
        <p:spPr>
          <a:xfrm>
            <a:off x="7325091" y="5943728"/>
            <a:ext cx="1668866" cy="461665"/>
          </a:xfrm>
          <a:prstGeom prst="rect">
            <a:avLst/>
          </a:prstGeom>
          <a:noFill/>
        </p:spPr>
        <p:txBody>
          <a:bodyPr wrap="square" rtlCol="0">
            <a:spAutoFit/>
          </a:bodyPr>
          <a:lstStyle/>
          <a:p>
            <a:r>
              <a:rPr lang="en-US" sz="1200" dirty="0">
                <a:latin typeface="Cambria" panose="02040503050406030204" pitchFamily="18" charset="0"/>
                <a:ea typeface="Cambria" panose="02040503050406030204" pitchFamily="18" charset="0"/>
              </a:rPr>
              <a:t>Poor Integration of Renewable sources</a:t>
            </a:r>
          </a:p>
        </p:txBody>
      </p:sp>
      <p:sp>
        <p:nvSpPr>
          <p:cNvPr id="551" name="TextBox 550"/>
          <p:cNvSpPr txBox="1"/>
          <p:nvPr/>
        </p:nvSpPr>
        <p:spPr>
          <a:xfrm>
            <a:off x="375130" y="2061729"/>
            <a:ext cx="1856984" cy="338554"/>
          </a:xfrm>
          <a:prstGeom prst="rect">
            <a:avLst/>
          </a:prstGeom>
          <a:noFill/>
        </p:spPr>
        <p:txBody>
          <a:bodyPr wrap="square" rtlCol="0">
            <a:spAutoFit/>
          </a:bodyPr>
          <a:lstStyle/>
          <a:p>
            <a:r>
              <a:rPr lang="en-US" sz="1600" dirty="0">
                <a:latin typeface="Cambria" panose="02040503050406030204" pitchFamily="18" charset="0"/>
                <a:ea typeface="Cambria" panose="02040503050406030204" pitchFamily="18" charset="0"/>
              </a:rPr>
              <a:t>Natural Gas : 78%</a:t>
            </a:r>
          </a:p>
        </p:txBody>
      </p:sp>
      <p:grpSp>
        <p:nvGrpSpPr>
          <p:cNvPr id="552" name="Group 2"/>
          <p:cNvGrpSpPr/>
          <p:nvPr/>
        </p:nvGrpSpPr>
        <p:grpSpPr>
          <a:xfrm>
            <a:off x="7671432" y="1361607"/>
            <a:ext cx="593571" cy="661624"/>
            <a:chOff x="8193503" y="3463308"/>
            <a:chExt cx="762000" cy="762000"/>
          </a:xfrm>
          <a:solidFill>
            <a:srgbClr val="C00000"/>
          </a:solidFill>
        </p:grpSpPr>
        <p:sp>
          <p:nvSpPr>
            <p:cNvPr id="553" name="Oval 552"/>
            <p:cNvSpPr/>
            <p:nvPr/>
          </p:nvSpPr>
          <p:spPr>
            <a:xfrm>
              <a:off x="8193503" y="3463308"/>
              <a:ext cx="762000" cy="762000"/>
            </a:xfrm>
            <a:prstGeom prst="ellipse">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4" name="Picture 2" descr="C:\Users\JOY\Desktop\Paul\Energy_Structures\Icons\generator.png"/>
            <p:cNvPicPr>
              <a:picLocks noChangeAspect="1" noChangeArrowheads="1"/>
            </p:cNvPicPr>
            <p:nvPr/>
          </p:nvPicPr>
          <p:blipFill>
            <a:blip r:embed="rId20" cstate="print">
              <a:lum bright="70000" contrast="-70000"/>
              <a:extLst>
                <a:ext uri="{28A0092B-C50C-407E-A947-70E740481C1C}">
                  <a14:useLocalDpi xmlns:a14="http://schemas.microsoft.com/office/drawing/2010/main" val="0"/>
                </a:ext>
              </a:extLst>
            </a:blip>
            <a:srcRect/>
            <a:stretch>
              <a:fillRect/>
            </a:stretch>
          </p:blipFill>
          <p:spPr bwMode="auto">
            <a:xfrm>
              <a:off x="8346135" y="3590124"/>
              <a:ext cx="474335" cy="474334"/>
            </a:xfrm>
            <a:prstGeom prst="rect">
              <a:avLst/>
            </a:prstGeom>
            <a:grpFill/>
            <a:ln>
              <a:solidFill>
                <a:srgbClr val="C00000"/>
              </a:solidFill>
            </a:ln>
            <a:extLst/>
          </p:spPr>
        </p:pic>
      </p:grpSp>
      <p:grpSp>
        <p:nvGrpSpPr>
          <p:cNvPr id="555" name="Group 554"/>
          <p:cNvGrpSpPr/>
          <p:nvPr/>
        </p:nvGrpSpPr>
        <p:grpSpPr>
          <a:xfrm>
            <a:off x="8076586" y="3249391"/>
            <a:ext cx="353751" cy="417807"/>
            <a:chOff x="8193503" y="3463308"/>
            <a:chExt cx="762000" cy="762000"/>
          </a:xfrm>
          <a:solidFill>
            <a:srgbClr val="C00000"/>
          </a:solidFill>
        </p:grpSpPr>
        <p:sp>
          <p:nvSpPr>
            <p:cNvPr id="556" name="Oval 555"/>
            <p:cNvSpPr/>
            <p:nvPr/>
          </p:nvSpPr>
          <p:spPr>
            <a:xfrm>
              <a:off x="8193503" y="3463308"/>
              <a:ext cx="762000" cy="762000"/>
            </a:xfrm>
            <a:prstGeom prst="ellipse">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7" name="Picture 2" descr="C:\Users\JOY\Desktop\Paul\Energy_Structures\Icons\generator.png"/>
            <p:cNvPicPr>
              <a:picLocks noChangeAspect="1" noChangeArrowheads="1"/>
            </p:cNvPicPr>
            <p:nvPr/>
          </p:nvPicPr>
          <p:blipFill>
            <a:blip r:embed="rId21" cstate="print">
              <a:lum bright="70000" contrast="-70000"/>
              <a:extLst>
                <a:ext uri="{28A0092B-C50C-407E-A947-70E740481C1C}">
                  <a14:useLocalDpi xmlns:a14="http://schemas.microsoft.com/office/drawing/2010/main" val="0"/>
                </a:ext>
              </a:extLst>
            </a:blip>
            <a:srcRect/>
            <a:stretch>
              <a:fillRect/>
            </a:stretch>
          </p:blipFill>
          <p:spPr bwMode="auto">
            <a:xfrm>
              <a:off x="8346135" y="3590124"/>
              <a:ext cx="474335" cy="474334"/>
            </a:xfrm>
            <a:prstGeom prst="rect">
              <a:avLst/>
            </a:prstGeom>
            <a:grpFill/>
            <a:ln>
              <a:solidFill>
                <a:srgbClr val="C00000"/>
              </a:solidFill>
            </a:ln>
            <a:extLst/>
          </p:spPr>
        </p:pic>
      </p:grpSp>
      <p:sp>
        <p:nvSpPr>
          <p:cNvPr id="558" name="TextBox 557"/>
          <p:cNvSpPr txBox="1"/>
          <p:nvPr/>
        </p:nvSpPr>
        <p:spPr>
          <a:xfrm>
            <a:off x="10453268" y="1297691"/>
            <a:ext cx="1030065" cy="338554"/>
          </a:xfrm>
          <a:prstGeom prst="rect">
            <a:avLst/>
          </a:prstGeom>
          <a:noFill/>
        </p:spPr>
        <p:txBody>
          <a:bodyPr wrap="square" rtlCol="0">
            <a:spAutoFit/>
          </a:bodyPr>
          <a:lstStyle/>
          <a:p>
            <a:r>
              <a:rPr lang="en-US" sz="1600" b="1" dirty="0">
                <a:solidFill>
                  <a:schemeClr val="bg1"/>
                </a:solidFill>
                <a:latin typeface="Cambria" panose="02040503050406030204" pitchFamily="18" charset="0"/>
                <a:ea typeface="Cambria" panose="02040503050406030204" pitchFamily="18" charset="0"/>
              </a:rPr>
              <a:t>Keys:</a:t>
            </a:r>
          </a:p>
        </p:txBody>
      </p:sp>
      <p:sp>
        <p:nvSpPr>
          <p:cNvPr id="559" name="TextBox 558"/>
          <p:cNvSpPr txBox="1"/>
          <p:nvPr/>
        </p:nvSpPr>
        <p:spPr>
          <a:xfrm>
            <a:off x="7160884" y="858372"/>
            <a:ext cx="2419218" cy="461665"/>
          </a:xfrm>
          <a:prstGeom prst="rect">
            <a:avLst/>
          </a:prstGeom>
          <a:noFill/>
        </p:spPr>
        <p:txBody>
          <a:bodyPr wrap="square" rtlCol="0">
            <a:spAutoFit/>
          </a:bodyPr>
          <a:lstStyle/>
          <a:p>
            <a:r>
              <a:rPr lang="en-US" sz="1200" dirty="0">
                <a:latin typeface="Cambria" panose="02040503050406030204" pitchFamily="18" charset="0"/>
                <a:ea typeface="Cambria" panose="02040503050406030204" pitchFamily="18" charset="0"/>
              </a:rPr>
              <a:t>6/10 houses in Nigeria has a fuel generator as an alternative source</a:t>
            </a:r>
          </a:p>
        </p:txBody>
      </p:sp>
      <p:sp>
        <p:nvSpPr>
          <p:cNvPr id="560" name="Oval 559">
            <a:extLst>
              <a:ext uri="{FF2B5EF4-FFF2-40B4-BE49-F238E27FC236}">
                <a16:creationId xmlns:a16="http://schemas.microsoft.com/office/drawing/2014/main" id="{475B09BB-C996-473F-AA9A-BEBA5001AA03}"/>
              </a:ext>
            </a:extLst>
          </p:cNvPr>
          <p:cNvSpPr/>
          <p:nvPr/>
        </p:nvSpPr>
        <p:spPr>
          <a:xfrm>
            <a:off x="2980100" y="5240937"/>
            <a:ext cx="762000" cy="762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1" name="Picture 2" descr="C:\Users\JOY\Desktop\Paul\Energy_Structures\Icons\electric-tower.png">
            <a:extLst>
              <a:ext uri="{FF2B5EF4-FFF2-40B4-BE49-F238E27FC236}">
                <a16:creationId xmlns:a16="http://schemas.microsoft.com/office/drawing/2014/main" id="{D998C6DD-9144-45C1-B63E-48DFE3FEBCC7}"/>
              </a:ext>
            </a:extLst>
          </p:cNvPr>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3083288" y="5370576"/>
            <a:ext cx="555624" cy="555624"/>
          </a:xfrm>
          <a:prstGeom prst="rect">
            <a:avLst/>
          </a:prstGeom>
          <a:noFill/>
          <a:extLst>
            <a:ext uri="{909E8E84-426E-40DD-AFC4-6F175D3DCCD1}">
              <a14:hiddenFill xmlns:a14="http://schemas.microsoft.com/office/drawing/2010/main">
                <a:solidFill>
                  <a:srgbClr val="FFFFFF"/>
                </a:solidFill>
              </a14:hiddenFill>
            </a:ext>
          </a:extLst>
        </p:spPr>
      </p:pic>
      <p:sp>
        <p:nvSpPr>
          <p:cNvPr id="562" name="Right Arrow 133">
            <a:extLst>
              <a:ext uri="{FF2B5EF4-FFF2-40B4-BE49-F238E27FC236}">
                <a16:creationId xmlns:a16="http://schemas.microsoft.com/office/drawing/2014/main" id="{407418FC-57BA-4311-9837-155CB10BCF45}"/>
              </a:ext>
            </a:extLst>
          </p:cNvPr>
          <p:cNvSpPr/>
          <p:nvPr/>
        </p:nvSpPr>
        <p:spPr>
          <a:xfrm>
            <a:off x="2221025" y="3962336"/>
            <a:ext cx="453331" cy="338555"/>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3" name="Group 562"/>
          <p:cNvGrpSpPr/>
          <p:nvPr/>
        </p:nvGrpSpPr>
        <p:grpSpPr>
          <a:xfrm>
            <a:off x="4727406" y="1879673"/>
            <a:ext cx="593855" cy="625657"/>
            <a:chOff x="8193503" y="3463308"/>
            <a:chExt cx="762000" cy="762000"/>
          </a:xfrm>
          <a:solidFill>
            <a:srgbClr val="C00000"/>
          </a:solidFill>
        </p:grpSpPr>
        <p:sp>
          <p:nvSpPr>
            <p:cNvPr id="564" name="Oval 563"/>
            <p:cNvSpPr/>
            <p:nvPr/>
          </p:nvSpPr>
          <p:spPr>
            <a:xfrm>
              <a:off x="8193503" y="3463308"/>
              <a:ext cx="762000" cy="762000"/>
            </a:xfrm>
            <a:prstGeom prst="ellipse">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5" name="Picture 2" descr="C:\Users\JOY\Desktop\Paul\Energy_Structures\Icons\generator.png"/>
            <p:cNvPicPr>
              <a:picLocks noChangeAspect="1" noChangeArrowheads="1"/>
            </p:cNvPicPr>
            <p:nvPr/>
          </p:nvPicPr>
          <p:blipFill>
            <a:blip r:embed="rId20" cstate="print">
              <a:lum bright="70000" contrast="-70000"/>
              <a:extLst>
                <a:ext uri="{28A0092B-C50C-407E-A947-70E740481C1C}">
                  <a14:useLocalDpi xmlns:a14="http://schemas.microsoft.com/office/drawing/2010/main" val="0"/>
                </a:ext>
              </a:extLst>
            </a:blip>
            <a:srcRect/>
            <a:stretch>
              <a:fillRect/>
            </a:stretch>
          </p:blipFill>
          <p:spPr bwMode="auto">
            <a:xfrm>
              <a:off x="8436597" y="3680584"/>
              <a:ext cx="383874" cy="383872"/>
            </a:xfrm>
            <a:prstGeom prst="rect">
              <a:avLst/>
            </a:prstGeom>
            <a:grpFill/>
            <a:ln>
              <a:solidFill>
                <a:srgbClr val="C00000"/>
              </a:solidFill>
            </a:ln>
            <a:extLst/>
          </p:spPr>
        </p:pic>
      </p:grpSp>
      <p:pic>
        <p:nvPicPr>
          <p:cNvPr id="566" name="Picture 8" descr="C:\Users\JOY\Desktop\Paul\Energy_Structures\Icons\factory.png"/>
          <p:cNvPicPr>
            <a:picLocks noChangeAspect="1" noChangeArrowheads="1"/>
          </p:cNvPicPr>
          <p:nvPr/>
        </p:nvPicPr>
        <p:blipFill>
          <a:blip r:embed="rId22" cstate="print">
            <a:lum bright="70000" contrast="-70000"/>
            <a:extLst>
              <a:ext uri="{28A0092B-C50C-407E-A947-70E740481C1C}">
                <a14:useLocalDpi xmlns:a14="http://schemas.microsoft.com/office/drawing/2010/main" val="0"/>
              </a:ext>
            </a:extLst>
          </a:blip>
          <a:srcRect/>
          <a:stretch>
            <a:fillRect/>
          </a:stretch>
        </p:blipFill>
        <p:spPr bwMode="auto">
          <a:xfrm>
            <a:off x="4349189" y="1884848"/>
            <a:ext cx="411230" cy="411230"/>
          </a:xfrm>
          <a:prstGeom prst="rect">
            <a:avLst/>
          </a:prstGeom>
          <a:noFill/>
          <a:extLst>
            <a:ext uri="{909E8E84-426E-40DD-AFC4-6F175D3DCCD1}">
              <a14:hiddenFill xmlns:a14="http://schemas.microsoft.com/office/drawing/2010/main">
                <a:solidFill>
                  <a:srgbClr val="FFFFFF"/>
                </a:solidFill>
              </a14:hiddenFill>
            </a:ext>
          </a:extLst>
        </p:spPr>
      </p:pic>
      <p:sp>
        <p:nvSpPr>
          <p:cNvPr id="567" name="Oval 566">
            <a:extLst>
              <a:ext uri="{FF2B5EF4-FFF2-40B4-BE49-F238E27FC236}">
                <a16:creationId xmlns:a16="http://schemas.microsoft.com/office/drawing/2014/main" id="{B220E926-A9A9-4A31-932B-85436842D1ED}"/>
              </a:ext>
            </a:extLst>
          </p:cNvPr>
          <p:cNvSpPr/>
          <p:nvPr/>
        </p:nvSpPr>
        <p:spPr>
          <a:xfrm>
            <a:off x="4435485" y="2753003"/>
            <a:ext cx="588820" cy="58468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8" name="Picture 7" descr="C:\Users\JOY\Desktop\Paul\Energy_Structures\Icons\power-line.png">
            <a:extLst>
              <a:ext uri="{FF2B5EF4-FFF2-40B4-BE49-F238E27FC236}">
                <a16:creationId xmlns:a16="http://schemas.microsoft.com/office/drawing/2014/main" id="{265A6331-642F-4676-8375-0B94026FFDB6}"/>
              </a:ext>
            </a:extLst>
          </p:cNvPr>
          <p:cNvPicPr>
            <a:picLocks noChangeAspect="1" noChangeArrowheads="1"/>
          </p:cNvPicPr>
          <p:nvPr/>
        </p:nvPicPr>
        <p:blipFill>
          <a:blip r:embed="rId15" cstate="print">
            <a:lum bright="70000" contrast="-70000"/>
            <a:extLst>
              <a:ext uri="{28A0092B-C50C-407E-A947-70E740481C1C}">
                <a14:useLocalDpi xmlns:a14="http://schemas.microsoft.com/office/drawing/2010/main" val="0"/>
              </a:ext>
            </a:extLst>
          </a:blip>
          <a:srcRect/>
          <a:stretch>
            <a:fillRect/>
          </a:stretch>
        </p:blipFill>
        <p:spPr bwMode="auto">
          <a:xfrm>
            <a:off x="4472287" y="2782629"/>
            <a:ext cx="484550" cy="484551"/>
          </a:xfrm>
          <a:prstGeom prst="rect">
            <a:avLst/>
          </a:prstGeom>
          <a:noFill/>
          <a:extLst>
            <a:ext uri="{909E8E84-426E-40DD-AFC4-6F175D3DCCD1}">
              <a14:hiddenFill xmlns:a14="http://schemas.microsoft.com/office/drawing/2010/main">
                <a:solidFill>
                  <a:srgbClr val="FFFFFF"/>
                </a:solidFill>
              </a14:hiddenFill>
            </a:ext>
          </a:extLst>
        </p:spPr>
      </p:pic>
      <p:sp>
        <p:nvSpPr>
          <p:cNvPr id="569" name="Oval 568">
            <a:extLst>
              <a:ext uri="{FF2B5EF4-FFF2-40B4-BE49-F238E27FC236}">
                <a16:creationId xmlns:a16="http://schemas.microsoft.com/office/drawing/2014/main" id="{5AB0CF83-38BC-47C9-B1F8-536D25A4E5E1}"/>
              </a:ext>
            </a:extLst>
          </p:cNvPr>
          <p:cNvSpPr/>
          <p:nvPr/>
        </p:nvSpPr>
        <p:spPr>
          <a:xfrm>
            <a:off x="4420749" y="4109788"/>
            <a:ext cx="588820" cy="58468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0" name="Picture 3" descr="C:\Users\JOY\Desktop\Paul\Energy_Structures\Icons\electricity-tower.png">
            <a:extLst>
              <a:ext uri="{FF2B5EF4-FFF2-40B4-BE49-F238E27FC236}">
                <a16:creationId xmlns:a16="http://schemas.microsoft.com/office/drawing/2014/main" id="{009068F0-052F-43AC-9225-36F6A8E53060}"/>
              </a:ext>
            </a:extLst>
          </p:cNvPr>
          <p:cNvPicPr>
            <a:picLocks noChangeAspect="1" noChangeArrowheads="1"/>
          </p:cNvPicPr>
          <p:nvPr/>
        </p:nvPicPr>
        <p:blipFill>
          <a:blip r:embed="rId8" cstate="print">
            <a:lum bright="70000" contrast="-70000"/>
            <a:extLst>
              <a:ext uri="{28A0092B-C50C-407E-A947-70E740481C1C}">
                <a14:useLocalDpi xmlns:a14="http://schemas.microsoft.com/office/drawing/2010/main" val="0"/>
              </a:ext>
            </a:extLst>
          </a:blip>
          <a:srcRect/>
          <a:stretch>
            <a:fillRect/>
          </a:stretch>
        </p:blipFill>
        <p:spPr bwMode="auto">
          <a:xfrm>
            <a:off x="6108532" y="3065363"/>
            <a:ext cx="470413" cy="470413"/>
          </a:xfrm>
          <a:prstGeom prst="rect">
            <a:avLst/>
          </a:prstGeom>
          <a:noFill/>
          <a:extLst>
            <a:ext uri="{909E8E84-426E-40DD-AFC4-6F175D3DCCD1}">
              <a14:hiddenFill xmlns:a14="http://schemas.microsoft.com/office/drawing/2010/main">
                <a:solidFill>
                  <a:srgbClr val="FFFFFF"/>
                </a:solidFill>
              </a14:hiddenFill>
            </a:ext>
          </a:extLst>
        </p:spPr>
      </p:pic>
      <p:pic>
        <p:nvPicPr>
          <p:cNvPr id="571" name="Picture 7" descr="C:\Users\JOY\Desktop\Paul\Energy_Structures\Icons\power-line.png">
            <a:extLst>
              <a:ext uri="{FF2B5EF4-FFF2-40B4-BE49-F238E27FC236}">
                <a16:creationId xmlns:a16="http://schemas.microsoft.com/office/drawing/2014/main" id="{DC2521F2-426F-41AA-B7BB-7B1B58CFA413}"/>
              </a:ext>
            </a:extLst>
          </p:cNvPr>
          <p:cNvPicPr>
            <a:picLocks noChangeAspect="1" noChangeArrowheads="1"/>
          </p:cNvPicPr>
          <p:nvPr/>
        </p:nvPicPr>
        <p:blipFill>
          <a:blip r:embed="rId15" cstate="print">
            <a:lum bright="70000" contrast="-70000"/>
            <a:extLst>
              <a:ext uri="{28A0092B-C50C-407E-A947-70E740481C1C}">
                <a14:useLocalDpi xmlns:a14="http://schemas.microsoft.com/office/drawing/2010/main" val="0"/>
              </a:ext>
            </a:extLst>
          </a:blip>
          <a:srcRect/>
          <a:stretch>
            <a:fillRect/>
          </a:stretch>
        </p:blipFill>
        <p:spPr bwMode="auto">
          <a:xfrm>
            <a:off x="4457551" y="4139414"/>
            <a:ext cx="484550" cy="484551"/>
          </a:xfrm>
          <a:prstGeom prst="rect">
            <a:avLst/>
          </a:prstGeom>
          <a:solidFill>
            <a:srgbClr val="C00000"/>
          </a:solidFill>
          <a:ln>
            <a:solidFill>
              <a:srgbClr val="C00000"/>
            </a:solidFill>
          </a:ln>
          <a:extLst/>
        </p:spPr>
      </p:pic>
      <p:sp>
        <p:nvSpPr>
          <p:cNvPr id="572" name="Oval 571">
            <a:extLst>
              <a:ext uri="{FF2B5EF4-FFF2-40B4-BE49-F238E27FC236}">
                <a16:creationId xmlns:a16="http://schemas.microsoft.com/office/drawing/2014/main" id="{A8F6EECD-84A2-47C2-B888-84B04AE30974}"/>
              </a:ext>
            </a:extLst>
          </p:cNvPr>
          <p:cNvSpPr/>
          <p:nvPr/>
        </p:nvSpPr>
        <p:spPr>
          <a:xfrm>
            <a:off x="4459218" y="5599798"/>
            <a:ext cx="588820" cy="58468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3" name="Picture 7" descr="C:\Users\JOY\Desktop\Paul\Energy_Structures\Icons\power-line.png">
            <a:extLst>
              <a:ext uri="{FF2B5EF4-FFF2-40B4-BE49-F238E27FC236}">
                <a16:creationId xmlns:a16="http://schemas.microsoft.com/office/drawing/2014/main" id="{55019EFD-ACE8-468A-9B18-0C0F1EA03042}"/>
              </a:ext>
            </a:extLst>
          </p:cNvPr>
          <p:cNvPicPr>
            <a:picLocks noChangeAspect="1" noChangeArrowheads="1"/>
          </p:cNvPicPr>
          <p:nvPr/>
        </p:nvPicPr>
        <p:blipFill>
          <a:blip r:embed="rId15" cstate="print">
            <a:lum bright="70000" contrast="-70000"/>
            <a:extLst>
              <a:ext uri="{28A0092B-C50C-407E-A947-70E740481C1C}">
                <a14:useLocalDpi xmlns:a14="http://schemas.microsoft.com/office/drawing/2010/main" val="0"/>
              </a:ext>
            </a:extLst>
          </a:blip>
          <a:srcRect/>
          <a:stretch>
            <a:fillRect/>
          </a:stretch>
        </p:blipFill>
        <p:spPr bwMode="auto">
          <a:xfrm>
            <a:off x="4496020" y="5629424"/>
            <a:ext cx="484550" cy="484551"/>
          </a:xfrm>
          <a:prstGeom prst="rect">
            <a:avLst/>
          </a:prstGeom>
          <a:noFill/>
          <a:extLst>
            <a:ext uri="{909E8E84-426E-40DD-AFC4-6F175D3DCCD1}">
              <a14:hiddenFill xmlns:a14="http://schemas.microsoft.com/office/drawing/2010/main">
                <a:solidFill>
                  <a:srgbClr val="FFFFFF"/>
                </a:solidFill>
              </a14:hiddenFill>
            </a:ext>
          </a:extLst>
        </p:spPr>
      </p:pic>
      <p:sp>
        <p:nvSpPr>
          <p:cNvPr id="574" name="Oval 573">
            <a:extLst>
              <a:ext uri="{FF2B5EF4-FFF2-40B4-BE49-F238E27FC236}">
                <a16:creationId xmlns:a16="http://schemas.microsoft.com/office/drawing/2014/main" id="{167AE19E-3671-4AAF-913F-3F3D47D5E57F}"/>
              </a:ext>
            </a:extLst>
          </p:cNvPr>
          <p:cNvSpPr/>
          <p:nvPr/>
        </p:nvSpPr>
        <p:spPr>
          <a:xfrm>
            <a:off x="5928371" y="5578211"/>
            <a:ext cx="588820" cy="58468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pic>
        <p:nvPicPr>
          <p:cNvPr id="575" name="Picture 7" descr="C:\Users\JOY\Desktop\Paul\Energy_Structures\Icons\power-line.png">
            <a:extLst>
              <a:ext uri="{FF2B5EF4-FFF2-40B4-BE49-F238E27FC236}">
                <a16:creationId xmlns:a16="http://schemas.microsoft.com/office/drawing/2014/main" id="{F5E48D75-ED5D-4924-95FC-993C50D2236D}"/>
              </a:ext>
            </a:extLst>
          </p:cNvPr>
          <p:cNvPicPr>
            <a:picLocks noChangeAspect="1" noChangeArrowheads="1"/>
          </p:cNvPicPr>
          <p:nvPr/>
        </p:nvPicPr>
        <p:blipFill>
          <a:blip r:embed="rId15" cstate="print">
            <a:lum bright="70000" contrast="-70000"/>
            <a:extLst>
              <a:ext uri="{28A0092B-C50C-407E-A947-70E740481C1C}">
                <a14:useLocalDpi xmlns:a14="http://schemas.microsoft.com/office/drawing/2010/main" val="0"/>
              </a:ext>
            </a:extLst>
          </a:blip>
          <a:srcRect/>
          <a:stretch>
            <a:fillRect/>
          </a:stretch>
        </p:blipFill>
        <p:spPr bwMode="auto">
          <a:xfrm>
            <a:off x="5965173" y="5607837"/>
            <a:ext cx="484550" cy="484551"/>
          </a:xfrm>
          <a:prstGeom prst="rect">
            <a:avLst/>
          </a:prstGeom>
          <a:solidFill>
            <a:srgbClr val="C00000"/>
          </a:solidFill>
          <a:ln>
            <a:solidFill>
              <a:srgbClr val="C00000"/>
            </a:solidFill>
          </a:ln>
          <a:extLst/>
        </p:spPr>
      </p:pic>
      <p:grpSp>
        <p:nvGrpSpPr>
          <p:cNvPr id="576" name="Group 575"/>
          <p:cNvGrpSpPr/>
          <p:nvPr/>
        </p:nvGrpSpPr>
        <p:grpSpPr>
          <a:xfrm>
            <a:off x="5997968" y="4841008"/>
            <a:ext cx="518741" cy="580998"/>
            <a:chOff x="8193503" y="3463308"/>
            <a:chExt cx="762000" cy="762000"/>
          </a:xfrm>
          <a:solidFill>
            <a:srgbClr val="C00000"/>
          </a:solidFill>
        </p:grpSpPr>
        <p:sp>
          <p:nvSpPr>
            <p:cNvPr id="577" name="Oval 576"/>
            <p:cNvSpPr/>
            <p:nvPr/>
          </p:nvSpPr>
          <p:spPr>
            <a:xfrm>
              <a:off x="8193503" y="3463308"/>
              <a:ext cx="762000" cy="762000"/>
            </a:xfrm>
            <a:prstGeom prst="ellipse">
              <a:avLst/>
            </a:prstGeom>
            <a:grp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8" name="Picture 2" descr="C:\Users\JOY\Desktop\Paul\Energy_Structures\Icons\generator.png"/>
            <p:cNvPicPr>
              <a:picLocks noChangeAspect="1" noChangeArrowheads="1"/>
            </p:cNvPicPr>
            <p:nvPr/>
          </p:nvPicPr>
          <p:blipFill>
            <a:blip r:embed="rId20" cstate="print">
              <a:lum bright="70000" contrast="-70000"/>
              <a:extLst>
                <a:ext uri="{28A0092B-C50C-407E-A947-70E740481C1C}">
                  <a14:useLocalDpi xmlns:a14="http://schemas.microsoft.com/office/drawing/2010/main" val="0"/>
                </a:ext>
              </a:extLst>
            </a:blip>
            <a:srcRect/>
            <a:stretch>
              <a:fillRect/>
            </a:stretch>
          </p:blipFill>
          <p:spPr bwMode="auto">
            <a:xfrm>
              <a:off x="8386901" y="3630888"/>
              <a:ext cx="433569" cy="433568"/>
            </a:xfrm>
            <a:prstGeom prst="rect">
              <a:avLst/>
            </a:prstGeom>
            <a:grpFill/>
            <a:ln>
              <a:solidFill>
                <a:srgbClr val="C00000"/>
              </a:solidFill>
            </a:ln>
            <a:extLst/>
          </p:spPr>
        </p:pic>
      </p:grpSp>
      <p:pic>
        <p:nvPicPr>
          <p:cNvPr id="579" name="Picture 8" descr="C:\Users\JOY\Desktop\Paul\Energy_Structures\Icons\factory.png"/>
          <p:cNvPicPr>
            <a:picLocks noChangeAspect="1" noChangeArrowheads="1"/>
          </p:cNvPicPr>
          <p:nvPr/>
        </p:nvPicPr>
        <p:blipFill>
          <a:blip r:embed="rId23" cstate="print">
            <a:lum bright="70000" contrast="-70000"/>
            <a:extLst>
              <a:ext uri="{28A0092B-C50C-407E-A947-70E740481C1C}">
                <a14:useLocalDpi xmlns:a14="http://schemas.microsoft.com/office/drawing/2010/main" val="0"/>
              </a:ext>
            </a:extLst>
          </a:blip>
          <a:srcRect/>
          <a:stretch>
            <a:fillRect/>
          </a:stretch>
        </p:blipFill>
        <p:spPr bwMode="auto">
          <a:xfrm>
            <a:off x="5562681" y="4529612"/>
            <a:ext cx="525162" cy="525162"/>
          </a:xfrm>
          <a:prstGeom prst="rect">
            <a:avLst/>
          </a:prstGeom>
          <a:noFill/>
          <a:extLst>
            <a:ext uri="{909E8E84-426E-40DD-AFC4-6F175D3DCCD1}">
              <a14:hiddenFill xmlns:a14="http://schemas.microsoft.com/office/drawing/2010/main">
                <a:solidFill>
                  <a:srgbClr val="FFFFFF"/>
                </a:solidFill>
              </a14:hiddenFill>
            </a:ext>
          </a:extLst>
        </p:spPr>
      </p:pic>
      <p:sp>
        <p:nvSpPr>
          <p:cNvPr id="580" name="Right Arrow 162">
            <a:extLst>
              <a:ext uri="{FF2B5EF4-FFF2-40B4-BE49-F238E27FC236}">
                <a16:creationId xmlns:a16="http://schemas.microsoft.com/office/drawing/2014/main" id="{DBBFF161-578B-4009-AE00-79EEA0681EB3}"/>
              </a:ext>
            </a:extLst>
          </p:cNvPr>
          <p:cNvSpPr/>
          <p:nvPr/>
        </p:nvSpPr>
        <p:spPr>
          <a:xfrm rot="2571652" flipV="1">
            <a:off x="5201341" y="1432221"/>
            <a:ext cx="365760" cy="208789"/>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1" name="Oval 580">
            <a:extLst>
              <a:ext uri="{FF2B5EF4-FFF2-40B4-BE49-F238E27FC236}">
                <a16:creationId xmlns:a16="http://schemas.microsoft.com/office/drawing/2014/main" id="{5B115FD7-F37A-4CBB-89EB-E4CBACFAC098}"/>
              </a:ext>
            </a:extLst>
          </p:cNvPr>
          <p:cNvSpPr/>
          <p:nvPr/>
        </p:nvSpPr>
        <p:spPr>
          <a:xfrm>
            <a:off x="5686599" y="1540917"/>
            <a:ext cx="762000" cy="762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2" name="Picture 8" descr="C:\Users\JOY\Desktop\Paul\Energy_Structures\Icons\factory.png">
            <a:extLst>
              <a:ext uri="{FF2B5EF4-FFF2-40B4-BE49-F238E27FC236}">
                <a16:creationId xmlns:a16="http://schemas.microsoft.com/office/drawing/2014/main" id="{3CAB96DC-0C0D-4F42-83C2-522E861245A6}"/>
              </a:ext>
            </a:extLst>
          </p:cNvPr>
          <p:cNvPicPr>
            <a:picLocks noChangeAspect="1" noChangeArrowheads="1"/>
          </p:cNvPicPr>
          <p:nvPr/>
        </p:nvPicPr>
        <p:blipFill>
          <a:blip r:embed="rId23" cstate="print">
            <a:lum bright="70000" contrast="-70000"/>
            <a:extLst>
              <a:ext uri="{28A0092B-C50C-407E-A947-70E740481C1C}">
                <a14:useLocalDpi xmlns:a14="http://schemas.microsoft.com/office/drawing/2010/main" val="0"/>
              </a:ext>
            </a:extLst>
          </a:blip>
          <a:srcRect/>
          <a:stretch>
            <a:fillRect/>
          </a:stretch>
        </p:blipFill>
        <p:spPr bwMode="auto">
          <a:xfrm>
            <a:off x="5820310" y="1619951"/>
            <a:ext cx="490836" cy="490836"/>
          </a:xfrm>
          <a:prstGeom prst="rect">
            <a:avLst/>
          </a:prstGeom>
          <a:noFill/>
          <a:extLst>
            <a:ext uri="{909E8E84-426E-40DD-AFC4-6F175D3DCCD1}">
              <a14:hiddenFill xmlns:a14="http://schemas.microsoft.com/office/drawing/2010/main">
                <a:solidFill>
                  <a:srgbClr val="FFFFFF"/>
                </a:solidFill>
              </a14:hiddenFill>
            </a:ext>
          </a:extLst>
        </p:spPr>
      </p:pic>
      <p:sp>
        <p:nvSpPr>
          <p:cNvPr id="583" name="Right Arrow 162">
            <a:extLst>
              <a:ext uri="{FF2B5EF4-FFF2-40B4-BE49-F238E27FC236}">
                <a16:creationId xmlns:a16="http://schemas.microsoft.com/office/drawing/2014/main" id="{AFB58A5F-3784-4C85-97DA-6DEEC384CCAE}"/>
              </a:ext>
            </a:extLst>
          </p:cNvPr>
          <p:cNvSpPr/>
          <p:nvPr/>
        </p:nvSpPr>
        <p:spPr>
          <a:xfrm rot="160359" flipV="1">
            <a:off x="5312577" y="859972"/>
            <a:ext cx="365760" cy="208789"/>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4" name="Oval 583">
            <a:extLst>
              <a:ext uri="{FF2B5EF4-FFF2-40B4-BE49-F238E27FC236}">
                <a16:creationId xmlns:a16="http://schemas.microsoft.com/office/drawing/2014/main" id="{9AC8B913-D798-4183-BA9A-2D14EEF91082}"/>
              </a:ext>
            </a:extLst>
          </p:cNvPr>
          <p:cNvSpPr/>
          <p:nvPr/>
        </p:nvSpPr>
        <p:spPr>
          <a:xfrm>
            <a:off x="6091879" y="783514"/>
            <a:ext cx="588820" cy="58468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5" name="Picture 7" descr="C:\Users\JOY\Desktop\Paul\Energy_Structures\Icons\power-line.png">
            <a:extLst>
              <a:ext uri="{FF2B5EF4-FFF2-40B4-BE49-F238E27FC236}">
                <a16:creationId xmlns:a16="http://schemas.microsoft.com/office/drawing/2014/main" id="{9393A775-B1EE-4517-A241-7C7CCDBEDE37}"/>
              </a:ext>
            </a:extLst>
          </p:cNvPr>
          <p:cNvPicPr>
            <a:picLocks noChangeAspect="1" noChangeArrowheads="1"/>
          </p:cNvPicPr>
          <p:nvPr/>
        </p:nvPicPr>
        <p:blipFill>
          <a:blip r:embed="rId15" cstate="print">
            <a:lum bright="70000" contrast="-70000"/>
            <a:extLst>
              <a:ext uri="{28A0092B-C50C-407E-A947-70E740481C1C}">
                <a14:useLocalDpi xmlns:a14="http://schemas.microsoft.com/office/drawing/2010/main" val="0"/>
              </a:ext>
            </a:extLst>
          </a:blip>
          <a:srcRect/>
          <a:stretch>
            <a:fillRect/>
          </a:stretch>
        </p:blipFill>
        <p:spPr bwMode="auto">
          <a:xfrm>
            <a:off x="6128681" y="813140"/>
            <a:ext cx="484550" cy="484551"/>
          </a:xfrm>
          <a:prstGeom prst="rect">
            <a:avLst/>
          </a:prstGeom>
          <a:solidFill>
            <a:srgbClr val="C00000"/>
          </a:solidFill>
          <a:ln>
            <a:solidFill>
              <a:srgbClr val="C00000"/>
            </a:solidFill>
          </a:ln>
          <a:extLst/>
        </p:spPr>
      </p:pic>
      <p:sp>
        <p:nvSpPr>
          <p:cNvPr id="586" name="Right Arrow 162">
            <a:extLst>
              <a:ext uri="{FF2B5EF4-FFF2-40B4-BE49-F238E27FC236}">
                <a16:creationId xmlns:a16="http://schemas.microsoft.com/office/drawing/2014/main" id="{FC047632-E2F1-48AC-A19D-37DF6522DA90}"/>
              </a:ext>
            </a:extLst>
          </p:cNvPr>
          <p:cNvSpPr/>
          <p:nvPr/>
        </p:nvSpPr>
        <p:spPr>
          <a:xfrm rot="1882343" flipV="1">
            <a:off x="5095313" y="3200390"/>
            <a:ext cx="365760" cy="208789"/>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7" name="Right Arrow 162">
            <a:extLst>
              <a:ext uri="{FF2B5EF4-FFF2-40B4-BE49-F238E27FC236}">
                <a16:creationId xmlns:a16="http://schemas.microsoft.com/office/drawing/2014/main" id="{B65CE54E-7283-4F0E-B984-6B032B03066D}"/>
              </a:ext>
            </a:extLst>
          </p:cNvPr>
          <p:cNvSpPr/>
          <p:nvPr/>
        </p:nvSpPr>
        <p:spPr>
          <a:xfrm rot="20238166" flipV="1">
            <a:off x="5055548" y="4136544"/>
            <a:ext cx="365760" cy="208789"/>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8" name="Right Arrow 162">
            <a:extLst>
              <a:ext uri="{FF2B5EF4-FFF2-40B4-BE49-F238E27FC236}">
                <a16:creationId xmlns:a16="http://schemas.microsoft.com/office/drawing/2014/main" id="{EAFD808B-9451-4C7A-BFDC-9B01CE44B6D3}"/>
              </a:ext>
            </a:extLst>
          </p:cNvPr>
          <p:cNvSpPr/>
          <p:nvPr/>
        </p:nvSpPr>
        <p:spPr>
          <a:xfrm rot="19015342" flipV="1">
            <a:off x="5057337" y="5283167"/>
            <a:ext cx="365760" cy="208789"/>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9" name="Right Arrow 162">
            <a:extLst>
              <a:ext uri="{FF2B5EF4-FFF2-40B4-BE49-F238E27FC236}">
                <a16:creationId xmlns:a16="http://schemas.microsoft.com/office/drawing/2014/main" id="{A86427B7-3C44-4AC7-9DC9-965A80344F67}"/>
              </a:ext>
            </a:extLst>
          </p:cNvPr>
          <p:cNvSpPr/>
          <p:nvPr/>
        </p:nvSpPr>
        <p:spPr>
          <a:xfrm rot="20905253" flipV="1">
            <a:off x="5289120" y="5849016"/>
            <a:ext cx="365760" cy="208789"/>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0" name="Picture 3" descr="C:\Users\JOY\Desktop\Paul\Energy_Structures\Icons\electricity-tower.png">
            <a:extLst>
              <a:ext uri="{FF2B5EF4-FFF2-40B4-BE49-F238E27FC236}">
                <a16:creationId xmlns:a16="http://schemas.microsoft.com/office/drawing/2014/main" id="{9FD1301A-D856-46F1-841C-AD5B184B9A4E}"/>
              </a:ext>
            </a:extLst>
          </p:cNvPr>
          <p:cNvPicPr>
            <a:picLocks noChangeAspect="1" noChangeArrowheads="1"/>
          </p:cNvPicPr>
          <p:nvPr/>
        </p:nvPicPr>
        <p:blipFill>
          <a:blip r:embed="rId8" cstate="print">
            <a:lum bright="70000" contrast="-70000"/>
            <a:extLst>
              <a:ext uri="{28A0092B-C50C-407E-A947-70E740481C1C}">
                <a14:useLocalDpi xmlns:a14="http://schemas.microsoft.com/office/drawing/2010/main" val="0"/>
              </a:ext>
            </a:extLst>
          </a:blip>
          <a:srcRect/>
          <a:stretch>
            <a:fillRect/>
          </a:stretch>
        </p:blipFill>
        <p:spPr bwMode="auto">
          <a:xfrm>
            <a:off x="7243663" y="2059831"/>
            <a:ext cx="470413" cy="470413"/>
          </a:xfrm>
          <a:prstGeom prst="rect">
            <a:avLst/>
          </a:prstGeom>
          <a:noFill/>
          <a:extLst>
            <a:ext uri="{909E8E84-426E-40DD-AFC4-6F175D3DCCD1}">
              <a14:hiddenFill xmlns:a14="http://schemas.microsoft.com/office/drawing/2010/main">
                <a:solidFill>
                  <a:srgbClr val="FFFFFF"/>
                </a:solidFill>
              </a14:hiddenFill>
            </a:ext>
          </a:extLst>
        </p:spPr>
      </p:pic>
      <p:pic>
        <p:nvPicPr>
          <p:cNvPr id="591" name="Picture 2" descr="C:\Users\JOY\Desktop\Paul\Energy_Structures\Icons\electric-tower.png">
            <a:extLst>
              <a:ext uri="{FF2B5EF4-FFF2-40B4-BE49-F238E27FC236}">
                <a16:creationId xmlns:a16="http://schemas.microsoft.com/office/drawing/2014/main" id="{CF80F6F9-68C7-466B-A249-9986E9234260}"/>
              </a:ext>
            </a:extLst>
          </p:cNvPr>
          <p:cNvPicPr>
            <a:picLocks noChangeAspect="1" noChangeArrowheads="1"/>
          </p:cNvPicPr>
          <p:nvPr/>
        </p:nvPicPr>
        <p:blipFill>
          <a:blip r:embed="rId24" cstate="print">
            <a:lum bright="70000" contrast="-70000"/>
            <a:extLst>
              <a:ext uri="{28A0092B-C50C-407E-A947-70E740481C1C}">
                <a14:useLocalDpi xmlns:a14="http://schemas.microsoft.com/office/drawing/2010/main" val="0"/>
              </a:ext>
            </a:extLst>
          </a:blip>
          <a:srcRect/>
          <a:stretch>
            <a:fillRect/>
          </a:stretch>
        </p:blipFill>
        <p:spPr bwMode="auto">
          <a:xfrm>
            <a:off x="10449109" y="1749367"/>
            <a:ext cx="466298" cy="466298"/>
          </a:xfrm>
          <a:prstGeom prst="rect">
            <a:avLst/>
          </a:prstGeom>
          <a:noFill/>
          <a:extLst>
            <a:ext uri="{909E8E84-426E-40DD-AFC4-6F175D3DCCD1}">
              <a14:hiddenFill xmlns:a14="http://schemas.microsoft.com/office/drawing/2010/main">
                <a:solidFill>
                  <a:srgbClr val="FFFFFF"/>
                </a:solidFill>
              </a14:hiddenFill>
            </a:ext>
          </a:extLst>
        </p:spPr>
      </p:pic>
      <p:pic>
        <p:nvPicPr>
          <p:cNvPr id="592" name="Picture 7" descr="C:\Users\JOY\Desktop\Paul\Energy_Structures\Icons\power-line.png">
            <a:extLst>
              <a:ext uri="{FF2B5EF4-FFF2-40B4-BE49-F238E27FC236}">
                <a16:creationId xmlns:a16="http://schemas.microsoft.com/office/drawing/2014/main" id="{F61AA6CD-9AB4-402D-A372-3ADCEC58ED05}"/>
              </a:ext>
            </a:extLst>
          </p:cNvPr>
          <p:cNvPicPr>
            <a:picLocks noChangeAspect="1" noChangeArrowheads="1"/>
          </p:cNvPicPr>
          <p:nvPr/>
        </p:nvPicPr>
        <p:blipFill>
          <a:blip r:embed="rId15" cstate="print">
            <a:lum bright="70000" contrast="-70000"/>
            <a:extLst>
              <a:ext uri="{28A0092B-C50C-407E-A947-70E740481C1C}">
                <a14:useLocalDpi xmlns:a14="http://schemas.microsoft.com/office/drawing/2010/main" val="0"/>
              </a:ext>
            </a:extLst>
          </a:blip>
          <a:srcRect/>
          <a:stretch>
            <a:fillRect/>
          </a:stretch>
        </p:blipFill>
        <p:spPr bwMode="auto">
          <a:xfrm>
            <a:off x="10428018" y="2356120"/>
            <a:ext cx="484550" cy="484551"/>
          </a:xfrm>
          <a:prstGeom prst="rect">
            <a:avLst/>
          </a:prstGeom>
          <a:noFill/>
          <a:extLst>
            <a:ext uri="{909E8E84-426E-40DD-AFC4-6F175D3DCCD1}">
              <a14:hiddenFill xmlns:a14="http://schemas.microsoft.com/office/drawing/2010/main">
                <a:solidFill>
                  <a:srgbClr val="FFFFFF"/>
                </a:solidFill>
              </a14:hiddenFill>
            </a:ext>
          </a:extLst>
        </p:spPr>
      </p:pic>
      <p:pic>
        <p:nvPicPr>
          <p:cNvPr id="593" name="Picture 2" descr="C:\Users\JOY\Desktop\Paul\Energy_Structures\Icons\generator.png">
            <a:extLst>
              <a:ext uri="{FF2B5EF4-FFF2-40B4-BE49-F238E27FC236}">
                <a16:creationId xmlns:a16="http://schemas.microsoft.com/office/drawing/2014/main" id="{0B463E4A-0B75-4ED1-A84E-A7C08F5E8660}"/>
              </a:ext>
            </a:extLst>
          </p:cNvPr>
          <p:cNvPicPr>
            <a:picLocks noChangeAspect="1" noChangeArrowheads="1"/>
          </p:cNvPicPr>
          <p:nvPr/>
        </p:nvPicPr>
        <p:blipFill>
          <a:blip r:embed="rId14" cstate="print">
            <a:lum bright="70000" contrast="-70000"/>
            <a:extLst>
              <a:ext uri="{28A0092B-C50C-407E-A947-70E740481C1C}">
                <a14:useLocalDpi xmlns:a14="http://schemas.microsoft.com/office/drawing/2010/main" val="0"/>
              </a:ext>
            </a:extLst>
          </a:blip>
          <a:srcRect/>
          <a:stretch>
            <a:fillRect/>
          </a:stretch>
        </p:blipFill>
        <p:spPr bwMode="auto">
          <a:xfrm>
            <a:off x="10514464" y="3609452"/>
            <a:ext cx="296218" cy="296217"/>
          </a:xfrm>
          <a:prstGeom prst="rect">
            <a:avLst/>
          </a:prstGeom>
          <a:noFill/>
          <a:extLst>
            <a:ext uri="{909E8E84-426E-40DD-AFC4-6F175D3DCCD1}">
              <a14:hiddenFill xmlns:a14="http://schemas.microsoft.com/office/drawing/2010/main">
                <a:solidFill>
                  <a:srgbClr val="FFFFFF"/>
                </a:solidFill>
              </a14:hiddenFill>
            </a:ext>
          </a:extLst>
        </p:spPr>
      </p:pic>
      <p:pic>
        <p:nvPicPr>
          <p:cNvPr id="594" name="Picture 14" descr="C:\Users\JOY\Desktop\Paul\Energy_Structures\Icons\transformer.png">
            <a:extLst>
              <a:ext uri="{FF2B5EF4-FFF2-40B4-BE49-F238E27FC236}">
                <a16:creationId xmlns:a16="http://schemas.microsoft.com/office/drawing/2014/main" id="{F12E7742-BD81-4A2A-9924-9270AFE47CC8}"/>
              </a:ext>
            </a:extLst>
          </p:cNvPr>
          <p:cNvPicPr>
            <a:picLocks noChangeAspect="1" noChangeArrowheads="1"/>
          </p:cNvPicPr>
          <p:nvPr/>
        </p:nvPicPr>
        <p:blipFill>
          <a:blip r:embed="rId7" cstate="print">
            <a:lum bright="70000" contrast="-70000"/>
            <a:extLst>
              <a:ext uri="{28A0092B-C50C-407E-A947-70E740481C1C}">
                <a14:useLocalDpi xmlns:a14="http://schemas.microsoft.com/office/drawing/2010/main" val="0"/>
              </a:ext>
            </a:extLst>
          </a:blip>
          <a:srcRect/>
          <a:stretch>
            <a:fillRect/>
          </a:stretch>
        </p:blipFill>
        <p:spPr bwMode="auto">
          <a:xfrm>
            <a:off x="10418680" y="2974104"/>
            <a:ext cx="487787" cy="487787"/>
          </a:xfrm>
          <a:prstGeom prst="rect">
            <a:avLst/>
          </a:prstGeom>
          <a:solidFill>
            <a:srgbClr val="C00000"/>
          </a:solidFill>
          <a:ln>
            <a:solidFill>
              <a:srgbClr val="C00000"/>
            </a:solidFill>
          </a:ln>
        </p:spPr>
      </p:pic>
      <p:pic>
        <p:nvPicPr>
          <p:cNvPr id="595" name="Picture 8" descr="C:\Users\JOY\Desktop\Paul\Energy_Structures\Icons\factory.png">
            <a:extLst>
              <a:ext uri="{FF2B5EF4-FFF2-40B4-BE49-F238E27FC236}">
                <a16:creationId xmlns:a16="http://schemas.microsoft.com/office/drawing/2014/main" id="{5A5D3F30-28BC-43D9-88C6-97AE1D35BB0C}"/>
              </a:ext>
            </a:extLst>
          </p:cNvPr>
          <p:cNvPicPr>
            <a:picLocks noChangeAspect="1" noChangeArrowheads="1"/>
          </p:cNvPicPr>
          <p:nvPr/>
        </p:nvPicPr>
        <p:blipFill>
          <a:blip r:embed="rId25" cstate="print">
            <a:lum bright="70000" contrast="-70000"/>
            <a:extLst>
              <a:ext uri="{28A0092B-C50C-407E-A947-70E740481C1C}">
                <a14:useLocalDpi xmlns:a14="http://schemas.microsoft.com/office/drawing/2010/main" val="0"/>
              </a:ext>
            </a:extLst>
          </a:blip>
          <a:srcRect/>
          <a:stretch>
            <a:fillRect/>
          </a:stretch>
        </p:blipFill>
        <p:spPr bwMode="auto">
          <a:xfrm>
            <a:off x="10428570" y="4022546"/>
            <a:ext cx="425297" cy="425297"/>
          </a:xfrm>
          <a:prstGeom prst="rect">
            <a:avLst/>
          </a:prstGeom>
          <a:noFill/>
          <a:extLst>
            <a:ext uri="{909E8E84-426E-40DD-AFC4-6F175D3DCCD1}">
              <a14:hiddenFill xmlns:a14="http://schemas.microsoft.com/office/drawing/2010/main">
                <a:solidFill>
                  <a:srgbClr val="FFFFFF"/>
                </a:solidFill>
              </a14:hiddenFill>
            </a:ext>
          </a:extLst>
        </p:spPr>
      </p:pic>
      <p:pic>
        <p:nvPicPr>
          <p:cNvPr id="596" name="Picture 5" descr="C:\Users\JOY\Desktop\Paul\Energy_Structures\Icons\house.png">
            <a:extLst>
              <a:ext uri="{FF2B5EF4-FFF2-40B4-BE49-F238E27FC236}">
                <a16:creationId xmlns:a16="http://schemas.microsoft.com/office/drawing/2014/main" id="{A60990F9-4ED0-4E17-B5B8-79AEAA030869}"/>
              </a:ext>
            </a:extLst>
          </p:cNvPr>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10454570" y="4562172"/>
            <a:ext cx="431041" cy="431041"/>
          </a:xfrm>
          <a:prstGeom prst="rect">
            <a:avLst/>
          </a:prstGeom>
          <a:noFill/>
          <a:extLst>
            <a:ext uri="{909E8E84-426E-40DD-AFC4-6F175D3DCCD1}">
              <a14:hiddenFill xmlns:a14="http://schemas.microsoft.com/office/drawing/2010/main">
                <a:solidFill>
                  <a:srgbClr val="FFFFFF"/>
                </a:solidFill>
              </a14:hiddenFill>
            </a:ext>
          </a:extLst>
        </p:spPr>
      </p:pic>
      <p:sp>
        <p:nvSpPr>
          <p:cNvPr id="597" name="Rectangle 596">
            <a:extLst>
              <a:ext uri="{FF2B5EF4-FFF2-40B4-BE49-F238E27FC236}">
                <a16:creationId xmlns:a16="http://schemas.microsoft.com/office/drawing/2014/main" id="{4E1FA7C0-8FAA-4391-8009-CA915E5A32DF}"/>
              </a:ext>
            </a:extLst>
          </p:cNvPr>
          <p:cNvSpPr/>
          <p:nvPr/>
        </p:nvSpPr>
        <p:spPr>
          <a:xfrm>
            <a:off x="6801444" y="1326174"/>
            <a:ext cx="1583474" cy="1400455"/>
          </a:xfrm>
          <a:prstGeom prst="rect">
            <a:avLst/>
          </a:prstGeom>
          <a:noFill/>
          <a:ln>
            <a:solidFill>
              <a:srgbClr val="C00000"/>
            </a:solidFill>
            <a:prstDash val="lgDashDotDot"/>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98" name="Rectangle 597">
            <a:extLst>
              <a:ext uri="{FF2B5EF4-FFF2-40B4-BE49-F238E27FC236}">
                <a16:creationId xmlns:a16="http://schemas.microsoft.com/office/drawing/2014/main" id="{F1C1B54F-F79B-474F-9BB1-3219927F07F5}"/>
              </a:ext>
            </a:extLst>
          </p:cNvPr>
          <p:cNvSpPr/>
          <p:nvPr/>
        </p:nvSpPr>
        <p:spPr>
          <a:xfrm>
            <a:off x="7315765" y="4506607"/>
            <a:ext cx="1583474" cy="1457106"/>
          </a:xfrm>
          <a:prstGeom prst="rect">
            <a:avLst/>
          </a:prstGeom>
          <a:noFill/>
          <a:ln>
            <a:solidFill>
              <a:srgbClr val="C00000"/>
            </a:solidFill>
            <a:prstDash val="lgDashDotDot"/>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99" name="TextBox 598">
            <a:extLst>
              <a:ext uri="{FF2B5EF4-FFF2-40B4-BE49-F238E27FC236}">
                <a16:creationId xmlns:a16="http://schemas.microsoft.com/office/drawing/2014/main" id="{131BC45A-AFF5-4B0F-93C3-406B6C36ED52}"/>
              </a:ext>
            </a:extLst>
          </p:cNvPr>
          <p:cNvSpPr txBox="1"/>
          <p:nvPr/>
        </p:nvSpPr>
        <p:spPr>
          <a:xfrm>
            <a:off x="3242528" y="3312418"/>
            <a:ext cx="1517891" cy="276999"/>
          </a:xfrm>
          <a:prstGeom prst="rect">
            <a:avLst/>
          </a:prstGeom>
          <a:noFill/>
        </p:spPr>
        <p:txBody>
          <a:bodyPr wrap="square" rtlCol="0">
            <a:spAutoFit/>
          </a:bodyPr>
          <a:lstStyle/>
          <a:p>
            <a:r>
              <a:rPr lang="en-US" sz="1200" dirty="0">
                <a:solidFill>
                  <a:srgbClr val="FF0000"/>
                </a:solidFill>
                <a:latin typeface="Cambria" panose="02040503050406030204" pitchFamily="18" charset="0"/>
                <a:ea typeface="Cambria" panose="02040503050406030204" pitchFamily="18" charset="0"/>
              </a:rPr>
              <a:t>Transmission losses</a:t>
            </a:r>
          </a:p>
        </p:txBody>
      </p:sp>
      <p:sp>
        <p:nvSpPr>
          <p:cNvPr id="600" name="TextBox 599">
            <a:extLst>
              <a:ext uri="{FF2B5EF4-FFF2-40B4-BE49-F238E27FC236}">
                <a16:creationId xmlns:a16="http://schemas.microsoft.com/office/drawing/2014/main" id="{BF8D5B63-509D-455D-90A6-F0AC0EC1716F}"/>
              </a:ext>
            </a:extLst>
          </p:cNvPr>
          <p:cNvSpPr txBox="1"/>
          <p:nvPr/>
        </p:nvSpPr>
        <p:spPr>
          <a:xfrm>
            <a:off x="3489406" y="4880032"/>
            <a:ext cx="1517891" cy="276999"/>
          </a:xfrm>
          <a:prstGeom prst="rect">
            <a:avLst/>
          </a:prstGeom>
          <a:noFill/>
        </p:spPr>
        <p:txBody>
          <a:bodyPr wrap="square" rtlCol="0">
            <a:spAutoFit/>
          </a:bodyPr>
          <a:lstStyle/>
          <a:p>
            <a:r>
              <a:rPr lang="en-US" sz="1200" dirty="0">
                <a:solidFill>
                  <a:srgbClr val="FF0000"/>
                </a:solidFill>
                <a:latin typeface="Cambria" panose="02040503050406030204" pitchFamily="18" charset="0"/>
                <a:ea typeface="Cambria" panose="02040503050406030204" pitchFamily="18" charset="0"/>
              </a:rPr>
              <a:t>Transmission losses</a:t>
            </a:r>
          </a:p>
        </p:txBody>
      </p:sp>
      <p:sp>
        <p:nvSpPr>
          <p:cNvPr id="601" name="Rectangle 600">
            <a:extLst>
              <a:ext uri="{FF2B5EF4-FFF2-40B4-BE49-F238E27FC236}">
                <a16:creationId xmlns:a16="http://schemas.microsoft.com/office/drawing/2014/main" id="{6C270420-DB82-4ADA-BE5A-5B5ECA990588}"/>
              </a:ext>
            </a:extLst>
          </p:cNvPr>
          <p:cNvSpPr/>
          <p:nvPr/>
        </p:nvSpPr>
        <p:spPr>
          <a:xfrm>
            <a:off x="7250471" y="3203549"/>
            <a:ext cx="2632788" cy="1096995"/>
          </a:xfrm>
          <a:prstGeom prst="rect">
            <a:avLst/>
          </a:prstGeom>
          <a:noFill/>
          <a:ln>
            <a:solidFill>
              <a:srgbClr val="C00000"/>
            </a:solidFill>
            <a:prstDash val="lgDashDotDot"/>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02" name="TextBox 601">
            <a:extLst>
              <a:ext uri="{FF2B5EF4-FFF2-40B4-BE49-F238E27FC236}">
                <a16:creationId xmlns:a16="http://schemas.microsoft.com/office/drawing/2014/main" id="{0AD28829-FC1A-43B8-AC81-E179390CFC5F}"/>
              </a:ext>
            </a:extLst>
          </p:cNvPr>
          <p:cNvSpPr txBox="1"/>
          <p:nvPr/>
        </p:nvSpPr>
        <p:spPr>
          <a:xfrm>
            <a:off x="7707070" y="2773560"/>
            <a:ext cx="2255702" cy="461665"/>
          </a:xfrm>
          <a:prstGeom prst="rect">
            <a:avLst/>
          </a:prstGeom>
          <a:noFill/>
        </p:spPr>
        <p:txBody>
          <a:bodyPr wrap="square" rtlCol="0">
            <a:spAutoFit/>
          </a:bodyPr>
          <a:lstStyle/>
          <a:p>
            <a:r>
              <a:rPr lang="en-US" sz="1200" dirty="0">
                <a:latin typeface="Cambria" panose="02040503050406030204" pitchFamily="18" charset="0"/>
                <a:ea typeface="Cambria" panose="02040503050406030204" pitchFamily="18" charset="0"/>
              </a:rPr>
              <a:t>Houses that completely rely on alternative source of power</a:t>
            </a:r>
          </a:p>
        </p:txBody>
      </p:sp>
      <p:sp>
        <p:nvSpPr>
          <p:cNvPr id="603" name="TextBox 602">
            <a:extLst>
              <a:ext uri="{FF2B5EF4-FFF2-40B4-BE49-F238E27FC236}">
                <a16:creationId xmlns:a16="http://schemas.microsoft.com/office/drawing/2014/main" id="{B51E5A0F-A580-488B-9B2C-CC19CBA3307A}"/>
              </a:ext>
            </a:extLst>
          </p:cNvPr>
          <p:cNvSpPr txBox="1"/>
          <p:nvPr/>
        </p:nvSpPr>
        <p:spPr>
          <a:xfrm>
            <a:off x="10915407" y="2484866"/>
            <a:ext cx="1182145" cy="246221"/>
          </a:xfrm>
          <a:prstGeom prst="rect">
            <a:avLst/>
          </a:prstGeom>
          <a:noFill/>
        </p:spPr>
        <p:txBody>
          <a:bodyPr wrap="square" rtlCol="0">
            <a:spAutoFit/>
          </a:bodyPr>
          <a:lstStyle/>
          <a:p>
            <a:r>
              <a:rPr lang="en-US" sz="1000" dirty="0">
                <a:solidFill>
                  <a:schemeClr val="bg1"/>
                </a:solidFill>
                <a:latin typeface="Cambria" panose="02040503050406030204" pitchFamily="18" charset="0"/>
                <a:ea typeface="Cambria" panose="02040503050406030204" pitchFamily="18" charset="0"/>
              </a:rPr>
              <a:t>Distribution lines</a:t>
            </a:r>
          </a:p>
        </p:txBody>
      </p:sp>
      <p:sp>
        <p:nvSpPr>
          <p:cNvPr id="604" name="TextBox 603">
            <a:extLst>
              <a:ext uri="{FF2B5EF4-FFF2-40B4-BE49-F238E27FC236}">
                <a16:creationId xmlns:a16="http://schemas.microsoft.com/office/drawing/2014/main" id="{74B0D032-EA5E-422A-A9D8-C6F564CBB145}"/>
              </a:ext>
            </a:extLst>
          </p:cNvPr>
          <p:cNvSpPr txBox="1"/>
          <p:nvPr/>
        </p:nvSpPr>
        <p:spPr>
          <a:xfrm>
            <a:off x="10892260" y="3151882"/>
            <a:ext cx="1182145" cy="246221"/>
          </a:xfrm>
          <a:prstGeom prst="rect">
            <a:avLst/>
          </a:prstGeom>
          <a:noFill/>
        </p:spPr>
        <p:txBody>
          <a:bodyPr wrap="square" rtlCol="0">
            <a:spAutoFit/>
          </a:bodyPr>
          <a:lstStyle/>
          <a:p>
            <a:r>
              <a:rPr lang="en-US" sz="1000" dirty="0">
                <a:solidFill>
                  <a:schemeClr val="bg1"/>
                </a:solidFill>
                <a:latin typeface="Cambria" panose="02040503050406030204" pitchFamily="18" charset="0"/>
                <a:ea typeface="Cambria" panose="02040503050406030204" pitchFamily="18" charset="0"/>
              </a:rPr>
              <a:t>Transformer</a:t>
            </a:r>
          </a:p>
        </p:txBody>
      </p:sp>
      <p:sp>
        <p:nvSpPr>
          <p:cNvPr id="605" name="TextBox 604">
            <a:extLst>
              <a:ext uri="{FF2B5EF4-FFF2-40B4-BE49-F238E27FC236}">
                <a16:creationId xmlns:a16="http://schemas.microsoft.com/office/drawing/2014/main" id="{A7179D2F-4C07-4BDB-99C7-B94B330D0C89}"/>
              </a:ext>
            </a:extLst>
          </p:cNvPr>
          <p:cNvSpPr txBox="1"/>
          <p:nvPr/>
        </p:nvSpPr>
        <p:spPr>
          <a:xfrm>
            <a:off x="10892260" y="3609447"/>
            <a:ext cx="1182145" cy="246221"/>
          </a:xfrm>
          <a:prstGeom prst="rect">
            <a:avLst/>
          </a:prstGeom>
          <a:noFill/>
        </p:spPr>
        <p:txBody>
          <a:bodyPr wrap="square" rtlCol="0">
            <a:spAutoFit/>
          </a:bodyPr>
          <a:lstStyle/>
          <a:p>
            <a:r>
              <a:rPr lang="en-US" sz="1000" dirty="0">
                <a:solidFill>
                  <a:schemeClr val="bg1"/>
                </a:solidFill>
                <a:latin typeface="Cambria" panose="02040503050406030204" pitchFamily="18" charset="0"/>
                <a:ea typeface="Cambria" panose="02040503050406030204" pitchFamily="18" charset="0"/>
              </a:rPr>
              <a:t>Fuel Generators</a:t>
            </a:r>
          </a:p>
        </p:txBody>
      </p:sp>
      <p:sp>
        <p:nvSpPr>
          <p:cNvPr id="606" name="TextBox 605">
            <a:extLst>
              <a:ext uri="{FF2B5EF4-FFF2-40B4-BE49-F238E27FC236}">
                <a16:creationId xmlns:a16="http://schemas.microsoft.com/office/drawing/2014/main" id="{5FBE9B65-C111-4768-BB0F-75AC0F4E2FEA}"/>
              </a:ext>
            </a:extLst>
          </p:cNvPr>
          <p:cNvSpPr txBox="1"/>
          <p:nvPr/>
        </p:nvSpPr>
        <p:spPr>
          <a:xfrm>
            <a:off x="10915406" y="4112083"/>
            <a:ext cx="1182145" cy="246221"/>
          </a:xfrm>
          <a:prstGeom prst="rect">
            <a:avLst/>
          </a:prstGeom>
          <a:noFill/>
        </p:spPr>
        <p:txBody>
          <a:bodyPr wrap="square" rtlCol="0">
            <a:spAutoFit/>
          </a:bodyPr>
          <a:lstStyle/>
          <a:p>
            <a:r>
              <a:rPr lang="en-US" sz="1000" dirty="0">
                <a:solidFill>
                  <a:schemeClr val="bg1"/>
                </a:solidFill>
                <a:latin typeface="Cambria" panose="02040503050406030204" pitchFamily="18" charset="0"/>
                <a:ea typeface="Cambria" panose="02040503050406030204" pitchFamily="18" charset="0"/>
              </a:rPr>
              <a:t>Industries</a:t>
            </a:r>
          </a:p>
        </p:txBody>
      </p:sp>
      <p:sp>
        <p:nvSpPr>
          <p:cNvPr id="607" name="TextBox 606">
            <a:extLst>
              <a:ext uri="{FF2B5EF4-FFF2-40B4-BE49-F238E27FC236}">
                <a16:creationId xmlns:a16="http://schemas.microsoft.com/office/drawing/2014/main" id="{DDAB4538-6C76-4C1A-A112-BAC1E5C6AAFA}"/>
              </a:ext>
            </a:extLst>
          </p:cNvPr>
          <p:cNvSpPr txBox="1"/>
          <p:nvPr/>
        </p:nvSpPr>
        <p:spPr>
          <a:xfrm>
            <a:off x="10966262" y="4631537"/>
            <a:ext cx="1108144" cy="246221"/>
          </a:xfrm>
          <a:prstGeom prst="rect">
            <a:avLst/>
          </a:prstGeom>
          <a:noFill/>
        </p:spPr>
        <p:txBody>
          <a:bodyPr wrap="square" rtlCol="0">
            <a:spAutoFit/>
          </a:bodyPr>
          <a:lstStyle/>
          <a:p>
            <a:r>
              <a:rPr lang="en-US" sz="1000" dirty="0">
                <a:solidFill>
                  <a:schemeClr val="bg1"/>
                </a:solidFill>
                <a:latin typeface="Cambria" panose="02040503050406030204" pitchFamily="18" charset="0"/>
                <a:ea typeface="Cambria" panose="02040503050406030204" pitchFamily="18" charset="0"/>
              </a:rPr>
              <a:t>Houses</a:t>
            </a:r>
          </a:p>
        </p:txBody>
      </p:sp>
      <p:sp>
        <p:nvSpPr>
          <p:cNvPr id="153" name="TextBox 152"/>
          <p:cNvSpPr txBox="1"/>
          <p:nvPr/>
        </p:nvSpPr>
        <p:spPr>
          <a:xfrm>
            <a:off x="8381206" y="6553201"/>
            <a:ext cx="3809207" cy="276999"/>
          </a:xfrm>
          <a:prstGeom prst="rect">
            <a:avLst/>
          </a:prstGeom>
          <a:noFill/>
        </p:spPr>
        <p:txBody>
          <a:bodyPr wrap="square" rtlCol="0">
            <a:spAutoFit/>
          </a:bodyPr>
          <a:lstStyle/>
          <a:p>
            <a:r>
              <a:rPr lang="en-US" sz="1200" dirty="0" err="1"/>
              <a:t>Nwosu</a:t>
            </a:r>
            <a:r>
              <a:rPr lang="en-US" sz="1200" dirty="0"/>
              <a:t> Paul &amp; </a:t>
            </a:r>
            <a:r>
              <a:rPr lang="en-US" sz="1200" dirty="0" err="1"/>
              <a:t>Nwarueze</a:t>
            </a:r>
            <a:r>
              <a:rPr lang="en-US" sz="1200" dirty="0"/>
              <a:t> </a:t>
            </a:r>
            <a:r>
              <a:rPr lang="en-US" sz="1200" dirty="0" err="1" smtClean="0"/>
              <a:t>Chiamaka</a:t>
            </a:r>
            <a:r>
              <a:rPr lang="en-US" sz="1200" dirty="0" smtClean="0"/>
              <a:t> RESEARCH@2022 STSE </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grpId="0" nodeType="withEffect">
                                  <p:stCondLst>
                                    <p:cond delay="0"/>
                                  </p:stCondLst>
                                  <p:childTnLst>
                                    <p:animClr clrSpc="rgb" dir="cw">
                                      <p:cBhvr override="childStyle">
                                        <p:cTn id="6" dur="250" autoRev="1" fill="remove"/>
                                        <p:tgtEl>
                                          <p:spTgt spid="517"/>
                                        </p:tgtEl>
                                        <p:attrNameLst>
                                          <p:attrName>style.color</p:attrName>
                                        </p:attrNameLst>
                                      </p:cBhvr>
                                      <p:to>
                                        <a:schemeClr val="bg1"/>
                                      </p:to>
                                    </p:animClr>
                                    <p:animClr clrSpc="rgb" dir="cw">
                                      <p:cBhvr>
                                        <p:cTn id="7" dur="250" autoRev="1" fill="remove"/>
                                        <p:tgtEl>
                                          <p:spTgt spid="517"/>
                                        </p:tgtEl>
                                        <p:attrNameLst>
                                          <p:attrName>fillcolor</p:attrName>
                                        </p:attrNameLst>
                                      </p:cBhvr>
                                      <p:to>
                                        <a:schemeClr val="bg1"/>
                                      </p:to>
                                    </p:animClr>
                                    <p:set>
                                      <p:cBhvr>
                                        <p:cTn id="8" dur="250" autoRev="1" fill="remove"/>
                                        <p:tgtEl>
                                          <p:spTgt spid="517"/>
                                        </p:tgtEl>
                                        <p:attrNameLst>
                                          <p:attrName>fill.type</p:attrName>
                                        </p:attrNameLst>
                                      </p:cBhvr>
                                      <p:to>
                                        <p:strVal val="solid"/>
                                      </p:to>
                                    </p:set>
                                    <p:set>
                                      <p:cBhvr>
                                        <p:cTn id="9" dur="250" autoRev="1" fill="remove"/>
                                        <p:tgtEl>
                                          <p:spTgt spid="517"/>
                                        </p:tgtEl>
                                        <p:attrNameLst>
                                          <p:attrName>fill.on</p:attrName>
                                        </p:attrNameLst>
                                      </p:cBhvr>
                                      <p:to>
                                        <p:strVal val="true"/>
                                      </p:to>
                                    </p:set>
                                  </p:childTnLst>
                                </p:cTn>
                              </p:par>
                              <p:par>
                                <p:cTn id="10" presetID="27" presetClass="emph" presetSubtype="0" repeatCount="indefinite" fill="remove" grpId="0" nodeType="withEffect">
                                  <p:stCondLst>
                                    <p:cond delay="0"/>
                                  </p:stCondLst>
                                  <p:childTnLst>
                                    <p:animClr clrSpc="rgb" dir="cw">
                                      <p:cBhvr override="childStyle">
                                        <p:cTn id="11" dur="250" autoRev="1" fill="remove"/>
                                        <p:tgtEl>
                                          <p:spTgt spid="518"/>
                                        </p:tgtEl>
                                        <p:attrNameLst>
                                          <p:attrName>style.color</p:attrName>
                                        </p:attrNameLst>
                                      </p:cBhvr>
                                      <p:to>
                                        <a:schemeClr val="bg1"/>
                                      </p:to>
                                    </p:animClr>
                                    <p:animClr clrSpc="rgb" dir="cw">
                                      <p:cBhvr>
                                        <p:cTn id="12" dur="250" autoRev="1" fill="remove"/>
                                        <p:tgtEl>
                                          <p:spTgt spid="518"/>
                                        </p:tgtEl>
                                        <p:attrNameLst>
                                          <p:attrName>fillcolor</p:attrName>
                                        </p:attrNameLst>
                                      </p:cBhvr>
                                      <p:to>
                                        <a:schemeClr val="bg1"/>
                                      </p:to>
                                    </p:animClr>
                                    <p:set>
                                      <p:cBhvr>
                                        <p:cTn id="13" dur="250" autoRev="1" fill="remove"/>
                                        <p:tgtEl>
                                          <p:spTgt spid="518"/>
                                        </p:tgtEl>
                                        <p:attrNameLst>
                                          <p:attrName>fill.type</p:attrName>
                                        </p:attrNameLst>
                                      </p:cBhvr>
                                      <p:to>
                                        <p:strVal val="solid"/>
                                      </p:to>
                                    </p:set>
                                    <p:set>
                                      <p:cBhvr>
                                        <p:cTn id="14" dur="250" autoRev="1" fill="remove"/>
                                        <p:tgtEl>
                                          <p:spTgt spid="518"/>
                                        </p:tgtEl>
                                        <p:attrNameLst>
                                          <p:attrName>fill.on</p:attrName>
                                        </p:attrNameLst>
                                      </p:cBhvr>
                                      <p:to>
                                        <p:strVal val="true"/>
                                      </p:to>
                                    </p:set>
                                  </p:childTnLst>
                                </p:cTn>
                              </p:par>
                              <p:par>
                                <p:cTn id="15" presetID="27" presetClass="emph" presetSubtype="0" repeatCount="indefinite" fill="remove" grpId="0" nodeType="withEffect">
                                  <p:stCondLst>
                                    <p:cond delay="0"/>
                                  </p:stCondLst>
                                  <p:childTnLst>
                                    <p:animClr clrSpc="rgb" dir="cw">
                                      <p:cBhvr override="childStyle">
                                        <p:cTn id="16" dur="250" autoRev="1" fill="remove"/>
                                        <p:tgtEl>
                                          <p:spTgt spid="520"/>
                                        </p:tgtEl>
                                        <p:attrNameLst>
                                          <p:attrName>style.color</p:attrName>
                                        </p:attrNameLst>
                                      </p:cBhvr>
                                      <p:to>
                                        <a:schemeClr val="bg1"/>
                                      </p:to>
                                    </p:animClr>
                                    <p:animClr clrSpc="rgb" dir="cw">
                                      <p:cBhvr>
                                        <p:cTn id="17" dur="250" autoRev="1" fill="remove"/>
                                        <p:tgtEl>
                                          <p:spTgt spid="520"/>
                                        </p:tgtEl>
                                        <p:attrNameLst>
                                          <p:attrName>fillcolor</p:attrName>
                                        </p:attrNameLst>
                                      </p:cBhvr>
                                      <p:to>
                                        <a:schemeClr val="bg1"/>
                                      </p:to>
                                    </p:animClr>
                                    <p:set>
                                      <p:cBhvr>
                                        <p:cTn id="18" dur="250" autoRev="1" fill="remove"/>
                                        <p:tgtEl>
                                          <p:spTgt spid="520"/>
                                        </p:tgtEl>
                                        <p:attrNameLst>
                                          <p:attrName>fill.type</p:attrName>
                                        </p:attrNameLst>
                                      </p:cBhvr>
                                      <p:to>
                                        <p:strVal val="solid"/>
                                      </p:to>
                                    </p:set>
                                    <p:set>
                                      <p:cBhvr>
                                        <p:cTn id="19" dur="250" autoRev="1" fill="remove"/>
                                        <p:tgtEl>
                                          <p:spTgt spid="520"/>
                                        </p:tgtEl>
                                        <p:attrNameLst>
                                          <p:attrName>fill.on</p:attrName>
                                        </p:attrNameLst>
                                      </p:cBhvr>
                                      <p:to>
                                        <p:strVal val="true"/>
                                      </p:to>
                                    </p:set>
                                  </p:childTnLst>
                                </p:cTn>
                              </p:par>
                              <p:par>
                                <p:cTn id="20" presetID="27" presetClass="emph" presetSubtype="0" repeatCount="indefinite" fill="remove" grpId="0" nodeType="withEffect">
                                  <p:stCondLst>
                                    <p:cond delay="0"/>
                                  </p:stCondLst>
                                  <p:childTnLst>
                                    <p:animClr clrSpc="rgb" dir="cw">
                                      <p:cBhvr override="childStyle">
                                        <p:cTn id="21" dur="250" autoRev="1" fill="remove"/>
                                        <p:tgtEl>
                                          <p:spTgt spid="519"/>
                                        </p:tgtEl>
                                        <p:attrNameLst>
                                          <p:attrName>style.color</p:attrName>
                                        </p:attrNameLst>
                                      </p:cBhvr>
                                      <p:to>
                                        <a:schemeClr val="bg1"/>
                                      </p:to>
                                    </p:animClr>
                                    <p:animClr clrSpc="rgb" dir="cw">
                                      <p:cBhvr>
                                        <p:cTn id="22" dur="250" autoRev="1" fill="remove"/>
                                        <p:tgtEl>
                                          <p:spTgt spid="519"/>
                                        </p:tgtEl>
                                        <p:attrNameLst>
                                          <p:attrName>fillcolor</p:attrName>
                                        </p:attrNameLst>
                                      </p:cBhvr>
                                      <p:to>
                                        <a:schemeClr val="bg1"/>
                                      </p:to>
                                    </p:animClr>
                                    <p:set>
                                      <p:cBhvr>
                                        <p:cTn id="23" dur="250" autoRev="1" fill="remove"/>
                                        <p:tgtEl>
                                          <p:spTgt spid="519"/>
                                        </p:tgtEl>
                                        <p:attrNameLst>
                                          <p:attrName>fill.type</p:attrName>
                                        </p:attrNameLst>
                                      </p:cBhvr>
                                      <p:to>
                                        <p:strVal val="solid"/>
                                      </p:to>
                                    </p:set>
                                    <p:set>
                                      <p:cBhvr>
                                        <p:cTn id="24" dur="250" autoRev="1" fill="remove"/>
                                        <p:tgtEl>
                                          <p:spTgt spid="519"/>
                                        </p:tgtEl>
                                        <p:attrNameLst>
                                          <p:attrName>fill.on</p:attrName>
                                        </p:attrNameLst>
                                      </p:cBhvr>
                                      <p:to>
                                        <p:strVal val="true"/>
                                      </p:to>
                                    </p:set>
                                  </p:childTnLst>
                                </p:cTn>
                              </p:par>
                              <p:par>
                                <p:cTn id="25" presetID="27" presetClass="emph" presetSubtype="0" repeatCount="indefinite" fill="remove" grpId="0" nodeType="withEffect">
                                  <p:stCondLst>
                                    <p:cond delay="0"/>
                                  </p:stCondLst>
                                  <p:childTnLst>
                                    <p:animClr clrSpc="rgb" dir="cw">
                                      <p:cBhvr override="childStyle">
                                        <p:cTn id="26" dur="250" autoRev="1" fill="remove"/>
                                        <p:tgtEl>
                                          <p:spTgt spid="461"/>
                                        </p:tgtEl>
                                        <p:attrNameLst>
                                          <p:attrName>style.color</p:attrName>
                                        </p:attrNameLst>
                                      </p:cBhvr>
                                      <p:to>
                                        <a:schemeClr val="bg1"/>
                                      </p:to>
                                    </p:animClr>
                                    <p:animClr clrSpc="rgb" dir="cw">
                                      <p:cBhvr>
                                        <p:cTn id="27" dur="250" autoRev="1" fill="remove"/>
                                        <p:tgtEl>
                                          <p:spTgt spid="461"/>
                                        </p:tgtEl>
                                        <p:attrNameLst>
                                          <p:attrName>fillcolor</p:attrName>
                                        </p:attrNameLst>
                                      </p:cBhvr>
                                      <p:to>
                                        <a:schemeClr val="bg1"/>
                                      </p:to>
                                    </p:animClr>
                                    <p:set>
                                      <p:cBhvr>
                                        <p:cTn id="28" dur="250" autoRev="1" fill="remove"/>
                                        <p:tgtEl>
                                          <p:spTgt spid="461"/>
                                        </p:tgtEl>
                                        <p:attrNameLst>
                                          <p:attrName>fill.type</p:attrName>
                                        </p:attrNameLst>
                                      </p:cBhvr>
                                      <p:to>
                                        <p:strVal val="solid"/>
                                      </p:to>
                                    </p:set>
                                    <p:set>
                                      <p:cBhvr>
                                        <p:cTn id="29" dur="250" autoRev="1" fill="remove"/>
                                        <p:tgtEl>
                                          <p:spTgt spid="461"/>
                                        </p:tgtEl>
                                        <p:attrNameLst>
                                          <p:attrName>fill.on</p:attrName>
                                        </p:attrNameLst>
                                      </p:cBhvr>
                                      <p:to>
                                        <p:strVal val="true"/>
                                      </p:to>
                                    </p:set>
                                  </p:childTnLst>
                                </p:cTn>
                              </p:par>
                              <p:par>
                                <p:cTn id="30" presetID="27" presetClass="emph" presetSubtype="0" repeatCount="indefinite" fill="remove" grpId="0" nodeType="withEffect">
                                  <p:stCondLst>
                                    <p:cond delay="0"/>
                                  </p:stCondLst>
                                  <p:childTnLst>
                                    <p:animClr clrSpc="rgb" dir="cw">
                                      <p:cBhvr override="childStyle">
                                        <p:cTn id="31" dur="250" autoRev="1" fill="remove"/>
                                        <p:tgtEl>
                                          <p:spTgt spid="526"/>
                                        </p:tgtEl>
                                        <p:attrNameLst>
                                          <p:attrName>style.color</p:attrName>
                                        </p:attrNameLst>
                                      </p:cBhvr>
                                      <p:to>
                                        <a:schemeClr val="bg1"/>
                                      </p:to>
                                    </p:animClr>
                                    <p:animClr clrSpc="rgb" dir="cw">
                                      <p:cBhvr>
                                        <p:cTn id="32" dur="250" autoRev="1" fill="remove"/>
                                        <p:tgtEl>
                                          <p:spTgt spid="526"/>
                                        </p:tgtEl>
                                        <p:attrNameLst>
                                          <p:attrName>fillcolor</p:attrName>
                                        </p:attrNameLst>
                                      </p:cBhvr>
                                      <p:to>
                                        <a:schemeClr val="bg1"/>
                                      </p:to>
                                    </p:animClr>
                                    <p:set>
                                      <p:cBhvr>
                                        <p:cTn id="33" dur="250" autoRev="1" fill="remove"/>
                                        <p:tgtEl>
                                          <p:spTgt spid="526"/>
                                        </p:tgtEl>
                                        <p:attrNameLst>
                                          <p:attrName>fill.type</p:attrName>
                                        </p:attrNameLst>
                                      </p:cBhvr>
                                      <p:to>
                                        <p:strVal val="solid"/>
                                      </p:to>
                                    </p:set>
                                    <p:set>
                                      <p:cBhvr>
                                        <p:cTn id="34" dur="250" autoRev="1" fill="remove"/>
                                        <p:tgtEl>
                                          <p:spTgt spid="526"/>
                                        </p:tgtEl>
                                        <p:attrNameLst>
                                          <p:attrName>fill.on</p:attrName>
                                        </p:attrNameLst>
                                      </p:cBhvr>
                                      <p:to>
                                        <p:strVal val="true"/>
                                      </p:to>
                                    </p:set>
                                  </p:childTnLst>
                                </p:cTn>
                              </p:par>
                              <p:par>
                                <p:cTn id="35" presetID="27" presetClass="emph" presetSubtype="0" repeatCount="indefinite" fill="remove" grpId="0" nodeType="withEffect">
                                  <p:stCondLst>
                                    <p:cond delay="0"/>
                                  </p:stCondLst>
                                  <p:childTnLst>
                                    <p:animClr clrSpc="rgb" dir="cw">
                                      <p:cBhvr override="childStyle">
                                        <p:cTn id="36" dur="250" autoRev="1" fill="remove"/>
                                        <p:tgtEl>
                                          <p:spTgt spid="462"/>
                                        </p:tgtEl>
                                        <p:attrNameLst>
                                          <p:attrName>style.color</p:attrName>
                                        </p:attrNameLst>
                                      </p:cBhvr>
                                      <p:to>
                                        <a:schemeClr val="bg1"/>
                                      </p:to>
                                    </p:animClr>
                                    <p:animClr clrSpc="rgb" dir="cw">
                                      <p:cBhvr>
                                        <p:cTn id="37" dur="250" autoRev="1" fill="remove"/>
                                        <p:tgtEl>
                                          <p:spTgt spid="462"/>
                                        </p:tgtEl>
                                        <p:attrNameLst>
                                          <p:attrName>fillcolor</p:attrName>
                                        </p:attrNameLst>
                                      </p:cBhvr>
                                      <p:to>
                                        <a:schemeClr val="bg1"/>
                                      </p:to>
                                    </p:animClr>
                                    <p:set>
                                      <p:cBhvr>
                                        <p:cTn id="38" dur="250" autoRev="1" fill="remove"/>
                                        <p:tgtEl>
                                          <p:spTgt spid="462"/>
                                        </p:tgtEl>
                                        <p:attrNameLst>
                                          <p:attrName>fill.type</p:attrName>
                                        </p:attrNameLst>
                                      </p:cBhvr>
                                      <p:to>
                                        <p:strVal val="solid"/>
                                      </p:to>
                                    </p:set>
                                    <p:set>
                                      <p:cBhvr>
                                        <p:cTn id="39" dur="250" autoRev="1" fill="remove"/>
                                        <p:tgtEl>
                                          <p:spTgt spid="462"/>
                                        </p:tgtEl>
                                        <p:attrNameLst>
                                          <p:attrName>fill.on</p:attrName>
                                        </p:attrNameLst>
                                      </p:cBhvr>
                                      <p:to>
                                        <p:strVal val="true"/>
                                      </p:to>
                                    </p:set>
                                  </p:childTnLst>
                                </p:cTn>
                              </p:par>
                              <p:par>
                                <p:cTn id="40" presetID="27" presetClass="emph" presetSubtype="0" repeatCount="indefinite" fill="remove" grpId="0" nodeType="withEffect">
                                  <p:stCondLst>
                                    <p:cond delay="0"/>
                                  </p:stCondLst>
                                  <p:childTnLst>
                                    <p:animClr clrSpc="rgb" dir="cw">
                                      <p:cBhvr override="childStyle">
                                        <p:cTn id="41" dur="250" autoRev="1" fill="remove"/>
                                        <p:tgtEl>
                                          <p:spTgt spid="525"/>
                                        </p:tgtEl>
                                        <p:attrNameLst>
                                          <p:attrName>style.color</p:attrName>
                                        </p:attrNameLst>
                                      </p:cBhvr>
                                      <p:to>
                                        <a:schemeClr val="bg1"/>
                                      </p:to>
                                    </p:animClr>
                                    <p:animClr clrSpc="rgb" dir="cw">
                                      <p:cBhvr>
                                        <p:cTn id="42" dur="250" autoRev="1" fill="remove"/>
                                        <p:tgtEl>
                                          <p:spTgt spid="525"/>
                                        </p:tgtEl>
                                        <p:attrNameLst>
                                          <p:attrName>fillcolor</p:attrName>
                                        </p:attrNameLst>
                                      </p:cBhvr>
                                      <p:to>
                                        <a:schemeClr val="bg1"/>
                                      </p:to>
                                    </p:animClr>
                                    <p:set>
                                      <p:cBhvr>
                                        <p:cTn id="43" dur="250" autoRev="1" fill="remove"/>
                                        <p:tgtEl>
                                          <p:spTgt spid="525"/>
                                        </p:tgtEl>
                                        <p:attrNameLst>
                                          <p:attrName>fill.type</p:attrName>
                                        </p:attrNameLst>
                                      </p:cBhvr>
                                      <p:to>
                                        <p:strVal val="solid"/>
                                      </p:to>
                                    </p:set>
                                    <p:set>
                                      <p:cBhvr>
                                        <p:cTn id="44" dur="250" autoRev="1" fill="remove"/>
                                        <p:tgtEl>
                                          <p:spTgt spid="525"/>
                                        </p:tgtEl>
                                        <p:attrNameLst>
                                          <p:attrName>fill.on</p:attrName>
                                        </p:attrNameLst>
                                      </p:cBhvr>
                                      <p:to>
                                        <p:strVal val="true"/>
                                      </p:to>
                                    </p:set>
                                  </p:childTnLst>
                                </p:cTn>
                              </p:par>
                              <p:par>
                                <p:cTn id="45" presetID="27" presetClass="emph" presetSubtype="0" repeatCount="indefinite" fill="remove" grpId="0" nodeType="withEffect">
                                  <p:stCondLst>
                                    <p:cond delay="0"/>
                                  </p:stCondLst>
                                  <p:childTnLst>
                                    <p:animClr clrSpc="rgb" dir="cw">
                                      <p:cBhvr override="childStyle">
                                        <p:cTn id="46" dur="250" autoRev="1" fill="remove"/>
                                        <p:tgtEl>
                                          <p:spTgt spid="528"/>
                                        </p:tgtEl>
                                        <p:attrNameLst>
                                          <p:attrName>style.color</p:attrName>
                                        </p:attrNameLst>
                                      </p:cBhvr>
                                      <p:to>
                                        <a:schemeClr val="bg1"/>
                                      </p:to>
                                    </p:animClr>
                                    <p:animClr clrSpc="rgb" dir="cw">
                                      <p:cBhvr>
                                        <p:cTn id="47" dur="250" autoRev="1" fill="remove"/>
                                        <p:tgtEl>
                                          <p:spTgt spid="528"/>
                                        </p:tgtEl>
                                        <p:attrNameLst>
                                          <p:attrName>fillcolor</p:attrName>
                                        </p:attrNameLst>
                                      </p:cBhvr>
                                      <p:to>
                                        <a:schemeClr val="bg1"/>
                                      </p:to>
                                    </p:animClr>
                                    <p:set>
                                      <p:cBhvr>
                                        <p:cTn id="48" dur="250" autoRev="1" fill="remove"/>
                                        <p:tgtEl>
                                          <p:spTgt spid="528"/>
                                        </p:tgtEl>
                                        <p:attrNameLst>
                                          <p:attrName>fill.type</p:attrName>
                                        </p:attrNameLst>
                                      </p:cBhvr>
                                      <p:to>
                                        <p:strVal val="solid"/>
                                      </p:to>
                                    </p:set>
                                    <p:set>
                                      <p:cBhvr>
                                        <p:cTn id="49" dur="250" autoRev="1" fill="remove"/>
                                        <p:tgtEl>
                                          <p:spTgt spid="528"/>
                                        </p:tgtEl>
                                        <p:attrNameLst>
                                          <p:attrName>fill.on</p:attrName>
                                        </p:attrNameLst>
                                      </p:cBhvr>
                                      <p:to>
                                        <p:strVal val="true"/>
                                      </p:to>
                                    </p:set>
                                  </p:childTnLst>
                                </p:cTn>
                              </p:par>
                              <p:par>
                                <p:cTn id="50" presetID="27" presetClass="emph" presetSubtype="0" repeatCount="indefinite" fill="remove" grpId="0" nodeType="withEffect">
                                  <p:stCondLst>
                                    <p:cond delay="0"/>
                                  </p:stCondLst>
                                  <p:childTnLst>
                                    <p:animClr clrSpc="rgb" dir="cw">
                                      <p:cBhvr override="childStyle">
                                        <p:cTn id="51" dur="250" autoRev="1" fill="remove"/>
                                        <p:tgtEl>
                                          <p:spTgt spid="527"/>
                                        </p:tgtEl>
                                        <p:attrNameLst>
                                          <p:attrName>style.color</p:attrName>
                                        </p:attrNameLst>
                                      </p:cBhvr>
                                      <p:to>
                                        <a:schemeClr val="bg1"/>
                                      </p:to>
                                    </p:animClr>
                                    <p:animClr clrSpc="rgb" dir="cw">
                                      <p:cBhvr>
                                        <p:cTn id="52" dur="250" autoRev="1" fill="remove"/>
                                        <p:tgtEl>
                                          <p:spTgt spid="527"/>
                                        </p:tgtEl>
                                        <p:attrNameLst>
                                          <p:attrName>fillcolor</p:attrName>
                                        </p:attrNameLst>
                                      </p:cBhvr>
                                      <p:to>
                                        <a:schemeClr val="bg1"/>
                                      </p:to>
                                    </p:animClr>
                                    <p:set>
                                      <p:cBhvr>
                                        <p:cTn id="53" dur="250" autoRev="1" fill="remove"/>
                                        <p:tgtEl>
                                          <p:spTgt spid="527"/>
                                        </p:tgtEl>
                                        <p:attrNameLst>
                                          <p:attrName>fill.type</p:attrName>
                                        </p:attrNameLst>
                                      </p:cBhvr>
                                      <p:to>
                                        <p:strVal val="solid"/>
                                      </p:to>
                                    </p:set>
                                    <p:set>
                                      <p:cBhvr>
                                        <p:cTn id="54" dur="250" autoRev="1" fill="remove"/>
                                        <p:tgtEl>
                                          <p:spTgt spid="527"/>
                                        </p:tgtEl>
                                        <p:attrNameLst>
                                          <p:attrName>fill.on</p:attrName>
                                        </p:attrNameLst>
                                      </p:cBhvr>
                                      <p:to>
                                        <p:strVal val="true"/>
                                      </p:to>
                                    </p:set>
                                  </p:childTnLst>
                                </p:cTn>
                              </p:par>
                              <p:par>
                                <p:cTn id="55" presetID="27" presetClass="emph" presetSubtype="0" repeatCount="indefinite" fill="remove" grpId="0" nodeType="withEffect">
                                  <p:stCondLst>
                                    <p:cond delay="0"/>
                                  </p:stCondLst>
                                  <p:childTnLst>
                                    <p:animClr clrSpc="rgb" dir="cw">
                                      <p:cBhvr override="childStyle">
                                        <p:cTn id="56" dur="250" autoRev="1" fill="remove"/>
                                        <p:tgtEl>
                                          <p:spTgt spid="562"/>
                                        </p:tgtEl>
                                        <p:attrNameLst>
                                          <p:attrName>style.color</p:attrName>
                                        </p:attrNameLst>
                                      </p:cBhvr>
                                      <p:to>
                                        <a:schemeClr val="bg1"/>
                                      </p:to>
                                    </p:animClr>
                                    <p:animClr clrSpc="rgb" dir="cw">
                                      <p:cBhvr>
                                        <p:cTn id="57" dur="250" autoRev="1" fill="remove"/>
                                        <p:tgtEl>
                                          <p:spTgt spid="562"/>
                                        </p:tgtEl>
                                        <p:attrNameLst>
                                          <p:attrName>fillcolor</p:attrName>
                                        </p:attrNameLst>
                                      </p:cBhvr>
                                      <p:to>
                                        <a:schemeClr val="bg1"/>
                                      </p:to>
                                    </p:animClr>
                                    <p:set>
                                      <p:cBhvr>
                                        <p:cTn id="58" dur="250" autoRev="1" fill="remove"/>
                                        <p:tgtEl>
                                          <p:spTgt spid="562"/>
                                        </p:tgtEl>
                                        <p:attrNameLst>
                                          <p:attrName>fill.type</p:attrName>
                                        </p:attrNameLst>
                                      </p:cBhvr>
                                      <p:to>
                                        <p:strVal val="solid"/>
                                      </p:to>
                                    </p:set>
                                    <p:set>
                                      <p:cBhvr>
                                        <p:cTn id="59" dur="250" autoRev="1" fill="remove"/>
                                        <p:tgtEl>
                                          <p:spTgt spid="562"/>
                                        </p:tgtEl>
                                        <p:attrNameLst>
                                          <p:attrName>fill.on</p:attrName>
                                        </p:attrNameLst>
                                      </p:cBhvr>
                                      <p:to>
                                        <p:strVal val="true"/>
                                      </p:to>
                                    </p:set>
                                  </p:childTnLst>
                                </p:cTn>
                              </p:par>
                              <p:par>
                                <p:cTn id="60" presetID="27" presetClass="emph" presetSubtype="0" repeatCount="indefinite" fill="remove" grpId="0" nodeType="withEffect">
                                  <p:stCondLst>
                                    <p:cond delay="0"/>
                                  </p:stCondLst>
                                  <p:childTnLst>
                                    <p:animClr clrSpc="rgb" dir="cw">
                                      <p:cBhvr override="childStyle">
                                        <p:cTn id="61" dur="250" autoRev="1" fill="remove"/>
                                        <p:tgtEl>
                                          <p:spTgt spid="580"/>
                                        </p:tgtEl>
                                        <p:attrNameLst>
                                          <p:attrName>style.color</p:attrName>
                                        </p:attrNameLst>
                                      </p:cBhvr>
                                      <p:to>
                                        <a:schemeClr val="bg1"/>
                                      </p:to>
                                    </p:animClr>
                                    <p:animClr clrSpc="rgb" dir="cw">
                                      <p:cBhvr>
                                        <p:cTn id="62" dur="250" autoRev="1" fill="remove"/>
                                        <p:tgtEl>
                                          <p:spTgt spid="580"/>
                                        </p:tgtEl>
                                        <p:attrNameLst>
                                          <p:attrName>fillcolor</p:attrName>
                                        </p:attrNameLst>
                                      </p:cBhvr>
                                      <p:to>
                                        <a:schemeClr val="bg1"/>
                                      </p:to>
                                    </p:animClr>
                                    <p:set>
                                      <p:cBhvr>
                                        <p:cTn id="63" dur="250" autoRev="1" fill="remove"/>
                                        <p:tgtEl>
                                          <p:spTgt spid="580"/>
                                        </p:tgtEl>
                                        <p:attrNameLst>
                                          <p:attrName>fill.type</p:attrName>
                                        </p:attrNameLst>
                                      </p:cBhvr>
                                      <p:to>
                                        <p:strVal val="solid"/>
                                      </p:to>
                                    </p:set>
                                    <p:set>
                                      <p:cBhvr>
                                        <p:cTn id="64" dur="250" autoRev="1" fill="remove"/>
                                        <p:tgtEl>
                                          <p:spTgt spid="580"/>
                                        </p:tgtEl>
                                        <p:attrNameLst>
                                          <p:attrName>fill.on</p:attrName>
                                        </p:attrNameLst>
                                      </p:cBhvr>
                                      <p:to>
                                        <p:strVal val="true"/>
                                      </p:to>
                                    </p:set>
                                  </p:childTnLst>
                                </p:cTn>
                              </p:par>
                              <p:par>
                                <p:cTn id="65" presetID="27" presetClass="emph" presetSubtype="0" repeatCount="indefinite" fill="remove" grpId="0" nodeType="withEffect">
                                  <p:stCondLst>
                                    <p:cond delay="0"/>
                                  </p:stCondLst>
                                  <p:childTnLst>
                                    <p:animClr clrSpc="rgb" dir="cw">
                                      <p:cBhvr override="childStyle">
                                        <p:cTn id="66" dur="250" autoRev="1" fill="remove"/>
                                        <p:tgtEl>
                                          <p:spTgt spid="583"/>
                                        </p:tgtEl>
                                        <p:attrNameLst>
                                          <p:attrName>style.color</p:attrName>
                                        </p:attrNameLst>
                                      </p:cBhvr>
                                      <p:to>
                                        <a:schemeClr val="bg1"/>
                                      </p:to>
                                    </p:animClr>
                                    <p:animClr clrSpc="rgb" dir="cw">
                                      <p:cBhvr>
                                        <p:cTn id="67" dur="250" autoRev="1" fill="remove"/>
                                        <p:tgtEl>
                                          <p:spTgt spid="583"/>
                                        </p:tgtEl>
                                        <p:attrNameLst>
                                          <p:attrName>fillcolor</p:attrName>
                                        </p:attrNameLst>
                                      </p:cBhvr>
                                      <p:to>
                                        <a:schemeClr val="bg1"/>
                                      </p:to>
                                    </p:animClr>
                                    <p:set>
                                      <p:cBhvr>
                                        <p:cTn id="68" dur="250" autoRev="1" fill="remove"/>
                                        <p:tgtEl>
                                          <p:spTgt spid="583"/>
                                        </p:tgtEl>
                                        <p:attrNameLst>
                                          <p:attrName>fill.type</p:attrName>
                                        </p:attrNameLst>
                                      </p:cBhvr>
                                      <p:to>
                                        <p:strVal val="solid"/>
                                      </p:to>
                                    </p:set>
                                    <p:set>
                                      <p:cBhvr>
                                        <p:cTn id="69" dur="250" autoRev="1" fill="remove"/>
                                        <p:tgtEl>
                                          <p:spTgt spid="583"/>
                                        </p:tgtEl>
                                        <p:attrNameLst>
                                          <p:attrName>fill.on</p:attrName>
                                        </p:attrNameLst>
                                      </p:cBhvr>
                                      <p:to>
                                        <p:strVal val="true"/>
                                      </p:to>
                                    </p:set>
                                  </p:childTnLst>
                                </p:cTn>
                              </p:par>
                              <p:par>
                                <p:cTn id="70" presetID="27" presetClass="emph" presetSubtype="0" repeatCount="indefinite" fill="remove" grpId="0" nodeType="withEffect">
                                  <p:stCondLst>
                                    <p:cond delay="0"/>
                                  </p:stCondLst>
                                  <p:childTnLst>
                                    <p:animClr clrSpc="rgb" dir="cw">
                                      <p:cBhvr override="childStyle">
                                        <p:cTn id="71" dur="250" autoRev="1" fill="remove"/>
                                        <p:tgtEl>
                                          <p:spTgt spid="586"/>
                                        </p:tgtEl>
                                        <p:attrNameLst>
                                          <p:attrName>style.color</p:attrName>
                                        </p:attrNameLst>
                                      </p:cBhvr>
                                      <p:to>
                                        <a:schemeClr val="bg1"/>
                                      </p:to>
                                    </p:animClr>
                                    <p:animClr clrSpc="rgb" dir="cw">
                                      <p:cBhvr>
                                        <p:cTn id="72" dur="250" autoRev="1" fill="remove"/>
                                        <p:tgtEl>
                                          <p:spTgt spid="586"/>
                                        </p:tgtEl>
                                        <p:attrNameLst>
                                          <p:attrName>fillcolor</p:attrName>
                                        </p:attrNameLst>
                                      </p:cBhvr>
                                      <p:to>
                                        <a:schemeClr val="bg1"/>
                                      </p:to>
                                    </p:animClr>
                                    <p:set>
                                      <p:cBhvr>
                                        <p:cTn id="73" dur="250" autoRev="1" fill="remove"/>
                                        <p:tgtEl>
                                          <p:spTgt spid="586"/>
                                        </p:tgtEl>
                                        <p:attrNameLst>
                                          <p:attrName>fill.type</p:attrName>
                                        </p:attrNameLst>
                                      </p:cBhvr>
                                      <p:to>
                                        <p:strVal val="solid"/>
                                      </p:to>
                                    </p:set>
                                    <p:set>
                                      <p:cBhvr>
                                        <p:cTn id="74" dur="250" autoRev="1" fill="remove"/>
                                        <p:tgtEl>
                                          <p:spTgt spid="586"/>
                                        </p:tgtEl>
                                        <p:attrNameLst>
                                          <p:attrName>fill.on</p:attrName>
                                        </p:attrNameLst>
                                      </p:cBhvr>
                                      <p:to>
                                        <p:strVal val="true"/>
                                      </p:to>
                                    </p:set>
                                  </p:childTnLst>
                                </p:cTn>
                              </p:par>
                              <p:par>
                                <p:cTn id="75" presetID="27" presetClass="emph" presetSubtype="0" repeatCount="indefinite" fill="remove" grpId="0" nodeType="withEffect">
                                  <p:stCondLst>
                                    <p:cond delay="0"/>
                                  </p:stCondLst>
                                  <p:childTnLst>
                                    <p:animClr clrSpc="rgb" dir="cw">
                                      <p:cBhvr override="childStyle">
                                        <p:cTn id="76" dur="250" autoRev="1" fill="remove"/>
                                        <p:tgtEl>
                                          <p:spTgt spid="587"/>
                                        </p:tgtEl>
                                        <p:attrNameLst>
                                          <p:attrName>style.color</p:attrName>
                                        </p:attrNameLst>
                                      </p:cBhvr>
                                      <p:to>
                                        <a:schemeClr val="bg1"/>
                                      </p:to>
                                    </p:animClr>
                                    <p:animClr clrSpc="rgb" dir="cw">
                                      <p:cBhvr>
                                        <p:cTn id="77" dur="250" autoRev="1" fill="remove"/>
                                        <p:tgtEl>
                                          <p:spTgt spid="587"/>
                                        </p:tgtEl>
                                        <p:attrNameLst>
                                          <p:attrName>fillcolor</p:attrName>
                                        </p:attrNameLst>
                                      </p:cBhvr>
                                      <p:to>
                                        <a:schemeClr val="bg1"/>
                                      </p:to>
                                    </p:animClr>
                                    <p:set>
                                      <p:cBhvr>
                                        <p:cTn id="78" dur="250" autoRev="1" fill="remove"/>
                                        <p:tgtEl>
                                          <p:spTgt spid="587"/>
                                        </p:tgtEl>
                                        <p:attrNameLst>
                                          <p:attrName>fill.type</p:attrName>
                                        </p:attrNameLst>
                                      </p:cBhvr>
                                      <p:to>
                                        <p:strVal val="solid"/>
                                      </p:to>
                                    </p:set>
                                    <p:set>
                                      <p:cBhvr>
                                        <p:cTn id="79" dur="250" autoRev="1" fill="remove"/>
                                        <p:tgtEl>
                                          <p:spTgt spid="587"/>
                                        </p:tgtEl>
                                        <p:attrNameLst>
                                          <p:attrName>fill.on</p:attrName>
                                        </p:attrNameLst>
                                      </p:cBhvr>
                                      <p:to>
                                        <p:strVal val="true"/>
                                      </p:to>
                                    </p:set>
                                  </p:childTnLst>
                                </p:cTn>
                              </p:par>
                              <p:par>
                                <p:cTn id="80" presetID="27" presetClass="emph" presetSubtype="0" repeatCount="indefinite" fill="remove" grpId="0" nodeType="withEffect">
                                  <p:stCondLst>
                                    <p:cond delay="0"/>
                                  </p:stCondLst>
                                  <p:childTnLst>
                                    <p:animClr clrSpc="rgb" dir="cw">
                                      <p:cBhvr override="childStyle">
                                        <p:cTn id="81" dur="250" autoRev="1" fill="remove"/>
                                        <p:tgtEl>
                                          <p:spTgt spid="588"/>
                                        </p:tgtEl>
                                        <p:attrNameLst>
                                          <p:attrName>style.color</p:attrName>
                                        </p:attrNameLst>
                                      </p:cBhvr>
                                      <p:to>
                                        <a:schemeClr val="bg1"/>
                                      </p:to>
                                    </p:animClr>
                                    <p:animClr clrSpc="rgb" dir="cw">
                                      <p:cBhvr>
                                        <p:cTn id="82" dur="250" autoRev="1" fill="remove"/>
                                        <p:tgtEl>
                                          <p:spTgt spid="588"/>
                                        </p:tgtEl>
                                        <p:attrNameLst>
                                          <p:attrName>fillcolor</p:attrName>
                                        </p:attrNameLst>
                                      </p:cBhvr>
                                      <p:to>
                                        <a:schemeClr val="bg1"/>
                                      </p:to>
                                    </p:animClr>
                                    <p:set>
                                      <p:cBhvr>
                                        <p:cTn id="83" dur="250" autoRev="1" fill="remove"/>
                                        <p:tgtEl>
                                          <p:spTgt spid="588"/>
                                        </p:tgtEl>
                                        <p:attrNameLst>
                                          <p:attrName>fill.type</p:attrName>
                                        </p:attrNameLst>
                                      </p:cBhvr>
                                      <p:to>
                                        <p:strVal val="solid"/>
                                      </p:to>
                                    </p:set>
                                    <p:set>
                                      <p:cBhvr>
                                        <p:cTn id="84" dur="250" autoRev="1" fill="remove"/>
                                        <p:tgtEl>
                                          <p:spTgt spid="588"/>
                                        </p:tgtEl>
                                        <p:attrNameLst>
                                          <p:attrName>fill.on</p:attrName>
                                        </p:attrNameLst>
                                      </p:cBhvr>
                                      <p:to>
                                        <p:strVal val="true"/>
                                      </p:to>
                                    </p:set>
                                  </p:childTnLst>
                                </p:cTn>
                              </p:par>
                              <p:par>
                                <p:cTn id="85" presetID="27" presetClass="emph" presetSubtype="0" repeatCount="indefinite" fill="remove" grpId="0" nodeType="withEffect">
                                  <p:stCondLst>
                                    <p:cond delay="0"/>
                                  </p:stCondLst>
                                  <p:childTnLst>
                                    <p:animClr clrSpc="rgb" dir="cw">
                                      <p:cBhvr override="childStyle">
                                        <p:cTn id="86" dur="250" autoRev="1" fill="remove"/>
                                        <p:tgtEl>
                                          <p:spTgt spid="589"/>
                                        </p:tgtEl>
                                        <p:attrNameLst>
                                          <p:attrName>style.color</p:attrName>
                                        </p:attrNameLst>
                                      </p:cBhvr>
                                      <p:to>
                                        <a:schemeClr val="bg1"/>
                                      </p:to>
                                    </p:animClr>
                                    <p:animClr clrSpc="rgb" dir="cw">
                                      <p:cBhvr>
                                        <p:cTn id="87" dur="250" autoRev="1" fill="remove"/>
                                        <p:tgtEl>
                                          <p:spTgt spid="589"/>
                                        </p:tgtEl>
                                        <p:attrNameLst>
                                          <p:attrName>fillcolor</p:attrName>
                                        </p:attrNameLst>
                                      </p:cBhvr>
                                      <p:to>
                                        <a:schemeClr val="bg1"/>
                                      </p:to>
                                    </p:animClr>
                                    <p:set>
                                      <p:cBhvr>
                                        <p:cTn id="88" dur="250" autoRev="1" fill="remove"/>
                                        <p:tgtEl>
                                          <p:spTgt spid="589"/>
                                        </p:tgtEl>
                                        <p:attrNameLst>
                                          <p:attrName>fill.type</p:attrName>
                                        </p:attrNameLst>
                                      </p:cBhvr>
                                      <p:to>
                                        <p:strVal val="solid"/>
                                      </p:to>
                                    </p:set>
                                    <p:set>
                                      <p:cBhvr>
                                        <p:cTn id="89" dur="250" autoRev="1" fill="remove"/>
                                        <p:tgtEl>
                                          <p:spTgt spid="58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 grpId="0" animBg="1"/>
      <p:bldP spid="462" grpId="0" animBg="1"/>
      <p:bldP spid="517" grpId="0" animBg="1"/>
      <p:bldP spid="518" grpId="0" animBg="1"/>
      <p:bldP spid="519" grpId="0" animBg="1"/>
      <p:bldP spid="520" grpId="0" animBg="1"/>
      <p:bldP spid="525" grpId="0" animBg="1"/>
      <p:bldP spid="526" grpId="0" animBg="1"/>
      <p:bldP spid="527" grpId="0" animBg="1"/>
      <p:bldP spid="528" grpId="0" animBg="1"/>
      <p:bldP spid="562" grpId="0" animBg="1"/>
      <p:bldP spid="580" grpId="0" animBg="1"/>
      <p:bldP spid="583" grpId="0" animBg="1"/>
      <p:bldP spid="586" grpId="0" animBg="1"/>
      <p:bldP spid="587" grpId="0" animBg="1"/>
      <p:bldP spid="588" grpId="0" animBg="1"/>
      <p:bldP spid="58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0062349" y="2086918"/>
            <a:ext cx="838200" cy="87107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5" name="Oval 4"/>
          <p:cNvSpPr/>
          <p:nvPr/>
        </p:nvSpPr>
        <p:spPr>
          <a:xfrm>
            <a:off x="6956731" y="2017555"/>
            <a:ext cx="838200" cy="87107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6" name="Oval 5"/>
          <p:cNvSpPr/>
          <p:nvPr/>
        </p:nvSpPr>
        <p:spPr>
          <a:xfrm>
            <a:off x="3717853" y="2122617"/>
            <a:ext cx="838200" cy="87107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7" name="Rectangle 6"/>
          <p:cNvSpPr/>
          <p:nvPr/>
        </p:nvSpPr>
        <p:spPr>
          <a:xfrm>
            <a:off x="9561365" y="1995496"/>
            <a:ext cx="1765111" cy="49311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8" name="Rectangle 7"/>
          <p:cNvSpPr/>
          <p:nvPr/>
        </p:nvSpPr>
        <p:spPr>
          <a:xfrm>
            <a:off x="6161195" y="1995485"/>
            <a:ext cx="2609021" cy="49311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9" name="Rectangle 8"/>
          <p:cNvSpPr/>
          <p:nvPr/>
        </p:nvSpPr>
        <p:spPr>
          <a:xfrm>
            <a:off x="3164489" y="2030040"/>
            <a:ext cx="2020437" cy="49311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10" name="Rectangle 9"/>
          <p:cNvSpPr/>
          <p:nvPr/>
        </p:nvSpPr>
        <p:spPr>
          <a:xfrm>
            <a:off x="532606" y="1956217"/>
            <a:ext cx="1655614" cy="49310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11" name="Rectangle 10"/>
          <p:cNvSpPr/>
          <p:nvPr/>
        </p:nvSpPr>
        <p:spPr>
          <a:xfrm>
            <a:off x="4247156" y="762000"/>
            <a:ext cx="3697691" cy="8382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2" name="TextBox 11"/>
          <p:cNvSpPr txBox="1"/>
          <p:nvPr/>
        </p:nvSpPr>
        <p:spPr>
          <a:xfrm>
            <a:off x="4248975" y="857934"/>
            <a:ext cx="3697690" cy="646331"/>
          </a:xfrm>
          <a:prstGeom prst="rect">
            <a:avLst/>
          </a:prstGeom>
          <a:solidFill>
            <a:srgbClr val="C00000"/>
          </a:solidFill>
          <a:ln>
            <a:solidFill>
              <a:srgbClr val="C00000"/>
            </a:solidFill>
          </a:ln>
        </p:spPr>
        <p:txBody>
          <a:bodyPr wrap="square" rtlCol="0">
            <a:spAutoFit/>
          </a:bodyPr>
          <a:lstStyle/>
          <a:p>
            <a:r>
              <a:rPr lang="en-US" dirty="0" smtClean="0">
                <a:solidFill>
                  <a:prstClr val="white"/>
                </a:solidFill>
                <a:latin typeface="Cambria" panose="02040503050406030204" pitchFamily="18" charset="0"/>
                <a:ea typeface="Cambria" panose="02040503050406030204" pitchFamily="18" charset="0"/>
              </a:rPr>
              <a:t>A DECENTRALIZED SMART </a:t>
            </a:r>
            <a:r>
              <a:rPr lang="en-US" dirty="0">
                <a:solidFill>
                  <a:prstClr val="white"/>
                </a:solidFill>
                <a:latin typeface="Cambria" panose="02040503050406030204" pitchFamily="18" charset="0"/>
                <a:ea typeface="Cambria" panose="02040503050406030204" pitchFamily="18" charset="0"/>
              </a:rPr>
              <a:t>GRID</a:t>
            </a:r>
          </a:p>
          <a:p>
            <a:pPr algn="ctr"/>
            <a:r>
              <a:rPr lang="en-US" dirty="0" smtClean="0">
                <a:solidFill>
                  <a:prstClr val="white"/>
                </a:solidFill>
                <a:latin typeface="Cambria" panose="02040503050406030204" pitchFamily="18" charset="0"/>
                <a:ea typeface="Cambria" panose="02040503050406030204" pitchFamily="18" charset="0"/>
              </a:rPr>
              <a:t>(DCS </a:t>
            </a:r>
            <a:r>
              <a:rPr lang="en-US" dirty="0">
                <a:solidFill>
                  <a:prstClr val="white"/>
                </a:solidFill>
                <a:latin typeface="Cambria" panose="02040503050406030204" pitchFamily="18" charset="0"/>
                <a:ea typeface="Cambria" panose="02040503050406030204" pitchFamily="18" charset="0"/>
              </a:rPr>
              <a:t>GRID)</a:t>
            </a:r>
          </a:p>
        </p:txBody>
      </p:sp>
      <p:sp>
        <p:nvSpPr>
          <p:cNvPr id="13" name="Oval 12"/>
          <p:cNvSpPr/>
          <p:nvPr/>
        </p:nvSpPr>
        <p:spPr>
          <a:xfrm>
            <a:off x="955875" y="2013784"/>
            <a:ext cx="838200" cy="87107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4" name="TextBox 13"/>
          <p:cNvSpPr txBox="1"/>
          <p:nvPr/>
        </p:nvSpPr>
        <p:spPr>
          <a:xfrm>
            <a:off x="638526" y="2018102"/>
            <a:ext cx="1490062" cy="369332"/>
          </a:xfrm>
          <a:prstGeom prst="rect">
            <a:avLst/>
          </a:prstGeom>
          <a:solidFill>
            <a:srgbClr val="C00000"/>
          </a:solidFill>
          <a:ln>
            <a:solidFill>
              <a:srgbClr val="C00000"/>
            </a:solidFill>
          </a:ln>
        </p:spPr>
        <p:txBody>
          <a:bodyPr wrap="square" rtlCol="0">
            <a:spAutoFit/>
          </a:bodyPr>
          <a:lstStyle/>
          <a:p>
            <a:r>
              <a:rPr lang="en-US" dirty="0">
                <a:solidFill>
                  <a:prstClr val="white"/>
                </a:solidFill>
                <a:latin typeface="Calibri"/>
              </a:rPr>
              <a:t>MICRO GRID</a:t>
            </a:r>
          </a:p>
        </p:txBody>
      </p:sp>
      <p:sp>
        <p:nvSpPr>
          <p:cNvPr id="15" name="TextBox 14"/>
          <p:cNvSpPr txBox="1"/>
          <p:nvPr/>
        </p:nvSpPr>
        <p:spPr>
          <a:xfrm>
            <a:off x="3224122" y="1955773"/>
            <a:ext cx="1981200" cy="369332"/>
          </a:xfrm>
          <a:prstGeom prst="rect">
            <a:avLst/>
          </a:prstGeom>
          <a:noFill/>
        </p:spPr>
        <p:txBody>
          <a:bodyPr wrap="square" rtlCol="0">
            <a:spAutoFit/>
          </a:bodyPr>
          <a:lstStyle/>
          <a:p>
            <a:r>
              <a:rPr lang="en-US" dirty="0">
                <a:solidFill>
                  <a:prstClr val="white"/>
                </a:solidFill>
                <a:latin typeface="Calibri"/>
              </a:rPr>
              <a:t>INTELLIGENT GRID</a:t>
            </a:r>
          </a:p>
        </p:txBody>
      </p:sp>
      <p:sp>
        <p:nvSpPr>
          <p:cNvPr id="16" name="TextBox 15"/>
          <p:cNvSpPr txBox="1"/>
          <p:nvPr/>
        </p:nvSpPr>
        <p:spPr>
          <a:xfrm>
            <a:off x="6293787" y="1969135"/>
            <a:ext cx="2841651" cy="369332"/>
          </a:xfrm>
          <a:prstGeom prst="rect">
            <a:avLst/>
          </a:prstGeom>
          <a:noFill/>
        </p:spPr>
        <p:txBody>
          <a:bodyPr wrap="square" rtlCol="0">
            <a:spAutoFit/>
          </a:bodyPr>
          <a:lstStyle/>
          <a:p>
            <a:r>
              <a:rPr lang="en-US" dirty="0" smtClean="0">
                <a:solidFill>
                  <a:prstClr val="white"/>
                </a:solidFill>
                <a:latin typeface="Calibri"/>
              </a:rPr>
              <a:t>SMART NET </a:t>
            </a:r>
            <a:r>
              <a:rPr lang="en-US" dirty="0">
                <a:solidFill>
                  <a:prstClr val="white"/>
                </a:solidFill>
                <a:latin typeface="Calibri"/>
              </a:rPr>
              <a:t>METERING</a:t>
            </a:r>
          </a:p>
        </p:txBody>
      </p:sp>
      <p:sp>
        <p:nvSpPr>
          <p:cNvPr id="17" name="TextBox 16"/>
          <p:cNvSpPr txBox="1"/>
          <p:nvPr/>
        </p:nvSpPr>
        <p:spPr>
          <a:xfrm>
            <a:off x="9515796" y="2057374"/>
            <a:ext cx="1981200" cy="369332"/>
          </a:xfrm>
          <a:prstGeom prst="rect">
            <a:avLst/>
          </a:prstGeom>
          <a:noFill/>
        </p:spPr>
        <p:txBody>
          <a:bodyPr wrap="square" rtlCol="0">
            <a:spAutoFit/>
          </a:bodyPr>
          <a:lstStyle/>
          <a:p>
            <a:r>
              <a:rPr lang="en-US" dirty="0">
                <a:solidFill>
                  <a:prstClr val="white"/>
                </a:solidFill>
                <a:latin typeface="Calibri"/>
              </a:rPr>
              <a:t>ENERGY EFFICIENT</a:t>
            </a:r>
          </a:p>
        </p:txBody>
      </p:sp>
      <p:pic>
        <p:nvPicPr>
          <p:cNvPr id="18" name="Picture 3" descr="C:\Users\JOY\Downloads\electric-meter.png"/>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7144023" y="2314650"/>
            <a:ext cx="463617" cy="46361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5" descr="C:\Users\JOY\Downloads\energy.png"/>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10257194" y="2434686"/>
            <a:ext cx="432591" cy="432591"/>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404608" y="3630239"/>
            <a:ext cx="2467385" cy="3046988"/>
          </a:xfrm>
          <a:prstGeom prst="rect">
            <a:avLst/>
          </a:prstGeom>
          <a:noFill/>
        </p:spPr>
        <p:txBody>
          <a:bodyPr wrap="square" rtlCol="0">
            <a:spAutoFit/>
          </a:bodyPr>
          <a:lstStyle/>
          <a:p>
            <a:pPr marL="342900" indent="-342900" algn="ctr">
              <a:buFont typeface="Wingdings" panose="05000000000000000000" pitchFamily="2" charset="2"/>
              <a:buChar char="v"/>
            </a:pPr>
            <a:r>
              <a:rPr lang="en-US" sz="2400" dirty="0">
                <a:solidFill>
                  <a:srgbClr val="C00000"/>
                </a:solidFill>
                <a:latin typeface="Cambria" panose="02040503050406030204" pitchFamily="18" charset="0"/>
                <a:ea typeface="Cambria" panose="02040503050406030204" pitchFamily="18" charset="0"/>
              </a:rPr>
              <a:t>Generation</a:t>
            </a:r>
          </a:p>
          <a:p>
            <a:pPr marL="342900" indent="-342900" algn="ctr">
              <a:buFont typeface="Wingdings" panose="05000000000000000000" pitchFamily="2" charset="2"/>
              <a:buChar char="v"/>
            </a:pPr>
            <a:endParaRPr lang="en-US" sz="2400" dirty="0">
              <a:solidFill>
                <a:srgbClr val="C00000"/>
              </a:solidFill>
              <a:latin typeface="Cambria" panose="02040503050406030204" pitchFamily="18" charset="0"/>
              <a:ea typeface="Cambria" panose="02040503050406030204" pitchFamily="18" charset="0"/>
            </a:endParaRPr>
          </a:p>
          <a:p>
            <a:pPr marL="342900" indent="-342900" algn="ctr">
              <a:buFont typeface="Wingdings" panose="05000000000000000000" pitchFamily="2" charset="2"/>
              <a:buChar char="v"/>
            </a:pPr>
            <a:r>
              <a:rPr lang="en-US" sz="2400" dirty="0" smtClean="0">
                <a:solidFill>
                  <a:srgbClr val="C00000"/>
                </a:solidFill>
                <a:latin typeface="Cambria" panose="02040503050406030204" pitchFamily="18" charset="0"/>
                <a:ea typeface="Cambria" panose="02040503050406030204" pitchFamily="18" charset="0"/>
              </a:rPr>
              <a:t>Accessibility</a:t>
            </a:r>
          </a:p>
          <a:p>
            <a:pPr marL="342900" indent="-342900" algn="ctr">
              <a:buFont typeface="Wingdings" panose="05000000000000000000" pitchFamily="2" charset="2"/>
              <a:buChar char="v"/>
            </a:pPr>
            <a:endParaRPr lang="en-US" sz="2400" dirty="0" smtClean="0">
              <a:solidFill>
                <a:srgbClr val="C00000"/>
              </a:solidFill>
              <a:latin typeface="Cambria" panose="02040503050406030204" pitchFamily="18" charset="0"/>
              <a:ea typeface="Cambria" panose="02040503050406030204" pitchFamily="18" charset="0"/>
            </a:endParaRPr>
          </a:p>
          <a:p>
            <a:pPr marL="342900" indent="-342900" algn="ctr">
              <a:buFont typeface="Wingdings" panose="05000000000000000000" pitchFamily="2" charset="2"/>
              <a:buChar char="v"/>
            </a:pPr>
            <a:r>
              <a:rPr lang="en-GB" sz="2400" dirty="0" smtClean="0">
                <a:solidFill>
                  <a:srgbClr val="C00000"/>
                </a:solidFill>
                <a:latin typeface="Cambria" panose="02040503050406030204" pitchFamily="18" charset="0"/>
                <a:ea typeface="Cambria" panose="02040503050406030204" pitchFamily="18" charset="0"/>
              </a:rPr>
              <a:t>Switch Solar systems and services</a:t>
            </a:r>
            <a:endParaRPr lang="en-US" sz="2400" dirty="0" smtClean="0">
              <a:solidFill>
                <a:srgbClr val="C00000"/>
              </a:solidFill>
              <a:latin typeface="Cambria" panose="02040503050406030204" pitchFamily="18" charset="0"/>
              <a:ea typeface="Cambria" panose="02040503050406030204" pitchFamily="18" charset="0"/>
            </a:endParaRPr>
          </a:p>
          <a:p>
            <a:pPr marL="342900" indent="-342900" algn="ctr">
              <a:buFont typeface="Wingdings" panose="05000000000000000000" pitchFamily="2" charset="2"/>
              <a:buChar char="v"/>
            </a:pPr>
            <a:endParaRPr lang="en-US" sz="2400" dirty="0">
              <a:solidFill>
                <a:srgbClr val="C00000"/>
              </a:solidFill>
              <a:latin typeface="Cambria" panose="02040503050406030204" pitchFamily="18" charset="0"/>
              <a:ea typeface="Cambria" panose="02040503050406030204" pitchFamily="18" charset="0"/>
            </a:endParaRPr>
          </a:p>
        </p:txBody>
      </p:sp>
      <p:sp>
        <p:nvSpPr>
          <p:cNvPr id="21" name="TextBox 20"/>
          <p:cNvSpPr txBox="1"/>
          <p:nvPr/>
        </p:nvSpPr>
        <p:spPr>
          <a:xfrm>
            <a:off x="6021648" y="3476288"/>
            <a:ext cx="2748568" cy="2308324"/>
          </a:xfrm>
          <a:prstGeom prst="rect">
            <a:avLst/>
          </a:prstGeom>
          <a:noFill/>
        </p:spPr>
        <p:txBody>
          <a:bodyPr wrap="square" rtlCol="0">
            <a:spAutoFit/>
          </a:bodyPr>
          <a:lstStyle/>
          <a:p>
            <a:pPr marL="342900" indent="-342900" algn="ctr">
              <a:buFont typeface="Wingdings" panose="05000000000000000000" pitchFamily="2" charset="2"/>
              <a:buChar char="v"/>
            </a:pPr>
            <a:r>
              <a:rPr lang="en-US" sz="2400" dirty="0">
                <a:solidFill>
                  <a:srgbClr val="C00000"/>
                </a:solidFill>
                <a:latin typeface="Cambria" panose="02040503050406030204" pitchFamily="18" charset="0"/>
                <a:ea typeface="Cambria" panose="02040503050406030204" pitchFamily="18" charset="0"/>
              </a:rPr>
              <a:t>Bi-directional </a:t>
            </a:r>
            <a:r>
              <a:rPr lang="en-US" sz="2400" dirty="0" smtClean="0">
                <a:solidFill>
                  <a:srgbClr val="C00000"/>
                </a:solidFill>
                <a:latin typeface="Cambria" panose="02040503050406030204" pitchFamily="18" charset="0"/>
                <a:ea typeface="Cambria" panose="02040503050406030204" pitchFamily="18" charset="0"/>
              </a:rPr>
              <a:t>meters.</a:t>
            </a:r>
          </a:p>
          <a:p>
            <a:pPr algn="ctr"/>
            <a:endParaRPr lang="en-GB" sz="2400" dirty="0">
              <a:solidFill>
                <a:srgbClr val="C00000"/>
              </a:solidFill>
              <a:latin typeface="Cambria" panose="02040503050406030204" pitchFamily="18" charset="0"/>
              <a:ea typeface="Cambria" panose="02040503050406030204" pitchFamily="18" charset="0"/>
            </a:endParaRPr>
          </a:p>
          <a:p>
            <a:pPr marL="342900" indent="-342900" algn="ctr">
              <a:buFont typeface="Wingdings" panose="05000000000000000000" pitchFamily="2" charset="2"/>
              <a:buChar char="v"/>
            </a:pPr>
            <a:r>
              <a:rPr lang="en-GB" sz="2400" dirty="0" smtClean="0">
                <a:solidFill>
                  <a:srgbClr val="C00000"/>
                </a:solidFill>
                <a:latin typeface="Cambria" panose="02040503050406030204" pitchFamily="18" charset="0"/>
                <a:ea typeface="Cambria" panose="02040503050406030204" pitchFamily="18" charset="0"/>
              </a:rPr>
              <a:t>Switch billing and earning </a:t>
            </a:r>
            <a:r>
              <a:rPr lang="en-GB" sz="2400" dirty="0" smtClean="0">
                <a:solidFill>
                  <a:srgbClr val="C00000"/>
                </a:solidFill>
                <a:latin typeface="Cambria" panose="02040503050406030204" pitchFamily="18" charset="0"/>
                <a:ea typeface="Cambria" panose="02040503050406030204" pitchFamily="18" charset="0"/>
              </a:rPr>
              <a:t>s</a:t>
            </a:r>
            <a:r>
              <a:rPr lang="en-GB" sz="2400" dirty="0" smtClean="0">
                <a:solidFill>
                  <a:srgbClr val="C00000"/>
                </a:solidFill>
                <a:latin typeface="Cambria" panose="02040503050406030204" pitchFamily="18" charset="0"/>
                <a:ea typeface="Cambria" panose="02040503050406030204" pitchFamily="18" charset="0"/>
              </a:rPr>
              <a:t>ystem.</a:t>
            </a:r>
            <a:endParaRPr lang="en-US" sz="2400" dirty="0">
              <a:solidFill>
                <a:srgbClr val="C00000"/>
              </a:solidFill>
              <a:latin typeface="Cambria" panose="02040503050406030204" pitchFamily="18" charset="0"/>
              <a:ea typeface="Cambria" panose="02040503050406030204" pitchFamily="18" charset="0"/>
            </a:endParaRPr>
          </a:p>
        </p:txBody>
      </p:sp>
      <p:sp>
        <p:nvSpPr>
          <p:cNvPr id="22" name="TextBox 21"/>
          <p:cNvSpPr txBox="1"/>
          <p:nvPr/>
        </p:nvSpPr>
        <p:spPr>
          <a:xfrm>
            <a:off x="9081121" y="3106956"/>
            <a:ext cx="2748568" cy="2308324"/>
          </a:xfrm>
          <a:prstGeom prst="rect">
            <a:avLst/>
          </a:prstGeom>
          <a:noFill/>
        </p:spPr>
        <p:txBody>
          <a:bodyPr wrap="square" rtlCol="0">
            <a:spAutoFit/>
          </a:bodyPr>
          <a:lstStyle/>
          <a:p>
            <a:pPr algn="ctr"/>
            <a:endParaRPr lang="en-US" sz="2400" dirty="0">
              <a:solidFill>
                <a:srgbClr val="C00000"/>
              </a:solidFill>
              <a:latin typeface="Cambria" panose="02040503050406030204" pitchFamily="18" charset="0"/>
              <a:ea typeface="Cambria" panose="02040503050406030204" pitchFamily="18" charset="0"/>
            </a:endParaRPr>
          </a:p>
          <a:p>
            <a:pPr marL="342900" indent="-342900" algn="ctr">
              <a:buFont typeface="Wingdings" panose="05000000000000000000" pitchFamily="2" charset="2"/>
              <a:buChar char="v"/>
            </a:pPr>
            <a:r>
              <a:rPr lang="en-US" sz="2400" dirty="0">
                <a:solidFill>
                  <a:srgbClr val="C00000"/>
                </a:solidFill>
                <a:latin typeface="Cambria" panose="02040503050406030204" pitchFamily="18" charset="0"/>
                <a:ea typeface="Cambria" panose="02040503050406030204" pitchFamily="18" charset="0"/>
              </a:rPr>
              <a:t>Energy Efficient Components.</a:t>
            </a:r>
          </a:p>
          <a:p>
            <a:pPr algn="ctr"/>
            <a:endParaRPr lang="en-US" sz="2400" dirty="0">
              <a:solidFill>
                <a:srgbClr val="C00000"/>
              </a:solidFill>
              <a:latin typeface="Cambria" panose="02040503050406030204" pitchFamily="18" charset="0"/>
              <a:ea typeface="Cambria" panose="02040503050406030204" pitchFamily="18" charset="0"/>
            </a:endParaRPr>
          </a:p>
          <a:p>
            <a:pPr marL="342900" indent="-342900" algn="ctr">
              <a:buFont typeface="Wingdings" panose="05000000000000000000" pitchFamily="2" charset="2"/>
              <a:buChar char="v"/>
            </a:pPr>
            <a:r>
              <a:rPr lang="en-US" sz="2400" dirty="0">
                <a:solidFill>
                  <a:srgbClr val="C00000"/>
                </a:solidFill>
                <a:latin typeface="Cambria" panose="02040503050406030204" pitchFamily="18" charset="0"/>
                <a:ea typeface="Cambria" panose="02040503050406030204" pitchFamily="18" charset="0"/>
              </a:rPr>
              <a:t>Reduced Carbon footprints.</a:t>
            </a:r>
          </a:p>
        </p:txBody>
      </p:sp>
      <p:sp>
        <p:nvSpPr>
          <p:cNvPr id="23" name="Rectangle 22"/>
          <p:cNvSpPr/>
          <p:nvPr/>
        </p:nvSpPr>
        <p:spPr>
          <a:xfrm>
            <a:off x="1638301" y="65885"/>
            <a:ext cx="8915400" cy="41148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24" name="TextBox 23"/>
          <p:cNvSpPr txBox="1"/>
          <p:nvPr/>
        </p:nvSpPr>
        <p:spPr>
          <a:xfrm>
            <a:off x="5294682" y="105587"/>
            <a:ext cx="2057588" cy="400110"/>
          </a:xfrm>
          <a:prstGeom prst="rect">
            <a:avLst/>
          </a:prstGeom>
          <a:noFill/>
        </p:spPr>
        <p:txBody>
          <a:bodyPr wrap="square" rtlCol="0">
            <a:spAutoFit/>
          </a:bodyPr>
          <a:lstStyle/>
          <a:p>
            <a:r>
              <a:rPr lang="en-US" sz="2000" b="1" dirty="0">
                <a:solidFill>
                  <a:prstClr val="white"/>
                </a:solidFill>
                <a:latin typeface="Cambria" panose="02040503050406030204" pitchFamily="18" charset="0"/>
                <a:ea typeface="Cambria" panose="02040503050406030204" pitchFamily="18" charset="0"/>
              </a:rPr>
              <a:t>OUR SOLUTION</a:t>
            </a:r>
          </a:p>
        </p:txBody>
      </p:sp>
      <p:pic>
        <p:nvPicPr>
          <p:cNvPr id="27" name="Picture 4" descr="C:\Users\JOY\Downloads\squares.png"/>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1196165" y="2362114"/>
            <a:ext cx="342900" cy="3429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C:\Users\JOY\Downloads\learning.png"/>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3904085" y="2287531"/>
            <a:ext cx="541243" cy="541243"/>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3150549" y="3630239"/>
            <a:ext cx="2034377" cy="830997"/>
          </a:xfrm>
          <a:prstGeom prst="rect">
            <a:avLst/>
          </a:prstGeom>
          <a:noFill/>
        </p:spPr>
        <p:txBody>
          <a:bodyPr wrap="square" rtlCol="0">
            <a:spAutoFit/>
          </a:bodyPr>
          <a:lstStyle/>
          <a:p>
            <a:pPr marL="342900" indent="-342900" algn="ctr">
              <a:buFont typeface="Wingdings" panose="05000000000000000000" pitchFamily="2" charset="2"/>
              <a:buChar char="v"/>
            </a:pPr>
            <a:r>
              <a:rPr lang="en-US" sz="2400" dirty="0">
                <a:solidFill>
                  <a:srgbClr val="C00000"/>
                </a:solidFill>
                <a:latin typeface="Cambria" panose="02040503050406030204" pitchFamily="18" charset="0"/>
                <a:ea typeface="Cambria" panose="02040503050406030204" pitchFamily="18" charset="0"/>
              </a:rPr>
              <a:t>Predictive  Analytics</a:t>
            </a:r>
          </a:p>
        </p:txBody>
      </p:sp>
    </p:spTree>
    <p:extLst>
      <p:ext uri="{BB962C8B-B14F-4D97-AF65-F5344CB8AC3E}">
        <p14:creationId xmlns:p14="http://schemas.microsoft.com/office/powerpoint/2010/main" val="31843016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55" descr="© INSCALE GmbH, 26.05.2010&#10;http://www.presentationload.com/">
            <a:extLst>
              <a:ext uri="{FF2B5EF4-FFF2-40B4-BE49-F238E27FC236}">
                <a16:creationId xmlns:a16="http://schemas.microsoft.com/office/drawing/2014/main" id="{9A4D32F5-C7BA-5943-934D-1BFF5C92303E}"/>
              </a:ext>
            </a:extLst>
          </p:cNvPr>
          <p:cNvSpPr>
            <a:spLocks noChangeShapeType="1"/>
          </p:cNvSpPr>
          <p:nvPr/>
        </p:nvSpPr>
        <p:spPr bwMode="gray">
          <a:xfrm flipV="1">
            <a:off x="5916774" y="3648625"/>
            <a:ext cx="0" cy="1875988"/>
          </a:xfrm>
          <a:prstGeom prst="line">
            <a:avLst/>
          </a:prstGeom>
          <a:noFill/>
          <a:ln w="9525">
            <a:solidFill>
              <a:srgbClr val="00FF00"/>
            </a:solidFill>
            <a:prstDash val="solid"/>
            <a:round/>
            <a:headEnd/>
            <a:tailEnd/>
          </a:ln>
          <a:effectLst/>
        </p:spPr>
        <p:txBody>
          <a:bodyPr lIns="68589" tIns="34295" rIns="68589" bIns="34295"/>
          <a:lstStyle/>
          <a:p>
            <a:endParaRPr lang="en-GB" dirty="0">
              <a:latin typeface="+mn-lt"/>
              <a:cs typeface="Calibri" pitchFamily="34" charset="0"/>
            </a:endParaRPr>
          </a:p>
        </p:txBody>
      </p:sp>
      <p:sp>
        <p:nvSpPr>
          <p:cNvPr id="5" name="Text Box 56" descr="© INSCALE GmbH, 26.05.2010&#10;http://www.presentationload.com/">
            <a:extLst>
              <a:ext uri="{FF2B5EF4-FFF2-40B4-BE49-F238E27FC236}">
                <a16:creationId xmlns:a16="http://schemas.microsoft.com/office/drawing/2014/main" id="{1BDB96E6-BFB5-194E-A213-35796C8453D4}"/>
              </a:ext>
            </a:extLst>
          </p:cNvPr>
          <p:cNvSpPr txBox="1">
            <a:spLocks noChangeArrowheads="1"/>
          </p:cNvSpPr>
          <p:nvPr/>
        </p:nvSpPr>
        <p:spPr bwMode="gray">
          <a:xfrm>
            <a:off x="6247606" y="3886200"/>
            <a:ext cx="1754021" cy="1615827"/>
          </a:xfrm>
          <a:prstGeom prst="rect">
            <a:avLst/>
          </a:prstGeom>
          <a:noFill/>
          <a:ln w="9525">
            <a:noFill/>
            <a:miter lim="800000"/>
            <a:headEnd/>
            <a:tailEnd/>
          </a:ln>
          <a:effectLst/>
        </p:spPr>
        <p:txBody>
          <a:bodyPr wrap="square" lIns="67509" tIns="0" rIns="54007" bIns="0" anchor="b" anchorCtr="0">
            <a:spAutoFit/>
          </a:bodyPr>
          <a:lstStyle/>
          <a:p>
            <a:pPr>
              <a:spcBef>
                <a:spcPct val="50000"/>
              </a:spcBef>
            </a:pPr>
            <a:r>
              <a:rPr lang="en-GB" sz="1500" b="1" noProof="1" smtClean="0">
                <a:solidFill>
                  <a:srgbClr val="00FF00"/>
                </a:solidFill>
                <a:latin typeface="Century Gothic" panose="020B0502020202020204" pitchFamily="34" charset="0"/>
                <a:cs typeface="Calibri" pitchFamily="34" charset="0"/>
              </a:rPr>
              <a:t>SOCIAL </a:t>
            </a:r>
            <a:r>
              <a:rPr lang="en-GB" sz="1500" b="1" noProof="1" smtClean="0">
                <a:solidFill>
                  <a:srgbClr val="00FF00"/>
                </a:solidFill>
                <a:latin typeface="Century Gothic" panose="020B0502020202020204" pitchFamily="34" charset="0"/>
                <a:cs typeface="Calibri" pitchFamily="34" charset="0"/>
              </a:rPr>
              <a:t>OUTREACHES </a:t>
            </a:r>
            <a:r>
              <a:rPr lang="en-GB" sz="1500" b="1" noProof="1">
                <a:solidFill>
                  <a:srgbClr val="00FF00"/>
                </a:solidFill>
                <a:latin typeface="Century Gothic" panose="020B0502020202020204" pitchFamily="34" charset="0"/>
                <a:cs typeface="Calibri" pitchFamily="34" charset="0"/>
              </a:rPr>
              <a:t>ON THE USES AND IMPORTANCE OF </a:t>
            </a:r>
            <a:r>
              <a:rPr lang="en-GB" sz="1500" b="1" noProof="1" smtClean="0">
                <a:solidFill>
                  <a:srgbClr val="00FF00"/>
                </a:solidFill>
                <a:latin typeface="Century Gothic" panose="020B0502020202020204" pitchFamily="34" charset="0"/>
                <a:cs typeface="Calibri" pitchFamily="34" charset="0"/>
              </a:rPr>
              <a:t>SWITCH SOLAR SYSTERM AND SERVICES.</a:t>
            </a:r>
            <a:endParaRPr lang="en-GB" sz="1500" b="1" noProof="1">
              <a:solidFill>
                <a:srgbClr val="00FF00"/>
              </a:solidFill>
              <a:latin typeface="Century Gothic" panose="020B0502020202020204" pitchFamily="34" charset="0"/>
              <a:cs typeface="Calibri" pitchFamily="34" charset="0"/>
            </a:endParaRPr>
          </a:p>
        </p:txBody>
      </p:sp>
      <p:sp>
        <p:nvSpPr>
          <p:cNvPr id="6" name="Line 55" descr="© INSCALE GmbH, 26.05.2010&#10;http://www.presentationload.com/">
            <a:extLst>
              <a:ext uri="{FF2B5EF4-FFF2-40B4-BE49-F238E27FC236}">
                <a16:creationId xmlns:a16="http://schemas.microsoft.com/office/drawing/2014/main" id="{97C11394-F3D8-EF4F-8882-EE3F2B305CF0}"/>
              </a:ext>
            </a:extLst>
          </p:cNvPr>
          <p:cNvSpPr>
            <a:spLocks noChangeShapeType="1"/>
          </p:cNvSpPr>
          <p:nvPr/>
        </p:nvSpPr>
        <p:spPr bwMode="gray">
          <a:xfrm flipV="1">
            <a:off x="658800" y="3649601"/>
            <a:ext cx="0" cy="1875012"/>
          </a:xfrm>
          <a:prstGeom prst="line">
            <a:avLst/>
          </a:prstGeom>
          <a:noFill/>
          <a:ln w="9525">
            <a:solidFill>
              <a:srgbClr val="00B0F0"/>
            </a:solidFill>
            <a:prstDash val="solid"/>
            <a:round/>
            <a:headEnd/>
            <a:tailEnd/>
          </a:ln>
          <a:effectLst/>
        </p:spPr>
        <p:txBody>
          <a:bodyPr/>
          <a:lstStyle/>
          <a:p>
            <a:endParaRPr lang="en-GB" dirty="0">
              <a:latin typeface="+mn-lt"/>
              <a:cs typeface="Calibri" pitchFamily="34" charset="0"/>
            </a:endParaRPr>
          </a:p>
        </p:txBody>
      </p:sp>
      <p:sp>
        <p:nvSpPr>
          <p:cNvPr id="7" name="Text Box 56" descr="© INSCALE GmbH, 26.05.2010&#10;http://www.presentationload.com/">
            <a:extLst>
              <a:ext uri="{FF2B5EF4-FFF2-40B4-BE49-F238E27FC236}">
                <a16:creationId xmlns:a16="http://schemas.microsoft.com/office/drawing/2014/main" id="{1A4CBF0C-9D86-784E-AAC3-7DAABD6AE385}"/>
              </a:ext>
            </a:extLst>
          </p:cNvPr>
          <p:cNvSpPr txBox="1">
            <a:spLocks noChangeArrowheads="1"/>
          </p:cNvSpPr>
          <p:nvPr/>
        </p:nvSpPr>
        <p:spPr bwMode="gray">
          <a:xfrm>
            <a:off x="669100" y="4955457"/>
            <a:ext cx="1782768" cy="830997"/>
          </a:xfrm>
          <a:prstGeom prst="rect">
            <a:avLst/>
          </a:prstGeom>
          <a:noFill/>
          <a:ln w="9525">
            <a:noFill/>
            <a:miter lim="800000"/>
            <a:headEnd/>
            <a:tailEnd/>
          </a:ln>
          <a:effectLst/>
        </p:spPr>
        <p:txBody>
          <a:bodyPr wrap="square" lIns="90000" tIns="0" rIns="72000" bIns="0" anchor="b" anchorCtr="0">
            <a:spAutoFit/>
          </a:bodyPr>
          <a:lstStyle/>
          <a:p>
            <a:pPr algn="l">
              <a:spcBef>
                <a:spcPct val="50000"/>
              </a:spcBef>
            </a:pPr>
            <a:r>
              <a:rPr lang="en-GB" b="1" noProof="1">
                <a:solidFill>
                  <a:srgbClr val="0070C0"/>
                </a:solidFill>
                <a:latin typeface="Century Gothic" panose="020B0502020202020204" pitchFamily="34" charset="0"/>
                <a:cs typeface="Calibri" pitchFamily="34" charset="0"/>
              </a:rPr>
              <a:t>CUSTOMER DISCOVERY STAGE</a:t>
            </a:r>
          </a:p>
        </p:txBody>
      </p:sp>
      <p:sp>
        <p:nvSpPr>
          <p:cNvPr id="8" name="Line 55" descr="© INSCALE GmbH, 26.05.2010&#10;http://www.presentationload.com/">
            <a:extLst>
              <a:ext uri="{FF2B5EF4-FFF2-40B4-BE49-F238E27FC236}">
                <a16:creationId xmlns:a16="http://schemas.microsoft.com/office/drawing/2014/main" id="{DD87AFEE-6981-B345-985F-B35AB7494400}"/>
              </a:ext>
            </a:extLst>
          </p:cNvPr>
          <p:cNvSpPr>
            <a:spLocks noChangeShapeType="1"/>
          </p:cNvSpPr>
          <p:nvPr/>
        </p:nvSpPr>
        <p:spPr bwMode="gray">
          <a:xfrm flipV="1">
            <a:off x="11580843" y="3649601"/>
            <a:ext cx="0" cy="1875988"/>
          </a:xfrm>
          <a:prstGeom prst="line">
            <a:avLst/>
          </a:prstGeom>
          <a:noFill/>
          <a:ln w="9525">
            <a:solidFill>
              <a:srgbClr val="FF3300"/>
            </a:solidFill>
            <a:prstDash val="solid"/>
            <a:round/>
            <a:headEnd/>
            <a:tailEnd/>
          </a:ln>
          <a:effectLst/>
        </p:spPr>
        <p:txBody>
          <a:bodyPr/>
          <a:lstStyle/>
          <a:p>
            <a:endParaRPr lang="en-GB" dirty="0">
              <a:solidFill>
                <a:schemeClr val="accent2"/>
              </a:solidFill>
              <a:latin typeface="+mn-lt"/>
              <a:cs typeface="Calibri" pitchFamily="34" charset="0"/>
            </a:endParaRPr>
          </a:p>
        </p:txBody>
      </p:sp>
      <p:sp>
        <p:nvSpPr>
          <p:cNvPr id="9" name="Text Box 56" descr="© INSCALE GmbH, 26.05.2010&#10;http://www.presentationload.com/">
            <a:extLst>
              <a:ext uri="{FF2B5EF4-FFF2-40B4-BE49-F238E27FC236}">
                <a16:creationId xmlns:a16="http://schemas.microsoft.com/office/drawing/2014/main" id="{3B1DBF19-64DB-EE42-B798-4FEB6528A004}"/>
              </a:ext>
            </a:extLst>
          </p:cNvPr>
          <p:cNvSpPr txBox="1">
            <a:spLocks noChangeArrowheads="1"/>
          </p:cNvSpPr>
          <p:nvPr/>
        </p:nvSpPr>
        <p:spPr bwMode="gray">
          <a:xfrm>
            <a:off x="10024296" y="4624527"/>
            <a:ext cx="1571637" cy="1661993"/>
          </a:xfrm>
          <a:prstGeom prst="rect">
            <a:avLst/>
          </a:prstGeom>
          <a:noFill/>
          <a:ln w="9525">
            <a:noFill/>
            <a:miter lim="800000"/>
            <a:headEnd/>
            <a:tailEnd/>
          </a:ln>
          <a:effectLst/>
        </p:spPr>
        <p:txBody>
          <a:bodyPr wrap="square" lIns="90000" tIns="0" rIns="72000" bIns="0" anchor="b" anchorCtr="0">
            <a:spAutoFit/>
          </a:bodyPr>
          <a:lstStyle/>
          <a:p>
            <a:pPr algn="r">
              <a:spcBef>
                <a:spcPct val="50000"/>
              </a:spcBef>
            </a:pPr>
            <a:r>
              <a:rPr lang="en-GB" b="1" noProof="1" smtClean="0">
                <a:solidFill>
                  <a:srgbClr val="FF0000"/>
                </a:solidFill>
                <a:latin typeface="Century Gothic" panose="020B0502020202020204" pitchFamily="34" charset="0"/>
                <a:cs typeface="Calibri" pitchFamily="34" charset="0"/>
              </a:rPr>
              <a:t>ENSURING WE MAKE AS MUCH </a:t>
            </a:r>
            <a:r>
              <a:rPr lang="en-GB" b="1" noProof="1" smtClean="0">
                <a:solidFill>
                  <a:srgbClr val="FF0000"/>
                </a:solidFill>
                <a:latin typeface="Century Gothic" panose="020B0502020202020204" pitchFamily="34" charset="0"/>
                <a:cs typeface="Calibri" pitchFamily="34" charset="0"/>
              </a:rPr>
              <a:t>POSITIVE IMPACT </a:t>
            </a:r>
            <a:r>
              <a:rPr lang="en-GB" b="1" noProof="1" smtClean="0">
                <a:solidFill>
                  <a:srgbClr val="FF0000"/>
                </a:solidFill>
                <a:latin typeface="Century Gothic" panose="020B0502020202020204" pitchFamily="34" charset="0"/>
                <a:cs typeface="Calibri" pitchFamily="34" charset="0"/>
              </a:rPr>
              <a:t>AS POSSIBLE</a:t>
            </a:r>
            <a:endParaRPr lang="en-GB" noProof="1">
              <a:solidFill>
                <a:srgbClr val="FF0000"/>
              </a:solidFill>
              <a:latin typeface="Century Gothic" panose="020B0502020202020204" pitchFamily="34" charset="0"/>
              <a:cs typeface="Calibri" pitchFamily="34" charset="0"/>
            </a:endParaRPr>
          </a:p>
        </p:txBody>
      </p:sp>
      <p:sp>
        <p:nvSpPr>
          <p:cNvPr id="10" name="Line 55" descr="© INSCALE GmbH, 26.05.2010&#10;http://www.presentationload.com/">
            <a:extLst>
              <a:ext uri="{FF2B5EF4-FFF2-40B4-BE49-F238E27FC236}">
                <a16:creationId xmlns:a16="http://schemas.microsoft.com/office/drawing/2014/main" id="{F73F0DAB-6AC8-E249-9395-B5D723EBADBF}"/>
              </a:ext>
            </a:extLst>
          </p:cNvPr>
          <p:cNvSpPr>
            <a:spLocks noChangeShapeType="1"/>
          </p:cNvSpPr>
          <p:nvPr/>
        </p:nvSpPr>
        <p:spPr bwMode="gray">
          <a:xfrm flipV="1">
            <a:off x="2690834" y="3649599"/>
            <a:ext cx="0" cy="344211"/>
          </a:xfrm>
          <a:prstGeom prst="line">
            <a:avLst/>
          </a:prstGeom>
          <a:noFill/>
          <a:ln w="9525">
            <a:solidFill>
              <a:srgbClr val="00B0F0"/>
            </a:solidFill>
            <a:prstDash val="solid"/>
            <a:round/>
            <a:headEnd/>
            <a:tailEnd/>
          </a:ln>
          <a:effectLst/>
        </p:spPr>
        <p:txBody>
          <a:bodyPr/>
          <a:lstStyle/>
          <a:p>
            <a:endParaRPr lang="en-GB" dirty="0">
              <a:latin typeface="+mn-lt"/>
              <a:cs typeface="Calibri" pitchFamily="34" charset="0"/>
            </a:endParaRPr>
          </a:p>
        </p:txBody>
      </p:sp>
      <p:sp>
        <p:nvSpPr>
          <p:cNvPr id="11" name="Text Box 56" descr="© INSCALE GmbH, 26.05.2010&#10;http://www.presentationload.com/">
            <a:extLst>
              <a:ext uri="{FF2B5EF4-FFF2-40B4-BE49-F238E27FC236}">
                <a16:creationId xmlns:a16="http://schemas.microsoft.com/office/drawing/2014/main" id="{795EC052-B9B3-CF4F-96D8-72C412093013}"/>
              </a:ext>
            </a:extLst>
          </p:cNvPr>
          <p:cNvSpPr txBox="1">
            <a:spLocks noChangeArrowheads="1"/>
          </p:cNvSpPr>
          <p:nvPr/>
        </p:nvSpPr>
        <p:spPr bwMode="gray">
          <a:xfrm>
            <a:off x="1877358" y="4125144"/>
            <a:ext cx="1717518" cy="830997"/>
          </a:xfrm>
          <a:prstGeom prst="rect">
            <a:avLst/>
          </a:prstGeom>
          <a:noFill/>
          <a:ln w="9525">
            <a:noFill/>
            <a:miter lim="800000"/>
            <a:headEnd/>
            <a:tailEnd/>
          </a:ln>
          <a:effectLst/>
        </p:spPr>
        <p:txBody>
          <a:bodyPr wrap="square" lIns="90000" tIns="0" rIns="72000" bIns="0" anchor="b" anchorCtr="0">
            <a:spAutoFit/>
          </a:bodyPr>
          <a:lstStyle/>
          <a:p>
            <a:pPr algn="ctr">
              <a:spcBef>
                <a:spcPct val="50000"/>
              </a:spcBef>
            </a:pPr>
            <a:r>
              <a:rPr lang="en-GB" b="1" noProof="1">
                <a:solidFill>
                  <a:srgbClr val="0070C0"/>
                </a:solidFill>
                <a:latin typeface="Century Gothic" panose="020B0502020202020204" pitchFamily="34" charset="0"/>
                <a:cs typeface="Calibri" pitchFamily="34" charset="0"/>
              </a:rPr>
              <a:t>IDEA PROTOTYPING AND TESTING</a:t>
            </a:r>
          </a:p>
        </p:txBody>
      </p:sp>
      <p:sp>
        <p:nvSpPr>
          <p:cNvPr id="12" name="Line 55" descr="© INSCALE GmbH, 26.05.2010&#10;http://www.presentationload.com/">
            <a:extLst>
              <a:ext uri="{FF2B5EF4-FFF2-40B4-BE49-F238E27FC236}">
                <a16:creationId xmlns:a16="http://schemas.microsoft.com/office/drawing/2014/main" id="{6495793B-C95F-424D-907B-7363274EE060}"/>
              </a:ext>
            </a:extLst>
          </p:cNvPr>
          <p:cNvSpPr>
            <a:spLocks noChangeShapeType="1"/>
          </p:cNvSpPr>
          <p:nvPr/>
        </p:nvSpPr>
        <p:spPr bwMode="gray">
          <a:xfrm flipV="1">
            <a:off x="5109260" y="3649599"/>
            <a:ext cx="0" cy="344211"/>
          </a:xfrm>
          <a:prstGeom prst="line">
            <a:avLst/>
          </a:prstGeom>
          <a:noFill/>
          <a:ln w="9525">
            <a:solidFill>
              <a:srgbClr val="00B0F0"/>
            </a:solidFill>
            <a:prstDash val="solid"/>
            <a:round/>
            <a:headEnd/>
            <a:tailEnd/>
          </a:ln>
          <a:effectLst/>
        </p:spPr>
        <p:txBody>
          <a:bodyPr/>
          <a:lstStyle/>
          <a:p>
            <a:endParaRPr lang="en-GB" dirty="0">
              <a:latin typeface="+mn-lt"/>
              <a:cs typeface="Calibri" pitchFamily="34" charset="0"/>
            </a:endParaRPr>
          </a:p>
        </p:txBody>
      </p:sp>
      <p:sp>
        <p:nvSpPr>
          <p:cNvPr id="13" name="Text Box 56" descr="© INSCALE GmbH, 26.05.2010&#10;http://www.presentationload.com/">
            <a:extLst>
              <a:ext uri="{FF2B5EF4-FFF2-40B4-BE49-F238E27FC236}">
                <a16:creationId xmlns:a16="http://schemas.microsoft.com/office/drawing/2014/main" id="{6D6A0572-ED04-EC44-8EB5-DA4DD5BD52BD}"/>
              </a:ext>
            </a:extLst>
          </p:cNvPr>
          <p:cNvSpPr txBox="1">
            <a:spLocks noChangeArrowheads="1"/>
          </p:cNvSpPr>
          <p:nvPr/>
        </p:nvSpPr>
        <p:spPr bwMode="gray">
          <a:xfrm>
            <a:off x="4058357" y="4114800"/>
            <a:ext cx="1858418" cy="1354217"/>
          </a:xfrm>
          <a:prstGeom prst="rect">
            <a:avLst/>
          </a:prstGeom>
          <a:noFill/>
          <a:ln w="9525">
            <a:noFill/>
            <a:miter lim="800000"/>
            <a:headEnd/>
            <a:tailEnd/>
          </a:ln>
          <a:effectLst/>
        </p:spPr>
        <p:txBody>
          <a:bodyPr wrap="square" lIns="90000" tIns="0" rIns="72000" bIns="0" anchor="b" anchorCtr="0">
            <a:spAutoFit/>
          </a:bodyPr>
          <a:lstStyle/>
          <a:p>
            <a:pPr algn="ctr">
              <a:spcBef>
                <a:spcPct val="50000"/>
              </a:spcBef>
            </a:pPr>
            <a:r>
              <a:rPr lang="en-GB" sz="1600" b="1" noProof="1" smtClean="0">
                <a:solidFill>
                  <a:srgbClr val="0070C0"/>
                </a:solidFill>
                <a:latin typeface="Century Gothic" panose="020B0502020202020204" pitchFamily="34" charset="0"/>
                <a:cs typeface="Calibri" pitchFamily="34" charset="0"/>
              </a:rPr>
              <a:t>FIRST MVP SELL AND INSTALLIATION</a:t>
            </a:r>
          </a:p>
          <a:p>
            <a:pPr algn="ctr">
              <a:spcBef>
                <a:spcPct val="50000"/>
              </a:spcBef>
            </a:pPr>
            <a:r>
              <a:rPr lang="en-GB" sz="1600" b="1" noProof="1" smtClean="0">
                <a:solidFill>
                  <a:srgbClr val="0070C0"/>
                </a:solidFill>
                <a:latin typeface="Century Gothic" panose="020B0502020202020204" pitchFamily="34" charset="0"/>
                <a:cs typeface="Calibri" pitchFamily="34" charset="0"/>
              </a:rPr>
              <a:t>(PROOF OF CONCEPT)</a:t>
            </a:r>
            <a:endParaRPr lang="en-GB" sz="1600" b="1" noProof="1">
              <a:solidFill>
                <a:srgbClr val="0070C0"/>
              </a:solidFill>
              <a:latin typeface="Century Gothic" panose="020B0502020202020204" pitchFamily="34" charset="0"/>
              <a:cs typeface="Calibri" pitchFamily="34" charset="0"/>
            </a:endParaRPr>
          </a:p>
        </p:txBody>
      </p:sp>
      <p:sp>
        <p:nvSpPr>
          <p:cNvPr id="14" name="Line 55" descr="© INSCALE GmbH, 26.05.2010&#10;http://www.presentationload.com/">
            <a:extLst>
              <a:ext uri="{FF2B5EF4-FFF2-40B4-BE49-F238E27FC236}">
                <a16:creationId xmlns:a16="http://schemas.microsoft.com/office/drawing/2014/main" id="{A47965F2-C3D8-FF4E-AE8A-82FA79FCA5A5}"/>
              </a:ext>
            </a:extLst>
          </p:cNvPr>
          <p:cNvSpPr>
            <a:spLocks noChangeShapeType="1"/>
          </p:cNvSpPr>
          <p:nvPr/>
        </p:nvSpPr>
        <p:spPr bwMode="gray">
          <a:xfrm flipV="1">
            <a:off x="7135926" y="3649599"/>
            <a:ext cx="0" cy="344211"/>
          </a:xfrm>
          <a:prstGeom prst="line">
            <a:avLst/>
          </a:prstGeom>
          <a:noFill/>
          <a:ln w="9525">
            <a:solidFill>
              <a:srgbClr val="00FF00"/>
            </a:solidFill>
            <a:prstDash val="solid"/>
            <a:round/>
            <a:headEnd/>
            <a:tailEnd/>
          </a:ln>
          <a:effectLst/>
        </p:spPr>
        <p:txBody>
          <a:bodyPr/>
          <a:lstStyle/>
          <a:p>
            <a:endParaRPr lang="en-GB" dirty="0">
              <a:solidFill>
                <a:schemeClr val="accent3"/>
              </a:solidFill>
              <a:latin typeface="+mn-lt"/>
              <a:cs typeface="Calibri" pitchFamily="34" charset="0"/>
            </a:endParaRPr>
          </a:p>
        </p:txBody>
      </p:sp>
      <p:sp>
        <p:nvSpPr>
          <p:cNvPr id="15" name="Text Box 56" descr="© INSCALE GmbH, 26.05.2010&#10;http://www.presentationload.com/">
            <a:extLst>
              <a:ext uri="{FF2B5EF4-FFF2-40B4-BE49-F238E27FC236}">
                <a16:creationId xmlns:a16="http://schemas.microsoft.com/office/drawing/2014/main" id="{1B9E804A-A839-BB4A-87CA-6802EA24C9EE}"/>
              </a:ext>
            </a:extLst>
          </p:cNvPr>
          <p:cNvSpPr txBox="1">
            <a:spLocks noChangeArrowheads="1"/>
          </p:cNvSpPr>
          <p:nvPr/>
        </p:nvSpPr>
        <p:spPr bwMode="gray">
          <a:xfrm>
            <a:off x="5028406" y="5562600"/>
            <a:ext cx="1779149" cy="1231106"/>
          </a:xfrm>
          <a:prstGeom prst="rect">
            <a:avLst/>
          </a:prstGeom>
          <a:noFill/>
          <a:ln w="9525">
            <a:noFill/>
            <a:miter lim="800000"/>
            <a:headEnd/>
            <a:tailEnd/>
          </a:ln>
          <a:effectLst/>
        </p:spPr>
        <p:txBody>
          <a:bodyPr wrap="square" lIns="90000" tIns="0" rIns="72000" bIns="0" anchor="b" anchorCtr="0">
            <a:spAutoFit/>
          </a:bodyPr>
          <a:lstStyle/>
          <a:p>
            <a:pPr algn="ctr">
              <a:spcBef>
                <a:spcPct val="50000"/>
              </a:spcBef>
            </a:pPr>
            <a:r>
              <a:rPr lang="en-GB" sz="1600" b="1" noProof="1">
                <a:solidFill>
                  <a:srgbClr val="00FF00"/>
                </a:solidFill>
                <a:latin typeface="Century Gothic" panose="020B0502020202020204" pitchFamily="34" charset="0"/>
                <a:cs typeface="Calibri" pitchFamily="34" charset="0"/>
              </a:rPr>
              <a:t>SECURING     INVESTMENT AND PARNTERSHIP FOR GOALS.</a:t>
            </a:r>
          </a:p>
        </p:txBody>
      </p:sp>
      <p:sp>
        <p:nvSpPr>
          <p:cNvPr id="16" name="Line 55" descr="© INSCALE GmbH, 26.05.2010&#10;http://www.presentationload.com/">
            <a:extLst>
              <a:ext uri="{FF2B5EF4-FFF2-40B4-BE49-F238E27FC236}">
                <a16:creationId xmlns:a16="http://schemas.microsoft.com/office/drawing/2014/main" id="{15C5C23E-0BBF-E348-B9E2-492C5C52299D}"/>
              </a:ext>
            </a:extLst>
          </p:cNvPr>
          <p:cNvSpPr>
            <a:spLocks noChangeShapeType="1"/>
          </p:cNvSpPr>
          <p:nvPr/>
        </p:nvSpPr>
        <p:spPr bwMode="gray">
          <a:xfrm flipV="1">
            <a:off x="9153965" y="3649599"/>
            <a:ext cx="0" cy="344211"/>
          </a:xfrm>
          <a:prstGeom prst="line">
            <a:avLst/>
          </a:prstGeom>
          <a:noFill/>
          <a:ln w="9525">
            <a:solidFill>
              <a:srgbClr val="00FF00"/>
            </a:solidFill>
            <a:prstDash val="solid"/>
            <a:round/>
            <a:headEnd/>
            <a:tailEnd/>
          </a:ln>
          <a:effectLst/>
        </p:spPr>
        <p:txBody>
          <a:bodyPr/>
          <a:lstStyle/>
          <a:p>
            <a:endParaRPr lang="en-GB" dirty="0">
              <a:solidFill>
                <a:schemeClr val="accent3"/>
              </a:solidFill>
              <a:latin typeface="+mn-lt"/>
              <a:cs typeface="Calibri" pitchFamily="34" charset="0"/>
            </a:endParaRPr>
          </a:p>
        </p:txBody>
      </p:sp>
      <p:sp>
        <p:nvSpPr>
          <p:cNvPr id="17" name="Text Box 56" descr="© INSCALE GmbH, 26.05.2010&#10;http://www.presentationload.com/">
            <a:extLst>
              <a:ext uri="{FF2B5EF4-FFF2-40B4-BE49-F238E27FC236}">
                <a16:creationId xmlns:a16="http://schemas.microsoft.com/office/drawing/2014/main" id="{F960DC30-8AB4-514D-A290-B3FA39CD4F92}"/>
              </a:ext>
            </a:extLst>
          </p:cNvPr>
          <p:cNvSpPr txBox="1">
            <a:spLocks noChangeArrowheads="1"/>
          </p:cNvSpPr>
          <p:nvPr/>
        </p:nvSpPr>
        <p:spPr bwMode="gray">
          <a:xfrm>
            <a:off x="8442381" y="4038600"/>
            <a:ext cx="1462825" cy="1231106"/>
          </a:xfrm>
          <a:prstGeom prst="rect">
            <a:avLst/>
          </a:prstGeom>
          <a:noFill/>
          <a:ln w="9525">
            <a:noFill/>
            <a:miter lim="800000"/>
            <a:headEnd/>
            <a:tailEnd/>
          </a:ln>
          <a:effectLst/>
        </p:spPr>
        <p:txBody>
          <a:bodyPr wrap="square" lIns="90000" tIns="0" rIns="72000" bIns="0" anchor="b" anchorCtr="0">
            <a:spAutoFit/>
          </a:bodyPr>
          <a:lstStyle/>
          <a:p>
            <a:pPr algn="ctr">
              <a:spcBef>
                <a:spcPct val="50000"/>
              </a:spcBef>
            </a:pPr>
            <a:r>
              <a:rPr lang="en-GB" sz="1600" b="1" noProof="1">
                <a:solidFill>
                  <a:srgbClr val="00FF00"/>
                </a:solidFill>
                <a:latin typeface="Century Gothic" panose="020B0502020202020204" pitchFamily="34" charset="0"/>
                <a:cs typeface="Calibri" pitchFamily="34" charset="0"/>
              </a:rPr>
              <a:t>SETUP OF </a:t>
            </a:r>
            <a:r>
              <a:rPr lang="en-GB" sz="1600" b="1" noProof="1" smtClean="0">
                <a:solidFill>
                  <a:srgbClr val="00FF00"/>
                </a:solidFill>
                <a:latin typeface="Century Gothic" panose="020B0502020202020204" pitchFamily="34" charset="0"/>
                <a:cs typeface="Calibri" pitchFamily="34" charset="0"/>
              </a:rPr>
              <a:t>SMART GRID SYSTERMS AND ENERGY CHANNELS</a:t>
            </a:r>
            <a:endParaRPr lang="en-GB" sz="1600" b="1" noProof="1">
              <a:solidFill>
                <a:srgbClr val="00FF00"/>
              </a:solidFill>
              <a:latin typeface="Century Gothic" panose="020B0502020202020204" pitchFamily="34" charset="0"/>
              <a:cs typeface="Calibri" pitchFamily="34" charset="0"/>
            </a:endParaRPr>
          </a:p>
        </p:txBody>
      </p:sp>
      <p:sp>
        <p:nvSpPr>
          <p:cNvPr id="18" name="Freeform 18">
            <a:extLst>
              <a:ext uri="{FF2B5EF4-FFF2-40B4-BE49-F238E27FC236}">
                <a16:creationId xmlns:a16="http://schemas.microsoft.com/office/drawing/2014/main" id="{7CB465D4-F096-F14D-BC16-C2DA4A5EE32B}"/>
              </a:ext>
            </a:extLst>
          </p:cNvPr>
          <p:cNvSpPr>
            <a:spLocks noEditPoints="1"/>
          </p:cNvSpPr>
          <p:nvPr/>
        </p:nvSpPr>
        <p:spPr bwMode="auto">
          <a:xfrm>
            <a:off x="5533768" y="2007552"/>
            <a:ext cx="781182" cy="1295238"/>
          </a:xfrm>
          <a:custGeom>
            <a:avLst/>
            <a:gdLst/>
            <a:ahLst/>
            <a:cxnLst>
              <a:cxn ang="0">
                <a:pos x="688" y="656"/>
              </a:cxn>
              <a:cxn ang="0">
                <a:pos x="621" y="526"/>
              </a:cxn>
              <a:cxn ang="0">
                <a:pos x="699" y="330"/>
              </a:cxn>
              <a:cxn ang="0">
                <a:pos x="712" y="269"/>
              </a:cxn>
              <a:cxn ang="0">
                <a:pos x="680" y="254"/>
              </a:cxn>
              <a:cxn ang="0">
                <a:pos x="656" y="298"/>
              </a:cxn>
              <a:cxn ang="0">
                <a:pos x="603" y="267"/>
              </a:cxn>
              <a:cxn ang="0">
                <a:pos x="591" y="190"/>
              </a:cxn>
              <a:cxn ang="0">
                <a:pos x="604" y="188"/>
              </a:cxn>
              <a:cxn ang="0">
                <a:pos x="633" y="144"/>
              </a:cxn>
              <a:cxn ang="0">
                <a:pos x="628" y="138"/>
              </a:cxn>
              <a:cxn ang="0">
                <a:pos x="627" y="121"/>
              </a:cxn>
              <a:cxn ang="0">
                <a:pos x="612" y="82"/>
              </a:cxn>
              <a:cxn ang="0">
                <a:pos x="547" y="1"/>
              </a:cxn>
              <a:cxn ang="0">
                <a:pos x="444" y="78"/>
              </a:cxn>
              <a:cxn ang="0">
                <a:pos x="480" y="185"/>
              </a:cxn>
              <a:cxn ang="0">
                <a:pos x="387" y="278"/>
              </a:cxn>
              <a:cxn ang="0">
                <a:pos x="313" y="383"/>
              </a:cxn>
              <a:cxn ang="0">
                <a:pos x="297" y="633"/>
              </a:cxn>
              <a:cxn ang="0">
                <a:pos x="315" y="677"/>
              </a:cxn>
              <a:cxn ang="0">
                <a:pos x="338" y="700"/>
              </a:cxn>
              <a:cxn ang="0">
                <a:pos x="347" y="741"/>
              </a:cxn>
              <a:cxn ang="0">
                <a:pos x="306" y="961"/>
              </a:cxn>
              <a:cxn ang="0">
                <a:pos x="242" y="1002"/>
              </a:cxn>
              <a:cxn ang="0">
                <a:pos x="77" y="1179"/>
              </a:cxn>
              <a:cxn ang="0">
                <a:pos x="10" y="1201"/>
              </a:cxn>
              <a:cxn ang="0">
                <a:pos x="42" y="1314"/>
              </a:cxn>
              <a:cxn ang="0">
                <a:pos x="118" y="1357"/>
              </a:cxn>
              <a:cxn ang="0">
                <a:pos x="118" y="1262"/>
              </a:cxn>
              <a:cxn ang="0">
                <a:pos x="129" y="1226"/>
              </a:cxn>
              <a:cxn ang="0">
                <a:pos x="286" y="1057"/>
              </a:cxn>
              <a:cxn ang="0">
                <a:pos x="367" y="1004"/>
              </a:cxn>
              <a:cxn ang="0">
                <a:pos x="418" y="943"/>
              </a:cxn>
              <a:cxn ang="0">
                <a:pos x="501" y="818"/>
              </a:cxn>
              <a:cxn ang="0">
                <a:pos x="531" y="781"/>
              </a:cxn>
              <a:cxn ang="0">
                <a:pos x="579" y="777"/>
              </a:cxn>
              <a:cxn ang="0">
                <a:pos x="660" y="881"/>
              </a:cxn>
              <a:cxn ang="0">
                <a:pos x="541" y="1041"/>
              </a:cxn>
              <a:cxn ang="0">
                <a:pos x="569" y="1135"/>
              </a:cxn>
              <a:cxn ang="0">
                <a:pos x="674" y="1190"/>
              </a:cxn>
              <a:cxn ang="0">
                <a:pos x="654" y="1094"/>
              </a:cxn>
              <a:cxn ang="0">
                <a:pos x="650" y="1063"/>
              </a:cxn>
              <a:cxn ang="0">
                <a:pos x="790" y="838"/>
              </a:cxn>
              <a:cxn ang="0">
                <a:pos x="803" y="725"/>
              </a:cxn>
              <a:cxn ang="0">
                <a:pos x="362" y="606"/>
              </a:cxn>
              <a:cxn ang="0">
                <a:pos x="351" y="619"/>
              </a:cxn>
              <a:cxn ang="0">
                <a:pos x="354" y="523"/>
              </a:cxn>
              <a:cxn ang="0">
                <a:pos x="390" y="394"/>
              </a:cxn>
              <a:cxn ang="0">
                <a:pos x="415" y="545"/>
              </a:cxn>
            </a:cxnLst>
            <a:rect l="0" t="0" r="r" b="b"/>
            <a:pathLst>
              <a:path w="837" h="1386">
                <a:moveTo>
                  <a:pt x="803" y="725"/>
                </a:moveTo>
                <a:cubicBezTo>
                  <a:pt x="768" y="706"/>
                  <a:pt x="688" y="656"/>
                  <a:pt x="688" y="656"/>
                </a:cubicBezTo>
                <a:cubicBezTo>
                  <a:pt x="688" y="656"/>
                  <a:pt x="607" y="617"/>
                  <a:pt x="593" y="614"/>
                </a:cubicBezTo>
                <a:cubicBezTo>
                  <a:pt x="580" y="611"/>
                  <a:pt x="612" y="533"/>
                  <a:pt x="621" y="526"/>
                </a:cubicBezTo>
                <a:cubicBezTo>
                  <a:pt x="630" y="518"/>
                  <a:pt x="670" y="460"/>
                  <a:pt x="673" y="439"/>
                </a:cubicBezTo>
                <a:cubicBezTo>
                  <a:pt x="677" y="418"/>
                  <a:pt x="699" y="330"/>
                  <a:pt x="699" y="330"/>
                </a:cubicBezTo>
                <a:cubicBezTo>
                  <a:pt x="699" y="330"/>
                  <a:pt x="711" y="316"/>
                  <a:pt x="712" y="304"/>
                </a:cubicBezTo>
                <a:cubicBezTo>
                  <a:pt x="713" y="292"/>
                  <a:pt x="722" y="281"/>
                  <a:pt x="712" y="269"/>
                </a:cubicBezTo>
                <a:cubicBezTo>
                  <a:pt x="705" y="261"/>
                  <a:pt x="707" y="251"/>
                  <a:pt x="697" y="257"/>
                </a:cubicBezTo>
                <a:cubicBezTo>
                  <a:pt x="694" y="259"/>
                  <a:pt x="692" y="245"/>
                  <a:pt x="680" y="254"/>
                </a:cubicBezTo>
                <a:cubicBezTo>
                  <a:pt x="678" y="255"/>
                  <a:pt x="675" y="244"/>
                  <a:pt x="664" y="258"/>
                </a:cubicBezTo>
                <a:cubicBezTo>
                  <a:pt x="649" y="276"/>
                  <a:pt x="650" y="282"/>
                  <a:pt x="656" y="298"/>
                </a:cubicBezTo>
                <a:cubicBezTo>
                  <a:pt x="662" y="313"/>
                  <a:pt x="672" y="319"/>
                  <a:pt x="631" y="397"/>
                </a:cubicBezTo>
                <a:cubicBezTo>
                  <a:pt x="631" y="397"/>
                  <a:pt x="630" y="318"/>
                  <a:pt x="603" y="267"/>
                </a:cubicBezTo>
                <a:cubicBezTo>
                  <a:pt x="577" y="218"/>
                  <a:pt x="583" y="213"/>
                  <a:pt x="583" y="213"/>
                </a:cubicBezTo>
                <a:cubicBezTo>
                  <a:pt x="591" y="190"/>
                  <a:pt x="591" y="190"/>
                  <a:pt x="591" y="190"/>
                </a:cubicBezTo>
                <a:cubicBezTo>
                  <a:pt x="591" y="190"/>
                  <a:pt x="593" y="189"/>
                  <a:pt x="595" y="189"/>
                </a:cubicBezTo>
                <a:cubicBezTo>
                  <a:pt x="599" y="189"/>
                  <a:pt x="602" y="189"/>
                  <a:pt x="604" y="188"/>
                </a:cubicBezTo>
                <a:cubicBezTo>
                  <a:pt x="613" y="185"/>
                  <a:pt x="639" y="181"/>
                  <a:pt x="627" y="157"/>
                </a:cubicBezTo>
                <a:cubicBezTo>
                  <a:pt x="627" y="157"/>
                  <a:pt x="634" y="148"/>
                  <a:pt x="633" y="144"/>
                </a:cubicBezTo>
                <a:cubicBezTo>
                  <a:pt x="632" y="142"/>
                  <a:pt x="630" y="141"/>
                  <a:pt x="628" y="141"/>
                </a:cubicBezTo>
                <a:cubicBezTo>
                  <a:pt x="628" y="140"/>
                  <a:pt x="628" y="139"/>
                  <a:pt x="628" y="138"/>
                </a:cubicBezTo>
                <a:cubicBezTo>
                  <a:pt x="630" y="136"/>
                  <a:pt x="632" y="133"/>
                  <a:pt x="631" y="132"/>
                </a:cubicBezTo>
                <a:cubicBezTo>
                  <a:pt x="630" y="129"/>
                  <a:pt x="627" y="121"/>
                  <a:pt x="627" y="121"/>
                </a:cubicBezTo>
                <a:cubicBezTo>
                  <a:pt x="627" y="121"/>
                  <a:pt x="638" y="112"/>
                  <a:pt x="631" y="104"/>
                </a:cubicBezTo>
                <a:cubicBezTo>
                  <a:pt x="623" y="97"/>
                  <a:pt x="610" y="93"/>
                  <a:pt x="612" y="82"/>
                </a:cubicBezTo>
                <a:cubicBezTo>
                  <a:pt x="613" y="71"/>
                  <a:pt x="618" y="51"/>
                  <a:pt x="605" y="36"/>
                </a:cubicBezTo>
                <a:cubicBezTo>
                  <a:pt x="592" y="21"/>
                  <a:pt x="591" y="2"/>
                  <a:pt x="547" y="1"/>
                </a:cubicBezTo>
                <a:cubicBezTo>
                  <a:pt x="507" y="0"/>
                  <a:pt x="473" y="7"/>
                  <a:pt x="455" y="43"/>
                </a:cubicBezTo>
                <a:cubicBezTo>
                  <a:pt x="445" y="59"/>
                  <a:pt x="443" y="75"/>
                  <a:pt x="444" y="78"/>
                </a:cubicBezTo>
                <a:cubicBezTo>
                  <a:pt x="444" y="78"/>
                  <a:pt x="436" y="139"/>
                  <a:pt x="478" y="168"/>
                </a:cubicBezTo>
                <a:cubicBezTo>
                  <a:pt x="478" y="168"/>
                  <a:pt x="494" y="182"/>
                  <a:pt x="480" y="185"/>
                </a:cubicBezTo>
                <a:cubicBezTo>
                  <a:pt x="465" y="189"/>
                  <a:pt x="440" y="217"/>
                  <a:pt x="429" y="235"/>
                </a:cubicBezTo>
                <a:cubicBezTo>
                  <a:pt x="417" y="253"/>
                  <a:pt x="411" y="255"/>
                  <a:pt x="387" y="278"/>
                </a:cubicBezTo>
                <a:cubicBezTo>
                  <a:pt x="363" y="302"/>
                  <a:pt x="344" y="343"/>
                  <a:pt x="333" y="353"/>
                </a:cubicBezTo>
                <a:cubicBezTo>
                  <a:pt x="322" y="362"/>
                  <a:pt x="315" y="361"/>
                  <a:pt x="313" y="383"/>
                </a:cubicBezTo>
                <a:cubicBezTo>
                  <a:pt x="310" y="405"/>
                  <a:pt x="289" y="429"/>
                  <a:pt x="295" y="510"/>
                </a:cubicBezTo>
                <a:cubicBezTo>
                  <a:pt x="300" y="592"/>
                  <a:pt x="298" y="622"/>
                  <a:pt x="297" y="633"/>
                </a:cubicBezTo>
                <a:cubicBezTo>
                  <a:pt x="296" y="643"/>
                  <a:pt x="300" y="658"/>
                  <a:pt x="303" y="666"/>
                </a:cubicBezTo>
                <a:cubicBezTo>
                  <a:pt x="306" y="674"/>
                  <a:pt x="315" y="677"/>
                  <a:pt x="315" y="677"/>
                </a:cubicBezTo>
                <a:cubicBezTo>
                  <a:pt x="315" y="677"/>
                  <a:pt x="323" y="680"/>
                  <a:pt x="324" y="697"/>
                </a:cubicBezTo>
                <a:cubicBezTo>
                  <a:pt x="324" y="697"/>
                  <a:pt x="333" y="706"/>
                  <a:pt x="338" y="700"/>
                </a:cubicBezTo>
                <a:cubicBezTo>
                  <a:pt x="338" y="700"/>
                  <a:pt x="343" y="708"/>
                  <a:pt x="351" y="707"/>
                </a:cubicBezTo>
                <a:cubicBezTo>
                  <a:pt x="349" y="719"/>
                  <a:pt x="347" y="732"/>
                  <a:pt x="347" y="741"/>
                </a:cubicBezTo>
                <a:cubicBezTo>
                  <a:pt x="348" y="768"/>
                  <a:pt x="347" y="846"/>
                  <a:pt x="343" y="863"/>
                </a:cubicBezTo>
                <a:cubicBezTo>
                  <a:pt x="339" y="880"/>
                  <a:pt x="349" y="907"/>
                  <a:pt x="306" y="961"/>
                </a:cubicBezTo>
                <a:cubicBezTo>
                  <a:pt x="306" y="961"/>
                  <a:pt x="305" y="962"/>
                  <a:pt x="305" y="963"/>
                </a:cubicBezTo>
                <a:cubicBezTo>
                  <a:pt x="289" y="971"/>
                  <a:pt x="265" y="985"/>
                  <a:pt x="242" y="1002"/>
                </a:cubicBezTo>
                <a:cubicBezTo>
                  <a:pt x="204" y="1029"/>
                  <a:pt x="182" y="1047"/>
                  <a:pt x="146" y="1099"/>
                </a:cubicBezTo>
                <a:cubicBezTo>
                  <a:pt x="110" y="1151"/>
                  <a:pt x="82" y="1179"/>
                  <a:pt x="77" y="1179"/>
                </a:cubicBezTo>
                <a:cubicBezTo>
                  <a:pt x="72" y="1179"/>
                  <a:pt x="79" y="1171"/>
                  <a:pt x="48" y="1183"/>
                </a:cubicBezTo>
                <a:cubicBezTo>
                  <a:pt x="16" y="1196"/>
                  <a:pt x="14" y="1201"/>
                  <a:pt x="10" y="1201"/>
                </a:cubicBezTo>
                <a:cubicBezTo>
                  <a:pt x="6" y="1201"/>
                  <a:pt x="0" y="1202"/>
                  <a:pt x="3" y="1215"/>
                </a:cubicBezTo>
                <a:cubicBezTo>
                  <a:pt x="7" y="1228"/>
                  <a:pt x="31" y="1291"/>
                  <a:pt x="42" y="1314"/>
                </a:cubicBezTo>
                <a:cubicBezTo>
                  <a:pt x="53" y="1337"/>
                  <a:pt x="81" y="1386"/>
                  <a:pt x="100" y="1386"/>
                </a:cubicBezTo>
                <a:cubicBezTo>
                  <a:pt x="120" y="1385"/>
                  <a:pt x="119" y="1370"/>
                  <a:pt x="118" y="1357"/>
                </a:cubicBezTo>
                <a:cubicBezTo>
                  <a:pt x="118" y="1344"/>
                  <a:pt x="111" y="1331"/>
                  <a:pt x="112" y="1327"/>
                </a:cubicBezTo>
                <a:cubicBezTo>
                  <a:pt x="114" y="1323"/>
                  <a:pt x="113" y="1270"/>
                  <a:pt x="118" y="1262"/>
                </a:cubicBezTo>
                <a:cubicBezTo>
                  <a:pt x="123" y="1254"/>
                  <a:pt x="141" y="1247"/>
                  <a:pt x="135" y="1235"/>
                </a:cubicBezTo>
                <a:cubicBezTo>
                  <a:pt x="130" y="1223"/>
                  <a:pt x="129" y="1226"/>
                  <a:pt x="129" y="1226"/>
                </a:cubicBezTo>
                <a:cubicBezTo>
                  <a:pt x="129" y="1226"/>
                  <a:pt x="144" y="1187"/>
                  <a:pt x="158" y="1179"/>
                </a:cubicBezTo>
                <a:cubicBezTo>
                  <a:pt x="173" y="1170"/>
                  <a:pt x="271" y="1085"/>
                  <a:pt x="286" y="1057"/>
                </a:cubicBezTo>
                <a:cubicBezTo>
                  <a:pt x="301" y="1030"/>
                  <a:pt x="330" y="1035"/>
                  <a:pt x="341" y="1026"/>
                </a:cubicBezTo>
                <a:cubicBezTo>
                  <a:pt x="352" y="1016"/>
                  <a:pt x="367" y="1004"/>
                  <a:pt x="367" y="1004"/>
                </a:cubicBezTo>
                <a:cubicBezTo>
                  <a:pt x="367" y="1004"/>
                  <a:pt x="388" y="990"/>
                  <a:pt x="403" y="966"/>
                </a:cubicBezTo>
                <a:cubicBezTo>
                  <a:pt x="408" y="960"/>
                  <a:pt x="414" y="952"/>
                  <a:pt x="418" y="943"/>
                </a:cubicBezTo>
                <a:cubicBezTo>
                  <a:pt x="441" y="898"/>
                  <a:pt x="477" y="841"/>
                  <a:pt x="477" y="841"/>
                </a:cubicBezTo>
                <a:cubicBezTo>
                  <a:pt x="501" y="818"/>
                  <a:pt x="501" y="818"/>
                  <a:pt x="501" y="818"/>
                </a:cubicBezTo>
                <a:cubicBezTo>
                  <a:pt x="508" y="795"/>
                  <a:pt x="508" y="795"/>
                  <a:pt x="508" y="795"/>
                </a:cubicBezTo>
                <a:cubicBezTo>
                  <a:pt x="508" y="795"/>
                  <a:pt x="516" y="770"/>
                  <a:pt x="531" y="781"/>
                </a:cubicBezTo>
                <a:cubicBezTo>
                  <a:pt x="547" y="792"/>
                  <a:pt x="554" y="799"/>
                  <a:pt x="554" y="799"/>
                </a:cubicBezTo>
                <a:cubicBezTo>
                  <a:pt x="554" y="799"/>
                  <a:pt x="569" y="777"/>
                  <a:pt x="579" y="777"/>
                </a:cubicBezTo>
                <a:cubicBezTo>
                  <a:pt x="589" y="776"/>
                  <a:pt x="668" y="772"/>
                  <a:pt x="701" y="789"/>
                </a:cubicBezTo>
                <a:cubicBezTo>
                  <a:pt x="701" y="789"/>
                  <a:pt x="666" y="845"/>
                  <a:pt x="660" y="881"/>
                </a:cubicBezTo>
                <a:cubicBezTo>
                  <a:pt x="653" y="916"/>
                  <a:pt x="611" y="1008"/>
                  <a:pt x="602" y="1010"/>
                </a:cubicBezTo>
                <a:cubicBezTo>
                  <a:pt x="594" y="1012"/>
                  <a:pt x="568" y="1015"/>
                  <a:pt x="541" y="1041"/>
                </a:cubicBezTo>
                <a:cubicBezTo>
                  <a:pt x="541" y="1041"/>
                  <a:pt x="528" y="1038"/>
                  <a:pt x="528" y="1052"/>
                </a:cubicBezTo>
                <a:cubicBezTo>
                  <a:pt x="527" y="1067"/>
                  <a:pt x="561" y="1115"/>
                  <a:pt x="569" y="1135"/>
                </a:cubicBezTo>
                <a:cubicBezTo>
                  <a:pt x="577" y="1156"/>
                  <a:pt x="619" y="1219"/>
                  <a:pt x="653" y="1220"/>
                </a:cubicBezTo>
                <a:cubicBezTo>
                  <a:pt x="687" y="1221"/>
                  <a:pt x="677" y="1205"/>
                  <a:pt x="674" y="1190"/>
                </a:cubicBezTo>
                <a:cubicBezTo>
                  <a:pt x="671" y="1176"/>
                  <a:pt x="664" y="1162"/>
                  <a:pt x="664" y="1162"/>
                </a:cubicBezTo>
                <a:cubicBezTo>
                  <a:pt x="664" y="1162"/>
                  <a:pt x="654" y="1108"/>
                  <a:pt x="654" y="1094"/>
                </a:cubicBezTo>
                <a:cubicBezTo>
                  <a:pt x="655" y="1079"/>
                  <a:pt x="674" y="1062"/>
                  <a:pt x="660" y="1062"/>
                </a:cubicBezTo>
                <a:cubicBezTo>
                  <a:pt x="654" y="1062"/>
                  <a:pt x="651" y="1063"/>
                  <a:pt x="650" y="1063"/>
                </a:cubicBezTo>
                <a:cubicBezTo>
                  <a:pt x="654" y="1052"/>
                  <a:pt x="671" y="1003"/>
                  <a:pt x="693" y="982"/>
                </a:cubicBezTo>
                <a:cubicBezTo>
                  <a:pt x="719" y="957"/>
                  <a:pt x="783" y="864"/>
                  <a:pt x="790" y="838"/>
                </a:cubicBezTo>
                <a:cubicBezTo>
                  <a:pt x="796" y="812"/>
                  <a:pt x="825" y="799"/>
                  <a:pt x="823" y="772"/>
                </a:cubicBezTo>
                <a:cubicBezTo>
                  <a:pt x="820" y="745"/>
                  <a:pt x="837" y="743"/>
                  <a:pt x="803" y="725"/>
                </a:cubicBezTo>
                <a:close/>
                <a:moveTo>
                  <a:pt x="415" y="545"/>
                </a:moveTo>
                <a:cubicBezTo>
                  <a:pt x="386" y="590"/>
                  <a:pt x="369" y="590"/>
                  <a:pt x="362" y="606"/>
                </a:cubicBezTo>
                <a:cubicBezTo>
                  <a:pt x="360" y="610"/>
                  <a:pt x="359" y="616"/>
                  <a:pt x="359" y="622"/>
                </a:cubicBezTo>
                <a:cubicBezTo>
                  <a:pt x="357" y="621"/>
                  <a:pt x="354" y="620"/>
                  <a:pt x="351" y="619"/>
                </a:cubicBezTo>
                <a:cubicBezTo>
                  <a:pt x="351" y="619"/>
                  <a:pt x="341" y="618"/>
                  <a:pt x="346" y="586"/>
                </a:cubicBezTo>
                <a:cubicBezTo>
                  <a:pt x="351" y="553"/>
                  <a:pt x="354" y="528"/>
                  <a:pt x="354" y="523"/>
                </a:cubicBezTo>
                <a:cubicBezTo>
                  <a:pt x="355" y="518"/>
                  <a:pt x="375" y="462"/>
                  <a:pt x="377" y="444"/>
                </a:cubicBezTo>
                <a:cubicBezTo>
                  <a:pt x="380" y="426"/>
                  <a:pt x="380" y="398"/>
                  <a:pt x="390" y="394"/>
                </a:cubicBezTo>
                <a:cubicBezTo>
                  <a:pt x="400" y="390"/>
                  <a:pt x="426" y="379"/>
                  <a:pt x="426" y="379"/>
                </a:cubicBezTo>
                <a:cubicBezTo>
                  <a:pt x="426" y="379"/>
                  <a:pt x="444" y="500"/>
                  <a:pt x="415" y="545"/>
                </a:cubicBezTo>
                <a:close/>
              </a:path>
            </a:pathLst>
          </a:cu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de-DE" dirty="0">
              <a:latin typeface="+mn-lt"/>
            </a:endParaRPr>
          </a:p>
        </p:txBody>
      </p:sp>
      <p:sp>
        <p:nvSpPr>
          <p:cNvPr id="19" name="Freeform 5">
            <a:extLst>
              <a:ext uri="{FF2B5EF4-FFF2-40B4-BE49-F238E27FC236}">
                <a16:creationId xmlns:a16="http://schemas.microsoft.com/office/drawing/2014/main" id="{CB893FFE-16C7-0D45-9E75-EE43CE3EEFC1}"/>
              </a:ext>
            </a:extLst>
          </p:cNvPr>
          <p:cNvSpPr>
            <a:spLocks/>
          </p:cNvSpPr>
          <p:nvPr/>
        </p:nvSpPr>
        <p:spPr bwMode="auto">
          <a:xfrm>
            <a:off x="474562" y="2734098"/>
            <a:ext cx="679299" cy="555487"/>
          </a:xfrm>
          <a:custGeom>
            <a:avLst/>
            <a:gdLst/>
            <a:ahLst/>
            <a:cxnLst>
              <a:cxn ang="0">
                <a:pos x="688" y="516"/>
              </a:cxn>
              <a:cxn ang="0">
                <a:pos x="655" y="499"/>
              </a:cxn>
              <a:cxn ang="0">
                <a:pos x="626" y="489"/>
              </a:cxn>
              <a:cxn ang="0">
                <a:pos x="581" y="450"/>
              </a:cxn>
              <a:cxn ang="0">
                <a:pos x="571" y="420"/>
              </a:cxn>
              <a:cxn ang="0">
                <a:pos x="542" y="379"/>
              </a:cxn>
              <a:cxn ang="0">
                <a:pos x="518" y="252"/>
              </a:cxn>
              <a:cxn ang="0">
                <a:pos x="506" y="200"/>
              </a:cxn>
              <a:cxn ang="0">
                <a:pos x="513" y="200"/>
              </a:cxn>
              <a:cxn ang="0">
                <a:pos x="523" y="211"/>
              </a:cxn>
              <a:cxn ang="0">
                <a:pos x="554" y="225"/>
              </a:cxn>
              <a:cxn ang="0">
                <a:pos x="637" y="237"/>
              </a:cxn>
              <a:cxn ang="0">
                <a:pos x="619" y="99"/>
              </a:cxn>
              <a:cxn ang="0">
                <a:pos x="518" y="57"/>
              </a:cxn>
              <a:cxn ang="0">
                <a:pos x="294" y="37"/>
              </a:cxn>
              <a:cxn ang="0">
                <a:pos x="93" y="211"/>
              </a:cxn>
              <a:cxn ang="0">
                <a:pos x="131" y="369"/>
              </a:cxn>
              <a:cxn ang="0">
                <a:pos x="84" y="382"/>
              </a:cxn>
              <a:cxn ang="0">
                <a:pos x="27" y="365"/>
              </a:cxn>
              <a:cxn ang="0">
                <a:pos x="2" y="479"/>
              </a:cxn>
              <a:cxn ang="0">
                <a:pos x="59" y="536"/>
              </a:cxn>
              <a:cxn ang="0">
                <a:pos x="89" y="451"/>
              </a:cxn>
              <a:cxn ang="0">
                <a:pos x="118" y="447"/>
              </a:cxn>
              <a:cxn ang="0">
                <a:pos x="161" y="518"/>
              </a:cxn>
              <a:cxn ang="0">
                <a:pos x="312" y="552"/>
              </a:cxn>
              <a:cxn ang="0">
                <a:pos x="278" y="510"/>
              </a:cxn>
              <a:cxn ang="0">
                <a:pos x="310" y="493"/>
              </a:cxn>
              <a:cxn ang="0">
                <a:pos x="395" y="430"/>
              </a:cxn>
              <a:cxn ang="0">
                <a:pos x="440" y="368"/>
              </a:cxn>
              <a:cxn ang="0">
                <a:pos x="559" y="503"/>
              </a:cxn>
              <a:cxn ang="0">
                <a:pos x="541" y="555"/>
              </a:cxn>
              <a:cxn ang="0">
                <a:pos x="615" y="531"/>
              </a:cxn>
              <a:cxn ang="0">
                <a:pos x="639" y="559"/>
              </a:cxn>
              <a:cxn ang="0">
                <a:pos x="666" y="586"/>
              </a:cxn>
              <a:cxn ang="0">
                <a:pos x="651" y="544"/>
              </a:cxn>
              <a:cxn ang="0">
                <a:pos x="684" y="551"/>
              </a:cxn>
              <a:cxn ang="0">
                <a:pos x="712" y="548"/>
              </a:cxn>
              <a:cxn ang="0">
                <a:pos x="726" y="536"/>
              </a:cxn>
            </a:cxnLst>
            <a:rect l="0" t="0" r="r" b="b"/>
            <a:pathLst>
              <a:path w="727" h="593">
                <a:moveTo>
                  <a:pt x="712" y="530"/>
                </a:moveTo>
                <a:cubicBezTo>
                  <a:pt x="708" y="529"/>
                  <a:pt x="688" y="516"/>
                  <a:pt x="688" y="516"/>
                </a:cubicBezTo>
                <a:cubicBezTo>
                  <a:pt x="688" y="516"/>
                  <a:pt x="683" y="511"/>
                  <a:pt x="677" y="508"/>
                </a:cubicBezTo>
                <a:cubicBezTo>
                  <a:pt x="670" y="504"/>
                  <a:pt x="658" y="502"/>
                  <a:pt x="655" y="499"/>
                </a:cubicBezTo>
                <a:cubicBezTo>
                  <a:pt x="651" y="497"/>
                  <a:pt x="645" y="493"/>
                  <a:pt x="628" y="489"/>
                </a:cubicBezTo>
                <a:cubicBezTo>
                  <a:pt x="628" y="489"/>
                  <a:pt x="627" y="489"/>
                  <a:pt x="626" y="489"/>
                </a:cubicBezTo>
                <a:cubicBezTo>
                  <a:pt x="620" y="483"/>
                  <a:pt x="613" y="478"/>
                  <a:pt x="604" y="475"/>
                </a:cubicBezTo>
                <a:cubicBezTo>
                  <a:pt x="604" y="475"/>
                  <a:pt x="595" y="464"/>
                  <a:pt x="581" y="450"/>
                </a:cubicBezTo>
                <a:cubicBezTo>
                  <a:pt x="567" y="435"/>
                  <a:pt x="562" y="422"/>
                  <a:pt x="562" y="422"/>
                </a:cubicBezTo>
                <a:cubicBezTo>
                  <a:pt x="562" y="422"/>
                  <a:pt x="569" y="424"/>
                  <a:pt x="571" y="420"/>
                </a:cubicBezTo>
                <a:cubicBezTo>
                  <a:pt x="573" y="416"/>
                  <a:pt x="572" y="410"/>
                  <a:pt x="567" y="409"/>
                </a:cubicBezTo>
                <a:cubicBezTo>
                  <a:pt x="562" y="409"/>
                  <a:pt x="542" y="379"/>
                  <a:pt x="542" y="379"/>
                </a:cubicBezTo>
                <a:cubicBezTo>
                  <a:pt x="542" y="379"/>
                  <a:pt x="527" y="330"/>
                  <a:pt x="511" y="313"/>
                </a:cubicBezTo>
                <a:cubicBezTo>
                  <a:pt x="511" y="313"/>
                  <a:pt x="545" y="287"/>
                  <a:pt x="518" y="252"/>
                </a:cubicBezTo>
                <a:cubicBezTo>
                  <a:pt x="499" y="220"/>
                  <a:pt x="499" y="220"/>
                  <a:pt x="499" y="220"/>
                </a:cubicBezTo>
                <a:cubicBezTo>
                  <a:pt x="506" y="200"/>
                  <a:pt x="506" y="200"/>
                  <a:pt x="506" y="200"/>
                </a:cubicBezTo>
                <a:cubicBezTo>
                  <a:pt x="506" y="200"/>
                  <a:pt x="506" y="201"/>
                  <a:pt x="507" y="201"/>
                </a:cubicBezTo>
                <a:cubicBezTo>
                  <a:pt x="509" y="202"/>
                  <a:pt x="513" y="200"/>
                  <a:pt x="513" y="200"/>
                </a:cubicBezTo>
                <a:cubicBezTo>
                  <a:pt x="513" y="200"/>
                  <a:pt x="513" y="206"/>
                  <a:pt x="514" y="207"/>
                </a:cubicBezTo>
                <a:cubicBezTo>
                  <a:pt x="516" y="208"/>
                  <a:pt x="523" y="211"/>
                  <a:pt x="523" y="211"/>
                </a:cubicBezTo>
                <a:cubicBezTo>
                  <a:pt x="523" y="211"/>
                  <a:pt x="522" y="223"/>
                  <a:pt x="530" y="223"/>
                </a:cubicBezTo>
                <a:cubicBezTo>
                  <a:pt x="539" y="223"/>
                  <a:pt x="549" y="218"/>
                  <a:pt x="554" y="225"/>
                </a:cubicBezTo>
                <a:cubicBezTo>
                  <a:pt x="559" y="233"/>
                  <a:pt x="567" y="247"/>
                  <a:pt x="583" y="248"/>
                </a:cubicBezTo>
                <a:cubicBezTo>
                  <a:pt x="599" y="250"/>
                  <a:pt x="610" y="261"/>
                  <a:pt x="637" y="237"/>
                </a:cubicBezTo>
                <a:cubicBezTo>
                  <a:pt x="661" y="215"/>
                  <a:pt x="678" y="190"/>
                  <a:pt x="665" y="158"/>
                </a:cubicBezTo>
                <a:cubicBezTo>
                  <a:pt x="658" y="128"/>
                  <a:pt x="634" y="102"/>
                  <a:pt x="619" y="99"/>
                </a:cubicBezTo>
                <a:cubicBezTo>
                  <a:pt x="593" y="95"/>
                  <a:pt x="548" y="92"/>
                  <a:pt x="543" y="85"/>
                </a:cubicBezTo>
                <a:cubicBezTo>
                  <a:pt x="537" y="79"/>
                  <a:pt x="518" y="57"/>
                  <a:pt x="518" y="57"/>
                </a:cubicBezTo>
                <a:cubicBezTo>
                  <a:pt x="518" y="57"/>
                  <a:pt x="500" y="0"/>
                  <a:pt x="429" y="3"/>
                </a:cubicBezTo>
                <a:cubicBezTo>
                  <a:pt x="359" y="6"/>
                  <a:pt x="356" y="1"/>
                  <a:pt x="294" y="37"/>
                </a:cubicBezTo>
                <a:cubicBezTo>
                  <a:pt x="231" y="72"/>
                  <a:pt x="187" y="81"/>
                  <a:pt x="150" y="126"/>
                </a:cubicBezTo>
                <a:cubicBezTo>
                  <a:pt x="114" y="170"/>
                  <a:pt x="108" y="203"/>
                  <a:pt x="93" y="211"/>
                </a:cubicBezTo>
                <a:cubicBezTo>
                  <a:pt x="78" y="219"/>
                  <a:pt x="60" y="289"/>
                  <a:pt x="70" y="302"/>
                </a:cubicBezTo>
                <a:cubicBezTo>
                  <a:pt x="80" y="316"/>
                  <a:pt x="108" y="358"/>
                  <a:pt x="131" y="369"/>
                </a:cubicBezTo>
                <a:cubicBezTo>
                  <a:pt x="153" y="379"/>
                  <a:pt x="163" y="398"/>
                  <a:pt x="163" y="398"/>
                </a:cubicBezTo>
                <a:cubicBezTo>
                  <a:pt x="84" y="382"/>
                  <a:pt x="84" y="382"/>
                  <a:pt x="84" y="382"/>
                </a:cubicBezTo>
                <a:cubicBezTo>
                  <a:pt x="84" y="382"/>
                  <a:pt x="94" y="373"/>
                  <a:pt x="77" y="368"/>
                </a:cubicBezTo>
                <a:cubicBezTo>
                  <a:pt x="60" y="363"/>
                  <a:pt x="27" y="365"/>
                  <a:pt x="27" y="365"/>
                </a:cubicBezTo>
                <a:cubicBezTo>
                  <a:pt x="27" y="365"/>
                  <a:pt x="10" y="357"/>
                  <a:pt x="10" y="384"/>
                </a:cubicBezTo>
                <a:cubicBezTo>
                  <a:pt x="10" y="411"/>
                  <a:pt x="0" y="464"/>
                  <a:pt x="2" y="479"/>
                </a:cubicBezTo>
                <a:cubicBezTo>
                  <a:pt x="4" y="495"/>
                  <a:pt x="9" y="571"/>
                  <a:pt x="33" y="570"/>
                </a:cubicBezTo>
                <a:cubicBezTo>
                  <a:pt x="56" y="568"/>
                  <a:pt x="61" y="549"/>
                  <a:pt x="59" y="536"/>
                </a:cubicBezTo>
                <a:cubicBezTo>
                  <a:pt x="58" y="524"/>
                  <a:pt x="63" y="509"/>
                  <a:pt x="63" y="509"/>
                </a:cubicBezTo>
                <a:cubicBezTo>
                  <a:pt x="63" y="509"/>
                  <a:pt x="81" y="452"/>
                  <a:pt x="89" y="451"/>
                </a:cubicBezTo>
                <a:cubicBezTo>
                  <a:pt x="98" y="450"/>
                  <a:pt x="110" y="448"/>
                  <a:pt x="110" y="448"/>
                </a:cubicBezTo>
                <a:cubicBezTo>
                  <a:pt x="118" y="447"/>
                  <a:pt x="118" y="447"/>
                  <a:pt x="118" y="447"/>
                </a:cubicBezTo>
                <a:cubicBezTo>
                  <a:pt x="118" y="447"/>
                  <a:pt x="102" y="462"/>
                  <a:pt x="115" y="480"/>
                </a:cubicBezTo>
                <a:cubicBezTo>
                  <a:pt x="129" y="498"/>
                  <a:pt x="150" y="512"/>
                  <a:pt x="161" y="518"/>
                </a:cubicBezTo>
                <a:cubicBezTo>
                  <a:pt x="172" y="524"/>
                  <a:pt x="206" y="563"/>
                  <a:pt x="225" y="570"/>
                </a:cubicBezTo>
                <a:cubicBezTo>
                  <a:pt x="243" y="576"/>
                  <a:pt x="306" y="569"/>
                  <a:pt x="312" y="552"/>
                </a:cubicBezTo>
                <a:cubicBezTo>
                  <a:pt x="317" y="536"/>
                  <a:pt x="322" y="524"/>
                  <a:pt x="302" y="516"/>
                </a:cubicBezTo>
                <a:cubicBezTo>
                  <a:pt x="282" y="509"/>
                  <a:pt x="278" y="510"/>
                  <a:pt x="278" y="510"/>
                </a:cubicBezTo>
                <a:cubicBezTo>
                  <a:pt x="257" y="474"/>
                  <a:pt x="257" y="474"/>
                  <a:pt x="257" y="474"/>
                </a:cubicBezTo>
                <a:cubicBezTo>
                  <a:pt x="257" y="474"/>
                  <a:pt x="304" y="494"/>
                  <a:pt x="310" y="493"/>
                </a:cubicBezTo>
                <a:cubicBezTo>
                  <a:pt x="316" y="492"/>
                  <a:pt x="372" y="511"/>
                  <a:pt x="387" y="492"/>
                </a:cubicBezTo>
                <a:cubicBezTo>
                  <a:pt x="402" y="473"/>
                  <a:pt x="417" y="453"/>
                  <a:pt x="395" y="430"/>
                </a:cubicBezTo>
                <a:cubicBezTo>
                  <a:pt x="373" y="407"/>
                  <a:pt x="372" y="396"/>
                  <a:pt x="372" y="396"/>
                </a:cubicBezTo>
                <a:cubicBezTo>
                  <a:pt x="372" y="396"/>
                  <a:pt x="440" y="377"/>
                  <a:pt x="440" y="368"/>
                </a:cubicBezTo>
                <a:cubicBezTo>
                  <a:pt x="440" y="368"/>
                  <a:pt x="510" y="449"/>
                  <a:pt x="538" y="470"/>
                </a:cubicBezTo>
                <a:cubicBezTo>
                  <a:pt x="565" y="491"/>
                  <a:pt x="557" y="488"/>
                  <a:pt x="559" y="503"/>
                </a:cubicBezTo>
                <a:cubicBezTo>
                  <a:pt x="561" y="518"/>
                  <a:pt x="559" y="538"/>
                  <a:pt x="548" y="540"/>
                </a:cubicBezTo>
                <a:cubicBezTo>
                  <a:pt x="537" y="543"/>
                  <a:pt x="533" y="556"/>
                  <a:pt x="541" y="555"/>
                </a:cubicBezTo>
                <a:cubicBezTo>
                  <a:pt x="550" y="554"/>
                  <a:pt x="557" y="557"/>
                  <a:pt x="567" y="550"/>
                </a:cubicBezTo>
                <a:cubicBezTo>
                  <a:pt x="576" y="544"/>
                  <a:pt x="593" y="514"/>
                  <a:pt x="615" y="531"/>
                </a:cubicBezTo>
                <a:cubicBezTo>
                  <a:pt x="620" y="535"/>
                  <a:pt x="624" y="537"/>
                  <a:pt x="628" y="539"/>
                </a:cubicBezTo>
                <a:cubicBezTo>
                  <a:pt x="634" y="544"/>
                  <a:pt x="638" y="549"/>
                  <a:pt x="639" y="559"/>
                </a:cubicBezTo>
                <a:cubicBezTo>
                  <a:pt x="640" y="569"/>
                  <a:pt x="649" y="589"/>
                  <a:pt x="658" y="591"/>
                </a:cubicBezTo>
                <a:cubicBezTo>
                  <a:pt x="666" y="593"/>
                  <a:pt x="666" y="586"/>
                  <a:pt x="666" y="586"/>
                </a:cubicBezTo>
                <a:cubicBezTo>
                  <a:pt x="666" y="586"/>
                  <a:pt x="655" y="570"/>
                  <a:pt x="655" y="564"/>
                </a:cubicBezTo>
                <a:cubicBezTo>
                  <a:pt x="655" y="556"/>
                  <a:pt x="651" y="544"/>
                  <a:pt x="651" y="544"/>
                </a:cubicBezTo>
                <a:cubicBezTo>
                  <a:pt x="651" y="544"/>
                  <a:pt x="653" y="531"/>
                  <a:pt x="657" y="533"/>
                </a:cubicBezTo>
                <a:cubicBezTo>
                  <a:pt x="661" y="535"/>
                  <a:pt x="676" y="544"/>
                  <a:pt x="684" y="551"/>
                </a:cubicBezTo>
                <a:cubicBezTo>
                  <a:pt x="695" y="560"/>
                  <a:pt x="711" y="564"/>
                  <a:pt x="715" y="561"/>
                </a:cubicBezTo>
                <a:cubicBezTo>
                  <a:pt x="720" y="557"/>
                  <a:pt x="724" y="555"/>
                  <a:pt x="712" y="548"/>
                </a:cubicBezTo>
                <a:cubicBezTo>
                  <a:pt x="700" y="541"/>
                  <a:pt x="698" y="539"/>
                  <a:pt x="698" y="539"/>
                </a:cubicBezTo>
                <a:cubicBezTo>
                  <a:pt x="698" y="539"/>
                  <a:pt x="727" y="553"/>
                  <a:pt x="726" y="536"/>
                </a:cubicBezTo>
                <a:cubicBezTo>
                  <a:pt x="726" y="536"/>
                  <a:pt x="727" y="534"/>
                  <a:pt x="712" y="530"/>
                </a:cubicBez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endParaRPr lang="de-DE" dirty="0">
              <a:latin typeface="+mn-lt"/>
            </a:endParaRPr>
          </a:p>
        </p:txBody>
      </p:sp>
      <p:sp>
        <p:nvSpPr>
          <p:cNvPr id="20" name="Freeform 6">
            <a:extLst>
              <a:ext uri="{FF2B5EF4-FFF2-40B4-BE49-F238E27FC236}">
                <a16:creationId xmlns:a16="http://schemas.microsoft.com/office/drawing/2014/main" id="{2B4535EF-2A1E-A24B-B07E-8845AB059F47}"/>
              </a:ext>
            </a:extLst>
          </p:cNvPr>
          <p:cNvSpPr>
            <a:spLocks noEditPoints="1"/>
          </p:cNvSpPr>
          <p:nvPr/>
        </p:nvSpPr>
        <p:spPr bwMode="auto">
          <a:xfrm>
            <a:off x="1333796" y="2488574"/>
            <a:ext cx="762901" cy="801012"/>
          </a:xfrm>
          <a:custGeom>
            <a:avLst/>
            <a:gdLst/>
            <a:ahLst/>
            <a:cxnLst>
              <a:cxn ang="0">
                <a:pos x="773" y="787"/>
              </a:cxn>
              <a:cxn ang="0">
                <a:pos x="742" y="760"/>
              </a:cxn>
              <a:cxn ang="0">
                <a:pos x="687" y="717"/>
              </a:cxn>
              <a:cxn ang="0">
                <a:pos x="681" y="645"/>
              </a:cxn>
              <a:cxn ang="0">
                <a:pos x="688" y="636"/>
              </a:cxn>
              <a:cxn ang="0">
                <a:pos x="664" y="613"/>
              </a:cxn>
              <a:cxn ang="0">
                <a:pos x="645" y="546"/>
              </a:cxn>
              <a:cxn ang="0">
                <a:pos x="612" y="326"/>
              </a:cxn>
              <a:cxn ang="0">
                <a:pos x="666" y="195"/>
              </a:cxn>
              <a:cxn ang="0">
                <a:pos x="735" y="181"/>
              </a:cxn>
              <a:cxn ang="0">
                <a:pos x="740" y="166"/>
              </a:cxn>
              <a:cxn ang="0">
                <a:pos x="747" y="150"/>
              </a:cxn>
              <a:cxn ang="0">
                <a:pos x="745" y="110"/>
              </a:cxn>
              <a:cxn ang="0">
                <a:pos x="713" y="19"/>
              </a:cxn>
              <a:cxn ang="0">
                <a:pos x="589" y="112"/>
              </a:cxn>
              <a:cxn ang="0">
                <a:pos x="432" y="159"/>
              </a:cxn>
              <a:cxn ang="0">
                <a:pos x="244" y="279"/>
              </a:cxn>
              <a:cxn ang="0">
                <a:pos x="198" y="477"/>
              </a:cxn>
              <a:cxn ang="0">
                <a:pos x="294" y="604"/>
              </a:cxn>
              <a:cxn ang="0">
                <a:pos x="142" y="581"/>
              </a:cxn>
              <a:cxn ang="0">
                <a:pos x="86" y="554"/>
              </a:cxn>
              <a:cxn ang="0">
                <a:pos x="6" y="699"/>
              </a:cxn>
              <a:cxn ang="0">
                <a:pos x="66" y="710"/>
              </a:cxn>
              <a:cxn ang="0">
                <a:pos x="118" y="649"/>
              </a:cxn>
              <a:cxn ang="0">
                <a:pos x="145" y="644"/>
              </a:cxn>
              <a:cxn ang="0">
                <a:pos x="207" y="699"/>
              </a:cxn>
              <a:cxn ang="0">
                <a:pos x="344" y="770"/>
              </a:cxn>
              <a:cxn ang="0">
                <a:pos x="421" y="712"/>
              </a:cxn>
              <a:cxn ang="0">
                <a:pos x="421" y="602"/>
              </a:cxn>
              <a:cxn ang="0">
                <a:pos x="562" y="569"/>
              </a:cxn>
              <a:cxn ang="0">
                <a:pos x="650" y="741"/>
              </a:cxn>
              <a:cxn ang="0">
                <a:pos x="641" y="799"/>
              </a:cxn>
              <a:cxn ang="0">
                <a:pos x="668" y="808"/>
              </a:cxn>
              <a:cxn ang="0">
                <a:pos x="701" y="818"/>
              </a:cxn>
              <a:cxn ang="0">
                <a:pos x="712" y="848"/>
              </a:cxn>
              <a:cxn ang="0">
                <a:pos x="725" y="807"/>
              </a:cxn>
              <a:cxn ang="0">
                <a:pos x="759" y="824"/>
              </a:cxn>
              <a:cxn ang="0">
                <a:pos x="785" y="829"/>
              </a:cxn>
              <a:cxn ang="0">
                <a:pos x="812" y="816"/>
              </a:cxn>
              <a:cxn ang="0">
                <a:pos x="446" y="489"/>
              </a:cxn>
              <a:cxn ang="0">
                <a:pos x="402" y="505"/>
              </a:cxn>
              <a:cxn ang="0">
                <a:pos x="448" y="489"/>
              </a:cxn>
              <a:cxn ang="0">
                <a:pos x="446" y="489"/>
              </a:cxn>
              <a:cxn ang="0">
                <a:pos x="501" y="382"/>
              </a:cxn>
              <a:cxn ang="0">
                <a:pos x="525" y="390"/>
              </a:cxn>
            </a:cxnLst>
            <a:rect l="0" t="0" r="r" b="b"/>
            <a:pathLst>
              <a:path w="815" h="856">
                <a:moveTo>
                  <a:pt x="798" y="808"/>
                </a:moveTo>
                <a:cubicBezTo>
                  <a:pt x="782" y="802"/>
                  <a:pt x="773" y="787"/>
                  <a:pt x="773" y="787"/>
                </a:cubicBezTo>
                <a:cubicBezTo>
                  <a:pt x="773" y="787"/>
                  <a:pt x="769" y="781"/>
                  <a:pt x="763" y="775"/>
                </a:cubicBezTo>
                <a:cubicBezTo>
                  <a:pt x="758" y="769"/>
                  <a:pt x="745" y="764"/>
                  <a:pt x="742" y="760"/>
                </a:cubicBezTo>
                <a:cubicBezTo>
                  <a:pt x="739" y="756"/>
                  <a:pt x="734" y="750"/>
                  <a:pt x="717" y="741"/>
                </a:cubicBezTo>
                <a:cubicBezTo>
                  <a:pt x="700" y="732"/>
                  <a:pt x="687" y="717"/>
                  <a:pt x="687" y="717"/>
                </a:cubicBezTo>
                <a:cubicBezTo>
                  <a:pt x="687" y="717"/>
                  <a:pt x="664" y="660"/>
                  <a:pt x="664" y="649"/>
                </a:cubicBezTo>
                <a:cubicBezTo>
                  <a:pt x="664" y="649"/>
                  <a:pt x="682" y="654"/>
                  <a:pt x="681" y="645"/>
                </a:cubicBezTo>
                <a:cubicBezTo>
                  <a:pt x="681" y="645"/>
                  <a:pt x="675" y="638"/>
                  <a:pt x="674" y="635"/>
                </a:cubicBezTo>
                <a:cubicBezTo>
                  <a:pt x="674" y="635"/>
                  <a:pt x="686" y="638"/>
                  <a:pt x="688" y="636"/>
                </a:cubicBezTo>
                <a:cubicBezTo>
                  <a:pt x="689" y="633"/>
                  <a:pt x="690" y="628"/>
                  <a:pt x="683" y="627"/>
                </a:cubicBezTo>
                <a:cubicBezTo>
                  <a:pt x="675" y="627"/>
                  <a:pt x="665" y="616"/>
                  <a:pt x="664" y="613"/>
                </a:cubicBezTo>
                <a:cubicBezTo>
                  <a:pt x="663" y="609"/>
                  <a:pt x="653" y="600"/>
                  <a:pt x="653" y="600"/>
                </a:cubicBezTo>
                <a:cubicBezTo>
                  <a:pt x="653" y="600"/>
                  <a:pt x="645" y="564"/>
                  <a:pt x="645" y="546"/>
                </a:cubicBezTo>
                <a:cubicBezTo>
                  <a:pt x="645" y="528"/>
                  <a:pt x="622" y="468"/>
                  <a:pt x="618" y="457"/>
                </a:cubicBezTo>
                <a:cubicBezTo>
                  <a:pt x="614" y="445"/>
                  <a:pt x="604" y="351"/>
                  <a:pt x="612" y="326"/>
                </a:cubicBezTo>
                <a:cubicBezTo>
                  <a:pt x="619" y="300"/>
                  <a:pt x="642" y="242"/>
                  <a:pt x="623" y="211"/>
                </a:cubicBezTo>
                <a:cubicBezTo>
                  <a:pt x="623" y="211"/>
                  <a:pt x="658" y="202"/>
                  <a:pt x="666" y="195"/>
                </a:cubicBezTo>
                <a:cubicBezTo>
                  <a:pt x="673" y="187"/>
                  <a:pt x="698" y="201"/>
                  <a:pt x="706" y="201"/>
                </a:cubicBezTo>
                <a:cubicBezTo>
                  <a:pt x="714" y="201"/>
                  <a:pt x="738" y="206"/>
                  <a:pt x="735" y="181"/>
                </a:cubicBezTo>
                <a:cubicBezTo>
                  <a:pt x="735" y="181"/>
                  <a:pt x="744" y="175"/>
                  <a:pt x="744" y="172"/>
                </a:cubicBezTo>
                <a:cubicBezTo>
                  <a:pt x="744" y="169"/>
                  <a:pt x="740" y="166"/>
                  <a:pt x="740" y="166"/>
                </a:cubicBezTo>
                <a:cubicBezTo>
                  <a:pt x="740" y="166"/>
                  <a:pt x="747" y="163"/>
                  <a:pt x="747" y="160"/>
                </a:cubicBezTo>
                <a:cubicBezTo>
                  <a:pt x="747" y="158"/>
                  <a:pt x="747" y="150"/>
                  <a:pt x="747" y="150"/>
                </a:cubicBezTo>
                <a:cubicBezTo>
                  <a:pt x="747" y="150"/>
                  <a:pt x="759" y="145"/>
                  <a:pt x="755" y="136"/>
                </a:cubicBezTo>
                <a:cubicBezTo>
                  <a:pt x="751" y="127"/>
                  <a:pt x="740" y="119"/>
                  <a:pt x="745" y="110"/>
                </a:cubicBezTo>
                <a:cubicBezTo>
                  <a:pt x="750" y="101"/>
                  <a:pt x="760" y="85"/>
                  <a:pt x="753" y="68"/>
                </a:cubicBezTo>
                <a:cubicBezTo>
                  <a:pt x="747" y="51"/>
                  <a:pt x="752" y="33"/>
                  <a:pt x="713" y="19"/>
                </a:cubicBezTo>
                <a:cubicBezTo>
                  <a:pt x="675" y="4"/>
                  <a:pt x="639" y="0"/>
                  <a:pt x="610" y="37"/>
                </a:cubicBezTo>
                <a:cubicBezTo>
                  <a:pt x="591" y="62"/>
                  <a:pt x="589" y="112"/>
                  <a:pt x="589" y="112"/>
                </a:cubicBezTo>
                <a:cubicBezTo>
                  <a:pt x="589" y="112"/>
                  <a:pt x="585" y="123"/>
                  <a:pt x="567" y="127"/>
                </a:cubicBezTo>
                <a:cubicBezTo>
                  <a:pt x="549" y="130"/>
                  <a:pt x="479" y="129"/>
                  <a:pt x="432" y="159"/>
                </a:cubicBezTo>
                <a:cubicBezTo>
                  <a:pt x="385" y="188"/>
                  <a:pt x="340" y="196"/>
                  <a:pt x="325" y="209"/>
                </a:cubicBezTo>
                <a:cubicBezTo>
                  <a:pt x="309" y="221"/>
                  <a:pt x="253" y="271"/>
                  <a:pt x="244" y="279"/>
                </a:cubicBezTo>
                <a:cubicBezTo>
                  <a:pt x="235" y="287"/>
                  <a:pt x="198" y="328"/>
                  <a:pt x="188" y="334"/>
                </a:cubicBezTo>
                <a:cubicBezTo>
                  <a:pt x="178" y="340"/>
                  <a:pt x="132" y="429"/>
                  <a:pt x="198" y="477"/>
                </a:cubicBezTo>
                <a:cubicBezTo>
                  <a:pt x="198" y="477"/>
                  <a:pt x="233" y="511"/>
                  <a:pt x="246" y="541"/>
                </a:cubicBezTo>
                <a:cubicBezTo>
                  <a:pt x="259" y="572"/>
                  <a:pt x="294" y="604"/>
                  <a:pt x="294" y="604"/>
                </a:cubicBezTo>
                <a:cubicBezTo>
                  <a:pt x="294" y="604"/>
                  <a:pt x="298" y="613"/>
                  <a:pt x="224" y="602"/>
                </a:cubicBezTo>
                <a:cubicBezTo>
                  <a:pt x="224" y="602"/>
                  <a:pt x="152" y="595"/>
                  <a:pt x="142" y="581"/>
                </a:cubicBezTo>
                <a:cubicBezTo>
                  <a:pt x="132" y="568"/>
                  <a:pt x="136" y="569"/>
                  <a:pt x="124" y="563"/>
                </a:cubicBezTo>
                <a:cubicBezTo>
                  <a:pt x="112" y="556"/>
                  <a:pt x="94" y="554"/>
                  <a:pt x="86" y="554"/>
                </a:cubicBezTo>
                <a:cubicBezTo>
                  <a:pt x="79" y="554"/>
                  <a:pt x="72" y="545"/>
                  <a:pt x="64" y="554"/>
                </a:cubicBezTo>
                <a:cubicBezTo>
                  <a:pt x="56" y="563"/>
                  <a:pt x="0" y="659"/>
                  <a:pt x="6" y="699"/>
                </a:cubicBezTo>
                <a:cubicBezTo>
                  <a:pt x="13" y="738"/>
                  <a:pt x="23" y="760"/>
                  <a:pt x="45" y="750"/>
                </a:cubicBezTo>
                <a:cubicBezTo>
                  <a:pt x="66" y="740"/>
                  <a:pt x="66" y="716"/>
                  <a:pt x="66" y="710"/>
                </a:cubicBezTo>
                <a:cubicBezTo>
                  <a:pt x="66" y="704"/>
                  <a:pt x="75" y="691"/>
                  <a:pt x="78" y="688"/>
                </a:cubicBezTo>
                <a:cubicBezTo>
                  <a:pt x="81" y="685"/>
                  <a:pt x="113" y="649"/>
                  <a:pt x="118" y="649"/>
                </a:cubicBezTo>
                <a:cubicBezTo>
                  <a:pt x="123" y="649"/>
                  <a:pt x="137" y="654"/>
                  <a:pt x="140" y="649"/>
                </a:cubicBezTo>
                <a:cubicBezTo>
                  <a:pt x="142" y="645"/>
                  <a:pt x="145" y="644"/>
                  <a:pt x="145" y="644"/>
                </a:cubicBezTo>
                <a:cubicBezTo>
                  <a:pt x="145" y="644"/>
                  <a:pt x="212" y="661"/>
                  <a:pt x="217" y="669"/>
                </a:cubicBezTo>
                <a:cubicBezTo>
                  <a:pt x="223" y="677"/>
                  <a:pt x="199" y="688"/>
                  <a:pt x="207" y="699"/>
                </a:cubicBezTo>
                <a:cubicBezTo>
                  <a:pt x="215" y="711"/>
                  <a:pt x="223" y="722"/>
                  <a:pt x="270" y="740"/>
                </a:cubicBezTo>
                <a:cubicBezTo>
                  <a:pt x="317" y="757"/>
                  <a:pt x="331" y="771"/>
                  <a:pt x="344" y="770"/>
                </a:cubicBezTo>
                <a:cubicBezTo>
                  <a:pt x="356" y="769"/>
                  <a:pt x="423" y="765"/>
                  <a:pt x="432" y="744"/>
                </a:cubicBezTo>
                <a:cubicBezTo>
                  <a:pt x="441" y="724"/>
                  <a:pt x="426" y="712"/>
                  <a:pt x="421" y="712"/>
                </a:cubicBezTo>
                <a:cubicBezTo>
                  <a:pt x="417" y="712"/>
                  <a:pt x="428" y="691"/>
                  <a:pt x="428" y="685"/>
                </a:cubicBezTo>
                <a:cubicBezTo>
                  <a:pt x="428" y="679"/>
                  <a:pt x="424" y="605"/>
                  <a:pt x="421" y="602"/>
                </a:cubicBezTo>
                <a:cubicBezTo>
                  <a:pt x="419" y="599"/>
                  <a:pt x="535" y="548"/>
                  <a:pt x="548" y="531"/>
                </a:cubicBezTo>
                <a:cubicBezTo>
                  <a:pt x="548" y="531"/>
                  <a:pt x="557" y="545"/>
                  <a:pt x="562" y="569"/>
                </a:cubicBezTo>
                <a:cubicBezTo>
                  <a:pt x="566" y="594"/>
                  <a:pt x="613" y="668"/>
                  <a:pt x="623" y="693"/>
                </a:cubicBezTo>
                <a:cubicBezTo>
                  <a:pt x="633" y="717"/>
                  <a:pt x="648" y="727"/>
                  <a:pt x="650" y="741"/>
                </a:cubicBezTo>
                <a:cubicBezTo>
                  <a:pt x="652" y="755"/>
                  <a:pt x="660" y="773"/>
                  <a:pt x="660" y="773"/>
                </a:cubicBezTo>
                <a:cubicBezTo>
                  <a:pt x="660" y="773"/>
                  <a:pt x="657" y="797"/>
                  <a:pt x="641" y="799"/>
                </a:cubicBezTo>
                <a:cubicBezTo>
                  <a:pt x="641" y="799"/>
                  <a:pt x="631" y="805"/>
                  <a:pt x="643" y="809"/>
                </a:cubicBezTo>
                <a:cubicBezTo>
                  <a:pt x="654" y="813"/>
                  <a:pt x="665" y="814"/>
                  <a:pt x="668" y="808"/>
                </a:cubicBezTo>
                <a:cubicBezTo>
                  <a:pt x="671" y="803"/>
                  <a:pt x="685" y="773"/>
                  <a:pt x="695" y="786"/>
                </a:cubicBezTo>
                <a:cubicBezTo>
                  <a:pt x="704" y="799"/>
                  <a:pt x="707" y="808"/>
                  <a:pt x="701" y="818"/>
                </a:cubicBezTo>
                <a:cubicBezTo>
                  <a:pt x="695" y="828"/>
                  <a:pt x="693" y="846"/>
                  <a:pt x="701" y="851"/>
                </a:cubicBezTo>
                <a:cubicBezTo>
                  <a:pt x="709" y="856"/>
                  <a:pt x="712" y="848"/>
                  <a:pt x="712" y="848"/>
                </a:cubicBezTo>
                <a:cubicBezTo>
                  <a:pt x="712" y="848"/>
                  <a:pt x="712" y="835"/>
                  <a:pt x="716" y="829"/>
                </a:cubicBezTo>
                <a:cubicBezTo>
                  <a:pt x="720" y="824"/>
                  <a:pt x="725" y="807"/>
                  <a:pt x="725" y="807"/>
                </a:cubicBezTo>
                <a:cubicBezTo>
                  <a:pt x="725" y="807"/>
                  <a:pt x="732" y="792"/>
                  <a:pt x="736" y="796"/>
                </a:cubicBezTo>
                <a:cubicBezTo>
                  <a:pt x="740" y="799"/>
                  <a:pt x="755" y="812"/>
                  <a:pt x="759" y="824"/>
                </a:cubicBezTo>
                <a:cubicBezTo>
                  <a:pt x="763" y="835"/>
                  <a:pt x="779" y="844"/>
                  <a:pt x="784" y="844"/>
                </a:cubicBezTo>
                <a:cubicBezTo>
                  <a:pt x="790" y="844"/>
                  <a:pt x="796" y="840"/>
                  <a:pt x="785" y="829"/>
                </a:cubicBezTo>
                <a:cubicBezTo>
                  <a:pt x="775" y="817"/>
                  <a:pt x="777" y="815"/>
                  <a:pt x="777" y="815"/>
                </a:cubicBezTo>
                <a:cubicBezTo>
                  <a:pt x="777" y="815"/>
                  <a:pt x="809" y="835"/>
                  <a:pt x="812" y="816"/>
                </a:cubicBezTo>
                <a:cubicBezTo>
                  <a:pt x="812" y="816"/>
                  <a:pt x="815" y="813"/>
                  <a:pt x="798" y="808"/>
                </a:cubicBezTo>
                <a:close/>
                <a:moveTo>
                  <a:pt x="446" y="489"/>
                </a:moveTo>
                <a:cubicBezTo>
                  <a:pt x="431" y="494"/>
                  <a:pt x="404" y="518"/>
                  <a:pt x="404" y="518"/>
                </a:cubicBezTo>
                <a:cubicBezTo>
                  <a:pt x="402" y="505"/>
                  <a:pt x="402" y="505"/>
                  <a:pt x="402" y="505"/>
                </a:cubicBezTo>
                <a:cubicBezTo>
                  <a:pt x="406" y="500"/>
                  <a:pt x="435" y="492"/>
                  <a:pt x="446" y="489"/>
                </a:cubicBezTo>
                <a:cubicBezTo>
                  <a:pt x="447" y="489"/>
                  <a:pt x="447" y="489"/>
                  <a:pt x="448" y="489"/>
                </a:cubicBezTo>
                <a:cubicBezTo>
                  <a:pt x="452" y="488"/>
                  <a:pt x="450" y="488"/>
                  <a:pt x="446" y="489"/>
                </a:cubicBezTo>
                <a:cubicBezTo>
                  <a:pt x="446" y="489"/>
                  <a:pt x="446" y="489"/>
                  <a:pt x="446" y="489"/>
                </a:cubicBezTo>
                <a:close/>
                <a:moveTo>
                  <a:pt x="501" y="384"/>
                </a:moveTo>
                <a:cubicBezTo>
                  <a:pt x="501" y="382"/>
                  <a:pt x="501" y="382"/>
                  <a:pt x="501" y="382"/>
                </a:cubicBezTo>
                <a:cubicBezTo>
                  <a:pt x="510" y="381"/>
                  <a:pt x="519" y="365"/>
                  <a:pt x="519" y="365"/>
                </a:cubicBezTo>
                <a:cubicBezTo>
                  <a:pt x="516" y="370"/>
                  <a:pt x="525" y="390"/>
                  <a:pt x="525" y="390"/>
                </a:cubicBezTo>
                <a:cubicBezTo>
                  <a:pt x="516" y="386"/>
                  <a:pt x="501" y="384"/>
                  <a:pt x="501" y="384"/>
                </a:cubicBez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endParaRPr lang="de-DE" dirty="0">
              <a:latin typeface="+mn-lt"/>
            </a:endParaRPr>
          </a:p>
        </p:txBody>
      </p:sp>
      <p:sp>
        <p:nvSpPr>
          <p:cNvPr id="21" name="Freeform 7">
            <a:extLst>
              <a:ext uri="{FF2B5EF4-FFF2-40B4-BE49-F238E27FC236}">
                <a16:creationId xmlns:a16="http://schemas.microsoft.com/office/drawing/2014/main" id="{0F600209-57C2-1D47-BE1D-6B26C5BCB6C1}"/>
              </a:ext>
            </a:extLst>
          </p:cNvPr>
          <p:cNvSpPr>
            <a:spLocks noEditPoints="1"/>
          </p:cNvSpPr>
          <p:nvPr/>
        </p:nvSpPr>
        <p:spPr bwMode="auto">
          <a:xfrm>
            <a:off x="2198438" y="2566930"/>
            <a:ext cx="985854" cy="722655"/>
          </a:xfrm>
          <a:custGeom>
            <a:avLst/>
            <a:gdLst/>
            <a:ahLst/>
            <a:cxnLst>
              <a:cxn ang="0">
                <a:pos x="1021" y="46"/>
              </a:cxn>
              <a:cxn ang="0">
                <a:pos x="878" y="52"/>
              </a:cxn>
              <a:cxn ang="0">
                <a:pos x="678" y="21"/>
              </a:cxn>
              <a:cxn ang="0">
                <a:pos x="438" y="47"/>
              </a:cxn>
              <a:cxn ang="0">
                <a:pos x="324" y="174"/>
              </a:cxn>
              <a:cxn ang="0">
                <a:pos x="324" y="443"/>
              </a:cxn>
              <a:cxn ang="0">
                <a:pos x="65" y="566"/>
              </a:cxn>
              <a:cxn ang="0">
                <a:pos x="12" y="603"/>
              </a:cxn>
              <a:cxn ang="0">
                <a:pos x="72" y="680"/>
              </a:cxn>
              <a:cxn ang="0">
                <a:pos x="193" y="678"/>
              </a:cxn>
              <a:cxn ang="0">
                <a:pos x="136" y="622"/>
              </a:cxn>
              <a:cxn ang="0">
                <a:pos x="133" y="604"/>
              </a:cxn>
              <a:cxn ang="0">
                <a:pos x="339" y="523"/>
              </a:cxn>
              <a:cxn ang="0">
                <a:pos x="452" y="405"/>
              </a:cxn>
              <a:cxn ang="0">
                <a:pos x="491" y="336"/>
              </a:cxn>
              <a:cxn ang="0">
                <a:pos x="622" y="349"/>
              </a:cxn>
              <a:cxn ang="0">
                <a:pos x="467" y="582"/>
              </a:cxn>
              <a:cxn ang="0">
                <a:pos x="422" y="648"/>
              </a:cxn>
              <a:cxn ang="0">
                <a:pos x="529" y="713"/>
              </a:cxn>
              <a:cxn ang="0">
                <a:pos x="637" y="669"/>
              </a:cxn>
              <a:cxn ang="0">
                <a:pos x="544" y="609"/>
              </a:cxn>
              <a:cxn ang="0">
                <a:pos x="617" y="505"/>
              </a:cxn>
              <a:cxn ang="0">
                <a:pos x="734" y="350"/>
              </a:cxn>
              <a:cxn ang="0">
                <a:pos x="738" y="387"/>
              </a:cxn>
              <a:cxn ang="0">
                <a:pos x="764" y="586"/>
              </a:cxn>
              <a:cxn ang="0">
                <a:pos x="795" y="710"/>
              </a:cxn>
              <a:cxn ang="0">
                <a:pos x="784" y="737"/>
              </a:cxn>
              <a:cxn ang="0">
                <a:pos x="832" y="711"/>
              </a:cxn>
              <a:cxn ang="0">
                <a:pos x="860" y="770"/>
              </a:cxn>
              <a:cxn ang="0">
                <a:pos x="862" y="733"/>
              </a:cxn>
              <a:cxn ang="0">
                <a:pos x="927" y="755"/>
              </a:cxn>
              <a:cxn ang="0">
                <a:pos x="941" y="740"/>
              </a:cxn>
              <a:cxn ang="0">
                <a:pos x="907" y="706"/>
              </a:cxn>
              <a:cxn ang="0">
                <a:pos x="831" y="663"/>
              </a:cxn>
              <a:cxn ang="0">
                <a:pos x="858" y="587"/>
              </a:cxn>
              <a:cxn ang="0">
                <a:pos x="906" y="586"/>
              </a:cxn>
              <a:cxn ang="0">
                <a:pos x="917" y="582"/>
              </a:cxn>
              <a:cxn ang="0">
                <a:pos x="878" y="567"/>
              </a:cxn>
              <a:cxn ang="0">
                <a:pos x="820" y="445"/>
              </a:cxn>
              <a:cxn ang="0">
                <a:pos x="824" y="296"/>
              </a:cxn>
              <a:cxn ang="0">
                <a:pos x="890" y="185"/>
              </a:cxn>
              <a:cxn ang="0">
                <a:pos x="924" y="210"/>
              </a:cxn>
              <a:cxn ang="0">
                <a:pos x="965" y="209"/>
              </a:cxn>
              <a:cxn ang="0">
                <a:pos x="973" y="200"/>
              </a:cxn>
              <a:cxn ang="0">
                <a:pos x="976" y="199"/>
              </a:cxn>
              <a:cxn ang="0">
                <a:pos x="987" y="189"/>
              </a:cxn>
              <a:cxn ang="0">
                <a:pos x="1002" y="176"/>
              </a:cxn>
              <a:cxn ang="0">
                <a:pos x="1008" y="154"/>
              </a:cxn>
              <a:cxn ang="0">
                <a:pos x="1031" y="59"/>
              </a:cxn>
              <a:cxn ang="0">
                <a:pos x="673" y="254"/>
              </a:cxn>
              <a:cxn ang="0">
                <a:pos x="730" y="250"/>
              </a:cxn>
              <a:cxn ang="0">
                <a:pos x="728" y="310"/>
              </a:cxn>
            </a:cxnLst>
            <a:rect l="0" t="0" r="r" b="b"/>
            <a:pathLst>
              <a:path w="1055" h="772">
                <a:moveTo>
                  <a:pt x="1031" y="59"/>
                </a:moveTo>
                <a:cubicBezTo>
                  <a:pt x="1027" y="54"/>
                  <a:pt x="1024" y="50"/>
                  <a:pt x="1021" y="46"/>
                </a:cubicBezTo>
                <a:cubicBezTo>
                  <a:pt x="1014" y="34"/>
                  <a:pt x="1004" y="24"/>
                  <a:pt x="991" y="19"/>
                </a:cubicBezTo>
                <a:cubicBezTo>
                  <a:pt x="946" y="0"/>
                  <a:pt x="915" y="1"/>
                  <a:pt x="878" y="52"/>
                </a:cubicBezTo>
                <a:cubicBezTo>
                  <a:pt x="878" y="52"/>
                  <a:pt x="865" y="78"/>
                  <a:pt x="830" y="66"/>
                </a:cubicBezTo>
                <a:cubicBezTo>
                  <a:pt x="795" y="54"/>
                  <a:pt x="710" y="22"/>
                  <a:pt x="678" y="21"/>
                </a:cubicBezTo>
                <a:cubicBezTo>
                  <a:pt x="646" y="20"/>
                  <a:pt x="551" y="4"/>
                  <a:pt x="503" y="27"/>
                </a:cubicBezTo>
                <a:cubicBezTo>
                  <a:pt x="454" y="50"/>
                  <a:pt x="460" y="47"/>
                  <a:pt x="438" y="47"/>
                </a:cubicBezTo>
                <a:cubicBezTo>
                  <a:pt x="416" y="47"/>
                  <a:pt x="366" y="67"/>
                  <a:pt x="352" y="88"/>
                </a:cubicBezTo>
                <a:cubicBezTo>
                  <a:pt x="337" y="109"/>
                  <a:pt x="322" y="163"/>
                  <a:pt x="324" y="174"/>
                </a:cubicBezTo>
                <a:cubicBezTo>
                  <a:pt x="326" y="184"/>
                  <a:pt x="317" y="245"/>
                  <a:pt x="340" y="338"/>
                </a:cubicBezTo>
                <a:cubicBezTo>
                  <a:pt x="363" y="430"/>
                  <a:pt x="332" y="441"/>
                  <a:pt x="324" y="443"/>
                </a:cubicBezTo>
                <a:cubicBezTo>
                  <a:pt x="317" y="445"/>
                  <a:pt x="238" y="447"/>
                  <a:pt x="153" y="523"/>
                </a:cubicBezTo>
                <a:cubicBezTo>
                  <a:pt x="153" y="523"/>
                  <a:pt x="92" y="565"/>
                  <a:pt x="65" y="566"/>
                </a:cubicBezTo>
                <a:cubicBezTo>
                  <a:pt x="39" y="567"/>
                  <a:pt x="51" y="564"/>
                  <a:pt x="33" y="578"/>
                </a:cubicBezTo>
                <a:cubicBezTo>
                  <a:pt x="15" y="593"/>
                  <a:pt x="12" y="603"/>
                  <a:pt x="12" y="603"/>
                </a:cubicBezTo>
                <a:cubicBezTo>
                  <a:pt x="12" y="603"/>
                  <a:pt x="0" y="606"/>
                  <a:pt x="3" y="615"/>
                </a:cubicBezTo>
                <a:cubicBezTo>
                  <a:pt x="6" y="625"/>
                  <a:pt x="34" y="648"/>
                  <a:pt x="72" y="680"/>
                </a:cubicBezTo>
                <a:cubicBezTo>
                  <a:pt x="110" y="711"/>
                  <a:pt x="146" y="743"/>
                  <a:pt x="197" y="711"/>
                </a:cubicBezTo>
                <a:cubicBezTo>
                  <a:pt x="197" y="711"/>
                  <a:pt x="213" y="692"/>
                  <a:pt x="193" y="678"/>
                </a:cubicBezTo>
                <a:cubicBezTo>
                  <a:pt x="173" y="663"/>
                  <a:pt x="159" y="663"/>
                  <a:pt x="159" y="663"/>
                </a:cubicBezTo>
                <a:cubicBezTo>
                  <a:pt x="159" y="663"/>
                  <a:pt x="136" y="628"/>
                  <a:pt x="136" y="622"/>
                </a:cubicBezTo>
                <a:cubicBezTo>
                  <a:pt x="136" y="615"/>
                  <a:pt x="147" y="604"/>
                  <a:pt x="144" y="604"/>
                </a:cubicBezTo>
                <a:cubicBezTo>
                  <a:pt x="140" y="604"/>
                  <a:pt x="133" y="604"/>
                  <a:pt x="133" y="604"/>
                </a:cubicBezTo>
                <a:cubicBezTo>
                  <a:pt x="133" y="604"/>
                  <a:pt x="178" y="575"/>
                  <a:pt x="204" y="573"/>
                </a:cubicBezTo>
                <a:cubicBezTo>
                  <a:pt x="229" y="571"/>
                  <a:pt x="322" y="534"/>
                  <a:pt x="339" y="523"/>
                </a:cubicBezTo>
                <a:cubicBezTo>
                  <a:pt x="356" y="513"/>
                  <a:pt x="404" y="507"/>
                  <a:pt x="413" y="493"/>
                </a:cubicBezTo>
                <a:cubicBezTo>
                  <a:pt x="421" y="479"/>
                  <a:pt x="442" y="438"/>
                  <a:pt x="452" y="405"/>
                </a:cubicBezTo>
                <a:cubicBezTo>
                  <a:pt x="463" y="371"/>
                  <a:pt x="472" y="362"/>
                  <a:pt x="478" y="359"/>
                </a:cubicBezTo>
                <a:cubicBezTo>
                  <a:pt x="485" y="356"/>
                  <a:pt x="491" y="336"/>
                  <a:pt x="491" y="336"/>
                </a:cubicBezTo>
                <a:cubicBezTo>
                  <a:pt x="491" y="336"/>
                  <a:pt x="531" y="315"/>
                  <a:pt x="544" y="315"/>
                </a:cubicBezTo>
                <a:cubicBezTo>
                  <a:pt x="557" y="315"/>
                  <a:pt x="614" y="333"/>
                  <a:pt x="622" y="349"/>
                </a:cubicBezTo>
                <a:cubicBezTo>
                  <a:pt x="622" y="349"/>
                  <a:pt x="562" y="401"/>
                  <a:pt x="553" y="438"/>
                </a:cubicBezTo>
                <a:cubicBezTo>
                  <a:pt x="545" y="475"/>
                  <a:pt x="492" y="566"/>
                  <a:pt x="467" y="582"/>
                </a:cubicBezTo>
                <a:cubicBezTo>
                  <a:pt x="441" y="597"/>
                  <a:pt x="458" y="566"/>
                  <a:pt x="432" y="610"/>
                </a:cubicBezTo>
                <a:cubicBezTo>
                  <a:pt x="432" y="610"/>
                  <a:pt x="418" y="635"/>
                  <a:pt x="422" y="648"/>
                </a:cubicBezTo>
                <a:cubicBezTo>
                  <a:pt x="422" y="648"/>
                  <a:pt x="404" y="661"/>
                  <a:pt x="424" y="673"/>
                </a:cubicBezTo>
                <a:cubicBezTo>
                  <a:pt x="443" y="686"/>
                  <a:pt x="514" y="706"/>
                  <a:pt x="529" y="713"/>
                </a:cubicBezTo>
                <a:cubicBezTo>
                  <a:pt x="544" y="719"/>
                  <a:pt x="625" y="716"/>
                  <a:pt x="635" y="702"/>
                </a:cubicBezTo>
                <a:cubicBezTo>
                  <a:pt x="644" y="688"/>
                  <a:pt x="652" y="676"/>
                  <a:pt x="637" y="669"/>
                </a:cubicBezTo>
                <a:cubicBezTo>
                  <a:pt x="622" y="663"/>
                  <a:pt x="594" y="660"/>
                  <a:pt x="594" y="660"/>
                </a:cubicBezTo>
                <a:cubicBezTo>
                  <a:pt x="594" y="660"/>
                  <a:pt x="544" y="619"/>
                  <a:pt x="544" y="609"/>
                </a:cubicBezTo>
                <a:cubicBezTo>
                  <a:pt x="544" y="599"/>
                  <a:pt x="551" y="590"/>
                  <a:pt x="544" y="590"/>
                </a:cubicBezTo>
                <a:cubicBezTo>
                  <a:pt x="544" y="590"/>
                  <a:pt x="583" y="527"/>
                  <a:pt x="617" y="505"/>
                </a:cubicBezTo>
                <a:cubicBezTo>
                  <a:pt x="651" y="484"/>
                  <a:pt x="708" y="403"/>
                  <a:pt x="708" y="391"/>
                </a:cubicBezTo>
                <a:cubicBezTo>
                  <a:pt x="708" y="380"/>
                  <a:pt x="734" y="350"/>
                  <a:pt x="734" y="350"/>
                </a:cubicBezTo>
                <a:cubicBezTo>
                  <a:pt x="737" y="347"/>
                  <a:pt x="737" y="347"/>
                  <a:pt x="737" y="347"/>
                </a:cubicBezTo>
                <a:cubicBezTo>
                  <a:pt x="738" y="364"/>
                  <a:pt x="739" y="379"/>
                  <a:pt x="738" y="387"/>
                </a:cubicBezTo>
                <a:cubicBezTo>
                  <a:pt x="737" y="415"/>
                  <a:pt x="727" y="433"/>
                  <a:pt x="735" y="451"/>
                </a:cubicBezTo>
                <a:cubicBezTo>
                  <a:pt x="744" y="469"/>
                  <a:pt x="738" y="507"/>
                  <a:pt x="764" y="586"/>
                </a:cubicBezTo>
                <a:cubicBezTo>
                  <a:pt x="789" y="665"/>
                  <a:pt x="786" y="678"/>
                  <a:pt x="788" y="690"/>
                </a:cubicBezTo>
                <a:cubicBezTo>
                  <a:pt x="790" y="703"/>
                  <a:pt x="795" y="710"/>
                  <a:pt x="795" y="710"/>
                </a:cubicBezTo>
                <a:cubicBezTo>
                  <a:pt x="795" y="710"/>
                  <a:pt x="790" y="728"/>
                  <a:pt x="781" y="728"/>
                </a:cubicBezTo>
                <a:cubicBezTo>
                  <a:pt x="771" y="728"/>
                  <a:pt x="777" y="735"/>
                  <a:pt x="784" y="737"/>
                </a:cubicBezTo>
                <a:cubicBezTo>
                  <a:pt x="808" y="742"/>
                  <a:pt x="809" y="720"/>
                  <a:pt x="812" y="719"/>
                </a:cubicBezTo>
                <a:cubicBezTo>
                  <a:pt x="815" y="718"/>
                  <a:pt x="827" y="711"/>
                  <a:pt x="832" y="711"/>
                </a:cubicBezTo>
                <a:cubicBezTo>
                  <a:pt x="838" y="711"/>
                  <a:pt x="850" y="721"/>
                  <a:pt x="848" y="743"/>
                </a:cubicBezTo>
                <a:cubicBezTo>
                  <a:pt x="846" y="765"/>
                  <a:pt x="854" y="772"/>
                  <a:pt x="860" y="770"/>
                </a:cubicBezTo>
                <a:cubicBezTo>
                  <a:pt x="864" y="769"/>
                  <a:pt x="860" y="757"/>
                  <a:pt x="861" y="754"/>
                </a:cubicBezTo>
                <a:cubicBezTo>
                  <a:pt x="862" y="751"/>
                  <a:pt x="862" y="733"/>
                  <a:pt x="862" y="733"/>
                </a:cubicBezTo>
                <a:cubicBezTo>
                  <a:pt x="862" y="733"/>
                  <a:pt x="868" y="716"/>
                  <a:pt x="881" y="722"/>
                </a:cubicBezTo>
                <a:cubicBezTo>
                  <a:pt x="894" y="728"/>
                  <a:pt x="919" y="758"/>
                  <a:pt x="927" y="755"/>
                </a:cubicBezTo>
                <a:cubicBezTo>
                  <a:pt x="936" y="752"/>
                  <a:pt x="934" y="747"/>
                  <a:pt x="934" y="747"/>
                </a:cubicBezTo>
                <a:cubicBezTo>
                  <a:pt x="934" y="747"/>
                  <a:pt x="940" y="746"/>
                  <a:pt x="941" y="740"/>
                </a:cubicBezTo>
                <a:cubicBezTo>
                  <a:pt x="942" y="734"/>
                  <a:pt x="939" y="733"/>
                  <a:pt x="928" y="726"/>
                </a:cubicBezTo>
                <a:cubicBezTo>
                  <a:pt x="916" y="719"/>
                  <a:pt x="919" y="713"/>
                  <a:pt x="907" y="706"/>
                </a:cubicBezTo>
                <a:cubicBezTo>
                  <a:pt x="895" y="700"/>
                  <a:pt x="879" y="695"/>
                  <a:pt x="862" y="679"/>
                </a:cubicBezTo>
                <a:cubicBezTo>
                  <a:pt x="845" y="662"/>
                  <a:pt x="831" y="671"/>
                  <a:pt x="831" y="663"/>
                </a:cubicBezTo>
                <a:cubicBezTo>
                  <a:pt x="831" y="654"/>
                  <a:pt x="815" y="596"/>
                  <a:pt x="820" y="592"/>
                </a:cubicBezTo>
                <a:cubicBezTo>
                  <a:pt x="841" y="574"/>
                  <a:pt x="848" y="586"/>
                  <a:pt x="858" y="587"/>
                </a:cubicBezTo>
                <a:cubicBezTo>
                  <a:pt x="867" y="588"/>
                  <a:pt x="904" y="599"/>
                  <a:pt x="907" y="595"/>
                </a:cubicBezTo>
                <a:cubicBezTo>
                  <a:pt x="910" y="591"/>
                  <a:pt x="911" y="586"/>
                  <a:pt x="906" y="586"/>
                </a:cubicBezTo>
                <a:cubicBezTo>
                  <a:pt x="906" y="586"/>
                  <a:pt x="906" y="586"/>
                  <a:pt x="906" y="586"/>
                </a:cubicBezTo>
                <a:cubicBezTo>
                  <a:pt x="911" y="586"/>
                  <a:pt x="917" y="585"/>
                  <a:pt x="917" y="582"/>
                </a:cubicBezTo>
                <a:cubicBezTo>
                  <a:pt x="916" y="576"/>
                  <a:pt x="906" y="575"/>
                  <a:pt x="906" y="575"/>
                </a:cubicBezTo>
                <a:cubicBezTo>
                  <a:pt x="906" y="575"/>
                  <a:pt x="886" y="574"/>
                  <a:pt x="878" y="567"/>
                </a:cubicBezTo>
                <a:cubicBezTo>
                  <a:pt x="869" y="559"/>
                  <a:pt x="820" y="538"/>
                  <a:pt x="823" y="514"/>
                </a:cubicBezTo>
                <a:cubicBezTo>
                  <a:pt x="826" y="490"/>
                  <a:pt x="823" y="453"/>
                  <a:pt x="820" y="445"/>
                </a:cubicBezTo>
                <a:cubicBezTo>
                  <a:pt x="816" y="438"/>
                  <a:pt x="809" y="403"/>
                  <a:pt x="814" y="368"/>
                </a:cubicBezTo>
                <a:cubicBezTo>
                  <a:pt x="820" y="333"/>
                  <a:pt x="824" y="296"/>
                  <a:pt x="824" y="296"/>
                </a:cubicBezTo>
                <a:cubicBezTo>
                  <a:pt x="824" y="296"/>
                  <a:pt x="864" y="203"/>
                  <a:pt x="861" y="188"/>
                </a:cubicBezTo>
                <a:cubicBezTo>
                  <a:pt x="861" y="188"/>
                  <a:pt x="886" y="188"/>
                  <a:pt x="890" y="185"/>
                </a:cubicBezTo>
                <a:cubicBezTo>
                  <a:pt x="893" y="184"/>
                  <a:pt x="906" y="196"/>
                  <a:pt x="920" y="205"/>
                </a:cubicBezTo>
                <a:cubicBezTo>
                  <a:pt x="921" y="208"/>
                  <a:pt x="923" y="209"/>
                  <a:pt x="924" y="210"/>
                </a:cubicBezTo>
                <a:cubicBezTo>
                  <a:pt x="930" y="214"/>
                  <a:pt x="942" y="225"/>
                  <a:pt x="953" y="219"/>
                </a:cubicBezTo>
                <a:cubicBezTo>
                  <a:pt x="958" y="216"/>
                  <a:pt x="962" y="212"/>
                  <a:pt x="965" y="209"/>
                </a:cubicBezTo>
                <a:cubicBezTo>
                  <a:pt x="968" y="208"/>
                  <a:pt x="972" y="208"/>
                  <a:pt x="973" y="206"/>
                </a:cubicBezTo>
                <a:cubicBezTo>
                  <a:pt x="974" y="204"/>
                  <a:pt x="974" y="201"/>
                  <a:pt x="973" y="200"/>
                </a:cubicBezTo>
                <a:cubicBezTo>
                  <a:pt x="974" y="199"/>
                  <a:pt x="975" y="199"/>
                  <a:pt x="976" y="199"/>
                </a:cubicBezTo>
                <a:cubicBezTo>
                  <a:pt x="976" y="199"/>
                  <a:pt x="976" y="199"/>
                  <a:pt x="976" y="199"/>
                </a:cubicBezTo>
                <a:cubicBezTo>
                  <a:pt x="978" y="199"/>
                  <a:pt x="981" y="199"/>
                  <a:pt x="982" y="198"/>
                </a:cubicBezTo>
                <a:cubicBezTo>
                  <a:pt x="983" y="196"/>
                  <a:pt x="987" y="189"/>
                  <a:pt x="987" y="189"/>
                </a:cubicBezTo>
                <a:cubicBezTo>
                  <a:pt x="987" y="189"/>
                  <a:pt x="1001" y="191"/>
                  <a:pt x="1002" y="181"/>
                </a:cubicBezTo>
                <a:cubicBezTo>
                  <a:pt x="1002" y="180"/>
                  <a:pt x="1002" y="178"/>
                  <a:pt x="1002" y="176"/>
                </a:cubicBezTo>
                <a:cubicBezTo>
                  <a:pt x="1003" y="171"/>
                  <a:pt x="1003" y="164"/>
                  <a:pt x="1004" y="158"/>
                </a:cubicBezTo>
                <a:cubicBezTo>
                  <a:pt x="1005" y="156"/>
                  <a:pt x="1006" y="155"/>
                  <a:pt x="1008" y="154"/>
                </a:cubicBezTo>
                <a:cubicBezTo>
                  <a:pt x="1017" y="149"/>
                  <a:pt x="1034" y="141"/>
                  <a:pt x="1038" y="123"/>
                </a:cubicBezTo>
                <a:cubicBezTo>
                  <a:pt x="1042" y="104"/>
                  <a:pt x="1055" y="92"/>
                  <a:pt x="1031" y="59"/>
                </a:cubicBezTo>
                <a:close/>
                <a:moveTo>
                  <a:pt x="728" y="310"/>
                </a:moveTo>
                <a:cubicBezTo>
                  <a:pt x="704" y="273"/>
                  <a:pt x="677" y="256"/>
                  <a:pt x="673" y="254"/>
                </a:cubicBezTo>
                <a:cubicBezTo>
                  <a:pt x="669" y="252"/>
                  <a:pt x="677" y="250"/>
                  <a:pt x="684" y="250"/>
                </a:cubicBezTo>
                <a:cubicBezTo>
                  <a:pt x="692" y="250"/>
                  <a:pt x="730" y="250"/>
                  <a:pt x="730" y="250"/>
                </a:cubicBezTo>
                <a:cubicBezTo>
                  <a:pt x="730" y="250"/>
                  <a:pt x="733" y="283"/>
                  <a:pt x="735" y="317"/>
                </a:cubicBezTo>
                <a:cubicBezTo>
                  <a:pt x="732" y="315"/>
                  <a:pt x="729" y="313"/>
                  <a:pt x="728" y="310"/>
                </a:cubicBez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endParaRPr lang="de-DE" dirty="0">
              <a:latin typeface="+mn-lt"/>
            </a:endParaRPr>
          </a:p>
        </p:txBody>
      </p:sp>
      <p:sp>
        <p:nvSpPr>
          <p:cNvPr id="22" name="Freeform 8">
            <a:extLst>
              <a:ext uri="{FF2B5EF4-FFF2-40B4-BE49-F238E27FC236}">
                <a16:creationId xmlns:a16="http://schemas.microsoft.com/office/drawing/2014/main" id="{FDE7F7E3-A582-D246-B86D-E8FDCA0E4653}"/>
              </a:ext>
            </a:extLst>
          </p:cNvPr>
          <p:cNvSpPr>
            <a:spLocks/>
          </p:cNvSpPr>
          <p:nvPr/>
        </p:nvSpPr>
        <p:spPr bwMode="auto">
          <a:xfrm>
            <a:off x="3258576" y="2297025"/>
            <a:ext cx="1025915" cy="992561"/>
          </a:xfrm>
          <a:custGeom>
            <a:avLst/>
            <a:gdLst/>
            <a:ahLst/>
            <a:cxnLst>
              <a:cxn ang="0">
                <a:pos x="1082" y="117"/>
              </a:cxn>
              <a:cxn ang="0">
                <a:pos x="1044" y="21"/>
              </a:cxn>
              <a:cxn ang="0">
                <a:pos x="952" y="36"/>
              </a:cxn>
              <a:cxn ang="0">
                <a:pos x="897" y="139"/>
              </a:cxn>
              <a:cxn ang="0">
                <a:pos x="666" y="217"/>
              </a:cxn>
              <a:cxn ang="0">
                <a:pos x="515" y="336"/>
              </a:cxn>
              <a:cxn ang="0">
                <a:pos x="399" y="598"/>
              </a:cxn>
              <a:cxn ang="0">
                <a:pos x="119" y="787"/>
              </a:cxn>
              <a:cxn ang="0">
                <a:pos x="26" y="840"/>
              </a:cxn>
              <a:cxn ang="0">
                <a:pos x="32" y="922"/>
              </a:cxn>
              <a:cxn ang="0">
                <a:pos x="133" y="1009"/>
              </a:cxn>
              <a:cxn ang="0">
                <a:pos x="125" y="902"/>
              </a:cxn>
              <a:cxn ang="0">
                <a:pos x="125" y="869"/>
              </a:cxn>
              <a:cxn ang="0">
                <a:pos x="382" y="729"/>
              </a:cxn>
              <a:cxn ang="0">
                <a:pos x="539" y="612"/>
              </a:cxn>
              <a:cxn ang="0">
                <a:pos x="569" y="664"/>
              </a:cxn>
              <a:cxn ang="0">
                <a:pos x="589" y="718"/>
              </a:cxn>
              <a:cxn ang="0">
                <a:pos x="496" y="895"/>
              </a:cxn>
              <a:cxn ang="0">
                <a:pos x="434" y="957"/>
              </a:cxn>
              <a:cxn ang="0">
                <a:pos x="442" y="1024"/>
              </a:cxn>
              <a:cxn ang="0">
                <a:pos x="652" y="1037"/>
              </a:cxn>
              <a:cxn ang="0">
                <a:pos x="606" y="984"/>
              </a:cxn>
              <a:cxn ang="0">
                <a:pos x="565" y="931"/>
              </a:cxn>
              <a:cxn ang="0">
                <a:pos x="620" y="832"/>
              </a:cxn>
              <a:cxn ang="0">
                <a:pos x="705" y="704"/>
              </a:cxn>
              <a:cxn ang="0">
                <a:pos x="716" y="566"/>
              </a:cxn>
              <a:cxn ang="0">
                <a:pos x="720" y="451"/>
              </a:cxn>
              <a:cxn ang="0">
                <a:pos x="910" y="440"/>
              </a:cxn>
              <a:cxn ang="0">
                <a:pos x="1008" y="421"/>
              </a:cxn>
              <a:cxn ang="0">
                <a:pos x="920" y="403"/>
              </a:cxn>
              <a:cxn ang="0">
                <a:pos x="910" y="319"/>
              </a:cxn>
              <a:cxn ang="0">
                <a:pos x="1004" y="210"/>
              </a:cxn>
              <a:cxn ang="0">
                <a:pos x="1045" y="215"/>
              </a:cxn>
              <a:cxn ang="0">
                <a:pos x="1077" y="191"/>
              </a:cxn>
              <a:cxn ang="0">
                <a:pos x="1079" y="176"/>
              </a:cxn>
              <a:cxn ang="0">
                <a:pos x="1086" y="158"/>
              </a:cxn>
            </a:cxnLst>
            <a:rect l="0" t="0" r="r" b="b"/>
            <a:pathLst>
              <a:path w="1098" h="1062">
                <a:moveTo>
                  <a:pt x="1094" y="143"/>
                </a:moveTo>
                <a:cubicBezTo>
                  <a:pt x="1089" y="134"/>
                  <a:pt x="1077" y="127"/>
                  <a:pt x="1082" y="117"/>
                </a:cubicBezTo>
                <a:cubicBezTo>
                  <a:pt x="1087" y="107"/>
                  <a:pt x="1096" y="89"/>
                  <a:pt x="1089" y="71"/>
                </a:cubicBezTo>
                <a:cubicBezTo>
                  <a:pt x="1081" y="53"/>
                  <a:pt x="1085" y="35"/>
                  <a:pt x="1044" y="21"/>
                </a:cubicBezTo>
                <a:cubicBezTo>
                  <a:pt x="1044" y="21"/>
                  <a:pt x="1035" y="20"/>
                  <a:pt x="1029" y="18"/>
                </a:cubicBezTo>
                <a:cubicBezTo>
                  <a:pt x="976" y="0"/>
                  <a:pt x="952" y="36"/>
                  <a:pt x="952" y="36"/>
                </a:cubicBezTo>
                <a:cubicBezTo>
                  <a:pt x="952" y="36"/>
                  <a:pt x="915" y="78"/>
                  <a:pt x="920" y="107"/>
                </a:cubicBezTo>
                <a:cubicBezTo>
                  <a:pt x="926" y="135"/>
                  <a:pt x="912" y="140"/>
                  <a:pt x="897" y="139"/>
                </a:cubicBezTo>
                <a:cubicBezTo>
                  <a:pt x="883" y="139"/>
                  <a:pt x="826" y="144"/>
                  <a:pt x="748" y="186"/>
                </a:cubicBezTo>
                <a:cubicBezTo>
                  <a:pt x="713" y="205"/>
                  <a:pt x="683" y="196"/>
                  <a:pt x="666" y="217"/>
                </a:cubicBezTo>
                <a:cubicBezTo>
                  <a:pt x="658" y="227"/>
                  <a:pt x="613" y="259"/>
                  <a:pt x="591" y="271"/>
                </a:cubicBezTo>
                <a:cubicBezTo>
                  <a:pt x="569" y="282"/>
                  <a:pt x="530" y="315"/>
                  <a:pt x="515" y="336"/>
                </a:cubicBezTo>
                <a:cubicBezTo>
                  <a:pt x="515" y="336"/>
                  <a:pt x="428" y="392"/>
                  <a:pt x="433" y="456"/>
                </a:cubicBezTo>
                <a:cubicBezTo>
                  <a:pt x="439" y="519"/>
                  <a:pt x="393" y="557"/>
                  <a:pt x="399" y="598"/>
                </a:cubicBezTo>
                <a:cubicBezTo>
                  <a:pt x="399" y="598"/>
                  <a:pt x="319" y="647"/>
                  <a:pt x="282" y="656"/>
                </a:cubicBezTo>
                <a:cubicBezTo>
                  <a:pt x="245" y="666"/>
                  <a:pt x="140" y="757"/>
                  <a:pt x="119" y="787"/>
                </a:cubicBezTo>
                <a:cubicBezTo>
                  <a:pt x="98" y="817"/>
                  <a:pt x="77" y="823"/>
                  <a:pt x="77" y="823"/>
                </a:cubicBezTo>
                <a:cubicBezTo>
                  <a:pt x="77" y="823"/>
                  <a:pt x="53" y="815"/>
                  <a:pt x="26" y="840"/>
                </a:cubicBezTo>
                <a:cubicBezTo>
                  <a:pt x="0" y="864"/>
                  <a:pt x="6" y="850"/>
                  <a:pt x="8" y="869"/>
                </a:cubicBezTo>
                <a:cubicBezTo>
                  <a:pt x="10" y="887"/>
                  <a:pt x="24" y="902"/>
                  <a:pt x="32" y="922"/>
                </a:cubicBezTo>
                <a:cubicBezTo>
                  <a:pt x="41" y="943"/>
                  <a:pt x="68" y="1000"/>
                  <a:pt x="80" y="1005"/>
                </a:cubicBezTo>
                <a:cubicBezTo>
                  <a:pt x="92" y="1009"/>
                  <a:pt x="127" y="1022"/>
                  <a:pt x="133" y="1009"/>
                </a:cubicBezTo>
                <a:cubicBezTo>
                  <a:pt x="139" y="995"/>
                  <a:pt x="135" y="980"/>
                  <a:pt x="123" y="952"/>
                </a:cubicBezTo>
                <a:cubicBezTo>
                  <a:pt x="111" y="923"/>
                  <a:pt x="125" y="902"/>
                  <a:pt x="125" y="902"/>
                </a:cubicBezTo>
                <a:cubicBezTo>
                  <a:pt x="125" y="902"/>
                  <a:pt x="143" y="884"/>
                  <a:pt x="139" y="877"/>
                </a:cubicBezTo>
                <a:cubicBezTo>
                  <a:pt x="136" y="870"/>
                  <a:pt x="125" y="869"/>
                  <a:pt x="125" y="869"/>
                </a:cubicBezTo>
                <a:cubicBezTo>
                  <a:pt x="125" y="869"/>
                  <a:pt x="177" y="818"/>
                  <a:pt x="206" y="807"/>
                </a:cubicBezTo>
                <a:cubicBezTo>
                  <a:pt x="234" y="796"/>
                  <a:pt x="377" y="732"/>
                  <a:pt x="382" y="729"/>
                </a:cubicBezTo>
                <a:cubicBezTo>
                  <a:pt x="386" y="725"/>
                  <a:pt x="455" y="703"/>
                  <a:pt x="470" y="692"/>
                </a:cubicBezTo>
                <a:cubicBezTo>
                  <a:pt x="485" y="680"/>
                  <a:pt x="533" y="613"/>
                  <a:pt x="539" y="612"/>
                </a:cubicBezTo>
                <a:cubicBezTo>
                  <a:pt x="546" y="611"/>
                  <a:pt x="568" y="625"/>
                  <a:pt x="589" y="610"/>
                </a:cubicBezTo>
                <a:cubicBezTo>
                  <a:pt x="609" y="595"/>
                  <a:pt x="562" y="655"/>
                  <a:pt x="569" y="664"/>
                </a:cubicBezTo>
                <a:cubicBezTo>
                  <a:pt x="575" y="674"/>
                  <a:pt x="557" y="688"/>
                  <a:pt x="566" y="705"/>
                </a:cubicBezTo>
                <a:cubicBezTo>
                  <a:pt x="575" y="721"/>
                  <a:pt x="589" y="718"/>
                  <a:pt x="589" y="718"/>
                </a:cubicBezTo>
                <a:cubicBezTo>
                  <a:pt x="589" y="718"/>
                  <a:pt x="543" y="775"/>
                  <a:pt x="537" y="815"/>
                </a:cubicBezTo>
                <a:cubicBezTo>
                  <a:pt x="531" y="855"/>
                  <a:pt x="513" y="873"/>
                  <a:pt x="496" y="895"/>
                </a:cubicBezTo>
                <a:cubicBezTo>
                  <a:pt x="479" y="917"/>
                  <a:pt x="462" y="928"/>
                  <a:pt x="462" y="928"/>
                </a:cubicBezTo>
                <a:cubicBezTo>
                  <a:pt x="462" y="928"/>
                  <a:pt x="446" y="922"/>
                  <a:pt x="434" y="957"/>
                </a:cubicBezTo>
                <a:cubicBezTo>
                  <a:pt x="422" y="991"/>
                  <a:pt x="435" y="994"/>
                  <a:pt x="428" y="1007"/>
                </a:cubicBezTo>
                <a:cubicBezTo>
                  <a:pt x="420" y="1021"/>
                  <a:pt x="442" y="1024"/>
                  <a:pt x="442" y="1024"/>
                </a:cubicBezTo>
                <a:cubicBezTo>
                  <a:pt x="442" y="1024"/>
                  <a:pt x="519" y="1040"/>
                  <a:pt x="540" y="1051"/>
                </a:cubicBezTo>
                <a:cubicBezTo>
                  <a:pt x="561" y="1062"/>
                  <a:pt x="641" y="1047"/>
                  <a:pt x="652" y="1037"/>
                </a:cubicBezTo>
                <a:cubicBezTo>
                  <a:pt x="663" y="1027"/>
                  <a:pt x="676" y="1007"/>
                  <a:pt x="647" y="1001"/>
                </a:cubicBezTo>
                <a:cubicBezTo>
                  <a:pt x="618" y="994"/>
                  <a:pt x="606" y="984"/>
                  <a:pt x="606" y="984"/>
                </a:cubicBezTo>
                <a:cubicBezTo>
                  <a:pt x="568" y="945"/>
                  <a:pt x="568" y="945"/>
                  <a:pt x="568" y="945"/>
                </a:cubicBezTo>
                <a:cubicBezTo>
                  <a:pt x="568" y="945"/>
                  <a:pt x="576" y="929"/>
                  <a:pt x="565" y="931"/>
                </a:cubicBezTo>
                <a:cubicBezTo>
                  <a:pt x="554" y="933"/>
                  <a:pt x="554" y="933"/>
                  <a:pt x="554" y="933"/>
                </a:cubicBezTo>
                <a:cubicBezTo>
                  <a:pt x="554" y="933"/>
                  <a:pt x="591" y="873"/>
                  <a:pt x="620" y="832"/>
                </a:cubicBezTo>
                <a:cubicBezTo>
                  <a:pt x="648" y="792"/>
                  <a:pt x="677" y="742"/>
                  <a:pt x="677" y="742"/>
                </a:cubicBezTo>
                <a:cubicBezTo>
                  <a:pt x="677" y="742"/>
                  <a:pt x="697" y="720"/>
                  <a:pt x="705" y="704"/>
                </a:cubicBezTo>
                <a:cubicBezTo>
                  <a:pt x="712" y="688"/>
                  <a:pt x="741" y="645"/>
                  <a:pt x="735" y="634"/>
                </a:cubicBezTo>
                <a:cubicBezTo>
                  <a:pt x="729" y="623"/>
                  <a:pt x="716" y="580"/>
                  <a:pt x="716" y="566"/>
                </a:cubicBezTo>
                <a:cubicBezTo>
                  <a:pt x="717" y="551"/>
                  <a:pt x="695" y="507"/>
                  <a:pt x="695" y="507"/>
                </a:cubicBezTo>
                <a:cubicBezTo>
                  <a:pt x="695" y="507"/>
                  <a:pt x="703" y="459"/>
                  <a:pt x="720" y="451"/>
                </a:cubicBezTo>
                <a:cubicBezTo>
                  <a:pt x="736" y="444"/>
                  <a:pt x="791" y="404"/>
                  <a:pt x="791" y="404"/>
                </a:cubicBezTo>
                <a:cubicBezTo>
                  <a:pt x="791" y="404"/>
                  <a:pt x="885" y="447"/>
                  <a:pt x="910" y="440"/>
                </a:cubicBezTo>
                <a:cubicBezTo>
                  <a:pt x="936" y="433"/>
                  <a:pt x="971" y="471"/>
                  <a:pt x="985" y="465"/>
                </a:cubicBezTo>
                <a:cubicBezTo>
                  <a:pt x="999" y="459"/>
                  <a:pt x="1025" y="442"/>
                  <a:pt x="1008" y="421"/>
                </a:cubicBezTo>
                <a:cubicBezTo>
                  <a:pt x="992" y="401"/>
                  <a:pt x="992" y="399"/>
                  <a:pt x="965" y="403"/>
                </a:cubicBezTo>
                <a:cubicBezTo>
                  <a:pt x="937" y="408"/>
                  <a:pt x="920" y="403"/>
                  <a:pt x="920" y="403"/>
                </a:cubicBezTo>
                <a:cubicBezTo>
                  <a:pt x="853" y="366"/>
                  <a:pt x="853" y="366"/>
                  <a:pt x="853" y="366"/>
                </a:cubicBezTo>
                <a:cubicBezTo>
                  <a:pt x="853" y="366"/>
                  <a:pt x="892" y="337"/>
                  <a:pt x="910" y="319"/>
                </a:cubicBezTo>
                <a:cubicBezTo>
                  <a:pt x="928" y="301"/>
                  <a:pt x="960" y="251"/>
                  <a:pt x="961" y="242"/>
                </a:cubicBezTo>
                <a:cubicBezTo>
                  <a:pt x="961" y="232"/>
                  <a:pt x="994" y="213"/>
                  <a:pt x="1004" y="210"/>
                </a:cubicBezTo>
                <a:cubicBezTo>
                  <a:pt x="1011" y="207"/>
                  <a:pt x="1026" y="216"/>
                  <a:pt x="1045" y="215"/>
                </a:cubicBezTo>
                <a:cubicBezTo>
                  <a:pt x="1045" y="215"/>
                  <a:pt x="1045" y="215"/>
                  <a:pt x="1045" y="215"/>
                </a:cubicBezTo>
                <a:cubicBezTo>
                  <a:pt x="1053" y="215"/>
                  <a:pt x="1078" y="218"/>
                  <a:pt x="1075" y="194"/>
                </a:cubicBezTo>
                <a:cubicBezTo>
                  <a:pt x="1076" y="193"/>
                  <a:pt x="1076" y="192"/>
                  <a:pt x="1077" y="191"/>
                </a:cubicBezTo>
                <a:cubicBezTo>
                  <a:pt x="1079" y="189"/>
                  <a:pt x="1084" y="184"/>
                  <a:pt x="1084" y="182"/>
                </a:cubicBezTo>
                <a:cubicBezTo>
                  <a:pt x="1084" y="178"/>
                  <a:pt x="1079" y="176"/>
                  <a:pt x="1079" y="176"/>
                </a:cubicBezTo>
                <a:cubicBezTo>
                  <a:pt x="1079" y="176"/>
                  <a:pt x="1086" y="172"/>
                  <a:pt x="1086" y="170"/>
                </a:cubicBezTo>
                <a:cubicBezTo>
                  <a:pt x="1086" y="167"/>
                  <a:pt x="1086" y="158"/>
                  <a:pt x="1086" y="158"/>
                </a:cubicBezTo>
                <a:cubicBezTo>
                  <a:pt x="1086" y="158"/>
                  <a:pt x="1098" y="153"/>
                  <a:pt x="1094" y="143"/>
                </a:cubicBez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endParaRPr lang="de-DE" dirty="0">
              <a:latin typeface="+mn-lt"/>
            </a:endParaRPr>
          </a:p>
        </p:txBody>
      </p:sp>
      <p:sp>
        <p:nvSpPr>
          <p:cNvPr id="23" name="Freeform 9">
            <a:extLst>
              <a:ext uri="{FF2B5EF4-FFF2-40B4-BE49-F238E27FC236}">
                <a16:creationId xmlns:a16="http://schemas.microsoft.com/office/drawing/2014/main" id="{E8FCD4E2-5395-984D-BA92-09C0767CEA11}"/>
              </a:ext>
            </a:extLst>
          </p:cNvPr>
          <p:cNvSpPr>
            <a:spLocks noEditPoints="1"/>
          </p:cNvSpPr>
          <p:nvPr/>
        </p:nvSpPr>
        <p:spPr bwMode="auto">
          <a:xfrm>
            <a:off x="4351110" y="1985328"/>
            <a:ext cx="919661" cy="1304257"/>
          </a:xfrm>
          <a:custGeom>
            <a:avLst/>
            <a:gdLst/>
            <a:ahLst/>
            <a:cxnLst>
              <a:cxn ang="0">
                <a:pos x="852" y="1320"/>
              </a:cxn>
              <a:cxn ang="0">
                <a:pos x="838" y="1220"/>
              </a:cxn>
              <a:cxn ang="0">
                <a:pos x="837" y="1109"/>
              </a:cxn>
              <a:cxn ang="0">
                <a:pos x="889" y="902"/>
              </a:cxn>
              <a:cxn ang="0">
                <a:pos x="772" y="758"/>
              </a:cxn>
              <a:cxn ang="0">
                <a:pos x="699" y="615"/>
              </a:cxn>
              <a:cxn ang="0">
                <a:pos x="773" y="346"/>
              </a:cxn>
              <a:cxn ang="0">
                <a:pos x="962" y="416"/>
              </a:cxn>
              <a:cxn ang="0">
                <a:pos x="891" y="185"/>
              </a:cxn>
              <a:cxn ang="0">
                <a:pos x="855" y="121"/>
              </a:cxn>
              <a:cxn ang="0">
                <a:pos x="814" y="133"/>
              </a:cxn>
              <a:cxn ang="0">
                <a:pos x="795" y="139"/>
              </a:cxn>
              <a:cxn ang="0">
                <a:pos x="782" y="73"/>
              </a:cxn>
              <a:cxn ang="0">
                <a:pos x="621" y="154"/>
              </a:cxn>
              <a:cxn ang="0">
                <a:pos x="630" y="215"/>
              </a:cxn>
              <a:cxn ang="0">
                <a:pos x="576" y="277"/>
              </a:cxn>
              <a:cxn ang="0">
                <a:pos x="426" y="368"/>
              </a:cxn>
              <a:cxn ang="0">
                <a:pos x="309" y="538"/>
              </a:cxn>
              <a:cxn ang="0">
                <a:pos x="272" y="597"/>
              </a:cxn>
              <a:cxn ang="0">
                <a:pos x="293" y="618"/>
              </a:cxn>
              <a:cxn ang="0">
                <a:pos x="337" y="581"/>
              </a:cxn>
              <a:cxn ang="0">
                <a:pos x="468" y="417"/>
              </a:cxn>
              <a:cxn ang="0">
                <a:pos x="545" y="397"/>
              </a:cxn>
              <a:cxn ang="0">
                <a:pos x="493" y="565"/>
              </a:cxn>
              <a:cxn ang="0">
                <a:pos x="410" y="748"/>
              </a:cxn>
              <a:cxn ang="0">
                <a:pos x="374" y="938"/>
              </a:cxn>
              <a:cxn ang="0">
                <a:pos x="74" y="1121"/>
              </a:cxn>
              <a:cxn ang="0">
                <a:pos x="4" y="1179"/>
              </a:cxn>
              <a:cxn ang="0">
                <a:pos x="135" y="1321"/>
              </a:cxn>
              <a:cxn ang="0">
                <a:pos x="147" y="1242"/>
              </a:cxn>
              <a:cxn ang="0">
                <a:pos x="145" y="1169"/>
              </a:cxn>
              <a:cxn ang="0">
                <a:pos x="255" y="1118"/>
              </a:cxn>
              <a:cxn ang="0">
                <a:pos x="506" y="976"/>
              </a:cxn>
              <a:cxn ang="0">
                <a:pos x="590" y="858"/>
              </a:cxn>
              <a:cxn ang="0">
                <a:pos x="683" y="865"/>
              </a:cxn>
              <a:cxn ang="0">
                <a:pos x="771" y="1043"/>
              </a:cxn>
              <a:cxn ang="0">
                <a:pos x="712" y="1223"/>
              </a:cxn>
              <a:cxn ang="0">
                <a:pos x="732" y="1281"/>
              </a:cxn>
              <a:cxn ang="0">
                <a:pos x="875" y="1384"/>
              </a:cxn>
              <a:cxn ang="0">
                <a:pos x="862" y="1339"/>
              </a:cxn>
              <a:cxn ang="0">
                <a:pos x="854" y="224"/>
              </a:cxn>
              <a:cxn ang="0">
                <a:pos x="859" y="286"/>
              </a:cxn>
              <a:cxn ang="0">
                <a:pos x="798" y="225"/>
              </a:cxn>
              <a:cxn ang="0">
                <a:pos x="831" y="212"/>
              </a:cxn>
            </a:cxnLst>
            <a:rect l="0" t="0" r="r" b="b"/>
            <a:pathLst>
              <a:path w="983" h="1394">
                <a:moveTo>
                  <a:pt x="862" y="1339"/>
                </a:moveTo>
                <a:cubicBezTo>
                  <a:pt x="852" y="1320"/>
                  <a:pt x="852" y="1320"/>
                  <a:pt x="852" y="1320"/>
                </a:cubicBezTo>
                <a:cubicBezTo>
                  <a:pt x="830" y="1248"/>
                  <a:pt x="830" y="1248"/>
                  <a:pt x="830" y="1248"/>
                </a:cubicBezTo>
                <a:cubicBezTo>
                  <a:pt x="830" y="1248"/>
                  <a:pt x="850" y="1225"/>
                  <a:pt x="838" y="1220"/>
                </a:cubicBezTo>
                <a:cubicBezTo>
                  <a:pt x="825" y="1216"/>
                  <a:pt x="823" y="1220"/>
                  <a:pt x="823" y="1220"/>
                </a:cubicBezTo>
                <a:cubicBezTo>
                  <a:pt x="823" y="1220"/>
                  <a:pt x="823" y="1158"/>
                  <a:pt x="837" y="1109"/>
                </a:cubicBezTo>
                <a:cubicBezTo>
                  <a:pt x="852" y="1060"/>
                  <a:pt x="873" y="1006"/>
                  <a:pt x="871" y="966"/>
                </a:cubicBezTo>
                <a:cubicBezTo>
                  <a:pt x="869" y="927"/>
                  <a:pt x="886" y="915"/>
                  <a:pt x="889" y="902"/>
                </a:cubicBezTo>
                <a:cubicBezTo>
                  <a:pt x="893" y="888"/>
                  <a:pt x="891" y="853"/>
                  <a:pt x="857" y="831"/>
                </a:cubicBezTo>
                <a:cubicBezTo>
                  <a:pt x="823" y="809"/>
                  <a:pt x="799" y="777"/>
                  <a:pt x="772" y="758"/>
                </a:cubicBezTo>
                <a:cubicBezTo>
                  <a:pt x="746" y="739"/>
                  <a:pt x="690" y="713"/>
                  <a:pt x="674" y="696"/>
                </a:cubicBezTo>
                <a:cubicBezTo>
                  <a:pt x="659" y="680"/>
                  <a:pt x="689" y="649"/>
                  <a:pt x="699" y="615"/>
                </a:cubicBezTo>
                <a:cubicBezTo>
                  <a:pt x="710" y="581"/>
                  <a:pt x="755" y="472"/>
                  <a:pt x="755" y="444"/>
                </a:cubicBezTo>
                <a:cubicBezTo>
                  <a:pt x="754" y="415"/>
                  <a:pt x="771" y="350"/>
                  <a:pt x="773" y="346"/>
                </a:cubicBezTo>
                <a:cubicBezTo>
                  <a:pt x="774" y="342"/>
                  <a:pt x="827" y="392"/>
                  <a:pt x="870" y="402"/>
                </a:cubicBezTo>
                <a:cubicBezTo>
                  <a:pt x="912" y="413"/>
                  <a:pt x="941" y="432"/>
                  <a:pt x="962" y="416"/>
                </a:cubicBezTo>
                <a:cubicBezTo>
                  <a:pt x="983" y="401"/>
                  <a:pt x="977" y="360"/>
                  <a:pt x="969" y="340"/>
                </a:cubicBezTo>
                <a:cubicBezTo>
                  <a:pt x="961" y="319"/>
                  <a:pt x="900" y="197"/>
                  <a:pt x="891" y="185"/>
                </a:cubicBezTo>
                <a:cubicBezTo>
                  <a:pt x="882" y="173"/>
                  <a:pt x="883" y="174"/>
                  <a:pt x="882" y="164"/>
                </a:cubicBezTo>
                <a:cubicBezTo>
                  <a:pt x="881" y="154"/>
                  <a:pt x="862" y="121"/>
                  <a:pt x="855" y="121"/>
                </a:cubicBezTo>
                <a:cubicBezTo>
                  <a:pt x="847" y="120"/>
                  <a:pt x="838" y="117"/>
                  <a:pt x="835" y="123"/>
                </a:cubicBezTo>
                <a:cubicBezTo>
                  <a:pt x="835" y="123"/>
                  <a:pt x="816" y="110"/>
                  <a:pt x="814" y="133"/>
                </a:cubicBezTo>
                <a:cubicBezTo>
                  <a:pt x="814" y="133"/>
                  <a:pt x="812" y="136"/>
                  <a:pt x="802" y="134"/>
                </a:cubicBezTo>
                <a:cubicBezTo>
                  <a:pt x="797" y="133"/>
                  <a:pt x="795" y="136"/>
                  <a:pt x="795" y="139"/>
                </a:cubicBezTo>
                <a:cubicBezTo>
                  <a:pt x="790" y="134"/>
                  <a:pt x="784" y="125"/>
                  <a:pt x="785" y="116"/>
                </a:cubicBezTo>
                <a:cubicBezTo>
                  <a:pt x="788" y="104"/>
                  <a:pt x="786" y="86"/>
                  <a:pt x="782" y="73"/>
                </a:cubicBezTo>
                <a:cubicBezTo>
                  <a:pt x="773" y="48"/>
                  <a:pt x="699" y="0"/>
                  <a:pt x="634" y="54"/>
                </a:cubicBezTo>
                <a:cubicBezTo>
                  <a:pt x="634" y="54"/>
                  <a:pt x="600" y="109"/>
                  <a:pt x="621" y="154"/>
                </a:cubicBezTo>
                <a:cubicBezTo>
                  <a:pt x="641" y="200"/>
                  <a:pt x="645" y="188"/>
                  <a:pt x="642" y="197"/>
                </a:cubicBezTo>
                <a:cubicBezTo>
                  <a:pt x="639" y="205"/>
                  <a:pt x="635" y="207"/>
                  <a:pt x="630" y="215"/>
                </a:cubicBezTo>
                <a:cubicBezTo>
                  <a:pt x="625" y="223"/>
                  <a:pt x="610" y="235"/>
                  <a:pt x="606" y="236"/>
                </a:cubicBezTo>
                <a:cubicBezTo>
                  <a:pt x="603" y="237"/>
                  <a:pt x="579" y="265"/>
                  <a:pt x="576" y="277"/>
                </a:cubicBezTo>
                <a:cubicBezTo>
                  <a:pt x="574" y="288"/>
                  <a:pt x="555" y="302"/>
                  <a:pt x="542" y="304"/>
                </a:cubicBezTo>
                <a:cubicBezTo>
                  <a:pt x="509" y="308"/>
                  <a:pt x="442" y="361"/>
                  <a:pt x="426" y="368"/>
                </a:cubicBezTo>
                <a:cubicBezTo>
                  <a:pt x="413" y="374"/>
                  <a:pt x="415" y="387"/>
                  <a:pt x="395" y="401"/>
                </a:cubicBezTo>
                <a:cubicBezTo>
                  <a:pt x="375" y="416"/>
                  <a:pt x="322" y="529"/>
                  <a:pt x="309" y="538"/>
                </a:cubicBezTo>
                <a:cubicBezTo>
                  <a:pt x="296" y="547"/>
                  <a:pt x="281" y="571"/>
                  <a:pt x="280" y="580"/>
                </a:cubicBezTo>
                <a:cubicBezTo>
                  <a:pt x="280" y="580"/>
                  <a:pt x="267" y="590"/>
                  <a:pt x="272" y="597"/>
                </a:cubicBezTo>
                <a:cubicBezTo>
                  <a:pt x="277" y="604"/>
                  <a:pt x="276" y="611"/>
                  <a:pt x="284" y="612"/>
                </a:cubicBezTo>
                <a:cubicBezTo>
                  <a:pt x="284" y="612"/>
                  <a:pt x="289" y="620"/>
                  <a:pt x="293" y="618"/>
                </a:cubicBezTo>
                <a:cubicBezTo>
                  <a:pt x="293" y="618"/>
                  <a:pt x="304" y="627"/>
                  <a:pt x="313" y="625"/>
                </a:cubicBezTo>
                <a:cubicBezTo>
                  <a:pt x="322" y="624"/>
                  <a:pt x="337" y="628"/>
                  <a:pt x="337" y="581"/>
                </a:cubicBezTo>
                <a:cubicBezTo>
                  <a:pt x="337" y="534"/>
                  <a:pt x="381" y="520"/>
                  <a:pt x="401" y="491"/>
                </a:cubicBezTo>
                <a:cubicBezTo>
                  <a:pt x="421" y="462"/>
                  <a:pt x="467" y="425"/>
                  <a:pt x="468" y="417"/>
                </a:cubicBezTo>
                <a:cubicBezTo>
                  <a:pt x="468" y="417"/>
                  <a:pt x="503" y="421"/>
                  <a:pt x="530" y="404"/>
                </a:cubicBezTo>
                <a:cubicBezTo>
                  <a:pt x="556" y="387"/>
                  <a:pt x="545" y="397"/>
                  <a:pt x="545" y="397"/>
                </a:cubicBezTo>
                <a:cubicBezTo>
                  <a:pt x="545" y="397"/>
                  <a:pt x="546" y="435"/>
                  <a:pt x="528" y="457"/>
                </a:cubicBezTo>
                <a:cubicBezTo>
                  <a:pt x="510" y="479"/>
                  <a:pt x="494" y="548"/>
                  <a:pt x="493" y="565"/>
                </a:cubicBezTo>
                <a:cubicBezTo>
                  <a:pt x="493" y="565"/>
                  <a:pt x="458" y="601"/>
                  <a:pt x="448" y="627"/>
                </a:cubicBezTo>
                <a:cubicBezTo>
                  <a:pt x="438" y="653"/>
                  <a:pt x="407" y="714"/>
                  <a:pt x="410" y="748"/>
                </a:cubicBezTo>
                <a:cubicBezTo>
                  <a:pt x="413" y="773"/>
                  <a:pt x="410" y="837"/>
                  <a:pt x="415" y="870"/>
                </a:cubicBezTo>
                <a:cubicBezTo>
                  <a:pt x="414" y="893"/>
                  <a:pt x="396" y="921"/>
                  <a:pt x="374" y="938"/>
                </a:cubicBezTo>
                <a:cubicBezTo>
                  <a:pt x="330" y="972"/>
                  <a:pt x="251" y="1006"/>
                  <a:pt x="146" y="1090"/>
                </a:cubicBezTo>
                <a:cubicBezTo>
                  <a:pt x="146" y="1090"/>
                  <a:pt x="89" y="1123"/>
                  <a:pt x="74" y="1121"/>
                </a:cubicBezTo>
                <a:cubicBezTo>
                  <a:pt x="58" y="1120"/>
                  <a:pt x="29" y="1136"/>
                  <a:pt x="14" y="1151"/>
                </a:cubicBezTo>
                <a:cubicBezTo>
                  <a:pt x="0" y="1165"/>
                  <a:pt x="1" y="1164"/>
                  <a:pt x="4" y="1179"/>
                </a:cubicBezTo>
                <a:cubicBezTo>
                  <a:pt x="7" y="1194"/>
                  <a:pt x="52" y="1239"/>
                  <a:pt x="58" y="1246"/>
                </a:cubicBezTo>
                <a:cubicBezTo>
                  <a:pt x="63" y="1254"/>
                  <a:pt x="122" y="1320"/>
                  <a:pt x="135" y="1321"/>
                </a:cubicBezTo>
                <a:cubicBezTo>
                  <a:pt x="148" y="1322"/>
                  <a:pt x="170" y="1316"/>
                  <a:pt x="170" y="1303"/>
                </a:cubicBezTo>
                <a:cubicBezTo>
                  <a:pt x="170" y="1289"/>
                  <a:pt x="147" y="1247"/>
                  <a:pt x="147" y="1242"/>
                </a:cubicBezTo>
                <a:cubicBezTo>
                  <a:pt x="148" y="1236"/>
                  <a:pt x="143" y="1186"/>
                  <a:pt x="143" y="1186"/>
                </a:cubicBezTo>
                <a:cubicBezTo>
                  <a:pt x="145" y="1169"/>
                  <a:pt x="145" y="1169"/>
                  <a:pt x="145" y="1169"/>
                </a:cubicBezTo>
                <a:cubicBezTo>
                  <a:pt x="131" y="1162"/>
                  <a:pt x="131" y="1162"/>
                  <a:pt x="131" y="1162"/>
                </a:cubicBezTo>
                <a:cubicBezTo>
                  <a:pt x="131" y="1162"/>
                  <a:pt x="213" y="1126"/>
                  <a:pt x="255" y="1118"/>
                </a:cubicBezTo>
                <a:cubicBezTo>
                  <a:pt x="298" y="1111"/>
                  <a:pt x="414" y="1030"/>
                  <a:pt x="426" y="1030"/>
                </a:cubicBezTo>
                <a:cubicBezTo>
                  <a:pt x="437" y="1029"/>
                  <a:pt x="489" y="1015"/>
                  <a:pt x="506" y="976"/>
                </a:cubicBezTo>
                <a:cubicBezTo>
                  <a:pt x="523" y="937"/>
                  <a:pt x="562" y="877"/>
                  <a:pt x="588" y="859"/>
                </a:cubicBezTo>
                <a:cubicBezTo>
                  <a:pt x="589" y="859"/>
                  <a:pt x="589" y="858"/>
                  <a:pt x="590" y="858"/>
                </a:cubicBezTo>
                <a:cubicBezTo>
                  <a:pt x="612" y="869"/>
                  <a:pt x="639" y="888"/>
                  <a:pt x="639" y="888"/>
                </a:cubicBezTo>
                <a:cubicBezTo>
                  <a:pt x="683" y="865"/>
                  <a:pt x="683" y="865"/>
                  <a:pt x="683" y="865"/>
                </a:cubicBezTo>
                <a:cubicBezTo>
                  <a:pt x="683" y="865"/>
                  <a:pt x="784" y="890"/>
                  <a:pt x="788" y="909"/>
                </a:cubicBezTo>
                <a:cubicBezTo>
                  <a:pt x="793" y="928"/>
                  <a:pt x="765" y="1017"/>
                  <a:pt x="771" y="1043"/>
                </a:cubicBezTo>
                <a:cubicBezTo>
                  <a:pt x="778" y="1069"/>
                  <a:pt x="765" y="1180"/>
                  <a:pt x="760" y="1181"/>
                </a:cubicBezTo>
                <a:cubicBezTo>
                  <a:pt x="754" y="1183"/>
                  <a:pt x="718" y="1205"/>
                  <a:pt x="712" y="1223"/>
                </a:cubicBezTo>
                <a:cubicBezTo>
                  <a:pt x="712" y="1223"/>
                  <a:pt x="697" y="1230"/>
                  <a:pt x="700" y="1237"/>
                </a:cubicBezTo>
                <a:cubicBezTo>
                  <a:pt x="703" y="1244"/>
                  <a:pt x="719" y="1267"/>
                  <a:pt x="732" y="1281"/>
                </a:cubicBezTo>
                <a:cubicBezTo>
                  <a:pt x="745" y="1295"/>
                  <a:pt x="810" y="1357"/>
                  <a:pt x="822" y="1365"/>
                </a:cubicBezTo>
                <a:cubicBezTo>
                  <a:pt x="834" y="1372"/>
                  <a:pt x="868" y="1394"/>
                  <a:pt x="875" y="1384"/>
                </a:cubicBezTo>
                <a:cubicBezTo>
                  <a:pt x="881" y="1374"/>
                  <a:pt x="876" y="1356"/>
                  <a:pt x="869" y="1347"/>
                </a:cubicBezTo>
                <a:cubicBezTo>
                  <a:pt x="862" y="1339"/>
                  <a:pt x="862" y="1339"/>
                  <a:pt x="862" y="1339"/>
                </a:cubicBezTo>
                <a:close/>
                <a:moveTo>
                  <a:pt x="831" y="212"/>
                </a:moveTo>
                <a:cubicBezTo>
                  <a:pt x="849" y="214"/>
                  <a:pt x="852" y="212"/>
                  <a:pt x="854" y="224"/>
                </a:cubicBezTo>
                <a:cubicBezTo>
                  <a:pt x="856" y="236"/>
                  <a:pt x="884" y="275"/>
                  <a:pt x="882" y="296"/>
                </a:cubicBezTo>
                <a:cubicBezTo>
                  <a:pt x="882" y="296"/>
                  <a:pt x="874" y="299"/>
                  <a:pt x="859" y="286"/>
                </a:cubicBezTo>
                <a:cubicBezTo>
                  <a:pt x="844" y="272"/>
                  <a:pt x="837" y="284"/>
                  <a:pt x="815" y="250"/>
                </a:cubicBezTo>
                <a:cubicBezTo>
                  <a:pt x="805" y="234"/>
                  <a:pt x="800" y="227"/>
                  <a:pt x="798" y="225"/>
                </a:cubicBezTo>
                <a:cubicBezTo>
                  <a:pt x="801" y="225"/>
                  <a:pt x="806" y="221"/>
                  <a:pt x="805" y="204"/>
                </a:cubicBezTo>
                <a:cubicBezTo>
                  <a:pt x="814" y="208"/>
                  <a:pt x="824" y="212"/>
                  <a:pt x="831" y="212"/>
                </a:cubicBezTo>
                <a:close/>
              </a:path>
            </a:pathLst>
          </a:custGeom>
          <a:solidFill>
            <a:srgbClr val="00B0F0"/>
          </a:solidFill>
          <a:ln w="9525">
            <a:noFill/>
            <a:round/>
            <a:headEnd/>
            <a:tailEnd/>
          </a:ln>
        </p:spPr>
        <p:txBody>
          <a:bodyPr vert="horz" wrap="square" lIns="91440" tIns="45720" rIns="91440" bIns="45720" numCol="1" anchor="t" anchorCtr="0" compatLnSpc="1">
            <a:prstTxWarp prst="textNoShape">
              <a:avLst/>
            </a:prstTxWarp>
          </a:bodyPr>
          <a:lstStyle/>
          <a:p>
            <a:endParaRPr lang="de-DE" dirty="0">
              <a:latin typeface="+mn-lt"/>
            </a:endParaRPr>
          </a:p>
        </p:txBody>
      </p:sp>
      <p:sp>
        <p:nvSpPr>
          <p:cNvPr id="24" name="Freeform 11">
            <a:extLst>
              <a:ext uri="{FF2B5EF4-FFF2-40B4-BE49-F238E27FC236}">
                <a16:creationId xmlns:a16="http://schemas.microsoft.com/office/drawing/2014/main" id="{4B2089E2-6AD1-6142-AEA9-7BF96C27B393}"/>
              </a:ext>
            </a:extLst>
          </p:cNvPr>
          <p:cNvSpPr>
            <a:spLocks noEditPoints="1"/>
          </p:cNvSpPr>
          <p:nvPr/>
        </p:nvSpPr>
        <p:spPr bwMode="auto">
          <a:xfrm>
            <a:off x="10700176" y="2205751"/>
            <a:ext cx="1095584" cy="1097039"/>
          </a:xfrm>
          <a:custGeom>
            <a:avLst/>
            <a:gdLst/>
            <a:ahLst/>
            <a:cxnLst>
              <a:cxn ang="0">
                <a:pos x="1071" y="1060"/>
              </a:cxn>
              <a:cxn ang="0">
                <a:pos x="1043" y="1039"/>
              </a:cxn>
              <a:cxn ang="0">
                <a:pos x="994" y="894"/>
              </a:cxn>
              <a:cxn ang="0">
                <a:pos x="959" y="712"/>
              </a:cxn>
              <a:cxn ang="0">
                <a:pos x="863" y="581"/>
              </a:cxn>
              <a:cxn ang="0">
                <a:pos x="835" y="468"/>
              </a:cxn>
              <a:cxn ang="0">
                <a:pos x="876" y="396"/>
              </a:cxn>
              <a:cxn ang="0">
                <a:pos x="966" y="227"/>
              </a:cxn>
              <a:cxn ang="0">
                <a:pos x="992" y="187"/>
              </a:cxn>
              <a:cxn ang="0">
                <a:pos x="1013" y="210"/>
              </a:cxn>
              <a:cxn ang="0">
                <a:pos x="1046" y="200"/>
              </a:cxn>
              <a:cxn ang="0">
                <a:pos x="1057" y="189"/>
              </a:cxn>
              <a:cxn ang="0">
                <a:pos x="1069" y="180"/>
              </a:cxn>
              <a:cxn ang="0">
                <a:pos x="1074" y="178"/>
              </a:cxn>
              <a:cxn ang="0">
                <a:pos x="1082" y="151"/>
              </a:cxn>
              <a:cxn ang="0">
                <a:pos x="1112" y="114"/>
              </a:cxn>
              <a:cxn ang="0">
                <a:pos x="1117" y="89"/>
              </a:cxn>
              <a:cxn ang="0">
                <a:pos x="1020" y="6"/>
              </a:cxn>
              <a:cxn ang="0">
                <a:pos x="859" y="59"/>
              </a:cxn>
              <a:cxn ang="0">
                <a:pos x="742" y="110"/>
              </a:cxn>
              <a:cxn ang="0">
                <a:pos x="505" y="251"/>
              </a:cxn>
              <a:cxn ang="0">
                <a:pos x="394" y="293"/>
              </a:cxn>
              <a:cxn ang="0">
                <a:pos x="413" y="295"/>
              </a:cxn>
              <a:cxn ang="0">
                <a:pos x="392" y="332"/>
              </a:cxn>
              <a:cxn ang="0">
                <a:pos x="411" y="344"/>
              </a:cxn>
              <a:cxn ang="0">
                <a:pos x="432" y="345"/>
              </a:cxn>
              <a:cxn ang="0">
                <a:pos x="477" y="327"/>
              </a:cxn>
              <a:cxn ang="0">
                <a:pos x="515" y="316"/>
              </a:cxn>
              <a:cxn ang="0">
                <a:pos x="452" y="366"/>
              </a:cxn>
              <a:cxn ang="0">
                <a:pos x="367" y="389"/>
              </a:cxn>
              <a:cxn ang="0">
                <a:pos x="402" y="396"/>
              </a:cxn>
              <a:cxn ang="0">
                <a:pos x="352" y="409"/>
              </a:cxn>
              <a:cxn ang="0">
                <a:pos x="363" y="420"/>
              </a:cxn>
              <a:cxn ang="0">
                <a:pos x="362" y="435"/>
              </a:cxn>
              <a:cxn ang="0">
                <a:pos x="409" y="429"/>
              </a:cxn>
              <a:cxn ang="0">
                <a:pos x="369" y="454"/>
              </a:cxn>
              <a:cxn ang="0">
                <a:pos x="425" y="441"/>
              </a:cxn>
              <a:cxn ang="0">
                <a:pos x="443" y="440"/>
              </a:cxn>
              <a:cxn ang="0">
                <a:pos x="502" y="392"/>
              </a:cxn>
              <a:cxn ang="0">
                <a:pos x="658" y="276"/>
              </a:cxn>
              <a:cxn ang="0">
                <a:pos x="640" y="357"/>
              </a:cxn>
              <a:cxn ang="0">
                <a:pos x="577" y="434"/>
              </a:cxn>
              <a:cxn ang="0">
                <a:pos x="480" y="663"/>
              </a:cxn>
              <a:cxn ang="0">
                <a:pos x="325" y="639"/>
              </a:cxn>
              <a:cxn ang="0">
                <a:pos x="188" y="531"/>
              </a:cxn>
              <a:cxn ang="0">
                <a:pos x="60" y="566"/>
              </a:cxn>
              <a:cxn ang="0">
                <a:pos x="68" y="647"/>
              </a:cxn>
              <a:cxn ang="0">
                <a:pos x="146" y="652"/>
              </a:cxn>
              <a:cxn ang="0">
                <a:pos x="166" y="639"/>
              </a:cxn>
              <a:cxn ang="0">
                <a:pos x="396" y="793"/>
              </a:cxn>
              <a:cxn ang="0">
                <a:pos x="597" y="706"/>
              </a:cxn>
              <a:cxn ang="0">
                <a:pos x="669" y="680"/>
              </a:cxn>
              <a:cxn ang="0">
                <a:pos x="721" y="691"/>
              </a:cxn>
              <a:cxn ang="0">
                <a:pos x="791" y="679"/>
              </a:cxn>
              <a:cxn ang="0">
                <a:pos x="908" y="894"/>
              </a:cxn>
              <a:cxn ang="0">
                <a:pos x="932" y="1037"/>
              </a:cxn>
              <a:cxn ang="0">
                <a:pos x="984" y="1119"/>
              </a:cxn>
              <a:cxn ang="0">
                <a:pos x="1164" y="1133"/>
              </a:cxn>
              <a:cxn ang="0">
                <a:pos x="566" y="274"/>
              </a:cxn>
              <a:cxn ang="0">
                <a:pos x="580" y="261"/>
              </a:cxn>
            </a:cxnLst>
            <a:rect l="0" t="0" r="r" b="b"/>
            <a:pathLst>
              <a:path w="1173" h="1174">
                <a:moveTo>
                  <a:pt x="1135" y="1096"/>
                </a:moveTo>
                <a:cubicBezTo>
                  <a:pt x="1097" y="1078"/>
                  <a:pt x="1073" y="1067"/>
                  <a:pt x="1071" y="1060"/>
                </a:cubicBezTo>
                <a:cubicBezTo>
                  <a:pt x="1069" y="1053"/>
                  <a:pt x="1062" y="1046"/>
                  <a:pt x="1058" y="1040"/>
                </a:cubicBezTo>
                <a:cubicBezTo>
                  <a:pt x="1053" y="1034"/>
                  <a:pt x="1043" y="1039"/>
                  <a:pt x="1043" y="1039"/>
                </a:cubicBezTo>
                <a:cubicBezTo>
                  <a:pt x="1033" y="1041"/>
                  <a:pt x="1033" y="1041"/>
                  <a:pt x="1033" y="1041"/>
                </a:cubicBezTo>
                <a:cubicBezTo>
                  <a:pt x="1033" y="1041"/>
                  <a:pt x="1001" y="982"/>
                  <a:pt x="994" y="894"/>
                </a:cubicBezTo>
                <a:cubicBezTo>
                  <a:pt x="988" y="805"/>
                  <a:pt x="967" y="779"/>
                  <a:pt x="967" y="779"/>
                </a:cubicBezTo>
                <a:cubicBezTo>
                  <a:pt x="967" y="779"/>
                  <a:pt x="962" y="725"/>
                  <a:pt x="959" y="712"/>
                </a:cubicBezTo>
                <a:cubicBezTo>
                  <a:pt x="956" y="700"/>
                  <a:pt x="898" y="634"/>
                  <a:pt x="886" y="624"/>
                </a:cubicBezTo>
                <a:cubicBezTo>
                  <a:pt x="874" y="614"/>
                  <a:pt x="878" y="601"/>
                  <a:pt x="863" y="581"/>
                </a:cubicBezTo>
                <a:cubicBezTo>
                  <a:pt x="847" y="561"/>
                  <a:pt x="818" y="528"/>
                  <a:pt x="818" y="528"/>
                </a:cubicBezTo>
                <a:cubicBezTo>
                  <a:pt x="818" y="528"/>
                  <a:pt x="835" y="478"/>
                  <a:pt x="835" y="468"/>
                </a:cubicBezTo>
                <a:cubicBezTo>
                  <a:pt x="835" y="458"/>
                  <a:pt x="883" y="436"/>
                  <a:pt x="879" y="416"/>
                </a:cubicBezTo>
                <a:cubicBezTo>
                  <a:pt x="876" y="396"/>
                  <a:pt x="873" y="408"/>
                  <a:pt x="876" y="396"/>
                </a:cubicBezTo>
                <a:cubicBezTo>
                  <a:pt x="879" y="384"/>
                  <a:pt x="907" y="346"/>
                  <a:pt x="920" y="324"/>
                </a:cubicBezTo>
                <a:cubicBezTo>
                  <a:pt x="934" y="302"/>
                  <a:pt x="966" y="265"/>
                  <a:pt x="966" y="227"/>
                </a:cubicBezTo>
                <a:cubicBezTo>
                  <a:pt x="966" y="188"/>
                  <a:pt x="970" y="191"/>
                  <a:pt x="978" y="188"/>
                </a:cubicBezTo>
                <a:cubicBezTo>
                  <a:pt x="982" y="186"/>
                  <a:pt x="988" y="186"/>
                  <a:pt x="992" y="187"/>
                </a:cubicBezTo>
                <a:cubicBezTo>
                  <a:pt x="995" y="189"/>
                  <a:pt x="997" y="192"/>
                  <a:pt x="1000" y="194"/>
                </a:cubicBezTo>
                <a:cubicBezTo>
                  <a:pt x="1002" y="199"/>
                  <a:pt x="1007" y="206"/>
                  <a:pt x="1013" y="210"/>
                </a:cubicBezTo>
                <a:cubicBezTo>
                  <a:pt x="1016" y="211"/>
                  <a:pt x="1019" y="212"/>
                  <a:pt x="1023" y="211"/>
                </a:cubicBezTo>
                <a:cubicBezTo>
                  <a:pt x="1031" y="214"/>
                  <a:pt x="1041" y="215"/>
                  <a:pt x="1046" y="200"/>
                </a:cubicBezTo>
                <a:cubicBezTo>
                  <a:pt x="1046" y="200"/>
                  <a:pt x="1057" y="199"/>
                  <a:pt x="1058" y="196"/>
                </a:cubicBezTo>
                <a:cubicBezTo>
                  <a:pt x="1060" y="193"/>
                  <a:pt x="1057" y="189"/>
                  <a:pt x="1057" y="189"/>
                </a:cubicBezTo>
                <a:cubicBezTo>
                  <a:pt x="1057" y="189"/>
                  <a:pt x="1064" y="189"/>
                  <a:pt x="1066" y="187"/>
                </a:cubicBezTo>
                <a:cubicBezTo>
                  <a:pt x="1066" y="186"/>
                  <a:pt x="1068" y="183"/>
                  <a:pt x="1069" y="180"/>
                </a:cubicBezTo>
                <a:cubicBezTo>
                  <a:pt x="1070" y="181"/>
                  <a:pt x="1071" y="180"/>
                  <a:pt x="1072" y="179"/>
                </a:cubicBezTo>
                <a:cubicBezTo>
                  <a:pt x="1073" y="179"/>
                  <a:pt x="1073" y="178"/>
                  <a:pt x="1074" y="178"/>
                </a:cubicBezTo>
                <a:cubicBezTo>
                  <a:pt x="1078" y="177"/>
                  <a:pt x="1083" y="176"/>
                  <a:pt x="1084" y="169"/>
                </a:cubicBezTo>
                <a:cubicBezTo>
                  <a:pt x="1084" y="163"/>
                  <a:pt x="1082" y="157"/>
                  <a:pt x="1082" y="151"/>
                </a:cubicBezTo>
                <a:cubicBezTo>
                  <a:pt x="1083" y="148"/>
                  <a:pt x="1085" y="144"/>
                  <a:pt x="1087" y="142"/>
                </a:cubicBezTo>
                <a:cubicBezTo>
                  <a:pt x="1094" y="137"/>
                  <a:pt x="1108" y="128"/>
                  <a:pt x="1112" y="114"/>
                </a:cubicBezTo>
                <a:cubicBezTo>
                  <a:pt x="1116" y="106"/>
                  <a:pt x="1119" y="98"/>
                  <a:pt x="1117" y="92"/>
                </a:cubicBezTo>
                <a:cubicBezTo>
                  <a:pt x="1117" y="91"/>
                  <a:pt x="1117" y="90"/>
                  <a:pt x="1117" y="89"/>
                </a:cubicBezTo>
                <a:cubicBezTo>
                  <a:pt x="1118" y="80"/>
                  <a:pt x="1117" y="71"/>
                  <a:pt x="1109" y="59"/>
                </a:cubicBezTo>
                <a:cubicBezTo>
                  <a:pt x="1098" y="31"/>
                  <a:pt x="1075" y="0"/>
                  <a:pt x="1020" y="6"/>
                </a:cubicBezTo>
                <a:cubicBezTo>
                  <a:pt x="966" y="13"/>
                  <a:pt x="951" y="60"/>
                  <a:pt x="951" y="60"/>
                </a:cubicBezTo>
                <a:cubicBezTo>
                  <a:pt x="951" y="60"/>
                  <a:pt x="918" y="35"/>
                  <a:pt x="859" y="59"/>
                </a:cubicBezTo>
                <a:cubicBezTo>
                  <a:pt x="859" y="59"/>
                  <a:pt x="831" y="76"/>
                  <a:pt x="817" y="75"/>
                </a:cubicBezTo>
                <a:cubicBezTo>
                  <a:pt x="794" y="75"/>
                  <a:pt x="786" y="88"/>
                  <a:pt x="742" y="110"/>
                </a:cubicBezTo>
                <a:cubicBezTo>
                  <a:pt x="742" y="110"/>
                  <a:pt x="707" y="127"/>
                  <a:pt x="677" y="136"/>
                </a:cubicBezTo>
                <a:cubicBezTo>
                  <a:pt x="616" y="154"/>
                  <a:pt x="532" y="249"/>
                  <a:pt x="505" y="251"/>
                </a:cubicBezTo>
                <a:cubicBezTo>
                  <a:pt x="446" y="255"/>
                  <a:pt x="467" y="259"/>
                  <a:pt x="442" y="268"/>
                </a:cubicBezTo>
                <a:cubicBezTo>
                  <a:pt x="418" y="276"/>
                  <a:pt x="413" y="284"/>
                  <a:pt x="394" y="293"/>
                </a:cubicBezTo>
                <a:cubicBezTo>
                  <a:pt x="394" y="293"/>
                  <a:pt x="384" y="300"/>
                  <a:pt x="398" y="301"/>
                </a:cubicBezTo>
                <a:cubicBezTo>
                  <a:pt x="412" y="302"/>
                  <a:pt x="413" y="295"/>
                  <a:pt x="413" y="295"/>
                </a:cubicBezTo>
                <a:cubicBezTo>
                  <a:pt x="422" y="296"/>
                  <a:pt x="422" y="296"/>
                  <a:pt x="422" y="296"/>
                </a:cubicBezTo>
                <a:cubicBezTo>
                  <a:pt x="422" y="296"/>
                  <a:pt x="388" y="325"/>
                  <a:pt x="392" y="332"/>
                </a:cubicBezTo>
                <a:cubicBezTo>
                  <a:pt x="398" y="339"/>
                  <a:pt x="405" y="331"/>
                  <a:pt x="405" y="331"/>
                </a:cubicBezTo>
                <a:cubicBezTo>
                  <a:pt x="405" y="331"/>
                  <a:pt x="394" y="349"/>
                  <a:pt x="411" y="344"/>
                </a:cubicBezTo>
                <a:cubicBezTo>
                  <a:pt x="421" y="341"/>
                  <a:pt x="426" y="337"/>
                  <a:pt x="428" y="334"/>
                </a:cubicBezTo>
                <a:cubicBezTo>
                  <a:pt x="426" y="339"/>
                  <a:pt x="423" y="347"/>
                  <a:pt x="432" y="345"/>
                </a:cubicBezTo>
                <a:cubicBezTo>
                  <a:pt x="447" y="342"/>
                  <a:pt x="457" y="326"/>
                  <a:pt x="457" y="326"/>
                </a:cubicBezTo>
                <a:cubicBezTo>
                  <a:pt x="457" y="326"/>
                  <a:pt x="460" y="333"/>
                  <a:pt x="477" y="327"/>
                </a:cubicBezTo>
                <a:cubicBezTo>
                  <a:pt x="493" y="322"/>
                  <a:pt x="497" y="318"/>
                  <a:pt x="497" y="318"/>
                </a:cubicBezTo>
                <a:cubicBezTo>
                  <a:pt x="515" y="316"/>
                  <a:pt x="515" y="316"/>
                  <a:pt x="515" y="316"/>
                </a:cubicBezTo>
                <a:cubicBezTo>
                  <a:pt x="515" y="316"/>
                  <a:pt x="494" y="346"/>
                  <a:pt x="484" y="351"/>
                </a:cubicBezTo>
                <a:cubicBezTo>
                  <a:pt x="474" y="355"/>
                  <a:pt x="474" y="364"/>
                  <a:pt x="452" y="366"/>
                </a:cubicBezTo>
                <a:cubicBezTo>
                  <a:pt x="430" y="368"/>
                  <a:pt x="406" y="384"/>
                  <a:pt x="406" y="384"/>
                </a:cubicBezTo>
                <a:cubicBezTo>
                  <a:pt x="406" y="384"/>
                  <a:pt x="366" y="383"/>
                  <a:pt x="367" y="389"/>
                </a:cubicBezTo>
                <a:cubicBezTo>
                  <a:pt x="368" y="396"/>
                  <a:pt x="378" y="396"/>
                  <a:pt x="386" y="396"/>
                </a:cubicBezTo>
                <a:cubicBezTo>
                  <a:pt x="394" y="396"/>
                  <a:pt x="396" y="393"/>
                  <a:pt x="402" y="396"/>
                </a:cubicBezTo>
                <a:cubicBezTo>
                  <a:pt x="409" y="399"/>
                  <a:pt x="385" y="406"/>
                  <a:pt x="385" y="406"/>
                </a:cubicBezTo>
                <a:cubicBezTo>
                  <a:pt x="385" y="406"/>
                  <a:pt x="357" y="406"/>
                  <a:pt x="352" y="409"/>
                </a:cubicBezTo>
                <a:cubicBezTo>
                  <a:pt x="346" y="413"/>
                  <a:pt x="349" y="419"/>
                  <a:pt x="356" y="419"/>
                </a:cubicBezTo>
                <a:cubicBezTo>
                  <a:pt x="363" y="419"/>
                  <a:pt x="363" y="420"/>
                  <a:pt x="363" y="420"/>
                </a:cubicBezTo>
                <a:cubicBezTo>
                  <a:pt x="363" y="420"/>
                  <a:pt x="357" y="421"/>
                  <a:pt x="354" y="426"/>
                </a:cubicBezTo>
                <a:cubicBezTo>
                  <a:pt x="350" y="430"/>
                  <a:pt x="353" y="435"/>
                  <a:pt x="362" y="435"/>
                </a:cubicBezTo>
                <a:cubicBezTo>
                  <a:pt x="371" y="435"/>
                  <a:pt x="390" y="432"/>
                  <a:pt x="390" y="432"/>
                </a:cubicBezTo>
                <a:cubicBezTo>
                  <a:pt x="409" y="429"/>
                  <a:pt x="409" y="429"/>
                  <a:pt x="409" y="429"/>
                </a:cubicBezTo>
                <a:cubicBezTo>
                  <a:pt x="409" y="429"/>
                  <a:pt x="413" y="434"/>
                  <a:pt x="407" y="435"/>
                </a:cubicBezTo>
                <a:cubicBezTo>
                  <a:pt x="400" y="436"/>
                  <a:pt x="366" y="450"/>
                  <a:pt x="369" y="454"/>
                </a:cubicBezTo>
                <a:cubicBezTo>
                  <a:pt x="373" y="457"/>
                  <a:pt x="371" y="462"/>
                  <a:pt x="392" y="456"/>
                </a:cubicBezTo>
                <a:cubicBezTo>
                  <a:pt x="413" y="449"/>
                  <a:pt x="425" y="441"/>
                  <a:pt x="425" y="441"/>
                </a:cubicBezTo>
                <a:cubicBezTo>
                  <a:pt x="425" y="441"/>
                  <a:pt x="419" y="461"/>
                  <a:pt x="429" y="456"/>
                </a:cubicBezTo>
                <a:cubicBezTo>
                  <a:pt x="436" y="454"/>
                  <a:pt x="436" y="444"/>
                  <a:pt x="443" y="440"/>
                </a:cubicBezTo>
                <a:cubicBezTo>
                  <a:pt x="451" y="437"/>
                  <a:pt x="468" y="430"/>
                  <a:pt x="475" y="416"/>
                </a:cubicBezTo>
                <a:cubicBezTo>
                  <a:pt x="483" y="402"/>
                  <a:pt x="502" y="392"/>
                  <a:pt x="502" y="392"/>
                </a:cubicBezTo>
                <a:cubicBezTo>
                  <a:pt x="502" y="392"/>
                  <a:pt x="561" y="340"/>
                  <a:pt x="589" y="331"/>
                </a:cubicBezTo>
                <a:cubicBezTo>
                  <a:pt x="618" y="322"/>
                  <a:pt x="650" y="276"/>
                  <a:pt x="658" y="276"/>
                </a:cubicBezTo>
                <a:cubicBezTo>
                  <a:pt x="666" y="276"/>
                  <a:pt x="719" y="274"/>
                  <a:pt x="719" y="274"/>
                </a:cubicBezTo>
                <a:cubicBezTo>
                  <a:pt x="719" y="274"/>
                  <a:pt x="707" y="325"/>
                  <a:pt x="640" y="357"/>
                </a:cubicBezTo>
                <a:cubicBezTo>
                  <a:pt x="640" y="357"/>
                  <a:pt x="633" y="382"/>
                  <a:pt x="604" y="398"/>
                </a:cubicBezTo>
                <a:cubicBezTo>
                  <a:pt x="575" y="415"/>
                  <a:pt x="584" y="421"/>
                  <a:pt x="577" y="434"/>
                </a:cubicBezTo>
                <a:cubicBezTo>
                  <a:pt x="571" y="446"/>
                  <a:pt x="544" y="465"/>
                  <a:pt x="536" y="494"/>
                </a:cubicBezTo>
                <a:cubicBezTo>
                  <a:pt x="529" y="524"/>
                  <a:pt x="498" y="644"/>
                  <a:pt x="480" y="663"/>
                </a:cubicBezTo>
                <a:cubicBezTo>
                  <a:pt x="462" y="681"/>
                  <a:pt x="447" y="728"/>
                  <a:pt x="428" y="711"/>
                </a:cubicBezTo>
                <a:cubicBezTo>
                  <a:pt x="409" y="695"/>
                  <a:pt x="354" y="646"/>
                  <a:pt x="325" y="639"/>
                </a:cubicBezTo>
                <a:cubicBezTo>
                  <a:pt x="296" y="633"/>
                  <a:pt x="200" y="600"/>
                  <a:pt x="199" y="590"/>
                </a:cubicBezTo>
                <a:cubicBezTo>
                  <a:pt x="198" y="580"/>
                  <a:pt x="199" y="542"/>
                  <a:pt x="188" y="531"/>
                </a:cubicBezTo>
                <a:cubicBezTo>
                  <a:pt x="177" y="520"/>
                  <a:pt x="176" y="508"/>
                  <a:pt x="152" y="512"/>
                </a:cubicBezTo>
                <a:cubicBezTo>
                  <a:pt x="129" y="517"/>
                  <a:pt x="83" y="556"/>
                  <a:pt x="60" y="566"/>
                </a:cubicBezTo>
                <a:cubicBezTo>
                  <a:pt x="38" y="576"/>
                  <a:pt x="0" y="634"/>
                  <a:pt x="16" y="645"/>
                </a:cubicBezTo>
                <a:cubicBezTo>
                  <a:pt x="33" y="656"/>
                  <a:pt x="43" y="660"/>
                  <a:pt x="68" y="647"/>
                </a:cubicBezTo>
                <a:cubicBezTo>
                  <a:pt x="94" y="634"/>
                  <a:pt x="101" y="643"/>
                  <a:pt x="113" y="644"/>
                </a:cubicBezTo>
                <a:cubicBezTo>
                  <a:pt x="124" y="645"/>
                  <a:pt x="141" y="657"/>
                  <a:pt x="146" y="652"/>
                </a:cubicBezTo>
                <a:cubicBezTo>
                  <a:pt x="150" y="646"/>
                  <a:pt x="150" y="639"/>
                  <a:pt x="150" y="639"/>
                </a:cubicBezTo>
                <a:cubicBezTo>
                  <a:pt x="150" y="639"/>
                  <a:pt x="149" y="632"/>
                  <a:pt x="166" y="639"/>
                </a:cubicBezTo>
                <a:cubicBezTo>
                  <a:pt x="182" y="647"/>
                  <a:pt x="287" y="732"/>
                  <a:pt x="327" y="754"/>
                </a:cubicBezTo>
                <a:cubicBezTo>
                  <a:pt x="367" y="777"/>
                  <a:pt x="380" y="783"/>
                  <a:pt x="396" y="793"/>
                </a:cubicBezTo>
                <a:cubicBezTo>
                  <a:pt x="411" y="803"/>
                  <a:pt x="452" y="840"/>
                  <a:pt x="487" y="798"/>
                </a:cubicBezTo>
                <a:cubicBezTo>
                  <a:pt x="521" y="756"/>
                  <a:pt x="591" y="707"/>
                  <a:pt x="597" y="706"/>
                </a:cubicBezTo>
                <a:cubicBezTo>
                  <a:pt x="604" y="705"/>
                  <a:pt x="629" y="694"/>
                  <a:pt x="643" y="689"/>
                </a:cubicBezTo>
                <a:cubicBezTo>
                  <a:pt x="656" y="685"/>
                  <a:pt x="669" y="680"/>
                  <a:pt x="669" y="680"/>
                </a:cubicBezTo>
                <a:cubicBezTo>
                  <a:pt x="674" y="658"/>
                  <a:pt x="674" y="658"/>
                  <a:pt x="674" y="658"/>
                </a:cubicBezTo>
                <a:cubicBezTo>
                  <a:pt x="674" y="658"/>
                  <a:pt x="710" y="695"/>
                  <a:pt x="721" y="691"/>
                </a:cubicBezTo>
                <a:cubicBezTo>
                  <a:pt x="732" y="688"/>
                  <a:pt x="758" y="679"/>
                  <a:pt x="758" y="679"/>
                </a:cubicBezTo>
                <a:cubicBezTo>
                  <a:pt x="758" y="679"/>
                  <a:pt x="786" y="668"/>
                  <a:pt x="791" y="679"/>
                </a:cubicBezTo>
                <a:cubicBezTo>
                  <a:pt x="795" y="690"/>
                  <a:pt x="863" y="740"/>
                  <a:pt x="865" y="746"/>
                </a:cubicBezTo>
                <a:cubicBezTo>
                  <a:pt x="867" y="751"/>
                  <a:pt x="883" y="867"/>
                  <a:pt x="908" y="894"/>
                </a:cubicBezTo>
                <a:cubicBezTo>
                  <a:pt x="934" y="920"/>
                  <a:pt x="951" y="1009"/>
                  <a:pt x="952" y="1016"/>
                </a:cubicBezTo>
                <a:cubicBezTo>
                  <a:pt x="953" y="1022"/>
                  <a:pt x="940" y="1016"/>
                  <a:pt x="932" y="1037"/>
                </a:cubicBezTo>
                <a:cubicBezTo>
                  <a:pt x="925" y="1058"/>
                  <a:pt x="919" y="1085"/>
                  <a:pt x="926" y="1093"/>
                </a:cubicBezTo>
                <a:cubicBezTo>
                  <a:pt x="932" y="1101"/>
                  <a:pt x="953" y="1119"/>
                  <a:pt x="984" y="1119"/>
                </a:cubicBezTo>
                <a:cubicBezTo>
                  <a:pt x="1015" y="1119"/>
                  <a:pt x="1038" y="1135"/>
                  <a:pt x="1054" y="1138"/>
                </a:cubicBezTo>
                <a:cubicBezTo>
                  <a:pt x="1071" y="1142"/>
                  <a:pt x="1156" y="1174"/>
                  <a:pt x="1164" y="1133"/>
                </a:cubicBezTo>
                <a:cubicBezTo>
                  <a:pt x="1164" y="1133"/>
                  <a:pt x="1173" y="1115"/>
                  <a:pt x="1135" y="1096"/>
                </a:cubicBezTo>
                <a:close/>
                <a:moveTo>
                  <a:pt x="566" y="274"/>
                </a:moveTo>
                <a:cubicBezTo>
                  <a:pt x="560" y="278"/>
                  <a:pt x="555" y="278"/>
                  <a:pt x="555" y="278"/>
                </a:cubicBezTo>
                <a:cubicBezTo>
                  <a:pt x="555" y="278"/>
                  <a:pt x="564" y="265"/>
                  <a:pt x="580" y="261"/>
                </a:cubicBezTo>
                <a:cubicBezTo>
                  <a:pt x="580" y="261"/>
                  <a:pt x="572" y="270"/>
                  <a:pt x="566" y="274"/>
                </a:cubicBez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de-DE" dirty="0">
              <a:latin typeface="+mn-lt"/>
            </a:endParaRPr>
          </a:p>
        </p:txBody>
      </p:sp>
      <p:sp>
        <p:nvSpPr>
          <p:cNvPr id="25" name="Freeform 12">
            <a:extLst>
              <a:ext uri="{FF2B5EF4-FFF2-40B4-BE49-F238E27FC236}">
                <a16:creationId xmlns:a16="http://schemas.microsoft.com/office/drawing/2014/main" id="{1C5C87B7-529E-A143-A102-80FB4DCC77A7}"/>
              </a:ext>
            </a:extLst>
          </p:cNvPr>
          <p:cNvSpPr>
            <a:spLocks noEditPoints="1"/>
          </p:cNvSpPr>
          <p:nvPr/>
        </p:nvSpPr>
        <p:spPr bwMode="auto">
          <a:xfrm>
            <a:off x="8585031" y="2045548"/>
            <a:ext cx="930115" cy="1257242"/>
          </a:xfrm>
          <a:custGeom>
            <a:avLst/>
            <a:gdLst/>
            <a:ahLst/>
            <a:cxnLst>
              <a:cxn ang="0">
                <a:pos x="940" y="1268"/>
              </a:cxn>
              <a:cxn ang="0">
                <a:pos x="889" y="1190"/>
              </a:cxn>
              <a:cxn ang="0">
                <a:pos x="834" y="1062"/>
              </a:cxn>
              <a:cxn ang="0">
                <a:pos x="802" y="871"/>
              </a:cxn>
              <a:cxn ang="0">
                <a:pos x="767" y="801"/>
              </a:cxn>
              <a:cxn ang="0">
                <a:pos x="682" y="685"/>
              </a:cxn>
              <a:cxn ang="0">
                <a:pos x="664" y="669"/>
              </a:cxn>
              <a:cxn ang="0">
                <a:pos x="637" y="589"/>
              </a:cxn>
              <a:cxn ang="0">
                <a:pos x="735" y="431"/>
              </a:cxn>
              <a:cxn ang="0">
                <a:pos x="792" y="413"/>
              </a:cxn>
              <a:cxn ang="0">
                <a:pos x="793" y="375"/>
              </a:cxn>
              <a:cxn ang="0">
                <a:pos x="779" y="358"/>
              </a:cxn>
              <a:cxn ang="0">
                <a:pos x="721" y="368"/>
              </a:cxn>
              <a:cxn ang="0">
                <a:pos x="644" y="422"/>
              </a:cxn>
              <a:cxn ang="0">
                <a:pos x="603" y="231"/>
              </a:cxn>
              <a:cxn ang="0">
                <a:pos x="607" y="201"/>
              </a:cxn>
              <a:cxn ang="0">
                <a:pos x="630" y="197"/>
              </a:cxn>
              <a:cxn ang="0">
                <a:pos x="658" y="164"/>
              </a:cxn>
              <a:cxn ang="0">
                <a:pos x="657" y="151"/>
              </a:cxn>
              <a:cxn ang="0">
                <a:pos x="659" y="148"/>
              </a:cxn>
              <a:cxn ang="0">
                <a:pos x="658" y="132"/>
              </a:cxn>
              <a:cxn ang="0">
                <a:pos x="659" y="112"/>
              </a:cxn>
              <a:cxn ang="0">
                <a:pos x="645" y="92"/>
              </a:cxn>
              <a:cxn ang="0">
                <a:pos x="587" y="4"/>
              </a:cxn>
              <a:cxn ang="0">
                <a:pos x="527" y="9"/>
              </a:cxn>
              <a:cxn ang="0">
                <a:pos x="474" y="123"/>
              </a:cxn>
              <a:cxn ang="0">
                <a:pos x="500" y="200"/>
              </a:cxn>
              <a:cxn ang="0">
                <a:pos x="412" y="264"/>
              </a:cxn>
              <a:cxn ang="0">
                <a:pos x="309" y="403"/>
              </a:cxn>
              <a:cxn ang="0">
                <a:pos x="328" y="672"/>
              </a:cxn>
              <a:cxn ang="0">
                <a:pos x="369" y="726"/>
              </a:cxn>
              <a:cxn ang="0">
                <a:pos x="396" y="722"/>
              </a:cxn>
              <a:cxn ang="0">
                <a:pos x="414" y="798"/>
              </a:cxn>
              <a:cxn ang="0">
                <a:pos x="388" y="926"/>
              </a:cxn>
              <a:cxn ang="0">
                <a:pos x="141" y="916"/>
              </a:cxn>
              <a:cxn ang="0">
                <a:pos x="95" y="872"/>
              </a:cxn>
              <a:cxn ang="0">
                <a:pos x="38" y="921"/>
              </a:cxn>
              <a:cxn ang="0">
                <a:pos x="27" y="1085"/>
              </a:cxn>
              <a:cxn ang="0">
                <a:pos x="125" y="991"/>
              </a:cxn>
              <a:cxn ang="0">
                <a:pos x="170" y="985"/>
              </a:cxn>
              <a:cxn ang="0">
                <a:pos x="436" y="1035"/>
              </a:cxn>
              <a:cxn ang="0">
                <a:pos x="540" y="871"/>
              </a:cxn>
              <a:cxn ang="0">
                <a:pos x="587" y="866"/>
              </a:cxn>
              <a:cxn ang="0">
                <a:pos x="708" y="901"/>
              </a:cxn>
              <a:cxn ang="0">
                <a:pos x="801" y="1185"/>
              </a:cxn>
              <a:cxn ang="0">
                <a:pos x="775" y="1242"/>
              </a:cxn>
              <a:cxn ang="0">
                <a:pos x="868" y="1304"/>
              </a:cxn>
              <a:cxn ang="0">
                <a:pos x="975" y="1306"/>
              </a:cxn>
              <a:cxn ang="0">
                <a:pos x="381" y="545"/>
              </a:cxn>
              <a:cxn ang="0">
                <a:pos x="400" y="407"/>
              </a:cxn>
              <a:cxn ang="0">
                <a:pos x="425" y="637"/>
              </a:cxn>
              <a:cxn ang="0">
                <a:pos x="396" y="639"/>
              </a:cxn>
            </a:cxnLst>
            <a:rect l="0" t="0" r="r" b="b"/>
            <a:pathLst>
              <a:path w="996" h="1345">
                <a:moveTo>
                  <a:pt x="975" y="1306"/>
                </a:moveTo>
                <a:cubicBezTo>
                  <a:pt x="955" y="1290"/>
                  <a:pt x="943" y="1273"/>
                  <a:pt x="940" y="1268"/>
                </a:cubicBezTo>
                <a:cubicBezTo>
                  <a:pt x="937" y="1263"/>
                  <a:pt x="907" y="1236"/>
                  <a:pt x="899" y="1226"/>
                </a:cubicBezTo>
                <a:cubicBezTo>
                  <a:pt x="891" y="1216"/>
                  <a:pt x="898" y="1193"/>
                  <a:pt x="889" y="1190"/>
                </a:cubicBezTo>
                <a:cubicBezTo>
                  <a:pt x="880" y="1187"/>
                  <a:pt x="874" y="1200"/>
                  <a:pt x="874" y="1200"/>
                </a:cubicBezTo>
                <a:cubicBezTo>
                  <a:pt x="874" y="1200"/>
                  <a:pt x="833" y="1087"/>
                  <a:pt x="834" y="1062"/>
                </a:cubicBezTo>
                <a:cubicBezTo>
                  <a:pt x="835" y="1036"/>
                  <a:pt x="828" y="984"/>
                  <a:pt x="816" y="966"/>
                </a:cubicBezTo>
                <a:cubicBezTo>
                  <a:pt x="804" y="947"/>
                  <a:pt x="804" y="884"/>
                  <a:pt x="802" y="871"/>
                </a:cubicBezTo>
                <a:cubicBezTo>
                  <a:pt x="800" y="858"/>
                  <a:pt x="786" y="841"/>
                  <a:pt x="786" y="841"/>
                </a:cubicBezTo>
                <a:cubicBezTo>
                  <a:pt x="786" y="841"/>
                  <a:pt x="778" y="818"/>
                  <a:pt x="767" y="801"/>
                </a:cubicBezTo>
                <a:cubicBezTo>
                  <a:pt x="756" y="785"/>
                  <a:pt x="751" y="776"/>
                  <a:pt x="735" y="758"/>
                </a:cubicBezTo>
                <a:cubicBezTo>
                  <a:pt x="725" y="747"/>
                  <a:pt x="694" y="697"/>
                  <a:pt x="682" y="685"/>
                </a:cubicBezTo>
                <a:cubicBezTo>
                  <a:pt x="677" y="680"/>
                  <a:pt x="671" y="678"/>
                  <a:pt x="664" y="676"/>
                </a:cubicBezTo>
                <a:cubicBezTo>
                  <a:pt x="664" y="669"/>
                  <a:pt x="664" y="669"/>
                  <a:pt x="664" y="669"/>
                </a:cubicBezTo>
                <a:cubicBezTo>
                  <a:pt x="664" y="669"/>
                  <a:pt x="652" y="638"/>
                  <a:pt x="647" y="632"/>
                </a:cubicBezTo>
                <a:cubicBezTo>
                  <a:pt x="642" y="627"/>
                  <a:pt x="634" y="604"/>
                  <a:pt x="637" y="589"/>
                </a:cubicBezTo>
                <a:cubicBezTo>
                  <a:pt x="640" y="574"/>
                  <a:pt x="646" y="497"/>
                  <a:pt x="646" y="497"/>
                </a:cubicBezTo>
                <a:cubicBezTo>
                  <a:pt x="646" y="497"/>
                  <a:pt x="722" y="434"/>
                  <a:pt x="735" y="431"/>
                </a:cubicBezTo>
                <a:cubicBezTo>
                  <a:pt x="748" y="428"/>
                  <a:pt x="766" y="425"/>
                  <a:pt x="775" y="416"/>
                </a:cubicBezTo>
                <a:cubicBezTo>
                  <a:pt x="775" y="416"/>
                  <a:pt x="786" y="417"/>
                  <a:pt x="792" y="413"/>
                </a:cubicBezTo>
                <a:cubicBezTo>
                  <a:pt x="799" y="408"/>
                  <a:pt x="803" y="399"/>
                  <a:pt x="801" y="393"/>
                </a:cubicBezTo>
                <a:cubicBezTo>
                  <a:pt x="798" y="387"/>
                  <a:pt x="804" y="380"/>
                  <a:pt x="793" y="375"/>
                </a:cubicBezTo>
                <a:cubicBezTo>
                  <a:pt x="793" y="375"/>
                  <a:pt x="792" y="364"/>
                  <a:pt x="782" y="360"/>
                </a:cubicBezTo>
                <a:cubicBezTo>
                  <a:pt x="772" y="356"/>
                  <a:pt x="779" y="358"/>
                  <a:pt x="779" y="358"/>
                </a:cubicBezTo>
                <a:cubicBezTo>
                  <a:pt x="779" y="358"/>
                  <a:pt x="771" y="346"/>
                  <a:pt x="755" y="346"/>
                </a:cubicBezTo>
                <a:cubicBezTo>
                  <a:pt x="740" y="347"/>
                  <a:pt x="729" y="351"/>
                  <a:pt x="721" y="368"/>
                </a:cubicBezTo>
                <a:cubicBezTo>
                  <a:pt x="713" y="384"/>
                  <a:pt x="710" y="402"/>
                  <a:pt x="683" y="409"/>
                </a:cubicBezTo>
                <a:cubicBezTo>
                  <a:pt x="656" y="416"/>
                  <a:pt x="644" y="422"/>
                  <a:pt x="644" y="422"/>
                </a:cubicBezTo>
                <a:cubicBezTo>
                  <a:pt x="644" y="422"/>
                  <a:pt x="650" y="342"/>
                  <a:pt x="631" y="301"/>
                </a:cubicBezTo>
                <a:cubicBezTo>
                  <a:pt x="613" y="261"/>
                  <a:pt x="600" y="246"/>
                  <a:pt x="603" y="231"/>
                </a:cubicBezTo>
                <a:cubicBezTo>
                  <a:pt x="606" y="215"/>
                  <a:pt x="607" y="203"/>
                  <a:pt x="607" y="203"/>
                </a:cubicBezTo>
                <a:cubicBezTo>
                  <a:pt x="607" y="201"/>
                  <a:pt x="607" y="201"/>
                  <a:pt x="607" y="201"/>
                </a:cubicBezTo>
                <a:cubicBezTo>
                  <a:pt x="612" y="200"/>
                  <a:pt x="618" y="199"/>
                  <a:pt x="623" y="197"/>
                </a:cubicBezTo>
                <a:cubicBezTo>
                  <a:pt x="626" y="197"/>
                  <a:pt x="629" y="197"/>
                  <a:pt x="630" y="197"/>
                </a:cubicBezTo>
                <a:cubicBezTo>
                  <a:pt x="637" y="195"/>
                  <a:pt x="655" y="194"/>
                  <a:pt x="657" y="181"/>
                </a:cubicBezTo>
                <a:cubicBezTo>
                  <a:pt x="659" y="175"/>
                  <a:pt x="659" y="169"/>
                  <a:pt x="658" y="164"/>
                </a:cubicBezTo>
                <a:cubicBezTo>
                  <a:pt x="660" y="161"/>
                  <a:pt x="662" y="158"/>
                  <a:pt x="662" y="156"/>
                </a:cubicBezTo>
                <a:cubicBezTo>
                  <a:pt x="661" y="153"/>
                  <a:pt x="659" y="152"/>
                  <a:pt x="657" y="151"/>
                </a:cubicBezTo>
                <a:cubicBezTo>
                  <a:pt x="657" y="150"/>
                  <a:pt x="658" y="149"/>
                  <a:pt x="658" y="149"/>
                </a:cubicBezTo>
                <a:cubicBezTo>
                  <a:pt x="658" y="149"/>
                  <a:pt x="658" y="148"/>
                  <a:pt x="659" y="148"/>
                </a:cubicBezTo>
                <a:cubicBezTo>
                  <a:pt x="660" y="147"/>
                  <a:pt x="662" y="144"/>
                  <a:pt x="661" y="143"/>
                </a:cubicBezTo>
                <a:cubicBezTo>
                  <a:pt x="660" y="141"/>
                  <a:pt x="658" y="132"/>
                  <a:pt x="658" y="132"/>
                </a:cubicBezTo>
                <a:cubicBezTo>
                  <a:pt x="658" y="132"/>
                  <a:pt x="669" y="124"/>
                  <a:pt x="663" y="115"/>
                </a:cubicBezTo>
                <a:cubicBezTo>
                  <a:pt x="662" y="114"/>
                  <a:pt x="660" y="113"/>
                  <a:pt x="659" y="112"/>
                </a:cubicBezTo>
                <a:cubicBezTo>
                  <a:pt x="655" y="107"/>
                  <a:pt x="650" y="102"/>
                  <a:pt x="645" y="97"/>
                </a:cubicBezTo>
                <a:cubicBezTo>
                  <a:pt x="645" y="96"/>
                  <a:pt x="645" y="94"/>
                  <a:pt x="645" y="92"/>
                </a:cubicBezTo>
                <a:cubicBezTo>
                  <a:pt x="648" y="81"/>
                  <a:pt x="654" y="62"/>
                  <a:pt x="642" y="46"/>
                </a:cubicBezTo>
                <a:cubicBezTo>
                  <a:pt x="630" y="30"/>
                  <a:pt x="631" y="9"/>
                  <a:pt x="587" y="4"/>
                </a:cubicBezTo>
                <a:cubicBezTo>
                  <a:pt x="582" y="4"/>
                  <a:pt x="574" y="3"/>
                  <a:pt x="569" y="3"/>
                </a:cubicBezTo>
                <a:cubicBezTo>
                  <a:pt x="555" y="0"/>
                  <a:pt x="541" y="3"/>
                  <a:pt x="527" y="9"/>
                </a:cubicBezTo>
                <a:cubicBezTo>
                  <a:pt x="481" y="31"/>
                  <a:pt x="459" y="56"/>
                  <a:pt x="474" y="122"/>
                </a:cubicBezTo>
                <a:cubicBezTo>
                  <a:pt x="474" y="123"/>
                  <a:pt x="474" y="123"/>
                  <a:pt x="474" y="123"/>
                </a:cubicBezTo>
                <a:cubicBezTo>
                  <a:pt x="478" y="134"/>
                  <a:pt x="484" y="145"/>
                  <a:pt x="496" y="154"/>
                </a:cubicBezTo>
                <a:cubicBezTo>
                  <a:pt x="516" y="168"/>
                  <a:pt x="504" y="198"/>
                  <a:pt x="500" y="200"/>
                </a:cubicBezTo>
                <a:cubicBezTo>
                  <a:pt x="496" y="201"/>
                  <a:pt x="456" y="215"/>
                  <a:pt x="448" y="231"/>
                </a:cubicBezTo>
                <a:cubicBezTo>
                  <a:pt x="439" y="246"/>
                  <a:pt x="420" y="259"/>
                  <a:pt x="412" y="264"/>
                </a:cubicBezTo>
                <a:cubicBezTo>
                  <a:pt x="380" y="285"/>
                  <a:pt x="348" y="337"/>
                  <a:pt x="337" y="361"/>
                </a:cubicBezTo>
                <a:cubicBezTo>
                  <a:pt x="327" y="382"/>
                  <a:pt x="309" y="378"/>
                  <a:pt x="309" y="403"/>
                </a:cubicBezTo>
                <a:cubicBezTo>
                  <a:pt x="308" y="427"/>
                  <a:pt x="299" y="554"/>
                  <a:pt x="318" y="593"/>
                </a:cubicBezTo>
                <a:cubicBezTo>
                  <a:pt x="338" y="633"/>
                  <a:pt x="324" y="648"/>
                  <a:pt x="328" y="672"/>
                </a:cubicBezTo>
                <a:cubicBezTo>
                  <a:pt x="333" y="695"/>
                  <a:pt x="336" y="717"/>
                  <a:pt x="355" y="727"/>
                </a:cubicBezTo>
                <a:cubicBezTo>
                  <a:pt x="355" y="727"/>
                  <a:pt x="366" y="731"/>
                  <a:pt x="369" y="726"/>
                </a:cubicBezTo>
                <a:cubicBezTo>
                  <a:pt x="369" y="726"/>
                  <a:pt x="382" y="729"/>
                  <a:pt x="385" y="724"/>
                </a:cubicBezTo>
                <a:cubicBezTo>
                  <a:pt x="396" y="722"/>
                  <a:pt x="396" y="722"/>
                  <a:pt x="396" y="722"/>
                </a:cubicBezTo>
                <a:cubicBezTo>
                  <a:pt x="398" y="758"/>
                  <a:pt x="398" y="758"/>
                  <a:pt x="398" y="758"/>
                </a:cubicBezTo>
                <a:cubicBezTo>
                  <a:pt x="398" y="758"/>
                  <a:pt x="407" y="789"/>
                  <a:pt x="414" y="798"/>
                </a:cubicBezTo>
                <a:cubicBezTo>
                  <a:pt x="410" y="827"/>
                  <a:pt x="407" y="859"/>
                  <a:pt x="408" y="868"/>
                </a:cubicBezTo>
                <a:cubicBezTo>
                  <a:pt x="410" y="886"/>
                  <a:pt x="420" y="945"/>
                  <a:pt x="388" y="926"/>
                </a:cubicBezTo>
                <a:cubicBezTo>
                  <a:pt x="357" y="906"/>
                  <a:pt x="298" y="919"/>
                  <a:pt x="255" y="925"/>
                </a:cubicBezTo>
                <a:cubicBezTo>
                  <a:pt x="212" y="931"/>
                  <a:pt x="150" y="924"/>
                  <a:pt x="141" y="916"/>
                </a:cubicBezTo>
                <a:cubicBezTo>
                  <a:pt x="131" y="908"/>
                  <a:pt x="122" y="891"/>
                  <a:pt x="110" y="884"/>
                </a:cubicBezTo>
                <a:cubicBezTo>
                  <a:pt x="98" y="877"/>
                  <a:pt x="95" y="872"/>
                  <a:pt x="95" y="872"/>
                </a:cubicBezTo>
                <a:cubicBezTo>
                  <a:pt x="95" y="872"/>
                  <a:pt x="92" y="867"/>
                  <a:pt x="76" y="869"/>
                </a:cubicBezTo>
                <a:cubicBezTo>
                  <a:pt x="61" y="871"/>
                  <a:pt x="46" y="895"/>
                  <a:pt x="38" y="921"/>
                </a:cubicBezTo>
                <a:cubicBezTo>
                  <a:pt x="29" y="946"/>
                  <a:pt x="3" y="974"/>
                  <a:pt x="3" y="999"/>
                </a:cubicBezTo>
                <a:cubicBezTo>
                  <a:pt x="3" y="1025"/>
                  <a:pt x="0" y="1094"/>
                  <a:pt x="27" y="1085"/>
                </a:cubicBezTo>
                <a:cubicBezTo>
                  <a:pt x="62" y="1073"/>
                  <a:pt x="77" y="1028"/>
                  <a:pt x="94" y="1014"/>
                </a:cubicBezTo>
                <a:cubicBezTo>
                  <a:pt x="110" y="1000"/>
                  <a:pt x="126" y="996"/>
                  <a:pt x="125" y="991"/>
                </a:cubicBezTo>
                <a:cubicBezTo>
                  <a:pt x="124" y="986"/>
                  <a:pt x="123" y="983"/>
                  <a:pt x="123" y="983"/>
                </a:cubicBezTo>
                <a:cubicBezTo>
                  <a:pt x="123" y="983"/>
                  <a:pt x="146" y="980"/>
                  <a:pt x="170" y="985"/>
                </a:cubicBezTo>
                <a:cubicBezTo>
                  <a:pt x="194" y="990"/>
                  <a:pt x="304" y="1016"/>
                  <a:pt x="338" y="1016"/>
                </a:cubicBezTo>
                <a:cubicBezTo>
                  <a:pt x="372" y="1016"/>
                  <a:pt x="414" y="1042"/>
                  <a:pt x="436" y="1035"/>
                </a:cubicBezTo>
                <a:cubicBezTo>
                  <a:pt x="457" y="1028"/>
                  <a:pt x="486" y="1009"/>
                  <a:pt x="512" y="926"/>
                </a:cubicBezTo>
                <a:cubicBezTo>
                  <a:pt x="512" y="926"/>
                  <a:pt x="532" y="878"/>
                  <a:pt x="540" y="871"/>
                </a:cubicBezTo>
                <a:cubicBezTo>
                  <a:pt x="549" y="864"/>
                  <a:pt x="560" y="854"/>
                  <a:pt x="560" y="854"/>
                </a:cubicBezTo>
                <a:cubicBezTo>
                  <a:pt x="560" y="854"/>
                  <a:pt x="575" y="870"/>
                  <a:pt x="587" y="866"/>
                </a:cubicBezTo>
                <a:cubicBezTo>
                  <a:pt x="600" y="862"/>
                  <a:pt x="610" y="855"/>
                  <a:pt x="618" y="857"/>
                </a:cubicBezTo>
                <a:cubicBezTo>
                  <a:pt x="626" y="859"/>
                  <a:pt x="698" y="881"/>
                  <a:pt x="708" y="901"/>
                </a:cubicBezTo>
                <a:cubicBezTo>
                  <a:pt x="718" y="922"/>
                  <a:pt x="719" y="1016"/>
                  <a:pt x="739" y="1039"/>
                </a:cubicBezTo>
                <a:cubicBezTo>
                  <a:pt x="760" y="1061"/>
                  <a:pt x="801" y="1152"/>
                  <a:pt x="801" y="1185"/>
                </a:cubicBezTo>
                <a:cubicBezTo>
                  <a:pt x="801" y="1185"/>
                  <a:pt x="788" y="1206"/>
                  <a:pt x="785" y="1220"/>
                </a:cubicBezTo>
                <a:cubicBezTo>
                  <a:pt x="782" y="1235"/>
                  <a:pt x="776" y="1233"/>
                  <a:pt x="775" y="1242"/>
                </a:cubicBezTo>
                <a:cubicBezTo>
                  <a:pt x="774" y="1251"/>
                  <a:pt x="769" y="1256"/>
                  <a:pt x="784" y="1263"/>
                </a:cubicBezTo>
                <a:cubicBezTo>
                  <a:pt x="799" y="1270"/>
                  <a:pt x="846" y="1297"/>
                  <a:pt x="868" y="1304"/>
                </a:cubicBezTo>
                <a:cubicBezTo>
                  <a:pt x="891" y="1311"/>
                  <a:pt x="965" y="1345"/>
                  <a:pt x="980" y="1336"/>
                </a:cubicBezTo>
                <a:cubicBezTo>
                  <a:pt x="996" y="1327"/>
                  <a:pt x="996" y="1323"/>
                  <a:pt x="975" y="1306"/>
                </a:cubicBezTo>
                <a:close/>
                <a:moveTo>
                  <a:pt x="396" y="639"/>
                </a:moveTo>
                <a:cubicBezTo>
                  <a:pt x="390" y="632"/>
                  <a:pt x="379" y="566"/>
                  <a:pt x="381" y="545"/>
                </a:cubicBezTo>
                <a:cubicBezTo>
                  <a:pt x="383" y="523"/>
                  <a:pt x="388" y="464"/>
                  <a:pt x="386" y="432"/>
                </a:cubicBezTo>
                <a:cubicBezTo>
                  <a:pt x="384" y="400"/>
                  <a:pt x="400" y="407"/>
                  <a:pt x="400" y="407"/>
                </a:cubicBezTo>
                <a:cubicBezTo>
                  <a:pt x="398" y="446"/>
                  <a:pt x="424" y="499"/>
                  <a:pt x="426" y="529"/>
                </a:cubicBezTo>
                <a:cubicBezTo>
                  <a:pt x="428" y="559"/>
                  <a:pt x="419" y="612"/>
                  <a:pt x="425" y="637"/>
                </a:cubicBezTo>
                <a:cubicBezTo>
                  <a:pt x="431" y="663"/>
                  <a:pt x="420" y="667"/>
                  <a:pt x="420" y="667"/>
                </a:cubicBezTo>
                <a:cubicBezTo>
                  <a:pt x="419" y="660"/>
                  <a:pt x="402" y="647"/>
                  <a:pt x="396" y="639"/>
                </a:cubicBezTo>
                <a:close/>
              </a:path>
            </a:pathLst>
          </a:cu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de-DE" dirty="0">
              <a:latin typeface="+mn-lt"/>
            </a:endParaRPr>
          </a:p>
        </p:txBody>
      </p:sp>
      <p:sp>
        <p:nvSpPr>
          <p:cNvPr id="26" name="Freeform 13">
            <a:extLst>
              <a:ext uri="{FF2B5EF4-FFF2-40B4-BE49-F238E27FC236}">
                <a16:creationId xmlns:a16="http://schemas.microsoft.com/office/drawing/2014/main" id="{E2C4C7C4-822A-7549-A561-D3643F2ADAA1}"/>
              </a:ext>
            </a:extLst>
          </p:cNvPr>
          <p:cNvSpPr>
            <a:spLocks noEditPoints="1"/>
          </p:cNvSpPr>
          <p:nvPr/>
        </p:nvSpPr>
        <p:spPr bwMode="auto">
          <a:xfrm>
            <a:off x="6460358" y="1972409"/>
            <a:ext cx="923150" cy="1330381"/>
          </a:xfrm>
          <a:custGeom>
            <a:avLst/>
            <a:gdLst/>
            <a:ahLst/>
            <a:cxnLst>
              <a:cxn ang="0">
                <a:pos x="934" y="1345"/>
              </a:cxn>
              <a:cxn ang="0">
                <a:pos x="886" y="1265"/>
              </a:cxn>
              <a:cxn ang="0">
                <a:pos x="835" y="1135"/>
              </a:cxn>
              <a:cxn ang="0">
                <a:pos x="809" y="944"/>
              </a:cxn>
              <a:cxn ang="0">
                <a:pos x="776" y="873"/>
              </a:cxn>
              <a:cxn ang="0">
                <a:pos x="763" y="849"/>
              </a:cxn>
              <a:cxn ang="0">
                <a:pos x="658" y="696"/>
              </a:cxn>
              <a:cxn ang="0">
                <a:pos x="657" y="693"/>
              </a:cxn>
              <a:cxn ang="0">
                <a:pos x="677" y="612"/>
              </a:cxn>
              <a:cxn ang="0">
                <a:pos x="725" y="338"/>
              </a:cxn>
              <a:cxn ang="0">
                <a:pos x="920" y="390"/>
              </a:cxn>
              <a:cxn ang="0">
                <a:pos x="828" y="167"/>
              </a:cxn>
              <a:cxn ang="0">
                <a:pos x="786" y="106"/>
              </a:cxn>
              <a:cxn ang="0">
                <a:pos x="746" y="122"/>
              </a:cxn>
              <a:cxn ang="0">
                <a:pos x="728" y="130"/>
              </a:cxn>
              <a:cxn ang="0">
                <a:pos x="709" y="65"/>
              </a:cxn>
              <a:cxn ang="0">
                <a:pos x="556" y="161"/>
              </a:cxn>
              <a:cxn ang="0">
                <a:pos x="571" y="221"/>
              </a:cxn>
              <a:cxn ang="0">
                <a:pos x="523" y="287"/>
              </a:cxn>
              <a:cxn ang="0">
                <a:pos x="382" y="392"/>
              </a:cxn>
              <a:cxn ang="0">
                <a:pos x="281" y="572"/>
              </a:cxn>
              <a:cxn ang="0">
                <a:pos x="250" y="634"/>
              </a:cxn>
              <a:cxn ang="0">
                <a:pos x="273" y="653"/>
              </a:cxn>
              <a:cxn ang="0">
                <a:pos x="313" y="612"/>
              </a:cxn>
              <a:cxn ang="0">
                <a:pos x="428" y="437"/>
              </a:cxn>
              <a:cxn ang="0">
                <a:pos x="502" y="409"/>
              </a:cxn>
              <a:cxn ang="0">
                <a:pos x="467" y="582"/>
              </a:cxn>
              <a:cxn ang="0">
                <a:pos x="411" y="701"/>
              </a:cxn>
              <a:cxn ang="0">
                <a:pos x="406" y="721"/>
              </a:cxn>
              <a:cxn ang="0">
                <a:pos x="410" y="835"/>
              </a:cxn>
              <a:cxn ang="0">
                <a:pos x="415" y="929"/>
              </a:cxn>
              <a:cxn ang="0">
                <a:pos x="260" y="981"/>
              </a:cxn>
              <a:cxn ang="0">
                <a:pos x="117" y="935"/>
              </a:cxn>
              <a:cxn ang="0">
                <a:pos x="84" y="918"/>
              </a:cxn>
              <a:cxn ang="0">
                <a:pos x="6" y="1046"/>
              </a:cxn>
              <a:cxn ang="0">
                <a:pos x="96" y="1064"/>
              </a:cxn>
              <a:cxn ang="0">
                <a:pos x="127" y="1034"/>
              </a:cxn>
              <a:cxn ang="0">
                <a:pos x="341" y="1074"/>
              </a:cxn>
              <a:cxn ang="0">
                <a:pos x="517" y="989"/>
              </a:cxn>
              <a:cxn ang="0">
                <a:pos x="567" y="919"/>
              </a:cxn>
              <a:cxn ang="0">
                <a:pos x="625" y="923"/>
              </a:cxn>
              <a:cxn ang="0">
                <a:pos x="741" y="1110"/>
              </a:cxn>
              <a:cxn ang="0">
                <a:pos x="781" y="1292"/>
              </a:cxn>
              <a:cxn ang="0">
                <a:pos x="778" y="1335"/>
              </a:cxn>
              <a:cxn ang="0">
                <a:pos x="972" y="1414"/>
              </a:cxn>
              <a:cxn ang="0">
                <a:pos x="744" y="193"/>
              </a:cxn>
              <a:cxn ang="0">
                <a:pos x="794" y="209"/>
              </a:cxn>
              <a:cxn ang="0">
                <a:pos x="805" y="270"/>
              </a:cxn>
              <a:cxn ang="0">
                <a:pos x="738" y="215"/>
              </a:cxn>
            </a:cxnLst>
            <a:rect l="0" t="0" r="r" b="b"/>
            <a:pathLst>
              <a:path w="988" h="1423">
                <a:moveTo>
                  <a:pt x="968" y="1385"/>
                </a:moveTo>
                <a:cubicBezTo>
                  <a:pt x="948" y="1368"/>
                  <a:pt x="937" y="1350"/>
                  <a:pt x="934" y="1345"/>
                </a:cubicBezTo>
                <a:cubicBezTo>
                  <a:pt x="931" y="1339"/>
                  <a:pt x="902" y="1312"/>
                  <a:pt x="895" y="1301"/>
                </a:cubicBezTo>
                <a:cubicBezTo>
                  <a:pt x="887" y="1291"/>
                  <a:pt x="895" y="1269"/>
                  <a:pt x="886" y="1265"/>
                </a:cubicBezTo>
                <a:cubicBezTo>
                  <a:pt x="877" y="1262"/>
                  <a:pt x="870" y="1275"/>
                  <a:pt x="870" y="1275"/>
                </a:cubicBezTo>
                <a:cubicBezTo>
                  <a:pt x="870" y="1275"/>
                  <a:pt x="833" y="1161"/>
                  <a:pt x="835" y="1135"/>
                </a:cubicBezTo>
                <a:cubicBezTo>
                  <a:pt x="837" y="1110"/>
                  <a:pt x="831" y="1058"/>
                  <a:pt x="820" y="1039"/>
                </a:cubicBezTo>
                <a:cubicBezTo>
                  <a:pt x="808" y="1020"/>
                  <a:pt x="810" y="957"/>
                  <a:pt x="809" y="944"/>
                </a:cubicBezTo>
                <a:cubicBezTo>
                  <a:pt x="807" y="930"/>
                  <a:pt x="793" y="914"/>
                  <a:pt x="793" y="914"/>
                </a:cubicBezTo>
                <a:cubicBezTo>
                  <a:pt x="793" y="914"/>
                  <a:pt x="787" y="890"/>
                  <a:pt x="776" y="873"/>
                </a:cubicBezTo>
                <a:cubicBezTo>
                  <a:pt x="771" y="864"/>
                  <a:pt x="767" y="857"/>
                  <a:pt x="762" y="850"/>
                </a:cubicBezTo>
                <a:cubicBezTo>
                  <a:pt x="763" y="849"/>
                  <a:pt x="763" y="849"/>
                  <a:pt x="763" y="849"/>
                </a:cubicBezTo>
                <a:cubicBezTo>
                  <a:pt x="763" y="849"/>
                  <a:pt x="702" y="742"/>
                  <a:pt x="677" y="721"/>
                </a:cubicBezTo>
                <a:cubicBezTo>
                  <a:pt x="666" y="711"/>
                  <a:pt x="661" y="704"/>
                  <a:pt x="658" y="696"/>
                </a:cubicBezTo>
                <a:cubicBezTo>
                  <a:pt x="660" y="696"/>
                  <a:pt x="660" y="696"/>
                  <a:pt x="660" y="696"/>
                </a:cubicBezTo>
                <a:cubicBezTo>
                  <a:pt x="659" y="695"/>
                  <a:pt x="658" y="694"/>
                  <a:pt x="657" y="693"/>
                </a:cubicBezTo>
                <a:cubicBezTo>
                  <a:pt x="656" y="687"/>
                  <a:pt x="656" y="680"/>
                  <a:pt x="656" y="670"/>
                </a:cubicBezTo>
                <a:cubicBezTo>
                  <a:pt x="661" y="654"/>
                  <a:pt x="672" y="633"/>
                  <a:pt x="677" y="612"/>
                </a:cubicBezTo>
                <a:cubicBezTo>
                  <a:pt x="685" y="577"/>
                  <a:pt x="719" y="465"/>
                  <a:pt x="716" y="437"/>
                </a:cubicBezTo>
                <a:cubicBezTo>
                  <a:pt x="713" y="408"/>
                  <a:pt x="724" y="342"/>
                  <a:pt x="725" y="338"/>
                </a:cubicBezTo>
                <a:cubicBezTo>
                  <a:pt x="726" y="333"/>
                  <a:pt x="783" y="378"/>
                  <a:pt x="827" y="384"/>
                </a:cubicBezTo>
                <a:cubicBezTo>
                  <a:pt x="870" y="391"/>
                  <a:pt x="900" y="407"/>
                  <a:pt x="920" y="390"/>
                </a:cubicBezTo>
                <a:cubicBezTo>
                  <a:pt x="939" y="373"/>
                  <a:pt x="930" y="332"/>
                  <a:pt x="920" y="313"/>
                </a:cubicBezTo>
                <a:cubicBezTo>
                  <a:pt x="910" y="293"/>
                  <a:pt x="838" y="177"/>
                  <a:pt x="828" y="167"/>
                </a:cubicBezTo>
                <a:cubicBezTo>
                  <a:pt x="818" y="156"/>
                  <a:pt x="819" y="156"/>
                  <a:pt x="817" y="146"/>
                </a:cubicBezTo>
                <a:cubicBezTo>
                  <a:pt x="815" y="136"/>
                  <a:pt x="793" y="106"/>
                  <a:pt x="786" y="106"/>
                </a:cubicBezTo>
                <a:cubicBezTo>
                  <a:pt x="778" y="106"/>
                  <a:pt x="768" y="104"/>
                  <a:pt x="766" y="110"/>
                </a:cubicBezTo>
                <a:cubicBezTo>
                  <a:pt x="766" y="110"/>
                  <a:pt x="746" y="98"/>
                  <a:pt x="746" y="122"/>
                </a:cubicBezTo>
                <a:cubicBezTo>
                  <a:pt x="746" y="122"/>
                  <a:pt x="744" y="125"/>
                  <a:pt x="735" y="124"/>
                </a:cubicBezTo>
                <a:cubicBezTo>
                  <a:pt x="729" y="124"/>
                  <a:pt x="728" y="127"/>
                  <a:pt x="728" y="130"/>
                </a:cubicBezTo>
                <a:cubicBezTo>
                  <a:pt x="723" y="125"/>
                  <a:pt x="715" y="116"/>
                  <a:pt x="716" y="108"/>
                </a:cubicBezTo>
                <a:cubicBezTo>
                  <a:pt x="717" y="95"/>
                  <a:pt x="714" y="77"/>
                  <a:pt x="709" y="65"/>
                </a:cubicBezTo>
                <a:cubicBezTo>
                  <a:pt x="698" y="41"/>
                  <a:pt x="620" y="0"/>
                  <a:pt x="560" y="60"/>
                </a:cubicBezTo>
                <a:cubicBezTo>
                  <a:pt x="560" y="60"/>
                  <a:pt x="531" y="118"/>
                  <a:pt x="556" y="161"/>
                </a:cubicBezTo>
                <a:cubicBezTo>
                  <a:pt x="581" y="204"/>
                  <a:pt x="583" y="193"/>
                  <a:pt x="581" y="201"/>
                </a:cubicBezTo>
                <a:cubicBezTo>
                  <a:pt x="578" y="210"/>
                  <a:pt x="575" y="212"/>
                  <a:pt x="571" y="221"/>
                </a:cubicBezTo>
                <a:cubicBezTo>
                  <a:pt x="566" y="229"/>
                  <a:pt x="552" y="242"/>
                  <a:pt x="549" y="243"/>
                </a:cubicBezTo>
                <a:cubicBezTo>
                  <a:pt x="546" y="245"/>
                  <a:pt x="524" y="275"/>
                  <a:pt x="523" y="287"/>
                </a:cubicBezTo>
                <a:cubicBezTo>
                  <a:pt x="522" y="299"/>
                  <a:pt x="504" y="314"/>
                  <a:pt x="491" y="317"/>
                </a:cubicBezTo>
                <a:cubicBezTo>
                  <a:pt x="459" y="324"/>
                  <a:pt x="397" y="384"/>
                  <a:pt x="382" y="392"/>
                </a:cubicBezTo>
                <a:cubicBezTo>
                  <a:pt x="370" y="399"/>
                  <a:pt x="372" y="412"/>
                  <a:pt x="354" y="428"/>
                </a:cubicBezTo>
                <a:cubicBezTo>
                  <a:pt x="336" y="444"/>
                  <a:pt x="293" y="562"/>
                  <a:pt x="281" y="572"/>
                </a:cubicBezTo>
                <a:cubicBezTo>
                  <a:pt x="269" y="582"/>
                  <a:pt x="256" y="608"/>
                  <a:pt x="256" y="617"/>
                </a:cubicBezTo>
                <a:cubicBezTo>
                  <a:pt x="256" y="617"/>
                  <a:pt x="244" y="627"/>
                  <a:pt x="250" y="634"/>
                </a:cubicBezTo>
                <a:cubicBezTo>
                  <a:pt x="255" y="640"/>
                  <a:pt x="255" y="648"/>
                  <a:pt x="263" y="648"/>
                </a:cubicBezTo>
                <a:cubicBezTo>
                  <a:pt x="263" y="648"/>
                  <a:pt x="269" y="656"/>
                  <a:pt x="273" y="653"/>
                </a:cubicBezTo>
                <a:cubicBezTo>
                  <a:pt x="273" y="653"/>
                  <a:pt x="285" y="661"/>
                  <a:pt x="293" y="659"/>
                </a:cubicBezTo>
                <a:cubicBezTo>
                  <a:pt x="302" y="657"/>
                  <a:pt x="317" y="659"/>
                  <a:pt x="313" y="612"/>
                </a:cubicBezTo>
                <a:cubicBezTo>
                  <a:pt x="308" y="566"/>
                  <a:pt x="351" y="547"/>
                  <a:pt x="368" y="517"/>
                </a:cubicBezTo>
                <a:cubicBezTo>
                  <a:pt x="385" y="486"/>
                  <a:pt x="428" y="445"/>
                  <a:pt x="428" y="437"/>
                </a:cubicBezTo>
                <a:cubicBezTo>
                  <a:pt x="428" y="437"/>
                  <a:pt x="463" y="438"/>
                  <a:pt x="488" y="418"/>
                </a:cubicBezTo>
                <a:cubicBezTo>
                  <a:pt x="513" y="399"/>
                  <a:pt x="502" y="409"/>
                  <a:pt x="502" y="409"/>
                </a:cubicBezTo>
                <a:cubicBezTo>
                  <a:pt x="502" y="409"/>
                  <a:pt x="508" y="447"/>
                  <a:pt x="492" y="471"/>
                </a:cubicBezTo>
                <a:cubicBezTo>
                  <a:pt x="475" y="495"/>
                  <a:pt x="467" y="564"/>
                  <a:pt x="467" y="582"/>
                </a:cubicBezTo>
                <a:cubicBezTo>
                  <a:pt x="467" y="582"/>
                  <a:pt x="435" y="621"/>
                  <a:pt x="428" y="648"/>
                </a:cubicBezTo>
                <a:cubicBezTo>
                  <a:pt x="424" y="660"/>
                  <a:pt x="417" y="680"/>
                  <a:pt x="411" y="701"/>
                </a:cubicBezTo>
                <a:cubicBezTo>
                  <a:pt x="410" y="702"/>
                  <a:pt x="410" y="702"/>
                  <a:pt x="410" y="702"/>
                </a:cubicBezTo>
                <a:cubicBezTo>
                  <a:pt x="410" y="702"/>
                  <a:pt x="408" y="709"/>
                  <a:pt x="406" y="721"/>
                </a:cubicBezTo>
                <a:cubicBezTo>
                  <a:pt x="402" y="737"/>
                  <a:pt x="400" y="753"/>
                  <a:pt x="401" y="766"/>
                </a:cubicBezTo>
                <a:cubicBezTo>
                  <a:pt x="400" y="788"/>
                  <a:pt x="402" y="813"/>
                  <a:pt x="410" y="835"/>
                </a:cubicBezTo>
                <a:cubicBezTo>
                  <a:pt x="414" y="845"/>
                  <a:pt x="418" y="852"/>
                  <a:pt x="423" y="859"/>
                </a:cubicBezTo>
                <a:cubicBezTo>
                  <a:pt x="419" y="888"/>
                  <a:pt x="414" y="919"/>
                  <a:pt x="415" y="929"/>
                </a:cubicBezTo>
                <a:cubicBezTo>
                  <a:pt x="417" y="946"/>
                  <a:pt x="425" y="1005"/>
                  <a:pt x="394" y="985"/>
                </a:cubicBezTo>
                <a:cubicBezTo>
                  <a:pt x="363" y="965"/>
                  <a:pt x="303" y="976"/>
                  <a:pt x="260" y="981"/>
                </a:cubicBezTo>
                <a:cubicBezTo>
                  <a:pt x="217" y="985"/>
                  <a:pt x="155" y="976"/>
                  <a:pt x="146" y="968"/>
                </a:cubicBezTo>
                <a:cubicBezTo>
                  <a:pt x="138" y="959"/>
                  <a:pt x="129" y="942"/>
                  <a:pt x="117" y="935"/>
                </a:cubicBezTo>
                <a:cubicBezTo>
                  <a:pt x="105" y="927"/>
                  <a:pt x="102" y="922"/>
                  <a:pt x="102" y="922"/>
                </a:cubicBezTo>
                <a:cubicBezTo>
                  <a:pt x="102" y="922"/>
                  <a:pt x="99" y="917"/>
                  <a:pt x="84" y="918"/>
                </a:cubicBezTo>
                <a:cubicBezTo>
                  <a:pt x="69" y="920"/>
                  <a:pt x="52" y="944"/>
                  <a:pt x="43" y="969"/>
                </a:cubicBezTo>
                <a:cubicBezTo>
                  <a:pt x="34" y="994"/>
                  <a:pt x="7" y="1021"/>
                  <a:pt x="6" y="1046"/>
                </a:cubicBezTo>
                <a:cubicBezTo>
                  <a:pt x="5" y="1072"/>
                  <a:pt x="0" y="1141"/>
                  <a:pt x="28" y="1133"/>
                </a:cubicBezTo>
                <a:cubicBezTo>
                  <a:pt x="63" y="1122"/>
                  <a:pt x="79" y="1077"/>
                  <a:pt x="96" y="1064"/>
                </a:cubicBezTo>
                <a:cubicBezTo>
                  <a:pt x="113" y="1050"/>
                  <a:pt x="129" y="1048"/>
                  <a:pt x="129" y="1042"/>
                </a:cubicBezTo>
                <a:cubicBezTo>
                  <a:pt x="128" y="1037"/>
                  <a:pt x="127" y="1034"/>
                  <a:pt x="127" y="1034"/>
                </a:cubicBezTo>
                <a:cubicBezTo>
                  <a:pt x="127" y="1034"/>
                  <a:pt x="149" y="1032"/>
                  <a:pt x="174" y="1038"/>
                </a:cubicBezTo>
                <a:cubicBezTo>
                  <a:pt x="198" y="1044"/>
                  <a:pt x="307" y="1073"/>
                  <a:pt x="341" y="1074"/>
                </a:cubicBezTo>
                <a:cubicBezTo>
                  <a:pt x="374" y="1075"/>
                  <a:pt x="416" y="1102"/>
                  <a:pt x="438" y="1096"/>
                </a:cubicBezTo>
                <a:cubicBezTo>
                  <a:pt x="459" y="1089"/>
                  <a:pt x="489" y="1072"/>
                  <a:pt x="517" y="989"/>
                </a:cubicBezTo>
                <a:cubicBezTo>
                  <a:pt x="517" y="989"/>
                  <a:pt x="539" y="942"/>
                  <a:pt x="548" y="935"/>
                </a:cubicBezTo>
                <a:cubicBezTo>
                  <a:pt x="556" y="928"/>
                  <a:pt x="567" y="919"/>
                  <a:pt x="567" y="919"/>
                </a:cubicBezTo>
                <a:cubicBezTo>
                  <a:pt x="567" y="919"/>
                  <a:pt x="582" y="935"/>
                  <a:pt x="595" y="932"/>
                </a:cubicBezTo>
                <a:cubicBezTo>
                  <a:pt x="607" y="928"/>
                  <a:pt x="617" y="921"/>
                  <a:pt x="625" y="923"/>
                </a:cubicBezTo>
                <a:cubicBezTo>
                  <a:pt x="633" y="926"/>
                  <a:pt x="705" y="950"/>
                  <a:pt x="714" y="971"/>
                </a:cubicBezTo>
                <a:cubicBezTo>
                  <a:pt x="724" y="992"/>
                  <a:pt x="721" y="1086"/>
                  <a:pt x="741" y="1110"/>
                </a:cubicBezTo>
                <a:cubicBezTo>
                  <a:pt x="761" y="1133"/>
                  <a:pt x="799" y="1225"/>
                  <a:pt x="798" y="1257"/>
                </a:cubicBezTo>
                <a:cubicBezTo>
                  <a:pt x="798" y="1257"/>
                  <a:pt x="784" y="1278"/>
                  <a:pt x="781" y="1292"/>
                </a:cubicBezTo>
                <a:cubicBezTo>
                  <a:pt x="777" y="1307"/>
                  <a:pt x="771" y="1304"/>
                  <a:pt x="770" y="1314"/>
                </a:cubicBezTo>
                <a:cubicBezTo>
                  <a:pt x="768" y="1323"/>
                  <a:pt x="763" y="1328"/>
                  <a:pt x="778" y="1335"/>
                </a:cubicBezTo>
                <a:cubicBezTo>
                  <a:pt x="793" y="1343"/>
                  <a:pt x="839" y="1371"/>
                  <a:pt x="861" y="1379"/>
                </a:cubicBezTo>
                <a:cubicBezTo>
                  <a:pt x="884" y="1387"/>
                  <a:pt x="957" y="1423"/>
                  <a:pt x="972" y="1414"/>
                </a:cubicBezTo>
                <a:cubicBezTo>
                  <a:pt x="988" y="1406"/>
                  <a:pt x="988" y="1402"/>
                  <a:pt x="968" y="1385"/>
                </a:cubicBezTo>
                <a:close/>
                <a:moveTo>
                  <a:pt x="744" y="193"/>
                </a:moveTo>
                <a:cubicBezTo>
                  <a:pt x="753" y="196"/>
                  <a:pt x="763" y="199"/>
                  <a:pt x="770" y="199"/>
                </a:cubicBezTo>
                <a:cubicBezTo>
                  <a:pt x="789" y="199"/>
                  <a:pt x="791" y="197"/>
                  <a:pt x="794" y="209"/>
                </a:cubicBezTo>
                <a:cubicBezTo>
                  <a:pt x="797" y="221"/>
                  <a:pt x="829" y="257"/>
                  <a:pt x="829" y="278"/>
                </a:cubicBezTo>
                <a:cubicBezTo>
                  <a:pt x="829" y="278"/>
                  <a:pt x="821" y="281"/>
                  <a:pt x="805" y="270"/>
                </a:cubicBezTo>
                <a:cubicBezTo>
                  <a:pt x="789" y="258"/>
                  <a:pt x="783" y="270"/>
                  <a:pt x="758" y="238"/>
                </a:cubicBezTo>
                <a:cubicBezTo>
                  <a:pt x="746" y="223"/>
                  <a:pt x="741" y="217"/>
                  <a:pt x="738" y="215"/>
                </a:cubicBezTo>
                <a:cubicBezTo>
                  <a:pt x="741" y="214"/>
                  <a:pt x="747" y="210"/>
                  <a:pt x="744" y="193"/>
                </a:cubicBezTo>
                <a:close/>
              </a:path>
            </a:pathLst>
          </a:cu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de-DE" dirty="0">
              <a:latin typeface="+mn-lt"/>
            </a:endParaRPr>
          </a:p>
        </p:txBody>
      </p:sp>
      <p:sp>
        <p:nvSpPr>
          <p:cNvPr id="27" name="Freeform 14">
            <a:extLst>
              <a:ext uri="{FF2B5EF4-FFF2-40B4-BE49-F238E27FC236}">
                <a16:creationId xmlns:a16="http://schemas.microsoft.com/office/drawing/2014/main" id="{BF326D97-F933-4C45-9F30-7FE6A6767E5E}"/>
              </a:ext>
            </a:extLst>
          </p:cNvPr>
          <p:cNvSpPr>
            <a:spLocks/>
          </p:cNvSpPr>
          <p:nvPr/>
        </p:nvSpPr>
        <p:spPr bwMode="auto">
          <a:xfrm>
            <a:off x="9606237" y="2061220"/>
            <a:ext cx="837800" cy="1241570"/>
          </a:xfrm>
          <a:custGeom>
            <a:avLst/>
            <a:gdLst/>
            <a:ahLst/>
            <a:cxnLst>
              <a:cxn ang="0">
                <a:pos x="875" y="1275"/>
              </a:cxn>
              <a:cxn ang="0">
                <a:pos x="834" y="1187"/>
              </a:cxn>
              <a:cxn ang="0">
                <a:pos x="825" y="1160"/>
              </a:cxn>
              <a:cxn ang="0">
                <a:pos x="849" y="903"/>
              </a:cxn>
              <a:cxn ang="0">
                <a:pos x="822" y="769"/>
              </a:cxn>
              <a:cxn ang="0">
                <a:pos x="694" y="687"/>
              </a:cxn>
              <a:cxn ang="0">
                <a:pos x="652" y="526"/>
              </a:cxn>
              <a:cxn ang="0">
                <a:pos x="730" y="330"/>
              </a:cxn>
              <a:cxn ang="0">
                <a:pos x="742" y="270"/>
              </a:cxn>
              <a:cxn ang="0">
                <a:pos x="711" y="254"/>
              </a:cxn>
              <a:cxn ang="0">
                <a:pos x="687" y="298"/>
              </a:cxn>
              <a:cxn ang="0">
                <a:pos x="634" y="267"/>
              </a:cxn>
              <a:cxn ang="0">
                <a:pos x="622" y="190"/>
              </a:cxn>
              <a:cxn ang="0">
                <a:pos x="635" y="188"/>
              </a:cxn>
              <a:cxn ang="0">
                <a:pos x="663" y="145"/>
              </a:cxn>
              <a:cxn ang="0">
                <a:pos x="659" y="138"/>
              </a:cxn>
              <a:cxn ang="0">
                <a:pos x="658" y="122"/>
              </a:cxn>
              <a:cxn ang="0">
                <a:pos x="642" y="82"/>
              </a:cxn>
              <a:cxn ang="0">
                <a:pos x="577" y="1"/>
              </a:cxn>
              <a:cxn ang="0">
                <a:pos x="474" y="79"/>
              </a:cxn>
              <a:cxn ang="0">
                <a:pos x="514" y="174"/>
              </a:cxn>
              <a:cxn ang="0">
                <a:pos x="493" y="201"/>
              </a:cxn>
              <a:cxn ang="0">
                <a:pos x="441" y="280"/>
              </a:cxn>
              <a:cxn ang="0">
                <a:pos x="314" y="401"/>
              </a:cxn>
              <a:cxn ang="0">
                <a:pos x="232" y="597"/>
              </a:cxn>
              <a:cxn ang="0">
                <a:pos x="241" y="628"/>
              </a:cxn>
              <a:cxn ang="0">
                <a:pos x="272" y="636"/>
              </a:cxn>
              <a:cxn ang="0">
                <a:pos x="335" y="489"/>
              </a:cxn>
              <a:cxn ang="0">
                <a:pos x="447" y="380"/>
              </a:cxn>
              <a:cxn ang="0">
                <a:pos x="454" y="433"/>
              </a:cxn>
              <a:cxn ang="0">
                <a:pos x="405" y="614"/>
              </a:cxn>
              <a:cxn ang="0">
                <a:pos x="398" y="783"/>
              </a:cxn>
              <a:cxn ang="0">
                <a:pos x="351" y="921"/>
              </a:cxn>
              <a:cxn ang="0">
                <a:pos x="69" y="1132"/>
              </a:cxn>
              <a:cxn ang="0">
                <a:pos x="5" y="1195"/>
              </a:cxn>
              <a:cxn ang="0">
                <a:pos x="149" y="1325"/>
              </a:cxn>
              <a:cxn ang="0">
                <a:pos x="154" y="1244"/>
              </a:cxn>
              <a:cxn ang="0">
                <a:pos x="144" y="1172"/>
              </a:cxn>
              <a:cxn ang="0">
                <a:pos x="250" y="1111"/>
              </a:cxn>
              <a:cxn ang="0">
                <a:pos x="486" y="946"/>
              </a:cxn>
              <a:cxn ang="0">
                <a:pos x="558" y="821"/>
              </a:cxn>
              <a:cxn ang="0">
                <a:pos x="651" y="819"/>
              </a:cxn>
              <a:cxn ang="0">
                <a:pos x="757" y="988"/>
              </a:cxn>
              <a:cxn ang="0">
                <a:pos x="714" y="1173"/>
              </a:cxn>
              <a:cxn ang="0">
                <a:pos x="739" y="1229"/>
              </a:cxn>
              <a:cxn ang="0">
                <a:pos x="891" y="1318"/>
              </a:cxn>
            </a:cxnLst>
            <a:rect l="0" t="0" r="r" b="b"/>
            <a:pathLst>
              <a:path w="896" h="1329">
                <a:moveTo>
                  <a:pt x="882" y="1282"/>
                </a:moveTo>
                <a:cubicBezTo>
                  <a:pt x="875" y="1275"/>
                  <a:pt x="875" y="1275"/>
                  <a:pt x="875" y="1275"/>
                </a:cubicBezTo>
                <a:cubicBezTo>
                  <a:pt x="863" y="1256"/>
                  <a:pt x="863" y="1256"/>
                  <a:pt x="863" y="1256"/>
                </a:cubicBezTo>
                <a:cubicBezTo>
                  <a:pt x="834" y="1187"/>
                  <a:pt x="834" y="1187"/>
                  <a:pt x="834" y="1187"/>
                </a:cubicBezTo>
                <a:cubicBezTo>
                  <a:pt x="834" y="1187"/>
                  <a:pt x="852" y="1162"/>
                  <a:pt x="839" y="1159"/>
                </a:cubicBezTo>
                <a:cubicBezTo>
                  <a:pt x="826" y="1155"/>
                  <a:pt x="825" y="1160"/>
                  <a:pt x="825" y="1160"/>
                </a:cubicBezTo>
                <a:cubicBezTo>
                  <a:pt x="825" y="1160"/>
                  <a:pt x="818" y="1098"/>
                  <a:pt x="828" y="1048"/>
                </a:cubicBezTo>
                <a:cubicBezTo>
                  <a:pt x="838" y="998"/>
                  <a:pt x="854" y="942"/>
                  <a:pt x="849" y="903"/>
                </a:cubicBezTo>
                <a:cubicBezTo>
                  <a:pt x="843" y="864"/>
                  <a:pt x="858" y="851"/>
                  <a:pt x="861" y="837"/>
                </a:cubicBezTo>
                <a:cubicBezTo>
                  <a:pt x="863" y="823"/>
                  <a:pt x="857" y="788"/>
                  <a:pt x="822" y="769"/>
                </a:cubicBezTo>
                <a:cubicBezTo>
                  <a:pt x="786" y="751"/>
                  <a:pt x="759" y="721"/>
                  <a:pt x="730" y="704"/>
                </a:cubicBezTo>
                <a:cubicBezTo>
                  <a:pt x="721" y="699"/>
                  <a:pt x="708" y="693"/>
                  <a:pt x="694" y="687"/>
                </a:cubicBezTo>
                <a:cubicBezTo>
                  <a:pt x="667" y="655"/>
                  <a:pt x="632" y="616"/>
                  <a:pt x="624" y="614"/>
                </a:cubicBezTo>
                <a:cubicBezTo>
                  <a:pt x="611" y="611"/>
                  <a:pt x="643" y="533"/>
                  <a:pt x="652" y="526"/>
                </a:cubicBezTo>
                <a:cubicBezTo>
                  <a:pt x="661" y="518"/>
                  <a:pt x="700" y="460"/>
                  <a:pt x="704" y="439"/>
                </a:cubicBezTo>
                <a:cubicBezTo>
                  <a:pt x="707" y="418"/>
                  <a:pt x="730" y="330"/>
                  <a:pt x="730" y="330"/>
                </a:cubicBezTo>
                <a:cubicBezTo>
                  <a:pt x="730" y="330"/>
                  <a:pt x="741" y="316"/>
                  <a:pt x="743" y="304"/>
                </a:cubicBezTo>
                <a:cubicBezTo>
                  <a:pt x="744" y="293"/>
                  <a:pt x="752" y="281"/>
                  <a:pt x="742" y="270"/>
                </a:cubicBezTo>
                <a:cubicBezTo>
                  <a:pt x="736" y="262"/>
                  <a:pt x="737" y="252"/>
                  <a:pt x="727" y="257"/>
                </a:cubicBezTo>
                <a:cubicBezTo>
                  <a:pt x="724" y="259"/>
                  <a:pt x="723" y="245"/>
                  <a:pt x="711" y="254"/>
                </a:cubicBezTo>
                <a:cubicBezTo>
                  <a:pt x="709" y="256"/>
                  <a:pt x="706" y="244"/>
                  <a:pt x="694" y="259"/>
                </a:cubicBezTo>
                <a:cubicBezTo>
                  <a:pt x="679" y="277"/>
                  <a:pt x="680" y="282"/>
                  <a:pt x="687" y="298"/>
                </a:cubicBezTo>
                <a:cubicBezTo>
                  <a:pt x="693" y="314"/>
                  <a:pt x="702" y="319"/>
                  <a:pt x="661" y="397"/>
                </a:cubicBezTo>
                <a:cubicBezTo>
                  <a:pt x="661" y="397"/>
                  <a:pt x="661" y="318"/>
                  <a:pt x="634" y="267"/>
                </a:cubicBezTo>
                <a:cubicBezTo>
                  <a:pt x="608" y="219"/>
                  <a:pt x="614" y="213"/>
                  <a:pt x="614" y="213"/>
                </a:cubicBezTo>
                <a:cubicBezTo>
                  <a:pt x="622" y="190"/>
                  <a:pt x="622" y="190"/>
                  <a:pt x="622" y="190"/>
                </a:cubicBezTo>
                <a:cubicBezTo>
                  <a:pt x="622" y="190"/>
                  <a:pt x="623" y="190"/>
                  <a:pt x="626" y="189"/>
                </a:cubicBezTo>
                <a:cubicBezTo>
                  <a:pt x="630" y="189"/>
                  <a:pt x="633" y="189"/>
                  <a:pt x="635" y="188"/>
                </a:cubicBezTo>
                <a:cubicBezTo>
                  <a:pt x="643" y="185"/>
                  <a:pt x="670" y="181"/>
                  <a:pt x="657" y="157"/>
                </a:cubicBezTo>
                <a:cubicBezTo>
                  <a:pt x="657" y="157"/>
                  <a:pt x="665" y="148"/>
                  <a:pt x="663" y="145"/>
                </a:cubicBezTo>
                <a:cubicBezTo>
                  <a:pt x="663" y="143"/>
                  <a:pt x="660" y="141"/>
                  <a:pt x="659" y="141"/>
                </a:cubicBezTo>
                <a:cubicBezTo>
                  <a:pt x="659" y="140"/>
                  <a:pt x="659" y="139"/>
                  <a:pt x="659" y="138"/>
                </a:cubicBezTo>
                <a:cubicBezTo>
                  <a:pt x="660" y="136"/>
                  <a:pt x="662" y="134"/>
                  <a:pt x="662" y="132"/>
                </a:cubicBezTo>
                <a:cubicBezTo>
                  <a:pt x="661" y="130"/>
                  <a:pt x="658" y="122"/>
                  <a:pt x="658" y="122"/>
                </a:cubicBezTo>
                <a:cubicBezTo>
                  <a:pt x="658" y="122"/>
                  <a:pt x="669" y="112"/>
                  <a:pt x="661" y="105"/>
                </a:cubicBezTo>
                <a:cubicBezTo>
                  <a:pt x="654" y="97"/>
                  <a:pt x="641" y="93"/>
                  <a:pt x="642" y="82"/>
                </a:cubicBezTo>
                <a:cubicBezTo>
                  <a:pt x="644" y="72"/>
                  <a:pt x="648" y="52"/>
                  <a:pt x="635" y="37"/>
                </a:cubicBezTo>
                <a:cubicBezTo>
                  <a:pt x="623" y="22"/>
                  <a:pt x="621" y="2"/>
                  <a:pt x="577" y="1"/>
                </a:cubicBezTo>
                <a:cubicBezTo>
                  <a:pt x="538" y="0"/>
                  <a:pt x="503" y="7"/>
                  <a:pt x="485" y="44"/>
                </a:cubicBezTo>
                <a:cubicBezTo>
                  <a:pt x="475" y="59"/>
                  <a:pt x="474" y="75"/>
                  <a:pt x="474" y="79"/>
                </a:cubicBezTo>
                <a:cubicBezTo>
                  <a:pt x="474" y="79"/>
                  <a:pt x="467" y="140"/>
                  <a:pt x="509" y="168"/>
                </a:cubicBezTo>
                <a:cubicBezTo>
                  <a:pt x="509" y="168"/>
                  <a:pt x="512" y="171"/>
                  <a:pt x="514" y="174"/>
                </a:cubicBezTo>
                <a:cubicBezTo>
                  <a:pt x="514" y="175"/>
                  <a:pt x="513" y="176"/>
                  <a:pt x="513" y="177"/>
                </a:cubicBezTo>
                <a:cubicBezTo>
                  <a:pt x="509" y="186"/>
                  <a:pt x="496" y="200"/>
                  <a:pt x="493" y="201"/>
                </a:cubicBezTo>
                <a:cubicBezTo>
                  <a:pt x="490" y="203"/>
                  <a:pt x="471" y="235"/>
                  <a:pt x="471" y="247"/>
                </a:cubicBezTo>
                <a:cubicBezTo>
                  <a:pt x="471" y="259"/>
                  <a:pt x="454" y="276"/>
                  <a:pt x="441" y="280"/>
                </a:cubicBezTo>
                <a:cubicBezTo>
                  <a:pt x="410" y="289"/>
                  <a:pt x="353" y="354"/>
                  <a:pt x="339" y="363"/>
                </a:cubicBezTo>
                <a:cubicBezTo>
                  <a:pt x="327" y="371"/>
                  <a:pt x="331" y="383"/>
                  <a:pt x="314" y="401"/>
                </a:cubicBezTo>
                <a:cubicBezTo>
                  <a:pt x="297" y="419"/>
                  <a:pt x="264" y="540"/>
                  <a:pt x="253" y="551"/>
                </a:cubicBezTo>
                <a:cubicBezTo>
                  <a:pt x="242" y="562"/>
                  <a:pt x="231" y="589"/>
                  <a:pt x="232" y="597"/>
                </a:cubicBezTo>
                <a:cubicBezTo>
                  <a:pt x="232" y="597"/>
                  <a:pt x="221" y="609"/>
                  <a:pt x="227" y="615"/>
                </a:cubicBezTo>
                <a:cubicBezTo>
                  <a:pt x="233" y="621"/>
                  <a:pt x="233" y="629"/>
                  <a:pt x="241" y="628"/>
                </a:cubicBezTo>
                <a:cubicBezTo>
                  <a:pt x="241" y="628"/>
                  <a:pt x="248" y="635"/>
                  <a:pt x="251" y="633"/>
                </a:cubicBezTo>
                <a:cubicBezTo>
                  <a:pt x="251" y="633"/>
                  <a:pt x="264" y="639"/>
                  <a:pt x="272" y="636"/>
                </a:cubicBezTo>
                <a:cubicBezTo>
                  <a:pt x="281" y="633"/>
                  <a:pt x="296" y="634"/>
                  <a:pt x="288" y="588"/>
                </a:cubicBezTo>
                <a:cubicBezTo>
                  <a:pt x="280" y="542"/>
                  <a:pt x="320" y="520"/>
                  <a:pt x="335" y="489"/>
                </a:cubicBezTo>
                <a:cubicBezTo>
                  <a:pt x="350" y="457"/>
                  <a:pt x="389" y="412"/>
                  <a:pt x="388" y="404"/>
                </a:cubicBezTo>
                <a:cubicBezTo>
                  <a:pt x="388" y="404"/>
                  <a:pt x="424" y="402"/>
                  <a:pt x="447" y="380"/>
                </a:cubicBezTo>
                <a:cubicBezTo>
                  <a:pt x="470" y="359"/>
                  <a:pt x="460" y="371"/>
                  <a:pt x="460" y="371"/>
                </a:cubicBezTo>
                <a:cubicBezTo>
                  <a:pt x="460" y="371"/>
                  <a:pt x="469" y="408"/>
                  <a:pt x="454" y="433"/>
                </a:cubicBezTo>
                <a:cubicBezTo>
                  <a:pt x="440" y="458"/>
                  <a:pt x="437" y="528"/>
                  <a:pt x="439" y="545"/>
                </a:cubicBezTo>
                <a:cubicBezTo>
                  <a:pt x="439" y="545"/>
                  <a:pt x="411" y="587"/>
                  <a:pt x="405" y="614"/>
                </a:cubicBezTo>
                <a:cubicBezTo>
                  <a:pt x="400" y="642"/>
                  <a:pt x="380" y="707"/>
                  <a:pt x="389" y="740"/>
                </a:cubicBezTo>
                <a:cubicBezTo>
                  <a:pt x="392" y="749"/>
                  <a:pt x="395" y="765"/>
                  <a:pt x="398" y="783"/>
                </a:cubicBezTo>
                <a:cubicBezTo>
                  <a:pt x="386" y="850"/>
                  <a:pt x="386" y="850"/>
                  <a:pt x="386" y="850"/>
                </a:cubicBezTo>
                <a:cubicBezTo>
                  <a:pt x="387" y="873"/>
                  <a:pt x="371" y="902"/>
                  <a:pt x="351" y="921"/>
                </a:cubicBezTo>
                <a:cubicBezTo>
                  <a:pt x="310" y="959"/>
                  <a:pt x="235" y="1000"/>
                  <a:pt x="138" y="1094"/>
                </a:cubicBezTo>
                <a:cubicBezTo>
                  <a:pt x="138" y="1094"/>
                  <a:pt x="85" y="1132"/>
                  <a:pt x="69" y="1132"/>
                </a:cubicBezTo>
                <a:cubicBezTo>
                  <a:pt x="53" y="1132"/>
                  <a:pt x="26" y="1150"/>
                  <a:pt x="13" y="1166"/>
                </a:cubicBezTo>
                <a:cubicBezTo>
                  <a:pt x="0" y="1182"/>
                  <a:pt x="1" y="1181"/>
                  <a:pt x="5" y="1195"/>
                </a:cubicBezTo>
                <a:cubicBezTo>
                  <a:pt x="10" y="1210"/>
                  <a:pt x="59" y="1250"/>
                  <a:pt x="65" y="1257"/>
                </a:cubicBezTo>
                <a:cubicBezTo>
                  <a:pt x="70" y="1265"/>
                  <a:pt x="136" y="1325"/>
                  <a:pt x="149" y="1325"/>
                </a:cubicBezTo>
                <a:cubicBezTo>
                  <a:pt x="162" y="1325"/>
                  <a:pt x="183" y="1316"/>
                  <a:pt x="182" y="1303"/>
                </a:cubicBezTo>
                <a:cubicBezTo>
                  <a:pt x="180" y="1290"/>
                  <a:pt x="154" y="1250"/>
                  <a:pt x="154" y="1244"/>
                </a:cubicBezTo>
                <a:cubicBezTo>
                  <a:pt x="154" y="1239"/>
                  <a:pt x="144" y="1189"/>
                  <a:pt x="144" y="1189"/>
                </a:cubicBezTo>
                <a:cubicBezTo>
                  <a:pt x="144" y="1172"/>
                  <a:pt x="144" y="1172"/>
                  <a:pt x="144" y="1172"/>
                </a:cubicBezTo>
                <a:cubicBezTo>
                  <a:pt x="130" y="1166"/>
                  <a:pt x="130" y="1166"/>
                  <a:pt x="130" y="1166"/>
                </a:cubicBezTo>
                <a:cubicBezTo>
                  <a:pt x="130" y="1166"/>
                  <a:pt x="208" y="1123"/>
                  <a:pt x="250" y="1111"/>
                </a:cubicBezTo>
                <a:cubicBezTo>
                  <a:pt x="292" y="1100"/>
                  <a:pt x="399" y="1009"/>
                  <a:pt x="411" y="1007"/>
                </a:cubicBezTo>
                <a:cubicBezTo>
                  <a:pt x="423" y="1006"/>
                  <a:pt x="473" y="987"/>
                  <a:pt x="486" y="946"/>
                </a:cubicBezTo>
                <a:cubicBezTo>
                  <a:pt x="499" y="906"/>
                  <a:pt x="532" y="842"/>
                  <a:pt x="557" y="822"/>
                </a:cubicBezTo>
                <a:cubicBezTo>
                  <a:pt x="558" y="822"/>
                  <a:pt x="558" y="821"/>
                  <a:pt x="558" y="821"/>
                </a:cubicBezTo>
                <a:cubicBezTo>
                  <a:pt x="581" y="830"/>
                  <a:pt x="610" y="846"/>
                  <a:pt x="610" y="846"/>
                </a:cubicBezTo>
                <a:cubicBezTo>
                  <a:pt x="651" y="819"/>
                  <a:pt x="651" y="819"/>
                  <a:pt x="651" y="819"/>
                </a:cubicBezTo>
                <a:cubicBezTo>
                  <a:pt x="651" y="819"/>
                  <a:pt x="754" y="834"/>
                  <a:pt x="761" y="853"/>
                </a:cubicBezTo>
                <a:cubicBezTo>
                  <a:pt x="767" y="871"/>
                  <a:pt x="748" y="963"/>
                  <a:pt x="757" y="988"/>
                </a:cubicBezTo>
                <a:cubicBezTo>
                  <a:pt x="765" y="1013"/>
                  <a:pt x="763" y="1125"/>
                  <a:pt x="758" y="1127"/>
                </a:cubicBezTo>
                <a:cubicBezTo>
                  <a:pt x="752" y="1129"/>
                  <a:pt x="719" y="1154"/>
                  <a:pt x="714" y="1173"/>
                </a:cubicBezTo>
                <a:cubicBezTo>
                  <a:pt x="714" y="1173"/>
                  <a:pt x="700" y="1181"/>
                  <a:pt x="703" y="1188"/>
                </a:cubicBezTo>
                <a:cubicBezTo>
                  <a:pt x="707" y="1194"/>
                  <a:pt x="725" y="1216"/>
                  <a:pt x="739" y="1229"/>
                </a:cubicBezTo>
                <a:cubicBezTo>
                  <a:pt x="753" y="1242"/>
                  <a:pt x="824" y="1297"/>
                  <a:pt x="837" y="1304"/>
                </a:cubicBezTo>
                <a:cubicBezTo>
                  <a:pt x="850" y="1310"/>
                  <a:pt x="886" y="1329"/>
                  <a:pt x="891" y="1318"/>
                </a:cubicBezTo>
                <a:cubicBezTo>
                  <a:pt x="896" y="1307"/>
                  <a:pt x="890" y="1290"/>
                  <a:pt x="882" y="1282"/>
                </a:cubicBezTo>
                <a:close/>
              </a:path>
            </a:pathLst>
          </a:cu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de-DE" dirty="0">
              <a:latin typeface="+mn-lt"/>
            </a:endParaRPr>
          </a:p>
        </p:txBody>
      </p:sp>
      <p:sp>
        <p:nvSpPr>
          <p:cNvPr id="28" name="Freeform 15">
            <a:extLst>
              <a:ext uri="{FF2B5EF4-FFF2-40B4-BE49-F238E27FC236}">
                <a16:creationId xmlns:a16="http://schemas.microsoft.com/office/drawing/2014/main" id="{B8D93D54-17F1-4F4C-9866-E2649FFBE45B}"/>
              </a:ext>
            </a:extLst>
          </p:cNvPr>
          <p:cNvSpPr>
            <a:spLocks/>
          </p:cNvSpPr>
          <p:nvPr/>
        </p:nvSpPr>
        <p:spPr bwMode="auto">
          <a:xfrm>
            <a:off x="7543289" y="2035100"/>
            <a:ext cx="956240" cy="1267690"/>
          </a:xfrm>
          <a:custGeom>
            <a:avLst/>
            <a:gdLst/>
            <a:ahLst/>
            <a:cxnLst>
              <a:cxn ang="0">
                <a:pos x="969" y="1211"/>
              </a:cxn>
              <a:cxn ang="0">
                <a:pos x="922" y="1126"/>
              </a:cxn>
              <a:cxn ang="0">
                <a:pos x="876" y="987"/>
              </a:cxn>
              <a:cxn ang="0">
                <a:pos x="853" y="736"/>
              </a:cxn>
              <a:cxn ang="0">
                <a:pos x="737" y="658"/>
              </a:cxn>
              <a:cxn ang="0">
                <a:pos x="657" y="651"/>
              </a:cxn>
              <a:cxn ang="0">
                <a:pos x="660" y="514"/>
              </a:cxn>
              <a:cxn ang="0">
                <a:pos x="679" y="328"/>
              </a:cxn>
              <a:cxn ang="0">
                <a:pos x="651" y="244"/>
              </a:cxn>
              <a:cxn ang="0">
                <a:pos x="620" y="211"/>
              </a:cxn>
              <a:cxn ang="0">
                <a:pos x="639" y="168"/>
              </a:cxn>
              <a:cxn ang="0">
                <a:pos x="635" y="148"/>
              </a:cxn>
              <a:cxn ang="0">
                <a:pos x="633" y="126"/>
              </a:cxn>
              <a:cxn ang="0">
                <a:pos x="611" y="95"/>
              </a:cxn>
              <a:cxn ang="0">
                <a:pos x="605" y="59"/>
              </a:cxn>
              <a:cxn ang="0">
                <a:pos x="509" y="13"/>
              </a:cxn>
              <a:cxn ang="0">
                <a:pos x="483" y="22"/>
              </a:cxn>
              <a:cxn ang="0">
                <a:pos x="493" y="188"/>
              </a:cxn>
              <a:cxn ang="0">
                <a:pos x="358" y="327"/>
              </a:cxn>
              <a:cxn ang="0">
                <a:pos x="285" y="588"/>
              </a:cxn>
              <a:cxn ang="0">
                <a:pos x="302" y="689"/>
              </a:cxn>
              <a:cxn ang="0">
                <a:pos x="306" y="737"/>
              </a:cxn>
              <a:cxn ang="0">
                <a:pos x="340" y="731"/>
              </a:cxn>
              <a:cxn ang="0">
                <a:pos x="378" y="661"/>
              </a:cxn>
              <a:cxn ang="0">
                <a:pos x="337" y="599"/>
              </a:cxn>
              <a:cxn ang="0">
                <a:pos x="423" y="383"/>
              </a:cxn>
              <a:cxn ang="0">
                <a:pos x="475" y="424"/>
              </a:cxn>
              <a:cxn ang="0">
                <a:pos x="455" y="560"/>
              </a:cxn>
              <a:cxn ang="0">
                <a:pos x="379" y="745"/>
              </a:cxn>
              <a:cxn ang="0">
                <a:pos x="367" y="914"/>
              </a:cxn>
              <a:cxn ang="0">
                <a:pos x="195" y="1055"/>
              </a:cxn>
              <a:cxn ang="0">
                <a:pos x="49" y="1113"/>
              </a:cxn>
              <a:cxn ang="0">
                <a:pos x="12" y="1122"/>
              </a:cxn>
              <a:cxn ang="0">
                <a:pos x="34" y="1277"/>
              </a:cxn>
              <a:cxn ang="0">
                <a:pos x="118" y="1231"/>
              </a:cxn>
              <a:cxn ang="0">
                <a:pos x="123" y="1187"/>
              </a:cxn>
              <a:cxn ang="0">
                <a:pos x="348" y="1084"/>
              </a:cxn>
              <a:cxn ang="0">
                <a:pos x="472" y="929"/>
              </a:cxn>
              <a:cxn ang="0">
                <a:pos x="538" y="878"/>
              </a:cxn>
              <a:cxn ang="0">
                <a:pos x="633" y="827"/>
              </a:cxn>
              <a:cxn ang="0">
                <a:pos x="779" y="955"/>
              </a:cxn>
              <a:cxn ang="0">
                <a:pos x="812" y="1148"/>
              </a:cxn>
              <a:cxn ang="0">
                <a:pos x="807" y="1193"/>
              </a:cxn>
              <a:cxn ang="0">
                <a:pos x="1005" y="1285"/>
              </a:cxn>
            </a:cxnLst>
            <a:rect l="0" t="0" r="r" b="b"/>
            <a:pathLst>
              <a:path w="1023" h="1357">
                <a:moveTo>
                  <a:pt x="1003" y="1254"/>
                </a:moveTo>
                <a:cubicBezTo>
                  <a:pt x="983" y="1235"/>
                  <a:pt x="972" y="1216"/>
                  <a:pt x="969" y="1211"/>
                </a:cubicBezTo>
                <a:cubicBezTo>
                  <a:pt x="966" y="1205"/>
                  <a:pt x="938" y="1175"/>
                  <a:pt x="930" y="1164"/>
                </a:cubicBezTo>
                <a:cubicBezTo>
                  <a:pt x="922" y="1152"/>
                  <a:pt x="932" y="1129"/>
                  <a:pt x="922" y="1126"/>
                </a:cubicBezTo>
                <a:cubicBezTo>
                  <a:pt x="913" y="1122"/>
                  <a:pt x="906" y="1135"/>
                  <a:pt x="906" y="1135"/>
                </a:cubicBezTo>
                <a:cubicBezTo>
                  <a:pt x="906" y="1135"/>
                  <a:pt x="873" y="1013"/>
                  <a:pt x="876" y="987"/>
                </a:cubicBezTo>
                <a:cubicBezTo>
                  <a:pt x="879" y="961"/>
                  <a:pt x="883" y="867"/>
                  <a:pt x="871" y="847"/>
                </a:cubicBezTo>
                <a:cubicBezTo>
                  <a:pt x="860" y="827"/>
                  <a:pt x="854" y="750"/>
                  <a:pt x="853" y="736"/>
                </a:cubicBezTo>
                <a:cubicBezTo>
                  <a:pt x="852" y="722"/>
                  <a:pt x="835" y="694"/>
                  <a:pt x="820" y="680"/>
                </a:cubicBezTo>
                <a:cubicBezTo>
                  <a:pt x="791" y="653"/>
                  <a:pt x="775" y="662"/>
                  <a:pt x="737" y="658"/>
                </a:cubicBezTo>
                <a:cubicBezTo>
                  <a:pt x="722" y="657"/>
                  <a:pt x="704" y="665"/>
                  <a:pt x="688" y="655"/>
                </a:cubicBezTo>
                <a:cubicBezTo>
                  <a:pt x="672" y="646"/>
                  <a:pt x="657" y="651"/>
                  <a:pt x="657" y="651"/>
                </a:cubicBezTo>
                <a:cubicBezTo>
                  <a:pt x="657" y="651"/>
                  <a:pt x="627" y="664"/>
                  <a:pt x="629" y="652"/>
                </a:cubicBezTo>
                <a:cubicBezTo>
                  <a:pt x="631" y="641"/>
                  <a:pt x="659" y="551"/>
                  <a:pt x="660" y="514"/>
                </a:cubicBezTo>
                <a:cubicBezTo>
                  <a:pt x="661" y="477"/>
                  <a:pt x="718" y="559"/>
                  <a:pt x="708" y="420"/>
                </a:cubicBezTo>
                <a:cubicBezTo>
                  <a:pt x="705" y="373"/>
                  <a:pt x="679" y="328"/>
                  <a:pt x="679" y="328"/>
                </a:cubicBezTo>
                <a:cubicBezTo>
                  <a:pt x="679" y="328"/>
                  <a:pt x="687" y="291"/>
                  <a:pt x="677" y="276"/>
                </a:cubicBezTo>
                <a:cubicBezTo>
                  <a:pt x="668" y="261"/>
                  <a:pt x="656" y="244"/>
                  <a:pt x="651" y="244"/>
                </a:cubicBezTo>
                <a:cubicBezTo>
                  <a:pt x="646" y="243"/>
                  <a:pt x="638" y="248"/>
                  <a:pt x="638" y="248"/>
                </a:cubicBezTo>
                <a:cubicBezTo>
                  <a:pt x="620" y="211"/>
                  <a:pt x="620" y="211"/>
                  <a:pt x="620" y="211"/>
                </a:cubicBezTo>
                <a:cubicBezTo>
                  <a:pt x="620" y="211"/>
                  <a:pt x="623" y="209"/>
                  <a:pt x="626" y="205"/>
                </a:cubicBezTo>
                <a:cubicBezTo>
                  <a:pt x="639" y="198"/>
                  <a:pt x="653" y="186"/>
                  <a:pt x="639" y="168"/>
                </a:cubicBezTo>
                <a:cubicBezTo>
                  <a:pt x="639" y="168"/>
                  <a:pt x="646" y="155"/>
                  <a:pt x="644" y="151"/>
                </a:cubicBezTo>
                <a:cubicBezTo>
                  <a:pt x="642" y="148"/>
                  <a:pt x="635" y="148"/>
                  <a:pt x="635" y="148"/>
                </a:cubicBezTo>
                <a:cubicBezTo>
                  <a:pt x="635" y="148"/>
                  <a:pt x="642" y="140"/>
                  <a:pt x="640" y="137"/>
                </a:cubicBezTo>
                <a:cubicBezTo>
                  <a:pt x="638" y="135"/>
                  <a:pt x="633" y="126"/>
                  <a:pt x="633" y="126"/>
                </a:cubicBezTo>
                <a:cubicBezTo>
                  <a:pt x="633" y="126"/>
                  <a:pt x="646" y="112"/>
                  <a:pt x="635" y="105"/>
                </a:cubicBezTo>
                <a:cubicBezTo>
                  <a:pt x="628" y="101"/>
                  <a:pt x="617" y="100"/>
                  <a:pt x="611" y="95"/>
                </a:cubicBezTo>
                <a:cubicBezTo>
                  <a:pt x="611" y="93"/>
                  <a:pt x="611" y="91"/>
                  <a:pt x="611" y="90"/>
                </a:cubicBezTo>
                <a:cubicBezTo>
                  <a:pt x="612" y="85"/>
                  <a:pt x="611" y="71"/>
                  <a:pt x="605" y="59"/>
                </a:cubicBezTo>
                <a:cubicBezTo>
                  <a:pt x="603" y="50"/>
                  <a:pt x="599" y="41"/>
                  <a:pt x="590" y="35"/>
                </a:cubicBezTo>
                <a:cubicBezTo>
                  <a:pt x="571" y="22"/>
                  <a:pt x="566" y="0"/>
                  <a:pt x="509" y="13"/>
                </a:cubicBezTo>
                <a:cubicBezTo>
                  <a:pt x="509" y="14"/>
                  <a:pt x="509" y="14"/>
                  <a:pt x="509" y="14"/>
                </a:cubicBezTo>
                <a:cubicBezTo>
                  <a:pt x="501" y="16"/>
                  <a:pt x="493" y="18"/>
                  <a:pt x="483" y="22"/>
                </a:cubicBezTo>
                <a:cubicBezTo>
                  <a:pt x="437" y="42"/>
                  <a:pt x="445" y="114"/>
                  <a:pt x="444" y="120"/>
                </a:cubicBezTo>
                <a:cubicBezTo>
                  <a:pt x="444" y="125"/>
                  <a:pt x="459" y="164"/>
                  <a:pt x="493" y="188"/>
                </a:cubicBezTo>
                <a:cubicBezTo>
                  <a:pt x="493" y="188"/>
                  <a:pt x="467" y="233"/>
                  <a:pt x="432" y="248"/>
                </a:cubicBezTo>
                <a:cubicBezTo>
                  <a:pt x="396" y="263"/>
                  <a:pt x="374" y="314"/>
                  <a:pt x="358" y="327"/>
                </a:cubicBezTo>
                <a:cubicBezTo>
                  <a:pt x="342" y="341"/>
                  <a:pt x="337" y="344"/>
                  <a:pt x="322" y="394"/>
                </a:cubicBezTo>
                <a:cubicBezTo>
                  <a:pt x="307" y="444"/>
                  <a:pt x="285" y="564"/>
                  <a:pt x="285" y="588"/>
                </a:cubicBezTo>
                <a:cubicBezTo>
                  <a:pt x="285" y="611"/>
                  <a:pt x="294" y="619"/>
                  <a:pt x="285" y="638"/>
                </a:cubicBezTo>
                <a:cubicBezTo>
                  <a:pt x="276" y="656"/>
                  <a:pt x="292" y="681"/>
                  <a:pt x="302" y="689"/>
                </a:cubicBezTo>
                <a:cubicBezTo>
                  <a:pt x="312" y="696"/>
                  <a:pt x="285" y="719"/>
                  <a:pt x="288" y="725"/>
                </a:cubicBezTo>
                <a:cubicBezTo>
                  <a:pt x="292" y="730"/>
                  <a:pt x="301" y="741"/>
                  <a:pt x="306" y="737"/>
                </a:cubicBezTo>
                <a:cubicBezTo>
                  <a:pt x="306" y="737"/>
                  <a:pt x="316" y="743"/>
                  <a:pt x="323" y="737"/>
                </a:cubicBezTo>
                <a:cubicBezTo>
                  <a:pt x="323" y="737"/>
                  <a:pt x="331" y="743"/>
                  <a:pt x="340" y="731"/>
                </a:cubicBezTo>
                <a:cubicBezTo>
                  <a:pt x="340" y="731"/>
                  <a:pt x="370" y="715"/>
                  <a:pt x="375" y="702"/>
                </a:cubicBezTo>
                <a:cubicBezTo>
                  <a:pt x="379" y="690"/>
                  <a:pt x="404" y="679"/>
                  <a:pt x="378" y="661"/>
                </a:cubicBezTo>
                <a:cubicBezTo>
                  <a:pt x="378" y="661"/>
                  <a:pt x="379" y="648"/>
                  <a:pt x="357" y="637"/>
                </a:cubicBezTo>
                <a:cubicBezTo>
                  <a:pt x="334" y="627"/>
                  <a:pt x="334" y="616"/>
                  <a:pt x="337" y="599"/>
                </a:cubicBezTo>
                <a:cubicBezTo>
                  <a:pt x="341" y="583"/>
                  <a:pt x="349" y="518"/>
                  <a:pt x="364" y="492"/>
                </a:cubicBezTo>
                <a:cubicBezTo>
                  <a:pt x="379" y="465"/>
                  <a:pt x="422" y="394"/>
                  <a:pt x="423" y="383"/>
                </a:cubicBezTo>
                <a:cubicBezTo>
                  <a:pt x="423" y="372"/>
                  <a:pt x="454" y="366"/>
                  <a:pt x="454" y="366"/>
                </a:cubicBezTo>
                <a:cubicBezTo>
                  <a:pt x="454" y="366"/>
                  <a:pt x="462" y="396"/>
                  <a:pt x="475" y="424"/>
                </a:cubicBezTo>
                <a:cubicBezTo>
                  <a:pt x="487" y="452"/>
                  <a:pt x="471" y="510"/>
                  <a:pt x="466" y="527"/>
                </a:cubicBezTo>
                <a:cubicBezTo>
                  <a:pt x="462" y="544"/>
                  <a:pt x="468" y="538"/>
                  <a:pt x="455" y="560"/>
                </a:cubicBezTo>
                <a:cubicBezTo>
                  <a:pt x="441" y="582"/>
                  <a:pt x="423" y="626"/>
                  <a:pt x="422" y="640"/>
                </a:cubicBezTo>
                <a:cubicBezTo>
                  <a:pt x="420" y="653"/>
                  <a:pt x="378" y="723"/>
                  <a:pt x="379" y="745"/>
                </a:cubicBezTo>
                <a:cubicBezTo>
                  <a:pt x="379" y="754"/>
                  <a:pt x="380" y="762"/>
                  <a:pt x="381" y="770"/>
                </a:cubicBezTo>
                <a:cubicBezTo>
                  <a:pt x="373" y="814"/>
                  <a:pt x="363" y="901"/>
                  <a:pt x="367" y="914"/>
                </a:cubicBezTo>
                <a:cubicBezTo>
                  <a:pt x="378" y="947"/>
                  <a:pt x="364" y="987"/>
                  <a:pt x="325" y="991"/>
                </a:cubicBezTo>
                <a:cubicBezTo>
                  <a:pt x="287" y="995"/>
                  <a:pt x="227" y="1022"/>
                  <a:pt x="195" y="1055"/>
                </a:cubicBezTo>
                <a:cubicBezTo>
                  <a:pt x="164" y="1087"/>
                  <a:pt x="108" y="1121"/>
                  <a:pt x="95" y="1120"/>
                </a:cubicBezTo>
                <a:cubicBezTo>
                  <a:pt x="82" y="1119"/>
                  <a:pt x="64" y="1111"/>
                  <a:pt x="49" y="1113"/>
                </a:cubicBezTo>
                <a:cubicBezTo>
                  <a:pt x="35" y="1115"/>
                  <a:pt x="29" y="1113"/>
                  <a:pt x="29" y="1113"/>
                </a:cubicBezTo>
                <a:cubicBezTo>
                  <a:pt x="29" y="1113"/>
                  <a:pt x="23" y="1110"/>
                  <a:pt x="12" y="1122"/>
                </a:cubicBezTo>
                <a:cubicBezTo>
                  <a:pt x="0" y="1133"/>
                  <a:pt x="3" y="1163"/>
                  <a:pt x="13" y="1190"/>
                </a:cubicBezTo>
                <a:cubicBezTo>
                  <a:pt x="22" y="1216"/>
                  <a:pt x="18" y="1256"/>
                  <a:pt x="34" y="1277"/>
                </a:cubicBezTo>
                <a:cubicBezTo>
                  <a:pt x="50" y="1298"/>
                  <a:pt x="93" y="1357"/>
                  <a:pt x="109" y="1332"/>
                </a:cubicBezTo>
                <a:cubicBezTo>
                  <a:pt x="130" y="1300"/>
                  <a:pt x="114" y="1253"/>
                  <a:pt x="118" y="1231"/>
                </a:cubicBezTo>
                <a:cubicBezTo>
                  <a:pt x="123" y="1209"/>
                  <a:pt x="134" y="1196"/>
                  <a:pt x="130" y="1192"/>
                </a:cubicBezTo>
                <a:cubicBezTo>
                  <a:pt x="126" y="1189"/>
                  <a:pt x="123" y="1187"/>
                  <a:pt x="123" y="1187"/>
                </a:cubicBezTo>
                <a:cubicBezTo>
                  <a:pt x="123" y="1187"/>
                  <a:pt x="140" y="1170"/>
                  <a:pt x="163" y="1158"/>
                </a:cubicBezTo>
                <a:cubicBezTo>
                  <a:pt x="187" y="1147"/>
                  <a:pt x="320" y="1105"/>
                  <a:pt x="348" y="1084"/>
                </a:cubicBezTo>
                <a:cubicBezTo>
                  <a:pt x="376" y="1062"/>
                  <a:pt x="415" y="1065"/>
                  <a:pt x="428" y="1045"/>
                </a:cubicBezTo>
                <a:cubicBezTo>
                  <a:pt x="442" y="1025"/>
                  <a:pt x="472" y="1028"/>
                  <a:pt x="472" y="929"/>
                </a:cubicBezTo>
                <a:cubicBezTo>
                  <a:pt x="472" y="929"/>
                  <a:pt x="493" y="897"/>
                  <a:pt x="513" y="866"/>
                </a:cubicBezTo>
                <a:cubicBezTo>
                  <a:pt x="538" y="878"/>
                  <a:pt x="538" y="878"/>
                  <a:pt x="538" y="878"/>
                </a:cubicBezTo>
                <a:cubicBezTo>
                  <a:pt x="538" y="878"/>
                  <a:pt x="552" y="895"/>
                  <a:pt x="565" y="892"/>
                </a:cubicBezTo>
                <a:cubicBezTo>
                  <a:pt x="579" y="889"/>
                  <a:pt x="624" y="824"/>
                  <a:pt x="633" y="827"/>
                </a:cubicBezTo>
                <a:cubicBezTo>
                  <a:pt x="641" y="830"/>
                  <a:pt x="750" y="768"/>
                  <a:pt x="759" y="790"/>
                </a:cubicBezTo>
                <a:cubicBezTo>
                  <a:pt x="768" y="812"/>
                  <a:pt x="760" y="930"/>
                  <a:pt x="779" y="955"/>
                </a:cubicBezTo>
                <a:cubicBezTo>
                  <a:pt x="799" y="981"/>
                  <a:pt x="834" y="1079"/>
                  <a:pt x="832" y="1113"/>
                </a:cubicBezTo>
                <a:cubicBezTo>
                  <a:pt x="832" y="1113"/>
                  <a:pt x="816" y="1134"/>
                  <a:pt x="812" y="1148"/>
                </a:cubicBezTo>
                <a:cubicBezTo>
                  <a:pt x="807" y="1163"/>
                  <a:pt x="801" y="1160"/>
                  <a:pt x="799" y="1170"/>
                </a:cubicBezTo>
                <a:cubicBezTo>
                  <a:pt x="797" y="1179"/>
                  <a:pt x="791" y="1184"/>
                  <a:pt x="807" y="1193"/>
                </a:cubicBezTo>
                <a:cubicBezTo>
                  <a:pt x="822" y="1202"/>
                  <a:pt x="869" y="1233"/>
                  <a:pt x="891" y="1243"/>
                </a:cubicBezTo>
                <a:cubicBezTo>
                  <a:pt x="914" y="1252"/>
                  <a:pt x="989" y="1294"/>
                  <a:pt x="1005" y="1285"/>
                </a:cubicBezTo>
                <a:cubicBezTo>
                  <a:pt x="1022" y="1277"/>
                  <a:pt x="1023" y="1273"/>
                  <a:pt x="1003" y="1254"/>
                </a:cubicBezTo>
                <a:close/>
              </a:path>
            </a:pathLst>
          </a:custGeom>
          <a:solidFill>
            <a:srgbClr val="00FF00"/>
          </a:solidFill>
          <a:ln w="9525">
            <a:noFill/>
            <a:round/>
            <a:headEnd/>
            <a:tailEnd/>
          </a:ln>
        </p:spPr>
        <p:txBody>
          <a:bodyPr vert="horz" wrap="square" lIns="91440" tIns="45720" rIns="91440" bIns="45720" numCol="1" anchor="t" anchorCtr="0" compatLnSpc="1">
            <a:prstTxWarp prst="textNoShape">
              <a:avLst/>
            </a:prstTxWarp>
          </a:bodyPr>
          <a:lstStyle/>
          <a:p>
            <a:endParaRPr lang="de-DE" dirty="0">
              <a:latin typeface="+mn-lt"/>
            </a:endParaRPr>
          </a:p>
        </p:txBody>
      </p:sp>
      <p:sp>
        <p:nvSpPr>
          <p:cNvPr id="29" name="Oval 28">
            <a:extLst>
              <a:ext uri="{FF2B5EF4-FFF2-40B4-BE49-F238E27FC236}">
                <a16:creationId xmlns:a16="http://schemas.microsoft.com/office/drawing/2014/main" id="{4677C1E6-A5E2-2C41-8037-8CAD66621FF0}"/>
              </a:ext>
            </a:extLst>
          </p:cNvPr>
          <p:cNvSpPr/>
          <p:nvPr/>
        </p:nvSpPr>
        <p:spPr>
          <a:xfrm>
            <a:off x="505463" y="3332625"/>
            <a:ext cx="319315" cy="31931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19FA113E-BAAB-A94E-9F9C-FEC1FC63E6B9}"/>
              </a:ext>
            </a:extLst>
          </p:cNvPr>
          <p:cNvSpPr/>
          <p:nvPr/>
        </p:nvSpPr>
        <p:spPr>
          <a:xfrm>
            <a:off x="909661" y="3332625"/>
            <a:ext cx="319315" cy="31931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2314F679-CA37-064B-90F1-84E3BCEF66D0}"/>
              </a:ext>
            </a:extLst>
          </p:cNvPr>
          <p:cNvSpPr/>
          <p:nvPr/>
        </p:nvSpPr>
        <p:spPr>
          <a:xfrm>
            <a:off x="1313858" y="3332625"/>
            <a:ext cx="319315" cy="31931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0045B9D9-6984-8148-893B-A94E367747D1}"/>
              </a:ext>
            </a:extLst>
          </p:cNvPr>
          <p:cNvSpPr/>
          <p:nvPr/>
        </p:nvSpPr>
        <p:spPr>
          <a:xfrm>
            <a:off x="1718055" y="3332625"/>
            <a:ext cx="319315" cy="31931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087BA613-8519-054E-BFDA-F85393A8287F}"/>
              </a:ext>
            </a:extLst>
          </p:cNvPr>
          <p:cNvSpPr/>
          <p:nvPr/>
        </p:nvSpPr>
        <p:spPr>
          <a:xfrm>
            <a:off x="2122253" y="3332625"/>
            <a:ext cx="319315" cy="31931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6F71F19A-77D4-654D-ADD1-ED715AC24CC6}"/>
              </a:ext>
            </a:extLst>
          </p:cNvPr>
          <p:cNvSpPr/>
          <p:nvPr/>
        </p:nvSpPr>
        <p:spPr>
          <a:xfrm>
            <a:off x="2526450" y="3332625"/>
            <a:ext cx="319315" cy="31931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61923A43-4D43-D442-AB71-AFAC4799D7ED}"/>
              </a:ext>
            </a:extLst>
          </p:cNvPr>
          <p:cNvSpPr/>
          <p:nvPr/>
        </p:nvSpPr>
        <p:spPr>
          <a:xfrm>
            <a:off x="2930647" y="3332625"/>
            <a:ext cx="319315" cy="31931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C8202E2D-7F0D-2149-86A3-1C1B674141F6}"/>
              </a:ext>
            </a:extLst>
          </p:cNvPr>
          <p:cNvSpPr/>
          <p:nvPr/>
        </p:nvSpPr>
        <p:spPr>
          <a:xfrm>
            <a:off x="3334844" y="3332625"/>
            <a:ext cx="319315" cy="31931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5F954876-F3E2-7641-966F-4E5D9A7E83F8}"/>
              </a:ext>
            </a:extLst>
          </p:cNvPr>
          <p:cNvSpPr/>
          <p:nvPr/>
        </p:nvSpPr>
        <p:spPr>
          <a:xfrm>
            <a:off x="3739042" y="3332625"/>
            <a:ext cx="319315" cy="31931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081F2ACB-DAB2-6C44-8D7F-3902E257A2F5}"/>
              </a:ext>
            </a:extLst>
          </p:cNvPr>
          <p:cNvSpPr/>
          <p:nvPr/>
        </p:nvSpPr>
        <p:spPr>
          <a:xfrm>
            <a:off x="4143239" y="3332625"/>
            <a:ext cx="319315" cy="31931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05D9FC0F-E056-9140-8FBD-FB0C6DCBAF1E}"/>
              </a:ext>
            </a:extLst>
          </p:cNvPr>
          <p:cNvSpPr/>
          <p:nvPr/>
        </p:nvSpPr>
        <p:spPr>
          <a:xfrm>
            <a:off x="4547436" y="3332625"/>
            <a:ext cx="319315" cy="31931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2AE98C91-5E86-F746-9FC0-26DF856BA270}"/>
              </a:ext>
            </a:extLst>
          </p:cNvPr>
          <p:cNvSpPr/>
          <p:nvPr/>
        </p:nvSpPr>
        <p:spPr>
          <a:xfrm>
            <a:off x="4951634" y="3332625"/>
            <a:ext cx="319315" cy="319315"/>
          </a:xfrm>
          <a:prstGeom prst="ellipse">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1A813178-7118-6C46-8964-2A0AFE3FD04C}"/>
              </a:ext>
            </a:extLst>
          </p:cNvPr>
          <p:cNvSpPr/>
          <p:nvPr/>
        </p:nvSpPr>
        <p:spPr>
          <a:xfrm>
            <a:off x="5355831" y="3332625"/>
            <a:ext cx="319315" cy="319315"/>
          </a:xfrm>
          <a:prstGeom prst="ellipse">
            <a:avLst/>
          </a:prstGeom>
          <a:solidFill>
            <a:srgbClr val="00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D0FB0AC4-0F5E-344B-B1A8-3C4B16FD8CD6}"/>
              </a:ext>
            </a:extLst>
          </p:cNvPr>
          <p:cNvSpPr/>
          <p:nvPr/>
        </p:nvSpPr>
        <p:spPr>
          <a:xfrm>
            <a:off x="5760028" y="3332625"/>
            <a:ext cx="319315" cy="319315"/>
          </a:xfrm>
          <a:prstGeom prst="ellipse">
            <a:avLst/>
          </a:prstGeom>
          <a:solidFill>
            <a:srgbClr val="00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D126E2B5-EBF8-2341-AA71-9B5785869D83}"/>
              </a:ext>
            </a:extLst>
          </p:cNvPr>
          <p:cNvSpPr/>
          <p:nvPr/>
        </p:nvSpPr>
        <p:spPr>
          <a:xfrm>
            <a:off x="6164225" y="3332625"/>
            <a:ext cx="319315" cy="319315"/>
          </a:xfrm>
          <a:prstGeom prst="ellipse">
            <a:avLst/>
          </a:prstGeom>
          <a:solidFill>
            <a:srgbClr val="00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1CB1D768-13B6-4E47-B979-FB09D7EC706B}"/>
              </a:ext>
            </a:extLst>
          </p:cNvPr>
          <p:cNvSpPr/>
          <p:nvPr/>
        </p:nvSpPr>
        <p:spPr>
          <a:xfrm>
            <a:off x="6568423" y="3332625"/>
            <a:ext cx="319315" cy="319315"/>
          </a:xfrm>
          <a:prstGeom prst="ellipse">
            <a:avLst/>
          </a:prstGeom>
          <a:solidFill>
            <a:srgbClr val="00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C9D2EDC7-052C-D043-9145-728A3EF18A4F}"/>
              </a:ext>
            </a:extLst>
          </p:cNvPr>
          <p:cNvSpPr/>
          <p:nvPr/>
        </p:nvSpPr>
        <p:spPr>
          <a:xfrm>
            <a:off x="6972620" y="3332625"/>
            <a:ext cx="319315" cy="319315"/>
          </a:xfrm>
          <a:prstGeom prst="ellipse">
            <a:avLst/>
          </a:prstGeom>
          <a:solidFill>
            <a:srgbClr val="00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B105590F-B863-E248-8C46-E7E55BAD632D}"/>
              </a:ext>
            </a:extLst>
          </p:cNvPr>
          <p:cNvSpPr/>
          <p:nvPr/>
        </p:nvSpPr>
        <p:spPr>
          <a:xfrm>
            <a:off x="7376817" y="3332625"/>
            <a:ext cx="319315" cy="319315"/>
          </a:xfrm>
          <a:prstGeom prst="ellipse">
            <a:avLst/>
          </a:prstGeom>
          <a:solidFill>
            <a:srgbClr val="00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C33CBDAB-8174-7C4B-95A3-4E06351B43DB}"/>
              </a:ext>
            </a:extLst>
          </p:cNvPr>
          <p:cNvSpPr/>
          <p:nvPr/>
        </p:nvSpPr>
        <p:spPr>
          <a:xfrm>
            <a:off x="7781015" y="3332625"/>
            <a:ext cx="319315" cy="319315"/>
          </a:xfrm>
          <a:prstGeom prst="ellipse">
            <a:avLst/>
          </a:prstGeom>
          <a:solidFill>
            <a:srgbClr val="00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35C52186-A51A-544A-B84F-DA6E5ACEA45A}"/>
              </a:ext>
            </a:extLst>
          </p:cNvPr>
          <p:cNvSpPr/>
          <p:nvPr/>
        </p:nvSpPr>
        <p:spPr>
          <a:xfrm>
            <a:off x="8185212" y="3332625"/>
            <a:ext cx="319315" cy="319315"/>
          </a:xfrm>
          <a:prstGeom prst="ellipse">
            <a:avLst/>
          </a:prstGeom>
          <a:solidFill>
            <a:srgbClr val="00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DE56FD5B-9486-7D48-9FC4-A09BBC897E8F}"/>
              </a:ext>
            </a:extLst>
          </p:cNvPr>
          <p:cNvSpPr/>
          <p:nvPr/>
        </p:nvSpPr>
        <p:spPr>
          <a:xfrm>
            <a:off x="8589409" y="3332625"/>
            <a:ext cx="319315" cy="319315"/>
          </a:xfrm>
          <a:prstGeom prst="ellipse">
            <a:avLst/>
          </a:prstGeom>
          <a:solidFill>
            <a:srgbClr val="00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D218555A-1853-5543-8A6E-031AF67936CF}"/>
              </a:ext>
            </a:extLst>
          </p:cNvPr>
          <p:cNvSpPr/>
          <p:nvPr/>
        </p:nvSpPr>
        <p:spPr>
          <a:xfrm>
            <a:off x="8993606" y="3332625"/>
            <a:ext cx="319315" cy="319315"/>
          </a:xfrm>
          <a:prstGeom prst="ellipse">
            <a:avLst/>
          </a:prstGeom>
          <a:solidFill>
            <a:srgbClr val="00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D6E62532-0249-5B44-AF1A-E31D42A76274}"/>
              </a:ext>
            </a:extLst>
          </p:cNvPr>
          <p:cNvSpPr/>
          <p:nvPr/>
        </p:nvSpPr>
        <p:spPr>
          <a:xfrm>
            <a:off x="9397804" y="3332625"/>
            <a:ext cx="319315" cy="319315"/>
          </a:xfrm>
          <a:prstGeom prst="ellipse">
            <a:avLst/>
          </a:prstGeom>
          <a:solidFill>
            <a:srgbClr val="00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887821B9-1E7C-7D49-9FC2-A80B22E8E03C}"/>
              </a:ext>
            </a:extLst>
          </p:cNvPr>
          <p:cNvSpPr/>
          <p:nvPr/>
        </p:nvSpPr>
        <p:spPr>
          <a:xfrm>
            <a:off x="9802001" y="3332625"/>
            <a:ext cx="319315" cy="319315"/>
          </a:xfrm>
          <a:prstGeom prst="ellipse">
            <a:avLst/>
          </a:prstGeom>
          <a:solidFill>
            <a:srgbClr val="00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8D4D13F4-CE4B-C046-9023-D2E367A59827}"/>
              </a:ext>
            </a:extLst>
          </p:cNvPr>
          <p:cNvSpPr/>
          <p:nvPr/>
        </p:nvSpPr>
        <p:spPr>
          <a:xfrm>
            <a:off x="10206198" y="3332625"/>
            <a:ext cx="319315" cy="319315"/>
          </a:xfrm>
          <a:prstGeom prst="ellipse">
            <a:avLst/>
          </a:prstGeom>
          <a:solidFill>
            <a:srgbClr val="00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a16="http://schemas.microsoft.com/office/drawing/2014/main" id="{E804FE07-6A21-1C4A-A271-B2C901475701}"/>
              </a:ext>
            </a:extLst>
          </p:cNvPr>
          <p:cNvSpPr/>
          <p:nvPr/>
        </p:nvSpPr>
        <p:spPr>
          <a:xfrm>
            <a:off x="10610396" y="3332625"/>
            <a:ext cx="319315" cy="319315"/>
          </a:xfrm>
          <a:prstGeom prst="ellipse">
            <a:avLst/>
          </a:prstGeom>
          <a:solidFill>
            <a:srgbClr val="00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118D83A3-F5A5-824E-B115-79A2A112F44D}"/>
              </a:ext>
            </a:extLst>
          </p:cNvPr>
          <p:cNvSpPr/>
          <p:nvPr/>
        </p:nvSpPr>
        <p:spPr>
          <a:xfrm>
            <a:off x="11014593" y="3332625"/>
            <a:ext cx="319315" cy="319315"/>
          </a:xfrm>
          <a:prstGeom prst="ellipse">
            <a:avLst/>
          </a:prstGeom>
          <a:solidFill>
            <a:srgbClr val="00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B224B3CE-891D-F74A-BD38-00271DD84731}"/>
              </a:ext>
            </a:extLst>
          </p:cNvPr>
          <p:cNvSpPr/>
          <p:nvPr/>
        </p:nvSpPr>
        <p:spPr>
          <a:xfrm>
            <a:off x="11418808" y="3332625"/>
            <a:ext cx="319315" cy="319315"/>
          </a:xfrm>
          <a:prstGeom prst="ellipse">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CuadroTexto 238">
            <a:extLst>
              <a:ext uri="{FF2B5EF4-FFF2-40B4-BE49-F238E27FC236}">
                <a16:creationId xmlns:a16="http://schemas.microsoft.com/office/drawing/2014/main" id="{9F0DCC1B-6A0A-4C54-B30B-B611D808975B}"/>
              </a:ext>
            </a:extLst>
          </p:cNvPr>
          <p:cNvSpPr txBox="1"/>
          <p:nvPr/>
        </p:nvSpPr>
        <p:spPr>
          <a:xfrm>
            <a:off x="4158222" y="343215"/>
            <a:ext cx="184731" cy="1323439"/>
          </a:xfrm>
          <a:prstGeom prst="rect">
            <a:avLst/>
          </a:prstGeom>
          <a:noFill/>
        </p:spPr>
        <p:txBody>
          <a:bodyPr wrap="none" rtlCol="0">
            <a:spAutoFit/>
          </a:bodyPr>
          <a:lstStyle/>
          <a:p>
            <a:endParaRPr lang="en-US" sz="4000" b="1" cap="all" dirty="0">
              <a:latin typeface="Tw Cen MT" panose="020B0602020104020603" pitchFamily="34" charset="77"/>
              <a:ea typeface="Open Sans" panose="020B0606030504020204" pitchFamily="34" charset="0"/>
              <a:cs typeface="Open Sans" panose="020B0606030504020204" pitchFamily="34" charset="0"/>
            </a:endParaRPr>
          </a:p>
          <a:p>
            <a:endParaRPr lang="en-US" sz="4000" b="1" cap="all" dirty="0">
              <a:latin typeface="Tw Cen MT" panose="020B0602020104020603" pitchFamily="34" charset="77"/>
              <a:ea typeface="Open Sans" panose="020B0606030504020204" pitchFamily="34" charset="0"/>
              <a:cs typeface="Open Sans" panose="020B0606030504020204" pitchFamily="34" charset="0"/>
            </a:endParaRPr>
          </a:p>
        </p:txBody>
      </p:sp>
      <p:sp>
        <p:nvSpPr>
          <p:cNvPr id="60" name="Rectangle 59"/>
          <p:cNvSpPr/>
          <p:nvPr/>
        </p:nvSpPr>
        <p:spPr>
          <a:xfrm>
            <a:off x="1638301" y="65885"/>
            <a:ext cx="8915400" cy="41148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61" name="TextBox 60"/>
          <p:cNvSpPr txBox="1"/>
          <p:nvPr/>
        </p:nvSpPr>
        <p:spPr>
          <a:xfrm>
            <a:off x="5294682" y="105587"/>
            <a:ext cx="2057588" cy="400110"/>
          </a:xfrm>
          <a:prstGeom prst="rect">
            <a:avLst/>
          </a:prstGeom>
          <a:noFill/>
        </p:spPr>
        <p:txBody>
          <a:bodyPr wrap="square" rtlCol="0">
            <a:spAutoFit/>
          </a:bodyPr>
          <a:lstStyle/>
          <a:p>
            <a:r>
              <a:rPr lang="en-US" sz="2000" b="1" dirty="0">
                <a:solidFill>
                  <a:prstClr val="white"/>
                </a:solidFill>
                <a:latin typeface="Cambria" panose="02040503050406030204" pitchFamily="18" charset="0"/>
                <a:ea typeface="Cambria" panose="02040503050406030204" pitchFamily="18" charset="0"/>
              </a:rPr>
              <a:t>OUR </a:t>
            </a:r>
            <a:r>
              <a:rPr lang="en-US" sz="2000" b="1" dirty="0" smtClean="0">
                <a:solidFill>
                  <a:prstClr val="white"/>
                </a:solidFill>
                <a:latin typeface="Cambria" panose="02040503050406030204" pitchFamily="18" charset="0"/>
                <a:ea typeface="Cambria" panose="02040503050406030204" pitchFamily="18" charset="0"/>
              </a:rPr>
              <a:t>ROAD MAP</a:t>
            </a:r>
            <a:endParaRPr lang="en-US" sz="2000" b="1" dirty="0">
              <a:solidFill>
                <a:prstClr val="white"/>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7708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nodePh="1">
                                  <p:stCondLst>
                                    <p:cond delay="0"/>
                                  </p:stCondLst>
                                  <p:endCondLst>
                                    <p:cond evt="begin" delay="0">
                                      <p:tn val="5"/>
                                    </p:cond>
                                  </p:end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0-#ppt_w/2"/>
                                          </p:val>
                                        </p:tav>
                                        <p:tav tm="100000">
                                          <p:val>
                                            <p:strVal val="#ppt_x"/>
                                          </p:val>
                                        </p:tav>
                                      </p:tavLst>
                                    </p:anim>
                                    <p:anim calcmode="lin" valueType="num">
                                      <p:cBhvr additive="base">
                                        <p:cTn id="8" dur="500" fill="hold"/>
                                        <p:tgtEl>
                                          <p:spTgt spid="5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250" fill="hold"/>
                                        <p:tgtEl>
                                          <p:spTgt spid="4"/>
                                        </p:tgtEl>
                                        <p:attrNameLst>
                                          <p:attrName>ppt_x</p:attrName>
                                        </p:attrNameLst>
                                      </p:cBhvr>
                                      <p:tavLst>
                                        <p:tav tm="0">
                                          <p:val>
                                            <p:strVal val="0-#ppt_w/2"/>
                                          </p:val>
                                        </p:tav>
                                        <p:tav tm="100000">
                                          <p:val>
                                            <p:strVal val="#ppt_x"/>
                                          </p:val>
                                        </p:tav>
                                      </p:tavLst>
                                    </p:anim>
                                    <p:anim calcmode="lin" valueType="num">
                                      <p:cBhvr additive="base">
                                        <p:cTn id="12" dur="12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250" fill="hold"/>
                                        <p:tgtEl>
                                          <p:spTgt spid="5"/>
                                        </p:tgtEl>
                                        <p:attrNameLst>
                                          <p:attrName>ppt_x</p:attrName>
                                        </p:attrNameLst>
                                      </p:cBhvr>
                                      <p:tavLst>
                                        <p:tav tm="0">
                                          <p:val>
                                            <p:strVal val="0-#ppt_w/2"/>
                                          </p:val>
                                        </p:tav>
                                        <p:tav tm="100000">
                                          <p:val>
                                            <p:strVal val="#ppt_x"/>
                                          </p:val>
                                        </p:tav>
                                      </p:tavLst>
                                    </p:anim>
                                    <p:anim calcmode="lin" valueType="num">
                                      <p:cBhvr additive="base">
                                        <p:cTn id="16" dur="125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25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250" fill="hold"/>
                                        <p:tgtEl>
                                          <p:spTgt spid="6"/>
                                        </p:tgtEl>
                                        <p:attrNameLst>
                                          <p:attrName>ppt_x</p:attrName>
                                        </p:attrNameLst>
                                      </p:cBhvr>
                                      <p:tavLst>
                                        <p:tav tm="0">
                                          <p:val>
                                            <p:strVal val="0-#ppt_w/2"/>
                                          </p:val>
                                        </p:tav>
                                        <p:tav tm="100000">
                                          <p:val>
                                            <p:strVal val="#ppt_x"/>
                                          </p:val>
                                        </p:tav>
                                      </p:tavLst>
                                    </p:anim>
                                    <p:anim calcmode="lin" valueType="num">
                                      <p:cBhvr additive="base">
                                        <p:cTn id="20" dur="125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250" fill="hold"/>
                                        <p:tgtEl>
                                          <p:spTgt spid="7"/>
                                        </p:tgtEl>
                                        <p:attrNameLst>
                                          <p:attrName>ppt_x</p:attrName>
                                        </p:attrNameLst>
                                      </p:cBhvr>
                                      <p:tavLst>
                                        <p:tav tm="0">
                                          <p:val>
                                            <p:strVal val="0-#ppt_w/2"/>
                                          </p:val>
                                        </p:tav>
                                        <p:tav tm="100000">
                                          <p:val>
                                            <p:strVal val="#ppt_x"/>
                                          </p:val>
                                        </p:tav>
                                      </p:tavLst>
                                    </p:anim>
                                    <p:anim calcmode="lin" valueType="num">
                                      <p:cBhvr additive="base">
                                        <p:cTn id="24" dur="1250" fill="hold"/>
                                        <p:tgtEl>
                                          <p:spTgt spid="7"/>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25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1250" fill="hold"/>
                                        <p:tgtEl>
                                          <p:spTgt spid="8"/>
                                        </p:tgtEl>
                                        <p:attrNameLst>
                                          <p:attrName>ppt_x</p:attrName>
                                        </p:attrNameLst>
                                      </p:cBhvr>
                                      <p:tavLst>
                                        <p:tav tm="0">
                                          <p:val>
                                            <p:strVal val="0-#ppt_w/2"/>
                                          </p:val>
                                        </p:tav>
                                        <p:tav tm="100000">
                                          <p:val>
                                            <p:strVal val="#ppt_x"/>
                                          </p:val>
                                        </p:tav>
                                      </p:tavLst>
                                    </p:anim>
                                    <p:anim calcmode="lin" valueType="num">
                                      <p:cBhvr additive="base">
                                        <p:cTn id="28" dur="1250" fill="hold"/>
                                        <p:tgtEl>
                                          <p:spTgt spid="8"/>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25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1250" fill="hold"/>
                                        <p:tgtEl>
                                          <p:spTgt spid="9"/>
                                        </p:tgtEl>
                                        <p:attrNameLst>
                                          <p:attrName>ppt_x</p:attrName>
                                        </p:attrNameLst>
                                      </p:cBhvr>
                                      <p:tavLst>
                                        <p:tav tm="0">
                                          <p:val>
                                            <p:strVal val="0-#ppt_w/2"/>
                                          </p:val>
                                        </p:tav>
                                        <p:tav tm="100000">
                                          <p:val>
                                            <p:strVal val="#ppt_x"/>
                                          </p:val>
                                        </p:tav>
                                      </p:tavLst>
                                    </p:anim>
                                    <p:anim calcmode="lin" valueType="num">
                                      <p:cBhvr additive="base">
                                        <p:cTn id="32" dur="1250" fill="hold"/>
                                        <p:tgtEl>
                                          <p:spTgt spid="9"/>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25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1250" fill="hold"/>
                                        <p:tgtEl>
                                          <p:spTgt spid="10"/>
                                        </p:tgtEl>
                                        <p:attrNameLst>
                                          <p:attrName>ppt_x</p:attrName>
                                        </p:attrNameLst>
                                      </p:cBhvr>
                                      <p:tavLst>
                                        <p:tav tm="0">
                                          <p:val>
                                            <p:strVal val="0-#ppt_w/2"/>
                                          </p:val>
                                        </p:tav>
                                        <p:tav tm="100000">
                                          <p:val>
                                            <p:strVal val="#ppt_x"/>
                                          </p:val>
                                        </p:tav>
                                      </p:tavLst>
                                    </p:anim>
                                    <p:anim calcmode="lin" valueType="num">
                                      <p:cBhvr additive="base">
                                        <p:cTn id="36" dur="1250" fill="hold"/>
                                        <p:tgtEl>
                                          <p:spTgt spid="10"/>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1250" fill="hold"/>
                                        <p:tgtEl>
                                          <p:spTgt spid="11"/>
                                        </p:tgtEl>
                                        <p:attrNameLst>
                                          <p:attrName>ppt_x</p:attrName>
                                        </p:attrNameLst>
                                      </p:cBhvr>
                                      <p:tavLst>
                                        <p:tav tm="0">
                                          <p:val>
                                            <p:strVal val="0-#ppt_w/2"/>
                                          </p:val>
                                        </p:tav>
                                        <p:tav tm="100000">
                                          <p:val>
                                            <p:strVal val="#ppt_x"/>
                                          </p:val>
                                        </p:tav>
                                      </p:tavLst>
                                    </p:anim>
                                    <p:anim calcmode="lin" valueType="num">
                                      <p:cBhvr additive="base">
                                        <p:cTn id="40" dur="1250" fill="hold"/>
                                        <p:tgtEl>
                                          <p:spTgt spid="11"/>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25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1250" fill="hold"/>
                                        <p:tgtEl>
                                          <p:spTgt spid="12"/>
                                        </p:tgtEl>
                                        <p:attrNameLst>
                                          <p:attrName>ppt_x</p:attrName>
                                        </p:attrNameLst>
                                      </p:cBhvr>
                                      <p:tavLst>
                                        <p:tav tm="0">
                                          <p:val>
                                            <p:strVal val="0-#ppt_w/2"/>
                                          </p:val>
                                        </p:tav>
                                        <p:tav tm="100000">
                                          <p:val>
                                            <p:strVal val="#ppt_x"/>
                                          </p:val>
                                        </p:tav>
                                      </p:tavLst>
                                    </p:anim>
                                    <p:anim calcmode="lin" valueType="num">
                                      <p:cBhvr additive="base">
                                        <p:cTn id="44" dur="1250" fill="hold"/>
                                        <p:tgtEl>
                                          <p:spTgt spid="12"/>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25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1250" fill="hold"/>
                                        <p:tgtEl>
                                          <p:spTgt spid="13"/>
                                        </p:tgtEl>
                                        <p:attrNameLst>
                                          <p:attrName>ppt_x</p:attrName>
                                        </p:attrNameLst>
                                      </p:cBhvr>
                                      <p:tavLst>
                                        <p:tav tm="0">
                                          <p:val>
                                            <p:strVal val="0-#ppt_w/2"/>
                                          </p:val>
                                        </p:tav>
                                        <p:tav tm="100000">
                                          <p:val>
                                            <p:strVal val="#ppt_x"/>
                                          </p:val>
                                        </p:tav>
                                      </p:tavLst>
                                    </p:anim>
                                    <p:anim calcmode="lin" valueType="num">
                                      <p:cBhvr additive="base">
                                        <p:cTn id="48" dur="1250" fill="hold"/>
                                        <p:tgtEl>
                                          <p:spTgt spid="13"/>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25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1250" fill="hold"/>
                                        <p:tgtEl>
                                          <p:spTgt spid="14"/>
                                        </p:tgtEl>
                                        <p:attrNameLst>
                                          <p:attrName>ppt_x</p:attrName>
                                        </p:attrNameLst>
                                      </p:cBhvr>
                                      <p:tavLst>
                                        <p:tav tm="0">
                                          <p:val>
                                            <p:strVal val="0-#ppt_w/2"/>
                                          </p:val>
                                        </p:tav>
                                        <p:tav tm="100000">
                                          <p:val>
                                            <p:strVal val="#ppt_x"/>
                                          </p:val>
                                        </p:tav>
                                      </p:tavLst>
                                    </p:anim>
                                    <p:anim calcmode="lin" valueType="num">
                                      <p:cBhvr additive="base">
                                        <p:cTn id="52" dur="1250" fill="hold"/>
                                        <p:tgtEl>
                                          <p:spTgt spid="14"/>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25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1250" fill="hold"/>
                                        <p:tgtEl>
                                          <p:spTgt spid="15"/>
                                        </p:tgtEl>
                                        <p:attrNameLst>
                                          <p:attrName>ppt_x</p:attrName>
                                        </p:attrNameLst>
                                      </p:cBhvr>
                                      <p:tavLst>
                                        <p:tav tm="0">
                                          <p:val>
                                            <p:strVal val="0-#ppt_w/2"/>
                                          </p:val>
                                        </p:tav>
                                        <p:tav tm="100000">
                                          <p:val>
                                            <p:strVal val="#ppt_x"/>
                                          </p:val>
                                        </p:tav>
                                      </p:tavLst>
                                    </p:anim>
                                    <p:anim calcmode="lin" valueType="num">
                                      <p:cBhvr additive="base">
                                        <p:cTn id="56" dur="1250" fill="hold"/>
                                        <p:tgtEl>
                                          <p:spTgt spid="15"/>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25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1250" fill="hold"/>
                                        <p:tgtEl>
                                          <p:spTgt spid="16"/>
                                        </p:tgtEl>
                                        <p:attrNameLst>
                                          <p:attrName>ppt_x</p:attrName>
                                        </p:attrNameLst>
                                      </p:cBhvr>
                                      <p:tavLst>
                                        <p:tav tm="0">
                                          <p:val>
                                            <p:strVal val="0-#ppt_w/2"/>
                                          </p:val>
                                        </p:tav>
                                        <p:tav tm="100000">
                                          <p:val>
                                            <p:strVal val="#ppt_x"/>
                                          </p:val>
                                        </p:tav>
                                      </p:tavLst>
                                    </p:anim>
                                    <p:anim calcmode="lin" valueType="num">
                                      <p:cBhvr additive="base">
                                        <p:cTn id="60" dur="1250" fill="hold"/>
                                        <p:tgtEl>
                                          <p:spTgt spid="16"/>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25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1250" fill="hold"/>
                                        <p:tgtEl>
                                          <p:spTgt spid="17"/>
                                        </p:tgtEl>
                                        <p:attrNameLst>
                                          <p:attrName>ppt_x</p:attrName>
                                        </p:attrNameLst>
                                      </p:cBhvr>
                                      <p:tavLst>
                                        <p:tav tm="0">
                                          <p:val>
                                            <p:strVal val="0-#ppt_w/2"/>
                                          </p:val>
                                        </p:tav>
                                        <p:tav tm="100000">
                                          <p:val>
                                            <p:strVal val="#ppt_x"/>
                                          </p:val>
                                        </p:tav>
                                      </p:tavLst>
                                    </p:anim>
                                    <p:anim calcmode="lin" valueType="num">
                                      <p:cBhvr additive="base">
                                        <p:cTn id="64" dur="1250" fill="hold"/>
                                        <p:tgtEl>
                                          <p:spTgt spid="17"/>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25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1250" fill="hold"/>
                                        <p:tgtEl>
                                          <p:spTgt spid="18"/>
                                        </p:tgtEl>
                                        <p:attrNameLst>
                                          <p:attrName>ppt_x</p:attrName>
                                        </p:attrNameLst>
                                      </p:cBhvr>
                                      <p:tavLst>
                                        <p:tav tm="0">
                                          <p:val>
                                            <p:strVal val="0-#ppt_w/2"/>
                                          </p:val>
                                        </p:tav>
                                        <p:tav tm="100000">
                                          <p:val>
                                            <p:strVal val="#ppt_x"/>
                                          </p:val>
                                        </p:tav>
                                      </p:tavLst>
                                    </p:anim>
                                    <p:anim calcmode="lin" valueType="num">
                                      <p:cBhvr additive="base">
                                        <p:cTn id="68" dur="1250" fill="hold"/>
                                        <p:tgtEl>
                                          <p:spTgt spid="18"/>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250"/>
                                  </p:stCondLst>
                                  <p:childTnLst>
                                    <p:set>
                                      <p:cBhvr>
                                        <p:cTn id="70" dur="1" fill="hold">
                                          <p:stCondLst>
                                            <p:cond delay="0"/>
                                          </p:stCondLst>
                                        </p:cTn>
                                        <p:tgtEl>
                                          <p:spTgt spid="19"/>
                                        </p:tgtEl>
                                        <p:attrNameLst>
                                          <p:attrName>style.visibility</p:attrName>
                                        </p:attrNameLst>
                                      </p:cBhvr>
                                      <p:to>
                                        <p:strVal val="visible"/>
                                      </p:to>
                                    </p:set>
                                    <p:anim calcmode="lin" valueType="num">
                                      <p:cBhvr additive="base">
                                        <p:cTn id="71" dur="1250" fill="hold"/>
                                        <p:tgtEl>
                                          <p:spTgt spid="19"/>
                                        </p:tgtEl>
                                        <p:attrNameLst>
                                          <p:attrName>ppt_x</p:attrName>
                                        </p:attrNameLst>
                                      </p:cBhvr>
                                      <p:tavLst>
                                        <p:tav tm="0">
                                          <p:val>
                                            <p:strVal val="0-#ppt_w/2"/>
                                          </p:val>
                                        </p:tav>
                                        <p:tav tm="100000">
                                          <p:val>
                                            <p:strVal val="#ppt_x"/>
                                          </p:val>
                                        </p:tav>
                                      </p:tavLst>
                                    </p:anim>
                                    <p:anim calcmode="lin" valueType="num">
                                      <p:cBhvr additive="base">
                                        <p:cTn id="72" dur="1250" fill="hold"/>
                                        <p:tgtEl>
                                          <p:spTgt spid="19"/>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250"/>
                                  </p:stCondLst>
                                  <p:childTnLst>
                                    <p:set>
                                      <p:cBhvr>
                                        <p:cTn id="74" dur="1" fill="hold">
                                          <p:stCondLst>
                                            <p:cond delay="0"/>
                                          </p:stCondLst>
                                        </p:cTn>
                                        <p:tgtEl>
                                          <p:spTgt spid="20"/>
                                        </p:tgtEl>
                                        <p:attrNameLst>
                                          <p:attrName>style.visibility</p:attrName>
                                        </p:attrNameLst>
                                      </p:cBhvr>
                                      <p:to>
                                        <p:strVal val="visible"/>
                                      </p:to>
                                    </p:set>
                                    <p:anim calcmode="lin" valueType="num">
                                      <p:cBhvr additive="base">
                                        <p:cTn id="75" dur="1250" fill="hold"/>
                                        <p:tgtEl>
                                          <p:spTgt spid="20"/>
                                        </p:tgtEl>
                                        <p:attrNameLst>
                                          <p:attrName>ppt_x</p:attrName>
                                        </p:attrNameLst>
                                      </p:cBhvr>
                                      <p:tavLst>
                                        <p:tav tm="0">
                                          <p:val>
                                            <p:strVal val="0-#ppt_w/2"/>
                                          </p:val>
                                        </p:tav>
                                        <p:tav tm="100000">
                                          <p:val>
                                            <p:strVal val="#ppt_x"/>
                                          </p:val>
                                        </p:tav>
                                      </p:tavLst>
                                    </p:anim>
                                    <p:anim calcmode="lin" valueType="num">
                                      <p:cBhvr additive="base">
                                        <p:cTn id="76" dur="1250" fill="hold"/>
                                        <p:tgtEl>
                                          <p:spTgt spid="20"/>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250"/>
                                  </p:stCondLst>
                                  <p:childTnLst>
                                    <p:set>
                                      <p:cBhvr>
                                        <p:cTn id="78" dur="1" fill="hold">
                                          <p:stCondLst>
                                            <p:cond delay="0"/>
                                          </p:stCondLst>
                                        </p:cTn>
                                        <p:tgtEl>
                                          <p:spTgt spid="21"/>
                                        </p:tgtEl>
                                        <p:attrNameLst>
                                          <p:attrName>style.visibility</p:attrName>
                                        </p:attrNameLst>
                                      </p:cBhvr>
                                      <p:to>
                                        <p:strVal val="visible"/>
                                      </p:to>
                                    </p:set>
                                    <p:anim calcmode="lin" valueType="num">
                                      <p:cBhvr additive="base">
                                        <p:cTn id="79" dur="1250" fill="hold"/>
                                        <p:tgtEl>
                                          <p:spTgt spid="21"/>
                                        </p:tgtEl>
                                        <p:attrNameLst>
                                          <p:attrName>ppt_x</p:attrName>
                                        </p:attrNameLst>
                                      </p:cBhvr>
                                      <p:tavLst>
                                        <p:tav tm="0">
                                          <p:val>
                                            <p:strVal val="0-#ppt_w/2"/>
                                          </p:val>
                                        </p:tav>
                                        <p:tav tm="100000">
                                          <p:val>
                                            <p:strVal val="#ppt_x"/>
                                          </p:val>
                                        </p:tav>
                                      </p:tavLst>
                                    </p:anim>
                                    <p:anim calcmode="lin" valueType="num">
                                      <p:cBhvr additive="base">
                                        <p:cTn id="80" dur="1250" fill="hold"/>
                                        <p:tgtEl>
                                          <p:spTgt spid="21"/>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250"/>
                                  </p:stCondLst>
                                  <p:childTnLst>
                                    <p:set>
                                      <p:cBhvr>
                                        <p:cTn id="82" dur="1" fill="hold">
                                          <p:stCondLst>
                                            <p:cond delay="0"/>
                                          </p:stCondLst>
                                        </p:cTn>
                                        <p:tgtEl>
                                          <p:spTgt spid="22"/>
                                        </p:tgtEl>
                                        <p:attrNameLst>
                                          <p:attrName>style.visibility</p:attrName>
                                        </p:attrNameLst>
                                      </p:cBhvr>
                                      <p:to>
                                        <p:strVal val="visible"/>
                                      </p:to>
                                    </p:set>
                                    <p:anim calcmode="lin" valueType="num">
                                      <p:cBhvr additive="base">
                                        <p:cTn id="83" dur="1250" fill="hold"/>
                                        <p:tgtEl>
                                          <p:spTgt spid="22"/>
                                        </p:tgtEl>
                                        <p:attrNameLst>
                                          <p:attrName>ppt_x</p:attrName>
                                        </p:attrNameLst>
                                      </p:cBhvr>
                                      <p:tavLst>
                                        <p:tav tm="0">
                                          <p:val>
                                            <p:strVal val="0-#ppt_w/2"/>
                                          </p:val>
                                        </p:tav>
                                        <p:tav tm="100000">
                                          <p:val>
                                            <p:strVal val="#ppt_x"/>
                                          </p:val>
                                        </p:tav>
                                      </p:tavLst>
                                    </p:anim>
                                    <p:anim calcmode="lin" valueType="num">
                                      <p:cBhvr additive="base">
                                        <p:cTn id="84" dur="1250" fill="hold"/>
                                        <p:tgtEl>
                                          <p:spTgt spid="22"/>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250"/>
                                  </p:stCondLst>
                                  <p:childTnLst>
                                    <p:set>
                                      <p:cBhvr>
                                        <p:cTn id="86" dur="1" fill="hold">
                                          <p:stCondLst>
                                            <p:cond delay="0"/>
                                          </p:stCondLst>
                                        </p:cTn>
                                        <p:tgtEl>
                                          <p:spTgt spid="23"/>
                                        </p:tgtEl>
                                        <p:attrNameLst>
                                          <p:attrName>style.visibility</p:attrName>
                                        </p:attrNameLst>
                                      </p:cBhvr>
                                      <p:to>
                                        <p:strVal val="visible"/>
                                      </p:to>
                                    </p:set>
                                    <p:anim calcmode="lin" valueType="num">
                                      <p:cBhvr additive="base">
                                        <p:cTn id="87" dur="1250" fill="hold"/>
                                        <p:tgtEl>
                                          <p:spTgt spid="23"/>
                                        </p:tgtEl>
                                        <p:attrNameLst>
                                          <p:attrName>ppt_x</p:attrName>
                                        </p:attrNameLst>
                                      </p:cBhvr>
                                      <p:tavLst>
                                        <p:tav tm="0">
                                          <p:val>
                                            <p:strVal val="0-#ppt_w/2"/>
                                          </p:val>
                                        </p:tav>
                                        <p:tav tm="100000">
                                          <p:val>
                                            <p:strVal val="#ppt_x"/>
                                          </p:val>
                                        </p:tav>
                                      </p:tavLst>
                                    </p:anim>
                                    <p:anim calcmode="lin" valueType="num">
                                      <p:cBhvr additive="base">
                                        <p:cTn id="88" dur="1250" fill="hold"/>
                                        <p:tgtEl>
                                          <p:spTgt spid="23"/>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250"/>
                                  </p:stCondLst>
                                  <p:childTnLst>
                                    <p:set>
                                      <p:cBhvr>
                                        <p:cTn id="90" dur="1" fill="hold">
                                          <p:stCondLst>
                                            <p:cond delay="0"/>
                                          </p:stCondLst>
                                        </p:cTn>
                                        <p:tgtEl>
                                          <p:spTgt spid="24"/>
                                        </p:tgtEl>
                                        <p:attrNameLst>
                                          <p:attrName>style.visibility</p:attrName>
                                        </p:attrNameLst>
                                      </p:cBhvr>
                                      <p:to>
                                        <p:strVal val="visible"/>
                                      </p:to>
                                    </p:set>
                                    <p:anim calcmode="lin" valueType="num">
                                      <p:cBhvr additive="base">
                                        <p:cTn id="91" dur="1250" fill="hold"/>
                                        <p:tgtEl>
                                          <p:spTgt spid="24"/>
                                        </p:tgtEl>
                                        <p:attrNameLst>
                                          <p:attrName>ppt_x</p:attrName>
                                        </p:attrNameLst>
                                      </p:cBhvr>
                                      <p:tavLst>
                                        <p:tav tm="0">
                                          <p:val>
                                            <p:strVal val="0-#ppt_w/2"/>
                                          </p:val>
                                        </p:tav>
                                        <p:tav tm="100000">
                                          <p:val>
                                            <p:strVal val="#ppt_x"/>
                                          </p:val>
                                        </p:tav>
                                      </p:tavLst>
                                    </p:anim>
                                    <p:anim calcmode="lin" valueType="num">
                                      <p:cBhvr additive="base">
                                        <p:cTn id="92" dur="1250" fill="hold"/>
                                        <p:tgtEl>
                                          <p:spTgt spid="24"/>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250"/>
                                  </p:stCondLst>
                                  <p:childTnLst>
                                    <p:set>
                                      <p:cBhvr>
                                        <p:cTn id="94" dur="1" fill="hold">
                                          <p:stCondLst>
                                            <p:cond delay="0"/>
                                          </p:stCondLst>
                                        </p:cTn>
                                        <p:tgtEl>
                                          <p:spTgt spid="25"/>
                                        </p:tgtEl>
                                        <p:attrNameLst>
                                          <p:attrName>style.visibility</p:attrName>
                                        </p:attrNameLst>
                                      </p:cBhvr>
                                      <p:to>
                                        <p:strVal val="visible"/>
                                      </p:to>
                                    </p:set>
                                    <p:anim calcmode="lin" valueType="num">
                                      <p:cBhvr additive="base">
                                        <p:cTn id="95" dur="1250" fill="hold"/>
                                        <p:tgtEl>
                                          <p:spTgt spid="25"/>
                                        </p:tgtEl>
                                        <p:attrNameLst>
                                          <p:attrName>ppt_x</p:attrName>
                                        </p:attrNameLst>
                                      </p:cBhvr>
                                      <p:tavLst>
                                        <p:tav tm="0">
                                          <p:val>
                                            <p:strVal val="0-#ppt_w/2"/>
                                          </p:val>
                                        </p:tav>
                                        <p:tav tm="100000">
                                          <p:val>
                                            <p:strVal val="#ppt_x"/>
                                          </p:val>
                                        </p:tav>
                                      </p:tavLst>
                                    </p:anim>
                                    <p:anim calcmode="lin" valueType="num">
                                      <p:cBhvr additive="base">
                                        <p:cTn id="96" dur="1250" fill="hold"/>
                                        <p:tgtEl>
                                          <p:spTgt spid="25"/>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250"/>
                                  </p:stCondLst>
                                  <p:childTnLst>
                                    <p:set>
                                      <p:cBhvr>
                                        <p:cTn id="98" dur="1" fill="hold">
                                          <p:stCondLst>
                                            <p:cond delay="0"/>
                                          </p:stCondLst>
                                        </p:cTn>
                                        <p:tgtEl>
                                          <p:spTgt spid="26"/>
                                        </p:tgtEl>
                                        <p:attrNameLst>
                                          <p:attrName>style.visibility</p:attrName>
                                        </p:attrNameLst>
                                      </p:cBhvr>
                                      <p:to>
                                        <p:strVal val="visible"/>
                                      </p:to>
                                    </p:set>
                                    <p:anim calcmode="lin" valueType="num">
                                      <p:cBhvr additive="base">
                                        <p:cTn id="99" dur="1250" fill="hold"/>
                                        <p:tgtEl>
                                          <p:spTgt spid="26"/>
                                        </p:tgtEl>
                                        <p:attrNameLst>
                                          <p:attrName>ppt_x</p:attrName>
                                        </p:attrNameLst>
                                      </p:cBhvr>
                                      <p:tavLst>
                                        <p:tav tm="0">
                                          <p:val>
                                            <p:strVal val="0-#ppt_w/2"/>
                                          </p:val>
                                        </p:tav>
                                        <p:tav tm="100000">
                                          <p:val>
                                            <p:strVal val="#ppt_x"/>
                                          </p:val>
                                        </p:tav>
                                      </p:tavLst>
                                    </p:anim>
                                    <p:anim calcmode="lin" valueType="num">
                                      <p:cBhvr additive="base">
                                        <p:cTn id="100" dur="1250" fill="hold"/>
                                        <p:tgtEl>
                                          <p:spTgt spid="26"/>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250"/>
                                  </p:stCondLst>
                                  <p:childTnLst>
                                    <p:set>
                                      <p:cBhvr>
                                        <p:cTn id="102" dur="1" fill="hold">
                                          <p:stCondLst>
                                            <p:cond delay="0"/>
                                          </p:stCondLst>
                                        </p:cTn>
                                        <p:tgtEl>
                                          <p:spTgt spid="27"/>
                                        </p:tgtEl>
                                        <p:attrNameLst>
                                          <p:attrName>style.visibility</p:attrName>
                                        </p:attrNameLst>
                                      </p:cBhvr>
                                      <p:to>
                                        <p:strVal val="visible"/>
                                      </p:to>
                                    </p:set>
                                    <p:anim calcmode="lin" valueType="num">
                                      <p:cBhvr additive="base">
                                        <p:cTn id="103" dur="1250" fill="hold"/>
                                        <p:tgtEl>
                                          <p:spTgt spid="27"/>
                                        </p:tgtEl>
                                        <p:attrNameLst>
                                          <p:attrName>ppt_x</p:attrName>
                                        </p:attrNameLst>
                                      </p:cBhvr>
                                      <p:tavLst>
                                        <p:tav tm="0">
                                          <p:val>
                                            <p:strVal val="0-#ppt_w/2"/>
                                          </p:val>
                                        </p:tav>
                                        <p:tav tm="100000">
                                          <p:val>
                                            <p:strVal val="#ppt_x"/>
                                          </p:val>
                                        </p:tav>
                                      </p:tavLst>
                                    </p:anim>
                                    <p:anim calcmode="lin" valueType="num">
                                      <p:cBhvr additive="base">
                                        <p:cTn id="104" dur="1250" fill="hold"/>
                                        <p:tgtEl>
                                          <p:spTgt spid="27"/>
                                        </p:tgtEl>
                                        <p:attrNameLst>
                                          <p:attrName>ppt_y</p:attrName>
                                        </p:attrNameLst>
                                      </p:cBhvr>
                                      <p:tavLst>
                                        <p:tav tm="0">
                                          <p:val>
                                            <p:strVal val="#ppt_y"/>
                                          </p:val>
                                        </p:tav>
                                        <p:tav tm="100000">
                                          <p:val>
                                            <p:strVal val="#ppt_y"/>
                                          </p:val>
                                        </p:tav>
                                      </p:tavLst>
                                    </p:anim>
                                  </p:childTnLst>
                                </p:cTn>
                              </p:par>
                              <p:par>
                                <p:cTn id="105" presetID="2" presetClass="entr" presetSubtype="8" fill="hold" grpId="0" nodeType="withEffect">
                                  <p:stCondLst>
                                    <p:cond delay="250"/>
                                  </p:stCondLst>
                                  <p:childTnLst>
                                    <p:set>
                                      <p:cBhvr>
                                        <p:cTn id="106" dur="1" fill="hold">
                                          <p:stCondLst>
                                            <p:cond delay="0"/>
                                          </p:stCondLst>
                                        </p:cTn>
                                        <p:tgtEl>
                                          <p:spTgt spid="28"/>
                                        </p:tgtEl>
                                        <p:attrNameLst>
                                          <p:attrName>style.visibility</p:attrName>
                                        </p:attrNameLst>
                                      </p:cBhvr>
                                      <p:to>
                                        <p:strVal val="visible"/>
                                      </p:to>
                                    </p:set>
                                    <p:anim calcmode="lin" valueType="num">
                                      <p:cBhvr additive="base">
                                        <p:cTn id="107" dur="1250" fill="hold"/>
                                        <p:tgtEl>
                                          <p:spTgt spid="28"/>
                                        </p:tgtEl>
                                        <p:attrNameLst>
                                          <p:attrName>ppt_x</p:attrName>
                                        </p:attrNameLst>
                                      </p:cBhvr>
                                      <p:tavLst>
                                        <p:tav tm="0">
                                          <p:val>
                                            <p:strVal val="0-#ppt_w/2"/>
                                          </p:val>
                                        </p:tav>
                                        <p:tav tm="100000">
                                          <p:val>
                                            <p:strVal val="#ppt_x"/>
                                          </p:val>
                                        </p:tav>
                                      </p:tavLst>
                                    </p:anim>
                                    <p:anim calcmode="lin" valueType="num">
                                      <p:cBhvr additive="base">
                                        <p:cTn id="108" dur="1250" fill="hold"/>
                                        <p:tgtEl>
                                          <p:spTgt spid="28"/>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stCondLst>
                                    <p:cond delay="250"/>
                                  </p:stCondLst>
                                  <p:childTnLst>
                                    <p:set>
                                      <p:cBhvr>
                                        <p:cTn id="110" dur="1" fill="hold">
                                          <p:stCondLst>
                                            <p:cond delay="0"/>
                                          </p:stCondLst>
                                        </p:cTn>
                                        <p:tgtEl>
                                          <p:spTgt spid="29"/>
                                        </p:tgtEl>
                                        <p:attrNameLst>
                                          <p:attrName>style.visibility</p:attrName>
                                        </p:attrNameLst>
                                      </p:cBhvr>
                                      <p:to>
                                        <p:strVal val="visible"/>
                                      </p:to>
                                    </p:set>
                                    <p:anim calcmode="lin" valueType="num">
                                      <p:cBhvr additive="base">
                                        <p:cTn id="111" dur="1250" fill="hold"/>
                                        <p:tgtEl>
                                          <p:spTgt spid="29"/>
                                        </p:tgtEl>
                                        <p:attrNameLst>
                                          <p:attrName>ppt_x</p:attrName>
                                        </p:attrNameLst>
                                      </p:cBhvr>
                                      <p:tavLst>
                                        <p:tav tm="0">
                                          <p:val>
                                            <p:strVal val="0-#ppt_w/2"/>
                                          </p:val>
                                        </p:tav>
                                        <p:tav tm="100000">
                                          <p:val>
                                            <p:strVal val="#ppt_x"/>
                                          </p:val>
                                        </p:tav>
                                      </p:tavLst>
                                    </p:anim>
                                    <p:anim calcmode="lin" valueType="num">
                                      <p:cBhvr additive="base">
                                        <p:cTn id="112" dur="1250" fill="hold"/>
                                        <p:tgtEl>
                                          <p:spTgt spid="29"/>
                                        </p:tgtEl>
                                        <p:attrNameLst>
                                          <p:attrName>ppt_y</p:attrName>
                                        </p:attrNameLst>
                                      </p:cBhvr>
                                      <p:tavLst>
                                        <p:tav tm="0">
                                          <p:val>
                                            <p:strVal val="#ppt_y"/>
                                          </p:val>
                                        </p:tav>
                                        <p:tav tm="100000">
                                          <p:val>
                                            <p:strVal val="#ppt_y"/>
                                          </p:val>
                                        </p:tav>
                                      </p:tavLst>
                                    </p:anim>
                                  </p:childTnLst>
                                </p:cTn>
                              </p:par>
                              <p:par>
                                <p:cTn id="113" presetID="2" presetClass="entr" presetSubtype="8" fill="hold" grpId="0" nodeType="withEffect">
                                  <p:stCondLst>
                                    <p:cond delay="250"/>
                                  </p:stCondLst>
                                  <p:childTnLst>
                                    <p:set>
                                      <p:cBhvr>
                                        <p:cTn id="114" dur="1" fill="hold">
                                          <p:stCondLst>
                                            <p:cond delay="0"/>
                                          </p:stCondLst>
                                        </p:cTn>
                                        <p:tgtEl>
                                          <p:spTgt spid="30"/>
                                        </p:tgtEl>
                                        <p:attrNameLst>
                                          <p:attrName>style.visibility</p:attrName>
                                        </p:attrNameLst>
                                      </p:cBhvr>
                                      <p:to>
                                        <p:strVal val="visible"/>
                                      </p:to>
                                    </p:set>
                                    <p:anim calcmode="lin" valueType="num">
                                      <p:cBhvr additive="base">
                                        <p:cTn id="115" dur="1250" fill="hold"/>
                                        <p:tgtEl>
                                          <p:spTgt spid="30"/>
                                        </p:tgtEl>
                                        <p:attrNameLst>
                                          <p:attrName>ppt_x</p:attrName>
                                        </p:attrNameLst>
                                      </p:cBhvr>
                                      <p:tavLst>
                                        <p:tav tm="0">
                                          <p:val>
                                            <p:strVal val="0-#ppt_w/2"/>
                                          </p:val>
                                        </p:tav>
                                        <p:tav tm="100000">
                                          <p:val>
                                            <p:strVal val="#ppt_x"/>
                                          </p:val>
                                        </p:tav>
                                      </p:tavLst>
                                    </p:anim>
                                    <p:anim calcmode="lin" valueType="num">
                                      <p:cBhvr additive="base">
                                        <p:cTn id="116" dur="1250" fill="hold"/>
                                        <p:tgtEl>
                                          <p:spTgt spid="30"/>
                                        </p:tgtEl>
                                        <p:attrNameLst>
                                          <p:attrName>ppt_y</p:attrName>
                                        </p:attrNameLst>
                                      </p:cBhvr>
                                      <p:tavLst>
                                        <p:tav tm="0">
                                          <p:val>
                                            <p:strVal val="#ppt_y"/>
                                          </p:val>
                                        </p:tav>
                                        <p:tav tm="100000">
                                          <p:val>
                                            <p:strVal val="#ppt_y"/>
                                          </p:val>
                                        </p:tav>
                                      </p:tavLst>
                                    </p:anim>
                                  </p:childTnLst>
                                </p:cTn>
                              </p:par>
                              <p:par>
                                <p:cTn id="117" presetID="2" presetClass="entr" presetSubtype="8" fill="hold" grpId="0" nodeType="withEffect">
                                  <p:stCondLst>
                                    <p:cond delay="250"/>
                                  </p:stCondLst>
                                  <p:childTnLst>
                                    <p:set>
                                      <p:cBhvr>
                                        <p:cTn id="118" dur="1" fill="hold">
                                          <p:stCondLst>
                                            <p:cond delay="0"/>
                                          </p:stCondLst>
                                        </p:cTn>
                                        <p:tgtEl>
                                          <p:spTgt spid="31"/>
                                        </p:tgtEl>
                                        <p:attrNameLst>
                                          <p:attrName>style.visibility</p:attrName>
                                        </p:attrNameLst>
                                      </p:cBhvr>
                                      <p:to>
                                        <p:strVal val="visible"/>
                                      </p:to>
                                    </p:set>
                                    <p:anim calcmode="lin" valueType="num">
                                      <p:cBhvr additive="base">
                                        <p:cTn id="119" dur="1250" fill="hold"/>
                                        <p:tgtEl>
                                          <p:spTgt spid="31"/>
                                        </p:tgtEl>
                                        <p:attrNameLst>
                                          <p:attrName>ppt_x</p:attrName>
                                        </p:attrNameLst>
                                      </p:cBhvr>
                                      <p:tavLst>
                                        <p:tav tm="0">
                                          <p:val>
                                            <p:strVal val="0-#ppt_w/2"/>
                                          </p:val>
                                        </p:tav>
                                        <p:tav tm="100000">
                                          <p:val>
                                            <p:strVal val="#ppt_x"/>
                                          </p:val>
                                        </p:tav>
                                      </p:tavLst>
                                    </p:anim>
                                    <p:anim calcmode="lin" valueType="num">
                                      <p:cBhvr additive="base">
                                        <p:cTn id="120" dur="1250" fill="hold"/>
                                        <p:tgtEl>
                                          <p:spTgt spid="31"/>
                                        </p:tgtEl>
                                        <p:attrNameLst>
                                          <p:attrName>ppt_y</p:attrName>
                                        </p:attrNameLst>
                                      </p:cBhvr>
                                      <p:tavLst>
                                        <p:tav tm="0">
                                          <p:val>
                                            <p:strVal val="#ppt_y"/>
                                          </p:val>
                                        </p:tav>
                                        <p:tav tm="100000">
                                          <p:val>
                                            <p:strVal val="#ppt_y"/>
                                          </p:val>
                                        </p:tav>
                                      </p:tavLst>
                                    </p:anim>
                                  </p:childTnLst>
                                </p:cTn>
                              </p:par>
                              <p:par>
                                <p:cTn id="121" presetID="2" presetClass="entr" presetSubtype="8" fill="hold" grpId="0" nodeType="withEffect">
                                  <p:stCondLst>
                                    <p:cond delay="250"/>
                                  </p:stCondLst>
                                  <p:childTnLst>
                                    <p:set>
                                      <p:cBhvr>
                                        <p:cTn id="122" dur="1" fill="hold">
                                          <p:stCondLst>
                                            <p:cond delay="0"/>
                                          </p:stCondLst>
                                        </p:cTn>
                                        <p:tgtEl>
                                          <p:spTgt spid="32"/>
                                        </p:tgtEl>
                                        <p:attrNameLst>
                                          <p:attrName>style.visibility</p:attrName>
                                        </p:attrNameLst>
                                      </p:cBhvr>
                                      <p:to>
                                        <p:strVal val="visible"/>
                                      </p:to>
                                    </p:set>
                                    <p:anim calcmode="lin" valueType="num">
                                      <p:cBhvr additive="base">
                                        <p:cTn id="123" dur="1250" fill="hold"/>
                                        <p:tgtEl>
                                          <p:spTgt spid="32"/>
                                        </p:tgtEl>
                                        <p:attrNameLst>
                                          <p:attrName>ppt_x</p:attrName>
                                        </p:attrNameLst>
                                      </p:cBhvr>
                                      <p:tavLst>
                                        <p:tav tm="0">
                                          <p:val>
                                            <p:strVal val="0-#ppt_w/2"/>
                                          </p:val>
                                        </p:tav>
                                        <p:tav tm="100000">
                                          <p:val>
                                            <p:strVal val="#ppt_x"/>
                                          </p:val>
                                        </p:tav>
                                      </p:tavLst>
                                    </p:anim>
                                    <p:anim calcmode="lin" valueType="num">
                                      <p:cBhvr additive="base">
                                        <p:cTn id="124" dur="1250" fill="hold"/>
                                        <p:tgtEl>
                                          <p:spTgt spid="32"/>
                                        </p:tgtEl>
                                        <p:attrNameLst>
                                          <p:attrName>ppt_y</p:attrName>
                                        </p:attrNameLst>
                                      </p:cBhvr>
                                      <p:tavLst>
                                        <p:tav tm="0">
                                          <p:val>
                                            <p:strVal val="#ppt_y"/>
                                          </p:val>
                                        </p:tav>
                                        <p:tav tm="100000">
                                          <p:val>
                                            <p:strVal val="#ppt_y"/>
                                          </p:val>
                                        </p:tav>
                                      </p:tavLst>
                                    </p:anim>
                                  </p:childTnLst>
                                </p:cTn>
                              </p:par>
                              <p:par>
                                <p:cTn id="125" presetID="2" presetClass="entr" presetSubtype="8" fill="hold" grpId="0" nodeType="withEffect">
                                  <p:stCondLst>
                                    <p:cond delay="250"/>
                                  </p:stCondLst>
                                  <p:childTnLst>
                                    <p:set>
                                      <p:cBhvr>
                                        <p:cTn id="126" dur="1" fill="hold">
                                          <p:stCondLst>
                                            <p:cond delay="0"/>
                                          </p:stCondLst>
                                        </p:cTn>
                                        <p:tgtEl>
                                          <p:spTgt spid="33"/>
                                        </p:tgtEl>
                                        <p:attrNameLst>
                                          <p:attrName>style.visibility</p:attrName>
                                        </p:attrNameLst>
                                      </p:cBhvr>
                                      <p:to>
                                        <p:strVal val="visible"/>
                                      </p:to>
                                    </p:set>
                                    <p:anim calcmode="lin" valueType="num">
                                      <p:cBhvr additive="base">
                                        <p:cTn id="127" dur="1250" fill="hold"/>
                                        <p:tgtEl>
                                          <p:spTgt spid="33"/>
                                        </p:tgtEl>
                                        <p:attrNameLst>
                                          <p:attrName>ppt_x</p:attrName>
                                        </p:attrNameLst>
                                      </p:cBhvr>
                                      <p:tavLst>
                                        <p:tav tm="0">
                                          <p:val>
                                            <p:strVal val="0-#ppt_w/2"/>
                                          </p:val>
                                        </p:tav>
                                        <p:tav tm="100000">
                                          <p:val>
                                            <p:strVal val="#ppt_x"/>
                                          </p:val>
                                        </p:tav>
                                      </p:tavLst>
                                    </p:anim>
                                    <p:anim calcmode="lin" valueType="num">
                                      <p:cBhvr additive="base">
                                        <p:cTn id="128" dur="1250" fill="hold"/>
                                        <p:tgtEl>
                                          <p:spTgt spid="33"/>
                                        </p:tgtEl>
                                        <p:attrNameLst>
                                          <p:attrName>ppt_y</p:attrName>
                                        </p:attrNameLst>
                                      </p:cBhvr>
                                      <p:tavLst>
                                        <p:tav tm="0">
                                          <p:val>
                                            <p:strVal val="#ppt_y"/>
                                          </p:val>
                                        </p:tav>
                                        <p:tav tm="100000">
                                          <p:val>
                                            <p:strVal val="#ppt_y"/>
                                          </p:val>
                                        </p:tav>
                                      </p:tavLst>
                                    </p:anim>
                                  </p:childTnLst>
                                </p:cTn>
                              </p:par>
                              <p:par>
                                <p:cTn id="129" presetID="2" presetClass="entr" presetSubtype="8" fill="hold" grpId="0" nodeType="withEffect">
                                  <p:stCondLst>
                                    <p:cond delay="250"/>
                                  </p:stCondLst>
                                  <p:childTnLst>
                                    <p:set>
                                      <p:cBhvr>
                                        <p:cTn id="130" dur="1" fill="hold">
                                          <p:stCondLst>
                                            <p:cond delay="0"/>
                                          </p:stCondLst>
                                        </p:cTn>
                                        <p:tgtEl>
                                          <p:spTgt spid="34"/>
                                        </p:tgtEl>
                                        <p:attrNameLst>
                                          <p:attrName>style.visibility</p:attrName>
                                        </p:attrNameLst>
                                      </p:cBhvr>
                                      <p:to>
                                        <p:strVal val="visible"/>
                                      </p:to>
                                    </p:set>
                                    <p:anim calcmode="lin" valueType="num">
                                      <p:cBhvr additive="base">
                                        <p:cTn id="131" dur="1250" fill="hold"/>
                                        <p:tgtEl>
                                          <p:spTgt spid="34"/>
                                        </p:tgtEl>
                                        <p:attrNameLst>
                                          <p:attrName>ppt_x</p:attrName>
                                        </p:attrNameLst>
                                      </p:cBhvr>
                                      <p:tavLst>
                                        <p:tav tm="0">
                                          <p:val>
                                            <p:strVal val="0-#ppt_w/2"/>
                                          </p:val>
                                        </p:tav>
                                        <p:tav tm="100000">
                                          <p:val>
                                            <p:strVal val="#ppt_x"/>
                                          </p:val>
                                        </p:tav>
                                      </p:tavLst>
                                    </p:anim>
                                    <p:anim calcmode="lin" valueType="num">
                                      <p:cBhvr additive="base">
                                        <p:cTn id="132" dur="1250" fill="hold"/>
                                        <p:tgtEl>
                                          <p:spTgt spid="34"/>
                                        </p:tgtEl>
                                        <p:attrNameLst>
                                          <p:attrName>ppt_y</p:attrName>
                                        </p:attrNameLst>
                                      </p:cBhvr>
                                      <p:tavLst>
                                        <p:tav tm="0">
                                          <p:val>
                                            <p:strVal val="#ppt_y"/>
                                          </p:val>
                                        </p:tav>
                                        <p:tav tm="100000">
                                          <p:val>
                                            <p:strVal val="#ppt_y"/>
                                          </p:val>
                                        </p:tav>
                                      </p:tavLst>
                                    </p:anim>
                                  </p:childTnLst>
                                </p:cTn>
                              </p:par>
                              <p:par>
                                <p:cTn id="133" presetID="2" presetClass="entr" presetSubtype="8" fill="hold" grpId="0" nodeType="withEffect">
                                  <p:stCondLst>
                                    <p:cond delay="250"/>
                                  </p:stCondLst>
                                  <p:childTnLst>
                                    <p:set>
                                      <p:cBhvr>
                                        <p:cTn id="134" dur="1" fill="hold">
                                          <p:stCondLst>
                                            <p:cond delay="0"/>
                                          </p:stCondLst>
                                        </p:cTn>
                                        <p:tgtEl>
                                          <p:spTgt spid="35"/>
                                        </p:tgtEl>
                                        <p:attrNameLst>
                                          <p:attrName>style.visibility</p:attrName>
                                        </p:attrNameLst>
                                      </p:cBhvr>
                                      <p:to>
                                        <p:strVal val="visible"/>
                                      </p:to>
                                    </p:set>
                                    <p:anim calcmode="lin" valueType="num">
                                      <p:cBhvr additive="base">
                                        <p:cTn id="135" dur="1250" fill="hold"/>
                                        <p:tgtEl>
                                          <p:spTgt spid="35"/>
                                        </p:tgtEl>
                                        <p:attrNameLst>
                                          <p:attrName>ppt_x</p:attrName>
                                        </p:attrNameLst>
                                      </p:cBhvr>
                                      <p:tavLst>
                                        <p:tav tm="0">
                                          <p:val>
                                            <p:strVal val="0-#ppt_w/2"/>
                                          </p:val>
                                        </p:tav>
                                        <p:tav tm="100000">
                                          <p:val>
                                            <p:strVal val="#ppt_x"/>
                                          </p:val>
                                        </p:tav>
                                      </p:tavLst>
                                    </p:anim>
                                    <p:anim calcmode="lin" valueType="num">
                                      <p:cBhvr additive="base">
                                        <p:cTn id="136" dur="1250" fill="hold"/>
                                        <p:tgtEl>
                                          <p:spTgt spid="35"/>
                                        </p:tgtEl>
                                        <p:attrNameLst>
                                          <p:attrName>ppt_y</p:attrName>
                                        </p:attrNameLst>
                                      </p:cBhvr>
                                      <p:tavLst>
                                        <p:tav tm="0">
                                          <p:val>
                                            <p:strVal val="#ppt_y"/>
                                          </p:val>
                                        </p:tav>
                                        <p:tav tm="100000">
                                          <p:val>
                                            <p:strVal val="#ppt_y"/>
                                          </p:val>
                                        </p:tav>
                                      </p:tavLst>
                                    </p:anim>
                                  </p:childTnLst>
                                </p:cTn>
                              </p:par>
                              <p:par>
                                <p:cTn id="137" presetID="2" presetClass="entr" presetSubtype="8" fill="hold" grpId="0" nodeType="withEffect">
                                  <p:stCondLst>
                                    <p:cond delay="250"/>
                                  </p:stCondLst>
                                  <p:childTnLst>
                                    <p:set>
                                      <p:cBhvr>
                                        <p:cTn id="138" dur="1" fill="hold">
                                          <p:stCondLst>
                                            <p:cond delay="0"/>
                                          </p:stCondLst>
                                        </p:cTn>
                                        <p:tgtEl>
                                          <p:spTgt spid="36"/>
                                        </p:tgtEl>
                                        <p:attrNameLst>
                                          <p:attrName>style.visibility</p:attrName>
                                        </p:attrNameLst>
                                      </p:cBhvr>
                                      <p:to>
                                        <p:strVal val="visible"/>
                                      </p:to>
                                    </p:set>
                                    <p:anim calcmode="lin" valueType="num">
                                      <p:cBhvr additive="base">
                                        <p:cTn id="139" dur="1250" fill="hold"/>
                                        <p:tgtEl>
                                          <p:spTgt spid="36"/>
                                        </p:tgtEl>
                                        <p:attrNameLst>
                                          <p:attrName>ppt_x</p:attrName>
                                        </p:attrNameLst>
                                      </p:cBhvr>
                                      <p:tavLst>
                                        <p:tav tm="0">
                                          <p:val>
                                            <p:strVal val="0-#ppt_w/2"/>
                                          </p:val>
                                        </p:tav>
                                        <p:tav tm="100000">
                                          <p:val>
                                            <p:strVal val="#ppt_x"/>
                                          </p:val>
                                        </p:tav>
                                      </p:tavLst>
                                    </p:anim>
                                    <p:anim calcmode="lin" valueType="num">
                                      <p:cBhvr additive="base">
                                        <p:cTn id="140" dur="1250" fill="hold"/>
                                        <p:tgtEl>
                                          <p:spTgt spid="36"/>
                                        </p:tgtEl>
                                        <p:attrNameLst>
                                          <p:attrName>ppt_y</p:attrName>
                                        </p:attrNameLst>
                                      </p:cBhvr>
                                      <p:tavLst>
                                        <p:tav tm="0">
                                          <p:val>
                                            <p:strVal val="#ppt_y"/>
                                          </p:val>
                                        </p:tav>
                                        <p:tav tm="100000">
                                          <p:val>
                                            <p:strVal val="#ppt_y"/>
                                          </p:val>
                                        </p:tav>
                                      </p:tavLst>
                                    </p:anim>
                                  </p:childTnLst>
                                </p:cTn>
                              </p:par>
                              <p:par>
                                <p:cTn id="141" presetID="2" presetClass="entr" presetSubtype="8" fill="hold" grpId="0" nodeType="withEffect">
                                  <p:stCondLst>
                                    <p:cond delay="25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1250" fill="hold"/>
                                        <p:tgtEl>
                                          <p:spTgt spid="37"/>
                                        </p:tgtEl>
                                        <p:attrNameLst>
                                          <p:attrName>ppt_x</p:attrName>
                                        </p:attrNameLst>
                                      </p:cBhvr>
                                      <p:tavLst>
                                        <p:tav tm="0">
                                          <p:val>
                                            <p:strVal val="0-#ppt_w/2"/>
                                          </p:val>
                                        </p:tav>
                                        <p:tav tm="100000">
                                          <p:val>
                                            <p:strVal val="#ppt_x"/>
                                          </p:val>
                                        </p:tav>
                                      </p:tavLst>
                                    </p:anim>
                                    <p:anim calcmode="lin" valueType="num">
                                      <p:cBhvr additive="base">
                                        <p:cTn id="144" dur="1250" fill="hold"/>
                                        <p:tgtEl>
                                          <p:spTgt spid="37"/>
                                        </p:tgtEl>
                                        <p:attrNameLst>
                                          <p:attrName>ppt_y</p:attrName>
                                        </p:attrNameLst>
                                      </p:cBhvr>
                                      <p:tavLst>
                                        <p:tav tm="0">
                                          <p:val>
                                            <p:strVal val="#ppt_y"/>
                                          </p:val>
                                        </p:tav>
                                        <p:tav tm="100000">
                                          <p:val>
                                            <p:strVal val="#ppt_y"/>
                                          </p:val>
                                        </p:tav>
                                      </p:tavLst>
                                    </p:anim>
                                  </p:childTnLst>
                                </p:cTn>
                              </p:par>
                              <p:par>
                                <p:cTn id="145" presetID="2" presetClass="entr" presetSubtype="8" fill="hold" grpId="0" nodeType="withEffect">
                                  <p:stCondLst>
                                    <p:cond delay="250"/>
                                  </p:stCondLst>
                                  <p:childTnLst>
                                    <p:set>
                                      <p:cBhvr>
                                        <p:cTn id="146" dur="1" fill="hold">
                                          <p:stCondLst>
                                            <p:cond delay="0"/>
                                          </p:stCondLst>
                                        </p:cTn>
                                        <p:tgtEl>
                                          <p:spTgt spid="38"/>
                                        </p:tgtEl>
                                        <p:attrNameLst>
                                          <p:attrName>style.visibility</p:attrName>
                                        </p:attrNameLst>
                                      </p:cBhvr>
                                      <p:to>
                                        <p:strVal val="visible"/>
                                      </p:to>
                                    </p:set>
                                    <p:anim calcmode="lin" valueType="num">
                                      <p:cBhvr additive="base">
                                        <p:cTn id="147" dur="1250" fill="hold"/>
                                        <p:tgtEl>
                                          <p:spTgt spid="38"/>
                                        </p:tgtEl>
                                        <p:attrNameLst>
                                          <p:attrName>ppt_x</p:attrName>
                                        </p:attrNameLst>
                                      </p:cBhvr>
                                      <p:tavLst>
                                        <p:tav tm="0">
                                          <p:val>
                                            <p:strVal val="0-#ppt_w/2"/>
                                          </p:val>
                                        </p:tav>
                                        <p:tav tm="100000">
                                          <p:val>
                                            <p:strVal val="#ppt_x"/>
                                          </p:val>
                                        </p:tav>
                                      </p:tavLst>
                                    </p:anim>
                                    <p:anim calcmode="lin" valueType="num">
                                      <p:cBhvr additive="base">
                                        <p:cTn id="148" dur="1250" fill="hold"/>
                                        <p:tgtEl>
                                          <p:spTgt spid="38"/>
                                        </p:tgtEl>
                                        <p:attrNameLst>
                                          <p:attrName>ppt_y</p:attrName>
                                        </p:attrNameLst>
                                      </p:cBhvr>
                                      <p:tavLst>
                                        <p:tav tm="0">
                                          <p:val>
                                            <p:strVal val="#ppt_y"/>
                                          </p:val>
                                        </p:tav>
                                        <p:tav tm="100000">
                                          <p:val>
                                            <p:strVal val="#ppt_y"/>
                                          </p:val>
                                        </p:tav>
                                      </p:tavLst>
                                    </p:anim>
                                  </p:childTnLst>
                                </p:cTn>
                              </p:par>
                              <p:par>
                                <p:cTn id="149" presetID="2" presetClass="entr" presetSubtype="8" fill="hold" grpId="0" nodeType="withEffect">
                                  <p:stCondLst>
                                    <p:cond delay="250"/>
                                  </p:stCondLst>
                                  <p:childTnLst>
                                    <p:set>
                                      <p:cBhvr>
                                        <p:cTn id="150" dur="1" fill="hold">
                                          <p:stCondLst>
                                            <p:cond delay="0"/>
                                          </p:stCondLst>
                                        </p:cTn>
                                        <p:tgtEl>
                                          <p:spTgt spid="39"/>
                                        </p:tgtEl>
                                        <p:attrNameLst>
                                          <p:attrName>style.visibility</p:attrName>
                                        </p:attrNameLst>
                                      </p:cBhvr>
                                      <p:to>
                                        <p:strVal val="visible"/>
                                      </p:to>
                                    </p:set>
                                    <p:anim calcmode="lin" valueType="num">
                                      <p:cBhvr additive="base">
                                        <p:cTn id="151" dur="1250" fill="hold"/>
                                        <p:tgtEl>
                                          <p:spTgt spid="39"/>
                                        </p:tgtEl>
                                        <p:attrNameLst>
                                          <p:attrName>ppt_x</p:attrName>
                                        </p:attrNameLst>
                                      </p:cBhvr>
                                      <p:tavLst>
                                        <p:tav tm="0">
                                          <p:val>
                                            <p:strVal val="0-#ppt_w/2"/>
                                          </p:val>
                                        </p:tav>
                                        <p:tav tm="100000">
                                          <p:val>
                                            <p:strVal val="#ppt_x"/>
                                          </p:val>
                                        </p:tav>
                                      </p:tavLst>
                                    </p:anim>
                                    <p:anim calcmode="lin" valueType="num">
                                      <p:cBhvr additive="base">
                                        <p:cTn id="152" dur="1250" fill="hold"/>
                                        <p:tgtEl>
                                          <p:spTgt spid="39"/>
                                        </p:tgtEl>
                                        <p:attrNameLst>
                                          <p:attrName>ppt_y</p:attrName>
                                        </p:attrNameLst>
                                      </p:cBhvr>
                                      <p:tavLst>
                                        <p:tav tm="0">
                                          <p:val>
                                            <p:strVal val="#ppt_y"/>
                                          </p:val>
                                        </p:tav>
                                        <p:tav tm="100000">
                                          <p:val>
                                            <p:strVal val="#ppt_y"/>
                                          </p:val>
                                        </p:tav>
                                      </p:tavLst>
                                    </p:anim>
                                  </p:childTnLst>
                                </p:cTn>
                              </p:par>
                              <p:par>
                                <p:cTn id="153" presetID="2" presetClass="entr" presetSubtype="8" fill="hold" grpId="0" nodeType="withEffect">
                                  <p:stCondLst>
                                    <p:cond delay="250"/>
                                  </p:stCondLst>
                                  <p:childTnLst>
                                    <p:set>
                                      <p:cBhvr>
                                        <p:cTn id="154" dur="1" fill="hold">
                                          <p:stCondLst>
                                            <p:cond delay="0"/>
                                          </p:stCondLst>
                                        </p:cTn>
                                        <p:tgtEl>
                                          <p:spTgt spid="40"/>
                                        </p:tgtEl>
                                        <p:attrNameLst>
                                          <p:attrName>style.visibility</p:attrName>
                                        </p:attrNameLst>
                                      </p:cBhvr>
                                      <p:to>
                                        <p:strVal val="visible"/>
                                      </p:to>
                                    </p:set>
                                    <p:anim calcmode="lin" valueType="num">
                                      <p:cBhvr additive="base">
                                        <p:cTn id="155" dur="1250" fill="hold"/>
                                        <p:tgtEl>
                                          <p:spTgt spid="40"/>
                                        </p:tgtEl>
                                        <p:attrNameLst>
                                          <p:attrName>ppt_x</p:attrName>
                                        </p:attrNameLst>
                                      </p:cBhvr>
                                      <p:tavLst>
                                        <p:tav tm="0">
                                          <p:val>
                                            <p:strVal val="0-#ppt_w/2"/>
                                          </p:val>
                                        </p:tav>
                                        <p:tav tm="100000">
                                          <p:val>
                                            <p:strVal val="#ppt_x"/>
                                          </p:val>
                                        </p:tav>
                                      </p:tavLst>
                                    </p:anim>
                                    <p:anim calcmode="lin" valueType="num">
                                      <p:cBhvr additive="base">
                                        <p:cTn id="156" dur="1250" fill="hold"/>
                                        <p:tgtEl>
                                          <p:spTgt spid="40"/>
                                        </p:tgtEl>
                                        <p:attrNameLst>
                                          <p:attrName>ppt_y</p:attrName>
                                        </p:attrNameLst>
                                      </p:cBhvr>
                                      <p:tavLst>
                                        <p:tav tm="0">
                                          <p:val>
                                            <p:strVal val="#ppt_y"/>
                                          </p:val>
                                        </p:tav>
                                        <p:tav tm="100000">
                                          <p:val>
                                            <p:strVal val="#ppt_y"/>
                                          </p:val>
                                        </p:tav>
                                      </p:tavLst>
                                    </p:anim>
                                  </p:childTnLst>
                                </p:cTn>
                              </p:par>
                              <p:par>
                                <p:cTn id="157" presetID="2" presetClass="entr" presetSubtype="8" fill="hold" grpId="0" nodeType="withEffect">
                                  <p:stCondLst>
                                    <p:cond delay="250"/>
                                  </p:stCondLst>
                                  <p:childTnLst>
                                    <p:set>
                                      <p:cBhvr>
                                        <p:cTn id="158" dur="1" fill="hold">
                                          <p:stCondLst>
                                            <p:cond delay="0"/>
                                          </p:stCondLst>
                                        </p:cTn>
                                        <p:tgtEl>
                                          <p:spTgt spid="41"/>
                                        </p:tgtEl>
                                        <p:attrNameLst>
                                          <p:attrName>style.visibility</p:attrName>
                                        </p:attrNameLst>
                                      </p:cBhvr>
                                      <p:to>
                                        <p:strVal val="visible"/>
                                      </p:to>
                                    </p:set>
                                    <p:anim calcmode="lin" valueType="num">
                                      <p:cBhvr additive="base">
                                        <p:cTn id="159" dur="1250" fill="hold"/>
                                        <p:tgtEl>
                                          <p:spTgt spid="41"/>
                                        </p:tgtEl>
                                        <p:attrNameLst>
                                          <p:attrName>ppt_x</p:attrName>
                                        </p:attrNameLst>
                                      </p:cBhvr>
                                      <p:tavLst>
                                        <p:tav tm="0">
                                          <p:val>
                                            <p:strVal val="0-#ppt_w/2"/>
                                          </p:val>
                                        </p:tav>
                                        <p:tav tm="100000">
                                          <p:val>
                                            <p:strVal val="#ppt_x"/>
                                          </p:val>
                                        </p:tav>
                                      </p:tavLst>
                                    </p:anim>
                                    <p:anim calcmode="lin" valueType="num">
                                      <p:cBhvr additive="base">
                                        <p:cTn id="160" dur="1250" fill="hold"/>
                                        <p:tgtEl>
                                          <p:spTgt spid="41"/>
                                        </p:tgtEl>
                                        <p:attrNameLst>
                                          <p:attrName>ppt_y</p:attrName>
                                        </p:attrNameLst>
                                      </p:cBhvr>
                                      <p:tavLst>
                                        <p:tav tm="0">
                                          <p:val>
                                            <p:strVal val="#ppt_y"/>
                                          </p:val>
                                        </p:tav>
                                        <p:tav tm="100000">
                                          <p:val>
                                            <p:strVal val="#ppt_y"/>
                                          </p:val>
                                        </p:tav>
                                      </p:tavLst>
                                    </p:anim>
                                  </p:childTnLst>
                                </p:cTn>
                              </p:par>
                              <p:par>
                                <p:cTn id="161" presetID="2" presetClass="entr" presetSubtype="8" fill="hold" grpId="0" nodeType="withEffect">
                                  <p:stCondLst>
                                    <p:cond delay="250"/>
                                  </p:stCondLst>
                                  <p:childTnLst>
                                    <p:set>
                                      <p:cBhvr>
                                        <p:cTn id="162" dur="1" fill="hold">
                                          <p:stCondLst>
                                            <p:cond delay="0"/>
                                          </p:stCondLst>
                                        </p:cTn>
                                        <p:tgtEl>
                                          <p:spTgt spid="42"/>
                                        </p:tgtEl>
                                        <p:attrNameLst>
                                          <p:attrName>style.visibility</p:attrName>
                                        </p:attrNameLst>
                                      </p:cBhvr>
                                      <p:to>
                                        <p:strVal val="visible"/>
                                      </p:to>
                                    </p:set>
                                    <p:anim calcmode="lin" valueType="num">
                                      <p:cBhvr additive="base">
                                        <p:cTn id="163" dur="1250" fill="hold"/>
                                        <p:tgtEl>
                                          <p:spTgt spid="42"/>
                                        </p:tgtEl>
                                        <p:attrNameLst>
                                          <p:attrName>ppt_x</p:attrName>
                                        </p:attrNameLst>
                                      </p:cBhvr>
                                      <p:tavLst>
                                        <p:tav tm="0">
                                          <p:val>
                                            <p:strVal val="0-#ppt_w/2"/>
                                          </p:val>
                                        </p:tav>
                                        <p:tav tm="100000">
                                          <p:val>
                                            <p:strVal val="#ppt_x"/>
                                          </p:val>
                                        </p:tav>
                                      </p:tavLst>
                                    </p:anim>
                                    <p:anim calcmode="lin" valueType="num">
                                      <p:cBhvr additive="base">
                                        <p:cTn id="164" dur="1250" fill="hold"/>
                                        <p:tgtEl>
                                          <p:spTgt spid="42"/>
                                        </p:tgtEl>
                                        <p:attrNameLst>
                                          <p:attrName>ppt_y</p:attrName>
                                        </p:attrNameLst>
                                      </p:cBhvr>
                                      <p:tavLst>
                                        <p:tav tm="0">
                                          <p:val>
                                            <p:strVal val="#ppt_y"/>
                                          </p:val>
                                        </p:tav>
                                        <p:tav tm="100000">
                                          <p:val>
                                            <p:strVal val="#ppt_y"/>
                                          </p:val>
                                        </p:tav>
                                      </p:tavLst>
                                    </p:anim>
                                  </p:childTnLst>
                                </p:cTn>
                              </p:par>
                              <p:par>
                                <p:cTn id="165" presetID="2" presetClass="entr" presetSubtype="8" fill="hold" grpId="0" nodeType="withEffect">
                                  <p:stCondLst>
                                    <p:cond delay="250"/>
                                  </p:stCondLst>
                                  <p:childTnLst>
                                    <p:set>
                                      <p:cBhvr>
                                        <p:cTn id="166" dur="1" fill="hold">
                                          <p:stCondLst>
                                            <p:cond delay="0"/>
                                          </p:stCondLst>
                                        </p:cTn>
                                        <p:tgtEl>
                                          <p:spTgt spid="43"/>
                                        </p:tgtEl>
                                        <p:attrNameLst>
                                          <p:attrName>style.visibility</p:attrName>
                                        </p:attrNameLst>
                                      </p:cBhvr>
                                      <p:to>
                                        <p:strVal val="visible"/>
                                      </p:to>
                                    </p:set>
                                    <p:anim calcmode="lin" valueType="num">
                                      <p:cBhvr additive="base">
                                        <p:cTn id="167" dur="1250" fill="hold"/>
                                        <p:tgtEl>
                                          <p:spTgt spid="43"/>
                                        </p:tgtEl>
                                        <p:attrNameLst>
                                          <p:attrName>ppt_x</p:attrName>
                                        </p:attrNameLst>
                                      </p:cBhvr>
                                      <p:tavLst>
                                        <p:tav tm="0">
                                          <p:val>
                                            <p:strVal val="0-#ppt_w/2"/>
                                          </p:val>
                                        </p:tav>
                                        <p:tav tm="100000">
                                          <p:val>
                                            <p:strVal val="#ppt_x"/>
                                          </p:val>
                                        </p:tav>
                                      </p:tavLst>
                                    </p:anim>
                                    <p:anim calcmode="lin" valueType="num">
                                      <p:cBhvr additive="base">
                                        <p:cTn id="168" dur="1250" fill="hold"/>
                                        <p:tgtEl>
                                          <p:spTgt spid="43"/>
                                        </p:tgtEl>
                                        <p:attrNameLst>
                                          <p:attrName>ppt_y</p:attrName>
                                        </p:attrNameLst>
                                      </p:cBhvr>
                                      <p:tavLst>
                                        <p:tav tm="0">
                                          <p:val>
                                            <p:strVal val="#ppt_y"/>
                                          </p:val>
                                        </p:tav>
                                        <p:tav tm="100000">
                                          <p:val>
                                            <p:strVal val="#ppt_y"/>
                                          </p:val>
                                        </p:tav>
                                      </p:tavLst>
                                    </p:anim>
                                  </p:childTnLst>
                                </p:cTn>
                              </p:par>
                              <p:par>
                                <p:cTn id="169" presetID="2" presetClass="entr" presetSubtype="8" fill="hold" grpId="0" nodeType="withEffect">
                                  <p:stCondLst>
                                    <p:cond delay="250"/>
                                  </p:stCondLst>
                                  <p:childTnLst>
                                    <p:set>
                                      <p:cBhvr>
                                        <p:cTn id="170" dur="1" fill="hold">
                                          <p:stCondLst>
                                            <p:cond delay="0"/>
                                          </p:stCondLst>
                                        </p:cTn>
                                        <p:tgtEl>
                                          <p:spTgt spid="44"/>
                                        </p:tgtEl>
                                        <p:attrNameLst>
                                          <p:attrName>style.visibility</p:attrName>
                                        </p:attrNameLst>
                                      </p:cBhvr>
                                      <p:to>
                                        <p:strVal val="visible"/>
                                      </p:to>
                                    </p:set>
                                    <p:anim calcmode="lin" valueType="num">
                                      <p:cBhvr additive="base">
                                        <p:cTn id="171" dur="1250" fill="hold"/>
                                        <p:tgtEl>
                                          <p:spTgt spid="44"/>
                                        </p:tgtEl>
                                        <p:attrNameLst>
                                          <p:attrName>ppt_x</p:attrName>
                                        </p:attrNameLst>
                                      </p:cBhvr>
                                      <p:tavLst>
                                        <p:tav tm="0">
                                          <p:val>
                                            <p:strVal val="0-#ppt_w/2"/>
                                          </p:val>
                                        </p:tav>
                                        <p:tav tm="100000">
                                          <p:val>
                                            <p:strVal val="#ppt_x"/>
                                          </p:val>
                                        </p:tav>
                                      </p:tavLst>
                                    </p:anim>
                                    <p:anim calcmode="lin" valueType="num">
                                      <p:cBhvr additive="base">
                                        <p:cTn id="172" dur="1250" fill="hold"/>
                                        <p:tgtEl>
                                          <p:spTgt spid="44"/>
                                        </p:tgtEl>
                                        <p:attrNameLst>
                                          <p:attrName>ppt_y</p:attrName>
                                        </p:attrNameLst>
                                      </p:cBhvr>
                                      <p:tavLst>
                                        <p:tav tm="0">
                                          <p:val>
                                            <p:strVal val="#ppt_y"/>
                                          </p:val>
                                        </p:tav>
                                        <p:tav tm="100000">
                                          <p:val>
                                            <p:strVal val="#ppt_y"/>
                                          </p:val>
                                        </p:tav>
                                      </p:tavLst>
                                    </p:anim>
                                  </p:childTnLst>
                                </p:cTn>
                              </p:par>
                              <p:par>
                                <p:cTn id="173" presetID="2" presetClass="entr" presetSubtype="8" fill="hold" grpId="0" nodeType="withEffect">
                                  <p:stCondLst>
                                    <p:cond delay="250"/>
                                  </p:stCondLst>
                                  <p:childTnLst>
                                    <p:set>
                                      <p:cBhvr>
                                        <p:cTn id="174" dur="1" fill="hold">
                                          <p:stCondLst>
                                            <p:cond delay="0"/>
                                          </p:stCondLst>
                                        </p:cTn>
                                        <p:tgtEl>
                                          <p:spTgt spid="45"/>
                                        </p:tgtEl>
                                        <p:attrNameLst>
                                          <p:attrName>style.visibility</p:attrName>
                                        </p:attrNameLst>
                                      </p:cBhvr>
                                      <p:to>
                                        <p:strVal val="visible"/>
                                      </p:to>
                                    </p:set>
                                    <p:anim calcmode="lin" valueType="num">
                                      <p:cBhvr additive="base">
                                        <p:cTn id="175" dur="1250" fill="hold"/>
                                        <p:tgtEl>
                                          <p:spTgt spid="45"/>
                                        </p:tgtEl>
                                        <p:attrNameLst>
                                          <p:attrName>ppt_x</p:attrName>
                                        </p:attrNameLst>
                                      </p:cBhvr>
                                      <p:tavLst>
                                        <p:tav tm="0">
                                          <p:val>
                                            <p:strVal val="0-#ppt_w/2"/>
                                          </p:val>
                                        </p:tav>
                                        <p:tav tm="100000">
                                          <p:val>
                                            <p:strVal val="#ppt_x"/>
                                          </p:val>
                                        </p:tav>
                                      </p:tavLst>
                                    </p:anim>
                                    <p:anim calcmode="lin" valueType="num">
                                      <p:cBhvr additive="base">
                                        <p:cTn id="176" dur="1250" fill="hold"/>
                                        <p:tgtEl>
                                          <p:spTgt spid="45"/>
                                        </p:tgtEl>
                                        <p:attrNameLst>
                                          <p:attrName>ppt_y</p:attrName>
                                        </p:attrNameLst>
                                      </p:cBhvr>
                                      <p:tavLst>
                                        <p:tav tm="0">
                                          <p:val>
                                            <p:strVal val="#ppt_y"/>
                                          </p:val>
                                        </p:tav>
                                        <p:tav tm="100000">
                                          <p:val>
                                            <p:strVal val="#ppt_y"/>
                                          </p:val>
                                        </p:tav>
                                      </p:tavLst>
                                    </p:anim>
                                  </p:childTnLst>
                                </p:cTn>
                              </p:par>
                              <p:par>
                                <p:cTn id="177" presetID="2" presetClass="entr" presetSubtype="8" fill="hold" grpId="0" nodeType="withEffect">
                                  <p:stCondLst>
                                    <p:cond delay="250"/>
                                  </p:stCondLst>
                                  <p:childTnLst>
                                    <p:set>
                                      <p:cBhvr>
                                        <p:cTn id="178" dur="1" fill="hold">
                                          <p:stCondLst>
                                            <p:cond delay="0"/>
                                          </p:stCondLst>
                                        </p:cTn>
                                        <p:tgtEl>
                                          <p:spTgt spid="46"/>
                                        </p:tgtEl>
                                        <p:attrNameLst>
                                          <p:attrName>style.visibility</p:attrName>
                                        </p:attrNameLst>
                                      </p:cBhvr>
                                      <p:to>
                                        <p:strVal val="visible"/>
                                      </p:to>
                                    </p:set>
                                    <p:anim calcmode="lin" valueType="num">
                                      <p:cBhvr additive="base">
                                        <p:cTn id="179" dur="1250" fill="hold"/>
                                        <p:tgtEl>
                                          <p:spTgt spid="46"/>
                                        </p:tgtEl>
                                        <p:attrNameLst>
                                          <p:attrName>ppt_x</p:attrName>
                                        </p:attrNameLst>
                                      </p:cBhvr>
                                      <p:tavLst>
                                        <p:tav tm="0">
                                          <p:val>
                                            <p:strVal val="0-#ppt_w/2"/>
                                          </p:val>
                                        </p:tav>
                                        <p:tav tm="100000">
                                          <p:val>
                                            <p:strVal val="#ppt_x"/>
                                          </p:val>
                                        </p:tav>
                                      </p:tavLst>
                                    </p:anim>
                                    <p:anim calcmode="lin" valueType="num">
                                      <p:cBhvr additive="base">
                                        <p:cTn id="180" dur="1250" fill="hold"/>
                                        <p:tgtEl>
                                          <p:spTgt spid="46"/>
                                        </p:tgtEl>
                                        <p:attrNameLst>
                                          <p:attrName>ppt_y</p:attrName>
                                        </p:attrNameLst>
                                      </p:cBhvr>
                                      <p:tavLst>
                                        <p:tav tm="0">
                                          <p:val>
                                            <p:strVal val="#ppt_y"/>
                                          </p:val>
                                        </p:tav>
                                        <p:tav tm="100000">
                                          <p:val>
                                            <p:strVal val="#ppt_y"/>
                                          </p:val>
                                        </p:tav>
                                      </p:tavLst>
                                    </p:anim>
                                  </p:childTnLst>
                                </p:cTn>
                              </p:par>
                              <p:par>
                                <p:cTn id="181" presetID="2" presetClass="entr" presetSubtype="8" fill="hold" grpId="0" nodeType="withEffect">
                                  <p:stCondLst>
                                    <p:cond delay="250"/>
                                  </p:stCondLst>
                                  <p:childTnLst>
                                    <p:set>
                                      <p:cBhvr>
                                        <p:cTn id="182" dur="1" fill="hold">
                                          <p:stCondLst>
                                            <p:cond delay="0"/>
                                          </p:stCondLst>
                                        </p:cTn>
                                        <p:tgtEl>
                                          <p:spTgt spid="47"/>
                                        </p:tgtEl>
                                        <p:attrNameLst>
                                          <p:attrName>style.visibility</p:attrName>
                                        </p:attrNameLst>
                                      </p:cBhvr>
                                      <p:to>
                                        <p:strVal val="visible"/>
                                      </p:to>
                                    </p:set>
                                    <p:anim calcmode="lin" valueType="num">
                                      <p:cBhvr additive="base">
                                        <p:cTn id="183" dur="1250" fill="hold"/>
                                        <p:tgtEl>
                                          <p:spTgt spid="47"/>
                                        </p:tgtEl>
                                        <p:attrNameLst>
                                          <p:attrName>ppt_x</p:attrName>
                                        </p:attrNameLst>
                                      </p:cBhvr>
                                      <p:tavLst>
                                        <p:tav tm="0">
                                          <p:val>
                                            <p:strVal val="0-#ppt_w/2"/>
                                          </p:val>
                                        </p:tav>
                                        <p:tav tm="100000">
                                          <p:val>
                                            <p:strVal val="#ppt_x"/>
                                          </p:val>
                                        </p:tav>
                                      </p:tavLst>
                                    </p:anim>
                                    <p:anim calcmode="lin" valueType="num">
                                      <p:cBhvr additive="base">
                                        <p:cTn id="184" dur="1250" fill="hold"/>
                                        <p:tgtEl>
                                          <p:spTgt spid="47"/>
                                        </p:tgtEl>
                                        <p:attrNameLst>
                                          <p:attrName>ppt_y</p:attrName>
                                        </p:attrNameLst>
                                      </p:cBhvr>
                                      <p:tavLst>
                                        <p:tav tm="0">
                                          <p:val>
                                            <p:strVal val="#ppt_y"/>
                                          </p:val>
                                        </p:tav>
                                        <p:tav tm="100000">
                                          <p:val>
                                            <p:strVal val="#ppt_y"/>
                                          </p:val>
                                        </p:tav>
                                      </p:tavLst>
                                    </p:anim>
                                  </p:childTnLst>
                                </p:cTn>
                              </p:par>
                              <p:par>
                                <p:cTn id="185" presetID="2" presetClass="entr" presetSubtype="8" fill="hold" grpId="0" nodeType="withEffect">
                                  <p:stCondLst>
                                    <p:cond delay="250"/>
                                  </p:stCondLst>
                                  <p:childTnLst>
                                    <p:set>
                                      <p:cBhvr>
                                        <p:cTn id="186" dur="1" fill="hold">
                                          <p:stCondLst>
                                            <p:cond delay="0"/>
                                          </p:stCondLst>
                                        </p:cTn>
                                        <p:tgtEl>
                                          <p:spTgt spid="48"/>
                                        </p:tgtEl>
                                        <p:attrNameLst>
                                          <p:attrName>style.visibility</p:attrName>
                                        </p:attrNameLst>
                                      </p:cBhvr>
                                      <p:to>
                                        <p:strVal val="visible"/>
                                      </p:to>
                                    </p:set>
                                    <p:anim calcmode="lin" valueType="num">
                                      <p:cBhvr additive="base">
                                        <p:cTn id="187" dur="1250" fill="hold"/>
                                        <p:tgtEl>
                                          <p:spTgt spid="48"/>
                                        </p:tgtEl>
                                        <p:attrNameLst>
                                          <p:attrName>ppt_x</p:attrName>
                                        </p:attrNameLst>
                                      </p:cBhvr>
                                      <p:tavLst>
                                        <p:tav tm="0">
                                          <p:val>
                                            <p:strVal val="0-#ppt_w/2"/>
                                          </p:val>
                                        </p:tav>
                                        <p:tav tm="100000">
                                          <p:val>
                                            <p:strVal val="#ppt_x"/>
                                          </p:val>
                                        </p:tav>
                                      </p:tavLst>
                                    </p:anim>
                                    <p:anim calcmode="lin" valueType="num">
                                      <p:cBhvr additive="base">
                                        <p:cTn id="188" dur="1250" fill="hold"/>
                                        <p:tgtEl>
                                          <p:spTgt spid="48"/>
                                        </p:tgtEl>
                                        <p:attrNameLst>
                                          <p:attrName>ppt_y</p:attrName>
                                        </p:attrNameLst>
                                      </p:cBhvr>
                                      <p:tavLst>
                                        <p:tav tm="0">
                                          <p:val>
                                            <p:strVal val="#ppt_y"/>
                                          </p:val>
                                        </p:tav>
                                        <p:tav tm="100000">
                                          <p:val>
                                            <p:strVal val="#ppt_y"/>
                                          </p:val>
                                        </p:tav>
                                      </p:tavLst>
                                    </p:anim>
                                  </p:childTnLst>
                                </p:cTn>
                              </p:par>
                              <p:par>
                                <p:cTn id="189" presetID="2" presetClass="entr" presetSubtype="8" fill="hold" grpId="0" nodeType="withEffect">
                                  <p:stCondLst>
                                    <p:cond delay="250"/>
                                  </p:stCondLst>
                                  <p:childTnLst>
                                    <p:set>
                                      <p:cBhvr>
                                        <p:cTn id="190" dur="1" fill="hold">
                                          <p:stCondLst>
                                            <p:cond delay="0"/>
                                          </p:stCondLst>
                                        </p:cTn>
                                        <p:tgtEl>
                                          <p:spTgt spid="49"/>
                                        </p:tgtEl>
                                        <p:attrNameLst>
                                          <p:attrName>style.visibility</p:attrName>
                                        </p:attrNameLst>
                                      </p:cBhvr>
                                      <p:to>
                                        <p:strVal val="visible"/>
                                      </p:to>
                                    </p:set>
                                    <p:anim calcmode="lin" valueType="num">
                                      <p:cBhvr additive="base">
                                        <p:cTn id="191" dur="1250" fill="hold"/>
                                        <p:tgtEl>
                                          <p:spTgt spid="49"/>
                                        </p:tgtEl>
                                        <p:attrNameLst>
                                          <p:attrName>ppt_x</p:attrName>
                                        </p:attrNameLst>
                                      </p:cBhvr>
                                      <p:tavLst>
                                        <p:tav tm="0">
                                          <p:val>
                                            <p:strVal val="0-#ppt_w/2"/>
                                          </p:val>
                                        </p:tav>
                                        <p:tav tm="100000">
                                          <p:val>
                                            <p:strVal val="#ppt_x"/>
                                          </p:val>
                                        </p:tav>
                                      </p:tavLst>
                                    </p:anim>
                                    <p:anim calcmode="lin" valueType="num">
                                      <p:cBhvr additive="base">
                                        <p:cTn id="192" dur="1250" fill="hold"/>
                                        <p:tgtEl>
                                          <p:spTgt spid="49"/>
                                        </p:tgtEl>
                                        <p:attrNameLst>
                                          <p:attrName>ppt_y</p:attrName>
                                        </p:attrNameLst>
                                      </p:cBhvr>
                                      <p:tavLst>
                                        <p:tav tm="0">
                                          <p:val>
                                            <p:strVal val="#ppt_y"/>
                                          </p:val>
                                        </p:tav>
                                        <p:tav tm="100000">
                                          <p:val>
                                            <p:strVal val="#ppt_y"/>
                                          </p:val>
                                        </p:tav>
                                      </p:tavLst>
                                    </p:anim>
                                  </p:childTnLst>
                                </p:cTn>
                              </p:par>
                              <p:par>
                                <p:cTn id="193" presetID="2" presetClass="entr" presetSubtype="8" fill="hold" grpId="0" nodeType="withEffect">
                                  <p:stCondLst>
                                    <p:cond delay="250"/>
                                  </p:stCondLst>
                                  <p:childTnLst>
                                    <p:set>
                                      <p:cBhvr>
                                        <p:cTn id="194" dur="1" fill="hold">
                                          <p:stCondLst>
                                            <p:cond delay="0"/>
                                          </p:stCondLst>
                                        </p:cTn>
                                        <p:tgtEl>
                                          <p:spTgt spid="50"/>
                                        </p:tgtEl>
                                        <p:attrNameLst>
                                          <p:attrName>style.visibility</p:attrName>
                                        </p:attrNameLst>
                                      </p:cBhvr>
                                      <p:to>
                                        <p:strVal val="visible"/>
                                      </p:to>
                                    </p:set>
                                    <p:anim calcmode="lin" valueType="num">
                                      <p:cBhvr additive="base">
                                        <p:cTn id="195" dur="1250" fill="hold"/>
                                        <p:tgtEl>
                                          <p:spTgt spid="50"/>
                                        </p:tgtEl>
                                        <p:attrNameLst>
                                          <p:attrName>ppt_x</p:attrName>
                                        </p:attrNameLst>
                                      </p:cBhvr>
                                      <p:tavLst>
                                        <p:tav tm="0">
                                          <p:val>
                                            <p:strVal val="0-#ppt_w/2"/>
                                          </p:val>
                                        </p:tav>
                                        <p:tav tm="100000">
                                          <p:val>
                                            <p:strVal val="#ppt_x"/>
                                          </p:val>
                                        </p:tav>
                                      </p:tavLst>
                                    </p:anim>
                                    <p:anim calcmode="lin" valueType="num">
                                      <p:cBhvr additive="base">
                                        <p:cTn id="196" dur="1250" fill="hold"/>
                                        <p:tgtEl>
                                          <p:spTgt spid="50"/>
                                        </p:tgtEl>
                                        <p:attrNameLst>
                                          <p:attrName>ppt_y</p:attrName>
                                        </p:attrNameLst>
                                      </p:cBhvr>
                                      <p:tavLst>
                                        <p:tav tm="0">
                                          <p:val>
                                            <p:strVal val="#ppt_y"/>
                                          </p:val>
                                        </p:tav>
                                        <p:tav tm="100000">
                                          <p:val>
                                            <p:strVal val="#ppt_y"/>
                                          </p:val>
                                        </p:tav>
                                      </p:tavLst>
                                    </p:anim>
                                  </p:childTnLst>
                                </p:cTn>
                              </p:par>
                              <p:par>
                                <p:cTn id="197" presetID="2" presetClass="entr" presetSubtype="8" fill="hold" grpId="0" nodeType="withEffect">
                                  <p:stCondLst>
                                    <p:cond delay="250"/>
                                  </p:stCondLst>
                                  <p:childTnLst>
                                    <p:set>
                                      <p:cBhvr>
                                        <p:cTn id="198" dur="1" fill="hold">
                                          <p:stCondLst>
                                            <p:cond delay="0"/>
                                          </p:stCondLst>
                                        </p:cTn>
                                        <p:tgtEl>
                                          <p:spTgt spid="51"/>
                                        </p:tgtEl>
                                        <p:attrNameLst>
                                          <p:attrName>style.visibility</p:attrName>
                                        </p:attrNameLst>
                                      </p:cBhvr>
                                      <p:to>
                                        <p:strVal val="visible"/>
                                      </p:to>
                                    </p:set>
                                    <p:anim calcmode="lin" valueType="num">
                                      <p:cBhvr additive="base">
                                        <p:cTn id="199" dur="1250" fill="hold"/>
                                        <p:tgtEl>
                                          <p:spTgt spid="51"/>
                                        </p:tgtEl>
                                        <p:attrNameLst>
                                          <p:attrName>ppt_x</p:attrName>
                                        </p:attrNameLst>
                                      </p:cBhvr>
                                      <p:tavLst>
                                        <p:tav tm="0">
                                          <p:val>
                                            <p:strVal val="0-#ppt_w/2"/>
                                          </p:val>
                                        </p:tav>
                                        <p:tav tm="100000">
                                          <p:val>
                                            <p:strVal val="#ppt_x"/>
                                          </p:val>
                                        </p:tav>
                                      </p:tavLst>
                                    </p:anim>
                                    <p:anim calcmode="lin" valueType="num">
                                      <p:cBhvr additive="base">
                                        <p:cTn id="200" dur="1250" fill="hold"/>
                                        <p:tgtEl>
                                          <p:spTgt spid="51"/>
                                        </p:tgtEl>
                                        <p:attrNameLst>
                                          <p:attrName>ppt_y</p:attrName>
                                        </p:attrNameLst>
                                      </p:cBhvr>
                                      <p:tavLst>
                                        <p:tav tm="0">
                                          <p:val>
                                            <p:strVal val="#ppt_y"/>
                                          </p:val>
                                        </p:tav>
                                        <p:tav tm="100000">
                                          <p:val>
                                            <p:strVal val="#ppt_y"/>
                                          </p:val>
                                        </p:tav>
                                      </p:tavLst>
                                    </p:anim>
                                  </p:childTnLst>
                                </p:cTn>
                              </p:par>
                              <p:par>
                                <p:cTn id="201" presetID="2" presetClass="entr" presetSubtype="8" fill="hold" grpId="0" nodeType="withEffect">
                                  <p:stCondLst>
                                    <p:cond delay="250"/>
                                  </p:stCondLst>
                                  <p:childTnLst>
                                    <p:set>
                                      <p:cBhvr>
                                        <p:cTn id="202" dur="1" fill="hold">
                                          <p:stCondLst>
                                            <p:cond delay="0"/>
                                          </p:stCondLst>
                                        </p:cTn>
                                        <p:tgtEl>
                                          <p:spTgt spid="52"/>
                                        </p:tgtEl>
                                        <p:attrNameLst>
                                          <p:attrName>style.visibility</p:attrName>
                                        </p:attrNameLst>
                                      </p:cBhvr>
                                      <p:to>
                                        <p:strVal val="visible"/>
                                      </p:to>
                                    </p:set>
                                    <p:anim calcmode="lin" valueType="num">
                                      <p:cBhvr additive="base">
                                        <p:cTn id="203" dur="1250" fill="hold"/>
                                        <p:tgtEl>
                                          <p:spTgt spid="52"/>
                                        </p:tgtEl>
                                        <p:attrNameLst>
                                          <p:attrName>ppt_x</p:attrName>
                                        </p:attrNameLst>
                                      </p:cBhvr>
                                      <p:tavLst>
                                        <p:tav tm="0">
                                          <p:val>
                                            <p:strVal val="0-#ppt_w/2"/>
                                          </p:val>
                                        </p:tav>
                                        <p:tav tm="100000">
                                          <p:val>
                                            <p:strVal val="#ppt_x"/>
                                          </p:val>
                                        </p:tav>
                                      </p:tavLst>
                                    </p:anim>
                                    <p:anim calcmode="lin" valueType="num">
                                      <p:cBhvr additive="base">
                                        <p:cTn id="204" dur="1250" fill="hold"/>
                                        <p:tgtEl>
                                          <p:spTgt spid="52"/>
                                        </p:tgtEl>
                                        <p:attrNameLst>
                                          <p:attrName>ppt_y</p:attrName>
                                        </p:attrNameLst>
                                      </p:cBhvr>
                                      <p:tavLst>
                                        <p:tav tm="0">
                                          <p:val>
                                            <p:strVal val="#ppt_y"/>
                                          </p:val>
                                        </p:tav>
                                        <p:tav tm="100000">
                                          <p:val>
                                            <p:strVal val="#ppt_y"/>
                                          </p:val>
                                        </p:tav>
                                      </p:tavLst>
                                    </p:anim>
                                  </p:childTnLst>
                                </p:cTn>
                              </p:par>
                              <p:par>
                                <p:cTn id="205" presetID="2" presetClass="entr" presetSubtype="8" fill="hold" grpId="0" nodeType="withEffect">
                                  <p:stCondLst>
                                    <p:cond delay="250"/>
                                  </p:stCondLst>
                                  <p:childTnLst>
                                    <p:set>
                                      <p:cBhvr>
                                        <p:cTn id="206" dur="1" fill="hold">
                                          <p:stCondLst>
                                            <p:cond delay="0"/>
                                          </p:stCondLst>
                                        </p:cTn>
                                        <p:tgtEl>
                                          <p:spTgt spid="53"/>
                                        </p:tgtEl>
                                        <p:attrNameLst>
                                          <p:attrName>style.visibility</p:attrName>
                                        </p:attrNameLst>
                                      </p:cBhvr>
                                      <p:to>
                                        <p:strVal val="visible"/>
                                      </p:to>
                                    </p:set>
                                    <p:anim calcmode="lin" valueType="num">
                                      <p:cBhvr additive="base">
                                        <p:cTn id="207" dur="1250" fill="hold"/>
                                        <p:tgtEl>
                                          <p:spTgt spid="53"/>
                                        </p:tgtEl>
                                        <p:attrNameLst>
                                          <p:attrName>ppt_x</p:attrName>
                                        </p:attrNameLst>
                                      </p:cBhvr>
                                      <p:tavLst>
                                        <p:tav tm="0">
                                          <p:val>
                                            <p:strVal val="0-#ppt_w/2"/>
                                          </p:val>
                                        </p:tav>
                                        <p:tav tm="100000">
                                          <p:val>
                                            <p:strVal val="#ppt_x"/>
                                          </p:val>
                                        </p:tav>
                                      </p:tavLst>
                                    </p:anim>
                                    <p:anim calcmode="lin" valueType="num">
                                      <p:cBhvr additive="base">
                                        <p:cTn id="208" dur="1250" fill="hold"/>
                                        <p:tgtEl>
                                          <p:spTgt spid="53"/>
                                        </p:tgtEl>
                                        <p:attrNameLst>
                                          <p:attrName>ppt_y</p:attrName>
                                        </p:attrNameLst>
                                      </p:cBhvr>
                                      <p:tavLst>
                                        <p:tav tm="0">
                                          <p:val>
                                            <p:strVal val="#ppt_y"/>
                                          </p:val>
                                        </p:tav>
                                        <p:tav tm="100000">
                                          <p:val>
                                            <p:strVal val="#ppt_y"/>
                                          </p:val>
                                        </p:tav>
                                      </p:tavLst>
                                    </p:anim>
                                  </p:childTnLst>
                                </p:cTn>
                              </p:par>
                              <p:par>
                                <p:cTn id="209" presetID="2" presetClass="entr" presetSubtype="8" fill="hold" grpId="0" nodeType="withEffect">
                                  <p:stCondLst>
                                    <p:cond delay="250"/>
                                  </p:stCondLst>
                                  <p:childTnLst>
                                    <p:set>
                                      <p:cBhvr>
                                        <p:cTn id="210" dur="1" fill="hold">
                                          <p:stCondLst>
                                            <p:cond delay="0"/>
                                          </p:stCondLst>
                                        </p:cTn>
                                        <p:tgtEl>
                                          <p:spTgt spid="54"/>
                                        </p:tgtEl>
                                        <p:attrNameLst>
                                          <p:attrName>style.visibility</p:attrName>
                                        </p:attrNameLst>
                                      </p:cBhvr>
                                      <p:to>
                                        <p:strVal val="visible"/>
                                      </p:to>
                                    </p:set>
                                    <p:anim calcmode="lin" valueType="num">
                                      <p:cBhvr additive="base">
                                        <p:cTn id="211" dur="1250" fill="hold"/>
                                        <p:tgtEl>
                                          <p:spTgt spid="54"/>
                                        </p:tgtEl>
                                        <p:attrNameLst>
                                          <p:attrName>ppt_x</p:attrName>
                                        </p:attrNameLst>
                                      </p:cBhvr>
                                      <p:tavLst>
                                        <p:tav tm="0">
                                          <p:val>
                                            <p:strVal val="0-#ppt_w/2"/>
                                          </p:val>
                                        </p:tav>
                                        <p:tav tm="100000">
                                          <p:val>
                                            <p:strVal val="#ppt_x"/>
                                          </p:val>
                                        </p:tav>
                                      </p:tavLst>
                                    </p:anim>
                                    <p:anim calcmode="lin" valueType="num">
                                      <p:cBhvr additive="base">
                                        <p:cTn id="212" dur="1250" fill="hold"/>
                                        <p:tgtEl>
                                          <p:spTgt spid="54"/>
                                        </p:tgtEl>
                                        <p:attrNameLst>
                                          <p:attrName>ppt_y</p:attrName>
                                        </p:attrNameLst>
                                      </p:cBhvr>
                                      <p:tavLst>
                                        <p:tav tm="0">
                                          <p:val>
                                            <p:strVal val="#ppt_y"/>
                                          </p:val>
                                        </p:tav>
                                        <p:tav tm="100000">
                                          <p:val>
                                            <p:strVal val="#ppt_y"/>
                                          </p:val>
                                        </p:tav>
                                      </p:tavLst>
                                    </p:anim>
                                  </p:childTnLst>
                                </p:cTn>
                              </p:par>
                              <p:par>
                                <p:cTn id="213" presetID="2" presetClass="entr" presetSubtype="8" fill="hold" grpId="0" nodeType="withEffect">
                                  <p:stCondLst>
                                    <p:cond delay="250"/>
                                  </p:stCondLst>
                                  <p:childTnLst>
                                    <p:set>
                                      <p:cBhvr>
                                        <p:cTn id="214" dur="1" fill="hold">
                                          <p:stCondLst>
                                            <p:cond delay="0"/>
                                          </p:stCondLst>
                                        </p:cTn>
                                        <p:tgtEl>
                                          <p:spTgt spid="55"/>
                                        </p:tgtEl>
                                        <p:attrNameLst>
                                          <p:attrName>style.visibility</p:attrName>
                                        </p:attrNameLst>
                                      </p:cBhvr>
                                      <p:to>
                                        <p:strVal val="visible"/>
                                      </p:to>
                                    </p:set>
                                    <p:anim calcmode="lin" valueType="num">
                                      <p:cBhvr additive="base">
                                        <p:cTn id="215" dur="1250" fill="hold"/>
                                        <p:tgtEl>
                                          <p:spTgt spid="55"/>
                                        </p:tgtEl>
                                        <p:attrNameLst>
                                          <p:attrName>ppt_x</p:attrName>
                                        </p:attrNameLst>
                                      </p:cBhvr>
                                      <p:tavLst>
                                        <p:tav tm="0">
                                          <p:val>
                                            <p:strVal val="0-#ppt_w/2"/>
                                          </p:val>
                                        </p:tav>
                                        <p:tav tm="100000">
                                          <p:val>
                                            <p:strVal val="#ppt_x"/>
                                          </p:val>
                                        </p:tav>
                                      </p:tavLst>
                                    </p:anim>
                                    <p:anim calcmode="lin" valueType="num">
                                      <p:cBhvr additive="base">
                                        <p:cTn id="216" dur="1250" fill="hold"/>
                                        <p:tgtEl>
                                          <p:spTgt spid="55"/>
                                        </p:tgtEl>
                                        <p:attrNameLst>
                                          <p:attrName>ppt_y</p:attrName>
                                        </p:attrNameLst>
                                      </p:cBhvr>
                                      <p:tavLst>
                                        <p:tav tm="0">
                                          <p:val>
                                            <p:strVal val="#ppt_y"/>
                                          </p:val>
                                        </p:tav>
                                        <p:tav tm="100000">
                                          <p:val>
                                            <p:strVal val="#ppt_y"/>
                                          </p:val>
                                        </p:tav>
                                      </p:tavLst>
                                    </p:anim>
                                  </p:childTnLst>
                                </p:cTn>
                              </p:par>
                              <p:par>
                                <p:cTn id="217" presetID="2" presetClass="entr" presetSubtype="8" fill="hold" grpId="0" nodeType="withEffect">
                                  <p:stCondLst>
                                    <p:cond delay="250"/>
                                  </p:stCondLst>
                                  <p:childTnLst>
                                    <p:set>
                                      <p:cBhvr>
                                        <p:cTn id="218" dur="1" fill="hold">
                                          <p:stCondLst>
                                            <p:cond delay="0"/>
                                          </p:stCondLst>
                                        </p:cTn>
                                        <p:tgtEl>
                                          <p:spTgt spid="56"/>
                                        </p:tgtEl>
                                        <p:attrNameLst>
                                          <p:attrName>style.visibility</p:attrName>
                                        </p:attrNameLst>
                                      </p:cBhvr>
                                      <p:to>
                                        <p:strVal val="visible"/>
                                      </p:to>
                                    </p:set>
                                    <p:anim calcmode="lin" valueType="num">
                                      <p:cBhvr additive="base">
                                        <p:cTn id="219" dur="1250" fill="hold"/>
                                        <p:tgtEl>
                                          <p:spTgt spid="56"/>
                                        </p:tgtEl>
                                        <p:attrNameLst>
                                          <p:attrName>ppt_x</p:attrName>
                                        </p:attrNameLst>
                                      </p:cBhvr>
                                      <p:tavLst>
                                        <p:tav tm="0">
                                          <p:val>
                                            <p:strVal val="0-#ppt_w/2"/>
                                          </p:val>
                                        </p:tav>
                                        <p:tav tm="100000">
                                          <p:val>
                                            <p:strVal val="#ppt_x"/>
                                          </p:val>
                                        </p:tav>
                                      </p:tavLst>
                                    </p:anim>
                                    <p:anim calcmode="lin" valueType="num">
                                      <p:cBhvr additive="base">
                                        <p:cTn id="220" dur="125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p:bldP spid="10" grpId="0" animBg="1"/>
      <p:bldP spid="11" grpId="0"/>
      <p:bldP spid="12" grpId="0" animBg="1"/>
      <p:bldP spid="13" grpId="0"/>
      <p:bldP spid="14" grpId="0" animBg="1"/>
      <p:bldP spid="15" grpId="0"/>
      <p:bldP spid="16" grpId="0" animBg="1"/>
      <p:bldP spid="17" grpId="0"/>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7BF2371A-66F2-D347-B6FD-D125BA0D0FBB}"/>
              </a:ext>
            </a:extLst>
          </p:cNvPr>
          <p:cNvSpPr>
            <a:spLocks/>
          </p:cNvSpPr>
          <p:nvPr/>
        </p:nvSpPr>
        <p:spPr bwMode="auto">
          <a:xfrm>
            <a:off x="5989074" y="1334635"/>
            <a:ext cx="4185056" cy="4188732"/>
          </a:xfrm>
          <a:custGeom>
            <a:avLst/>
            <a:gdLst>
              <a:gd name="connsiteX0" fmla="*/ 2054012 w 4185056"/>
              <a:gd name="connsiteY0" fmla="*/ 327 h 4188732"/>
              <a:gd name="connsiteX1" fmla="*/ 3912689 w 4185056"/>
              <a:gd name="connsiteY1" fmla="*/ 1062981 h 4188732"/>
              <a:gd name="connsiteX2" fmla="*/ 3123008 w 4185056"/>
              <a:gd name="connsiteY2" fmla="*/ 3916125 h 4188732"/>
              <a:gd name="connsiteX3" fmla="*/ 272368 w 4185056"/>
              <a:gd name="connsiteY3" fmla="*/ 3125751 h 4188732"/>
              <a:gd name="connsiteX4" fmla="*/ 1062049 w 4185056"/>
              <a:gd name="connsiteY4" fmla="*/ 272607 h 4188732"/>
              <a:gd name="connsiteX5" fmla="*/ 2054012 w 4185056"/>
              <a:gd name="connsiteY5" fmla="*/ 327 h 4188732"/>
              <a:gd name="connsiteX6" fmla="*/ 2059991 w 4185056"/>
              <a:gd name="connsiteY6" fmla="*/ 365392 h 4188732"/>
              <a:gd name="connsiteX7" fmla="*/ 1239127 w 4185056"/>
              <a:gd name="connsiteY7" fmla="*/ 588383 h 4188732"/>
              <a:gd name="connsiteX8" fmla="*/ 587567 w 4185056"/>
              <a:gd name="connsiteY8" fmla="*/ 2948860 h 4188732"/>
              <a:gd name="connsiteX9" fmla="*/ 2945929 w 4185056"/>
              <a:gd name="connsiteY9" fmla="*/ 3601004 h 4188732"/>
              <a:gd name="connsiteX10" fmla="*/ 3597489 w 4185056"/>
              <a:gd name="connsiteY10" fmla="*/ 1244071 h 4188732"/>
              <a:gd name="connsiteX11" fmla="*/ 2059991 w 4185056"/>
              <a:gd name="connsiteY11" fmla="*/ 365392 h 418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85056" h="4188732">
                <a:moveTo>
                  <a:pt x="2054012" y="327"/>
                </a:moveTo>
                <a:cubicBezTo>
                  <a:pt x="2795685" y="-12818"/>
                  <a:pt x="3520726" y="370961"/>
                  <a:pt x="3912689" y="1062981"/>
                </a:cubicBezTo>
                <a:cubicBezTo>
                  <a:pt x="4482817" y="2069556"/>
                  <a:pt x="4128700" y="3349041"/>
                  <a:pt x="3123008" y="3916125"/>
                </a:cubicBezTo>
                <a:cubicBezTo>
                  <a:pt x="2117317" y="4486754"/>
                  <a:pt x="842496" y="4132326"/>
                  <a:pt x="272368" y="3125751"/>
                </a:cubicBezTo>
                <a:cubicBezTo>
                  <a:pt x="-297760" y="2119176"/>
                  <a:pt x="56357" y="843236"/>
                  <a:pt x="1062049" y="272607"/>
                </a:cubicBezTo>
                <a:cubicBezTo>
                  <a:pt x="1376328" y="94286"/>
                  <a:pt x="1716888" y="6302"/>
                  <a:pt x="2054012" y="327"/>
                </a:cubicBezTo>
                <a:close/>
                <a:moveTo>
                  <a:pt x="2059991" y="365392"/>
                </a:moveTo>
                <a:cubicBezTo>
                  <a:pt x="1781010" y="370051"/>
                  <a:pt x="1499176" y="442182"/>
                  <a:pt x="1239127" y="588383"/>
                </a:cubicBezTo>
                <a:cubicBezTo>
                  <a:pt x="410513" y="1059770"/>
                  <a:pt x="116603" y="2115959"/>
                  <a:pt x="587567" y="2948860"/>
                </a:cubicBezTo>
                <a:cubicBezTo>
                  <a:pt x="1058532" y="3781761"/>
                  <a:pt x="2113775" y="4072390"/>
                  <a:pt x="2945929" y="3601004"/>
                </a:cubicBezTo>
                <a:cubicBezTo>
                  <a:pt x="3774543" y="3129617"/>
                  <a:pt x="4068453" y="2073428"/>
                  <a:pt x="3597489" y="1244071"/>
                </a:cubicBezTo>
                <a:cubicBezTo>
                  <a:pt x="3273701" y="671452"/>
                  <a:pt x="2673750" y="355140"/>
                  <a:pt x="2059991" y="365392"/>
                </a:cubicBezTo>
                <a:close/>
              </a:path>
            </a:pathLst>
          </a:cu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25" tIns="45700" rIns="91425" bIns="45700">
            <a:noAutofit/>
          </a:bodyPr>
          <a:lstStyle/>
          <a:p>
            <a:endParaRPr lang="en-US" dirty="0">
              <a:solidFill>
                <a:schemeClr val="accent6">
                  <a:lumMod val="75000"/>
                </a:schemeClr>
              </a:solidFill>
            </a:endParaRPr>
          </a:p>
        </p:txBody>
      </p:sp>
      <p:sp>
        <p:nvSpPr>
          <p:cNvPr id="5" name="Freeform 4">
            <a:extLst>
              <a:ext uri="{FF2B5EF4-FFF2-40B4-BE49-F238E27FC236}">
                <a16:creationId xmlns:a16="http://schemas.microsoft.com/office/drawing/2014/main" id="{E14A0A28-4FB4-EE45-8D9E-1156FB28B5EC}"/>
              </a:ext>
            </a:extLst>
          </p:cNvPr>
          <p:cNvSpPr>
            <a:spLocks/>
          </p:cNvSpPr>
          <p:nvPr/>
        </p:nvSpPr>
        <p:spPr bwMode="auto">
          <a:xfrm>
            <a:off x="6714877" y="2063723"/>
            <a:ext cx="2733453" cy="2734635"/>
          </a:xfrm>
          <a:custGeom>
            <a:avLst/>
            <a:gdLst>
              <a:gd name="connsiteX0" fmla="*/ 1341319 w 2733453"/>
              <a:gd name="connsiteY0" fmla="*/ 228 h 2734635"/>
              <a:gd name="connsiteX1" fmla="*/ 2556488 w 2733453"/>
              <a:gd name="connsiteY1" fmla="*/ 692061 h 2734635"/>
              <a:gd name="connsiteX2" fmla="*/ 2039509 w 2733453"/>
              <a:gd name="connsiteY2" fmla="*/ 2556718 h 2734635"/>
              <a:gd name="connsiteX3" fmla="*/ 176966 w 2733453"/>
              <a:gd name="connsiteY3" fmla="*/ 2039151 h 2734635"/>
              <a:gd name="connsiteX4" fmla="*/ 693945 w 2733453"/>
              <a:gd name="connsiteY4" fmla="*/ 178040 h 2734635"/>
              <a:gd name="connsiteX5" fmla="*/ 1341319 w 2733453"/>
              <a:gd name="connsiteY5" fmla="*/ 228 h 2734635"/>
              <a:gd name="connsiteX6" fmla="*/ 1348046 w 2733453"/>
              <a:gd name="connsiteY6" fmla="*/ 364420 h 2734635"/>
              <a:gd name="connsiteX7" fmla="*/ 871024 w 2733453"/>
              <a:gd name="connsiteY7" fmla="*/ 494471 h 2734635"/>
              <a:gd name="connsiteX8" fmla="*/ 495706 w 2733453"/>
              <a:gd name="connsiteY8" fmla="*/ 1862472 h 2734635"/>
              <a:gd name="connsiteX9" fmla="*/ 1862430 w 2733453"/>
              <a:gd name="connsiteY9" fmla="*/ 2241685 h 2734635"/>
              <a:gd name="connsiteX10" fmla="*/ 2237748 w 2733453"/>
              <a:gd name="connsiteY10" fmla="*/ 873683 h 2734635"/>
              <a:gd name="connsiteX11" fmla="*/ 1348046 w 2733453"/>
              <a:gd name="connsiteY11" fmla="*/ 364420 h 2734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3453" h="2734635">
                <a:moveTo>
                  <a:pt x="1341319" y="228"/>
                </a:moveTo>
                <a:cubicBezTo>
                  <a:pt x="1826014" y="-8625"/>
                  <a:pt x="2300876" y="241185"/>
                  <a:pt x="2556488" y="692061"/>
                </a:cubicBezTo>
                <a:cubicBezTo>
                  <a:pt x="2928289" y="1351426"/>
                  <a:pt x="2694586" y="2184495"/>
                  <a:pt x="2039509" y="2556718"/>
                </a:cubicBezTo>
                <a:cubicBezTo>
                  <a:pt x="1384432" y="2928940"/>
                  <a:pt x="548766" y="2698517"/>
                  <a:pt x="176966" y="2039151"/>
                </a:cubicBezTo>
                <a:cubicBezTo>
                  <a:pt x="-194835" y="1383331"/>
                  <a:pt x="38868" y="550262"/>
                  <a:pt x="693945" y="178040"/>
                </a:cubicBezTo>
                <a:cubicBezTo>
                  <a:pt x="898657" y="61720"/>
                  <a:pt x="1121004" y="4253"/>
                  <a:pt x="1341319" y="228"/>
                </a:cubicBezTo>
                <a:close/>
                <a:moveTo>
                  <a:pt x="1348046" y="364420"/>
                </a:moveTo>
                <a:cubicBezTo>
                  <a:pt x="1186301" y="367176"/>
                  <a:pt x="1022612" y="409192"/>
                  <a:pt x="871024" y="494471"/>
                </a:cubicBezTo>
                <a:cubicBezTo>
                  <a:pt x="389484" y="767362"/>
                  <a:pt x="219528" y="1380482"/>
                  <a:pt x="495706" y="1862472"/>
                </a:cubicBezTo>
                <a:cubicBezTo>
                  <a:pt x="768342" y="2344462"/>
                  <a:pt x="1377349" y="2514576"/>
                  <a:pt x="1862430" y="2241685"/>
                </a:cubicBezTo>
                <a:cubicBezTo>
                  <a:pt x="2343970" y="1968793"/>
                  <a:pt x="2513925" y="1355674"/>
                  <a:pt x="2237748" y="873683"/>
                </a:cubicBezTo>
                <a:cubicBezTo>
                  <a:pt x="2050310" y="542315"/>
                  <a:pt x="1703885" y="358357"/>
                  <a:pt x="1348046" y="36442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25" tIns="45700" rIns="91425" bIns="45700">
            <a:noAutofit/>
          </a:bodyPr>
          <a:lstStyle/>
          <a:p>
            <a:endParaRPr lang="en-US" dirty="0">
              <a:noFill/>
            </a:endParaRPr>
          </a:p>
        </p:txBody>
      </p:sp>
      <p:sp>
        <p:nvSpPr>
          <p:cNvPr id="6" name="Freeform 5">
            <a:extLst>
              <a:ext uri="{FF2B5EF4-FFF2-40B4-BE49-F238E27FC236}">
                <a16:creationId xmlns:a16="http://schemas.microsoft.com/office/drawing/2014/main" id="{68F6588E-1A4D-EA46-B821-98734D81898B}"/>
              </a:ext>
            </a:extLst>
          </p:cNvPr>
          <p:cNvSpPr>
            <a:spLocks/>
          </p:cNvSpPr>
          <p:nvPr/>
        </p:nvSpPr>
        <p:spPr bwMode="auto">
          <a:xfrm>
            <a:off x="7441945" y="2789998"/>
            <a:ext cx="1279314" cy="1281334"/>
          </a:xfrm>
          <a:custGeom>
            <a:avLst/>
            <a:gdLst>
              <a:gd name="connsiteX0" fmla="*/ 689798 w 1279314"/>
              <a:gd name="connsiteY0" fmla="*/ 1914 h 1281334"/>
              <a:gd name="connsiteX1" fmla="*/ 1196044 w 1279314"/>
              <a:gd name="connsiteY1" fmla="*/ 324089 h 1281334"/>
              <a:gd name="connsiteX2" fmla="*/ 955061 w 1279314"/>
              <a:gd name="connsiteY2" fmla="*/ 1198978 h 1281334"/>
              <a:gd name="connsiteX3" fmla="*/ 83271 w 1279314"/>
              <a:gd name="connsiteY3" fmla="*/ 954576 h 1281334"/>
              <a:gd name="connsiteX4" fmla="*/ 324254 w 1279314"/>
              <a:gd name="connsiteY4" fmla="*/ 83229 h 1281334"/>
              <a:gd name="connsiteX5" fmla="*/ 689798 w 1279314"/>
              <a:gd name="connsiteY5" fmla="*/ 1914 h 1281334"/>
              <a:gd name="connsiteX6" fmla="*/ 661001 w 1279314"/>
              <a:gd name="connsiteY6" fmla="*/ 363866 h 1281334"/>
              <a:gd name="connsiteX7" fmla="*/ 501329 w 1279314"/>
              <a:gd name="connsiteY7" fmla="*/ 398428 h 1281334"/>
              <a:gd name="connsiteX8" fmla="*/ 398470 w 1279314"/>
              <a:gd name="connsiteY8" fmla="*/ 777497 h 1281334"/>
              <a:gd name="connsiteX9" fmla="*/ 777986 w 1279314"/>
              <a:gd name="connsiteY9" fmla="*/ 880236 h 1281334"/>
              <a:gd name="connsiteX10" fmla="*/ 880845 w 1279314"/>
              <a:gd name="connsiteY10" fmla="*/ 504709 h 1281334"/>
              <a:gd name="connsiteX11" fmla="*/ 661001 w 1279314"/>
              <a:gd name="connsiteY11" fmla="*/ 363866 h 128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79314" h="1281334">
                <a:moveTo>
                  <a:pt x="689798" y="1914"/>
                </a:moveTo>
                <a:cubicBezTo>
                  <a:pt x="894539" y="17756"/>
                  <a:pt x="1087513" y="131490"/>
                  <a:pt x="1196044" y="324089"/>
                </a:cubicBezTo>
                <a:cubicBezTo>
                  <a:pt x="1369693" y="632249"/>
                  <a:pt x="1263377" y="1021875"/>
                  <a:pt x="955061" y="1198978"/>
                </a:cubicBezTo>
                <a:cubicBezTo>
                  <a:pt x="646745" y="1372539"/>
                  <a:pt x="256921" y="1262735"/>
                  <a:pt x="83271" y="954576"/>
                </a:cubicBezTo>
                <a:cubicBezTo>
                  <a:pt x="-90378" y="646417"/>
                  <a:pt x="15938" y="256790"/>
                  <a:pt x="324254" y="83229"/>
                </a:cubicBezTo>
                <a:cubicBezTo>
                  <a:pt x="439873" y="18144"/>
                  <a:pt x="566953" y="-7592"/>
                  <a:pt x="689798" y="1914"/>
                </a:cubicBezTo>
                <a:close/>
                <a:moveTo>
                  <a:pt x="661001" y="363866"/>
                </a:moveTo>
                <a:cubicBezTo>
                  <a:pt x="607403" y="359569"/>
                  <a:pt x="551872" y="370529"/>
                  <a:pt x="501329" y="398428"/>
                </a:cubicBezTo>
                <a:cubicBezTo>
                  <a:pt x="370095" y="476367"/>
                  <a:pt x="323985" y="642874"/>
                  <a:pt x="398470" y="777497"/>
                </a:cubicBezTo>
                <a:cubicBezTo>
                  <a:pt x="472954" y="908577"/>
                  <a:pt x="643205" y="958175"/>
                  <a:pt x="777986" y="880236"/>
                </a:cubicBezTo>
                <a:cubicBezTo>
                  <a:pt x="909221" y="805839"/>
                  <a:pt x="955330" y="635789"/>
                  <a:pt x="880845" y="504709"/>
                </a:cubicBezTo>
                <a:cubicBezTo>
                  <a:pt x="834293" y="420570"/>
                  <a:pt x="750331" y="371027"/>
                  <a:pt x="661001" y="363866"/>
                </a:cubicBezTo>
                <a:close/>
              </a:path>
            </a:pathLst>
          </a:custGeom>
          <a:solidFill>
            <a:srgbClr val="8C103D"/>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25" tIns="45700" rIns="91425" bIns="45700">
            <a:noAutofit/>
          </a:bodyPr>
          <a:lstStyle/>
          <a:p>
            <a:endParaRPr lang="en-US"/>
          </a:p>
        </p:txBody>
      </p:sp>
      <p:grpSp>
        <p:nvGrpSpPr>
          <p:cNvPr id="7" name="Group 6">
            <a:extLst>
              <a:ext uri="{FF2B5EF4-FFF2-40B4-BE49-F238E27FC236}">
                <a16:creationId xmlns:a16="http://schemas.microsoft.com/office/drawing/2014/main" id="{DCFFA8A5-9B57-2745-80DA-5D8F89A63116}"/>
              </a:ext>
            </a:extLst>
          </p:cNvPr>
          <p:cNvGrpSpPr/>
          <p:nvPr/>
        </p:nvGrpSpPr>
        <p:grpSpPr>
          <a:xfrm rot="20909899">
            <a:off x="7803049" y="1163904"/>
            <a:ext cx="3155320" cy="2063417"/>
            <a:chOff x="6007100" y="1617663"/>
            <a:chExt cx="3578225" cy="2339975"/>
          </a:xfrm>
        </p:grpSpPr>
        <p:sp>
          <p:nvSpPr>
            <p:cNvPr id="8" name="Google Shape;5245;p117"/>
            <p:cNvSpPr>
              <a:spLocks/>
            </p:cNvSpPr>
            <p:nvPr/>
          </p:nvSpPr>
          <p:spPr bwMode="auto">
            <a:xfrm>
              <a:off x="6007100" y="2044700"/>
              <a:ext cx="3217863" cy="1912938"/>
            </a:xfrm>
            <a:custGeom>
              <a:avLst/>
              <a:gdLst>
                <a:gd name="T0" fmla="*/ 2147483646 w 801"/>
                <a:gd name="T1" fmla="*/ 2147483646 h 476"/>
                <a:gd name="T2" fmla="*/ 2147483646 w 801"/>
                <a:gd name="T3" fmla="*/ 2147483646 h 476"/>
                <a:gd name="T4" fmla="*/ 2147483646 w 801"/>
                <a:gd name="T5" fmla="*/ 2147483646 h 476"/>
                <a:gd name="T6" fmla="*/ 2147483646 w 801"/>
                <a:gd name="T7" fmla="*/ 2147483646 h 476"/>
                <a:gd name="T8" fmla="*/ 2147483646 w 801"/>
                <a:gd name="T9" fmla="*/ 2147483646 h 476"/>
                <a:gd name="T10" fmla="*/ 2147483646 w 801"/>
                <a:gd name="T11" fmla="*/ 2147483646 h 476"/>
                <a:gd name="T12" fmla="*/ 2147483646 w 801"/>
                <a:gd name="T13" fmla="*/ 2147483646 h 4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01" h="476" extrusionOk="0">
                  <a:moveTo>
                    <a:pt x="6" y="461"/>
                  </a:moveTo>
                  <a:cubicBezTo>
                    <a:pt x="0" y="450"/>
                    <a:pt x="3" y="436"/>
                    <a:pt x="14" y="430"/>
                  </a:cubicBezTo>
                  <a:cubicBezTo>
                    <a:pt x="763" y="6"/>
                    <a:pt x="763" y="6"/>
                    <a:pt x="763" y="6"/>
                  </a:cubicBezTo>
                  <a:cubicBezTo>
                    <a:pt x="774" y="0"/>
                    <a:pt x="788" y="4"/>
                    <a:pt x="794" y="15"/>
                  </a:cubicBezTo>
                  <a:cubicBezTo>
                    <a:pt x="801" y="26"/>
                    <a:pt x="797" y="40"/>
                    <a:pt x="786" y="46"/>
                  </a:cubicBezTo>
                  <a:cubicBezTo>
                    <a:pt x="37" y="470"/>
                    <a:pt x="37" y="470"/>
                    <a:pt x="37" y="470"/>
                  </a:cubicBezTo>
                  <a:cubicBezTo>
                    <a:pt x="26" y="476"/>
                    <a:pt x="12" y="472"/>
                    <a:pt x="6" y="461"/>
                  </a:cubicBezTo>
                  <a:close/>
                </a:path>
              </a:pathLst>
            </a:custGeom>
            <a:solidFill>
              <a:schemeClr val="accent2">
                <a:lumMod val="50000"/>
              </a:schemeClr>
            </a:solidFill>
            <a:ln w="60325" cap="flat" cmpd="sng">
              <a:solidFill>
                <a:srgbClr val="FFFFFF"/>
              </a:solidFill>
              <a:prstDash val="solid"/>
              <a:miter lim="524287"/>
              <a:headEnd type="none" w="sm" len="sm"/>
              <a:tailEnd type="none" w="sm" len="sm"/>
            </a:ln>
          </p:spPr>
          <p:txBody>
            <a:bodyPr lIns="91425" tIns="45700" rIns="91425" bIns="45700"/>
            <a:lstStyle/>
            <a:p>
              <a:endParaRPr lang="en-US"/>
            </a:p>
          </p:txBody>
        </p:sp>
        <p:sp>
          <p:nvSpPr>
            <p:cNvPr id="9" name="Google Shape;5246;p117"/>
            <p:cNvSpPr>
              <a:spLocks/>
            </p:cNvSpPr>
            <p:nvPr/>
          </p:nvSpPr>
          <p:spPr bwMode="auto">
            <a:xfrm>
              <a:off x="8516938" y="2257425"/>
              <a:ext cx="1068387" cy="433388"/>
            </a:xfrm>
            <a:custGeom>
              <a:avLst/>
              <a:gdLst>
                <a:gd name="T0" fmla="*/ 0 w 673"/>
                <a:gd name="T1" fmla="*/ 2147483646 h 273"/>
                <a:gd name="T2" fmla="*/ 2147483646 w 673"/>
                <a:gd name="T3" fmla="*/ 2147483646 h 273"/>
                <a:gd name="T4" fmla="*/ 2147483646 w 673"/>
                <a:gd name="T5" fmla="*/ 2147483646 h 273"/>
                <a:gd name="T6" fmla="*/ 2147483646 w 673"/>
                <a:gd name="T7" fmla="*/ 0 h 273"/>
                <a:gd name="T8" fmla="*/ 0 w 673"/>
                <a:gd name="T9" fmla="*/ 2147483646 h 2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3" h="273" extrusionOk="0">
                  <a:moveTo>
                    <a:pt x="0" y="190"/>
                  </a:moveTo>
                  <a:lnTo>
                    <a:pt x="218" y="273"/>
                  </a:lnTo>
                  <a:lnTo>
                    <a:pt x="673" y="91"/>
                  </a:lnTo>
                  <a:lnTo>
                    <a:pt x="337" y="0"/>
                  </a:lnTo>
                  <a:lnTo>
                    <a:pt x="0" y="190"/>
                  </a:lnTo>
                  <a:close/>
                </a:path>
              </a:pathLst>
            </a:custGeom>
            <a:solidFill>
              <a:schemeClr val="tx1">
                <a:lumMod val="95000"/>
                <a:lumOff val="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sp>
          <p:nvSpPr>
            <p:cNvPr id="10" name="Google Shape;5247;p117"/>
            <p:cNvSpPr>
              <a:spLocks/>
            </p:cNvSpPr>
            <p:nvPr/>
          </p:nvSpPr>
          <p:spPr bwMode="auto">
            <a:xfrm>
              <a:off x="8456613" y="1617663"/>
              <a:ext cx="687387" cy="836612"/>
            </a:xfrm>
            <a:custGeom>
              <a:avLst/>
              <a:gdLst>
                <a:gd name="T0" fmla="*/ 0 w 433"/>
                <a:gd name="T1" fmla="*/ 2147483646 h 527"/>
                <a:gd name="T2" fmla="*/ 2147483646 w 433"/>
                <a:gd name="T3" fmla="*/ 2147483646 h 527"/>
                <a:gd name="T4" fmla="*/ 2147483646 w 433"/>
                <a:gd name="T5" fmla="*/ 0 h 527"/>
                <a:gd name="T6" fmla="*/ 2147483646 w 433"/>
                <a:gd name="T7" fmla="*/ 2147483646 h 527"/>
                <a:gd name="T8" fmla="*/ 0 w 433"/>
                <a:gd name="T9" fmla="*/ 2147483646 h 5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3" h="527" extrusionOk="0">
                  <a:moveTo>
                    <a:pt x="0" y="527"/>
                  </a:moveTo>
                  <a:lnTo>
                    <a:pt x="41" y="297"/>
                  </a:lnTo>
                  <a:lnTo>
                    <a:pt x="433" y="0"/>
                  </a:lnTo>
                  <a:lnTo>
                    <a:pt x="337" y="337"/>
                  </a:lnTo>
                  <a:lnTo>
                    <a:pt x="0" y="52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endParaRPr lang="en-US"/>
            </a:p>
          </p:txBody>
        </p:sp>
      </p:grpSp>
      <p:sp>
        <p:nvSpPr>
          <p:cNvPr id="11" name="Rectangle 10">
            <a:extLst>
              <a:ext uri="{FF2B5EF4-FFF2-40B4-BE49-F238E27FC236}">
                <a16:creationId xmlns:a16="http://schemas.microsoft.com/office/drawing/2014/main" id="{146A803D-47CD-1D44-A5C0-C45569166E54}"/>
              </a:ext>
            </a:extLst>
          </p:cNvPr>
          <p:cNvSpPr/>
          <p:nvPr/>
        </p:nvSpPr>
        <p:spPr>
          <a:xfrm>
            <a:off x="523042" y="2214554"/>
            <a:ext cx="5786478" cy="584775"/>
          </a:xfrm>
          <a:prstGeom prst="rect">
            <a:avLst/>
          </a:prstGeom>
        </p:spPr>
        <p:txBody>
          <a:bodyPr wrap="square">
            <a:spAutoFit/>
          </a:bodyPr>
          <a:lstStyle/>
          <a:p>
            <a:r>
              <a:rPr lang="en-US" sz="3200" b="1" dirty="0" smtClean="0">
                <a:solidFill>
                  <a:srgbClr val="C00000"/>
                </a:solidFill>
                <a:latin typeface="Times New Roman" pitchFamily="18" charset="0"/>
                <a:cs typeface="Times New Roman" pitchFamily="18" charset="0"/>
              </a:rPr>
              <a:t>OUR TARGET CUSTOMERS</a:t>
            </a:r>
            <a:endParaRPr lang="en-US" sz="3200" b="1" dirty="0">
              <a:solidFill>
                <a:srgbClr val="C00000"/>
              </a:solidFill>
              <a:latin typeface="Times New Roman" pitchFamily="18" charset="0"/>
              <a:cs typeface="Times New Roman" pitchFamily="18" charset="0"/>
            </a:endParaRPr>
          </a:p>
        </p:txBody>
      </p:sp>
      <p:sp>
        <p:nvSpPr>
          <p:cNvPr id="12" name="Rectangle 11">
            <a:extLst>
              <a:ext uri="{FF2B5EF4-FFF2-40B4-BE49-F238E27FC236}">
                <a16:creationId xmlns:a16="http://schemas.microsoft.com/office/drawing/2014/main" id="{370F1F69-EF8F-9144-9BA6-9B0C51149417}"/>
              </a:ext>
            </a:extLst>
          </p:cNvPr>
          <p:cNvSpPr/>
          <p:nvPr/>
        </p:nvSpPr>
        <p:spPr>
          <a:xfrm>
            <a:off x="451604" y="2986817"/>
            <a:ext cx="4786347" cy="2585323"/>
          </a:xfrm>
          <a:prstGeom prst="rect">
            <a:avLst/>
          </a:prstGeom>
        </p:spPr>
        <p:txBody>
          <a:bodyPr wrap="square">
            <a:spAutoFit/>
          </a:bodyPr>
          <a:lstStyle/>
          <a:p>
            <a:pPr algn="r"/>
            <a:r>
              <a:rPr lang="en-US" sz="2700" b="1" dirty="0" smtClean="0">
                <a:latin typeface="Open Sans" panose="020B0606030504020204" pitchFamily="34" charset="0"/>
                <a:ea typeface="Open Sans" panose="020B0606030504020204" pitchFamily="34" charset="0"/>
                <a:cs typeface="Open Sans" panose="020B0606030504020204" pitchFamily="34" charset="0"/>
              </a:rPr>
              <a:t>HOUSEHOLDS,</a:t>
            </a:r>
          </a:p>
          <a:p>
            <a:pPr algn="r"/>
            <a:r>
              <a:rPr lang="en-US" sz="2700" b="1" dirty="0" smtClean="0">
                <a:latin typeface="Open Sans" panose="020B0606030504020204" pitchFamily="34" charset="0"/>
                <a:ea typeface="Open Sans" panose="020B0606030504020204" pitchFamily="34" charset="0"/>
                <a:cs typeface="Open Sans" panose="020B0606030504020204" pitchFamily="34" charset="0"/>
              </a:rPr>
              <a:t>LODGINGS,</a:t>
            </a:r>
          </a:p>
          <a:p>
            <a:pPr algn="r"/>
            <a:r>
              <a:rPr lang="en-US" sz="2700" b="1" dirty="0" smtClean="0">
                <a:latin typeface="Open Sans" panose="020B0606030504020204" pitchFamily="34" charset="0"/>
                <a:ea typeface="Open Sans" panose="020B0606030504020204" pitchFamily="34" charset="0"/>
                <a:cs typeface="Open Sans" panose="020B0606030504020204" pitchFamily="34" charset="0"/>
              </a:rPr>
              <a:t> HOSTELS</a:t>
            </a:r>
            <a:r>
              <a:rPr lang="en-US" sz="2700" b="1" dirty="0" smtClean="0">
                <a:latin typeface="Open Sans" panose="020B0606030504020204" pitchFamily="34" charset="0"/>
                <a:ea typeface="Open Sans" panose="020B0606030504020204" pitchFamily="34" charset="0"/>
                <a:cs typeface="Open Sans" panose="020B0606030504020204" pitchFamily="34" charset="0"/>
              </a:rPr>
              <a:t>,</a:t>
            </a:r>
            <a:endParaRPr lang="en-US" sz="2700" b="1" dirty="0" smtClean="0">
              <a:latin typeface="Open Sans" panose="020B0606030504020204" pitchFamily="34" charset="0"/>
              <a:ea typeface="Open Sans" panose="020B0606030504020204" pitchFamily="34" charset="0"/>
              <a:cs typeface="Open Sans" panose="020B0606030504020204" pitchFamily="34" charset="0"/>
            </a:endParaRPr>
          </a:p>
          <a:p>
            <a:pPr algn="r"/>
            <a:r>
              <a:rPr lang="en-US" sz="2700" b="1" dirty="0" smtClean="0">
                <a:latin typeface="Open Sans" panose="020B0606030504020204" pitchFamily="34" charset="0"/>
                <a:ea typeface="Open Sans" panose="020B0606030504020204" pitchFamily="34" charset="0"/>
                <a:cs typeface="Open Sans" panose="020B0606030504020204" pitchFamily="34" charset="0"/>
              </a:rPr>
              <a:t> MEDIUM SCALE BUSINESSES,</a:t>
            </a:r>
          </a:p>
          <a:p>
            <a:pPr algn="r"/>
            <a:r>
              <a:rPr lang="en-US" sz="2700" b="1" dirty="0" smtClean="0">
                <a:latin typeface="Open Sans" panose="020B0606030504020204" pitchFamily="34" charset="0"/>
                <a:ea typeface="Open Sans" panose="020B0606030504020204" pitchFamily="34" charset="0"/>
                <a:cs typeface="Open Sans" panose="020B0606030504020204" pitchFamily="34" charset="0"/>
              </a:rPr>
              <a:t>THE PRODUCTION CHAINS,</a:t>
            </a:r>
            <a:endParaRPr lang="en-US" sz="2700" b="1" dirty="0" smtClean="0">
              <a:latin typeface="Open Sans" panose="020B0606030504020204" pitchFamily="34" charset="0"/>
              <a:ea typeface="Open Sans" panose="020B0606030504020204" pitchFamily="34" charset="0"/>
              <a:cs typeface="Open Sans" panose="020B0606030504020204" pitchFamily="34" charset="0"/>
            </a:endParaRPr>
          </a:p>
          <a:p>
            <a:pPr algn="r"/>
            <a:r>
              <a:rPr lang="en-US" sz="2700" b="1" dirty="0" smtClean="0">
                <a:latin typeface="Open Sans" panose="020B0606030504020204" pitchFamily="34" charset="0"/>
                <a:ea typeface="Open Sans" panose="020B0606030504020204" pitchFamily="34" charset="0"/>
                <a:cs typeface="Open Sans" panose="020B0606030504020204" pitchFamily="34" charset="0"/>
              </a:rPr>
              <a:t>AND WOMEN</a:t>
            </a:r>
            <a:r>
              <a:rPr lang="en-US" sz="2700" b="1" dirty="0" smtClean="0">
                <a:latin typeface="Open Sans" panose="020B0606030504020204" pitchFamily="34" charset="0"/>
                <a:ea typeface="Open Sans" panose="020B0606030504020204" pitchFamily="34" charset="0"/>
                <a:cs typeface="Open Sans" panose="020B0606030504020204" pitchFamily="34" charset="0"/>
              </a:rPr>
              <a:t>.</a:t>
            </a:r>
            <a:endParaRPr lang="en-US" sz="2700" b="1" dirty="0" smtClean="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6714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2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4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ppt_x"/>
                                          </p:val>
                                        </p:tav>
                                        <p:tav tm="100000">
                                          <p:val>
                                            <p:strVal val="#ppt_x"/>
                                          </p:val>
                                        </p:tav>
                                      </p:tavLst>
                                    </p:anim>
                                    <p:anim calcmode="lin" valueType="num">
                                      <p:cBhvr additive="base">
                                        <p:cTn id="16"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3"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1000" fill="hold"/>
                                        <p:tgtEl>
                                          <p:spTgt spid="7"/>
                                        </p:tgtEl>
                                        <p:attrNameLst>
                                          <p:attrName>ppt_x</p:attrName>
                                        </p:attrNameLst>
                                      </p:cBhvr>
                                      <p:tavLst>
                                        <p:tav tm="0">
                                          <p:val>
                                            <p:strVal val="1+#ppt_w/2"/>
                                          </p:val>
                                        </p:tav>
                                        <p:tav tm="100000">
                                          <p:val>
                                            <p:strVal val="#ppt_x"/>
                                          </p:val>
                                        </p:tav>
                                      </p:tavLst>
                                    </p:anim>
                                    <p:anim calcmode="lin" valueType="num">
                                      <p:cBhvr additive="base">
                                        <p:cTn id="22" dur="1000" fill="hold"/>
                                        <p:tgtEl>
                                          <p:spTgt spid="7"/>
                                        </p:tgtEl>
                                        <p:attrNameLst>
                                          <p:attrName>ppt_y</p:attrName>
                                        </p:attrNameLst>
                                      </p:cBhvr>
                                      <p:tavLst>
                                        <p:tav tm="0">
                                          <p:val>
                                            <p:strVal val="0-#ppt_h/2"/>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1000" fill="hold"/>
                                        <p:tgtEl>
                                          <p:spTgt spid="11"/>
                                        </p:tgtEl>
                                        <p:attrNameLst>
                                          <p:attrName>ppt_x</p:attrName>
                                        </p:attrNameLst>
                                      </p:cBhvr>
                                      <p:tavLst>
                                        <p:tav tm="0">
                                          <p:val>
                                            <p:strVal val="0-#ppt_w/2"/>
                                          </p:val>
                                        </p:tav>
                                        <p:tav tm="100000">
                                          <p:val>
                                            <p:strVal val="#ppt_x"/>
                                          </p:val>
                                        </p:tav>
                                      </p:tavLst>
                                    </p:anim>
                                    <p:anim calcmode="lin" valueType="num">
                                      <p:cBhvr additive="base">
                                        <p:cTn id="26" dur="1000" fill="hold"/>
                                        <p:tgtEl>
                                          <p:spTgt spid="11"/>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10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1000" fill="hold"/>
                                        <p:tgtEl>
                                          <p:spTgt spid="12"/>
                                        </p:tgtEl>
                                        <p:attrNameLst>
                                          <p:attrName>ppt_x</p:attrName>
                                        </p:attrNameLst>
                                      </p:cBhvr>
                                      <p:tavLst>
                                        <p:tav tm="0">
                                          <p:val>
                                            <p:strVal val="0-#ppt_w/2"/>
                                          </p:val>
                                        </p:tav>
                                        <p:tav tm="100000">
                                          <p:val>
                                            <p:strVal val="#ppt_x"/>
                                          </p:val>
                                        </p:tav>
                                      </p:tavLst>
                                    </p:anim>
                                    <p:anim calcmode="lin" valueType="num">
                                      <p:cBhvr additive="base">
                                        <p:cTn id="30"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21" y="76200"/>
            <a:ext cx="10971372" cy="563562"/>
          </a:xfrm>
          <a:solidFill>
            <a:srgbClr val="C00000"/>
          </a:solidFill>
        </p:spPr>
        <p:txBody>
          <a:bodyPr>
            <a:normAutofit fontScale="90000"/>
          </a:bodyPr>
          <a:lstStyle/>
          <a:p>
            <a:r>
              <a:rPr lang="en-US" dirty="0" smtClean="0">
                <a:solidFill>
                  <a:schemeClr val="bg1"/>
                </a:solidFill>
              </a:rPr>
              <a:t>OUR SMART METER MVP</a:t>
            </a:r>
            <a:endParaRPr lang="en-US"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 y="685800"/>
            <a:ext cx="3581400" cy="2438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206" y="685800"/>
            <a:ext cx="4191000" cy="31432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6953" y="3848100"/>
            <a:ext cx="4224253" cy="30099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0606" y="685801"/>
            <a:ext cx="4419600" cy="314325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80606" y="3810000"/>
            <a:ext cx="4419600" cy="308610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4" y="3124200"/>
            <a:ext cx="3581400" cy="4114800"/>
          </a:xfrm>
          <a:prstGeom prst="rect">
            <a:avLst/>
          </a:prstGeom>
        </p:spPr>
      </p:pic>
      <p:sp>
        <p:nvSpPr>
          <p:cNvPr id="10" name="TextBox 9"/>
          <p:cNvSpPr txBox="1"/>
          <p:nvPr/>
        </p:nvSpPr>
        <p:spPr>
          <a:xfrm>
            <a:off x="151606" y="2819400"/>
            <a:ext cx="3962400" cy="1323439"/>
          </a:xfrm>
          <a:prstGeom prst="rect">
            <a:avLst/>
          </a:prstGeom>
          <a:noFill/>
        </p:spPr>
        <p:txBody>
          <a:bodyPr wrap="square" rtlCol="0">
            <a:spAutoFit/>
          </a:bodyPr>
          <a:lstStyle/>
          <a:p>
            <a:r>
              <a:rPr lang="en-US" sz="4000" b="1" dirty="0" smtClean="0">
                <a:solidFill>
                  <a:schemeClr val="bg1"/>
                </a:solidFill>
              </a:rPr>
              <a:t>SMART METER MODEL</a:t>
            </a:r>
            <a:endParaRPr lang="en-US" sz="4000" b="1" dirty="0">
              <a:solidFill>
                <a:schemeClr val="bg1"/>
              </a:solidFill>
            </a:endParaRPr>
          </a:p>
        </p:txBody>
      </p:sp>
      <p:sp>
        <p:nvSpPr>
          <p:cNvPr id="11" name="TextBox 10"/>
          <p:cNvSpPr txBox="1"/>
          <p:nvPr/>
        </p:nvSpPr>
        <p:spPr>
          <a:xfrm>
            <a:off x="8305006" y="3200400"/>
            <a:ext cx="3581400" cy="1323439"/>
          </a:xfrm>
          <a:prstGeom prst="rect">
            <a:avLst/>
          </a:prstGeom>
          <a:noFill/>
        </p:spPr>
        <p:txBody>
          <a:bodyPr wrap="square" rtlCol="0">
            <a:spAutoFit/>
          </a:bodyPr>
          <a:lstStyle/>
          <a:p>
            <a:r>
              <a:rPr lang="en-US" sz="4000" b="1" dirty="0" smtClean="0">
                <a:solidFill>
                  <a:schemeClr val="bg1"/>
                </a:solidFill>
              </a:rPr>
              <a:t>SMART METER ASSEMBLY</a:t>
            </a:r>
            <a:endParaRPr lang="en-US" sz="4000" b="1" dirty="0">
              <a:solidFill>
                <a:schemeClr val="bg1"/>
              </a:solidFill>
            </a:endParaRPr>
          </a:p>
        </p:txBody>
      </p:sp>
      <p:sp>
        <p:nvSpPr>
          <p:cNvPr id="12" name="TextBox 11"/>
          <p:cNvSpPr txBox="1"/>
          <p:nvPr/>
        </p:nvSpPr>
        <p:spPr>
          <a:xfrm>
            <a:off x="1599406" y="4162961"/>
            <a:ext cx="2438400" cy="1323439"/>
          </a:xfrm>
          <a:prstGeom prst="rect">
            <a:avLst/>
          </a:prstGeom>
          <a:noFill/>
        </p:spPr>
        <p:txBody>
          <a:bodyPr wrap="square" rtlCol="0">
            <a:spAutoFit/>
          </a:bodyPr>
          <a:lstStyle/>
          <a:p>
            <a:r>
              <a:rPr lang="en-US" sz="4000" b="1" dirty="0" smtClean="0">
                <a:solidFill>
                  <a:schemeClr val="bg1"/>
                </a:solidFill>
              </a:rPr>
              <a:t>SWITCH BATTERIES</a:t>
            </a:r>
            <a:endParaRPr lang="en-US" sz="4000" b="1" dirty="0">
              <a:solidFill>
                <a:schemeClr val="bg1"/>
              </a:solidFill>
            </a:endParaRPr>
          </a:p>
        </p:txBody>
      </p:sp>
    </p:spTree>
    <p:extLst>
      <p:ext uri="{BB962C8B-B14F-4D97-AF65-F5344CB8AC3E}">
        <p14:creationId xmlns:p14="http://schemas.microsoft.com/office/powerpoint/2010/main" val="3674887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2DB5B9D-7D8E-C340-B462-996659552496}"/>
              </a:ext>
            </a:extLst>
          </p:cNvPr>
          <p:cNvSpPr/>
          <p:nvPr/>
        </p:nvSpPr>
        <p:spPr>
          <a:xfrm>
            <a:off x="0" y="0"/>
            <a:ext cx="5745050" cy="6858000"/>
          </a:xfrm>
          <a:prstGeom prst="rect">
            <a:avLst/>
          </a:prstGeom>
          <a:pattFill prst="lgGrid">
            <a:fgClr>
              <a:srgbClr val="ECECE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a:t>
            </a:r>
            <a:endParaRPr lang="en-US" dirty="0"/>
          </a:p>
        </p:txBody>
      </p:sp>
      <p:sp>
        <p:nvSpPr>
          <p:cNvPr id="6" name="CuadroTexto 238">
            <a:extLst>
              <a:ext uri="{FF2B5EF4-FFF2-40B4-BE49-F238E27FC236}">
                <a16:creationId xmlns:a16="http://schemas.microsoft.com/office/drawing/2014/main" id="{77FEFAFB-C0B3-F24F-B354-0CE16D90C72C}"/>
              </a:ext>
            </a:extLst>
          </p:cNvPr>
          <p:cNvSpPr txBox="1"/>
          <p:nvPr/>
        </p:nvSpPr>
        <p:spPr>
          <a:xfrm>
            <a:off x="761207" y="207724"/>
            <a:ext cx="5742562" cy="1323439"/>
          </a:xfrm>
          <a:prstGeom prst="rect">
            <a:avLst/>
          </a:prstGeom>
          <a:noFill/>
        </p:spPr>
        <p:txBody>
          <a:bodyPr wrap="square" rtlCol="0">
            <a:spAutoFit/>
          </a:bodyPr>
          <a:lstStyle/>
          <a:p>
            <a:r>
              <a:rPr lang="en-US" sz="4000" b="1" cap="all" dirty="0" smtClean="0">
                <a:latin typeface="Tw Cen MT" panose="020B0602020104020603" pitchFamily="34" charset="77"/>
                <a:ea typeface="Open Sans" panose="020B0606030504020204" pitchFamily="34" charset="0"/>
                <a:cs typeface="Open Sans" panose="020B0606030504020204" pitchFamily="34" charset="0"/>
              </a:rPr>
              <a:t>OUR COMPETITION</a:t>
            </a:r>
            <a:r>
              <a:rPr lang="en-US" sz="4000" b="1" cap="all" dirty="0" smtClean="0">
                <a:latin typeface="Tw Cen MT" panose="020B0602020104020603" pitchFamily="34" charset="77"/>
                <a:ea typeface="Open Sans" panose="020B0606030504020204" pitchFamily="34" charset="0"/>
                <a:cs typeface="Open Sans" panose="020B0606030504020204" pitchFamily="34" charset="0"/>
              </a:rPr>
              <a:t> AND OUR </a:t>
            </a:r>
            <a:r>
              <a:rPr lang="en-US" sz="4000" b="1" cap="all" dirty="0" err="1" smtClean="0">
                <a:latin typeface="Tw Cen MT" panose="020B0602020104020603" pitchFamily="34" charset="77"/>
                <a:ea typeface="Open Sans" panose="020B0606030504020204" pitchFamily="34" charset="0"/>
                <a:cs typeface="Open Sans" panose="020B0606030504020204" pitchFamily="34" charset="0"/>
              </a:rPr>
              <a:t>mvp</a:t>
            </a:r>
            <a:r>
              <a:rPr lang="en-US" sz="4000" b="1" cap="all" dirty="0" smtClean="0">
                <a:latin typeface="Tw Cen MT" panose="020B0602020104020603" pitchFamily="34" charset="77"/>
                <a:ea typeface="Open Sans" panose="020B0606030504020204" pitchFamily="34" charset="0"/>
                <a:cs typeface="Open Sans" panose="020B0606030504020204" pitchFamily="34" charset="0"/>
              </a:rPr>
              <a:t> features</a:t>
            </a:r>
            <a:endParaRPr lang="en-US" sz="4000" b="1" cap="all" dirty="0">
              <a:latin typeface="Tw Cen MT" panose="020B0602020104020603" pitchFamily="34" charset="77"/>
              <a:ea typeface="Open Sans" panose="020B0606030504020204" pitchFamily="34" charset="0"/>
              <a:cs typeface="Open Sans" panose="020B0606030504020204" pitchFamily="34" charset="0"/>
            </a:endParaRPr>
          </a:p>
        </p:txBody>
      </p:sp>
      <p:sp>
        <p:nvSpPr>
          <p:cNvPr id="8" name="CuadroTexto 238">
            <a:extLst>
              <a:ext uri="{FF2B5EF4-FFF2-40B4-BE49-F238E27FC236}">
                <a16:creationId xmlns:a16="http://schemas.microsoft.com/office/drawing/2014/main" id="{A8561995-AD2D-3D4B-81C9-FBE57465BBB2}"/>
              </a:ext>
            </a:extLst>
          </p:cNvPr>
          <p:cNvSpPr txBox="1"/>
          <p:nvPr/>
        </p:nvSpPr>
        <p:spPr>
          <a:xfrm>
            <a:off x="1811038" y="2209800"/>
            <a:ext cx="1962658" cy="830997"/>
          </a:xfrm>
          <a:prstGeom prst="rect">
            <a:avLst/>
          </a:prstGeom>
          <a:noFill/>
        </p:spPr>
        <p:txBody>
          <a:bodyPr wrap="square" rtlCol="0">
            <a:spAutoFit/>
          </a:bodyPr>
          <a:lstStyle/>
          <a:p>
            <a:r>
              <a:rPr lang="en-US" sz="2400" b="1" cap="all" dirty="0" smtClean="0">
                <a:latin typeface="Tw Cen MT" panose="020B0602020104020603" pitchFamily="34" charset="77"/>
                <a:ea typeface="Open Sans" panose="020B0606030504020204" pitchFamily="34" charset="0"/>
                <a:cs typeface="Open Sans" panose="020B0606030504020204" pitchFamily="34" charset="0"/>
              </a:rPr>
              <a:t>REAL TIME ANALYTICS</a:t>
            </a:r>
            <a:endParaRPr lang="en-US" sz="2400" b="1" cap="all" dirty="0">
              <a:latin typeface="Tw Cen MT" panose="020B0602020104020603" pitchFamily="34" charset="77"/>
              <a:ea typeface="Open Sans" panose="020B0606030504020204" pitchFamily="34" charset="0"/>
              <a:cs typeface="Open Sans" panose="020B0606030504020204" pitchFamily="34" charset="0"/>
            </a:endParaRPr>
          </a:p>
        </p:txBody>
      </p:sp>
      <p:sp>
        <p:nvSpPr>
          <p:cNvPr id="9" name="Oval 8">
            <a:extLst>
              <a:ext uri="{FF2B5EF4-FFF2-40B4-BE49-F238E27FC236}">
                <a16:creationId xmlns:a16="http://schemas.microsoft.com/office/drawing/2014/main" id="{D88B413B-23B8-DD4F-802C-8FF076BC6DDD}"/>
              </a:ext>
            </a:extLst>
          </p:cNvPr>
          <p:cNvSpPr/>
          <p:nvPr/>
        </p:nvSpPr>
        <p:spPr>
          <a:xfrm>
            <a:off x="1196103" y="2312274"/>
            <a:ext cx="504780" cy="504780"/>
          </a:xfrm>
          <a:prstGeom prst="ellipse">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cap="all" dirty="0">
                <a:solidFill>
                  <a:schemeClr val="tx1"/>
                </a:solidFill>
                <a:latin typeface="Tw Cen MT" panose="020B0602020104020603" pitchFamily="34" charset="77"/>
                <a:ea typeface="Open Sans" panose="020B0606030504020204" pitchFamily="34" charset="0"/>
                <a:cs typeface="Open Sans" panose="020B0606030504020204" pitchFamily="34" charset="0"/>
              </a:rPr>
              <a:t>A</a:t>
            </a:r>
          </a:p>
        </p:txBody>
      </p:sp>
      <p:cxnSp>
        <p:nvCxnSpPr>
          <p:cNvPr id="10" name="Straight Connector 9">
            <a:extLst>
              <a:ext uri="{FF2B5EF4-FFF2-40B4-BE49-F238E27FC236}">
                <a16:creationId xmlns:a16="http://schemas.microsoft.com/office/drawing/2014/main" id="{D18CEFD2-6192-044F-A02C-ADD54CC1CADD}"/>
              </a:ext>
            </a:extLst>
          </p:cNvPr>
          <p:cNvCxnSpPr>
            <a:stCxn id="9" idx="4"/>
            <a:endCxn id="16" idx="0"/>
          </p:cNvCxnSpPr>
          <p:nvPr/>
        </p:nvCxnSpPr>
        <p:spPr>
          <a:xfrm flipH="1">
            <a:off x="1433380" y="2817054"/>
            <a:ext cx="15113" cy="18989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uadroTexto 238">
            <a:extLst>
              <a:ext uri="{FF2B5EF4-FFF2-40B4-BE49-F238E27FC236}">
                <a16:creationId xmlns:a16="http://schemas.microsoft.com/office/drawing/2014/main" id="{DBB34F60-6CBE-A844-BBC1-E6863FB31B7D}"/>
              </a:ext>
            </a:extLst>
          </p:cNvPr>
          <p:cNvSpPr txBox="1"/>
          <p:nvPr/>
        </p:nvSpPr>
        <p:spPr>
          <a:xfrm>
            <a:off x="1800658" y="3436203"/>
            <a:ext cx="2465748" cy="830997"/>
          </a:xfrm>
          <a:prstGeom prst="rect">
            <a:avLst/>
          </a:prstGeom>
          <a:noFill/>
        </p:spPr>
        <p:txBody>
          <a:bodyPr wrap="square" rtlCol="0">
            <a:spAutoFit/>
          </a:bodyPr>
          <a:lstStyle/>
          <a:p>
            <a:r>
              <a:rPr lang="en-US" sz="2400" b="1" cap="all" dirty="0" smtClean="0">
                <a:latin typeface="Tw Cen MT" panose="020B0602020104020603" pitchFamily="34" charset="77"/>
                <a:ea typeface="Open Sans" panose="020B0606030504020204" pitchFamily="34" charset="0"/>
                <a:cs typeface="Open Sans" panose="020B0606030504020204" pitchFamily="34" charset="0"/>
              </a:rPr>
              <a:t>SMART IOT WEB APP</a:t>
            </a:r>
            <a:endParaRPr lang="en-US" sz="2400" b="1" cap="all" dirty="0">
              <a:latin typeface="Tw Cen MT" panose="020B0602020104020603" pitchFamily="34" charset="77"/>
              <a:ea typeface="Open Sans" panose="020B0606030504020204" pitchFamily="34" charset="0"/>
              <a:cs typeface="Open Sans" panose="020B0606030504020204" pitchFamily="34" charset="0"/>
            </a:endParaRPr>
          </a:p>
        </p:txBody>
      </p:sp>
      <p:sp>
        <p:nvSpPr>
          <p:cNvPr id="13" name="Oval 12">
            <a:extLst>
              <a:ext uri="{FF2B5EF4-FFF2-40B4-BE49-F238E27FC236}">
                <a16:creationId xmlns:a16="http://schemas.microsoft.com/office/drawing/2014/main" id="{79353A95-248F-1D46-9E8E-E3370CEFE38E}"/>
              </a:ext>
            </a:extLst>
          </p:cNvPr>
          <p:cNvSpPr/>
          <p:nvPr/>
        </p:nvSpPr>
        <p:spPr>
          <a:xfrm>
            <a:off x="1185723" y="3487640"/>
            <a:ext cx="504780" cy="504780"/>
          </a:xfrm>
          <a:prstGeom prst="ellipse">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cap="all" dirty="0">
                <a:solidFill>
                  <a:schemeClr val="tx1"/>
                </a:solidFill>
                <a:latin typeface="Tw Cen MT" panose="020B0602020104020603" pitchFamily="34" charset="77"/>
                <a:ea typeface="Open Sans" panose="020B0606030504020204" pitchFamily="34" charset="0"/>
                <a:cs typeface="Open Sans" panose="020B0606030504020204" pitchFamily="34" charset="0"/>
              </a:rPr>
              <a:t>B</a:t>
            </a:r>
          </a:p>
        </p:txBody>
      </p:sp>
      <p:sp>
        <p:nvSpPr>
          <p:cNvPr id="15" name="CuadroTexto 238">
            <a:extLst>
              <a:ext uri="{FF2B5EF4-FFF2-40B4-BE49-F238E27FC236}">
                <a16:creationId xmlns:a16="http://schemas.microsoft.com/office/drawing/2014/main" id="{3B11AB50-ED8B-4F4C-8B03-8526067DD077}"/>
              </a:ext>
            </a:extLst>
          </p:cNvPr>
          <p:cNvSpPr txBox="1"/>
          <p:nvPr/>
        </p:nvSpPr>
        <p:spPr>
          <a:xfrm>
            <a:off x="1795924" y="4724400"/>
            <a:ext cx="2318082" cy="461665"/>
          </a:xfrm>
          <a:prstGeom prst="rect">
            <a:avLst/>
          </a:prstGeom>
          <a:noFill/>
        </p:spPr>
        <p:txBody>
          <a:bodyPr wrap="square" rtlCol="0">
            <a:spAutoFit/>
          </a:bodyPr>
          <a:lstStyle/>
          <a:p>
            <a:r>
              <a:rPr lang="en-US" sz="2400" b="1" cap="all" dirty="0" smtClean="0">
                <a:latin typeface="Tw Cen MT" panose="020B0602020104020603" pitchFamily="34" charset="77"/>
                <a:ea typeface="Open Sans" panose="020B0606030504020204" pitchFamily="34" charset="0"/>
                <a:cs typeface="Open Sans" panose="020B0606030504020204" pitchFamily="34" charset="0"/>
              </a:rPr>
              <a:t>NET METERING</a:t>
            </a:r>
            <a:endParaRPr lang="en-US" sz="2400" b="1" cap="all" dirty="0">
              <a:latin typeface="Tw Cen MT" panose="020B0602020104020603" pitchFamily="34" charset="77"/>
              <a:ea typeface="Open Sans" panose="020B0606030504020204" pitchFamily="34" charset="0"/>
              <a:cs typeface="Open Sans" panose="020B0606030504020204" pitchFamily="34" charset="0"/>
            </a:endParaRPr>
          </a:p>
        </p:txBody>
      </p:sp>
      <p:sp>
        <p:nvSpPr>
          <p:cNvPr id="16" name="Oval 15">
            <a:extLst>
              <a:ext uri="{FF2B5EF4-FFF2-40B4-BE49-F238E27FC236}">
                <a16:creationId xmlns:a16="http://schemas.microsoft.com/office/drawing/2014/main" id="{9DA840E6-21E4-F54F-85D4-547C77A12BBB}"/>
              </a:ext>
            </a:extLst>
          </p:cNvPr>
          <p:cNvSpPr/>
          <p:nvPr/>
        </p:nvSpPr>
        <p:spPr>
          <a:xfrm>
            <a:off x="1180990" y="4716009"/>
            <a:ext cx="504780" cy="504780"/>
          </a:xfrm>
          <a:prstGeom prst="ellipse">
            <a:avLst/>
          </a:prstGeom>
          <a:solidFill>
            <a:schemeClr val="accent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cap="all" dirty="0">
                <a:solidFill>
                  <a:schemeClr val="tx1"/>
                </a:solidFill>
                <a:latin typeface="Tw Cen MT" panose="020B0602020104020603" pitchFamily="34" charset="77"/>
                <a:ea typeface="Open Sans" panose="020B0606030504020204" pitchFamily="34" charset="0"/>
                <a:cs typeface="Open Sans" panose="020B0606030504020204" pitchFamily="34" charset="0"/>
              </a:rPr>
              <a:t>C</a:t>
            </a:r>
          </a:p>
        </p:txBody>
      </p:sp>
      <p:sp>
        <p:nvSpPr>
          <p:cNvPr id="17" name="Oval 16">
            <a:extLst>
              <a:ext uri="{FF2B5EF4-FFF2-40B4-BE49-F238E27FC236}">
                <a16:creationId xmlns:a16="http://schemas.microsoft.com/office/drawing/2014/main" id="{A260D0E0-9DFF-E54F-B273-F65EC6B90919}"/>
              </a:ext>
            </a:extLst>
          </p:cNvPr>
          <p:cNvSpPr/>
          <p:nvPr/>
        </p:nvSpPr>
        <p:spPr>
          <a:xfrm>
            <a:off x="9640688" y="3325043"/>
            <a:ext cx="2081559" cy="2081559"/>
          </a:xfrm>
          <a:prstGeom prst="ellipse">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8" name="Oval 17">
            <a:extLst>
              <a:ext uri="{FF2B5EF4-FFF2-40B4-BE49-F238E27FC236}">
                <a16:creationId xmlns:a16="http://schemas.microsoft.com/office/drawing/2014/main" id="{AB485EDD-5EA9-7042-8AC9-EB71CBD09E08}"/>
              </a:ext>
            </a:extLst>
          </p:cNvPr>
          <p:cNvSpPr/>
          <p:nvPr/>
        </p:nvSpPr>
        <p:spPr>
          <a:xfrm>
            <a:off x="8504587" y="1413644"/>
            <a:ext cx="2475312" cy="2475311"/>
          </a:xfrm>
          <a:prstGeom prst="ellipse">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9" name="Oval 18">
            <a:extLst>
              <a:ext uri="{FF2B5EF4-FFF2-40B4-BE49-F238E27FC236}">
                <a16:creationId xmlns:a16="http://schemas.microsoft.com/office/drawing/2014/main" id="{D4F23F79-1BF8-C347-9B17-FD6480DE0394}"/>
              </a:ext>
            </a:extLst>
          </p:cNvPr>
          <p:cNvSpPr/>
          <p:nvPr/>
        </p:nvSpPr>
        <p:spPr>
          <a:xfrm>
            <a:off x="6350778" y="2701454"/>
            <a:ext cx="3190836" cy="3190835"/>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0" name="CuadroTexto 4">
            <a:extLst>
              <a:ext uri="{FF2B5EF4-FFF2-40B4-BE49-F238E27FC236}">
                <a16:creationId xmlns:a16="http://schemas.microsoft.com/office/drawing/2014/main" id="{E8B4AE4A-B048-2C43-A0ED-0206C2FD7A9D}"/>
              </a:ext>
            </a:extLst>
          </p:cNvPr>
          <p:cNvSpPr txBox="1"/>
          <p:nvPr/>
        </p:nvSpPr>
        <p:spPr>
          <a:xfrm>
            <a:off x="6979133" y="4062680"/>
            <a:ext cx="1934127" cy="661720"/>
          </a:xfrm>
          <a:prstGeom prst="rect">
            <a:avLst/>
          </a:prstGeom>
          <a:noFill/>
        </p:spPr>
        <p:txBody>
          <a:bodyPr wrap="square" rtlCol="0">
            <a:spAutoFit/>
          </a:bodyPr>
          <a:lstStyle/>
          <a:p>
            <a:pPr algn="ctr"/>
            <a:r>
              <a:rPr lang="en-US" sz="3700" b="1" dirty="0" smtClean="0">
                <a:latin typeface="Century Gothic" panose="020B0502020202020204" pitchFamily="34" charset="0"/>
                <a:ea typeface="Lato Light" charset="0"/>
                <a:cs typeface="Lato Light" charset="0"/>
              </a:rPr>
              <a:t>LUMOS</a:t>
            </a:r>
            <a:endParaRPr lang="en-US" sz="3700" b="1" dirty="0">
              <a:latin typeface="Century Gothic" panose="020B0502020202020204" pitchFamily="34" charset="0"/>
              <a:ea typeface="Lato Light" charset="0"/>
              <a:cs typeface="Lato Light" charset="0"/>
            </a:endParaRPr>
          </a:p>
        </p:txBody>
      </p:sp>
      <p:sp>
        <p:nvSpPr>
          <p:cNvPr id="22" name="CuadroTexto 4">
            <a:extLst>
              <a:ext uri="{FF2B5EF4-FFF2-40B4-BE49-F238E27FC236}">
                <a16:creationId xmlns:a16="http://schemas.microsoft.com/office/drawing/2014/main" id="{3F83BEF8-BB43-3743-A493-70049189C511}"/>
              </a:ext>
            </a:extLst>
          </p:cNvPr>
          <p:cNvSpPr txBox="1"/>
          <p:nvPr/>
        </p:nvSpPr>
        <p:spPr>
          <a:xfrm>
            <a:off x="8504587" y="2380060"/>
            <a:ext cx="2475312" cy="477054"/>
          </a:xfrm>
          <a:prstGeom prst="rect">
            <a:avLst/>
          </a:prstGeom>
          <a:noFill/>
        </p:spPr>
        <p:txBody>
          <a:bodyPr wrap="square" rtlCol="0">
            <a:spAutoFit/>
          </a:bodyPr>
          <a:lstStyle/>
          <a:p>
            <a:pPr algn="ctr"/>
            <a:r>
              <a:rPr lang="en-US" sz="2500" b="1" dirty="0" smtClean="0">
                <a:latin typeface="Century Gothic" panose="020B0502020202020204" pitchFamily="34" charset="0"/>
                <a:ea typeface="Lato Light" charset="0"/>
                <a:cs typeface="Lato Light" charset="0"/>
              </a:rPr>
              <a:t>RENSOURCE</a:t>
            </a:r>
            <a:endParaRPr lang="en-US" sz="2500" b="1" dirty="0">
              <a:latin typeface="Century Gothic" panose="020B0502020202020204" pitchFamily="34" charset="0"/>
              <a:ea typeface="Lato Light" charset="0"/>
              <a:cs typeface="Lato Light" charset="0"/>
            </a:endParaRPr>
          </a:p>
        </p:txBody>
      </p:sp>
      <p:sp>
        <p:nvSpPr>
          <p:cNvPr id="24" name="CuadroTexto 4">
            <a:extLst>
              <a:ext uri="{FF2B5EF4-FFF2-40B4-BE49-F238E27FC236}">
                <a16:creationId xmlns:a16="http://schemas.microsoft.com/office/drawing/2014/main" id="{05DEB9A3-EF91-0F45-A1F4-E03735C36CA3}"/>
              </a:ext>
            </a:extLst>
          </p:cNvPr>
          <p:cNvSpPr txBox="1"/>
          <p:nvPr/>
        </p:nvSpPr>
        <p:spPr>
          <a:xfrm>
            <a:off x="9877523" y="3810000"/>
            <a:ext cx="1607887" cy="1261884"/>
          </a:xfrm>
          <a:prstGeom prst="rect">
            <a:avLst/>
          </a:prstGeom>
          <a:noFill/>
        </p:spPr>
        <p:txBody>
          <a:bodyPr wrap="square" rtlCol="0">
            <a:spAutoFit/>
          </a:bodyPr>
          <a:lstStyle/>
          <a:p>
            <a:pPr algn="ctr"/>
            <a:r>
              <a:rPr lang="en-US" sz="1900" b="1" dirty="0" smtClean="0">
                <a:latin typeface="Century Gothic" panose="020B0502020202020204" pitchFamily="34" charset="0"/>
                <a:ea typeface="Lato Light" charset="0"/>
                <a:cs typeface="Lato Light" charset="0"/>
              </a:rPr>
              <a:t>DAYSTAR POWER,</a:t>
            </a:r>
          </a:p>
          <a:p>
            <a:pPr algn="ctr"/>
            <a:r>
              <a:rPr lang="en-US" sz="1900" b="1" dirty="0" smtClean="0">
                <a:latin typeface="Century Gothic" panose="020B0502020202020204" pitchFamily="34" charset="0"/>
                <a:ea typeface="Lato Light" charset="0"/>
                <a:cs typeface="Lato Light" charset="0"/>
              </a:rPr>
              <a:t>ENERGY</a:t>
            </a:r>
          </a:p>
          <a:p>
            <a:pPr algn="ctr"/>
            <a:r>
              <a:rPr lang="en-US" sz="1900" b="1" dirty="0" smtClean="0">
                <a:latin typeface="Century Gothic" panose="020B0502020202020204" pitchFamily="34" charset="0"/>
                <a:ea typeface="Lato Light" charset="0"/>
                <a:cs typeface="Lato Light" charset="0"/>
              </a:rPr>
              <a:t>SOLUTIONS</a:t>
            </a:r>
            <a:endParaRPr lang="en-US" sz="1900" b="1" dirty="0">
              <a:latin typeface="Century Gothic" panose="020B0502020202020204" pitchFamily="34" charset="0"/>
              <a:ea typeface="Lato Light" charset="0"/>
              <a:cs typeface="Lato Light" charset="0"/>
            </a:endParaRPr>
          </a:p>
        </p:txBody>
      </p:sp>
      <p:grpSp>
        <p:nvGrpSpPr>
          <p:cNvPr id="26" name="Group 25">
            <a:extLst>
              <a:ext uri="{FF2B5EF4-FFF2-40B4-BE49-F238E27FC236}">
                <a16:creationId xmlns:a16="http://schemas.microsoft.com/office/drawing/2014/main" id="{9370385E-0027-5249-9621-0C9A594E4046}"/>
              </a:ext>
            </a:extLst>
          </p:cNvPr>
          <p:cNvGrpSpPr/>
          <p:nvPr/>
        </p:nvGrpSpPr>
        <p:grpSpPr>
          <a:xfrm>
            <a:off x="5960439" y="715219"/>
            <a:ext cx="1961427" cy="3491678"/>
            <a:chOff x="1851024" y="1671637"/>
            <a:chExt cx="4343813" cy="7732734"/>
          </a:xfrm>
          <a:solidFill>
            <a:schemeClr val="bg1">
              <a:lumMod val="65000"/>
            </a:schemeClr>
          </a:solidFill>
        </p:grpSpPr>
        <p:sp>
          <p:nvSpPr>
            <p:cNvPr id="27" name="Freeform 334">
              <a:extLst>
                <a:ext uri="{FF2B5EF4-FFF2-40B4-BE49-F238E27FC236}">
                  <a16:creationId xmlns:a16="http://schemas.microsoft.com/office/drawing/2014/main" id="{9BA55E26-BD1A-2E48-92D3-046D568D9905}"/>
                </a:ext>
              </a:extLst>
            </p:cNvPr>
            <p:cNvSpPr>
              <a:spLocks noChangeArrowheads="1"/>
            </p:cNvSpPr>
            <p:nvPr/>
          </p:nvSpPr>
          <p:spPr bwMode="auto">
            <a:xfrm>
              <a:off x="3147617" y="6872041"/>
              <a:ext cx="18722" cy="32763"/>
            </a:xfrm>
            <a:custGeom>
              <a:avLst/>
              <a:gdLst>
                <a:gd name="T0" fmla="*/ 0 w 18"/>
                <a:gd name="T1" fmla="*/ 32 h 33"/>
                <a:gd name="T2" fmla="*/ 17 w 18"/>
                <a:gd name="T3" fmla="*/ 0 h 33"/>
                <a:gd name="T4" fmla="*/ 17 w 18"/>
                <a:gd name="T5" fmla="*/ 0 h 33"/>
                <a:gd name="T6" fmla="*/ 0 w 18"/>
                <a:gd name="T7" fmla="*/ 32 h 33"/>
              </a:gdLst>
              <a:ahLst/>
              <a:cxnLst>
                <a:cxn ang="0">
                  <a:pos x="T0" y="T1"/>
                </a:cxn>
                <a:cxn ang="0">
                  <a:pos x="T2" y="T3"/>
                </a:cxn>
                <a:cxn ang="0">
                  <a:pos x="T4" y="T5"/>
                </a:cxn>
                <a:cxn ang="0">
                  <a:pos x="T6" y="T7"/>
                </a:cxn>
              </a:cxnLst>
              <a:rect l="0" t="0" r="r" b="b"/>
              <a:pathLst>
                <a:path w="18" h="33">
                  <a:moveTo>
                    <a:pt x="0" y="32"/>
                  </a:moveTo>
                  <a:lnTo>
                    <a:pt x="17" y="0"/>
                  </a:lnTo>
                  <a:lnTo>
                    <a:pt x="17" y="0"/>
                  </a:lnTo>
                  <a:cubicBezTo>
                    <a:pt x="9" y="15"/>
                    <a:pt x="4" y="24"/>
                    <a:pt x="0" y="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8" name="Freeform 335">
              <a:extLst>
                <a:ext uri="{FF2B5EF4-FFF2-40B4-BE49-F238E27FC236}">
                  <a16:creationId xmlns:a16="http://schemas.microsoft.com/office/drawing/2014/main" id="{AB4DBB14-1A8C-BF41-91FE-61E70460BDCA}"/>
                </a:ext>
              </a:extLst>
            </p:cNvPr>
            <p:cNvSpPr>
              <a:spLocks noChangeArrowheads="1"/>
            </p:cNvSpPr>
            <p:nvPr/>
          </p:nvSpPr>
          <p:spPr bwMode="auto">
            <a:xfrm>
              <a:off x="3016553" y="7134170"/>
              <a:ext cx="9361" cy="18722"/>
            </a:xfrm>
            <a:custGeom>
              <a:avLst/>
              <a:gdLst>
                <a:gd name="T0" fmla="*/ 1 w 7"/>
                <a:gd name="T1" fmla="*/ 9 h 17"/>
                <a:gd name="T2" fmla="*/ 0 w 7"/>
                <a:gd name="T3" fmla="*/ 16 h 17"/>
                <a:gd name="T4" fmla="*/ 0 w 7"/>
                <a:gd name="T5" fmla="*/ 16 h 17"/>
                <a:gd name="T6" fmla="*/ 1 w 7"/>
                <a:gd name="T7" fmla="*/ 9 h 17"/>
              </a:gdLst>
              <a:ahLst/>
              <a:cxnLst>
                <a:cxn ang="0">
                  <a:pos x="T0" y="T1"/>
                </a:cxn>
                <a:cxn ang="0">
                  <a:pos x="T2" y="T3"/>
                </a:cxn>
                <a:cxn ang="0">
                  <a:pos x="T4" y="T5"/>
                </a:cxn>
                <a:cxn ang="0">
                  <a:pos x="T6" y="T7"/>
                </a:cxn>
              </a:cxnLst>
              <a:rect l="0" t="0" r="r" b="b"/>
              <a:pathLst>
                <a:path w="7" h="17">
                  <a:moveTo>
                    <a:pt x="1" y="9"/>
                  </a:moveTo>
                  <a:lnTo>
                    <a:pt x="0" y="16"/>
                  </a:lnTo>
                  <a:lnTo>
                    <a:pt x="0" y="16"/>
                  </a:lnTo>
                  <a:cubicBezTo>
                    <a:pt x="4" y="5"/>
                    <a:pt x="6" y="0"/>
                    <a:pt x="1" y="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9" name="Freeform 337">
              <a:extLst>
                <a:ext uri="{FF2B5EF4-FFF2-40B4-BE49-F238E27FC236}">
                  <a16:creationId xmlns:a16="http://schemas.microsoft.com/office/drawing/2014/main" id="{B844C081-4A6C-5F4B-B66D-F543AED20192}"/>
                </a:ext>
              </a:extLst>
            </p:cNvPr>
            <p:cNvSpPr>
              <a:spLocks noChangeArrowheads="1"/>
            </p:cNvSpPr>
            <p:nvPr/>
          </p:nvSpPr>
          <p:spPr bwMode="auto">
            <a:xfrm>
              <a:off x="2754427" y="9310755"/>
              <a:ext cx="14041" cy="51492"/>
            </a:xfrm>
            <a:custGeom>
              <a:avLst/>
              <a:gdLst>
                <a:gd name="T0" fmla="*/ 0 w 14"/>
                <a:gd name="T1" fmla="*/ 0 h 49"/>
                <a:gd name="T2" fmla="*/ 0 w 14"/>
                <a:gd name="T3" fmla="*/ 0 h 49"/>
                <a:gd name="T4" fmla="*/ 2 w 14"/>
                <a:gd name="T5" fmla="*/ 15 h 49"/>
                <a:gd name="T6" fmla="*/ 2 w 14"/>
                <a:gd name="T7" fmla="*/ 15 h 49"/>
                <a:gd name="T8" fmla="*/ 13 w 14"/>
                <a:gd name="T9" fmla="*/ 48 h 49"/>
                <a:gd name="T10" fmla="*/ 13 w 14"/>
                <a:gd name="T11" fmla="*/ 48 h 49"/>
                <a:gd name="T12" fmla="*/ 0 w 14"/>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14" h="49">
                  <a:moveTo>
                    <a:pt x="0" y="0"/>
                  </a:moveTo>
                  <a:lnTo>
                    <a:pt x="0" y="0"/>
                  </a:lnTo>
                  <a:cubicBezTo>
                    <a:pt x="1" y="5"/>
                    <a:pt x="1" y="10"/>
                    <a:pt x="2" y="15"/>
                  </a:cubicBezTo>
                  <a:lnTo>
                    <a:pt x="2" y="15"/>
                  </a:lnTo>
                  <a:cubicBezTo>
                    <a:pt x="6" y="27"/>
                    <a:pt x="9" y="38"/>
                    <a:pt x="13" y="48"/>
                  </a:cubicBezTo>
                  <a:lnTo>
                    <a:pt x="13" y="48"/>
                  </a:lnTo>
                  <a:cubicBezTo>
                    <a:pt x="9" y="34"/>
                    <a:pt x="4" y="17"/>
                    <a:pt x="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0" name="Freeform 338">
              <a:extLst>
                <a:ext uri="{FF2B5EF4-FFF2-40B4-BE49-F238E27FC236}">
                  <a16:creationId xmlns:a16="http://schemas.microsoft.com/office/drawing/2014/main" id="{6233A96F-73CF-8340-8430-BD6CB7341C22}"/>
                </a:ext>
              </a:extLst>
            </p:cNvPr>
            <p:cNvSpPr>
              <a:spLocks noChangeArrowheads="1"/>
            </p:cNvSpPr>
            <p:nvPr/>
          </p:nvSpPr>
          <p:spPr bwMode="auto">
            <a:xfrm>
              <a:off x="2721659" y="9207777"/>
              <a:ext cx="9361" cy="70214"/>
            </a:xfrm>
            <a:custGeom>
              <a:avLst/>
              <a:gdLst>
                <a:gd name="T0" fmla="*/ 10 w 11"/>
                <a:gd name="T1" fmla="*/ 67 h 68"/>
                <a:gd name="T2" fmla="*/ 0 w 11"/>
                <a:gd name="T3" fmla="*/ 0 h 68"/>
                <a:gd name="T4" fmla="*/ 0 w 11"/>
                <a:gd name="T5" fmla="*/ 0 h 68"/>
                <a:gd name="T6" fmla="*/ 10 w 11"/>
                <a:gd name="T7" fmla="*/ 67 h 68"/>
              </a:gdLst>
              <a:ahLst/>
              <a:cxnLst>
                <a:cxn ang="0">
                  <a:pos x="T0" y="T1"/>
                </a:cxn>
                <a:cxn ang="0">
                  <a:pos x="T2" y="T3"/>
                </a:cxn>
                <a:cxn ang="0">
                  <a:pos x="T4" y="T5"/>
                </a:cxn>
                <a:cxn ang="0">
                  <a:pos x="T6" y="T7"/>
                </a:cxn>
              </a:cxnLst>
              <a:rect l="0" t="0" r="r" b="b"/>
              <a:pathLst>
                <a:path w="11" h="68">
                  <a:moveTo>
                    <a:pt x="10" y="67"/>
                  </a:moveTo>
                  <a:lnTo>
                    <a:pt x="0" y="0"/>
                  </a:lnTo>
                  <a:lnTo>
                    <a:pt x="0" y="0"/>
                  </a:lnTo>
                  <a:cubicBezTo>
                    <a:pt x="2" y="15"/>
                    <a:pt x="5" y="37"/>
                    <a:pt x="10" y="6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1" name="Freeform 339">
              <a:extLst>
                <a:ext uri="{FF2B5EF4-FFF2-40B4-BE49-F238E27FC236}">
                  <a16:creationId xmlns:a16="http://schemas.microsoft.com/office/drawing/2014/main" id="{14872499-19F3-F147-85AF-CC372A057418}"/>
                </a:ext>
              </a:extLst>
            </p:cNvPr>
            <p:cNvSpPr>
              <a:spLocks noChangeArrowheads="1"/>
            </p:cNvSpPr>
            <p:nvPr/>
          </p:nvSpPr>
          <p:spPr bwMode="auto">
            <a:xfrm>
              <a:off x="4149313" y="5804815"/>
              <a:ext cx="37447" cy="28086"/>
            </a:xfrm>
            <a:custGeom>
              <a:avLst/>
              <a:gdLst>
                <a:gd name="T0" fmla="*/ 4 w 37"/>
                <a:gd name="T1" fmla="*/ 26 h 27"/>
                <a:gd name="T2" fmla="*/ 4 w 37"/>
                <a:gd name="T3" fmla="*/ 26 h 27"/>
                <a:gd name="T4" fmla="*/ 36 w 37"/>
                <a:gd name="T5" fmla="*/ 0 h 27"/>
                <a:gd name="T6" fmla="*/ 36 w 37"/>
                <a:gd name="T7" fmla="*/ 0 h 27"/>
                <a:gd name="T8" fmla="*/ 8 w 37"/>
                <a:gd name="T9" fmla="*/ 19 h 27"/>
                <a:gd name="T10" fmla="*/ 8 w 37"/>
                <a:gd name="T11" fmla="*/ 19 h 27"/>
                <a:gd name="T12" fmla="*/ 1 w 37"/>
                <a:gd name="T13" fmla="*/ 25 h 27"/>
                <a:gd name="T14" fmla="*/ 1 w 37"/>
                <a:gd name="T15" fmla="*/ 25 h 27"/>
                <a:gd name="T16" fmla="*/ 4 w 37"/>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7">
                  <a:moveTo>
                    <a:pt x="4" y="26"/>
                  </a:moveTo>
                  <a:lnTo>
                    <a:pt x="4" y="26"/>
                  </a:lnTo>
                  <a:cubicBezTo>
                    <a:pt x="14" y="17"/>
                    <a:pt x="25" y="8"/>
                    <a:pt x="36" y="0"/>
                  </a:cubicBezTo>
                  <a:lnTo>
                    <a:pt x="36" y="0"/>
                  </a:lnTo>
                  <a:cubicBezTo>
                    <a:pt x="22" y="9"/>
                    <a:pt x="14" y="15"/>
                    <a:pt x="8" y="19"/>
                  </a:cubicBezTo>
                  <a:lnTo>
                    <a:pt x="8" y="19"/>
                  </a:lnTo>
                  <a:cubicBezTo>
                    <a:pt x="4" y="23"/>
                    <a:pt x="1" y="25"/>
                    <a:pt x="1" y="25"/>
                  </a:cubicBezTo>
                  <a:lnTo>
                    <a:pt x="1" y="25"/>
                  </a:lnTo>
                  <a:cubicBezTo>
                    <a:pt x="0" y="26"/>
                    <a:pt x="5" y="24"/>
                    <a:pt x="4" y="2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2" name="Freeform 341">
              <a:extLst>
                <a:ext uri="{FF2B5EF4-FFF2-40B4-BE49-F238E27FC236}">
                  <a16:creationId xmlns:a16="http://schemas.microsoft.com/office/drawing/2014/main" id="{BB71E5B8-69AD-FD4B-96FD-65DC257ECFEB}"/>
                </a:ext>
              </a:extLst>
            </p:cNvPr>
            <p:cNvSpPr>
              <a:spLocks noChangeArrowheads="1"/>
            </p:cNvSpPr>
            <p:nvPr/>
          </p:nvSpPr>
          <p:spPr bwMode="auto">
            <a:xfrm>
              <a:off x="3119531" y="6989062"/>
              <a:ext cx="18722" cy="32767"/>
            </a:xfrm>
            <a:custGeom>
              <a:avLst/>
              <a:gdLst>
                <a:gd name="T0" fmla="*/ 3 w 18"/>
                <a:gd name="T1" fmla="*/ 27 h 31"/>
                <a:gd name="T2" fmla="*/ 3 w 18"/>
                <a:gd name="T3" fmla="*/ 27 h 31"/>
                <a:gd name="T4" fmla="*/ 17 w 18"/>
                <a:gd name="T5" fmla="*/ 0 h 31"/>
                <a:gd name="T6" fmla="*/ 17 w 18"/>
                <a:gd name="T7" fmla="*/ 0 h 31"/>
                <a:gd name="T8" fmla="*/ 3 w 18"/>
                <a:gd name="T9" fmla="*/ 27 h 31"/>
              </a:gdLst>
              <a:ahLst/>
              <a:cxnLst>
                <a:cxn ang="0">
                  <a:pos x="T0" y="T1"/>
                </a:cxn>
                <a:cxn ang="0">
                  <a:pos x="T2" y="T3"/>
                </a:cxn>
                <a:cxn ang="0">
                  <a:pos x="T4" y="T5"/>
                </a:cxn>
                <a:cxn ang="0">
                  <a:pos x="T6" y="T7"/>
                </a:cxn>
                <a:cxn ang="0">
                  <a:pos x="T8" y="T9"/>
                </a:cxn>
              </a:cxnLst>
              <a:rect l="0" t="0" r="r" b="b"/>
              <a:pathLst>
                <a:path w="18" h="31">
                  <a:moveTo>
                    <a:pt x="3" y="27"/>
                  </a:moveTo>
                  <a:lnTo>
                    <a:pt x="3" y="27"/>
                  </a:lnTo>
                  <a:cubicBezTo>
                    <a:pt x="14" y="8"/>
                    <a:pt x="17" y="0"/>
                    <a:pt x="17" y="0"/>
                  </a:cubicBezTo>
                  <a:lnTo>
                    <a:pt x="17" y="0"/>
                  </a:lnTo>
                  <a:cubicBezTo>
                    <a:pt x="6" y="20"/>
                    <a:pt x="0" y="30"/>
                    <a:pt x="3" y="2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3" name="Freeform 355">
              <a:extLst>
                <a:ext uri="{FF2B5EF4-FFF2-40B4-BE49-F238E27FC236}">
                  <a16:creationId xmlns:a16="http://schemas.microsoft.com/office/drawing/2014/main" id="{7F055EF1-69CB-3841-896B-E22F0BB018B7}"/>
                </a:ext>
              </a:extLst>
            </p:cNvPr>
            <p:cNvSpPr>
              <a:spLocks noChangeArrowheads="1"/>
            </p:cNvSpPr>
            <p:nvPr/>
          </p:nvSpPr>
          <p:spPr bwMode="auto">
            <a:xfrm>
              <a:off x="2731020" y="9263946"/>
              <a:ext cx="4682" cy="23406"/>
            </a:xfrm>
            <a:custGeom>
              <a:avLst/>
              <a:gdLst>
                <a:gd name="T0" fmla="*/ 2 w 4"/>
                <a:gd name="T1" fmla="*/ 19 h 20"/>
                <a:gd name="T2" fmla="*/ 2 w 4"/>
                <a:gd name="T3" fmla="*/ 19 h 20"/>
                <a:gd name="T4" fmla="*/ 3 w 4"/>
                <a:gd name="T5" fmla="*/ 9 h 20"/>
                <a:gd name="T6" fmla="*/ 3 w 4"/>
                <a:gd name="T7" fmla="*/ 9 h 20"/>
                <a:gd name="T8" fmla="*/ 2 w 4"/>
                <a:gd name="T9" fmla="*/ 19 h 20"/>
              </a:gdLst>
              <a:ahLst/>
              <a:cxnLst>
                <a:cxn ang="0">
                  <a:pos x="T0" y="T1"/>
                </a:cxn>
                <a:cxn ang="0">
                  <a:pos x="T2" y="T3"/>
                </a:cxn>
                <a:cxn ang="0">
                  <a:pos x="T4" y="T5"/>
                </a:cxn>
                <a:cxn ang="0">
                  <a:pos x="T6" y="T7"/>
                </a:cxn>
                <a:cxn ang="0">
                  <a:pos x="T8" y="T9"/>
                </a:cxn>
              </a:cxnLst>
              <a:rect l="0" t="0" r="r" b="b"/>
              <a:pathLst>
                <a:path w="4" h="20">
                  <a:moveTo>
                    <a:pt x="2" y="19"/>
                  </a:moveTo>
                  <a:lnTo>
                    <a:pt x="2" y="19"/>
                  </a:lnTo>
                  <a:cubicBezTo>
                    <a:pt x="1" y="13"/>
                    <a:pt x="2" y="11"/>
                    <a:pt x="3" y="9"/>
                  </a:cubicBezTo>
                  <a:lnTo>
                    <a:pt x="3" y="9"/>
                  </a:lnTo>
                  <a:cubicBezTo>
                    <a:pt x="0" y="0"/>
                    <a:pt x="0" y="0"/>
                    <a:pt x="2" y="1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4" name="Freeform 356">
              <a:extLst>
                <a:ext uri="{FF2B5EF4-FFF2-40B4-BE49-F238E27FC236}">
                  <a16:creationId xmlns:a16="http://schemas.microsoft.com/office/drawing/2014/main" id="{9EBE9F58-5ADD-C340-BBB8-09BC53D4D07E}"/>
                </a:ext>
              </a:extLst>
            </p:cNvPr>
            <p:cNvSpPr>
              <a:spLocks noChangeArrowheads="1"/>
            </p:cNvSpPr>
            <p:nvPr/>
          </p:nvSpPr>
          <p:spPr bwMode="auto">
            <a:xfrm>
              <a:off x="4144632" y="5828216"/>
              <a:ext cx="9361" cy="4682"/>
            </a:xfrm>
            <a:custGeom>
              <a:avLst/>
              <a:gdLst>
                <a:gd name="T0" fmla="*/ 0 w 8"/>
                <a:gd name="T1" fmla="*/ 5 h 6"/>
                <a:gd name="T2" fmla="*/ 4 w 8"/>
                <a:gd name="T3" fmla="*/ 2 h 6"/>
                <a:gd name="T4" fmla="*/ 4 w 8"/>
                <a:gd name="T5" fmla="*/ 2 h 6"/>
                <a:gd name="T6" fmla="*/ 7 w 8"/>
                <a:gd name="T7" fmla="*/ 0 h 6"/>
                <a:gd name="T8" fmla="*/ 0 w 8"/>
                <a:gd name="T9" fmla="*/ 5 h 6"/>
              </a:gdLst>
              <a:ahLst/>
              <a:cxnLst>
                <a:cxn ang="0">
                  <a:pos x="T0" y="T1"/>
                </a:cxn>
                <a:cxn ang="0">
                  <a:pos x="T2" y="T3"/>
                </a:cxn>
                <a:cxn ang="0">
                  <a:pos x="T4" y="T5"/>
                </a:cxn>
                <a:cxn ang="0">
                  <a:pos x="T6" y="T7"/>
                </a:cxn>
                <a:cxn ang="0">
                  <a:pos x="T8" y="T9"/>
                </a:cxn>
              </a:cxnLst>
              <a:rect l="0" t="0" r="r" b="b"/>
              <a:pathLst>
                <a:path w="8" h="6">
                  <a:moveTo>
                    <a:pt x="0" y="5"/>
                  </a:moveTo>
                  <a:lnTo>
                    <a:pt x="4" y="2"/>
                  </a:lnTo>
                  <a:lnTo>
                    <a:pt x="4" y="2"/>
                  </a:lnTo>
                  <a:cubicBezTo>
                    <a:pt x="5" y="1"/>
                    <a:pt x="6" y="0"/>
                    <a:pt x="7" y="0"/>
                  </a:cubicBezTo>
                  <a:lnTo>
                    <a:pt x="0" y="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5" name="Freeform 375">
              <a:extLst>
                <a:ext uri="{FF2B5EF4-FFF2-40B4-BE49-F238E27FC236}">
                  <a16:creationId xmlns:a16="http://schemas.microsoft.com/office/drawing/2014/main" id="{F6016512-32E2-524C-8EDE-BFBB247B92FC}"/>
                </a:ext>
              </a:extLst>
            </p:cNvPr>
            <p:cNvSpPr>
              <a:spLocks noChangeArrowheads="1"/>
            </p:cNvSpPr>
            <p:nvPr/>
          </p:nvSpPr>
          <p:spPr bwMode="auto">
            <a:xfrm>
              <a:off x="2791874" y="7653740"/>
              <a:ext cx="18722" cy="60851"/>
            </a:xfrm>
            <a:custGeom>
              <a:avLst/>
              <a:gdLst>
                <a:gd name="T0" fmla="*/ 0 w 18"/>
                <a:gd name="T1" fmla="*/ 49 h 56"/>
                <a:gd name="T2" fmla="*/ 0 w 18"/>
                <a:gd name="T3" fmla="*/ 55 h 56"/>
                <a:gd name="T4" fmla="*/ 0 w 18"/>
                <a:gd name="T5" fmla="*/ 55 h 56"/>
                <a:gd name="T6" fmla="*/ 17 w 18"/>
                <a:gd name="T7" fmla="*/ 0 h 56"/>
                <a:gd name="T8" fmla="*/ 0 w 18"/>
                <a:gd name="T9" fmla="*/ 49 h 56"/>
              </a:gdLst>
              <a:ahLst/>
              <a:cxnLst>
                <a:cxn ang="0">
                  <a:pos x="T0" y="T1"/>
                </a:cxn>
                <a:cxn ang="0">
                  <a:pos x="T2" y="T3"/>
                </a:cxn>
                <a:cxn ang="0">
                  <a:pos x="T4" y="T5"/>
                </a:cxn>
                <a:cxn ang="0">
                  <a:pos x="T6" y="T7"/>
                </a:cxn>
                <a:cxn ang="0">
                  <a:pos x="T8" y="T9"/>
                </a:cxn>
              </a:cxnLst>
              <a:rect l="0" t="0" r="r" b="b"/>
              <a:pathLst>
                <a:path w="18" h="56">
                  <a:moveTo>
                    <a:pt x="0" y="49"/>
                  </a:moveTo>
                  <a:lnTo>
                    <a:pt x="0" y="55"/>
                  </a:lnTo>
                  <a:lnTo>
                    <a:pt x="0" y="55"/>
                  </a:lnTo>
                  <a:cubicBezTo>
                    <a:pt x="4" y="45"/>
                    <a:pt x="9" y="29"/>
                    <a:pt x="17" y="0"/>
                  </a:cubicBezTo>
                  <a:lnTo>
                    <a:pt x="0" y="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6" name="Freeform 376">
              <a:extLst>
                <a:ext uri="{FF2B5EF4-FFF2-40B4-BE49-F238E27FC236}">
                  <a16:creationId xmlns:a16="http://schemas.microsoft.com/office/drawing/2014/main" id="{8D921B42-F229-7145-8539-174CC76C8351}"/>
                </a:ext>
              </a:extLst>
            </p:cNvPr>
            <p:cNvSpPr>
              <a:spLocks noChangeArrowheads="1"/>
            </p:cNvSpPr>
            <p:nvPr/>
          </p:nvSpPr>
          <p:spPr bwMode="auto">
            <a:xfrm>
              <a:off x="3180380" y="6815872"/>
              <a:ext cx="23406" cy="23404"/>
            </a:xfrm>
            <a:custGeom>
              <a:avLst/>
              <a:gdLst>
                <a:gd name="T0" fmla="*/ 8 w 20"/>
                <a:gd name="T1" fmla="*/ 9 h 23"/>
                <a:gd name="T2" fmla="*/ 0 w 20"/>
                <a:gd name="T3" fmla="*/ 22 h 23"/>
                <a:gd name="T4" fmla="*/ 19 w 20"/>
                <a:gd name="T5" fmla="*/ 0 h 23"/>
                <a:gd name="T6" fmla="*/ 8 w 20"/>
                <a:gd name="T7" fmla="*/ 9 h 23"/>
              </a:gdLst>
              <a:ahLst/>
              <a:cxnLst>
                <a:cxn ang="0">
                  <a:pos x="T0" y="T1"/>
                </a:cxn>
                <a:cxn ang="0">
                  <a:pos x="T2" y="T3"/>
                </a:cxn>
                <a:cxn ang="0">
                  <a:pos x="T4" y="T5"/>
                </a:cxn>
                <a:cxn ang="0">
                  <a:pos x="T6" y="T7"/>
                </a:cxn>
              </a:cxnLst>
              <a:rect l="0" t="0" r="r" b="b"/>
              <a:pathLst>
                <a:path w="20" h="23">
                  <a:moveTo>
                    <a:pt x="8" y="9"/>
                  </a:moveTo>
                  <a:lnTo>
                    <a:pt x="0" y="22"/>
                  </a:lnTo>
                  <a:lnTo>
                    <a:pt x="19" y="0"/>
                  </a:lnTo>
                  <a:lnTo>
                    <a:pt x="8" y="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7" name="Freeform 377">
              <a:extLst>
                <a:ext uri="{FF2B5EF4-FFF2-40B4-BE49-F238E27FC236}">
                  <a16:creationId xmlns:a16="http://schemas.microsoft.com/office/drawing/2014/main" id="{F25C7580-CD79-5441-A2B6-5B115A93392D}"/>
                </a:ext>
              </a:extLst>
            </p:cNvPr>
            <p:cNvSpPr>
              <a:spLocks noChangeArrowheads="1"/>
            </p:cNvSpPr>
            <p:nvPr/>
          </p:nvSpPr>
          <p:spPr bwMode="auto">
            <a:xfrm>
              <a:off x="3620378" y="6193321"/>
              <a:ext cx="84255" cy="79576"/>
            </a:xfrm>
            <a:custGeom>
              <a:avLst/>
              <a:gdLst>
                <a:gd name="T0" fmla="*/ 70 w 81"/>
                <a:gd name="T1" fmla="*/ 2 h 74"/>
                <a:gd name="T2" fmla="*/ 70 w 81"/>
                <a:gd name="T3" fmla="*/ 2 h 74"/>
                <a:gd name="T4" fmla="*/ 34 w 81"/>
                <a:gd name="T5" fmla="*/ 37 h 74"/>
                <a:gd name="T6" fmla="*/ 34 w 81"/>
                <a:gd name="T7" fmla="*/ 37 h 74"/>
                <a:gd name="T8" fmla="*/ 0 w 81"/>
                <a:gd name="T9" fmla="*/ 73 h 74"/>
                <a:gd name="T10" fmla="*/ 0 w 81"/>
                <a:gd name="T11" fmla="*/ 73 h 74"/>
                <a:gd name="T12" fmla="*/ 70 w 81"/>
                <a:gd name="T13" fmla="*/ 2 h 74"/>
              </a:gdLst>
              <a:ahLst/>
              <a:cxnLst>
                <a:cxn ang="0">
                  <a:pos x="T0" y="T1"/>
                </a:cxn>
                <a:cxn ang="0">
                  <a:pos x="T2" y="T3"/>
                </a:cxn>
                <a:cxn ang="0">
                  <a:pos x="T4" y="T5"/>
                </a:cxn>
                <a:cxn ang="0">
                  <a:pos x="T6" y="T7"/>
                </a:cxn>
                <a:cxn ang="0">
                  <a:pos x="T8" y="T9"/>
                </a:cxn>
                <a:cxn ang="0">
                  <a:pos x="T10" y="T11"/>
                </a:cxn>
                <a:cxn ang="0">
                  <a:pos x="T12" y="T13"/>
                </a:cxn>
              </a:cxnLst>
              <a:rect l="0" t="0" r="r" b="b"/>
              <a:pathLst>
                <a:path w="81" h="74">
                  <a:moveTo>
                    <a:pt x="70" y="2"/>
                  </a:moveTo>
                  <a:lnTo>
                    <a:pt x="70" y="2"/>
                  </a:lnTo>
                  <a:cubicBezTo>
                    <a:pt x="58" y="13"/>
                    <a:pt x="46" y="24"/>
                    <a:pt x="34" y="37"/>
                  </a:cubicBezTo>
                  <a:lnTo>
                    <a:pt x="34" y="37"/>
                  </a:lnTo>
                  <a:cubicBezTo>
                    <a:pt x="23" y="49"/>
                    <a:pt x="11" y="62"/>
                    <a:pt x="0" y="73"/>
                  </a:cubicBezTo>
                  <a:lnTo>
                    <a:pt x="0" y="73"/>
                  </a:lnTo>
                  <a:cubicBezTo>
                    <a:pt x="46" y="23"/>
                    <a:pt x="80" y="0"/>
                    <a:pt x="70" y="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8" name="Freeform 540">
              <a:extLst>
                <a:ext uri="{FF2B5EF4-FFF2-40B4-BE49-F238E27FC236}">
                  <a16:creationId xmlns:a16="http://schemas.microsoft.com/office/drawing/2014/main" id="{2520BBAC-38BC-8244-AEE3-C8A4C5D203C6}"/>
                </a:ext>
              </a:extLst>
            </p:cNvPr>
            <p:cNvSpPr>
              <a:spLocks noChangeArrowheads="1"/>
            </p:cNvSpPr>
            <p:nvPr/>
          </p:nvSpPr>
          <p:spPr bwMode="auto">
            <a:xfrm>
              <a:off x="5717392" y="7709911"/>
              <a:ext cx="477445" cy="777019"/>
            </a:xfrm>
            <a:custGeom>
              <a:avLst/>
              <a:gdLst>
                <a:gd name="T0" fmla="*/ 305 w 449"/>
                <a:gd name="T1" fmla="*/ 713 h 733"/>
                <a:gd name="T2" fmla="*/ 305 w 449"/>
                <a:gd name="T3" fmla="*/ 713 h 733"/>
                <a:gd name="T4" fmla="*/ 305 w 449"/>
                <a:gd name="T5" fmla="*/ 713 h 733"/>
                <a:gd name="T6" fmla="*/ 429 w 449"/>
                <a:gd name="T7" fmla="*/ 522 h 733"/>
                <a:gd name="T8" fmla="*/ 315 w 449"/>
                <a:gd name="T9" fmla="*/ 0 h 733"/>
                <a:gd name="T10" fmla="*/ 0 w 449"/>
                <a:gd name="T11" fmla="*/ 69 h 733"/>
                <a:gd name="T12" fmla="*/ 114 w 449"/>
                <a:gd name="T13" fmla="*/ 590 h 733"/>
                <a:gd name="T14" fmla="*/ 114 w 449"/>
                <a:gd name="T15" fmla="*/ 590 h 733"/>
                <a:gd name="T16" fmla="*/ 305 w 449"/>
                <a:gd name="T17" fmla="*/ 713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9" h="733">
                  <a:moveTo>
                    <a:pt x="305" y="713"/>
                  </a:moveTo>
                  <a:lnTo>
                    <a:pt x="305" y="713"/>
                  </a:lnTo>
                  <a:lnTo>
                    <a:pt x="305" y="713"/>
                  </a:lnTo>
                  <a:cubicBezTo>
                    <a:pt x="393" y="695"/>
                    <a:pt x="448" y="608"/>
                    <a:pt x="429" y="522"/>
                  </a:cubicBezTo>
                  <a:lnTo>
                    <a:pt x="315" y="0"/>
                  </a:lnTo>
                  <a:lnTo>
                    <a:pt x="0" y="69"/>
                  </a:lnTo>
                  <a:lnTo>
                    <a:pt x="114" y="590"/>
                  </a:lnTo>
                  <a:lnTo>
                    <a:pt x="114" y="590"/>
                  </a:lnTo>
                  <a:cubicBezTo>
                    <a:pt x="133" y="678"/>
                    <a:pt x="219" y="732"/>
                    <a:pt x="30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9" name="Freeform 541">
              <a:extLst>
                <a:ext uri="{FF2B5EF4-FFF2-40B4-BE49-F238E27FC236}">
                  <a16:creationId xmlns:a16="http://schemas.microsoft.com/office/drawing/2014/main" id="{720059D4-C466-5D42-8498-A249F43F98EA}"/>
                </a:ext>
              </a:extLst>
            </p:cNvPr>
            <p:cNvSpPr>
              <a:spLocks noChangeArrowheads="1"/>
            </p:cNvSpPr>
            <p:nvPr/>
          </p:nvSpPr>
          <p:spPr bwMode="auto">
            <a:xfrm>
              <a:off x="2131873" y="2509507"/>
              <a:ext cx="2288928" cy="2288925"/>
            </a:xfrm>
            <a:custGeom>
              <a:avLst/>
              <a:gdLst>
                <a:gd name="T0" fmla="*/ 923 w 2157"/>
                <a:gd name="T1" fmla="*/ 370 h 2157"/>
                <a:gd name="T2" fmla="*/ 923 w 2157"/>
                <a:gd name="T3" fmla="*/ 370 h 2157"/>
                <a:gd name="T4" fmla="*/ 370 w 2157"/>
                <a:gd name="T5" fmla="*/ 1233 h 2157"/>
                <a:gd name="T6" fmla="*/ 370 w 2157"/>
                <a:gd name="T7" fmla="*/ 1233 h 2157"/>
                <a:gd name="T8" fmla="*/ 1232 w 2157"/>
                <a:gd name="T9" fmla="*/ 1786 h 2157"/>
                <a:gd name="T10" fmla="*/ 1232 w 2157"/>
                <a:gd name="T11" fmla="*/ 1786 h 2157"/>
                <a:gd name="T12" fmla="*/ 1785 w 2157"/>
                <a:gd name="T13" fmla="*/ 924 h 2157"/>
                <a:gd name="T14" fmla="*/ 1785 w 2157"/>
                <a:gd name="T15" fmla="*/ 924 h 2157"/>
                <a:gd name="T16" fmla="*/ 923 w 2157"/>
                <a:gd name="T17" fmla="*/ 370 h 2157"/>
                <a:gd name="T18" fmla="*/ 1288 w 2157"/>
                <a:gd name="T19" fmla="*/ 2041 h 2157"/>
                <a:gd name="T20" fmla="*/ 1288 w 2157"/>
                <a:gd name="T21" fmla="*/ 2041 h 2157"/>
                <a:gd name="T22" fmla="*/ 115 w 2157"/>
                <a:gd name="T23" fmla="*/ 1288 h 2157"/>
                <a:gd name="T24" fmla="*/ 115 w 2157"/>
                <a:gd name="T25" fmla="*/ 1288 h 2157"/>
                <a:gd name="T26" fmla="*/ 868 w 2157"/>
                <a:gd name="T27" fmla="*/ 116 h 2157"/>
                <a:gd name="T28" fmla="*/ 868 w 2157"/>
                <a:gd name="T29" fmla="*/ 116 h 2157"/>
                <a:gd name="T30" fmla="*/ 2040 w 2157"/>
                <a:gd name="T31" fmla="*/ 868 h 2157"/>
                <a:gd name="T32" fmla="*/ 2040 w 2157"/>
                <a:gd name="T33" fmla="*/ 868 h 2157"/>
                <a:gd name="T34" fmla="*/ 1288 w 2157"/>
                <a:gd name="T35" fmla="*/ 2041 h 2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57" h="2157">
                  <a:moveTo>
                    <a:pt x="923" y="370"/>
                  </a:moveTo>
                  <a:lnTo>
                    <a:pt x="923" y="370"/>
                  </a:lnTo>
                  <a:cubicBezTo>
                    <a:pt x="533" y="455"/>
                    <a:pt x="285" y="842"/>
                    <a:pt x="370" y="1233"/>
                  </a:cubicBezTo>
                  <a:lnTo>
                    <a:pt x="370" y="1233"/>
                  </a:lnTo>
                  <a:cubicBezTo>
                    <a:pt x="455" y="1623"/>
                    <a:pt x="842" y="1871"/>
                    <a:pt x="1232" y="1786"/>
                  </a:cubicBezTo>
                  <a:lnTo>
                    <a:pt x="1232" y="1786"/>
                  </a:lnTo>
                  <a:cubicBezTo>
                    <a:pt x="1622" y="1701"/>
                    <a:pt x="1870" y="1314"/>
                    <a:pt x="1785" y="924"/>
                  </a:cubicBezTo>
                  <a:lnTo>
                    <a:pt x="1785" y="924"/>
                  </a:lnTo>
                  <a:cubicBezTo>
                    <a:pt x="1701" y="534"/>
                    <a:pt x="1313" y="285"/>
                    <a:pt x="923" y="370"/>
                  </a:cubicBezTo>
                  <a:close/>
                  <a:moveTo>
                    <a:pt x="1288" y="2041"/>
                  </a:moveTo>
                  <a:lnTo>
                    <a:pt x="1288" y="2041"/>
                  </a:lnTo>
                  <a:cubicBezTo>
                    <a:pt x="757" y="2156"/>
                    <a:pt x="231" y="1818"/>
                    <a:pt x="115" y="1288"/>
                  </a:cubicBezTo>
                  <a:lnTo>
                    <a:pt x="115" y="1288"/>
                  </a:lnTo>
                  <a:cubicBezTo>
                    <a:pt x="0" y="758"/>
                    <a:pt x="337" y="231"/>
                    <a:pt x="868" y="116"/>
                  </a:cubicBezTo>
                  <a:lnTo>
                    <a:pt x="868" y="116"/>
                  </a:lnTo>
                  <a:cubicBezTo>
                    <a:pt x="1398" y="0"/>
                    <a:pt x="1924" y="338"/>
                    <a:pt x="2040" y="868"/>
                  </a:cubicBezTo>
                  <a:lnTo>
                    <a:pt x="2040" y="868"/>
                  </a:lnTo>
                  <a:cubicBezTo>
                    <a:pt x="2156" y="1399"/>
                    <a:pt x="1818" y="1925"/>
                    <a:pt x="1288" y="20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0" name="Freeform 542">
              <a:extLst>
                <a:ext uri="{FF2B5EF4-FFF2-40B4-BE49-F238E27FC236}">
                  <a16:creationId xmlns:a16="http://schemas.microsoft.com/office/drawing/2014/main" id="{4AE10F0A-ECFE-8443-A6BE-8931D6990148}"/>
                </a:ext>
              </a:extLst>
            </p:cNvPr>
            <p:cNvSpPr>
              <a:spLocks noChangeArrowheads="1"/>
            </p:cNvSpPr>
            <p:nvPr/>
          </p:nvSpPr>
          <p:spPr bwMode="auto">
            <a:xfrm>
              <a:off x="2693573" y="9090757"/>
              <a:ext cx="126384" cy="313614"/>
            </a:xfrm>
            <a:custGeom>
              <a:avLst/>
              <a:gdLst>
                <a:gd name="T0" fmla="*/ 91 w 118"/>
                <a:gd name="T1" fmla="*/ 292 h 296"/>
                <a:gd name="T2" fmla="*/ 91 w 118"/>
                <a:gd name="T3" fmla="*/ 292 h 296"/>
                <a:gd name="T4" fmla="*/ 91 w 118"/>
                <a:gd name="T5" fmla="*/ 292 h 296"/>
                <a:gd name="T6" fmla="*/ 55 w 118"/>
                <a:gd name="T7" fmla="*/ 269 h 296"/>
                <a:gd name="T8" fmla="*/ 1 w 118"/>
                <a:gd name="T9" fmla="*/ 23 h 296"/>
                <a:gd name="T10" fmla="*/ 1 w 118"/>
                <a:gd name="T11" fmla="*/ 23 h 296"/>
                <a:gd name="T12" fmla="*/ 11 w 118"/>
                <a:gd name="T13" fmla="*/ 9 h 296"/>
                <a:gd name="T14" fmla="*/ 46 w 118"/>
                <a:gd name="T15" fmla="*/ 1 h 296"/>
                <a:gd name="T16" fmla="*/ 46 w 118"/>
                <a:gd name="T17" fmla="*/ 1 h 296"/>
                <a:gd name="T18" fmla="*/ 60 w 118"/>
                <a:gd name="T19" fmla="*/ 10 h 296"/>
                <a:gd name="T20" fmla="*/ 114 w 118"/>
                <a:gd name="T21" fmla="*/ 256 h 296"/>
                <a:gd name="T22" fmla="*/ 114 w 118"/>
                <a:gd name="T23" fmla="*/ 256 h 296"/>
                <a:gd name="T24" fmla="*/ 91 w 118"/>
                <a:gd name="T25" fmla="*/ 29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296">
                  <a:moveTo>
                    <a:pt x="91" y="292"/>
                  </a:moveTo>
                  <a:lnTo>
                    <a:pt x="91" y="292"/>
                  </a:lnTo>
                  <a:lnTo>
                    <a:pt x="91" y="292"/>
                  </a:lnTo>
                  <a:cubicBezTo>
                    <a:pt x="75" y="295"/>
                    <a:pt x="59" y="285"/>
                    <a:pt x="55" y="269"/>
                  </a:cubicBezTo>
                  <a:lnTo>
                    <a:pt x="1" y="23"/>
                  </a:lnTo>
                  <a:lnTo>
                    <a:pt x="1" y="23"/>
                  </a:lnTo>
                  <a:cubicBezTo>
                    <a:pt x="0" y="16"/>
                    <a:pt x="5" y="10"/>
                    <a:pt x="11" y="9"/>
                  </a:cubicBezTo>
                  <a:lnTo>
                    <a:pt x="46" y="1"/>
                  </a:lnTo>
                  <a:lnTo>
                    <a:pt x="46" y="1"/>
                  </a:lnTo>
                  <a:cubicBezTo>
                    <a:pt x="52" y="0"/>
                    <a:pt x="59" y="4"/>
                    <a:pt x="60" y="10"/>
                  </a:cubicBezTo>
                  <a:lnTo>
                    <a:pt x="114" y="256"/>
                  </a:lnTo>
                  <a:lnTo>
                    <a:pt x="114" y="256"/>
                  </a:lnTo>
                  <a:cubicBezTo>
                    <a:pt x="117" y="272"/>
                    <a:pt x="107" y="288"/>
                    <a:pt x="91" y="29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1" name="Freeform 543">
              <a:extLst>
                <a:ext uri="{FF2B5EF4-FFF2-40B4-BE49-F238E27FC236}">
                  <a16:creationId xmlns:a16="http://schemas.microsoft.com/office/drawing/2014/main" id="{A89ED195-880D-EF42-8B2E-2070A0D5F220}"/>
                </a:ext>
              </a:extLst>
            </p:cNvPr>
            <p:cNvSpPr>
              <a:spLocks noChangeArrowheads="1"/>
            </p:cNvSpPr>
            <p:nvPr/>
          </p:nvSpPr>
          <p:spPr bwMode="auto">
            <a:xfrm>
              <a:off x="5993561" y="8369909"/>
              <a:ext cx="126382" cy="313614"/>
            </a:xfrm>
            <a:custGeom>
              <a:avLst/>
              <a:gdLst>
                <a:gd name="T0" fmla="*/ 90 w 118"/>
                <a:gd name="T1" fmla="*/ 292 h 297"/>
                <a:gd name="T2" fmla="*/ 90 w 118"/>
                <a:gd name="T3" fmla="*/ 292 h 297"/>
                <a:gd name="T4" fmla="*/ 90 w 118"/>
                <a:gd name="T5" fmla="*/ 292 h 297"/>
                <a:gd name="T6" fmla="*/ 55 w 118"/>
                <a:gd name="T7" fmla="*/ 269 h 297"/>
                <a:gd name="T8" fmla="*/ 1 w 118"/>
                <a:gd name="T9" fmla="*/ 23 h 297"/>
                <a:gd name="T10" fmla="*/ 1 w 118"/>
                <a:gd name="T11" fmla="*/ 23 h 297"/>
                <a:gd name="T12" fmla="*/ 10 w 118"/>
                <a:gd name="T13" fmla="*/ 10 h 297"/>
                <a:gd name="T14" fmla="*/ 46 w 118"/>
                <a:gd name="T15" fmla="*/ 2 h 297"/>
                <a:gd name="T16" fmla="*/ 46 w 118"/>
                <a:gd name="T17" fmla="*/ 2 h 297"/>
                <a:gd name="T18" fmla="*/ 60 w 118"/>
                <a:gd name="T19" fmla="*/ 11 h 297"/>
                <a:gd name="T20" fmla="*/ 113 w 118"/>
                <a:gd name="T21" fmla="*/ 257 h 297"/>
                <a:gd name="T22" fmla="*/ 113 w 118"/>
                <a:gd name="T23" fmla="*/ 257 h 297"/>
                <a:gd name="T24" fmla="*/ 90 w 118"/>
                <a:gd name="T25" fmla="*/ 292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297">
                  <a:moveTo>
                    <a:pt x="90" y="292"/>
                  </a:moveTo>
                  <a:lnTo>
                    <a:pt x="90" y="292"/>
                  </a:lnTo>
                  <a:lnTo>
                    <a:pt x="90" y="292"/>
                  </a:lnTo>
                  <a:cubicBezTo>
                    <a:pt x="74" y="296"/>
                    <a:pt x="59" y="285"/>
                    <a:pt x="55" y="269"/>
                  </a:cubicBezTo>
                  <a:lnTo>
                    <a:pt x="1" y="23"/>
                  </a:lnTo>
                  <a:lnTo>
                    <a:pt x="1" y="23"/>
                  </a:lnTo>
                  <a:cubicBezTo>
                    <a:pt x="0" y="17"/>
                    <a:pt x="4" y="11"/>
                    <a:pt x="10" y="10"/>
                  </a:cubicBezTo>
                  <a:lnTo>
                    <a:pt x="46" y="2"/>
                  </a:lnTo>
                  <a:lnTo>
                    <a:pt x="46" y="2"/>
                  </a:lnTo>
                  <a:cubicBezTo>
                    <a:pt x="52" y="0"/>
                    <a:pt x="59" y="5"/>
                    <a:pt x="60" y="11"/>
                  </a:cubicBezTo>
                  <a:lnTo>
                    <a:pt x="113" y="257"/>
                  </a:lnTo>
                  <a:lnTo>
                    <a:pt x="113" y="257"/>
                  </a:lnTo>
                  <a:cubicBezTo>
                    <a:pt x="117" y="273"/>
                    <a:pt x="107" y="289"/>
                    <a:pt x="90" y="29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2" name="Freeform 544">
              <a:extLst>
                <a:ext uri="{FF2B5EF4-FFF2-40B4-BE49-F238E27FC236}">
                  <a16:creationId xmlns:a16="http://schemas.microsoft.com/office/drawing/2014/main" id="{B6E5DD32-2046-534E-9A51-1543E446CE5F}"/>
                </a:ext>
              </a:extLst>
            </p:cNvPr>
            <p:cNvSpPr>
              <a:spLocks noChangeArrowheads="1"/>
            </p:cNvSpPr>
            <p:nvPr/>
          </p:nvSpPr>
          <p:spPr bwMode="auto">
            <a:xfrm>
              <a:off x="2871445" y="2308229"/>
              <a:ext cx="322980" cy="482127"/>
            </a:xfrm>
            <a:custGeom>
              <a:avLst/>
              <a:gdLst>
                <a:gd name="T0" fmla="*/ 302 w 303"/>
                <a:gd name="T1" fmla="*/ 408 h 455"/>
                <a:gd name="T2" fmla="*/ 89 w 303"/>
                <a:gd name="T3" fmla="*/ 454 h 455"/>
                <a:gd name="T4" fmla="*/ 0 w 303"/>
                <a:gd name="T5" fmla="*/ 46 h 455"/>
                <a:gd name="T6" fmla="*/ 213 w 303"/>
                <a:gd name="T7" fmla="*/ 0 h 455"/>
                <a:gd name="T8" fmla="*/ 302 w 303"/>
                <a:gd name="T9" fmla="*/ 408 h 455"/>
              </a:gdLst>
              <a:ahLst/>
              <a:cxnLst>
                <a:cxn ang="0">
                  <a:pos x="T0" y="T1"/>
                </a:cxn>
                <a:cxn ang="0">
                  <a:pos x="T2" y="T3"/>
                </a:cxn>
                <a:cxn ang="0">
                  <a:pos x="T4" y="T5"/>
                </a:cxn>
                <a:cxn ang="0">
                  <a:pos x="T6" y="T7"/>
                </a:cxn>
                <a:cxn ang="0">
                  <a:pos x="T8" y="T9"/>
                </a:cxn>
              </a:cxnLst>
              <a:rect l="0" t="0" r="r" b="b"/>
              <a:pathLst>
                <a:path w="303" h="455">
                  <a:moveTo>
                    <a:pt x="302" y="408"/>
                  </a:moveTo>
                  <a:lnTo>
                    <a:pt x="89" y="454"/>
                  </a:lnTo>
                  <a:lnTo>
                    <a:pt x="0" y="46"/>
                  </a:lnTo>
                  <a:lnTo>
                    <a:pt x="213" y="0"/>
                  </a:lnTo>
                  <a:lnTo>
                    <a:pt x="302" y="40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3" name="Freeform 545">
              <a:extLst>
                <a:ext uri="{FF2B5EF4-FFF2-40B4-BE49-F238E27FC236}">
                  <a16:creationId xmlns:a16="http://schemas.microsoft.com/office/drawing/2014/main" id="{6628FCBA-932D-5B43-A0A1-13819D220109}"/>
                </a:ext>
              </a:extLst>
            </p:cNvPr>
            <p:cNvSpPr>
              <a:spLocks noChangeArrowheads="1"/>
            </p:cNvSpPr>
            <p:nvPr/>
          </p:nvSpPr>
          <p:spPr bwMode="auto">
            <a:xfrm>
              <a:off x="2688894" y="1671637"/>
              <a:ext cx="496168" cy="861274"/>
            </a:xfrm>
            <a:custGeom>
              <a:avLst/>
              <a:gdLst>
                <a:gd name="T0" fmla="*/ 317 w 467"/>
                <a:gd name="T1" fmla="*/ 791 h 812"/>
                <a:gd name="T2" fmla="*/ 317 w 467"/>
                <a:gd name="T3" fmla="*/ 791 h 812"/>
                <a:gd name="T4" fmla="*/ 317 w 467"/>
                <a:gd name="T5" fmla="*/ 791 h 812"/>
                <a:gd name="T6" fmla="*/ 116 w 467"/>
                <a:gd name="T7" fmla="*/ 662 h 812"/>
                <a:gd name="T8" fmla="*/ 20 w 467"/>
                <a:gd name="T9" fmla="*/ 221 h 812"/>
                <a:gd name="T10" fmla="*/ 20 w 467"/>
                <a:gd name="T11" fmla="*/ 221 h 812"/>
                <a:gd name="T12" fmla="*/ 149 w 467"/>
                <a:gd name="T13" fmla="*/ 20 h 812"/>
                <a:gd name="T14" fmla="*/ 149 w 467"/>
                <a:gd name="T15" fmla="*/ 20 h 812"/>
                <a:gd name="T16" fmla="*/ 351 w 467"/>
                <a:gd name="T17" fmla="*/ 149 h 812"/>
                <a:gd name="T18" fmla="*/ 447 w 467"/>
                <a:gd name="T19" fmla="*/ 590 h 812"/>
                <a:gd name="T20" fmla="*/ 447 w 467"/>
                <a:gd name="T21" fmla="*/ 590 h 812"/>
                <a:gd name="T22" fmla="*/ 317 w 467"/>
                <a:gd name="T23" fmla="*/ 791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7" h="812">
                  <a:moveTo>
                    <a:pt x="317" y="791"/>
                  </a:moveTo>
                  <a:lnTo>
                    <a:pt x="317" y="791"/>
                  </a:lnTo>
                  <a:lnTo>
                    <a:pt x="317" y="791"/>
                  </a:lnTo>
                  <a:cubicBezTo>
                    <a:pt x="226" y="811"/>
                    <a:pt x="136" y="753"/>
                    <a:pt x="116" y="662"/>
                  </a:cubicBezTo>
                  <a:lnTo>
                    <a:pt x="20" y="221"/>
                  </a:lnTo>
                  <a:lnTo>
                    <a:pt x="20" y="221"/>
                  </a:lnTo>
                  <a:cubicBezTo>
                    <a:pt x="0" y="130"/>
                    <a:pt x="58" y="40"/>
                    <a:pt x="149" y="20"/>
                  </a:cubicBezTo>
                  <a:lnTo>
                    <a:pt x="149" y="20"/>
                  </a:lnTo>
                  <a:cubicBezTo>
                    <a:pt x="241" y="0"/>
                    <a:pt x="331" y="58"/>
                    <a:pt x="351" y="149"/>
                  </a:cubicBezTo>
                  <a:lnTo>
                    <a:pt x="447" y="590"/>
                  </a:lnTo>
                  <a:lnTo>
                    <a:pt x="447" y="590"/>
                  </a:lnTo>
                  <a:cubicBezTo>
                    <a:pt x="466" y="681"/>
                    <a:pt x="409" y="771"/>
                    <a:pt x="317" y="79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4" name="Freeform 546">
              <a:extLst>
                <a:ext uri="{FF2B5EF4-FFF2-40B4-BE49-F238E27FC236}">
                  <a16:creationId xmlns:a16="http://schemas.microsoft.com/office/drawing/2014/main" id="{EEFB7B59-13DA-B346-A1AC-5E0ECCC2E516}"/>
                </a:ext>
              </a:extLst>
            </p:cNvPr>
            <p:cNvSpPr>
              <a:spLocks noChangeArrowheads="1"/>
            </p:cNvSpPr>
            <p:nvPr/>
          </p:nvSpPr>
          <p:spPr bwMode="auto">
            <a:xfrm>
              <a:off x="2333151" y="5860984"/>
              <a:ext cx="3014457" cy="809782"/>
            </a:xfrm>
            <a:custGeom>
              <a:avLst/>
              <a:gdLst>
                <a:gd name="T0" fmla="*/ 2807 w 2842"/>
                <a:gd name="T1" fmla="*/ 0 h 764"/>
                <a:gd name="T2" fmla="*/ 0 w 2842"/>
                <a:gd name="T3" fmla="*/ 611 h 764"/>
                <a:gd name="T4" fmla="*/ 34 w 2842"/>
                <a:gd name="T5" fmla="*/ 763 h 764"/>
                <a:gd name="T6" fmla="*/ 2841 w 2842"/>
                <a:gd name="T7" fmla="*/ 151 h 764"/>
                <a:gd name="T8" fmla="*/ 2807 w 2842"/>
                <a:gd name="T9" fmla="*/ 0 h 764"/>
              </a:gdLst>
              <a:ahLst/>
              <a:cxnLst>
                <a:cxn ang="0">
                  <a:pos x="T0" y="T1"/>
                </a:cxn>
                <a:cxn ang="0">
                  <a:pos x="T2" y="T3"/>
                </a:cxn>
                <a:cxn ang="0">
                  <a:pos x="T4" y="T5"/>
                </a:cxn>
                <a:cxn ang="0">
                  <a:pos x="T6" y="T7"/>
                </a:cxn>
                <a:cxn ang="0">
                  <a:pos x="T8" y="T9"/>
                </a:cxn>
              </a:cxnLst>
              <a:rect l="0" t="0" r="r" b="b"/>
              <a:pathLst>
                <a:path w="2842" h="764">
                  <a:moveTo>
                    <a:pt x="2807" y="0"/>
                  </a:moveTo>
                  <a:lnTo>
                    <a:pt x="0" y="611"/>
                  </a:lnTo>
                  <a:lnTo>
                    <a:pt x="34" y="763"/>
                  </a:lnTo>
                  <a:lnTo>
                    <a:pt x="2841" y="151"/>
                  </a:lnTo>
                  <a:lnTo>
                    <a:pt x="2807"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5" name="Freeform 547">
              <a:extLst>
                <a:ext uri="{FF2B5EF4-FFF2-40B4-BE49-F238E27FC236}">
                  <a16:creationId xmlns:a16="http://schemas.microsoft.com/office/drawing/2014/main" id="{D99F963E-B5F2-274D-A6FE-BA6CFD1AD674}"/>
                </a:ext>
              </a:extLst>
            </p:cNvPr>
            <p:cNvSpPr>
              <a:spLocks noChangeArrowheads="1"/>
            </p:cNvSpPr>
            <p:nvPr/>
          </p:nvSpPr>
          <p:spPr bwMode="auto">
            <a:xfrm>
              <a:off x="5286755" y="5701835"/>
              <a:ext cx="547660" cy="369784"/>
            </a:xfrm>
            <a:custGeom>
              <a:avLst/>
              <a:gdLst>
                <a:gd name="T0" fmla="*/ 395 w 518"/>
                <a:gd name="T1" fmla="*/ 286 h 350"/>
                <a:gd name="T2" fmla="*/ 181 w 518"/>
                <a:gd name="T3" fmla="*/ 332 h 350"/>
                <a:gd name="T4" fmla="*/ 181 w 518"/>
                <a:gd name="T5" fmla="*/ 332 h 350"/>
                <a:gd name="T6" fmla="*/ 16 w 518"/>
                <a:gd name="T7" fmla="*/ 227 h 350"/>
                <a:gd name="T8" fmla="*/ 16 w 518"/>
                <a:gd name="T9" fmla="*/ 227 h 350"/>
                <a:gd name="T10" fmla="*/ 122 w 518"/>
                <a:gd name="T11" fmla="*/ 62 h 350"/>
                <a:gd name="T12" fmla="*/ 336 w 518"/>
                <a:gd name="T13" fmla="*/ 15 h 350"/>
                <a:gd name="T14" fmla="*/ 336 w 518"/>
                <a:gd name="T15" fmla="*/ 15 h 350"/>
                <a:gd name="T16" fmla="*/ 501 w 518"/>
                <a:gd name="T17" fmla="*/ 121 h 350"/>
                <a:gd name="T18" fmla="*/ 501 w 518"/>
                <a:gd name="T19" fmla="*/ 121 h 350"/>
                <a:gd name="T20" fmla="*/ 395 w 518"/>
                <a:gd name="T21" fmla="*/ 286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8" h="350">
                  <a:moveTo>
                    <a:pt x="395" y="286"/>
                  </a:moveTo>
                  <a:lnTo>
                    <a:pt x="181" y="332"/>
                  </a:lnTo>
                  <a:lnTo>
                    <a:pt x="181" y="332"/>
                  </a:lnTo>
                  <a:cubicBezTo>
                    <a:pt x="106" y="349"/>
                    <a:pt x="33" y="302"/>
                    <a:pt x="16" y="227"/>
                  </a:cubicBezTo>
                  <a:lnTo>
                    <a:pt x="16" y="227"/>
                  </a:lnTo>
                  <a:cubicBezTo>
                    <a:pt x="0" y="152"/>
                    <a:pt x="48" y="78"/>
                    <a:pt x="122" y="62"/>
                  </a:cubicBezTo>
                  <a:lnTo>
                    <a:pt x="336" y="15"/>
                  </a:lnTo>
                  <a:lnTo>
                    <a:pt x="336" y="15"/>
                  </a:lnTo>
                  <a:cubicBezTo>
                    <a:pt x="411" y="0"/>
                    <a:pt x="485" y="47"/>
                    <a:pt x="501" y="121"/>
                  </a:cubicBezTo>
                  <a:lnTo>
                    <a:pt x="501" y="121"/>
                  </a:lnTo>
                  <a:cubicBezTo>
                    <a:pt x="517" y="196"/>
                    <a:pt x="470" y="269"/>
                    <a:pt x="395" y="28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6" name="Freeform 548">
              <a:extLst>
                <a:ext uri="{FF2B5EF4-FFF2-40B4-BE49-F238E27FC236}">
                  <a16:creationId xmlns:a16="http://schemas.microsoft.com/office/drawing/2014/main" id="{AACB3E37-72D7-E043-9540-4BED29455EE7}"/>
                </a:ext>
              </a:extLst>
            </p:cNvPr>
            <p:cNvSpPr>
              <a:spLocks noChangeArrowheads="1"/>
            </p:cNvSpPr>
            <p:nvPr/>
          </p:nvSpPr>
          <p:spPr bwMode="auto">
            <a:xfrm>
              <a:off x="1851024" y="6450768"/>
              <a:ext cx="547660" cy="369784"/>
            </a:xfrm>
            <a:custGeom>
              <a:avLst/>
              <a:gdLst>
                <a:gd name="T0" fmla="*/ 395 w 518"/>
                <a:gd name="T1" fmla="*/ 286 h 349"/>
                <a:gd name="T2" fmla="*/ 181 w 518"/>
                <a:gd name="T3" fmla="*/ 333 h 349"/>
                <a:gd name="T4" fmla="*/ 181 w 518"/>
                <a:gd name="T5" fmla="*/ 333 h 349"/>
                <a:gd name="T6" fmla="*/ 16 w 518"/>
                <a:gd name="T7" fmla="*/ 228 h 349"/>
                <a:gd name="T8" fmla="*/ 16 w 518"/>
                <a:gd name="T9" fmla="*/ 228 h 349"/>
                <a:gd name="T10" fmla="*/ 122 w 518"/>
                <a:gd name="T11" fmla="*/ 63 h 349"/>
                <a:gd name="T12" fmla="*/ 336 w 518"/>
                <a:gd name="T13" fmla="*/ 17 h 349"/>
                <a:gd name="T14" fmla="*/ 336 w 518"/>
                <a:gd name="T15" fmla="*/ 17 h 349"/>
                <a:gd name="T16" fmla="*/ 500 w 518"/>
                <a:gd name="T17" fmla="*/ 122 h 349"/>
                <a:gd name="T18" fmla="*/ 500 w 518"/>
                <a:gd name="T19" fmla="*/ 122 h 349"/>
                <a:gd name="T20" fmla="*/ 395 w 518"/>
                <a:gd name="T21" fmla="*/ 28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8" h="349">
                  <a:moveTo>
                    <a:pt x="395" y="286"/>
                  </a:moveTo>
                  <a:lnTo>
                    <a:pt x="181" y="333"/>
                  </a:lnTo>
                  <a:lnTo>
                    <a:pt x="181" y="333"/>
                  </a:lnTo>
                  <a:cubicBezTo>
                    <a:pt x="106" y="348"/>
                    <a:pt x="32" y="303"/>
                    <a:pt x="16" y="228"/>
                  </a:cubicBezTo>
                  <a:lnTo>
                    <a:pt x="16" y="228"/>
                  </a:lnTo>
                  <a:cubicBezTo>
                    <a:pt x="0" y="153"/>
                    <a:pt x="47" y="80"/>
                    <a:pt x="122" y="63"/>
                  </a:cubicBezTo>
                  <a:lnTo>
                    <a:pt x="336" y="17"/>
                  </a:lnTo>
                  <a:lnTo>
                    <a:pt x="336" y="17"/>
                  </a:lnTo>
                  <a:cubicBezTo>
                    <a:pt x="410" y="0"/>
                    <a:pt x="485" y="48"/>
                    <a:pt x="500" y="122"/>
                  </a:cubicBezTo>
                  <a:lnTo>
                    <a:pt x="500" y="122"/>
                  </a:lnTo>
                  <a:cubicBezTo>
                    <a:pt x="517" y="197"/>
                    <a:pt x="470" y="271"/>
                    <a:pt x="395" y="28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7" name="Freeform 549">
              <a:extLst>
                <a:ext uri="{FF2B5EF4-FFF2-40B4-BE49-F238E27FC236}">
                  <a16:creationId xmlns:a16="http://schemas.microsoft.com/office/drawing/2014/main" id="{63BAD918-C235-D944-A65A-92DABD3205D0}"/>
                </a:ext>
              </a:extLst>
            </p:cNvPr>
            <p:cNvSpPr>
              <a:spLocks noChangeArrowheads="1"/>
            </p:cNvSpPr>
            <p:nvPr/>
          </p:nvSpPr>
          <p:spPr bwMode="auto">
            <a:xfrm>
              <a:off x="3681231" y="5748643"/>
              <a:ext cx="332339" cy="1057868"/>
            </a:xfrm>
            <a:custGeom>
              <a:avLst/>
              <a:gdLst>
                <a:gd name="T0" fmla="*/ 263 w 312"/>
                <a:gd name="T1" fmla="*/ 990 h 998"/>
                <a:gd name="T2" fmla="*/ 263 w 312"/>
                <a:gd name="T3" fmla="*/ 990 h 998"/>
                <a:gd name="T4" fmla="*/ 263 w 312"/>
                <a:gd name="T5" fmla="*/ 990 h 998"/>
                <a:gd name="T6" fmla="*/ 199 w 312"/>
                <a:gd name="T7" fmla="*/ 949 h 998"/>
                <a:gd name="T8" fmla="*/ 7 w 312"/>
                <a:gd name="T9" fmla="*/ 71 h 998"/>
                <a:gd name="T10" fmla="*/ 7 w 312"/>
                <a:gd name="T11" fmla="*/ 71 h 998"/>
                <a:gd name="T12" fmla="*/ 49 w 312"/>
                <a:gd name="T13" fmla="*/ 6 h 998"/>
                <a:gd name="T14" fmla="*/ 49 w 312"/>
                <a:gd name="T15" fmla="*/ 6 h 998"/>
                <a:gd name="T16" fmla="*/ 114 w 312"/>
                <a:gd name="T17" fmla="*/ 48 h 998"/>
                <a:gd name="T18" fmla="*/ 305 w 312"/>
                <a:gd name="T19" fmla="*/ 926 h 998"/>
                <a:gd name="T20" fmla="*/ 305 w 312"/>
                <a:gd name="T21" fmla="*/ 926 h 998"/>
                <a:gd name="T22" fmla="*/ 263 w 312"/>
                <a:gd name="T23" fmla="*/ 990 h 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998">
                  <a:moveTo>
                    <a:pt x="263" y="990"/>
                  </a:moveTo>
                  <a:lnTo>
                    <a:pt x="263" y="990"/>
                  </a:lnTo>
                  <a:lnTo>
                    <a:pt x="263" y="990"/>
                  </a:lnTo>
                  <a:cubicBezTo>
                    <a:pt x="234" y="997"/>
                    <a:pt x="205" y="978"/>
                    <a:pt x="199" y="949"/>
                  </a:cubicBezTo>
                  <a:lnTo>
                    <a:pt x="7" y="71"/>
                  </a:lnTo>
                  <a:lnTo>
                    <a:pt x="7" y="71"/>
                  </a:lnTo>
                  <a:cubicBezTo>
                    <a:pt x="0" y="41"/>
                    <a:pt x="19" y="12"/>
                    <a:pt x="49" y="6"/>
                  </a:cubicBezTo>
                  <a:lnTo>
                    <a:pt x="49" y="6"/>
                  </a:lnTo>
                  <a:cubicBezTo>
                    <a:pt x="78" y="0"/>
                    <a:pt x="107" y="18"/>
                    <a:pt x="114" y="48"/>
                  </a:cubicBezTo>
                  <a:lnTo>
                    <a:pt x="305" y="926"/>
                  </a:lnTo>
                  <a:lnTo>
                    <a:pt x="305" y="926"/>
                  </a:lnTo>
                  <a:cubicBezTo>
                    <a:pt x="311" y="956"/>
                    <a:pt x="293" y="984"/>
                    <a:pt x="263" y="99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8" name="Freeform 550">
              <a:extLst>
                <a:ext uri="{FF2B5EF4-FFF2-40B4-BE49-F238E27FC236}">
                  <a16:creationId xmlns:a16="http://schemas.microsoft.com/office/drawing/2014/main" id="{513B70E8-C4CE-B244-BEAD-82CBF1EFD49E}"/>
                </a:ext>
              </a:extLst>
            </p:cNvPr>
            <p:cNvSpPr>
              <a:spLocks noChangeArrowheads="1"/>
            </p:cNvSpPr>
            <p:nvPr/>
          </p:nvSpPr>
          <p:spPr bwMode="auto">
            <a:xfrm>
              <a:off x="2417406" y="3731203"/>
              <a:ext cx="692764" cy="4797855"/>
            </a:xfrm>
            <a:custGeom>
              <a:avLst/>
              <a:gdLst>
                <a:gd name="T0" fmla="*/ 336 w 652"/>
                <a:gd name="T1" fmla="*/ 4518 h 4519"/>
                <a:gd name="T2" fmla="*/ 0 w 652"/>
                <a:gd name="T3" fmla="*/ 4494 h 4519"/>
                <a:gd name="T4" fmla="*/ 308 w 652"/>
                <a:gd name="T5" fmla="*/ 163 h 4519"/>
                <a:gd name="T6" fmla="*/ 308 w 652"/>
                <a:gd name="T7" fmla="*/ 163 h 4519"/>
                <a:gd name="T8" fmla="*/ 488 w 652"/>
                <a:gd name="T9" fmla="*/ 7 h 4519"/>
                <a:gd name="T10" fmla="*/ 488 w 652"/>
                <a:gd name="T11" fmla="*/ 7 h 4519"/>
                <a:gd name="T12" fmla="*/ 645 w 652"/>
                <a:gd name="T13" fmla="*/ 187 h 4519"/>
                <a:gd name="T14" fmla="*/ 336 w 652"/>
                <a:gd name="T15" fmla="*/ 4518 h 45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2" h="4519">
                  <a:moveTo>
                    <a:pt x="336" y="4518"/>
                  </a:moveTo>
                  <a:lnTo>
                    <a:pt x="0" y="4494"/>
                  </a:lnTo>
                  <a:lnTo>
                    <a:pt x="308" y="163"/>
                  </a:lnTo>
                  <a:lnTo>
                    <a:pt x="308" y="163"/>
                  </a:lnTo>
                  <a:cubicBezTo>
                    <a:pt x="315" y="70"/>
                    <a:pt x="395" y="0"/>
                    <a:pt x="488" y="7"/>
                  </a:cubicBezTo>
                  <a:lnTo>
                    <a:pt x="488" y="7"/>
                  </a:lnTo>
                  <a:cubicBezTo>
                    <a:pt x="581" y="13"/>
                    <a:pt x="651" y="94"/>
                    <a:pt x="645" y="187"/>
                  </a:cubicBezTo>
                  <a:lnTo>
                    <a:pt x="336" y="451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9" name="Freeform 551">
              <a:extLst>
                <a:ext uri="{FF2B5EF4-FFF2-40B4-BE49-F238E27FC236}">
                  <a16:creationId xmlns:a16="http://schemas.microsoft.com/office/drawing/2014/main" id="{9A0D2990-6729-B445-95AF-C281FC7969CC}"/>
                </a:ext>
              </a:extLst>
            </p:cNvPr>
            <p:cNvSpPr>
              <a:spLocks noChangeArrowheads="1"/>
            </p:cNvSpPr>
            <p:nvPr/>
          </p:nvSpPr>
          <p:spPr bwMode="auto">
            <a:xfrm>
              <a:off x="2417406" y="8430758"/>
              <a:ext cx="477445" cy="777019"/>
            </a:xfrm>
            <a:custGeom>
              <a:avLst/>
              <a:gdLst>
                <a:gd name="T0" fmla="*/ 305 w 448"/>
                <a:gd name="T1" fmla="*/ 713 h 732"/>
                <a:gd name="T2" fmla="*/ 305 w 448"/>
                <a:gd name="T3" fmla="*/ 713 h 732"/>
                <a:gd name="T4" fmla="*/ 305 w 448"/>
                <a:gd name="T5" fmla="*/ 713 h 732"/>
                <a:gd name="T6" fmla="*/ 113 w 448"/>
                <a:gd name="T7" fmla="*/ 590 h 732"/>
                <a:gd name="T8" fmla="*/ 0 w 448"/>
                <a:gd name="T9" fmla="*/ 68 h 732"/>
                <a:gd name="T10" fmla="*/ 315 w 448"/>
                <a:gd name="T11" fmla="*/ 0 h 732"/>
                <a:gd name="T12" fmla="*/ 428 w 448"/>
                <a:gd name="T13" fmla="*/ 520 h 732"/>
                <a:gd name="T14" fmla="*/ 428 w 448"/>
                <a:gd name="T15" fmla="*/ 520 h 732"/>
                <a:gd name="T16" fmla="*/ 305 w 448"/>
                <a:gd name="T17" fmla="*/ 713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8" h="732">
                  <a:moveTo>
                    <a:pt x="305" y="713"/>
                  </a:moveTo>
                  <a:lnTo>
                    <a:pt x="305" y="713"/>
                  </a:lnTo>
                  <a:lnTo>
                    <a:pt x="305" y="713"/>
                  </a:lnTo>
                  <a:cubicBezTo>
                    <a:pt x="218" y="731"/>
                    <a:pt x="132" y="676"/>
                    <a:pt x="113" y="590"/>
                  </a:cubicBezTo>
                  <a:lnTo>
                    <a:pt x="0" y="68"/>
                  </a:lnTo>
                  <a:lnTo>
                    <a:pt x="315" y="0"/>
                  </a:lnTo>
                  <a:lnTo>
                    <a:pt x="428" y="520"/>
                  </a:lnTo>
                  <a:lnTo>
                    <a:pt x="428" y="520"/>
                  </a:lnTo>
                  <a:cubicBezTo>
                    <a:pt x="447" y="608"/>
                    <a:pt x="392" y="694"/>
                    <a:pt x="30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0" name="Freeform 552">
              <a:extLst>
                <a:ext uri="{FF2B5EF4-FFF2-40B4-BE49-F238E27FC236}">
                  <a16:creationId xmlns:a16="http://schemas.microsoft.com/office/drawing/2014/main" id="{FDD417C2-CC24-0F46-810D-51877CC6F888}"/>
                </a:ext>
              </a:extLst>
            </p:cNvPr>
            <p:cNvSpPr>
              <a:spLocks noChangeArrowheads="1"/>
            </p:cNvSpPr>
            <p:nvPr/>
          </p:nvSpPr>
          <p:spPr bwMode="auto">
            <a:xfrm>
              <a:off x="3475274" y="3548652"/>
              <a:ext cx="2574459" cy="4334451"/>
            </a:xfrm>
            <a:custGeom>
              <a:avLst/>
              <a:gdLst>
                <a:gd name="T0" fmla="*/ 2129 w 2426"/>
                <a:gd name="T1" fmla="*/ 4083 h 4084"/>
                <a:gd name="T2" fmla="*/ 2425 w 2426"/>
                <a:gd name="T3" fmla="*/ 3921 h 4084"/>
                <a:gd name="T4" fmla="*/ 341 w 2426"/>
                <a:gd name="T5" fmla="*/ 111 h 4084"/>
                <a:gd name="T6" fmla="*/ 341 w 2426"/>
                <a:gd name="T7" fmla="*/ 111 h 4084"/>
                <a:gd name="T8" fmla="*/ 112 w 2426"/>
                <a:gd name="T9" fmla="*/ 44 h 4084"/>
                <a:gd name="T10" fmla="*/ 112 w 2426"/>
                <a:gd name="T11" fmla="*/ 44 h 4084"/>
                <a:gd name="T12" fmla="*/ 45 w 2426"/>
                <a:gd name="T13" fmla="*/ 273 h 4084"/>
                <a:gd name="T14" fmla="*/ 2129 w 2426"/>
                <a:gd name="T15" fmla="*/ 4083 h 40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6" h="4084">
                  <a:moveTo>
                    <a:pt x="2129" y="4083"/>
                  </a:moveTo>
                  <a:lnTo>
                    <a:pt x="2425" y="3921"/>
                  </a:lnTo>
                  <a:lnTo>
                    <a:pt x="341" y="111"/>
                  </a:lnTo>
                  <a:lnTo>
                    <a:pt x="341" y="111"/>
                  </a:lnTo>
                  <a:cubicBezTo>
                    <a:pt x="296" y="30"/>
                    <a:pt x="193" y="0"/>
                    <a:pt x="112" y="44"/>
                  </a:cubicBezTo>
                  <a:lnTo>
                    <a:pt x="112" y="44"/>
                  </a:lnTo>
                  <a:cubicBezTo>
                    <a:pt x="30" y="89"/>
                    <a:pt x="0" y="191"/>
                    <a:pt x="45" y="273"/>
                  </a:cubicBezTo>
                  <a:lnTo>
                    <a:pt x="2129" y="408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cxnSp>
        <p:nvCxnSpPr>
          <p:cNvPr id="54" name="Straight Connector 53">
            <a:extLst>
              <a:ext uri="{FF2B5EF4-FFF2-40B4-BE49-F238E27FC236}">
                <a16:creationId xmlns:a16="http://schemas.microsoft.com/office/drawing/2014/main" id="{D18CEFD2-6192-044F-A02C-ADD54CC1CADD}"/>
              </a:ext>
            </a:extLst>
          </p:cNvPr>
          <p:cNvCxnSpPr/>
          <p:nvPr/>
        </p:nvCxnSpPr>
        <p:spPr>
          <a:xfrm flipH="1">
            <a:off x="1433380" y="5257800"/>
            <a:ext cx="7556" cy="6131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9DA840E6-21E4-F54F-85D4-547C77A12BBB}"/>
              </a:ext>
            </a:extLst>
          </p:cNvPr>
          <p:cNvSpPr/>
          <p:nvPr/>
        </p:nvSpPr>
        <p:spPr>
          <a:xfrm>
            <a:off x="1170826" y="5867400"/>
            <a:ext cx="504780" cy="522614"/>
          </a:xfrm>
          <a:prstGeom prst="ellipse">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cap="all" dirty="0" smtClean="0">
                <a:solidFill>
                  <a:schemeClr val="tx1"/>
                </a:solidFill>
                <a:latin typeface="Tw Cen MT" panose="020B0602020104020603" pitchFamily="34" charset="77"/>
                <a:ea typeface="Open Sans" panose="020B0606030504020204" pitchFamily="34" charset="0"/>
                <a:cs typeface="Open Sans" panose="020B0606030504020204" pitchFamily="34" charset="0"/>
              </a:rPr>
              <a:t>C</a:t>
            </a:r>
            <a:endParaRPr lang="en-US" b="1" cap="all" dirty="0">
              <a:solidFill>
                <a:schemeClr val="tx1"/>
              </a:solidFill>
              <a:latin typeface="Tw Cen MT" panose="020B0602020104020603" pitchFamily="34" charset="77"/>
              <a:ea typeface="Open Sans" panose="020B0606030504020204" pitchFamily="34" charset="0"/>
              <a:cs typeface="Open Sans" panose="020B0606030504020204" pitchFamily="34" charset="0"/>
            </a:endParaRPr>
          </a:p>
        </p:txBody>
      </p:sp>
      <p:sp>
        <p:nvSpPr>
          <p:cNvPr id="61" name="CuadroTexto 238">
            <a:extLst>
              <a:ext uri="{FF2B5EF4-FFF2-40B4-BE49-F238E27FC236}">
                <a16:creationId xmlns:a16="http://schemas.microsoft.com/office/drawing/2014/main" id="{3B11AB50-ED8B-4F4C-8B03-8526067DD077}"/>
              </a:ext>
            </a:extLst>
          </p:cNvPr>
          <p:cNvSpPr txBox="1"/>
          <p:nvPr/>
        </p:nvSpPr>
        <p:spPr>
          <a:xfrm>
            <a:off x="1828006" y="5791200"/>
            <a:ext cx="2318082" cy="830997"/>
          </a:xfrm>
          <a:prstGeom prst="rect">
            <a:avLst/>
          </a:prstGeom>
          <a:noFill/>
        </p:spPr>
        <p:txBody>
          <a:bodyPr wrap="square" rtlCol="0">
            <a:spAutoFit/>
          </a:bodyPr>
          <a:lstStyle/>
          <a:p>
            <a:r>
              <a:rPr lang="en-US" sz="2400" b="1" cap="all" dirty="0" smtClean="0">
                <a:latin typeface="Tw Cen MT" panose="020B0602020104020603" pitchFamily="34" charset="77"/>
                <a:ea typeface="Open Sans" panose="020B0606030504020204" pitchFamily="34" charset="0"/>
                <a:cs typeface="Open Sans" panose="020B0606030504020204" pitchFamily="34" charset="0"/>
              </a:rPr>
              <a:t>Scalable design</a:t>
            </a:r>
            <a:endParaRPr lang="en-US" sz="2400" b="1" cap="all" dirty="0">
              <a:latin typeface="Tw Cen MT" panose="020B0602020104020603" pitchFamily="34" charset="77"/>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2617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1" presetClass="entr" presetSubtype="1"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heel(1)">
                                      <p:cBhvr>
                                        <p:cTn id="11" dur="1000"/>
                                        <p:tgtEl>
                                          <p:spTgt spid="18"/>
                                        </p:tgtEl>
                                      </p:cBhvr>
                                    </p:animEffect>
                                  </p:childTnLst>
                                </p:cTn>
                              </p:par>
                              <p:par>
                                <p:cTn id="12" presetID="21" presetClass="entr" presetSubtype="1"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heel(1)">
                                      <p:cBhvr>
                                        <p:cTn id="14" dur="1000"/>
                                        <p:tgtEl>
                                          <p:spTgt spid="19"/>
                                        </p:tgtEl>
                                      </p:cBhvr>
                                    </p:animEffect>
                                  </p:childTnLst>
                                </p:cTn>
                              </p:par>
                              <p:par>
                                <p:cTn id="15" presetID="21" presetClass="entr" presetSubtype="1"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heel(1)">
                                      <p:cBhvr>
                                        <p:cTn id="17" dur="1000"/>
                                        <p:tgtEl>
                                          <p:spTgt spid="17"/>
                                        </p:tgtEl>
                                      </p:cBhvr>
                                    </p:animEffect>
                                  </p:childTnLst>
                                </p:cTn>
                              </p:par>
                              <p:par>
                                <p:cTn id="18" presetID="10" presetClass="entr" presetSubtype="0" fill="hold" nodeType="withEffect">
                                  <p:stCondLst>
                                    <p:cond delay="50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par>
                                <p:cTn id="21" presetID="32" presetClass="emph" presetSubtype="0" fill="hold" nodeType="withEffect">
                                  <p:stCondLst>
                                    <p:cond delay="500"/>
                                  </p:stCondLst>
                                  <p:childTnLst>
                                    <p:animRot by="120000">
                                      <p:cBhvr>
                                        <p:cTn id="22" dur="100" fill="hold">
                                          <p:stCondLst>
                                            <p:cond delay="0"/>
                                          </p:stCondLst>
                                        </p:cTn>
                                        <p:tgtEl>
                                          <p:spTgt spid="26"/>
                                        </p:tgtEl>
                                        <p:attrNameLst>
                                          <p:attrName>r</p:attrName>
                                        </p:attrNameLst>
                                      </p:cBhvr>
                                    </p:animRot>
                                    <p:animRot by="-240000">
                                      <p:cBhvr>
                                        <p:cTn id="23" dur="200" fill="hold">
                                          <p:stCondLst>
                                            <p:cond delay="200"/>
                                          </p:stCondLst>
                                        </p:cTn>
                                        <p:tgtEl>
                                          <p:spTgt spid="26"/>
                                        </p:tgtEl>
                                        <p:attrNameLst>
                                          <p:attrName>r</p:attrName>
                                        </p:attrNameLst>
                                      </p:cBhvr>
                                    </p:animRot>
                                    <p:animRot by="240000">
                                      <p:cBhvr>
                                        <p:cTn id="24" dur="200" fill="hold">
                                          <p:stCondLst>
                                            <p:cond delay="400"/>
                                          </p:stCondLst>
                                        </p:cTn>
                                        <p:tgtEl>
                                          <p:spTgt spid="26"/>
                                        </p:tgtEl>
                                        <p:attrNameLst>
                                          <p:attrName>r</p:attrName>
                                        </p:attrNameLst>
                                      </p:cBhvr>
                                    </p:animRot>
                                    <p:animRot by="-240000">
                                      <p:cBhvr>
                                        <p:cTn id="25" dur="200" fill="hold">
                                          <p:stCondLst>
                                            <p:cond delay="600"/>
                                          </p:stCondLst>
                                        </p:cTn>
                                        <p:tgtEl>
                                          <p:spTgt spid="26"/>
                                        </p:tgtEl>
                                        <p:attrNameLst>
                                          <p:attrName>r</p:attrName>
                                        </p:attrNameLst>
                                      </p:cBhvr>
                                    </p:animRot>
                                    <p:animRot by="120000">
                                      <p:cBhvr>
                                        <p:cTn id="26" dur="200" fill="hold">
                                          <p:stCondLst>
                                            <p:cond delay="800"/>
                                          </p:stCondLst>
                                        </p:cTn>
                                        <p:tgtEl>
                                          <p:spTgt spid="26"/>
                                        </p:tgtEl>
                                        <p:attrNameLst>
                                          <p:attrName>r</p:attrName>
                                        </p:attrNameLst>
                                      </p:cBhvr>
                                    </p:animRot>
                                  </p:childTnLst>
                                </p:cTn>
                              </p:par>
                              <p:par>
                                <p:cTn id="27" presetID="10" presetClass="entr" presetSubtype="0" fill="hold" grpId="0" nodeType="withEffect">
                                  <p:stCondLst>
                                    <p:cond delay="100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100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par>
                                <p:cTn id="33" presetID="10" presetClass="entr" presetSubtype="0" fill="hold" grpId="0" nodeType="withEffect">
                                  <p:stCondLst>
                                    <p:cond delay="100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2" presetClass="entr" presetSubtype="4" fill="hold" grpId="0" nodeType="withEffect">
                                  <p:stCondLst>
                                    <p:cond delay="150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750" fill="hold"/>
                                        <p:tgtEl>
                                          <p:spTgt spid="9"/>
                                        </p:tgtEl>
                                        <p:attrNameLst>
                                          <p:attrName>ppt_x</p:attrName>
                                        </p:attrNameLst>
                                      </p:cBhvr>
                                      <p:tavLst>
                                        <p:tav tm="0">
                                          <p:val>
                                            <p:strVal val="#ppt_x"/>
                                          </p:val>
                                        </p:tav>
                                        <p:tav tm="100000">
                                          <p:val>
                                            <p:strVal val="#ppt_x"/>
                                          </p:val>
                                        </p:tav>
                                      </p:tavLst>
                                    </p:anim>
                                    <p:anim calcmode="lin" valueType="num">
                                      <p:cBhvr additive="base">
                                        <p:cTn id="39" dur="750" fill="hold"/>
                                        <p:tgtEl>
                                          <p:spTgt spid="9"/>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150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750" fill="hold"/>
                                        <p:tgtEl>
                                          <p:spTgt spid="10"/>
                                        </p:tgtEl>
                                        <p:attrNameLst>
                                          <p:attrName>ppt_x</p:attrName>
                                        </p:attrNameLst>
                                      </p:cBhvr>
                                      <p:tavLst>
                                        <p:tav tm="0">
                                          <p:val>
                                            <p:strVal val="#ppt_x"/>
                                          </p:val>
                                        </p:tav>
                                        <p:tav tm="100000">
                                          <p:val>
                                            <p:strVal val="#ppt_x"/>
                                          </p:val>
                                        </p:tav>
                                      </p:tavLst>
                                    </p:anim>
                                    <p:anim calcmode="lin" valueType="num">
                                      <p:cBhvr additive="base">
                                        <p:cTn id="43" dur="750" fill="hold"/>
                                        <p:tgtEl>
                                          <p:spTgt spid="10"/>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150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750" fill="hold"/>
                                        <p:tgtEl>
                                          <p:spTgt spid="13"/>
                                        </p:tgtEl>
                                        <p:attrNameLst>
                                          <p:attrName>ppt_x</p:attrName>
                                        </p:attrNameLst>
                                      </p:cBhvr>
                                      <p:tavLst>
                                        <p:tav tm="0">
                                          <p:val>
                                            <p:strVal val="#ppt_x"/>
                                          </p:val>
                                        </p:tav>
                                        <p:tav tm="100000">
                                          <p:val>
                                            <p:strVal val="#ppt_x"/>
                                          </p:val>
                                        </p:tav>
                                      </p:tavLst>
                                    </p:anim>
                                    <p:anim calcmode="lin" valueType="num">
                                      <p:cBhvr additive="base">
                                        <p:cTn id="47" dur="750" fill="hold"/>
                                        <p:tgtEl>
                                          <p:spTgt spid="13"/>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150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750" fill="hold"/>
                                        <p:tgtEl>
                                          <p:spTgt spid="16"/>
                                        </p:tgtEl>
                                        <p:attrNameLst>
                                          <p:attrName>ppt_x</p:attrName>
                                        </p:attrNameLst>
                                      </p:cBhvr>
                                      <p:tavLst>
                                        <p:tav tm="0">
                                          <p:val>
                                            <p:strVal val="#ppt_x"/>
                                          </p:val>
                                        </p:tav>
                                        <p:tav tm="100000">
                                          <p:val>
                                            <p:strVal val="#ppt_x"/>
                                          </p:val>
                                        </p:tav>
                                      </p:tavLst>
                                    </p:anim>
                                    <p:anim calcmode="lin" valueType="num">
                                      <p:cBhvr additive="base">
                                        <p:cTn id="51" dur="750" fill="hold"/>
                                        <p:tgtEl>
                                          <p:spTgt spid="16"/>
                                        </p:tgtEl>
                                        <p:attrNameLst>
                                          <p:attrName>ppt_y</p:attrName>
                                        </p:attrNameLst>
                                      </p:cBhvr>
                                      <p:tavLst>
                                        <p:tav tm="0">
                                          <p:val>
                                            <p:strVal val="1+#ppt_h/2"/>
                                          </p:val>
                                        </p:tav>
                                        <p:tav tm="100000">
                                          <p:val>
                                            <p:strVal val="#ppt_y"/>
                                          </p:val>
                                        </p:tav>
                                      </p:tavLst>
                                    </p:anim>
                                  </p:childTnLst>
                                </p:cTn>
                              </p:par>
                              <p:par>
                                <p:cTn id="52" presetID="10" presetClass="entr" presetSubtype="0" fill="hold" grpId="0" nodeType="withEffect">
                                  <p:stCondLst>
                                    <p:cond delay="200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par>
                                <p:cTn id="55" presetID="10" presetClass="entr" presetSubtype="0" fill="hold" grpId="0" nodeType="withEffect">
                                  <p:stCondLst>
                                    <p:cond delay="200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par>
                                <p:cTn id="58" presetID="10" presetClass="entr" presetSubtype="0" fill="hold" grpId="0" nodeType="withEffect">
                                  <p:stCondLst>
                                    <p:cond delay="2000"/>
                                  </p:stCondLst>
                                  <p:childTnLst>
                                    <p:set>
                                      <p:cBhvr>
                                        <p:cTn id="59" dur="1" fill="hold">
                                          <p:stCondLst>
                                            <p:cond delay="0"/>
                                          </p:stCondLst>
                                        </p:cTn>
                                        <p:tgtEl>
                                          <p:spTgt spid="8"/>
                                        </p:tgtEl>
                                        <p:attrNameLst>
                                          <p:attrName>style.visibility</p:attrName>
                                        </p:attrNameLst>
                                      </p:cBhvr>
                                      <p:to>
                                        <p:strVal val="visible"/>
                                      </p:to>
                                    </p:set>
                                    <p:animEffect transition="in" filter="fade">
                                      <p:cBhvr>
                                        <p:cTn id="60" dur="500"/>
                                        <p:tgtEl>
                                          <p:spTgt spid="8"/>
                                        </p:tgtEl>
                                      </p:cBhvr>
                                    </p:animEffect>
                                  </p:childTnLst>
                                </p:cTn>
                              </p:par>
                              <p:par>
                                <p:cTn id="61" presetID="2" presetClass="entr" presetSubtype="4" fill="hold" nodeType="withEffect">
                                  <p:stCondLst>
                                    <p:cond delay="1500"/>
                                  </p:stCondLst>
                                  <p:childTnLst>
                                    <p:set>
                                      <p:cBhvr>
                                        <p:cTn id="62" dur="1" fill="hold">
                                          <p:stCondLst>
                                            <p:cond delay="0"/>
                                          </p:stCondLst>
                                        </p:cTn>
                                        <p:tgtEl>
                                          <p:spTgt spid="54"/>
                                        </p:tgtEl>
                                        <p:attrNameLst>
                                          <p:attrName>style.visibility</p:attrName>
                                        </p:attrNameLst>
                                      </p:cBhvr>
                                      <p:to>
                                        <p:strVal val="visible"/>
                                      </p:to>
                                    </p:set>
                                    <p:anim calcmode="lin" valueType="num">
                                      <p:cBhvr additive="base">
                                        <p:cTn id="63" dur="750" fill="hold"/>
                                        <p:tgtEl>
                                          <p:spTgt spid="54"/>
                                        </p:tgtEl>
                                        <p:attrNameLst>
                                          <p:attrName>ppt_x</p:attrName>
                                        </p:attrNameLst>
                                      </p:cBhvr>
                                      <p:tavLst>
                                        <p:tav tm="0">
                                          <p:val>
                                            <p:strVal val="#ppt_x"/>
                                          </p:val>
                                        </p:tav>
                                        <p:tav tm="100000">
                                          <p:val>
                                            <p:strVal val="#ppt_x"/>
                                          </p:val>
                                        </p:tav>
                                      </p:tavLst>
                                    </p:anim>
                                    <p:anim calcmode="lin" valueType="num">
                                      <p:cBhvr additive="base">
                                        <p:cTn id="64" dur="750" fill="hold"/>
                                        <p:tgtEl>
                                          <p:spTgt spid="54"/>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1500"/>
                                  </p:stCondLst>
                                  <p:childTnLst>
                                    <p:set>
                                      <p:cBhvr>
                                        <p:cTn id="66" dur="1" fill="hold">
                                          <p:stCondLst>
                                            <p:cond delay="0"/>
                                          </p:stCondLst>
                                        </p:cTn>
                                        <p:tgtEl>
                                          <p:spTgt spid="55"/>
                                        </p:tgtEl>
                                        <p:attrNameLst>
                                          <p:attrName>style.visibility</p:attrName>
                                        </p:attrNameLst>
                                      </p:cBhvr>
                                      <p:to>
                                        <p:strVal val="visible"/>
                                      </p:to>
                                    </p:set>
                                    <p:anim calcmode="lin" valueType="num">
                                      <p:cBhvr additive="base">
                                        <p:cTn id="67" dur="750" fill="hold"/>
                                        <p:tgtEl>
                                          <p:spTgt spid="55"/>
                                        </p:tgtEl>
                                        <p:attrNameLst>
                                          <p:attrName>ppt_x</p:attrName>
                                        </p:attrNameLst>
                                      </p:cBhvr>
                                      <p:tavLst>
                                        <p:tav tm="0">
                                          <p:val>
                                            <p:strVal val="#ppt_x"/>
                                          </p:val>
                                        </p:tav>
                                        <p:tav tm="100000">
                                          <p:val>
                                            <p:strVal val="#ppt_x"/>
                                          </p:val>
                                        </p:tav>
                                      </p:tavLst>
                                    </p:anim>
                                    <p:anim calcmode="lin" valueType="num">
                                      <p:cBhvr additive="base">
                                        <p:cTn id="68" dur="750" fill="hold"/>
                                        <p:tgtEl>
                                          <p:spTgt spid="55"/>
                                        </p:tgtEl>
                                        <p:attrNameLst>
                                          <p:attrName>ppt_y</p:attrName>
                                        </p:attrNameLst>
                                      </p:cBhvr>
                                      <p:tavLst>
                                        <p:tav tm="0">
                                          <p:val>
                                            <p:strVal val="1+#ppt_h/2"/>
                                          </p:val>
                                        </p:tav>
                                        <p:tav tm="100000">
                                          <p:val>
                                            <p:strVal val="#ppt_y"/>
                                          </p:val>
                                        </p:tav>
                                      </p:tavLst>
                                    </p:anim>
                                  </p:childTnLst>
                                </p:cTn>
                              </p:par>
                              <p:par>
                                <p:cTn id="69" presetID="10" presetClass="entr" presetSubtype="0" fill="hold" grpId="0" nodeType="withEffect">
                                  <p:stCondLst>
                                    <p:cond delay="2000"/>
                                  </p:stCondLst>
                                  <p:childTnLst>
                                    <p:set>
                                      <p:cBhvr>
                                        <p:cTn id="70" dur="1" fill="hold">
                                          <p:stCondLst>
                                            <p:cond delay="0"/>
                                          </p:stCondLst>
                                        </p:cTn>
                                        <p:tgtEl>
                                          <p:spTgt spid="61"/>
                                        </p:tgtEl>
                                        <p:attrNameLst>
                                          <p:attrName>style.visibility</p:attrName>
                                        </p:attrNameLst>
                                      </p:cBhvr>
                                      <p:to>
                                        <p:strVal val="visible"/>
                                      </p:to>
                                    </p:set>
                                    <p:animEffect transition="in" filter="fade">
                                      <p:cBhvr>
                                        <p:cTn id="7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animBg="1"/>
      <p:bldP spid="12" grpId="0"/>
      <p:bldP spid="13" grpId="0" animBg="1"/>
      <p:bldP spid="15" grpId="0"/>
      <p:bldP spid="16" grpId="0" animBg="1"/>
      <p:bldP spid="17" grpId="0" animBg="1"/>
      <p:bldP spid="18" grpId="0" animBg="1"/>
      <p:bldP spid="19" grpId="0" animBg="1"/>
      <p:bldP spid="20" grpId="0"/>
      <p:bldP spid="22" grpId="0"/>
      <p:bldP spid="24" grpId="0"/>
      <p:bldP spid="55" grpId="0" animBg="1"/>
      <p:bldP spid="6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748</TotalTime>
  <Words>873</Words>
  <Application>Microsoft Office PowerPoint</Application>
  <PresentationFormat>Custom</PresentationFormat>
  <Paragraphs>135</Paragraphs>
  <Slides>11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Arial</vt:lpstr>
      <vt:lpstr>Calibri</vt:lpstr>
      <vt:lpstr>Cambria</vt:lpstr>
      <vt:lpstr>Century Gothic</vt:lpstr>
      <vt:lpstr>EMprint</vt:lpstr>
      <vt:lpstr>Lato Light</vt:lpstr>
      <vt:lpstr>Mongolian Baiti</vt:lpstr>
      <vt:lpstr>Open Sans</vt:lpstr>
      <vt:lpstr>Times New Roman</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OUR SMART METER MVP</vt:lpstr>
      <vt:lpstr>PowerPoint Presentation</vt:lpstr>
      <vt:lpstr>PowerPoint Presentation</vt:lpstr>
      <vt:lpstr>OUR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MC</dc:creator>
  <cp:lastModifiedBy>Toni</cp:lastModifiedBy>
  <cp:revision>48</cp:revision>
  <dcterms:created xsi:type="dcterms:W3CDTF">2006-08-16T00:00:00Z</dcterms:created>
  <dcterms:modified xsi:type="dcterms:W3CDTF">2022-03-30T16:04:02Z</dcterms:modified>
</cp:coreProperties>
</file>