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2" r:id="rId4"/>
    <p:sldId id="267" r:id="rId5"/>
    <p:sldId id="268" r:id="rId6"/>
    <p:sldId id="269" r:id="rId7"/>
    <p:sldId id="259" r:id="rId8"/>
    <p:sldId id="270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B"/>
    <a:srgbClr val="2D80B8"/>
    <a:srgbClr val="FF800F"/>
    <a:srgbClr val="DCDCEB"/>
    <a:srgbClr val="D2D2E1"/>
    <a:srgbClr val="C8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7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A363-A652-46CA-9FA4-888EA1DDDB7F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CE20-952E-43FF-915C-4B4D28DB7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33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29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7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19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46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57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35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7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important. </a:t>
            </a:r>
          </a:p>
          <a:p>
            <a:r>
              <a:rPr lang="hu-HU" dirty="0"/>
              <a:t>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top 10 </a:t>
            </a:r>
            <a:r>
              <a:rPr lang="hu-HU" dirty="0" err="1"/>
              <a:t>predictors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selected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VarImp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of </a:t>
            </a:r>
            <a:r>
              <a:rPr lang="hu-HU" dirty="0" err="1"/>
              <a:t>impact</a:t>
            </a:r>
            <a:r>
              <a:rPr lang="hu-HU" dirty="0"/>
              <a:t> on Churn,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multiplied</a:t>
            </a:r>
            <a:r>
              <a:rPr lang="hu-HU" dirty="0"/>
              <a:t> </a:t>
            </a:r>
            <a:r>
              <a:rPr lang="hu-HU" dirty="0" err="1"/>
              <a:t>VarImp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beta</a:t>
            </a:r>
            <a:r>
              <a:rPr lang="hu-HU" dirty="0"/>
              <a:t> </a:t>
            </a:r>
            <a:r>
              <a:rPr lang="hu-HU" dirty="0" err="1"/>
              <a:t>coefficient’s</a:t>
            </a:r>
            <a:r>
              <a:rPr lang="hu-HU" dirty="0"/>
              <a:t> </a:t>
            </a:r>
            <a:r>
              <a:rPr lang="hu-HU" dirty="0" err="1"/>
              <a:t>sign</a:t>
            </a:r>
            <a:r>
              <a:rPr lang="hu-HU" dirty="0"/>
              <a:t>. </a:t>
            </a:r>
          </a:p>
          <a:p>
            <a:r>
              <a:rPr lang="hu-HU" dirty="0"/>
              <a:t>The comment_count_183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reduces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Churn </a:t>
            </a:r>
            <a:r>
              <a:rPr lang="hu-HU" dirty="0" err="1"/>
              <a:t>mostly</a:t>
            </a:r>
            <a:r>
              <a:rPr lang="hu-HU" dirty="0"/>
              <a:t> and on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hand</a:t>
            </a:r>
            <a:r>
              <a:rPr lang="hu-HU" dirty="0"/>
              <a:t> </a:t>
            </a:r>
            <a:r>
              <a:rPr lang="hu-HU" dirty="0" err="1"/>
              <a:t>days_from_last_activity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increasing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predictors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decribe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activity</a:t>
            </a:r>
            <a:r>
              <a:rPr lang="hu-HU" dirty="0"/>
              <a:t> and </a:t>
            </a:r>
            <a:r>
              <a:rPr lang="hu-HU" dirty="0" err="1"/>
              <a:t>predictors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comment </a:t>
            </a:r>
            <a:r>
              <a:rPr lang="hu-HU" dirty="0" err="1"/>
              <a:t>analysis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more NLP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(like </a:t>
            </a:r>
            <a:r>
              <a:rPr lang="hu-HU" dirty="0" err="1"/>
              <a:t>Sentiment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and </a:t>
            </a:r>
            <a:r>
              <a:rPr lang="hu-HU" dirty="0" err="1"/>
              <a:t>topic</a:t>
            </a:r>
            <a:r>
              <a:rPr lang="hu-HU" dirty="0"/>
              <a:t> modelling on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comments</a:t>
            </a:r>
            <a:r>
              <a:rPr lang="hu-HU" dirty="0"/>
              <a:t>),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unfortunately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didn’t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enought</a:t>
            </a:r>
            <a:r>
              <a:rPr lang="hu-HU" dirty="0"/>
              <a:t>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on </a:t>
            </a:r>
            <a:r>
              <a:rPr lang="hu-HU" dirty="0" err="1"/>
              <a:t>the</a:t>
            </a:r>
            <a:r>
              <a:rPr lang="hu-HU" dirty="0"/>
              <a:t> 2,5 </a:t>
            </a:r>
            <a:r>
              <a:rPr lang="hu-HU" dirty="0" err="1"/>
              <a:t>years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around</a:t>
            </a:r>
            <a:r>
              <a:rPr lang="hu-HU" dirty="0"/>
              <a:t> 3 </a:t>
            </a:r>
            <a:r>
              <a:rPr lang="hu-HU" dirty="0" err="1"/>
              <a:t>million</a:t>
            </a:r>
            <a:r>
              <a:rPr lang="hu-HU" dirty="0"/>
              <a:t> </a:t>
            </a:r>
            <a:r>
              <a:rPr lang="hu-HU" dirty="0" err="1"/>
              <a:t>comments</a:t>
            </a:r>
            <a:r>
              <a:rPr lang="hu-HU" dirty="0"/>
              <a:t>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5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CE20-952E-43FF-915C-4B4D28DB752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14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C381-4F62-4AC3-B63E-17880ADFD481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2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3B5C-F8DB-46C6-9DE0-765B35A73E4F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97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4C-D8DA-417B-83C9-9213FD0785C8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0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45B4-1FAF-44E7-AA2F-F8BC934EA52A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62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F09-2779-4515-9A84-3A1DFF1F7A30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47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EE1F-18F1-4551-B140-D03D08F5488C}" type="datetime1">
              <a:rPr lang="hu-HU" smtClean="0"/>
              <a:t>2020. 10. 02.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5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751-469B-456B-8879-EAE47B972E14}" type="datetime1">
              <a:rPr lang="hu-HU" smtClean="0"/>
              <a:t>2020. 10. 02.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1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727-2E00-4A88-9F69-515811D902DE}" type="datetime1">
              <a:rPr lang="hu-HU" smtClean="0"/>
              <a:t>2020. 10. 02.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47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2F84-0902-4259-B10D-EB55D9337E13}" type="datetime1">
              <a:rPr lang="hu-HU" smtClean="0"/>
              <a:t>2020. 10. 02.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9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2BAE-D044-418A-BA8F-2C47F59DF87D}" type="datetime1">
              <a:rPr lang="hu-HU" smtClean="0"/>
              <a:t>2020. 10. 02.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9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A4B4-B0FF-4B3D-81DD-F96053890C9C}" type="datetime1">
              <a:rPr lang="hu-HU" smtClean="0"/>
              <a:t>2020. 10. 02.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5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CB09-DB88-4D01-A20D-114556FD31BD}" type="datetime1">
              <a:rPr lang="hu-HU" smtClean="0"/>
              <a:t>2020. 10. 02.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Hiflylabs' solution for the 2020 WhyR? Hackathon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CBFA-4BD8-40F5-B139-0DD8A165AB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2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794175"/>
            <a:ext cx="9144000" cy="1474188"/>
          </a:xfrm>
        </p:spPr>
        <p:txBody>
          <a:bodyPr/>
          <a:lstStyle/>
          <a:p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HackerNews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visitors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57450" y="4351721"/>
            <a:ext cx="9144000" cy="857819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Hiflylabs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team’s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R?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Bence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Molnar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Bence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Farsang, Daniel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Szokolics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Gerold Csendes,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Kristof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Rabay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1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Why churn prediction?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2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3249052" y="2296108"/>
            <a:ext cx="678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noProof="1"/>
              <a:t>Churn modeling is heavily used in online business</a:t>
            </a:r>
          </a:p>
        </p:txBody>
      </p:sp>
      <p:pic>
        <p:nvPicPr>
          <p:cNvPr id="3" name="Picture 2" descr="Briefcase, business, case, graph icon">
            <a:extLst>
              <a:ext uri="{FF2B5EF4-FFF2-40B4-BE49-F238E27FC236}">
                <a16:creationId xmlns:a16="http://schemas.microsoft.com/office/drawing/2014/main" id="{EEDEED1C-CED4-4CD4-88E2-B753411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19" y="2065994"/>
            <a:ext cx="772998" cy="7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F5BE324-E805-4725-80DE-4D68C35937AB}"/>
              </a:ext>
            </a:extLst>
          </p:cNvPr>
          <p:cNvSpPr txBox="1"/>
          <p:nvPr/>
        </p:nvSpPr>
        <p:spPr>
          <a:xfrm>
            <a:off x="3249052" y="3208235"/>
            <a:ext cx="7912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noProof="1"/>
              <a:t>The value of HackerNews is its user base </a:t>
            </a:r>
            <a:r>
              <a:rPr lang="hu-HU" noProof="1">
                <a:sym typeface="Wingdings" panose="05000000000000000000" pitchFamily="2" charset="2"/>
              </a:rPr>
              <a:t></a:t>
            </a:r>
            <a:r>
              <a:rPr lang="hu-HU" noProof="1"/>
              <a:t> vital to keep them from churning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BEB5187-62C4-40FE-8350-A1E3E7010834}"/>
              </a:ext>
            </a:extLst>
          </p:cNvPr>
          <p:cNvSpPr txBox="1"/>
          <p:nvPr/>
        </p:nvSpPr>
        <p:spPr>
          <a:xfrm>
            <a:off x="3249052" y="4155699"/>
            <a:ext cx="609442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noProof="1"/>
              <a:t>A well-tuned model helps: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hu-HU" noProof="1"/>
              <a:t>Understanding patterns of churning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hu-HU" noProof="1"/>
              <a:t>Identifying high-risk churners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hu-HU" noProof="1"/>
              <a:t>Intervening to stop the churn</a:t>
            </a:r>
          </a:p>
        </p:txBody>
      </p:sp>
      <p:pic>
        <p:nvPicPr>
          <p:cNvPr id="1028" name="Picture 4" descr="img.favpng.com/15/12/13/computer-icons-hacker-n...">
            <a:extLst>
              <a:ext uri="{FF2B5EF4-FFF2-40B4-BE49-F238E27FC236}">
                <a16:creationId xmlns:a16="http://schemas.microsoft.com/office/drawing/2014/main" id="{1917A555-9145-4E0D-A42A-E588E932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60" y="3053735"/>
            <a:ext cx="679116" cy="6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0B8CA66-91F4-49BF-8CF4-A7AF5557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69" y="3946809"/>
            <a:ext cx="660628" cy="7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Churn definition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3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EA4B840-EE2F-4CB1-8B3D-948E04530E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b="5037"/>
          <a:stretch/>
        </p:blipFill>
        <p:spPr>
          <a:xfrm>
            <a:off x="6573078" y="2228620"/>
            <a:ext cx="4971857" cy="3653418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647066" y="1781781"/>
            <a:ext cx="49718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At first, we agreed on the definition of churn. The decision was based on the average time between the activities of a given user.</a:t>
            </a:r>
          </a:p>
          <a:p>
            <a:endParaRPr lang="hu-HU" sz="1100"/>
          </a:p>
          <a:p>
            <a:r>
              <a:rPr lang="hu-HU"/>
              <a:t>30 days of inactivity is easily interpretable and has an ideal return ratio.</a:t>
            </a:r>
          </a:p>
          <a:p>
            <a:endParaRPr lang="hu-HU" sz="1100"/>
          </a:p>
          <a:p>
            <a:r>
              <a:rPr lang="hu-HU"/>
              <a:t>Based on our definition, if we classify somebody as a churned user, they have 88% chance to churn forever.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AEC2720-8652-4661-B351-0631893CE9D8}"/>
              </a:ext>
            </a:extLst>
          </p:cNvPr>
          <p:cNvSpPr txBox="1"/>
          <p:nvPr/>
        </p:nvSpPr>
        <p:spPr>
          <a:xfrm>
            <a:off x="6573078" y="1745838"/>
            <a:ext cx="327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Return ratio and churn definition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085B943-FE6A-4070-83CE-FA353ACF2F2D}"/>
              </a:ext>
            </a:extLst>
          </p:cNvPr>
          <p:cNvSpPr txBox="1"/>
          <p:nvPr/>
        </p:nvSpPr>
        <p:spPr>
          <a:xfrm>
            <a:off x="8184079" y="5986211"/>
            <a:ext cx="336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/>
              <a:t>Inactivity period to classify as churned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A7E802-589C-4179-8BE2-E800150909FF}"/>
              </a:ext>
            </a:extLst>
          </p:cNvPr>
          <p:cNvSpPr txBox="1"/>
          <p:nvPr/>
        </p:nvSpPr>
        <p:spPr>
          <a:xfrm>
            <a:off x="4819038" y="4936309"/>
            <a:ext cx="175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The ratio of non-returning users for a given definition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3BF04E-3750-4D89-B5DB-4EBE54B0097F}"/>
              </a:ext>
            </a:extLst>
          </p:cNvPr>
          <p:cNvSpPr txBox="1"/>
          <p:nvPr/>
        </p:nvSpPr>
        <p:spPr>
          <a:xfrm>
            <a:off x="647066" y="4890142"/>
            <a:ext cx="3643580" cy="923330"/>
          </a:xfrm>
          <a:prstGeom prst="rect">
            <a:avLst/>
          </a:prstGeom>
          <a:solidFill>
            <a:srgbClr val="E1E1EB"/>
          </a:solidFill>
        </p:spPr>
        <p:txBody>
          <a:bodyPr wrap="square" rtlCol="0">
            <a:spAutoFit/>
          </a:bodyPr>
          <a:lstStyle/>
          <a:p>
            <a:r>
              <a:rPr lang="hu-HU">
                <a:solidFill>
                  <a:srgbClr val="FF800F"/>
                </a:solidFill>
              </a:rPr>
              <a:t>Orange</a:t>
            </a:r>
            <a:r>
              <a:rPr lang="hu-HU"/>
              <a:t>: user ratio</a:t>
            </a:r>
          </a:p>
          <a:p>
            <a:r>
              <a:rPr lang="hu-HU">
                <a:solidFill>
                  <a:srgbClr val="2D80B8"/>
                </a:solidFill>
              </a:rPr>
              <a:t>Blue</a:t>
            </a:r>
            <a:r>
              <a:rPr lang="hu-HU"/>
              <a:t>: activity ratio associated with the users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3A75863D-28CE-424C-BEC6-E2CCEB16B328}"/>
              </a:ext>
            </a:extLst>
          </p:cNvPr>
          <p:cNvCxnSpPr/>
          <p:nvPr/>
        </p:nvCxnSpPr>
        <p:spPr>
          <a:xfrm>
            <a:off x="9608235" y="2258868"/>
            <a:ext cx="0" cy="350843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350D0F2-84D5-4472-9E64-2E1A6B04F736}"/>
              </a:ext>
            </a:extLst>
          </p:cNvPr>
          <p:cNvSpPr/>
          <p:nvPr/>
        </p:nvSpPr>
        <p:spPr>
          <a:xfrm>
            <a:off x="6688836" y="1819969"/>
            <a:ext cx="5159575" cy="4460515"/>
          </a:xfrm>
          <a:prstGeom prst="rect">
            <a:avLst/>
          </a:prstGeom>
          <a:solidFill>
            <a:srgbClr val="E1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B72429A-1863-4118-BAB6-1746DFC525C9}"/>
              </a:ext>
            </a:extLst>
          </p:cNvPr>
          <p:cNvSpPr txBox="1"/>
          <p:nvPr/>
        </p:nvSpPr>
        <p:spPr>
          <a:xfrm>
            <a:off x="6310005" y="4122422"/>
            <a:ext cx="5102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created</a:t>
            </a:r>
            <a:br>
              <a:rPr lang="hu-HU" dirty="0"/>
            </a:b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/>
              <a:t>Historical</a:t>
            </a:r>
            <a:r>
              <a:rPr lang="hu-HU" dirty="0"/>
              <a:t> </a:t>
            </a:r>
            <a:r>
              <a:rPr lang="hu-HU" dirty="0" err="1"/>
              <a:t>trends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activities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NLP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comments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Comment and story </a:t>
            </a:r>
            <a:r>
              <a:rPr lang="hu-HU" dirty="0" err="1"/>
              <a:t>popularities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Time </a:t>
            </a: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last</a:t>
            </a:r>
            <a:r>
              <a:rPr lang="hu-HU" dirty="0"/>
              <a:t> </a:t>
            </a:r>
            <a:r>
              <a:rPr lang="hu-HU" dirty="0" err="1"/>
              <a:t>activities</a:t>
            </a:r>
            <a:r>
              <a:rPr lang="hu-HU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Time </a:t>
            </a: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registration</a:t>
            </a:r>
            <a:r>
              <a:rPr lang="hu-HU" dirty="0"/>
              <a:t> </a:t>
            </a:r>
            <a:r>
              <a:rPr lang="hu-HU" dirty="0" err="1"/>
              <a:t>date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E8CDEA9-3635-483B-9166-835133D54B3D}"/>
              </a:ext>
            </a:extLst>
          </p:cNvPr>
          <p:cNvSpPr txBox="1"/>
          <p:nvPr/>
        </p:nvSpPr>
        <p:spPr>
          <a:xfrm>
            <a:off x="6732953" y="2905955"/>
            <a:ext cx="4786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validation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dates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validate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1312923" y="2323285"/>
            <a:ext cx="46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err="1"/>
              <a:t>Decided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effort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1312923" y="3325749"/>
            <a:ext cx="46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err="1"/>
              <a:t>Item</a:t>
            </a:r>
            <a:r>
              <a:rPr lang="hu-HU" dirty="0"/>
              <a:t> </a:t>
            </a:r>
            <a:r>
              <a:rPr lang="hu-HU" dirty="0" err="1"/>
              <a:t>IDs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increasing</a:t>
            </a:r>
            <a:r>
              <a:rPr lang="hu-HU" dirty="0"/>
              <a:t> </a:t>
            </a:r>
            <a:r>
              <a:rPr lang="hu-HU" dirty="0" err="1"/>
              <a:t>integers</a:t>
            </a:r>
            <a:r>
              <a:rPr lang="hu-HU" dirty="0"/>
              <a:t>. The </a:t>
            </a:r>
            <a:r>
              <a:rPr lang="hu-HU" dirty="0" err="1"/>
              <a:t>later</a:t>
            </a:r>
            <a:r>
              <a:rPr lang="hu-HU" dirty="0"/>
              <a:t> an </a:t>
            </a:r>
            <a:r>
              <a:rPr lang="hu-HU" dirty="0" err="1"/>
              <a:t>activity</a:t>
            </a:r>
            <a:r>
              <a:rPr lang="hu-HU" dirty="0"/>
              <a:t> is </a:t>
            </a:r>
            <a:r>
              <a:rPr lang="hu-HU" dirty="0" err="1"/>
              <a:t>recorded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err="1"/>
              <a:t>the</a:t>
            </a:r>
            <a:r>
              <a:rPr lang="hu-HU"/>
              <a:t> ID gets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1312923" y="4328213"/>
            <a:ext cx="46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err="1"/>
              <a:t>Collected</a:t>
            </a:r>
            <a:r>
              <a:rPr lang="hu-HU" dirty="0"/>
              <a:t> 6 </a:t>
            </a:r>
            <a:r>
              <a:rPr lang="hu-HU" dirty="0" err="1"/>
              <a:t>million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</a:t>
            </a:r>
            <a:r>
              <a:rPr lang="hu-HU" dirty="0" err="1"/>
              <a:t>covering</a:t>
            </a:r>
            <a:r>
              <a:rPr lang="hu-HU" dirty="0"/>
              <a:t> 2+ </a:t>
            </a:r>
            <a:r>
              <a:rPr lang="hu-HU" dirty="0" err="1"/>
              <a:t>years</a:t>
            </a:r>
            <a:r>
              <a:rPr lang="hu-HU" dirty="0"/>
              <a:t> of </a:t>
            </a:r>
            <a:r>
              <a:rPr lang="hu-HU" dirty="0" err="1"/>
              <a:t>activities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732953" y="1956323"/>
            <a:ext cx="5018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Churner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:</a:t>
            </a:r>
          </a:p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err="1"/>
              <a:t>for</a:t>
            </a:r>
            <a:r>
              <a:rPr lang="hu-HU"/>
              <a:t> 3 </a:t>
            </a:r>
            <a:r>
              <a:rPr lang="hu-HU" dirty="0" err="1"/>
              <a:t>months</a:t>
            </a:r>
            <a:r>
              <a:rPr lang="hu-HU" dirty="0"/>
              <a:t>, </a:t>
            </a:r>
            <a:r>
              <a:rPr lang="hu-HU" dirty="0" err="1"/>
              <a:t>inactive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month</a:t>
            </a:r>
            <a:endParaRPr lang="hu-HU" dirty="0"/>
          </a:p>
        </p:txBody>
      </p:sp>
      <p:pic>
        <p:nvPicPr>
          <p:cNvPr id="1028" name="Picture 4" descr="Data acquisition, data collection, download data, input data, load data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8" y="2242263"/>
            <a:ext cx="775481" cy="7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File:Noun Project lightbulb icon 1263005 cc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5" y="3205292"/>
            <a:ext cx="687606" cy="80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Icon | Check mark butt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0" y="4396464"/>
            <a:ext cx="522656" cy="5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gyenes összekötő 15"/>
          <p:cNvCxnSpPr/>
          <p:nvPr/>
        </p:nvCxnSpPr>
        <p:spPr>
          <a:xfrm>
            <a:off x="6133432" y="1819969"/>
            <a:ext cx="0" cy="4321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zis 16"/>
          <p:cNvSpPr/>
          <p:nvPr/>
        </p:nvSpPr>
        <p:spPr>
          <a:xfrm>
            <a:off x="5913369" y="3672636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Egyenes összekötő 18"/>
          <p:cNvCxnSpPr/>
          <p:nvPr/>
        </p:nvCxnSpPr>
        <p:spPr>
          <a:xfrm>
            <a:off x="6098153" y="3776083"/>
            <a:ext cx="146669" cy="120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flipV="1">
            <a:off x="6098153" y="3896200"/>
            <a:ext cx="146669" cy="1034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1312923" y="5330678"/>
            <a:ext cx="46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registered</a:t>
            </a:r>
            <a:r>
              <a:rPr lang="hu-HU" dirty="0"/>
              <a:t> back </a:t>
            </a:r>
            <a:r>
              <a:rPr lang="hu-HU" dirty="0" err="1"/>
              <a:t>in</a:t>
            </a:r>
            <a:r>
              <a:rPr lang="hu-HU" dirty="0"/>
              <a:t> 2010. </a:t>
            </a:r>
            <a:br>
              <a:rPr lang="hu-HU" dirty="0"/>
            </a:br>
            <a:r>
              <a:rPr lang="hu-HU" dirty="0"/>
              <a:t>Overall a </a:t>
            </a:r>
            <a:r>
              <a:rPr lang="hu-HU" dirty="0" err="1"/>
              <a:t>couple</a:t>
            </a:r>
            <a:r>
              <a:rPr lang="hu-HU" dirty="0"/>
              <a:t> 100K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identified</a:t>
            </a:r>
            <a:endParaRPr lang="hu-HU" dirty="0"/>
          </a:p>
        </p:txBody>
      </p:sp>
      <p:pic>
        <p:nvPicPr>
          <p:cNvPr id="1034" name="Picture 10" descr="Account, avatar, member, person, profle, user, user ico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2" y="5330678"/>
            <a:ext cx="654547" cy="6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6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5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8" y="2125116"/>
            <a:ext cx="5219184" cy="342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068" y="2125116"/>
            <a:ext cx="519162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6</a:t>
            </a:fld>
            <a:endParaRPr lang="hu-HU"/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1177312" y="1983322"/>
            <a:ext cx="4107807" cy="3889503"/>
            <a:chOff x="1238272" y="1969844"/>
            <a:chExt cx="4107807" cy="3889503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1238272" y="1969844"/>
              <a:ext cx="3969331" cy="3889503"/>
              <a:chOff x="962393" y="2157404"/>
              <a:chExt cx="3969331" cy="3889503"/>
            </a:xfrm>
          </p:grpSpPr>
          <p:cxnSp>
            <p:nvCxnSpPr>
              <p:cNvPr id="4" name="Egyenes összekötő nyíllal 3"/>
              <p:cNvCxnSpPr/>
              <p:nvPr/>
            </p:nvCxnSpPr>
            <p:spPr>
              <a:xfrm rot="10800000">
                <a:off x="1476936" y="2157404"/>
                <a:ext cx="0" cy="360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Szövegdoboz 4"/>
              <p:cNvSpPr txBox="1"/>
              <p:nvPr/>
            </p:nvSpPr>
            <p:spPr>
              <a:xfrm>
                <a:off x="2372264" y="5677575"/>
                <a:ext cx="197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err="1"/>
                  <a:t>Interpretability</a:t>
                </a:r>
                <a:endParaRPr lang="hu-HU" dirty="0"/>
              </a:p>
            </p:txBody>
          </p:sp>
          <p:sp>
            <p:nvSpPr>
              <p:cNvPr id="13" name="Szövegdoboz 12"/>
              <p:cNvSpPr txBox="1"/>
              <p:nvPr/>
            </p:nvSpPr>
            <p:spPr>
              <a:xfrm rot="16200000">
                <a:off x="159334" y="3638573"/>
                <a:ext cx="1975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 err="1"/>
                  <a:t>Accuracy</a:t>
                </a:r>
                <a:endParaRPr lang="hu-HU" dirty="0"/>
              </a:p>
            </p:txBody>
          </p:sp>
          <p:cxnSp>
            <p:nvCxnSpPr>
              <p:cNvPr id="14" name="Egyenes összekötő nyíllal 13"/>
              <p:cNvCxnSpPr/>
              <p:nvPr/>
            </p:nvCxnSpPr>
            <p:spPr>
              <a:xfrm rot="16200000">
                <a:off x="3131724" y="3802173"/>
                <a:ext cx="0" cy="360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zövegdoboz 14"/>
            <p:cNvSpPr txBox="1"/>
            <p:nvPr/>
          </p:nvSpPr>
          <p:spPr>
            <a:xfrm>
              <a:off x="4128798" y="4658391"/>
              <a:ext cx="12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Regression</a:t>
              </a:r>
              <a:endParaRPr lang="hu-HU" dirty="0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1743855" y="2366053"/>
              <a:ext cx="1730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Deep </a:t>
              </a:r>
              <a:r>
                <a:rPr lang="hu-HU" dirty="0" err="1"/>
                <a:t>Learning</a:t>
              </a:r>
              <a:endParaRPr lang="hu-HU" dirty="0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1847562" y="2955110"/>
              <a:ext cx="237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Trees</a:t>
              </a:r>
              <a:r>
                <a:rPr lang="hu-HU" dirty="0"/>
                <a:t> </a:t>
              </a:r>
              <a:r>
                <a:rPr lang="hu-HU" dirty="0" err="1"/>
                <a:t>ensemble</a:t>
              </a:r>
              <a:r>
                <a:rPr lang="hu-HU" dirty="0"/>
                <a:t> </a:t>
              </a:r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3011150" y="3633704"/>
              <a:ext cx="92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SVM</a:t>
              </a:r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3393104" y="4164463"/>
              <a:ext cx="1467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Decision</a:t>
              </a:r>
              <a:r>
                <a:rPr lang="hu-HU" dirty="0"/>
                <a:t> </a:t>
              </a:r>
              <a:r>
                <a:rPr lang="hu-HU" dirty="0" err="1"/>
                <a:t>Tree</a:t>
              </a:r>
              <a:endParaRPr lang="hu-HU" dirty="0"/>
            </a:p>
          </p:txBody>
        </p:sp>
        <p:sp>
          <p:nvSpPr>
            <p:cNvPr id="9" name="Ellipszis 8"/>
            <p:cNvSpPr/>
            <p:nvPr/>
          </p:nvSpPr>
          <p:spPr>
            <a:xfrm>
              <a:off x="4126879" y="4617288"/>
              <a:ext cx="1219200" cy="47752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Ellipszis 20"/>
            <p:cNvSpPr/>
            <p:nvPr/>
          </p:nvSpPr>
          <p:spPr>
            <a:xfrm>
              <a:off x="2106474" y="2883813"/>
              <a:ext cx="1797362" cy="51192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226924E-3209-4027-B55F-419B958D6FFB}"/>
              </a:ext>
            </a:extLst>
          </p:cNvPr>
          <p:cNvSpPr txBox="1"/>
          <p:nvPr/>
        </p:nvSpPr>
        <p:spPr>
          <a:xfrm>
            <a:off x="6216015" y="2922241"/>
            <a:ext cx="5364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Tried</a:t>
            </a:r>
            <a:r>
              <a:rPr lang="hu-HU" dirty="0"/>
              <a:t> a Random Forest and a </a:t>
            </a:r>
            <a:r>
              <a:rPr lang="hu-HU" dirty="0" err="1"/>
              <a:t>Logistic</a:t>
            </a:r>
            <a:r>
              <a:rPr lang="hu-HU" dirty="0"/>
              <a:t> </a:t>
            </a:r>
            <a:r>
              <a:rPr lang="hu-HU" dirty="0" err="1"/>
              <a:t>Regression</a:t>
            </a:r>
            <a:endParaRPr lang="hu-H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RF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Wanted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focus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interpretability</a:t>
            </a:r>
            <a:r>
              <a:rPr lang="hu-HU" dirty="0"/>
              <a:t>, business </a:t>
            </a:r>
            <a:r>
              <a:rPr lang="hu-HU" dirty="0" err="1"/>
              <a:t>usage</a:t>
            </a:r>
            <a:endParaRPr lang="hu-H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Chosen</a:t>
            </a:r>
            <a:r>
              <a:rPr lang="hu-HU" dirty="0"/>
              <a:t> </a:t>
            </a:r>
            <a:r>
              <a:rPr lang="hu-HU" dirty="0" err="1"/>
              <a:t>approach</a:t>
            </a:r>
            <a:r>
              <a:rPr lang="hu-HU" dirty="0"/>
              <a:t>: </a:t>
            </a:r>
            <a:r>
              <a:rPr lang="hu-HU" dirty="0" err="1"/>
              <a:t>logistic</a:t>
            </a:r>
            <a:r>
              <a:rPr lang="hu-HU" dirty="0"/>
              <a:t> </a:t>
            </a:r>
            <a:r>
              <a:rPr lang="hu-HU" dirty="0" err="1"/>
              <a:t>regression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216015" y="4214902"/>
            <a:ext cx="4065905" cy="369332"/>
          </a:xfrm>
          <a:prstGeom prst="rect">
            <a:avLst/>
          </a:prstGeom>
          <a:solidFill>
            <a:schemeClr val="accent4">
              <a:alpha val="4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30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7</a:t>
            </a:fld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67" y="1951234"/>
            <a:ext cx="5841879" cy="373582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EB72429A-1863-4118-BAB6-1746DFC525C9}"/>
              </a:ext>
            </a:extLst>
          </p:cNvPr>
          <p:cNvSpPr txBox="1"/>
          <p:nvPr/>
        </p:nvSpPr>
        <p:spPr>
          <a:xfrm>
            <a:off x="7143767" y="2619711"/>
            <a:ext cx="4210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Train</a:t>
            </a:r>
            <a:r>
              <a:rPr lang="hu-HU" dirty="0"/>
              <a:t> &amp; Test </a:t>
            </a:r>
            <a:r>
              <a:rPr lang="hu-HU" dirty="0" err="1"/>
              <a:t>AUCs</a:t>
            </a:r>
            <a:r>
              <a:rPr lang="hu-HU" dirty="0"/>
              <a:t> </a:t>
            </a:r>
            <a:r>
              <a:rPr lang="hu-HU" dirty="0" err="1"/>
              <a:t>similar</a:t>
            </a: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/>
              <a:t>Prediction </a:t>
            </a:r>
            <a:r>
              <a:rPr lang="hu-HU" dirty="0" err="1"/>
              <a:t>accuracy</a:t>
            </a:r>
            <a:r>
              <a:rPr lang="hu-HU" dirty="0"/>
              <a:t> is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usual</a:t>
            </a:r>
            <a:r>
              <a:rPr lang="hu-HU" dirty="0"/>
              <a:t> </a:t>
            </a:r>
            <a:r>
              <a:rPr lang="hu-HU" dirty="0" err="1"/>
              <a:t>churn</a:t>
            </a:r>
            <a:r>
              <a:rPr lang="hu-HU" dirty="0"/>
              <a:t> </a:t>
            </a:r>
            <a:r>
              <a:rPr lang="hu-HU" dirty="0" err="1"/>
              <a:t>prediction</a:t>
            </a:r>
            <a:r>
              <a:rPr lang="hu-HU" dirty="0"/>
              <a:t> </a:t>
            </a:r>
            <a:r>
              <a:rPr lang="hu-HU" dirty="0" err="1"/>
              <a:t>cases</a:t>
            </a: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Focus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decreasing</a:t>
            </a:r>
            <a:r>
              <a:rPr lang="hu-HU" dirty="0"/>
              <a:t>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negatives</a:t>
            </a:r>
            <a:r>
              <a:rPr lang="hu-HU" dirty="0"/>
              <a:t> (</a:t>
            </a:r>
            <a:r>
              <a:rPr lang="hu-HU" dirty="0" err="1"/>
              <a:t>prediction</a:t>
            </a:r>
            <a:r>
              <a:rPr lang="hu-HU" dirty="0"/>
              <a:t>: </a:t>
            </a:r>
            <a:r>
              <a:rPr lang="hu-HU" dirty="0" err="1"/>
              <a:t>stays</a:t>
            </a:r>
            <a:r>
              <a:rPr lang="hu-HU" dirty="0"/>
              <a:t> – </a:t>
            </a:r>
            <a:r>
              <a:rPr lang="hu-HU" dirty="0" err="1"/>
              <a:t>actually</a:t>
            </a:r>
            <a:r>
              <a:rPr lang="hu-HU" dirty="0"/>
              <a:t>: </a:t>
            </a:r>
            <a:r>
              <a:rPr lang="hu-HU" dirty="0" err="1"/>
              <a:t>churns</a:t>
            </a:r>
            <a:r>
              <a:rPr lang="hu-HU" dirty="0"/>
              <a:t>)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38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731520"/>
            <a:ext cx="12192000" cy="585135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Predictors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8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AF1B51B-9BC9-43EA-8D56-87D10ED3291D}"/>
              </a:ext>
            </a:extLst>
          </p:cNvPr>
          <p:cNvSpPr txBox="1"/>
          <p:nvPr/>
        </p:nvSpPr>
        <p:spPr>
          <a:xfrm>
            <a:off x="6329329" y="1582519"/>
            <a:ext cx="490047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Visualizing</a:t>
            </a:r>
            <a:r>
              <a:rPr lang="hu-HU" dirty="0"/>
              <a:t> top 10 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predictors</a:t>
            </a:r>
            <a:r>
              <a:rPr lang="hu-HU" dirty="0"/>
              <a:t> (</a:t>
            </a:r>
            <a:r>
              <a:rPr lang="hu-HU" dirty="0" err="1"/>
              <a:t>based</a:t>
            </a:r>
            <a:r>
              <a:rPr lang="hu-HU" dirty="0"/>
              <a:t> on </a:t>
            </a:r>
            <a:r>
              <a:rPr lang="hu-HU" dirty="0" err="1"/>
              <a:t>normalized</a:t>
            </a:r>
            <a:r>
              <a:rPr lang="hu-HU" dirty="0"/>
              <a:t> </a:t>
            </a:r>
            <a:r>
              <a:rPr lang="hu-HU" dirty="0" err="1"/>
              <a:t>betas</a:t>
            </a:r>
            <a:r>
              <a:rPr lang="hu-HU" dirty="0"/>
              <a:t>).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Activivity</a:t>
            </a:r>
            <a:r>
              <a:rPr lang="en-US" dirty="0"/>
              <a:t> and </a:t>
            </a:r>
            <a:r>
              <a:rPr lang="en-US" dirty="0" err="1"/>
              <a:t>nlp</a:t>
            </a:r>
            <a:r>
              <a:rPr lang="en-US" dirty="0"/>
              <a:t> based predictors are most relevant</a:t>
            </a:r>
            <a:r>
              <a:rPr lang="hu-HU" dirty="0"/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Activity</a:t>
            </a:r>
            <a:r>
              <a:rPr lang="hu-HU" dirty="0"/>
              <a:t> </a:t>
            </a:r>
            <a:r>
              <a:rPr lang="hu-HU" dirty="0" err="1"/>
              <a:t>decreases</a:t>
            </a:r>
            <a:r>
              <a:rPr lang="hu-HU" dirty="0"/>
              <a:t> churn.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Elaborate interactions (e.g. length of comment, references in comment) decrease churn as well</a:t>
            </a:r>
            <a:r>
              <a:rPr lang="hu-HU" dirty="0"/>
              <a:t>.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</a:t>
            </a:r>
            <a:r>
              <a:rPr lang="hu-HU" dirty="0"/>
              <a:t>NLP</a:t>
            </a:r>
            <a:r>
              <a:rPr lang="en-US" dirty="0"/>
              <a:t> based variables may be important too (e.g. topic activity, comment sentiment etc..)</a:t>
            </a:r>
            <a:r>
              <a:rPr lang="hu-HU" dirty="0"/>
              <a:t>.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708934-8C3D-41D5-A003-5959C10D2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0" y="1449564"/>
            <a:ext cx="5763470" cy="49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volution Of Hacker News |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40640"/>
            <a:ext cx="2424023" cy="4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R? 2019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935" y="60960"/>
            <a:ext cx="565785" cy="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r>
              <a:rPr lang="en-US" dirty="0" err="1"/>
              <a:t>Hiflylabs</a:t>
            </a:r>
            <a:r>
              <a:rPr lang="en-US" dirty="0"/>
              <a:t>' solution for the 2020 </a:t>
            </a:r>
            <a:r>
              <a:rPr lang="en-US" dirty="0" err="1"/>
              <a:t>WhyR</a:t>
            </a:r>
            <a:r>
              <a:rPr lang="en-US" dirty="0"/>
              <a:t>? Hackathon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/>
          <a:p>
            <a:fld id="{28C3CBFA-4BD8-40F5-B139-0DD8A165AB8D}" type="slidenum">
              <a:rPr lang="hu-HU" smtClean="0"/>
              <a:t>9</a:t>
            </a:fld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849896B-F764-4364-B0D2-B69D2EE2F09E}"/>
              </a:ext>
            </a:extLst>
          </p:cNvPr>
          <p:cNvSpPr txBox="1"/>
          <p:nvPr/>
        </p:nvSpPr>
        <p:spPr>
          <a:xfrm>
            <a:off x="615192" y="1281857"/>
            <a:ext cx="5252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noProof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Business goal: prevent users from churning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Churners show a decreasing trend in their number of interactions (e.g. comments)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Suspect churn if </a:t>
            </a:r>
            <a:r>
              <a:rPr lang="hu-HU" noProof="1"/>
              <a:t>there is a </a:t>
            </a:r>
            <a:r>
              <a:rPr lang="en-US" noProof="1"/>
              <a:t>decrease in trend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Detect churn if interaction decreases through two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Prevent churn after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Potential churn treatment: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Personalized newsletter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Gamification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14" name="Tartalom helye 4">
            <a:extLst>
              <a:ext uri="{FF2B5EF4-FFF2-40B4-BE49-F238E27FC236}">
                <a16:creationId xmlns:a16="http://schemas.microsoft.com/office/drawing/2014/main" id="{9424AFB6-027B-4C54-9BED-A101F231D187}"/>
              </a:ext>
            </a:extLst>
          </p:cNvPr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25" y="1656521"/>
            <a:ext cx="5776369" cy="4951173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A64A6098-BDA4-4E15-A7AF-6F6759E9E594}"/>
              </a:ext>
            </a:extLst>
          </p:cNvPr>
          <p:cNvSpPr txBox="1"/>
          <p:nvPr/>
        </p:nvSpPr>
        <p:spPr>
          <a:xfrm>
            <a:off x="6614815" y="2659005"/>
            <a:ext cx="119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Suspect</a:t>
            </a:r>
            <a:endParaRPr lang="hu-HU" sz="12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012DADA-73EE-4E98-8FFF-6A55EEEB720F}"/>
              </a:ext>
            </a:extLst>
          </p:cNvPr>
          <p:cNvSpPr txBox="1"/>
          <p:nvPr/>
        </p:nvSpPr>
        <p:spPr>
          <a:xfrm>
            <a:off x="7627717" y="3734247"/>
            <a:ext cx="134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Detect</a:t>
            </a:r>
            <a:endParaRPr lang="hu-HU" sz="12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40040C9-6FA7-4257-A37B-0A174246AEDE}"/>
              </a:ext>
            </a:extLst>
          </p:cNvPr>
          <p:cNvSpPr txBox="1"/>
          <p:nvPr/>
        </p:nvSpPr>
        <p:spPr>
          <a:xfrm>
            <a:off x="8610600" y="4132107"/>
            <a:ext cx="134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Prevent</a:t>
            </a:r>
            <a:endParaRPr lang="hu-HU" sz="1200" dirty="0"/>
          </a:p>
        </p:txBody>
      </p:sp>
      <p:sp>
        <p:nvSpPr>
          <p:cNvPr id="15" name="Cím 1">
            <a:extLst>
              <a:ext uri="{FF2B5EF4-FFF2-40B4-BE49-F238E27FC236}">
                <a16:creationId xmlns:a16="http://schemas.microsoft.com/office/drawing/2014/main" id="{B2784AB8-434A-4ABF-BA5C-B0A1C6CD99DF}"/>
              </a:ext>
            </a:extLst>
          </p:cNvPr>
          <p:cNvSpPr txBox="1">
            <a:spLocks/>
          </p:cNvSpPr>
          <p:nvPr/>
        </p:nvSpPr>
        <p:spPr>
          <a:xfrm>
            <a:off x="0" y="731520"/>
            <a:ext cx="12192000" cy="585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Egyenes összekötő nyíllal 2"/>
          <p:cNvCxnSpPr/>
          <p:nvPr/>
        </p:nvCxnSpPr>
        <p:spPr>
          <a:xfrm flipV="1">
            <a:off x="8392160" y="3281680"/>
            <a:ext cx="955040" cy="850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9380876" y="2431253"/>
            <a:ext cx="955040" cy="850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745</Words>
  <Application>Microsoft Office PowerPoint</Application>
  <PresentationFormat>Szélesvásznú</PresentationFormat>
  <Paragraphs>111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Office-téma</vt:lpstr>
      <vt:lpstr>Predicting churn  of HackerNews visitors</vt:lpstr>
      <vt:lpstr>Why churn prediction?</vt:lpstr>
      <vt:lpstr>Churn definition</vt:lpstr>
      <vt:lpstr>Data: the more the better</vt:lpstr>
      <vt:lpstr>Concurrently registered users’ monthly activities show stability</vt:lpstr>
      <vt:lpstr>Our chosen ML approach</vt:lpstr>
      <vt:lpstr>Evaluating our logistic regression model</vt:lpstr>
      <vt:lpstr>Predictors of our logistic regression model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churn  of HackerNews visitors</dc:title>
  <dc:creator>Rábay Kristóf</dc:creator>
  <cp:lastModifiedBy>Kristof Ferenc Rabay</cp:lastModifiedBy>
  <cp:revision>53</cp:revision>
  <dcterms:created xsi:type="dcterms:W3CDTF">2020-09-24T14:47:28Z</dcterms:created>
  <dcterms:modified xsi:type="dcterms:W3CDTF">2020-10-02T21:28:02Z</dcterms:modified>
</cp:coreProperties>
</file>