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58" r:id="rId2"/>
    <p:sldId id="399" r:id="rId3"/>
    <p:sldId id="387" r:id="rId4"/>
    <p:sldId id="388" r:id="rId5"/>
    <p:sldId id="363" r:id="rId6"/>
    <p:sldId id="389" r:id="rId7"/>
    <p:sldId id="390" r:id="rId8"/>
    <p:sldId id="392" r:id="rId9"/>
    <p:sldId id="365" r:id="rId10"/>
    <p:sldId id="393" r:id="rId11"/>
    <p:sldId id="394" r:id="rId12"/>
    <p:sldId id="369" r:id="rId13"/>
    <p:sldId id="395" r:id="rId14"/>
    <p:sldId id="396" r:id="rId15"/>
    <p:sldId id="373" r:id="rId16"/>
    <p:sldId id="397" r:id="rId17"/>
    <p:sldId id="398" r:id="rId18"/>
    <p:sldId id="351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24" autoAdjust="0"/>
  </p:normalViewPr>
  <p:slideViewPr>
    <p:cSldViewPr>
      <p:cViewPr varScale="1">
        <p:scale>
          <a:sx n="72" d="100"/>
          <a:sy n="72" d="100"/>
        </p:scale>
        <p:origin x="170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3646-C878-44FB-AA21-CB9B390EC77B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598F1-58D6-4923-8B6B-A8A9D805599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677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 orange foncé : interfaces</a:t>
            </a:r>
          </a:p>
          <a:p>
            <a:r>
              <a:rPr lang="fr-BE" dirty="0"/>
              <a:t>En orange clair : classes</a:t>
            </a:r>
          </a:p>
          <a:p>
            <a:r>
              <a:rPr lang="fr-BE" dirty="0"/>
              <a:t>En gris : obsolète !</a:t>
            </a:r>
          </a:p>
          <a:p>
            <a:r>
              <a:rPr lang="fr-BE" dirty="0"/>
              <a:t>En orange clair : classes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074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</a:t>
            </a:r>
            <a:r>
              <a:rPr lang="fr-BE" baseline="0" dirty="0"/>
              <a:t> objet est passé en paramètre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66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</a:t>
            </a:r>
            <a:r>
              <a:rPr lang="fr-BE" baseline="0" dirty="0"/>
              <a:t> objet est passé en paramètre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662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Un</a:t>
            </a:r>
            <a:r>
              <a:rPr lang="fr-BE" baseline="0" dirty="0"/>
              <a:t> objet est passé en paramètre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7662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Bien consulter la JAVADOC!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8983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Bien consulter la JAVADOC!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8983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Bien consulter la JAVADOC!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8983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Insertion et suppression en O(N) – décalages – conserve</a:t>
            </a:r>
            <a:r>
              <a:rPr lang="fr-BE" baseline="0" dirty="0"/>
              <a:t> l’ordre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837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En gris : obsolète !</a:t>
            </a:r>
          </a:p>
          <a:p>
            <a:r>
              <a:rPr lang="fr-BE" dirty="0"/>
              <a:t>List : </a:t>
            </a:r>
            <a:r>
              <a:rPr lang="fr-BE" dirty="0" err="1"/>
              <a:t>ordered</a:t>
            </a:r>
            <a:r>
              <a:rPr lang="fr-BE" dirty="0"/>
              <a:t> by index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1151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// entre les méthodes de « notre » classe et celles de la classe </a:t>
            </a:r>
            <a:r>
              <a:rPr lang="fr-BE" dirty="0" err="1"/>
              <a:t>ArrayList</a:t>
            </a:r>
            <a:r>
              <a:rPr lang="fr-BE" dirty="0"/>
              <a:t> de l’API JAVA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355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Capacity</a:t>
            </a:r>
            <a:r>
              <a:rPr lang="fr-BE" baseline="0" dirty="0"/>
              <a:t> – taille physique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355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size – taille logique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320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taille logique	= 0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320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320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size – taille logique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320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IndexOutOfBoundsException</a:t>
            </a:r>
            <a:r>
              <a:rPr lang="fr-BE" dirty="0"/>
              <a:t>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598F1-58D6-4923-8B6B-A8A9D805599D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181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59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09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24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827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602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64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088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876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156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834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48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CBF3-A65A-4A58-B3C0-9916434F9982}" type="datetimeFigureOut">
              <a:rPr lang="fr-BE" smtClean="0"/>
              <a:t>02-02-24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1470-26EF-46DC-AB89-2C14E9BF7A89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16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be/url?sa=i&amp;rct=j&amp;q=&amp;esrc=s&amp;source=images&amp;cd=&amp;cad=rja&amp;uact=8&amp;ved=0CAcQjRw&amp;url=http://bet-nafet.ma/expert/Java/Tutoriels/TechniquesSup/collections.html&amp;ei=LWDOVL7zKoq9UbyGgvAM&amp;bvm=bv.85076809,d.ZGU&amp;psig=AFQjCNFKZO2yBw6fz0udi5vM6XiXL1eMuA&amp;ust=142289753216125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DC5C7D9-EA3F-05B8-E9DA-FE3204B00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70492"/>
              </p:ext>
            </p:extLst>
          </p:nvPr>
        </p:nvGraphicFramePr>
        <p:xfrm>
          <a:off x="395536" y="170080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Image 7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AD6E05CC-E907-2A95-1382-F96871A4C0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1" b="33410"/>
          <a:stretch/>
        </p:blipFill>
        <p:spPr>
          <a:xfrm>
            <a:off x="971600" y="2564905"/>
            <a:ext cx="699876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66391"/>
              </p:ext>
            </p:extLst>
          </p:nvPr>
        </p:nvGraphicFramePr>
        <p:xfrm>
          <a:off x="395536" y="1700808"/>
          <a:ext cx="8496943" cy="2687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ajoute(E</a:t>
                      </a:r>
                      <a:r>
                        <a:rPr lang="fr-BE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hangingPunct="0"/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remplace(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rang, </a:t>
                      </a:r>
                    </a:p>
                    <a:p>
                      <a:pPr hangingPunct="0"/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hangingPunct="0"/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hangingPunct="0"/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set(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index, E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r>
                        <a:rPr lang="fr-BE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40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30254"/>
              </p:ext>
            </p:extLst>
          </p:nvPr>
        </p:nvGraphicFramePr>
        <p:xfrm>
          <a:off x="395536" y="1700808"/>
          <a:ext cx="8496943" cy="369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ajoute(E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hangingPunct="0"/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remplace(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rang,</a:t>
                      </a:r>
                      <a:r>
                        <a:rPr lang="fr-BE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hangingPunct="0"/>
                      <a:r>
                        <a:rPr lang="fr-BE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hangingPunct="0"/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hangingPunct="0"/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 set(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index, E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hangingPunct="0"/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supprime(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rang)</a:t>
                      </a:r>
                    </a:p>
                    <a:p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endParaRPr lang="fr-BE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index)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endParaRPr lang="fr-BE" sz="20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09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37012"/>
              </p:ext>
            </p:extLst>
          </p:nvPr>
        </p:nvGraphicFramePr>
        <p:xfrm>
          <a:off x="395536" y="1700808"/>
          <a:ext cx="8496943" cy="137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 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42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94467"/>
              </p:ext>
            </p:extLst>
          </p:nvPr>
        </p:nvGraphicFramePr>
        <p:xfrm>
          <a:off x="395536" y="1700808"/>
          <a:ext cx="8496943" cy="19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 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endParaRPr lang="fr-BE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 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6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850656"/>
              </p:ext>
            </p:extLst>
          </p:nvPr>
        </p:nvGraphicFramePr>
        <p:xfrm>
          <a:off x="395536" y="1700808"/>
          <a:ext cx="8496943" cy="252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contains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 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 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hangingPunct="0"/>
                      <a:endParaRPr lang="fr-BE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(Object</a:t>
                      </a:r>
                      <a:r>
                        <a:rPr lang="fr-BE" sz="20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o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42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CDC7BAD-8127-DCF5-2685-9A825F0C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592"/>
            <a:ext cx="9144000" cy="560681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2585256" y="1748652"/>
            <a:ext cx="172819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744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857A3C7-E31F-3D64-7535-5F8C086B6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592"/>
            <a:ext cx="9144000" cy="560681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7668344" y="1700808"/>
            <a:ext cx="86409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19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CB83C7C-83C0-E25F-FF32-33E5FF6A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592"/>
            <a:ext cx="9144000" cy="560681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3563888" y="2276872"/>
            <a:ext cx="1224136" cy="504056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247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Q1bgJ_yzYs021EZ7j8SpKXiiUCHSCqgfiTos2z_1gJp_i-rqnW7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51581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4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59B6C1ED-7874-D3E9-2041-D1C0AFE4C7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1" b="33410"/>
          <a:stretch/>
        </p:blipFill>
        <p:spPr>
          <a:xfrm>
            <a:off x="971600" y="2564905"/>
            <a:ext cx="6998768" cy="410445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FDC5C7D9-EA3F-05B8-E9DA-FE3204B00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8384"/>
              </p:ext>
            </p:extLst>
          </p:nvPr>
        </p:nvGraphicFramePr>
        <p:xfrm>
          <a:off x="395536" y="1700808"/>
          <a:ext cx="8496944" cy="802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3C1F420-3C9C-4F3F-3D78-00E295FAD79C}"/>
              </a:ext>
            </a:extLst>
          </p:cNvPr>
          <p:cNvCxnSpPr/>
          <p:nvPr/>
        </p:nvCxnSpPr>
        <p:spPr>
          <a:xfrm>
            <a:off x="3995936" y="4509120"/>
            <a:ext cx="1008112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8BCBF7F-D5EE-A05A-563C-E439BD369589}"/>
              </a:ext>
            </a:extLst>
          </p:cNvPr>
          <p:cNvCxnSpPr>
            <a:cxnSpLocks/>
          </p:cNvCxnSpPr>
          <p:nvPr/>
        </p:nvCxnSpPr>
        <p:spPr>
          <a:xfrm flipV="1">
            <a:off x="4139952" y="4509120"/>
            <a:ext cx="72008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3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73253"/>
              </p:ext>
            </p:extLst>
          </p:nvPr>
        </p:nvGraphicFramePr>
        <p:xfrm>
          <a:off x="395536" y="1700808"/>
          <a:ext cx="8496944" cy="1604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VecteurImpl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78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26214"/>
              </p:ext>
            </p:extLst>
          </p:nvPr>
        </p:nvGraphicFramePr>
        <p:xfrm>
          <a:off x="395536" y="1700808"/>
          <a:ext cx="8496944" cy="240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VecteurImpl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BE" sz="2000" b="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fr-BE" sz="2000" b="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4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9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VecteurImpl</a:t>
                      </a:r>
                      <a:r>
                        <a:rPr lang="fr-BE" sz="19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19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19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19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capacite)</a:t>
                      </a:r>
                      <a:endParaRPr lang="fr-B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19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ArrayList</a:t>
                      </a:r>
                      <a:r>
                        <a:rPr lang="fr-BE" sz="19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19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19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19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initialCapacity</a:t>
                      </a:r>
                      <a:r>
                        <a:rPr lang="fr-BE" sz="19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84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58732"/>
              </p:ext>
            </p:extLst>
          </p:nvPr>
        </p:nvGraphicFramePr>
        <p:xfrm>
          <a:off x="395536" y="1700808"/>
          <a:ext cx="8496944" cy="137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82746"/>
              </p:ext>
            </p:extLst>
          </p:nvPr>
        </p:nvGraphicFramePr>
        <p:xfrm>
          <a:off x="395536" y="1700808"/>
          <a:ext cx="8496944" cy="195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4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66004"/>
              </p:ext>
            </p:extLst>
          </p:nvPr>
        </p:nvGraphicFramePr>
        <p:xfrm>
          <a:off x="395536" y="1484784"/>
          <a:ext cx="8496944" cy="2956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rang) 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index)</a:t>
                      </a:r>
                    </a:p>
                    <a:p>
                      <a:r>
                        <a:rPr lang="fr-BE" sz="20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r>
                        <a:rPr lang="fr-BE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88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86092"/>
              </p:ext>
            </p:extLst>
          </p:nvPr>
        </p:nvGraphicFramePr>
        <p:xfrm>
          <a:off x="395536" y="1700808"/>
          <a:ext cx="8496944" cy="4267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size()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estVide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isEmpty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rang)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endParaRPr lang="fr-BE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index)</a:t>
                      </a:r>
                    </a:p>
                    <a:p>
                      <a:r>
                        <a:rPr lang="fr-BE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r>
                        <a:rPr lang="fr-BE" sz="20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hangingPunct="0"/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insere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rang, </a:t>
                      </a:r>
                    </a:p>
                    <a:p>
                      <a:pPr hangingPunct="0"/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hangingPunct="0"/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VecteurOutException</a:t>
                      </a:r>
                      <a:endParaRPr lang="fr-BE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 add(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index, E element)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throws</a:t>
                      </a:r>
                      <a:r>
                        <a:rPr lang="fr-BE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BE" sz="20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IndexOutOfBoundsException</a:t>
                      </a:r>
                      <a:r>
                        <a:rPr lang="fr-BE" sz="20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5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ET JAVA?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87811"/>
              </p:ext>
            </p:extLst>
          </p:nvPr>
        </p:nvGraphicFramePr>
        <p:xfrm>
          <a:off x="395536" y="1700808"/>
          <a:ext cx="8496943" cy="137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2489">
                <a:tc>
                  <a:txBody>
                    <a:bodyPr/>
                    <a:lstStyle/>
                    <a:p>
                      <a:r>
                        <a:rPr lang="fr-BE" sz="2800" dirty="0" err="1"/>
                        <a:t>VecteurImpl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800" dirty="0" err="1"/>
                        <a:t>ArrayList</a:t>
                      </a:r>
                      <a:r>
                        <a:rPr lang="fr-BE" sz="2800" dirty="0"/>
                        <a:t>&lt;E&gt;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3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ajoute(E </a:t>
                      </a:r>
                      <a:r>
                        <a:rPr lang="fr-BE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(E </a:t>
                      </a:r>
                      <a:r>
                        <a:rPr lang="fr-BE" sz="20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fr-BE" sz="20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723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536</Words>
  <Application>Microsoft Office PowerPoint</Application>
  <PresentationFormat>Affichage à l'écran (4:3)</PresentationFormat>
  <Paragraphs>140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Thème Office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ET JAVA?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annick</dc:creator>
  <cp:lastModifiedBy>Isabelle Cambron</cp:lastModifiedBy>
  <cp:revision>119</cp:revision>
  <dcterms:created xsi:type="dcterms:W3CDTF">2014-01-28T19:41:03Z</dcterms:created>
  <dcterms:modified xsi:type="dcterms:W3CDTF">2024-02-02T11:08:04Z</dcterms:modified>
</cp:coreProperties>
</file>