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67" r:id="rId3"/>
    <p:sldId id="268" r:id="rId4"/>
    <p:sldId id="578" r:id="rId5"/>
    <p:sldId id="269" r:id="rId6"/>
    <p:sldId id="577" r:id="rId7"/>
    <p:sldId id="280" r:id="rId8"/>
    <p:sldId id="281" r:id="rId9"/>
    <p:sldId id="278" r:id="rId10"/>
    <p:sldId id="283" r:id="rId11"/>
    <p:sldId id="284" r:id="rId12"/>
    <p:sldId id="285" r:id="rId13"/>
    <p:sldId id="286" r:id="rId14"/>
    <p:sldId id="294" r:id="rId15"/>
    <p:sldId id="290" r:id="rId16"/>
    <p:sldId id="287" r:id="rId17"/>
    <p:sldId id="288" r:id="rId18"/>
    <p:sldId id="289" r:id="rId19"/>
    <p:sldId id="291" r:id="rId20"/>
    <p:sldId id="292" r:id="rId21"/>
    <p:sldId id="293" r:id="rId22"/>
    <p:sldId id="296" r:id="rId23"/>
    <p:sldId id="309" r:id="rId24"/>
    <p:sldId id="312" r:id="rId25"/>
    <p:sldId id="313" r:id="rId26"/>
    <p:sldId id="314" r:id="rId27"/>
    <p:sldId id="319" r:id="rId28"/>
    <p:sldId id="404" r:id="rId29"/>
    <p:sldId id="321" r:id="rId30"/>
    <p:sldId id="325" r:id="rId31"/>
    <p:sldId id="355" r:id="rId32"/>
    <p:sldId id="356" r:id="rId33"/>
    <p:sldId id="357" r:id="rId34"/>
    <p:sldId id="358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77" r:id="rId48"/>
    <p:sldId id="413" r:id="rId49"/>
    <p:sldId id="414" r:id="rId50"/>
    <p:sldId id="415" r:id="rId51"/>
    <p:sldId id="418" r:id="rId52"/>
    <p:sldId id="419" r:id="rId5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62" d="100"/>
          <a:sy n="62" d="100"/>
        </p:scale>
        <p:origin x="68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86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5733D-D11C-48D2-9903-5F859A747523}" type="datetimeFigureOut">
              <a:rPr lang="fr-BE" smtClean="0"/>
              <a:t>24-01-24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427F9-70A4-4FA9-B5B7-218BB1A8157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66352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Au cours d’algo : les éléments ne sont pas visibles, il faut retourner des cartes. Combien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66057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V4 : l’ordre des entiers doit être conservé après suppression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46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92142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Il n’y a qu’un seul parcours complet de la table. 2 boucles </a:t>
            </a:r>
            <a:r>
              <a:rPr lang="fr-BE" dirty="0">
                <a:sym typeface="Wingdings" panose="05000000000000000000" pitchFamily="2" charset="2"/>
              </a:rPr>
              <a:t> pas nécessairement O(N^2) !!!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47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18774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Ajout en fin de table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50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58595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La notation O(…) </a:t>
            </a:r>
            <a:r>
              <a:rPr lang="fr-BE" dirty="0">
                <a:sym typeface="Wingdings" panose="05000000000000000000" pitchFamily="2" charset="2"/>
              </a:rPr>
              <a:t> ordre de …. A le même comportement qu’une fonction logarithmique, qu’une fonction linéaire, …</a:t>
            </a:r>
          </a:p>
          <a:p>
            <a:r>
              <a:rPr lang="fr-BE" dirty="0">
                <a:sym typeface="Wingdings" panose="05000000000000000000" pitchFamily="2" charset="2"/>
              </a:rPr>
              <a:t>Les ordres apparaissent triés du plus intéressant au moins intéressant.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89709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Plus le nombre d’éléments est élevé, plus le nombre d’opérations est élevé. Mais dans certains cas, c’est l’explosion 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36621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Grille assez complète</a:t>
            </a:r>
          </a:p>
          <a:p>
            <a:r>
              <a:rPr lang="fr-BE" dirty="0"/>
              <a:t>En rouge : coût irréaliste. Qui est prêt à attendre plusieurs heures ou même plusieurs années pour recevoir le résultat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34695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10</a:t>
            </a:r>
            <a:r>
              <a:rPr lang="fr-BE" baseline="30000" dirty="0"/>
              <a:t>12</a:t>
            </a:r>
            <a:r>
              <a:rPr lang="fr-BE" dirty="0"/>
              <a:t> = 1000 milliards !</a:t>
            </a:r>
          </a:p>
          <a:p>
            <a:r>
              <a:rPr lang="fr-BE" dirty="0"/>
              <a:t>Recherche dichotomique </a:t>
            </a:r>
            <a:r>
              <a:rPr lang="fr-BE" dirty="0">
                <a:sym typeface="Wingdings" panose="05000000000000000000" pitchFamily="2" charset="2"/>
              </a:rPr>
              <a:t> O(</a:t>
            </a:r>
            <a:r>
              <a:rPr lang="fr-BE" dirty="0" err="1">
                <a:sym typeface="Wingdings" panose="05000000000000000000" pitchFamily="2" charset="2"/>
              </a:rPr>
              <a:t>logN</a:t>
            </a:r>
            <a:r>
              <a:rPr lang="fr-BE" dirty="0">
                <a:sym typeface="Wingdings" panose="05000000000000000000" pitchFamily="2" charset="2"/>
              </a:rPr>
              <a:t>) – recherche séquentielle O(N)</a:t>
            </a:r>
          </a:p>
          <a:p>
            <a:r>
              <a:rPr lang="fr-BE" dirty="0">
                <a:sym typeface="Wingdings" panose="05000000000000000000" pitchFamily="2" charset="2"/>
              </a:rPr>
              <a:t>Tri par sélection  O(</a:t>
            </a:r>
            <a:r>
              <a:rPr lang="fr-BE" dirty="0" err="1">
                <a:sym typeface="Wingdings" panose="05000000000000000000" pitchFamily="2" charset="2"/>
              </a:rPr>
              <a:t>NlogN</a:t>
            </a:r>
            <a:r>
              <a:rPr lang="fr-BE" dirty="0">
                <a:sym typeface="Wingdings" panose="05000000000000000000" pitchFamily="2" charset="2"/>
              </a:rPr>
              <a:t>) – </a:t>
            </a:r>
            <a:r>
              <a:rPr lang="fr-BE" dirty="0" err="1">
                <a:sym typeface="Wingdings" panose="05000000000000000000" pitchFamily="2" charset="2"/>
              </a:rPr>
              <a:t>HeapSort</a:t>
            </a:r>
            <a:r>
              <a:rPr lang="fr-BE" dirty="0">
                <a:sym typeface="Wingdings" panose="05000000000000000000" pitchFamily="2" charset="2"/>
              </a:rPr>
              <a:t>  O(</a:t>
            </a:r>
            <a:r>
              <a:rPr lang="fr-BE" sz="1200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lang="fr-BE" sz="1200" baseline="30000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lang="fr-BE" dirty="0">
                <a:sym typeface="Wingdings" panose="05000000000000000000" pitchFamily="2" charset="2"/>
              </a:rPr>
              <a:t>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C30E8-F86B-446D-91B0-ECB0E7737F73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7914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En algo, on a implémenté plusieurs versions, en voici encore une 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39623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2408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Méthode </a:t>
            </a:r>
            <a:r>
              <a:rPr lang="fr-BE" dirty="0" err="1"/>
              <a:t>private</a:t>
            </a:r>
            <a:r>
              <a:rPr lang="fr-BE" dirty="0"/>
              <a:t> utilisée</a:t>
            </a:r>
            <a:r>
              <a:rPr lang="fr-BE" baseline="0" dirty="0"/>
              <a:t> par d’autres méthodes (contient(), supprimer(), …)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76885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(Il y a une vidéo sur </a:t>
            </a:r>
            <a:r>
              <a:rPr lang="fr-BE" dirty="0" err="1"/>
              <a:t>moodle</a:t>
            </a:r>
            <a:r>
              <a:rPr lang="fr-BE" dirty="0"/>
              <a:t> cours d’algo)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33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83046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C9BF-602E-4D33-93D5-2DAA2E26D74E}" type="datetimeFigureOut">
              <a:rPr lang="fr-BE" smtClean="0"/>
              <a:t>24-01-24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074A-0737-4E86-9EA2-F05494AF213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4582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C9BF-602E-4D33-93D5-2DAA2E26D74E}" type="datetimeFigureOut">
              <a:rPr lang="fr-BE" smtClean="0"/>
              <a:t>24-01-24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074A-0737-4E86-9EA2-F05494AF213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C9BF-602E-4D33-93D5-2DAA2E26D74E}" type="datetimeFigureOut">
              <a:rPr lang="fr-BE" smtClean="0"/>
              <a:t>24-01-24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074A-0737-4E86-9EA2-F05494AF213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1175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C9BF-602E-4D33-93D5-2DAA2E26D74E}" type="datetimeFigureOut">
              <a:rPr lang="fr-BE" smtClean="0"/>
              <a:t>24-01-24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074A-0737-4E86-9EA2-F05494AF213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0730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C9BF-602E-4D33-93D5-2DAA2E26D74E}" type="datetimeFigureOut">
              <a:rPr lang="fr-BE" smtClean="0"/>
              <a:t>24-01-24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074A-0737-4E86-9EA2-F05494AF213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4917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C9BF-602E-4D33-93D5-2DAA2E26D74E}" type="datetimeFigureOut">
              <a:rPr lang="fr-BE" smtClean="0"/>
              <a:t>24-01-24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074A-0737-4E86-9EA2-F05494AF213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7750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C9BF-602E-4D33-93D5-2DAA2E26D74E}" type="datetimeFigureOut">
              <a:rPr lang="fr-BE" smtClean="0"/>
              <a:t>24-01-24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074A-0737-4E86-9EA2-F05494AF213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735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C9BF-602E-4D33-93D5-2DAA2E26D74E}" type="datetimeFigureOut">
              <a:rPr lang="fr-BE" smtClean="0"/>
              <a:t>24-01-24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074A-0737-4E86-9EA2-F05494AF213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220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C9BF-602E-4D33-93D5-2DAA2E26D74E}" type="datetimeFigureOut">
              <a:rPr lang="fr-BE" smtClean="0"/>
              <a:t>24-01-24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074A-0737-4E86-9EA2-F05494AF213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4406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C9BF-602E-4D33-93D5-2DAA2E26D74E}" type="datetimeFigureOut">
              <a:rPr lang="fr-BE" smtClean="0"/>
              <a:t>24-01-24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074A-0737-4E86-9EA2-F05494AF213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956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C9BF-602E-4D33-93D5-2DAA2E26D74E}" type="datetimeFigureOut">
              <a:rPr lang="fr-BE" smtClean="0"/>
              <a:t>24-01-24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074A-0737-4E86-9EA2-F05494AF213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113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0C9BF-602E-4D33-93D5-2DAA2E26D74E}" type="datetimeFigureOut">
              <a:rPr lang="fr-BE" smtClean="0"/>
              <a:t>24-01-24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074A-0737-4E86-9EA2-F05494AF213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4551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7544" y="2060848"/>
            <a:ext cx="8229600" cy="1143000"/>
          </a:xfrm>
        </p:spPr>
        <p:txBody>
          <a:bodyPr/>
          <a:lstStyle/>
          <a:p>
            <a:r>
              <a:rPr lang="fr-BE" dirty="0"/>
              <a:t>Complexité d’un algorithme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5F050FF-8FC3-1D3E-43CB-FA0480947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246" y="3933056"/>
            <a:ext cx="1008112" cy="130161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D12FA3D-59D1-2191-62C5-98DBFBF6C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703" y="309844"/>
            <a:ext cx="2551286" cy="172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0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988379"/>
              </p:ext>
            </p:extLst>
          </p:nvPr>
        </p:nvGraphicFramePr>
        <p:xfrm>
          <a:off x="1259632" y="4143687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652120" y="4077071"/>
            <a:ext cx="2155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contient 8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AEA40B-6179-199A-031C-E93E15472DA4}"/>
              </a:ext>
            </a:extLst>
          </p:cNvPr>
          <p:cNvSpPr/>
          <p:nvPr/>
        </p:nvSpPr>
        <p:spPr>
          <a:xfrm>
            <a:off x="755576" y="843677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entier){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if(t[i]==entier)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false;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2710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505996"/>
              </p:ext>
            </p:extLst>
          </p:nvPr>
        </p:nvGraphicFramePr>
        <p:xfrm>
          <a:off x="1259632" y="4143687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652120" y="4077071"/>
            <a:ext cx="2155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contient 8 ?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699791" y="507625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1619672" y="4797152"/>
            <a:ext cx="0" cy="27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02E10A7-4F0C-17D0-3481-956141C9BFEA}"/>
              </a:ext>
            </a:extLst>
          </p:cNvPr>
          <p:cNvSpPr/>
          <p:nvPr/>
        </p:nvSpPr>
        <p:spPr>
          <a:xfrm>
            <a:off x="755576" y="843677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entier){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if(t[i]==entier)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false;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355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912468"/>
              </p:ext>
            </p:extLst>
          </p:nvPr>
        </p:nvGraphicFramePr>
        <p:xfrm>
          <a:off x="1259632" y="4143687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652120" y="4077071"/>
            <a:ext cx="2155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contient 8 ?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699791" y="507625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= 1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2267744" y="4793364"/>
            <a:ext cx="0" cy="27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77E42BC-3134-9950-A54A-6ED8986759F8}"/>
              </a:ext>
            </a:extLst>
          </p:cNvPr>
          <p:cNvSpPr/>
          <p:nvPr/>
        </p:nvSpPr>
        <p:spPr>
          <a:xfrm>
            <a:off x="755576" y="843677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entier){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if(t[i]==entier)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false;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0254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300792"/>
              </p:ext>
            </p:extLst>
          </p:nvPr>
        </p:nvGraphicFramePr>
        <p:xfrm>
          <a:off x="1259632" y="4143687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652120" y="4077071"/>
            <a:ext cx="2155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contient 8 ?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699791" y="507625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= 2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3059832" y="4797152"/>
            <a:ext cx="0" cy="27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7E3BD4D-6770-7058-AD6C-054112FF2984}"/>
              </a:ext>
            </a:extLst>
          </p:cNvPr>
          <p:cNvSpPr/>
          <p:nvPr/>
        </p:nvSpPr>
        <p:spPr>
          <a:xfrm>
            <a:off x="755576" y="843677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entier){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if(t[i]==entier)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false;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2879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76174"/>
              </p:ext>
            </p:extLst>
          </p:nvPr>
        </p:nvGraphicFramePr>
        <p:xfrm>
          <a:off x="1259632" y="4143687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652120" y="4077071"/>
            <a:ext cx="2155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contient 8 ?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699791" y="507625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= 2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3059832" y="4797152"/>
            <a:ext cx="0" cy="27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1FD1CE9-3847-8562-DE34-4026DE168B81}"/>
              </a:ext>
            </a:extLst>
          </p:cNvPr>
          <p:cNvSpPr/>
          <p:nvPr/>
        </p:nvSpPr>
        <p:spPr>
          <a:xfrm>
            <a:off x="755576" y="843677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entier){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if(t[i]==entier)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false;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6936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896694"/>
              </p:ext>
            </p:extLst>
          </p:nvPr>
        </p:nvGraphicFramePr>
        <p:xfrm>
          <a:off x="1259632" y="4143687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652120" y="4077071"/>
            <a:ext cx="2155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contient 7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8A3E38-571F-35FA-A8A3-00D7F2DAD6F1}"/>
              </a:ext>
            </a:extLst>
          </p:cNvPr>
          <p:cNvSpPr/>
          <p:nvPr/>
        </p:nvSpPr>
        <p:spPr>
          <a:xfrm>
            <a:off x="755576" y="843677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entier){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if(t[i]==entier)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false;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2007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838746"/>
              </p:ext>
            </p:extLst>
          </p:nvPr>
        </p:nvGraphicFramePr>
        <p:xfrm>
          <a:off x="1259632" y="4143687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652120" y="4077071"/>
            <a:ext cx="2155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contient 7 ?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699791" y="507625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1619672" y="4797152"/>
            <a:ext cx="0" cy="27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F841436-88AC-AD29-14EE-9DFAD68C62D5}"/>
              </a:ext>
            </a:extLst>
          </p:cNvPr>
          <p:cNvSpPr/>
          <p:nvPr/>
        </p:nvSpPr>
        <p:spPr>
          <a:xfrm>
            <a:off x="755576" y="843677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entier){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if(t[i]==entier)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false;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7470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636046"/>
              </p:ext>
            </p:extLst>
          </p:nvPr>
        </p:nvGraphicFramePr>
        <p:xfrm>
          <a:off x="1259632" y="4143687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652120" y="4077071"/>
            <a:ext cx="2155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contient 7 ?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699791" y="507625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= 1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2339752" y="4797152"/>
            <a:ext cx="0" cy="27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B8801E2-6BD6-34C9-5A35-352244CE913C}"/>
              </a:ext>
            </a:extLst>
          </p:cNvPr>
          <p:cNvSpPr/>
          <p:nvPr/>
        </p:nvSpPr>
        <p:spPr>
          <a:xfrm>
            <a:off x="755576" y="843677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entier){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if(t[i]==entier)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false;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0145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449542"/>
              </p:ext>
            </p:extLst>
          </p:nvPr>
        </p:nvGraphicFramePr>
        <p:xfrm>
          <a:off x="1259632" y="4143687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652120" y="4077071"/>
            <a:ext cx="2155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contient 7 ?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699791" y="507625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= 2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2987824" y="4722053"/>
            <a:ext cx="0" cy="27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EA708A5-3411-2BCC-64E1-24E10443B0EB}"/>
              </a:ext>
            </a:extLst>
          </p:cNvPr>
          <p:cNvSpPr/>
          <p:nvPr/>
        </p:nvSpPr>
        <p:spPr>
          <a:xfrm>
            <a:off x="755576" y="843677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entier){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if(t[i]==entier)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false;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9195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615115"/>
              </p:ext>
            </p:extLst>
          </p:nvPr>
        </p:nvGraphicFramePr>
        <p:xfrm>
          <a:off x="1259632" y="4143687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652120" y="4077071"/>
            <a:ext cx="2155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contient 7 ?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699791" y="507625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= 3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3707904" y="4694758"/>
            <a:ext cx="0" cy="27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35C1A46-F5B0-6085-E572-7A5B6465CC72}"/>
              </a:ext>
            </a:extLst>
          </p:cNvPr>
          <p:cNvSpPr/>
          <p:nvPr/>
        </p:nvSpPr>
        <p:spPr>
          <a:xfrm>
            <a:off x="755576" y="843677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entier){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if(t[i]==entier)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false;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428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332656"/>
            <a:ext cx="813690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FR" sz="3200" dirty="0"/>
              <a:t>Les cas les plus fréquemment rencontrés sont les suivants :</a:t>
            </a:r>
          </a:p>
          <a:p>
            <a:pPr hangingPunct="0"/>
            <a:endParaRPr lang="fr-BE" sz="1600" dirty="0"/>
          </a:p>
          <a:p>
            <a:pPr hangingPunct="0"/>
            <a:r>
              <a:rPr lang="fr-FR" sz="3200" dirty="0"/>
              <a:t>O(1) : durée indépendante de n</a:t>
            </a:r>
            <a:endParaRPr lang="fr-BE" sz="3200" dirty="0"/>
          </a:p>
          <a:p>
            <a:pPr hangingPunct="0"/>
            <a:r>
              <a:rPr lang="fr-FR" sz="3200" dirty="0"/>
              <a:t>O(log n) : complexité logarithmique</a:t>
            </a:r>
            <a:endParaRPr lang="fr-BE" sz="3200" dirty="0"/>
          </a:p>
          <a:p>
            <a:pPr hangingPunct="0"/>
            <a:r>
              <a:rPr lang="fr-FR" sz="3200" dirty="0"/>
              <a:t>O(n) : complexité linéaire</a:t>
            </a:r>
            <a:endParaRPr lang="fr-BE" sz="3200" dirty="0"/>
          </a:p>
          <a:p>
            <a:pPr hangingPunct="0"/>
            <a:r>
              <a:rPr lang="fr-FR" sz="3200" dirty="0"/>
              <a:t>O(n * log n) : complexité quasi-linéaire</a:t>
            </a:r>
            <a:endParaRPr lang="fr-BE" sz="3200" dirty="0"/>
          </a:p>
          <a:p>
            <a:pPr hangingPunct="0"/>
            <a:r>
              <a:rPr lang="fr-FR" sz="3200" dirty="0"/>
              <a:t>O(n²) : complexité quadratique</a:t>
            </a:r>
            <a:endParaRPr lang="fr-BE" sz="3200" dirty="0"/>
          </a:p>
          <a:p>
            <a:pPr hangingPunct="0"/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O(n³) : complexité cubique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O(</a:t>
            </a:r>
            <a:r>
              <a:rPr lang="fr-FR" sz="3200" dirty="0" err="1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fr-FR" sz="3200" baseline="30000" dirty="0" err="1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) : complexité polynomiale 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O(2</a:t>
            </a:r>
            <a:r>
              <a:rPr lang="fr-FR" sz="3200" baseline="30000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) : complexité exponentielle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O(n!) : complexité factorielle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1556792"/>
            <a:ext cx="7056784" cy="252028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7910117" y="2216767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5400" dirty="0">
                <a:sym typeface="Wingdings"/>
              </a:rPr>
              <a:t>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30301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866140"/>
              </p:ext>
            </p:extLst>
          </p:nvPr>
        </p:nvGraphicFramePr>
        <p:xfrm>
          <a:off x="1259632" y="4143687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652120" y="4077071"/>
            <a:ext cx="2155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contient 7 ?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699791" y="507625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= 4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4427984" y="4797152"/>
            <a:ext cx="0" cy="27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3EDB171-2FA3-57D6-46C6-F1682D1E75CC}"/>
              </a:ext>
            </a:extLst>
          </p:cNvPr>
          <p:cNvSpPr/>
          <p:nvPr/>
        </p:nvSpPr>
        <p:spPr>
          <a:xfrm>
            <a:off x="755576" y="843677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entier){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if(t[i]==entier)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false;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294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652627"/>
              </p:ext>
            </p:extLst>
          </p:nvPr>
        </p:nvGraphicFramePr>
        <p:xfrm>
          <a:off x="1259632" y="4143687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652120" y="4077071"/>
            <a:ext cx="2155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contient 7 ?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699791" y="507625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= 5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5076056" y="4722053"/>
            <a:ext cx="0" cy="27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8654C13-4780-7D82-12CE-C3C9895CCCFB}"/>
              </a:ext>
            </a:extLst>
          </p:cNvPr>
          <p:cNvSpPr/>
          <p:nvPr/>
        </p:nvSpPr>
        <p:spPr>
          <a:xfrm>
            <a:off x="755576" y="843677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entier){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if(t[i]==entier)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false;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1526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942661" y="3933056"/>
            <a:ext cx="1258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Coût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D205AE-C2DF-C0A6-4A96-20C521CFF8BE}"/>
              </a:ext>
            </a:extLst>
          </p:cNvPr>
          <p:cNvSpPr/>
          <p:nvPr/>
        </p:nvSpPr>
        <p:spPr>
          <a:xfrm>
            <a:off x="755576" y="843677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entier){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if(t[i]==entier)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false;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3862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997252" y="4365104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O(1)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032002"/>
              </p:ext>
            </p:extLst>
          </p:nvPr>
        </p:nvGraphicFramePr>
        <p:xfrm>
          <a:off x="2707269" y="5085184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2649709" y="3933082"/>
            <a:ext cx="3844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/>
              <a:t>Dans le meilleur des cas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321531-A3DC-82C0-F8A8-D196D4D718EA}"/>
              </a:ext>
            </a:extLst>
          </p:cNvPr>
          <p:cNvSpPr/>
          <p:nvPr/>
        </p:nvSpPr>
        <p:spPr>
          <a:xfrm>
            <a:off x="755576" y="843677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entier){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if(t[i]==entier)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false;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4800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832746"/>
              </p:ext>
            </p:extLst>
          </p:nvPr>
        </p:nvGraphicFramePr>
        <p:xfrm>
          <a:off x="2707269" y="5085184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2649709" y="3933082"/>
            <a:ext cx="3211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/>
              <a:t>Dans le pire des cas :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997252" y="4365104"/>
            <a:ext cx="92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O(n)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525B2B-C9F4-BC54-7F2B-034384032B7E}"/>
              </a:ext>
            </a:extLst>
          </p:cNvPr>
          <p:cNvSpPr/>
          <p:nvPr/>
        </p:nvSpPr>
        <p:spPr>
          <a:xfrm>
            <a:off x="755576" y="843677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entier){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if(t[i]==entier)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false;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746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140197"/>
              </p:ext>
            </p:extLst>
          </p:nvPr>
        </p:nvGraphicFramePr>
        <p:xfrm>
          <a:off x="2707269" y="5085184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2649709" y="3933082"/>
            <a:ext cx="2132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>
                <a:solidFill>
                  <a:srgbClr val="00B050"/>
                </a:solidFill>
              </a:rPr>
              <a:t>Coût moyen </a:t>
            </a:r>
            <a:r>
              <a:rPr lang="fr-BE" sz="2800" dirty="0"/>
              <a:t>: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997252" y="436510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O(n/2)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8F9CC3-9D6C-327C-B62D-3D8119C52037}"/>
              </a:ext>
            </a:extLst>
          </p:cNvPr>
          <p:cNvSpPr/>
          <p:nvPr/>
        </p:nvSpPr>
        <p:spPr>
          <a:xfrm>
            <a:off x="755576" y="843677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entier){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if(t[i]==entier)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false;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9672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535015"/>
              </p:ext>
            </p:extLst>
          </p:nvPr>
        </p:nvGraphicFramePr>
        <p:xfrm>
          <a:off x="2707269" y="5085184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751958" y="3841884"/>
            <a:ext cx="6337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/>
              <a:t>En ignorant le facteur de proportionnalité: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997252" y="4365104"/>
            <a:ext cx="938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O(n)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215C35-39B2-9903-D31C-5E788BC2EC85}"/>
              </a:ext>
            </a:extLst>
          </p:cNvPr>
          <p:cNvSpPr/>
          <p:nvPr/>
        </p:nvSpPr>
        <p:spPr>
          <a:xfrm>
            <a:off x="755576" y="843677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entier){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if(t[i]==entier)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false;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290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997252" y="4365104"/>
            <a:ext cx="938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O(n)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CB6B82-79F6-B708-20E6-7B4CB46F3F41}"/>
              </a:ext>
            </a:extLst>
          </p:cNvPr>
          <p:cNvSpPr/>
          <p:nvPr/>
        </p:nvSpPr>
        <p:spPr>
          <a:xfrm>
            <a:off x="755576" y="843677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entier){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if(t[i]==entier)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false;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0057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43677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trouverIndice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entier){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if(t[i]==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return i;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-1;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997252" y="436510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Coût?</a:t>
            </a:r>
          </a:p>
        </p:txBody>
      </p:sp>
    </p:spTree>
    <p:extLst>
      <p:ext uri="{BB962C8B-B14F-4D97-AF65-F5344CB8AC3E}">
        <p14:creationId xmlns:p14="http://schemas.microsoft.com/office/powerpoint/2010/main" val="4183636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997252" y="4365104"/>
            <a:ext cx="938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O(n)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43CA39-D7A7-45A4-66E3-DCE4FC7FCF94}"/>
              </a:ext>
            </a:extLst>
          </p:cNvPr>
          <p:cNvSpPr/>
          <p:nvPr/>
        </p:nvSpPr>
        <p:spPr>
          <a:xfrm>
            <a:off x="755576" y="843677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trouverIndice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entier){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if(t[i]==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return i;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-1;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037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332656"/>
            <a:ext cx="813690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FR" sz="3200" dirty="0"/>
              <a:t>Les cas les plus fréquemment rencontrés sont les suivants :</a:t>
            </a:r>
          </a:p>
          <a:p>
            <a:pPr hangingPunct="0"/>
            <a:endParaRPr lang="fr-FR" sz="1600" dirty="0"/>
          </a:p>
          <a:p>
            <a:pPr hangingPunct="0"/>
            <a:r>
              <a:rPr lang="fr-FR" sz="3200" dirty="0"/>
              <a:t>O(1) : durée indépendante de n</a:t>
            </a:r>
            <a:endParaRPr lang="fr-BE" sz="3200" dirty="0"/>
          </a:p>
          <a:p>
            <a:pPr hangingPunct="0"/>
            <a:r>
              <a:rPr lang="fr-FR" sz="3200" dirty="0"/>
              <a:t>O(log n) : complexité logarithmique</a:t>
            </a:r>
            <a:endParaRPr lang="fr-BE" sz="3200" dirty="0"/>
          </a:p>
          <a:p>
            <a:pPr hangingPunct="0"/>
            <a:r>
              <a:rPr lang="fr-FR" sz="3200" dirty="0"/>
              <a:t>O(n) : complexité linéaire</a:t>
            </a:r>
            <a:endParaRPr lang="fr-BE" sz="3200" dirty="0"/>
          </a:p>
          <a:p>
            <a:pPr hangingPunct="0"/>
            <a:r>
              <a:rPr lang="fr-FR" sz="3200" dirty="0"/>
              <a:t>O(n * log n) : complexité quasi-linéaire</a:t>
            </a:r>
            <a:endParaRPr lang="fr-BE" sz="3200" dirty="0"/>
          </a:p>
          <a:p>
            <a:pPr hangingPunct="0"/>
            <a:r>
              <a:rPr lang="fr-FR" sz="3200" dirty="0"/>
              <a:t>O(n²) : complexité quadratique</a:t>
            </a:r>
            <a:endParaRPr lang="fr-BE" sz="3200" dirty="0"/>
          </a:p>
          <a:p>
            <a:pPr hangingPunct="0"/>
            <a:r>
              <a:rPr lang="fr-FR" sz="3200" dirty="0"/>
              <a:t>O(n³) : complexité cubique</a:t>
            </a:r>
            <a:endParaRPr lang="fr-BE" sz="3200" dirty="0"/>
          </a:p>
          <a:p>
            <a:pPr hangingPunct="0"/>
            <a:r>
              <a:rPr lang="fr-FR" sz="3200" dirty="0"/>
              <a:t>O(</a:t>
            </a:r>
            <a:r>
              <a:rPr lang="fr-FR" sz="3200" dirty="0" err="1"/>
              <a:t>n</a:t>
            </a:r>
            <a:r>
              <a:rPr lang="fr-FR" sz="3200" baseline="30000" dirty="0" err="1"/>
              <a:t>d</a:t>
            </a:r>
            <a:r>
              <a:rPr lang="fr-FR" sz="3200" dirty="0"/>
              <a:t>) : complexité polynomiale </a:t>
            </a:r>
            <a:endParaRPr lang="fr-BE" sz="3200" dirty="0"/>
          </a:p>
          <a:p>
            <a:pPr hangingPunct="0"/>
            <a:r>
              <a:rPr lang="fr-FR" sz="3200" dirty="0"/>
              <a:t>O(2</a:t>
            </a:r>
            <a:r>
              <a:rPr lang="fr-FR" sz="3200" baseline="30000" dirty="0"/>
              <a:t>n</a:t>
            </a:r>
            <a:r>
              <a:rPr lang="fr-FR" sz="3200" dirty="0"/>
              <a:t>) : complexité exponentielle</a:t>
            </a:r>
            <a:endParaRPr lang="fr-BE" sz="3200" dirty="0"/>
          </a:p>
          <a:p>
            <a:pPr hangingPunct="0"/>
            <a:r>
              <a:rPr lang="fr-FR" sz="3200" dirty="0"/>
              <a:t>O(n!) : complexité factorielle</a:t>
            </a:r>
            <a:endParaRPr lang="fr-BE" sz="3200" dirty="0"/>
          </a:p>
        </p:txBody>
      </p:sp>
      <p:sp>
        <p:nvSpPr>
          <p:cNvPr id="3" name="Rectangle 2"/>
          <p:cNvSpPr/>
          <p:nvPr/>
        </p:nvSpPr>
        <p:spPr>
          <a:xfrm>
            <a:off x="539552" y="4096009"/>
            <a:ext cx="7056784" cy="1992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7907560" y="4491878"/>
            <a:ext cx="7681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5400" dirty="0">
                <a:sym typeface="Wingdings"/>
              </a:rPr>
              <a:t></a:t>
            </a:r>
            <a:endParaRPr lang="fr-BE" sz="5400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19840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43677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entier){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trouverIndice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(entier) != -1;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997252" y="436510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Coût?</a:t>
            </a:r>
          </a:p>
        </p:txBody>
      </p:sp>
    </p:spTree>
    <p:extLst>
      <p:ext uri="{BB962C8B-B14F-4D97-AF65-F5344CB8AC3E}">
        <p14:creationId xmlns:p14="http://schemas.microsoft.com/office/powerpoint/2010/main" val="4032684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43677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entier){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trouverIndice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(entier) != -1;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Ellipse 2"/>
          <p:cNvSpPr/>
          <p:nvPr/>
        </p:nvSpPr>
        <p:spPr>
          <a:xfrm>
            <a:off x="2195736" y="1340768"/>
            <a:ext cx="1296144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3131840" y="2028617"/>
            <a:ext cx="92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O(n)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997252" y="436510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Coût?</a:t>
            </a:r>
          </a:p>
        </p:txBody>
      </p:sp>
    </p:spTree>
    <p:extLst>
      <p:ext uri="{BB962C8B-B14F-4D97-AF65-F5344CB8AC3E}">
        <p14:creationId xmlns:p14="http://schemas.microsoft.com/office/powerpoint/2010/main" val="3599187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43677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entier){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trouverIndice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(entier) != -1;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Ellipse 2"/>
          <p:cNvSpPr/>
          <p:nvPr/>
        </p:nvSpPr>
        <p:spPr>
          <a:xfrm>
            <a:off x="2195736" y="1340768"/>
            <a:ext cx="1296144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3131840" y="2028617"/>
            <a:ext cx="92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O(n)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997252" y="4365104"/>
            <a:ext cx="92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4078738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4290" y="692696"/>
            <a:ext cx="85689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contientExAequo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- 1; i++) 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i+1; j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j++) 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if(t[i]==t[j])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false;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004048" y="4404504"/>
            <a:ext cx="1165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Coût?</a:t>
            </a:r>
          </a:p>
        </p:txBody>
      </p:sp>
    </p:spTree>
    <p:extLst>
      <p:ext uri="{BB962C8B-B14F-4D97-AF65-F5344CB8AC3E}">
        <p14:creationId xmlns:p14="http://schemas.microsoft.com/office/powerpoint/2010/main" val="2671951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171946"/>
              </p:ext>
            </p:extLst>
          </p:nvPr>
        </p:nvGraphicFramePr>
        <p:xfrm>
          <a:off x="1763688" y="4386015"/>
          <a:ext cx="3495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400" dirty="0"/>
                        <a:t>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/>
                        <a:t>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/>
                        <a:t>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/>
                        <a:t>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>
                          <a:solidFill>
                            <a:schemeClr val="tx1"/>
                          </a:solidFill>
                        </a:rPr>
                        <a:t>0x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635690"/>
              </p:ext>
            </p:extLst>
          </p:nvPr>
        </p:nvGraphicFramePr>
        <p:xfrm>
          <a:off x="1763688" y="4941168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942DBDA-E900-921B-3035-1C5658B4701E}"/>
              </a:ext>
            </a:extLst>
          </p:cNvPr>
          <p:cNvSpPr/>
          <p:nvPr/>
        </p:nvSpPr>
        <p:spPr>
          <a:xfrm>
            <a:off x="454290" y="692696"/>
            <a:ext cx="85689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contientExAequo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- 1; i++) 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i+1; j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j++) 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if(t[i]==t[j])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false;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228274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954069"/>
              </p:ext>
            </p:extLst>
          </p:nvPr>
        </p:nvGraphicFramePr>
        <p:xfrm>
          <a:off x="1763688" y="4386015"/>
          <a:ext cx="3495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400" dirty="0"/>
                        <a:t>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/>
                        <a:t>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/>
                        <a:t>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/>
                        <a:t>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>
                          <a:solidFill>
                            <a:schemeClr val="tx1"/>
                          </a:solidFill>
                        </a:rPr>
                        <a:t>0x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097317"/>
              </p:ext>
            </p:extLst>
          </p:nvPr>
        </p:nvGraphicFramePr>
        <p:xfrm>
          <a:off x="1763688" y="4941168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6341260" y="407707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382472" y="472514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1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123728" y="5698023"/>
            <a:ext cx="0" cy="27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780931" y="5698023"/>
            <a:ext cx="0" cy="2791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7054495">
            <a:off x="1631202" y="3837621"/>
            <a:ext cx="1813999" cy="1775040"/>
          </a:xfrm>
          <a:prstGeom prst="arc">
            <a:avLst>
              <a:gd name="adj1" fmla="val 18340229"/>
              <a:gd name="adj2" fmla="val 0"/>
            </a:avLst>
          </a:prstGeom>
          <a:ln w="44450">
            <a:solidFill>
              <a:schemeClr val="tx1">
                <a:lumMod val="95000"/>
                <a:lumOff val="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61A42F-7870-3A9B-2B4F-3DC46833C6AB}"/>
              </a:ext>
            </a:extLst>
          </p:cNvPr>
          <p:cNvSpPr/>
          <p:nvPr/>
        </p:nvSpPr>
        <p:spPr>
          <a:xfrm>
            <a:off x="454290" y="692696"/>
            <a:ext cx="85689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contientExAequo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- 1; i++) 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i+1; j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j++) 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if(t[i]==t[j])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false;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151050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32333"/>
              </p:ext>
            </p:extLst>
          </p:nvPr>
        </p:nvGraphicFramePr>
        <p:xfrm>
          <a:off x="1763688" y="4386015"/>
          <a:ext cx="3495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400" dirty="0"/>
                        <a:t>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/>
                        <a:t>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/>
                        <a:t>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/>
                        <a:t>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>
                          <a:solidFill>
                            <a:schemeClr val="tx1"/>
                          </a:solidFill>
                        </a:rPr>
                        <a:t>0x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551269"/>
              </p:ext>
            </p:extLst>
          </p:nvPr>
        </p:nvGraphicFramePr>
        <p:xfrm>
          <a:off x="1763688" y="4941168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6341260" y="407707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382472" y="472514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2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123728" y="5698023"/>
            <a:ext cx="0" cy="27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3491880" y="5698023"/>
            <a:ext cx="0" cy="2791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 rot="8061792">
            <a:off x="1678005" y="3790371"/>
            <a:ext cx="1971566" cy="2002158"/>
          </a:xfrm>
          <a:prstGeom prst="arc">
            <a:avLst/>
          </a:prstGeom>
          <a:ln w="444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DDAB76-C67B-DB9F-EAA3-7C14DE3BA316}"/>
              </a:ext>
            </a:extLst>
          </p:cNvPr>
          <p:cNvSpPr/>
          <p:nvPr/>
        </p:nvSpPr>
        <p:spPr>
          <a:xfrm>
            <a:off x="454290" y="692696"/>
            <a:ext cx="85689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contientExAequo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- 1; i++) 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i+1; j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j++) 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if(t[i]==t[j])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false;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14165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42694"/>
              </p:ext>
            </p:extLst>
          </p:nvPr>
        </p:nvGraphicFramePr>
        <p:xfrm>
          <a:off x="1763688" y="4386015"/>
          <a:ext cx="3495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400" dirty="0"/>
                        <a:t>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/>
                        <a:t>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/>
                        <a:t>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/>
                        <a:t>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>
                          <a:solidFill>
                            <a:schemeClr val="tx1"/>
                          </a:solidFill>
                        </a:rPr>
                        <a:t>0x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978880"/>
              </p:ext>
            </p:extLst>
          </p:nvPr>
        </p:nvGraphicFramePr>
        <p:xfrm>
          <a:off x="1763688" y="4941168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6341260" y="407707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382472" y="472514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3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123728" y="5698023"/>
            <a:ext cx="0" cy="27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211960" y="5698023"/>
            <a:ext cx="0" cy="2791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 rot="7712579">
            <a:off x="1972949" y="3656318"/>
            <a:ext cx="2556699" cy="2335430"/>
          </a:xfrm>
          <a:prstGeom prst="arc">
            <a:avLst>
              <a:gd name="adj1" fmla="val 15990667"/>
              <a:gd name="adj2" fmla="val 1107936"/>
            </a:avLst>
          </a:prstGeom>
          <a:ln w="444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974B48-26F9-8A0A-0668-18B4D32AA31F}"/>
              </a:ext>
            </a:extLst>
          </p:cNvPr>
          <p:cNvSpPr/>
          <p:nvPr/>
        </p:nvSpPr>
        <p:spPr>
          <a:xfrm>
            <a:off x="454290" y="692696"/>
            <a:ext cx="85689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contientExAequo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- 1; i++) 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i+1; j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j++) 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if(t[i]==t[j])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false;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981633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269759"/>
              </p:ext>
            </p:extLst>
          </p:nvPr>
        </p:nvGraphicFramePr>
        <p:xfrm>
          <a:off x="1763688" y="4386015"/>
          <a:ext cx="3495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400" dirty="0"/>
                        <a:t>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/>
                        <a:t>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/>
                        <a:t>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/>
                        <a:t>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>
                          <a:solidFill>
                            <a:schemeClr val="tx1"/>
                          </a:solidFill>
                        </a:rPr>
                        <a:t>1x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851671"/>
              </p:ext>
            </p:extLst>
          </p:nvPr>
        </p:nvGraphicFramePr>
        <p:xfrm>
          <a:off x="1763688" y="4941168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6341260" y="407707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382472" y="472514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4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123728" y="5698023"/>
            <a:ext cx="0" cy="27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932040" y="5680706"/>
            <a:ext cx="0" cy="2791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 rot="7712579">
            <a:off x="1825690" y="3127914"/>
            <a:ext cx="3246646" cy="3029253"/>
          </a:xfrm>
          <a:prstGeom prst="arc">
            <a:avLst>
              <a:gd name="adj1" fmla="val 15860153"/>
              <a:gd name="adj2" fmla="val 1328576"/>
            </a:avLst>
          </a:prstGeom>
          <a:ln w="444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C518E3-019F-A839-2176-01D66A97F6A3}"/>
              </a:ext>
            </a:extLst>
          </p:cNvPr>
          <p:cNvSpPr/>
          <p:nvPr/>
        </p:nvSpPr>
        <p:spPr>
          <a:xfrm>
            <a:off x="454290" y="692696"/>
            <a:ext cx="85689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contientExAequo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- 1; i++) 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i+1; j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j++) 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if(t[i]==t[j])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false;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0062173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19152"/>
              </p:ext>
            </p:extLst>
          </p:nvPr>
        </p:nvGraphicFramePr>
        <p:xfrm>
          <a:off x="1763688" y="4386015"/>
          <a:ext cx="3495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400" dirty="0"/>
                        <a:t>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/>
                        <a:t>2x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/>
                        <a:t>2x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/>
                        <a:t>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>
                          <a:solidFill>
                            <a:schemeClr val="tx1"/>
                          </a:solidFill>
                        </a:rPr>
                        <a:t>1x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531819"/>
              </p:ext>
            </p:extLst>
          </p:nvPr>
        </p:nvGraphicFramePr>
        <p:xfrm>
          <a:off x="1763688" y="4941168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6341260" y="407707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1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382472" y="472514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2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771800" y="5680706"/>
            <a:ext cx="0" cy="27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3563888" y="5650465"/>
            <a:ext cx="0" cy="2791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7026202">
            <a:off x="2250353" y="3771671"/>
            <a:ext cx="1810595" cy="1830183"/>
          </a:xfrm>
          <a:prstGeom prst="arc">
            <a:avLst>
              <a:gd name="adj1" fmla="val 18340229"/>
              <a:gd name="adj2" fmla="val 0"/>
            </a:avLst>
          </a:prstGeom>
          <a:ln w="44450">
            <a:solidFill>
              <a:schemeClr val="tx1">
                <a:lumMod val="95000"/>
                <a:lumOff val="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4C576C-1CB4-ABF0-0A95-D5F93EE07157}"/>
              </a:ext>
            </a:extLst>
          </p:cNvPr>
          <p:cNvSpPr/>
          <p:nvPr/>
        </p:nvSpPr>
        <p:spPr>
          <a:xfrm>
            <a:off x="454290" y="692696"/>
            <a:ext cx="85689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contientExAequo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- 1; i++) 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i+1; j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j++) 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if(t[i]==t[j])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false;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351816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91775F5-260B-35C5-2C45-3FC2CE8BF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6646"/>
            <a:ext cx="9144000" cy="586470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D97AD8C-C587-7FD4-086A-C9DAF75BF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562" y="6453336"/>
            <a:ext cx="47148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779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579476"/>
              </p:ext>
            </p:extLst>
          </p:nvPr>
        </p:nvGraphicFramePr>
        <p:xfrm>
          <a:off x="1763688" y="4386015"/>
          <a:ext cx="3495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400" dirty="0"/>
                        <a:t>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/>
                        <a:t>2x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/>
                        <a:t>2x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/>
                        <a:t>2x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>
                          <a:solidFill>
                            <a:schemeClr val="tx1"/>
                          </a:solidFill>
                        </a:rPr>
                        <a:t>1x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276874"/>
              </p:ext>
            </p:extLst>
          </p:nvPr>
        </p:nvGraphicFramePr>
        <p:xfrm>
          <a:off x="1763688" y="4941168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6341260" y="407707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1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382472" y="472514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3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771800" y="5680706"/>
            <a:ext cx="0" cy="27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211960" y="5630459"/>
            <a:ext cx="0" cy="2791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 rot="8061792">
            <a:off x="2542902" y="3766314"/>
            <a:ext cx="1971566" cy="2002158"/>
          </a:xfrm>
          <a:prstGeom prst="arc">
            <a:avLst/>
          </a:prstGeom>
          <a:ln w="444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2F694F-52E8-8469-B831-22873E7FC650}"/>
              </a:ext>
            </a:extLst>
          </p:cNvPr>
          <p:cNvSpPr/>
          <p:nvPr/>
        </p:nvSpPr>
        <p:spPr>
          <a:xfrm>
            <a:off x="454290" y="692696"/>
            <a:ext cx="85689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contientExAequo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- 1; i++) 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i+1; j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j++) 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if(t[i]==t[j])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false;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185058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844727"/>
              </p:ext>
            </p:extLst>
          </p:nvPr>
        </p:nvGraphicFramePr>
        <p:xfrm>
          <a:off x="1763688" y="4386015"/>
          <a:ext cx="3495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400" dirty="0"/>
                        <a:t>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/>
                        <a:t>2x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/>
                        <a:t>2x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/>
                        <a:t>2x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>
                          <a:solidFill>
                            <a:schemeClr val="tx1"/>
                          </a:solidFill>
                        </a:rPr>
                        <a:t>2x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290767"/>
              </p:ext>
            </p:extLst>
          </p:nvPr>
        </p:nvGraphicFramePr>
        <p:xfrm>
          <a:off x="1763688" y="4941168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6341260" y="407707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1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382472" y="472514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4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771800" y="5680706"/>
            <a:ext cx="0" cy="27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5004048" y="5680706"/>
            <a:ext cx="0" cy="2791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7712579">
            <a:off x="2627245" y="3656318"/>
            <a:ext cx="2556699" cy="2335430"/>
          </a:xfrm>
          <a:prstGeom prst="arc">
            <a:avLst>
              <a:gd name="adj1" fmla="val 15990667"/>
              <a:gd name="adj2" fmla="val 1107936"/>
            </a:avLst>
          </a:prstGeom>
          <a:ln w="444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F078AF-6955-4699-9BAE-E1B9E06CC2E3}"/>
              </a:ext>
            </a:extLst>
          </p:cNvPr>
          <p:cNvSpPr/>
          <p:nvPr/>
        </p:nvSpPr>
        <p:spPr>
          <a:xfrm>
            <a:off x="454290" y="692696"/>
            <a:ext cx="85689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contientExAequo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- 1; i++) 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i+1; j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j++) 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if(t[i]==t[j])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false;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798060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069516"/>
              </p:ext>
            </p:extLst>
          </p:nvPr>
        </p:nvGraphicFramePr>
        <p:xfrm>
          <a:off x="1763688" y="4386015"/>
          <a:ext cx="3495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400" dirty="0"/>
                        <a:t>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/>
                        <a:t>2x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/>
                        <a:t>3x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/>
                        <a:t>3x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>
                          <a:solidFill>
                            <a:schemeClr val="tx1"/>
                          </a:solidFill>
                        </a:rPr>
                        <a:t>2x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214096"/>
              </p:ext>
            </p:extLst>
          </p:nvPr>
        </p:nvGraphicFramePr>
        <p:xfrm>
          <a:off x="1763688" y="4941168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6341260" y="407707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2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382472" y="472514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3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3491880" y="5680706"/>
            <a:ext cx="0" cy="27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355976" y="5680706"/>
            <a:ext cx="0" cy="2791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 rot="7026202">
            <a:off x="3021547" y="3810051"/>
            <a:ext cx="1810595" cy="1830183"/>
          </a:xfrm>
          <a:prstGeom prst="arc">
            <a:avLst>
              <a:gd name="adj1" fmla="val 18340229"/>
              <a:gd name="adj2" fmla="val 0"/>
            </a:avLst>
          </a:prstGeom>
          <a:ln w="44450">
            <a:solidFill>
              <a:schemeClr val="tx1">
                <a:lumMod val="95000"/>
                <a:lumOff val="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E53829-3C61-C315-E66C-7E64F9303E71}"/>
              </a:ext>
            </a:extLst>
          </p:cNvPr>
          <p:cNvSpPr/>
          <p:nvPr/>
        </p:nvSpPr>
        <p:spPr>
          <a:xfrm>
            <a:off x="454290" y="692696"/>
            <a:ext cx="85689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contientExAequo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- 1; i++) 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i+1; j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j++) 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if(t[i]==t[j])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false;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198556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462924"/>
              </p:ext>
            </p:extLst>
          </p:nvPr>
        </p:nvGraphicFramePr>
        <p:xfrm>
          <a:off x="1763688" y="4386015"/>
          <a:ext cx="3495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400" dirty="0"/>
                        <a:t>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/>
                        <a:t>2x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/>
                        <a:t>3x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/>
                        <a:t>3x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>
                          <a:solidFill>
                            <a:schemeClr val="tx1"/>
                          </a:solidFill>
                        </a:rPr>
                        <a:t>3x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974081"/>
              </p:ext>
            </p:extLst>
          </p:nvPr>
        </p:nvGraphicFramePr>
        <p:xfrm>
          <a:off x="1763688" y="4941168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6341260" y="407707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2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382472" y="472514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4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3491880" y="5680706"/>
            <a:ext cx="0" cy="27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932040" y="5680706"/>
            <a:ext cx="0" cy="2791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8061792">
            <a:off x="3190974" y="3781034"/>
            <a:ext cx="1971566" cy="2002158"/>
          </a:xfrm>
          <a:prstGeom prst="arc">
            <a:avLst/>
          </a:prstGeom>
          <a:ln w="444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5DE72C-0483-4A03-E2D1-2DA0C7DDB13C}"/>
              </a:ext>
            </a:extLst>
          </p:cNvPr>
          <p:cNvSpPr/>
          <p:nvPr/>
        </p:nvSpPr>
        <p:spPr>
          <a:xfrm>
            <a:off x="454290" y="692696"/>
            <a:ext cx="85689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contientExAequo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- 1; i++) 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i+1; j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j++) 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if(t[i]==t[j])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false;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001417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708921" y="3578705"/>
            <a:ext cx="1165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Coût?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EAADC5-0BEF-C7C5-8666-2AB2693193AF}"/>
              </a:ext>
            </a:extLst>
          </p:cNvPr>
          <p:cNvSpPr/>
          <p:nvPr/>
        </p:nvSpPr>
        <p:spPr>
          <a:xfrm>
            <a:off x="454290" y="692696"/>
            <a:ext cx="85689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contientExAequo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- 1; i++) 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i+1; j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j++) 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if(t[i]==t[j])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false;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91784007-530C-C8AB-530B-5B451194A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121547"/>
              </p:ext>
            </p:extLst>
          </p:nvPr>
        </p:nvGraphicFramePr>
        <p:xfrm>
          <a:off x="1781392" y="5647144"/>
          <a:ext cx="473482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73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4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4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3482">
                  <a:extLst>
                    <a:ext uri="{9D8B030D-6E8A-4147-A177-3AD203B41FA5}">
                      <a16:colId xmlns:a16="http://schemas.microsoft.com/office/drawing/2014/main" val="2166150904"/>
                    </a:ext>
                  </a:extLst>
                </a:gridCol>
                <a:gridCol w="473482">
                  <a:extLst>
                    <a:ext uri="{9D8B030D-6E8A-4147-A177-3AD203B41FA5}">
                      <a16:colId xmlns:a16="http://schemas.microsoft.com/office/drawing/2014/main" val="659920473"/>
                    </a:ext>
                  </a:extLst>
                </a:gridCol>
                <a:gridCol w="473482">
                  <a:extLst>
                    <a:ext uri="{9D8B030D-6E8A-4147-A177-3AD203B41FA5}">
                      <a16:colId xmlns:a16="http://schemas.microsoft.com/office/drawing/2014/main" val="2508832870"/>
                    </a:ext>
                  </a:extLst>
                </a:gridCol>
                <a:gridCol w="473482">
                  <a:extLst>
                    <a:ext uri="{9D8B030D-6E8A-4147-A177-3AD203B41FA5}">
                      <a16:colId xmlns:a16="http://schemas.microsoft.com/office/drawing/2014/main" val="3679045676"/>
                    </a:ext>
                  </a:extLst>
                </a:gridCol>
                <a:gridCol w="473482">
                  <a:extLst>
                    <a:ext uri="{9D8B030D-6E8A-4147-A177-3AD203B41FA5}">
                      <a16:colId xmlns:a16="http://schemas.microsoft.com/office/drawing/2014/main" val="1239174516"/>
                    </a:ext>
                  </a:extLst>
                </a:gridCol>
              </a:tblGrid>
              <a:tr h="463559">
                <a:tc>
                  <a:txBody>
                    <a:bodyPr/>
                    <a:lstStyle/>
                    <a:p>
                      <a:pPr algn="ctr"/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3545230A-864C-B0BC-598F-49FF0C908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27209"/>
              </p:ext>
            </p:extLst>
          </p:nvPr>
        </p:nvGraphicFramePr>
        <p:xfrm>
          <a:off x="1781392" y="4989279"/>
          <a:ext cx="473482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73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4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4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3482">
                  <a:extLst>
                    <a:ext uri="{9D8B030D-6E8A-4147-A177-3AD203B41FA5}">
                      <a16:colId xmlns:a16="http://schemas.microsoft.com/office/drawing/2014/main" val="2166150904"/>
                    </a:ext>
                  </a:extLst>
                </a:gridCol>
                <a:gridCol w="473482">
                  <a:extLst>
                    <a:ext uri="{9D8B030D-6E8A-4147-A177-3AD203B41FA5}">
                      <a16:colId xmlns:a16="http://schemas.microsoft.com/office/drawing/2014/main" val="659920473"/>
                    </a:ext>
                  </a:extLst>
                </a:gridCol>
                <a:gridCol w="473482">
                  <a:extLst>
                    <a:ext uri="{9D8B030D-6E8A-4147-A177-3AD203B41FA5}">
                      <a16:colId xmlns:a16="http://schemas.microsoft.com/office/drawing/2014/main" val="2508832870"/>
                    </a:ext>
                  </a:extLst>
                </a:gridCol>
                <a:gridCol w="473482">
                  <a:extLst>
                    <a:ext uri="{9D8B030D-6E8A-4147-A177-3AD203B41FA5}">
                      <a16:colId xmlns:a16="http://schemas.microsoft.com/office/drawing/2014/main" val="3679045676"/>
                    </a:ext>
                  </a:extLst>
                </a:gridCol>
                <a:gridCol w="473482">
                  <a:extLst>
                    <a:ext uri="{9D8B030D-6E8A-4147-A177-3AD203B41FA5}">
                      <a16:colId xmlns:a16="http://schemas.microsoft.com/office/drawing/2014/main" val="1239174516"/>
                    </a:ext>
                  </a:extLst>
                </a:gridCol>
              </a:tblGrid>
              <a:tr h="463559">
                <a:tc>
                  <a:txBody>
                    <a:bodyPr/>
                    <a:lstStyle/>
                    <a:p>
                      <a:pPr algn="ctr"/>
                      <a:r>
                        <a:rPr lang="fr-BE" sz="2400" b="0" dirty="0"/>
                        <a:t>1x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b="0" dirty="0"/>
                        <a:t>2x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b="0" dirty="0"/>
                        <a:t>3x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b="0" dirty="0" err="1">
                          <a:solidFill>
                            <a:schemeClr val="tx1"/>
                          </a:solidFill>
                        </a:rPr>
                        <a:t>nx</a:t>
                      </a:r>
                      <a:endParaRPr lang="fr-B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ED595BF0-1589-2455-AE4C-3D97F5CEC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669" y="4216690"/>
            <a:ext cx="3905052" cy="72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024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5004048" y="4404504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O(n</a:t>
            </a:r>
            <a:r>
              <a:rPr lang="fr-BE" sz="3200" baseline="30000" dirty="0"/>
              <a:t>2</a:t>
            </a:r>
            <a:r>
              <a:rPr lang="fr-BE" sz="3200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7B49EA-240B-D132-D412-C27244D38E7C}"/>
              </a:ext>
            </a:extLst>
          </p:cNvPr>
          <p:cNvSpPr/>
          <p:nvPr/>
        </p:nvSpPr>
        <p:spPr>
          <a:xfrm>
            <a:off x="454290" y="692696"/>
            <a:ext cx="85689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contientExAequo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- 1; i++) 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i+1; j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j++) 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if(t[i]==t[j])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false;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195963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692696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supprimer(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entier){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if(t[i]==entier){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i; j &lt; nombreEntiers-1; j++)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t[j]=t[j+1];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false;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364088" y="4632236"/>
            <a:ext cx="1165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Coût?</a:t>
            </a:r>
          </a:p>
        </p:txBody>
      </p:sp>
    </p:spTree>
    <p:extLst>
      <p:ext uri="{BB962C8B-B14F-4D97-AF65-F5344CB8AC3E}">
        <p14:creationId xmlns:p14="http://schemas.microsoft.com/office/powerpoint/2010/main" val="35801918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5364088" y="4632236"/>
            <a:ext cx="92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O(n)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4A2F4D-1240-7CF5-47FC-6BB918C7F566}"/>
              </a:ext>
            </a:extLst>
          </p:cNvPr>
          <p:cNvSpPr/>
          <p:nvPr/>
        </p:nvSpPr>
        <p:spPr>
          <a:xfrm>
            <a:off x="611560" y="692696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supprimer(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entier){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if(t[i]==entier){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i; j &lt; nombreEntiers-1; j++)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t[j]=t[j+1];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false;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453160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4290" y="692696"/>
            <a:ext cx="8568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supprimer(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entier){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indice =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trouverIndice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(entier);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if(indice == -1)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false;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supprimerALIndice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(indice);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292080" y="3717032"/>
            <a:ext cx="1165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Coût?</a:t>
            </a:r>
          </a:p>
        </p:txBody>
      </p:sp>
    </p:spTree>
    <p:extLst>
      <p:ext uri="{BB962C8B-B14F-4D97-AF65-F5344CB8AC3E}">
        <p14:creationId xmlns:p14="http://schemas.microsoft.com/office/powerpoint/2010/main" val="15510197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355976" y="1692001"/>
            <a:ext cx="92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O(n)</a:t>
            </a:r>
          </a:p>
        </p:txBody>
      </p:sp>
      <p:sp>
        <p:nvSpPr>
          <p:cNvPr id="5" name="Ellipse 4"/>
          <p:cNvSpPr/>
          <p:nvPr/>
        </p:nvSpPr>
        <p:spPr>
          <a:xfrm>
            <a:off x="899592" y="2492896"/>
            <a:ext cx="2412268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ZoneTexte 6"/>
          <p:cNvSpPr txBox="1"/>
          <p:nvPr/>
        </p:nvSpPr>
        <p:spPr>
          <a:xfrm>
            <a:off x="3260844" y="3212976"/>
            <a:ext cx="92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O(n)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292080" y="3717032"/>
            <a:ext cx="92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O(n)</a:t>
            </a:r>
          </a:p>
        </p:txBody>
      </p:sp>
      <p:sp>
        <p:nvSpPr>
          <p:cNvPr id="9" name="Ellipse 8"/>
          <p:cNvSpPr/>
          <p:nvPr/>
        </p:nvSpPr>
        <p:spPr>
          <a:xfrm>
            <a:off x="2771800" y="1196752"/>
            <a:ext cx="196439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DA1CCC-6C3F-BDA9-050F-3460FDF88009}"/>
              </a:ext>
            </a:extLst>
          </p:cNvPr>
          <p:cNvSpPr/>
          <p:nvPr/>
        </p:nvSpPr>
        <p:spPr>
          <a:xfrm>
            <a:off x="454290" y="692696"/>
            <a:ext cx="8568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supprimer(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entier){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indice =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trouverIndice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(entier);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if(indice == -1)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false;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supprimerALIndice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(indice);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2584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153521"/>
              </p:ext>
            </p:extLst>
          </p:nvPr>
        </p:nvGraphicFramePr>
        <p:xfrm>
          <a:off x="251517" y="1340768"/>
          <a:ext cx="8640963" cy="398724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60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n  </a:t>
                      </a:r>
                      <a:r>
                        <a:rPr lang="fr-BE" sz="1400" kern="1400" dirty="0">
                          <a:effectLst/>
                        </a:rPr>
                        <a:t>↓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log n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n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n*log n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n²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n³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</a:t>
                      </a:r>
                      <a:r>
                        <a:rPr lang="fr-FR" sz="1400" kern="1400" baseline="30000">
                          <a:effectLst/>
                        </a:rPr>
                        <a:t>n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n!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295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3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30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3628800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4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20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80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400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8000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2*10</a:t>
                      </a:r>
                      <a:r>
                        <a:rPr lang="fr-FR" sz="1400" kern="1400" baseline="30000" dirty="0">
                          <a:effectLst/>
                        </a:rPr>
                        <a:t>18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970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7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700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30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...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384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6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9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300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182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13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130000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8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12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...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938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6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20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20000000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12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18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860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9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30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9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30*10</a:t>
                      </a:r>
                      <a:r>
                        <a:rPr lang="fr-FR" sz="1400" kern="1400" baseline="30000" dirty="0">
                          <a:effectLst/>
                        </a:rPr>
                        <a:t>9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18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27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068B3EC-63ED-A72C-DDD0-1A47E5D87C71}"/>
              </a:ext>
            </a:extLst>
          </p:cNvPr>
          <p:cNvSpPr txBox="1"/>
          <p:nvPr/>
        </p:nvSpPr>
        <p:spPr>
          <a:xfrm>
            <a:off x="4932040" y="709536"/>
            <a:ext cx="3160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/>
              <a:t>Ordre de complexité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70F84F7-B88F-2CA9-37C0-97B0A4B36DED}"/>
              </a:ext>
            </a:extLst>
          </p:cNvPr>
          <p:cNvSpPr/>
          <p:nvPr/>
        </p:nvSpPr>
        <p:spPr>
          <a:xfrm>
            <a:off x="1475656" y="1268760"/>
            <a:ext cx="7344816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234D5EF-AA20-CC39-59C9-8E420F88E0B1}"/>
              </a:ext>
            </a:extLst>
          </p:cNvPr>
          <p:cNvSpPr/>
          <p:nvPr/>
        </p:nvSpPr>
        <p:spPr>
          <a:xfrm>
            <a:off x="150797" y="1772816"/>
            <a:ext cx="936104" cy="3744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A95B33E-1850-95FF-FC6E-4E9A398BEE3C}"/>
              </a:ext>
            </a:extLst>
          </p:cNvPr>
          <p:cNvSpPr txBox="1"/>
          <p:nvPr/>
        </p:nvSpPr>
        <p:spPr>
          <a:xfrm>
            <a:off x="-2756" y="5498450"/>
            <a:ext cx="3164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/>
              <a:t>Nombre de données</a:t>
            </a:r>
          </a:p>
        </p:txBody>
      </p:sp>
    </p:spTree>
    <p:extLst>
      <p:ext uri="{BB962C8B-B14F-4D97-AF65-F5344CB8AC3E}">
        <p14:creationId xmlns:p14="http://schemas.microsoft.com/office/powerpoint/2010/main" val="751775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692696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ajouter(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entier){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agrandirTableSiPleine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]=entier;      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364088" y="4632236"/>
            <a:ext cx="1165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Coût?</a:t>
            </a:r>
          </a:p>
        </p:txBody>
      </p:sp>
    </p:spTree>
    <p:extLst>
      <p:ext uri="{BB962C8B-B14F-4D97-AF65-F5344CB8AC3E}">
        <p14:creationId xmlns:p14="http://schemas.microsoft.com/office/powerpoint/2010/main" val="15741042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1484784"/>
            <a:ext cx="3528392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4508959" y="1444424"/>
            <a:ext cx="92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O(n)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20234" y="3573016"/>
            <a:ext cx="727359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Coût si agrandissement de table : O(N)</a:t>
            </a:r>
          </a:p>
          <a:p>
            <a:endParaRPr lang="fr-BE" sz="3200" dirty="0"/>
          </a:p>
          <a:p>
            <a:r>
              <a:rPr lang="fr-BE" sz="3200" dirty="0"/>
              <a:t>Coût si pas agrandissement de table : O(1)</a:t>
            </a:r>
          </a:p>
          <a:p>
            <a:endParaRPr lang="fr-BE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BADCBE-6F28-5D0F-2BD5-5B61DAC796E0}"/>
              </a:ext>
            </a:extLst>
          </p:cNvPr>
          <p:cNvSpPr/>
          <p:nvPr/>
        </p:nvSpPr>
        <p:spPr>
          <a:xfrm>
            <a:off x="611560" y="692696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ajouter(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entier){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agrandirTableSiPleine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]=entier;      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797275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1484784"/>
            <a:ext cx="3528392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4508959" y="1444424"/>
            <a:ext cx="92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O(n)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20234" y="3573016"/>
            <a:ext cx="878920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>
                <a:solidFill>
                  <a:srgbClr val="00B050"/>
                </a:solidFill>
              </a:rPr>
              <a:t>Coût amorti </a:t>
            </a:r>
            <a:r>
              <a:rPr lang="fr-BE" sz="3200" dirty="0"/>
              <a:t>= 1!!!</a:t>
            </a:r>
          </a:p>
          <a:p>
            <a:endParaRPr lang="fr-BE" sz="3200" dirty="0"/>
          </a:p>
          <a:p>
            <a:r>
              <a:rPr lang="fr-BE" sz="3200" dirty="0"/>
              <a:t>Moyenne de n ajout</a:t>
            </a:r>
          </a:p>
          <a:p>
            <a:endParaRPr lang="fr-BE" sz="3200" dirty="0"/>
          </a:p>
          <a:p>
            <a:r>
              <a:rPr lang="fr-BE" sz="3200" dirty="0"/>
              <a:t>L’agrandissement de la table se fait tous les n ajouts</a:t>
            </a:r>
          </a:p>
          <a:p>
            <a:r>
              <a:rPr lang="fr-BE" sz="3200" dirty="0"/>
              <a:t>si taille x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39672E-1B6B-167B-A79C-409720D442BA}"/>
              </a:ext>
            </a:extLst>
          </p:cNvPr>
          <p:cNvSpPr/>
          <p:nvPr/>
        </p:nvSpPr>
        <p:spPr>
          <a:xfrm>
            <a:off x="611560" y="692696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ajouter(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entier){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agrandirTableSiPleine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]=entier;      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32026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8A3153-7FC0-5F26-28F1-624829543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93" y="3385171"/>
            <a:ext cx="8119814" cy="3302885"/>
          </a:xfrm>
        </p:spPr>
        <p:txBody>
          <a:bodyPr/>
          <a:lstStyle/>
          <a:p>
            <a:pPr marL="0" indent="0" defTabSz="685800">
              <a:buNone/>
              <a:defRPr/>
            </a:pPr>
            <a:r>
              <a:rPr lang="fr-BE" sz="2400" dirty="0">
                <a:solidFill>
                  <a:prstClr val="black"/>
                </a:solidFill>
                <a:latin typeface="Calibri" panose="020F0502020204030204"/>
              </a:rPr>
              <a:t>J’ai 1.000.000 d’éléments :</a:t>
            </a:r>
          </a:p>
          <a:p>
            <a:pPr marL="0" indent="0" defTabSz="685800">
              <a:buNone/>
              <a:defRPr/>
            </a:pPr>
            <a:endParaRPr lang="fr-BE" sz="1200" dirty="0">
              <a:solidFill>
                <a:prstClr val="black"/>
              </a:solidFill>
              <a:latin typeface="Calibri" panose="020F0502020204030204"/>
            </a:endParaRPr>
          </a:p>
          <a:p>
            <a:pPr marL="0" indent="0" defTabSz="685800">
              <a:buNone/>
              <a:defRPr/>
            </a:pPr>
            <a:r>
              <a:rPr lang="fr-BE" sz="2400" dirty="0">
                <a:solidFill>
                  <a:prstClr val="black"/>
                </a:solidFill>
                <a:latin typeface="Calibri" panose="020F0502020204030204"/>
              </a:rPr>
              <a:t>Si l’algorithme en O(1) prend 1 unité de temps,</a:t>
            </a:r>
          </a:p>
          <a:p>
            <a:pPr marL="0" indent="0" defTabSz="685800">
              <a:buNone/>
              <a:defRPr/>
            </a:pPr>
            <a:endParaRPr lang="fr-BE" sz="1200" dirty="0">
              <a:solidFill>
                <a:prstClr val="black"/>
              </a:solidFill>
              <a:latin typeface="Calibri" panose="020F0502020204030204"/>
            </a:endParaRPr>
          </a:p>
          <a:p>
            <a:pPr marL="0" indent="0" defTabSz="685800">
              <a:buNone/>
              <a:defRPr/>
            </a:pPr>
            <a:r>
              <a:rPr lang="fr-BE" sz="2400" dirty="0">
                <a:solidFill>
                  <a:prstClr val="black"/>
                </a:solidFill>
                <a:latin typeface="Calibri" panose="020F0502020204030204"/>
              </a:rPr>
              <a:t>l’algorithme en O(</a:t>
            </a:r>
            <a:r>
              <a:rPr lang="fr-BE" sz="2400" dirty="0" err="1">
                <a:solidFill>
                  <a:prstClr val="black"/>
                </a:solidFill>
                <a:latin typeface="Calibri" panose="020F0502020204030204"/>
              </a:rPr>
              <a:t>logN</a:t>
            </a:r>
            <a:r>
              <a:rPr lang="fr-BE" sz="2400" dirty="0">
                <a:solidFill>
                  <a:prstClr val="black"/>
                </a:solidFill>
                <a:latin typeface="Calibri" panose="020F0502020204030204"/>
              </a:rPr>
              <a:t>) prendra 20 unités de temps,</a:t>
            </a:r>
          </a:p>
          <a:p>
            <a:pPr marL="0" indent="0" defTabSz="685800">
              <a:buNone/>
              <a:defRPr/>
            </a:pPr>
            <a:r>
              <a:rPr lang="fr-BE" sz="2400" dirty="0">
                <a:solidFill>
                  <a:prstClr val="black"/>
                </a:solidFill>
                <a:latin typeface="Calibri" panose="020F0502020204030204"/>
              </a:rPr>
              <a:t>l’algorithme en O(N) prendra 1.000.000 unités de temps,</a:t>
            </a:r>
          </a:p>
          <a:p>
            <a:pPr marL="0" indent="0" defTabSz="685800">
              <a:buNone/>
              <a:defRPr/>
            </a:pPr>
            <a:r>
              <a:rPr lang="fr-BE" sz="2400" dirty="0">
                <a:solidFill>
                  <a:prstClr val="black"/>
                </a:solidFill>
                <a:latin typeface="Calibri" panose="020F0502020204030204"/>
              </a:rPr>
              <a:t>l’algorithme en O(</a:t>
            </a:r>
            <a:r>
              <a:rPr lang="fr-BE" sz="2400" dirty="0" err="1">
                <a:solidFill>
                  <a:prstClr val="black"/>
                </a:solidFill>
                <a:latin typeface="Calibri" panose="020F0502020204030204"/>
              </a:rPr>
              <a:t>NlogN</a:t>
            </a:r>
            <a:r>
              <a:rPr lang="fr-BE" sz="2400" dirty="0">
                <a:solidFill>
                  <a:prstClr val="black"/>
                </a:solidFill>
                <a:latin typeface="Calibri" panose="020F0502020204030204"/>
              </a:rPr>
              <a:t>) prendra 20.000.000 unités de temps,</a:t>
            </a:r>
          </a:p>
          <a:p>
            <a:pPr marL="0" indent="0" defTabSz="685800">
              <a:buNone/>
              <a:defRPr/>
            </a:pPr>
            <a:r>
              <a:rPr lang="fr-BE" sz="2400" dirty="0">
                <a:solidFill>
                  <a:prstClr val="black"/>
                </a:solidFill>
                <a:latin typeface="Calibri" panose="020F0502020204030204"/>
              </a:rPr>
              <a:t>l’algorithme en O(N</a:t>
            </a:r>
            <a:r>
              <a:rPr lang="fr-BE" sz="2400" baseline="30000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lang="fr-BE" sz="2400" dirty="0">
                <a:solidFill>
                  <a:prstClr val="black"/>
                </a:solidFill>
                <a:latin typeface="Calibri" panose="020F0502020204030204"/>
              </a:rPr>
              <a:t>) prendra 10</a:t>
            </a:r>
            <a:r>
              <a:rPr lang="fr-BE" sz="2400" baseline="30000" dirty="0">
                <a:solidFill>
                  <a:prstClr val="black"/>
                </a:solidFill>
                <a:latin typeface="Calibri" panose="020F0502020204030204"/>
              </a:rPr>
              <a:t>12</a:t>
            </a:r>
            <a:r>
              <a:rPr lang="fr-BE" sz="2400" dirty="0">
                <a:solidFill>
                  <a:prstClr val="black"/>
                </a:solidFill>
                <a:latin typeface="Calibri" panose="020F0502020204030204"/>
              </a:rPr>
              <a:t> unités de temps.</a:t>
            </a: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651A4A7-D483-ECA1-757B-752697CA032A}"/>
              </a:ext>
            </a:extLst>
          </p:cNvPr>
          <p:cNvSpPr txBox="1"/>
          <p:nvPr/>
        </p:nvSpPr>
        <p:spPr>
          <a:xfrm>
            <a:off x="7109320" y="4600843"/>
            <a:ext cx="348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fr-BE" sz="3200" dirty="0">
                <a:solidFill>
                  <a:srgbClr val="00B050"/>
                </a:solidFill>
                <a:latin typeface="Calibri" panose="020F0502020204030204"/>
                <a:sym typeface="Wingdings" panose="05000000000000000000" pitchFamily="2" charset="2"/>
              </a:rPr>
              <a:t></a:t>
            </a:r>
            <a:endParaRPr lang="fr-BE" sz="3200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8AA3D2B-7273-0F2A-C5B9-5DC492DAF531}"/>
              </a:ext>
            </a:extLst>
          </p:cNvPr>
          <p:cNvSpPr txBox="1"/>
          <p:nvPr/>
        </p:nvSpPr>
        <p:spPr>
          <a:xfrm>
            <a:off x="6516216" y="4002159"/>
            <a:ext cx="348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fr-BE" sz="3200" dirty="0">
                <a:solidFill>
                  <a:srgbClr val="00B050"/>
                </a:solidFill>
                <a:latin typeface="Calibri" panose="020F0502020204030204"/>
                <a:sym typeface="Wingdings" panose="05000000000000000000" pitchFamily="2" charset="2"/>
              </a:rPr>
              <a:t></a:t>
            </a:r>
            <a:endParaRPr lang="fr-BE" sz="3200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7B53749-5377-D8ED-9F2B-8437362BDC62}"/>
              </a:ext>
            </a:extLst>
          </p:cNvPr>
          <p:cNvSpPr txBox="1"/>
          <p:nvPr/>
        </p:nvSpPr>
        <p:spPr>
          <a:xfrm>
            <a:off x="7590847" y="5055126"/>
            <a:ext cx="348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fr-BE" sz="3200" dirty="0">
                <a:solidFill>
                  <a:srgbClr val="FFC000"/>
                </a:solidFill>
                <a:latin typeface="Calibri" panose="020F0502020204030204"/>
                <a:sym typeface="Wingdings" panose="05000000000000000000" pitchFamily="2" charset="2"/>
              </a:rPr>
              <a:t></a:t>
            </a:r>
            <a:endParaRPr lang="fr-BE" sz="3200" dirty="0">
              <a:solidFill>
                <a:srgbClr val="FFC000"/>
              </a:solidFill>
              <a:latin typeface="Calibri" panose="020F0502020204030204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E5A8AE0-4CF6-9327-8FF5-9E482927B13A}"/>
              </a:ext>
            </a:extLst>
          </p:cNvPr>
          <p:cNvSpPr txBox="1"/>
          <p:nvPr/>
        </p:nvSpPr>
        <p:spPr>
          <a:xfrm>
            <a:off x="8300216" y="5517232"/>
            <a:ext cx="348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fr-BE" sz="3200" dirty="0">
                <a:solidFill>
                  <a:srgbClr val="FFC000"/>
                </a:solidFill>
                <a:latin typeface="Calibri" panose="020F0502020204030204"/>
                <a:sym typeface="Wingdings" panose="05000000000000000000" pitchFamily="2" charset="2"/>
              </a:rPr>
              <a:t></a:t>
            </a:r>
            <a:endParaRPr lang="fr-BE" sz="3200" dirty="0">
              <a:solidFill>
                <a:srgbClr val="FFC000"/>
              </a:solidFill>
              <a:latin typeface="Calibri" panose="020F0502020204030204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1D998E5-0268-59BF-8C54-514B3BD75CC9}"/>
              </a:ext>
            </a:extLst>
          </p:cNvPr>
          <p:cNvSpPr txBox="1"/>
          <p:nvPr/>
        </p:nvSpPr>
        <p:spPr>
          <a:xfrm>
            <a:off x="7242167" y="6021288"/>
            <a:ext cx="348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fr-BE" sz="3200" dirty="0">
                <a:solidFill>
                  <a:srgbClr val="FF0000"/>
                </a:solidFill>
                <a:latin typeface="Calibri" panose="020F0502020204030204"/>
                <a:sym typeface="Wingdings" panose="05000000000000000000" pitchFamily="2" charset="2"/>
              </a:rPr>
              <a:t></a:t>
            </a:r>
            <a:endParaRPr lang="fr-BE" sz="3200" dirty="0">
              <a:solidFill>
                <a:srgbClr val="FF0000"/>
              </a:solidFill>
              <a:latin typeface="Calibri" panose="020F0502020204030204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BE0DCF-5525-A124-78C4-6FF6BEA1A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49" y="135931"/>
            <a:ext cx="5830507" cy="27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3568" y="836712"/>
            <a:ext cx="8208912" cy="5535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FR" sz="3200" dirty="0"/>
              <a:t>Le facteur de proportionnalité est négligé.</a:t>
            </a:r>
            <a:endParaRPr lang="fr-BE" sz="3200" dirty="0"/>
          </a:p>
          <a:p>
            <a:pPr hangingPunct="0"/>
            <a:r>
              <a:rPr lang="fr-FR" sz="3200" dirty="0"/>
              <a:t>Il ne sera utilisé que pour départager deux algorithmes qui ont le même ordre de complexité.</a:t>
            </a:r>
          </a:p>
          <a:p>
            <a:pPr hangingPunct="0"/>
            <a:endParaRPr lang="fr-FR" sz="3200" dirty="0"/>
          </a:p>
          <a:p>
            <a:pPr hangingPunct="0"/>
            <a:r>
              <a:rPr lang="fr-FR" sz="3200" dirty="0"/>
              <a:t>O(n/2)</a:t>
            </a:r>
          </a:p>
          <a:p>
            <a:pPr hangingPunct="0"/>
            <a:endParaRPr lang="fr-FR" sz="3200" dirty="0"/>
          </a:p>
          <a:p>
            <a:pPr hangingPunct="0"/>
            <a:r>
              <a:rPr lang="fr-FR" sz="3200" dirty="0"/>
              <a:t>O(n) 					O(n)</a:t>
            </a:r>
          </a:p>
          <a:p>
            <a:pPr hangingPunct="0"/>
            <a:endParaRPr lang="fr-FR" sz="3200" dirty="0"/>
          </a:p>
          <a:p>
            <a:pPr hangingPunct="0"/>
            <a:r>
              <a:rPr lang="fr-FR" sz="3200" dirty="0"/>
              <a:t>O(2n)</a:t>
            </a:r>
          </a:p>
          <a:p>
            <a:pPr hangingPunct="0"/>
            <a:endParaRPr lang="fr-BE" sz="3200" dirty="0"/>
          </a:p>
        </p:txBody>
      </p:sp>
      <p:sp>
        <p:nvSpPr>
          <p:cNvPr id="4" name="Accolade fermante 3"/>
          <p:cNvSpPr/>
          <p:nvPr/>
        </p:nvSpPr>
        <p:spPr>
          <a:xfrm>
            <a:off x="3275856" y="3429000"/>
            <a:ext cx="432048" cy="244827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2891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Exemples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DA26D8-1C59-E66C-6CDF-B6F517AB29FD}"/>
              </a:ext>
            </a:extLst>
          </p:cNvPr>
          <p:cNvSpPr/>
          <p:nvPr/>
        </p:nvSpPr>
        <p:spPr>
          <a:xfrm>
            <a:off x="621904" y="1720840"/>
            <a:ext cx="80648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TableauNonTrieDEntiersV4 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[] t;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taille logique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Les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entiers occupent les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premières cases du tableau!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PAS DE TROU!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L'ordre des entiers doit être conservé lors des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suppressions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Il faut agrandir la table si nécessaire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449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43677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entier){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if(t[i]==entier)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false;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942661" y="3933056"/>
            <a:ext cx="1258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Coût ?</a:t>
            </a:r>
          </a:p>
        </p:txBody>
      </p:sp>
    </p:spTree>
    <p:extLst>
      <p:ext uri="{BB962C8B-B14F-4D97-AF65-F5344CB8AC3E}">
        <p14:creationId xmlns:p14="http://schemas.microsoft.com/office/powerpoint/2010/main" val="5984018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3298</Words>
  <Application>Microsoft Office PowerPoint</Application>
  <PresentationFormat>Affichage à l'écran (4:3)</PresentationFormat>
  <Paragraphs>898</Paragraphs>
  <Slides>52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Courier New</vt:lpstr>
      <vt:lpstr>Times New Roman</vt:lpstr>
      <vt:lpstr>Thème Office</vt:lpstr>
      <vt:lpstr>Complexité d’un algorithme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Exemples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</dc:creator>
  <cp:lastModifiedBy>Annick Dupont</cp:lastModifiedBy>
  <cp:revision>91</cp:revision>
  <dcterms:created xsi:type="dcterms:W3CDTF">2013-11-15T12:19:02Z</dcterms:created>
  <dcterms:modified xsi:type="dcterms:W3CDTF">2024-01-24T13:21:39Z</dcterms:modified>
</cp:coreProperties>
</file>