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7" r:id="rId3"/>
    <p:sldId id="298" r:id="rId4"/>
    <p:sldId id="301" r:id="rId5"/>
    <p:sldId id="302" r:id="rId6"/>
    <p:sldId id="299" r:id="rId7"/>
    <p:sldId id="300" r:id="rId8"/>
    <p:sldId id="295" r:id="rId9"/>
    <p:sldId id="287" r:id="rId10"/>
    <p:sldId id="260" r:id="rId11"/>
    <p:sldId id="261" r:id="rId12"/>
    <p:sldId id="303" r:id="rId13"/>
    <p:sldId id="286" r:id="rId14"/>
    <p:sldId id="258" r:id="rId15"/>
    <p:sldId id="263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EA96-4BBB-4727-93FC-F0197F8606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A599-B36D-4379-B30C-C727D47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6B63F24-F4C7-43DF-93C5-C170F0928A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F71EBB2E-0468-4006-A4F2-E492F7C586E4}" type="slidenum">
              <a:rPr kumimoji="0"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3E7AA3F-F06C-49AA-B437-550BDA9F0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BBEEA9-DFB1-4EBE-973E-586F9FF0A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also related to book exercise 1.10 about printing 1000 copies of "All work and no play makes Jack a dull boy"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CEC1-7866-4ABD-A3BF-36A654FA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70997-949E-4196-98FD-15F68F638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F8D3-128D-4554-9530-23A7995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C364-0EF9-4306-BDA9-221F43E6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8D7AF-9D69-450A-978F-2834EDD6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8498-1E5B-4137-9055-F042203E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AD62B-6A45-4462-8CE2-7F0F17A96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47F8-8A08-44B0-AC0C-C8518097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386A-9253-47D2-936F-09DF87AD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3849-7A2D-4623-92F6-47D6BC4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C0949-7268-403E-94A6-8EEC66F9A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7BA9C-4ABB-4C24-A97B-1D2F8B47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BAF4-3296-42FF-BB61-AFFCAFC0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FB99-B54C-4CFE-B11C-1FA86355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F117-54FA-452F-BAED-6E41BB7B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E5C6-AD0A-414F-928C-4EFAC89D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0612-68CA-4B0E-A675-E0B8EBEC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88A0-C1A6-469C-AD74-8E4B6459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E453-AFE4-42D6-9951-71C06AAE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A1E4-6761-4AFF-BEE0-B96E5CF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1F7A-BF3C-42F4-B2B4-F4C2B7E2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C528-0EDA-41F8-8D49-F7D96419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3DEF-E270-453E-AF9D-C5C7CC55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13F7-7EA7-486E-9E3F-0E3DBD0A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B289-D1A6-4033-8EE2-1C8B2F0F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648-5561-461A-8932-1325EF4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6CFB-FFC8-42F5-8940-FF96D72BA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43CD6-18F9-49C8-AF23-C404BDE7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81E4-18EF-4311-83A0-CB79CCBB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2E43-A13C-4B53-9972-8468A5D9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81B33-0183-41A4-AF5B-E20E9DB9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CB97-F05B-4809-B2F9-1E0C3395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7308-8EF8-4A5F-9D21-9BB1888D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98D82-9D3B-4B22-94E6-DE0729E2B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6594F-06FD-416D-BC81-19855AF1A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C96C9-5229-4909-9123-6F0B687A8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4D3E5-D69E-420A-B0A2-9B47DAD5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3B766-D03C-4B68-84C4-81208C4A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772EE-EDC3-437A-AB74-9A37FB36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D147-0758-4B38-A810-D1E0DFCB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B6C39-6785-49D4-8E3B-3A44EAA8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35AB6-58A8-4389-83B4-5FCF7389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5358C-2169-4B05-98A8-64972506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33F30-AF22-4AB8-A2AB-C0D4FE90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32064-9051-46F7-A50F-6A115B7E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2376-CFA6-4453-9065-3F957A65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5967-7C47-482B-8381-F4F46DAE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0A1-7E4E-49DC-95BB-7CAC206F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F163D-8215-4D08-9C75-0134D52B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8B3D2-620D-45F9-A7F7-A1AF3F4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8E08D-504D-4F4E-B749-4FE11ED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483FD-34A2-478E-9D22-C37FC520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8ADB-7199-4D73-B996-EA3F9940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3AFC6-991E-49FD-B03C-3BC1018D5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C1EAF-9F9B-42E0-AD88-477B8E99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5C9AF-9AFD-499D-A043-D51DD8FD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AD8A-D2DB-47D8-B238-1A84366E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D1933-65AB-4B2E-A998-AA0FA653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AA0D2-527E-4C82-9B15-BC2DE268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E44CC-B145-4093-8613-07F30AF8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B8B15-2C41-4F55-B4D3-332A649F7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20C9-C5CE-4EBC-B4EE-3E9B76DE7BF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0B5A-3903-487C-9CCF-C51D4919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FD1B-B7FB-4971-A888-7C20765A7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27834-62CF-4E8B-9461-DC7E54D7E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6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632A2CC-13E5-43D2-B7BF-61657EA600C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12192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Building Java Programs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35FB0AA-8AD1-4D09-9BA5-B5F08856447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36776" y="3092451"/>
            <a:ext cx="7839075" cy="18510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</a:p>
          <a:p>
            <a:pPr marL="0" indent="0" algn="ctr">
              <a:buNone/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617CAD-EC24-4175-B925-F0F94BC0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1379538"/>
            <a:ext cx="1376362" cy="273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72B2570D-FF03-4EEA-B68F-5BDD8E8053E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Initialization	</a:t>
            </a:r>
          </a:p>
        </p:txBody>
      </p:sp>
      <p:sp>
        <p:nvSpPr>
          <p:cNvPr id="16388" name="Content Placeholder 2">
            <a:extLst>
              <a:ext uri="{FF2B5EF4-FFF2-40B4-BE49-F238E27FC236}">
                <a16:creationId xmlns:a16="http://schemas.microsoft.com/office/drawing/2014/main" id="{C035B1C4-517C-4909-B8E0-A4562F7ECC5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for (</a:t>
            </a:r>
            <a:r>
              <a:rPr lang="en-US" altLang="en-US" b="1">
                <a:latin typeface="Courier New" panose="02070309020205020404" pitchFamily="49" charset="0"/>
              </a:rPr>
              <a:t>int i = 1</a:t>
            </a:r>
            <a:r>
              <a:rPr lang="en-US" altLang="en-US">
                <a:latin typeface="Courier New" panose="02070309020205020404" pitchFamily="49" charset="0"/>
              </a:rPr>
              <a:t>; i &lt;= 6; i++)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System.out.println("I am so smart");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Tells Java what variable to use in the loop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Performed once as the loop begins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variable is called a </a:t>
            </a:r>
            <a:r>
              <a:rPr lang="en-US" altLang="en-US" i="1"/>
              <a:t>loop counter</a:t>
            </a:r>
            <a:endParaRPr lang="en-US" altLang="en-US"/>
          </a:p>
          <a:p>
            <a:pPr lvl="2"/>
            <a:endParaRPr lang="en-US" altLang="en-US" sz="800"/>
          </a:p>
          <a:p>
            <a:pPr lvl="2"/>
            <a:r>
              <a:rPr lang="en-US" altLang="en-US"/>
              <a:t>can use any name, not just </a:t>
            </a:r>
            <a:r>
              <a:rPr lang="en-US" altLang="en-US">
                <a:latin typeface="Courier New" panose="02070309020205020404" pitchFamily="49" charset="0"/>
              </a:rPr>
              <a:t>i</a:t>
            </a:r>
          </a:p>
          <a:p>
            <a:pPr lvl="2"/>
            <a:r>
              <a:rPr lang="en-US" altLang="en-US"/>
              <a:t>can start at any value, not just </a:t>
            </a:r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7686-87FE-45D4-8479-4D169B32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1379539"/>
            <a:ext cx="935037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B8AF5069-69A9-482A-A129-EC42467707E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</a:t>
            </a: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60412D96-C3FF-4C26-889A-2FEA86CB8A8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&lt;= 6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("I am so smart");</a:t>
            </a:r>
          </a:p>
          <a:p>
            <a:pPr lvl="1">
              <a:lnSpc>
                <a:spcPct val="80000"/>
              </a:lnSpc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  <a:tabLst>
                <a:tab pos="13716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13716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1371600" algn="l"/>
              </a:tabLs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371600" algn="l"/>
              </a:tabLst>
            </a:pPr>
            <a:r>
              <a:rPr lang="en-US" altLang="en-US" dirty="0"/>
              <a:t>Tests the loop counter variable against a limit</a:t>
            </a:r>
          </a:p>
          <a:p>
            <a:pPr lvl="1">
              <a:tabLst>
                <a:tab pos="1371600" algn="l"/>
              </a:tabLst>
            </a:pPr>
            <a:endParaRPr lang="en-US" altLang="en-US" sz="800" dirty="0"/>
          </a:p>
          <a:p>
            <a:pPr lvl="1">
              <a:tabLst>
                <a:tab pos="1371600" algn="l"/>
              </a:tabLst>
            </a:pPr>
            <a:r>
              <a:rPr lang="en-US" altLang="en-US" dirty="0"/>
              <a:t>Uses comparison operators:</a:t>
            </a:r>
          </a:p>
          <a:p>
            <a:pPr lvl="1"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	</a:t>
            </a:r>
            <a:r>
              <a:rPr lang="en-US" altLang="en-US" dirty="0">
                <a:cs typeface="Courier New" panose="02070309020205020404" pitchFamily="49" charset="0"/>
              </a:rPr>
              <a:t>less than</a:t>
            </a:r>
          </a:p>
          <a:p>
            <a:pPr lvl="1"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&lt;=	</a:t>
            </a:r>
            <a:r>
              <a:rPr lang="en-US" altLang="en-US" dirty="0">
                <a:cs typeface="Courier New" panose="02070309020205020404" pitchFamily="49" charset="0"/>
              </a:rPr>
              <a:t>less than or equal to</a:t>
            </a:r>
          </a:p>
          <a:p>
            <a:pPr lvl="1"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&gt;	</a:t>
            </a:r>
            <a:r>
              <a:rPr lang="en-US" altLang="en-US" dirty="0">
                <a:cs typeface="Courier New" panose="02070309020205020404" pitchFamily="49" charset="0"/>
              </a:rPr>
              <a:t>greater than</a:t>
            </a:r>
          </a:p>
          <a:p>
            <a:pPr lvl="1"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&gt;=	</a:t>
            </a:r>
            <a:r>
              <a:rPr lang="en-US" altLang="en-US" dirty="0">
                <a:cs typeface="Courier New" panose="02070309020205020404" pitchFamily="49" charset="0"/>
              </a:rPr>
              <a:t>greater than or equal 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F00015-B223-4837-A8E2-58FA49E76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9" y="5073650"/>
            <a:ext cx="790575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B82C843-435F-4742-A98F-5C903030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4043364"/>
            <a:ext cx="449262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8A6C085-DB5E-443F-A21D-EFA802BF3F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Increment and decrement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2933289F-64C2-4A84-8260-A08AFC776F2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ctr">
              <a:buNone/>
              <a:tabLst>
                <a:tab pos="4113213" algn="l"/>
              </a:tabLst>
            </a:pPr>
            <a:r>
              <a:rPr lang="en-US" altLang="en-US" i="1" dirty="0"/>
              <a:t>shortcuts to increase or decrease a variable's value by 1</a:t>
            </a:r>
          </a:p>
          <a:p>
            <a:pPr marL="342900" indent="-342900">
              <a:buNone/>
              <a:tabLst>
                <a:tab pos="4113213" algn="l"/>
              </a:tabLst>
            </a:pPr>
            <a:endParaRPr lang="en-US" altLang="en-US" dirty="0"/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u="sng" dirty="0"/>
              <a:t>Shorthand</a:t>
            </a:r>
            <a:r>
              <a:rPr lang="en-US" altLang="en-US" b="1" i="1" dirty="0"/>
              <a:t>	</a:t>
            </a:r>
            <a:r>
              <a:rPr lang="en-US" altLang="en-US" u="sng" dirty="0"/>
              <a:t>Equivalent longer version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++;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+ 1;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--;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- 1;</a:t>
            </a:r>
            <a:endParaRPr lang="en-US" altLang="en-US" sz="2800" dirty="0"/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int x = 2;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x++;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= x + 1;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now stores 3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endParaRPr lang="en-US" altLang="en-US" sz="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double </a:t>
            </a:r>
            <a:r>
              <a:rPr lang="en-US" altLang="en-US" dirty="0" err="1">
                <a:latin typeface="Courier New" panose="02070309020205020404" pitchFamily="49" charset="0"/>
              </a:rPr>
              <a:t>gpa</a:t>
            </a:r>
            <a:r>
              <a:rPr lang="en-US" altLang="en-US" dirty="0">
                <a:latin typeface="Courier New" panose="02070309020205020404" pitchFamily="49" charset="0"/>
              </a:rPr>
              <a:t> = 2.5;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latin typeface="Courier New" panose="02070309020205020404" pitchFamily="49" charset="0"/>
              </a:rPr>
              <a:t>--;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- 1;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now stores 1.5</a:t>
            </a:r>
            <a:endParaRPr lang="en-US" altLang="en-US" b="1" dirty="0">
              <a:solidFill>
                <a:srgbClr val="00808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48D79D-429F-41E5-9D63-CE3710A4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Modify-and-assign operators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82298D5-A44C-4811-AF8E-69813135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ctr">
              <a:buNone/>
              <a:tabLst>
                <a:tab pos="4113213" algn="l"/>
              </a:tabLst>
            </a:pPr>
            <a:r>
              <a:rPr lang="en-US" altLang="en-US" sz="2400" i="1"/>
              <a:t>shortcuts to modify a variable's value</a:t>
            </a:r>
          </a:p>
          <a:p>
            <a:pPr marL="742950" lvl="1" indent="-285750">
              <a:buNone/>
              <a:tabLst>
                <a:tab pos="4113213" algn="l"/>
              </a:tabLst>
            </a:pPr>
            <a:endParaRPr lang="en-US" altLang="en-US" sz="1600" b="1" i="1"/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u="sng"/>
              <a:t>Shorthand</a:t>
            </a:r>
            <a:r>
              <a:rPr lang="en-US" altLang="en-US" b="1" i="1"/>
              <a:t>	</a:t>
            </a:r>
            <a:r>
              <a:rPr lang="en-US" altLang="en-US" u="sng"/>
              <a:t>Equivalent longer version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+=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	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+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-=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	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-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*=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	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*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/=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	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/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%=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	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%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x += 3;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x = x + 3;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gpa -= 0.5;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gpa = gpa - 0.5;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endParaRPr lang="en-US" altLang="en-US" sz="8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number *= 2;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number = number * 2;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E92DB327-50D2-4684-A9D8-93140688B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33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>
            <a:extLst>
              <a:ext uri="{FF2B5EF4-FFF2-40B4-BE49-F238E27FC236}">
                <a16:creationId xmlns:a16="http://schemas.microsoft.com/office/drawing/2014/main" id="{AAB4F25A-0B56-43FE-BA53-BE809F45B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 over a range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ECFAE7-6822-43A9-9FC0-A35B997D04B2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System.out.println("1 squared = " + 1 * 1);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System.out.println("2 squared = " + 2 * 2);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System.out.println("3 squared = " + 3 * 3);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System.out.println("4 squared = " + 4 * 4);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System.out.println("5 squared = " + 5 * 5);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System.out.println("6 squared = " + 6 * 6);</a:t>
            </a:r>
          </a:p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>
                <a:cs typeface="Courier New" panose="02070309020205020404" pitchFamily="49" charset="0"/>
              </a:rPr>
              <a:t>Intuition: "I want to print a line for each number from 1 to 6"</a:t>
            </a:r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endParaRPr lang="en-US" altLang="en-US">
              <a:cs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cs typeface="Courier New" panose="02070309020205020404" pitchFamily="49" charset="0"/>
              </a:rPr>
              <a:t> loop does exactly that!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1800">
                <a:latin typeface="Courier New" panose="02070309020205020404" pitchFamily="49" charset="0"/>
              </a:rPr>
              <a:t>for (int i = 1; i &lt;= 6; i++)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   System.out.println(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>
                <a:latin typeface="Courier New" panose="02070309020205020404" pitchFamily="49" charset="0"/>
              </a:rPr>
              <a:t> + " squared = " +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(i * i)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1800"/>
          </a:p>
          <a:p>
            <a:pPr lvl="1" eaLnBrk="1" hangingPunct="1"/>
            <a:r>
              <a:rPr lang="en-US" altLang="en-US"/>
              <a:t>"For each integer </a:t>
            </a:r>
            <a:r>
              <a:rPr lang="en-US" altLang="en-US" b="1"/>
              <a:t>i</a:t>
            </a:r>
            <a:r>
              <a:rPr lang="en-US" altLang="en-US"/>
              <a:t> from 1 through 6, print ..."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forloop">
            <a:extLst>
              <a:ext uri="{FF2B5EF4-FFF2-40B4-BE49-F238E27FC236}">
                <a16:creationId xmlns:a16="http://schemas.microsoft.com/office/drawing/2014/main" id="{AAFD16CA-EA5A-4F39-8CC1-400218E8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44764"/>
            <a:ext cx="47244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5">
            <a:extLst>
              <a:ext uri="{FF2B5EF4-FFF2-40B4-BE49-F238E27FC236}">
                <a16:creationId xmlns:a16="http://schemas.microsoft.com/office/drawing/2014/main" id="{CF7BE172-EEDD-440F-AB07-B69356732D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walkthrough</a:t>
            </a:r>
          </a:p>
        </p:txBody>
      </p:sp>
      <p:sp>
        <p:nvSpPr>
          <p:cNvPr id="1459204" name="Rectangle 4">
            <a:extLst>
              <a:ext uri="{FF2B5EF4-FFF2-40B4-BE49-F238E27FC236}">
                <a16:creationId xmlns:a16="http://schemas.microsoft.com/office/drawing/2014/main" id="{A996E705-AD68-4B26-A960-166E1A8516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742950" lvl="1" indent="-285750">
              <a:buNone/>
              <a:tabLst>
                <a:tab pos="5943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4;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" squared = " +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*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));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dirty="0" err="1">
                <a:latin typeface="Courier New" panose="02070309020205020404" pitchFamily="49" charset="0"/>
              </a:rPr>
              <a:t>Whoo</a:t>
            </a:r>
            <a:r>
              <a:rPr lang="en-US" altLang="en-US" dirty="0">
                <a:latin typeface="Courier New" panose="02070309020205020404" pitchFamily="49" charset="0"/>
              </a:rPr>
              <a:t>!");</a:t>
            </a:r>
            <a:endParaRPr lang="en-US" altLang="en-US" sz="900" dirty="0"/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342900" indent="-342900">
              <a:buNone/>
              <a:tabLst>
                <a:tab pos="5943600" algn="l"/>
              </a:tabLst>
            </a:pPr>
            <a:r>
              <a:rPr lang="en-US" altLang="en-US" sz="2000" dirty="0"/>
              <a:t>	Output:</a:t>
            </a:r>
            <a:br>
              <a:rPr lang="en-US" altLang="en-US" sz="2000" dirty="0"/>
            </a:br>
            <a:endParaRPr lang="en-US" altLang="en-US" sz="800" dirty="0"/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1 squared = 1</a:t>
            </a:r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2 squared = 4</a:t>
            </a:r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3 squared = 9</a:t>
            </a:r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4 squared = 16</a:t>
            </a:r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Whoo</a:t>
            </a:r>
            <a:r>
              <a:rPr lang="en-US" altLang="en-US" sz="2000" dirty="0">
                <a:latin typeface="Courier New" panose="02070309020205020404" pitchFamily="49" charset="0"/>
              </a:rPr>
              <a:t>!</a:t>
            </a:r>
            <a:endParaRPr lang="en-US" altLang="en-US" sz="2000" dirty="0"/>
          </a:p>
        </p:txBody>
      </p:sp>
      <p:sp>
        <p:nvSpPr>
          <p:cNvPr id="21509" name="TextBox 5">
            <a:extLst>
              <a:ext uri="{FF2B5EF4-FFF2-40B4-BE49-F238E27FC236}">
                <a16:creationId xmlns:a16="http://schemas.microsoft.com/office/drawing/2014/main" id="{2A7F2599-6E36-41CC-9CBC-8FCFD8C8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095376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A775B337-A527-4A23-9537-B499B270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743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1511" name="TextBox 7">
            <a:extLst>
              <a:ext uri="{FF2B5EF4-FFF2-40B4-BE49-F238E27FC236}">
                <a16:creationId xmlns:a16="http://schemas.microsoft.com/office/drawing/2014/main" id="{4CD2282C-D015-40A2-8C24-C9B1DFA59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1095376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1512" name="TextBox 8">
            <a:extLst>
              <a:ext uri="{FF2B5EF4-FFF2-40B4-BE49-F238E27FC236}">
                <a16:creationId xmlns:a16="http://schemas.microsoft.com/office/drawing/2014/main" id="{E50A9A85-3E0C-40E7-91BF-BE40B25EA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3417889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1C985-B2D0-4A42-BDD5-828E3DBEFF5C}"/>
              </a:ext>
            </a:extLst>
          </p:cNvPr>
          <p:cNvSpPr txBox="1"/>
          <p:nvPr/>
        </p:nvSpPr>
        <p:spPr>
          <a:xfrm>
            <a:off x="6000750" y="1095375"/>
            <a:ext cx="228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defRPr/>
            </a:pPr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D2854-7198-4E71-943A-8DE28D53BC77}"/>
              </a:ext>
            </a:extLst>
          </p:cNvPr>
          <p:cNvSpPr txBox="1"/>
          <p:nvPr/>
        </p:nvSpPr>
        <p:spPr>
          <a:xfrm>
            <a:off x="8397875" y="4841875"/>
            <a:ext cx="228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defRPr/>
            </a:pPr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1493F-C2C4-41CC-9C9D-8F8379EF5BBA}"/>
              </a:ext>
            </a:extLst>
          </p:cNvPr>
          <p:cNvSpPr txBox="1"/>
          <p:nvPr/>
        </p:nvSpPr>
        <p:spPr>
          <a:xfrm>
            <a:off x="2530475" y="1624013"/>
            <a:ext cx="228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defRPr/>
            </a:pPr>
            <a:r>
              <a:rPr lang="en-US" b="1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24FFA-F1EA-4A4B-9151-7A493A7DE903}"/>
              </a:ext>
            </a:extLst>
          </p:cNvPr>
          <p:cNvSpPr txBox="1"/>
          <p:nvPr/>
        </p:nvSpPr>
        <p:spPr>
          <a:xfrm>
            <a:off x="8305800" y="4098925"/>
            <a:ext cx="228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  <a:defRPr/>
            </a:pPr>
            <a:r>
              <a:rPr lang="en-US" b="1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1517" name="TextBox 13">
            <a:extLst>
              <a:ext uri="{FF2B5EF4-FFF2-40B4-BE49-F238E27FC236}">
                <a16:creationId xmlns:a16="http://schemas.microsoft.com/office/drawing/2014/main" id="{53155D8B-273B-4CC5-AE7D-C42028F2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860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1518" name="TextBox 15">
            <a:extLst>
              <a:ext uri="{FF2B5EF4-FFF2-40B4-BE49-F238E27FC236}">
                <a16:creationId xmlns:a16="http://schemas.microsoft.com/office/drawing/2014/main" id="{009DD755-B40E-431E-B1FC-AC207F87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2925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b="1">
                <a:solidFill>
                  <a:srgbClr val="00B050"/>
                </a:solidFill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8D9D4D-93E6-4600-A6D6-02B46044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1989138"/>
            <a:ext cx="46482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5B5EC8B-F7F0-4528-B2EA-9316D69FC6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Multi-line loop body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96BECDC-89C5-4907-8F72-A25CC4F3629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("+----+");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3;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("\\    /");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("/    \\");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("+----+");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Output: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+----+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\    /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/    \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\    /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\    /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/    \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/    \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+----+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6127C4-5ACB-46CD-9231-BC39BB03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1" y="1725614"/>
            <a:ext cx="1889125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3DDB385-5F8D-4B75-9E86-592E1D549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1724025"/>
            <a:ext cx="373062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0034FED-B0E7-49EE-B3B4-FBDDD78A67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 for counter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BC0A7D7-76DA-4AD5-A6E9-C4B5E9EE8BF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int highTemp = 5;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for (int i = </a:t>
            </a:r>
            <a:r>
              <a:rPr lang="en-US" altLang="en-US" b="1">
                <a:latin typeface="Courier New" panose="02070309020205020404" pitchFamily="49" charset="0"/>
              </a:rPr>
              <a:t>-3</a:t>
            </a:r>
            <a:r>
              <a:rPr lang="en-US" altLang="en-US">
                <a:latin typeface="Courier New" panose="02070309020205020404" pitchFamily="49" charset="0"/>
              </a:rPr>
              <a:t>; i &lt;= </a:t>
            </a:r>
            <a:r>
              <a:rPr lang="en-US" altLang="en-US" b="1">
                <a:latin typeface="Courier New" panose="02070309020205020404" pitchFamily="49" charset="0"/>
              </a:rPr>
              <a:t>highTemp / 2</a:t>
            </a:r>
            <a:r>
              <a:rPr lang="en-US" altLang="en-US">
                <a:latin typeface="Courier New" panose="02070309020205020404" pitchFamily="49" charset="0"/>
              </a:rPr>
              <a:t>; i++)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System.out.println(i * 1.8 + 32);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Output: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26.6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28.4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30.2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32.0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35.6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CD0A32-51FA-4ECF-9858-965D45F9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3016250"/>
            <a:ext cx="25146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F7482D9-3BFA-4F10-A3D7-D397754D2D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System.out.print</a:t>
            </a:r>
            <a:r>
              <a:rPr lang="en-US" altLang="en-US"/>
              <a:t> 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3C6335F-4BCB-44E9-B825-76AF178479E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Prints without moving to a new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allows you to print partial messages on the same line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int highestTemp = 5;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for (int i = -3; i &lt;= highestTemp / 2; i++)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>
                <a:latin typeface="Courier New" panose="02070309020205020404" pitchFamily="49" charset="0"/>
              </a:rPr>
              <a:t>System.out.print</a:t>
            </a:r>
            <a:r>
              <a:rPr lang="en-US" altLang="en-US">
                <a:latin typeface="Courier New" panose="02070309020205020404" pitchFamily="49" charset="0"/>
              </a:rPr>
              <a:t>((i * 1.8 + 32) + "  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/>
              <a:t>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26.6  28.4  30.2  32.0  33.8  35.6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/>
              <a:t>Concatenate  </a:t>
            </a:r>
            <a:r>
              <a:rPr lang="en-US" altLang="en-US">
                <a:latin typeface="Courier New" panose="02070309020205020404" pitchFamily="49" charset="0"/>
              </a:rPr>
              <a:t>"  "</a:t>
            </a:r>
            <a:r>
              <a:rPr lang="en-US" altLang="en-US"/>
              <a:t>  to separate the numbers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6CF42-471C-4493-A0E7-53E560FB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9" y="2811464"/>
            <a:ext cx="314325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6AF2E6F-7567-4348-A84F-B685073A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1" y="2811464"/>
            <a:ext cx="379413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E12F32C-E840-413D-8534-FE2955DB70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down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C34C7E48-E00C-4C63-8B20-E6F3E9BEAB9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update</a:t>
            </a:r>
            <a:r>
              <a:rPr lang="en-US" altLang="en-US"/>
              <a:t> can use </a:t>
            </a:r>
            <a:r>
              <a:rPr lang="en-US" altLang="en-US">
                <a:latin typeface="Courier New" panose="02070309020205020404" pitchFamily="49" charset="0"/>
              </a:rPr>
              <a:t>--</a:t>
            </a:r>
            <a:r>
              <a:rPr lang="en-US" altLang="en-US"/>
              <a:t> to make the loop count down.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b="1"/>
              <a:t>test</a:t>
            </a:r>
            <a:r>
              <a:rPr lang="en-US" altLang="en-US"/>
              <a:t> must say </a:t>
            </a:r>
            <a:r>
              <a:rPr lang="en-US" altLang="en-US">
                <a:latin typeface="Courier New" panose="02070309020205020404" pitchFamily="49" charset="0"/>
              </a:rPr>
              <a:t>&gt;</a:t>
            </a:r>
            <a:r>
              <a:rPr lang="en-US" altLang="en-US"/>
              <a:t> instead of </a:t>
            </a:r>
            <a:r>
              <a:rPr lang="en-US" altLang="en-US">
                <a:latin typeface="Courier New" panose="02070309020205020404" pitchFamily="49" charset="0"/>
              </a:rPr>
              <a:t>&lt;</a:t>
            </a: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System.out.print("T-minus ");</a:t>
            </a:r>
            <a:endParaRPr lang="en-US" altLang="en-US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for (int i = 10; i </a:t>
            </a:r>
            <a:r>
              <a:rPr lang="en-US" altLang="en-US" b="1">
                <a:latin typeface="Courier New" panose="02070309020205020404" pitchFamily="49" charset="0"/>
              </a:rPr>
              <a:t>&gt;=</a:t>
            </a:r>
            <a:r>
              <a:rPr lang="en-US" altLang="en-US">
                <a:latin typeface="Courier New" panose="02070309020205020404" pitchFamily="49" charset="0"/>
              </a:rPr>
              <a:t> 1; i</a:t>
            </a:r>
            <a:r>
              <a:rPr lang="en-US" altLang="en-US" b="1">
                <a:latin typeface="Courier New" panose="02070309020205020404" pitchFamily="49" charset="0"/>
              </a:rPr>
              <a:t>--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 System.out.print(i + ", 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System.out.println("blastoff!");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System.out.println("The end.");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T-minus 10, 9, 8, 7, 6, 5, 4, 3, 2, 1, blastoff!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The end.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2781-824F-427D-968A-DF4A88C9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for</a:t>
            </a:r>
            <a:r>
              <a:rPr lang="en-US" dirty="0">
                <a:highlight>
                  <a:srgbClr val="E8F2FE"/>
                </a:highlight>
              </a:rPr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014F-011B-44C6-8CC7-04E2FC7AF4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You can do any kind of looping with what we learned up to this point.</a:t>
            </a:r>
          </a:p>
          <a:p>
            <a:pPr lvl="1">
              <a:defRPr/>
            </a:pPr>
            <a:r>
              <a:rPr lang="en-US" dirty="0"/>
              <a:t>For instance, how can we make a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while</a:t>
            </a:r>
            <a:r>
              <a:rPr lang="en-US" dirty="0"/>
              <a:t> loop without the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while</a:t>
            </a:r>
            <a:r>
              <a:rPr lang="en-US" dirty="0"/>
              <a:t> looping structure?</a:t>
            </a:r>
          </a:p>
          <a:p>
            <a:pPr>
              <a:defRPr/>
            </a:pP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while</a:t>
            </a:r>
            <a:r>
              <a:rPr lang="en-US" dirty="0"/>
              <a:t> and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while</a:t>
            </a:r>
            <a:r>
              <a:rPr lang="en-US" dirty="0"/>
              <a:t> are </a:t>
            </a:r>
            <a:r>
              <a:rPr lang="en-US" u="sng" dirty="0"/>
              <a:t>conditionally-controlled loops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A </a:t>
            </a:r>
            <a:r>
              <a:rPr lang="en-US" u="sng" dirty="0"/>
              <a:t>Conditionally-Controlled Loop</a:t>
            </a:r>
            <a:r>
              <a:rPr lang="en-US" dirty="0"/>
              <a:t> executes as long as a particular condition exists. </a:t>
            </a:r>
          </a:p>
          <a:p>
            <a:pPr>
              <a:defRPr/>
            </a:pPr>
            <a:r>
              <a:rPr lang="en-US" dirty="0"/>
              <a:t>However, sometimes you know exactly how many iterations a loop must perform.</a:t>
            </a:r>
          </a:p>
          <a:p>
            <a:pPr lvl="1">
              <a:defRPr/>
            </a:pPr>
            <a:r>
              <a:rPr lang="en-US" dirty="0"/>
              <a:t>A loop that repeats a specific number of times is called a </a:t>
            </a:r>
            <a:r>
              <a:rPr lang="en-US" u="sng" dirty="0"/>
              <a:t>count-controlled loop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For example, you may ask for information about the 12 months about a year.</a:t>
            </a:r>
          </a:p>
          <a:p>
            <a:pPr lvl="1">
              <a:defRPr/>
            </a:pPr>
            <a:r>
              <a:rPr lang="en-US" dirty="0"/>
              <a:t>You can turn conditionally controlled loops into count-controlled loops, but Java provides a structure specifically for this called the </a:t>
            </a:r>
            <a:r>
              <a:rPr lang="en-US" b="1" u="sng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for</a:t>
            </a:r>
            <a:r>
              <a:rPr lang="en-US" u="sng" dirty="0"/>
              <a:t> loop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A0E9-18F6-4AD8-9203-78739318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for</a:t>
            </a:r>
            <a:r>
              <a:rPr lang="en-US" dirty="0">
                <a:highlight>
                  <a:srgbClr val="E8F2FE"/>
                </a:highlight>
              </a:rPr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BAF6-3D32-406A-B1E9-E4CF99F59F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0" y="11430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The for loop has three elements:</a:t>
            </a:r>
          </a:p>
          <a:p>
            <a:pPr marL="777240" lvl="1" indent="-457200">
              <a:buFont typeface="+mj-lt"/>
              <a:buAutoNum type="arabicPeriod"/>
              <a:defRPr/>
            </a:pPr>
            <a:r>
              <a:rPr lang="en-US" dirty="0"/>
              <a:t>It must initialize a control variable to a starting value.</a:t>
            </a:r>
          </a:p>
          <a:p>
            <a:pPr marL="777240" lvl="1" indent="-457200">
              <a:buFont typeface="+mj-lt"/>
              <a:buAutoNum type="arabicPeriod"/>
              <a:defRPr/>
            </a:pPr>
            <a:r>
              <a:rPr lang="en-US" dirty="0"/>
              <a:t>It must test the control variable to see when the loop terminates.</a:t>
            </a:r>
          </a:p>
          <a:p>
            <a:pPr marL="777240" lvl="1" indent="-457200">
              <a:buFont typeface="+mj-lt"/>
              <a:buAutoNum type="arabicPeriod"/>
              <a:defRPr/>
            </a:pPr>
            <a:r>
              <a:rPr lang="en-US" dirty="0"/>
              <a:t>It must update the control variable during each iteration.</a:t>
            </a:r>
          </a:p>
          <a:p>
            <a:pPr>
              <a:defRPr/>
            </a:pPr>
            <a:r>
              <a:rPr lang="en-US" dirty="0"/>
              <a:t>General Form of a for loop: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Initialization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Statement </a:t>
            </a:r>
            <a:r>
              <a:rPr lang="en-US" i="1" dirty="0">
                <a:latin typeface="Courier New"/>
              </a:rPr>
              <a:t>or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 Block</a:t>
            </a:r>
            <a:endParaRPr lang="en-US" i="1" dirty="0"/>
          </a:p>
          <a:p>
            <a:pPr lvl="1">
              <a:defRPr/>
            </a:pPr>
            <a:r>
              <a:rPr lang="en-US" i="1" dirty="0">
                <a:solidFill>
                  <a:srgbClr val="000000"/>
                </a:solidFill>
                <a:latin typeface="Courier New"/>
              </a:rPr>
              <a:t>Initialization</a:t>
            </a:r>
            <a:r>
              <a:rPr lang="en-US" dirty="0"/>
              <a:t> – an </a:t>
            </a:r>
            <a:r>
              <a:rPr lang="en-US" u="sng" dirty="0"/>
              <a:t>initialization expression</a:t>
            </a:r>
            <a:r>
              <a:rPr lang="en-US" dirty="0"/>
              <a:t> that happens once when the loop is first reached.</a:t>
            </a:r>
          </a:p>
          <a:p>
            <a:pPr lvl="2">
              <a:defRPr/>
            </a:pPr>
            <a:r>
              <a:rPr lang="en-US" dirty="0"/>
              <a:t>Normally used to initialize the control variable </a:t>
            </a:r>
          </a:p>
          <a:p>
            <a:pPr lvl="1">
              <a:defRPr/>
            </a:pPr>
            <a:r>
              <a:rPr lang="en-US" i="1" dirty="0">
                <a:solidFill>
                  <a:srgbClr val="000000"/>
                </a:solidFill>
                <a:latin typeface="Courier New"/>
              </a:rPr>
              <a:t>Test</a:t>
            </a:r>
            <a:r>
              <a:rPr lang="en-US" dirty="0"/>
              <a:t> – </a:t>
            </a:r>
            <a:r>
              <a:rPr lang="en-US" dirty="0" err="1"/>
              <a:t>boolean</a:t>
            </a:r>
            <a:r>
              <a:rPr lang="en-US" dirty="0"/>
              <a:t> expression known as the </a:t>
            </a:r>
            <a:r>
              <a:rPr lang="en-US" u="sng" dirty="0"/>
              <a:t>test expression</a:t>
            </a:r>
            <a:r>
              <a:rPr lang="en-US" dirty="0"/>
              <a:t> that controls the execution of the loop.</a:t>
            </a:r>
          </a:p>
          <a:p>
            <a:pPr lvl="2">
              <a:defRPr/>
            </a:pPr>
            <a:r>
              <a:rPr lang="en-US" dirty="0"/>
              <a:t>As long as this is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true</a:t>
            </a:r>
            <a:r>
              <a:rPr lang="en-US" dirty="0"/>
              <a:t>, the loop with iterate again</a:t>
            </a:r>
          </a:p>
          <a:p>
            <a:pPr lvl="2">
              <a:defRPr/>
            </a:pPr>
            <a:r>
              <a:rPr lang="en-US" dirty="0"/>
              <a:t>Note:  the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for</a:t>
            </a:r>
            <a:r>
              <a:rPr lang="en-US" dirty="0"/>
              <a:t> loop is a pretest loop</a:t>
            </a:r>
          </a:p>
          <a:p>
            <a:pPr lvl="1">
              <a:defRPr/>
            </a:pPr>
            <a:r>
              <a:rPr lang="en-US" i="1" dirty="0">
                <a:solidFill>
                  <a:srgbClr val="000000"/>
                </a:solidFill>
                <a:latin typeface="Courier New"/>
              </a:rPr>
              <a:t>Update</a:t>
            </a:r>
            <a:r>
              <a:rPr lang="en-US" dirty="0"/>
              <a:t> – expression known as the </a:t>
            </a:r>
            <a:r>
              <a:rPr lang="en-US" u="sng" dirty="0"/>
              <a:t>update expression</a:t>
            </a:r>
            <a:r>
              <a:rPr lang="en-US" dirty="0"/>
              <a:t> that executes at the end of every iteration</a:t>
            </a:r>
          </a:p>
          <a:p>
            <a:pPr lvl="2">
              <a:defRPr/>
            </a:pPr>
            <a:r>
              <a:rPr lang="en-US" dirty="0"/>
              <a:t>Usually used to change the control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E640B22-3BCF-4E2C-8EE4-F84BBC5F2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22925"/>
            <a:ext cx="7772400" cy="716350"/>
          </a:xfrm>
        </p:spPr>
        <p:txBody>
          <a:bodyPr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>
                <a:latin typeface="Arial" panose="020B0604020202020204" pitchFamily="34" charset="0"/>
              </a:rPr>
              <a:t> Statement, cont.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AA3B74E-0D27-4F8B-B82D-B4A78AF2D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066754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syntax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i="1" dirty="0">
                <a:latin typeface="Courier New" panose="02070309020205020404" pitchFamily="49" charset="0"/>
              </a:rPr>
              <a:t>Initialization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i="1" dirty="0">
                <a:latin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i="1" dirty="0">
                <a:latin typeface="Courier New" panose="02070309020205020404" pitchFamily="49" charset="0"/>
              </a:rPr>
              <a:t>Update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i="1" dirty="0" err="1">
                <a:latin typeface="Courier New" panose="02070309020205020404" pitchFamily="49" charset="0"/>
              </a:rPr>
              <a:t>Body_Statement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 err="1">
                <a:latin typeface="Courier New" panose="02070309020205020404" pitchFamily="49" charset="0"/>
              </a:rPr>
              <a:t>Body_Statement</a:t>
            </a:r>
            <a:r>
              <a:rPr lang="en-US" altLang="en-US" i="1" dirty="0">
                <a:latin typeface="Courier New" panose="02070309020205020404" pitchFamily="49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a simple statement or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a compound statement in </a:t>
            </a:r>
            <a:r>
              <a:rPr lang="en-US" altLang="en-US" dirty="0">
                <a:latin typeface="Courier New" panose="02070309020205020404" pitchFamily="49" charset="0"/>
              </a:rPr>
              <a:t>{}.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corresponding </a:t>
            </a:r>
            <a:r>
              <a:rPr lang="en-US" altLang="en-US" sz="2000" dirty="0">
                <a:latin typeface="Courier New" panose="02070309020205020404" pitchFamily="49" charset="0"/>
              </a:rPr>
              <a:t>while</a:t>
            </a:r>
            <a:r>
              <a:rPr lang="en-US" altLang="en-US" dirty="0">
                <a:latin typeface="Arial" panose="020B0604020202020204" pitchFamily="34" charset="0"/>
              </a:rPr>
              <a:t> statement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Initialization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i="1" dirty="0">
                <a:latin typeface="Courier New" panose="02070309020205020404" pitchFamily="49" charset="0"/>
              </a:rPr>
              <a:t> (Condition)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		</a:t>
            </a:r>
            <a:r>
              <a:rPr lang="en-US" altLang="en-US" i="1" dirty="0" err="1">
                <a:latin typeface="Courier New" panose="02070309020205020404" pitchFamily="49" charset="0"/>
              </a:rPr>
              <a:t>Body_Statement_Including_Update</a:t>
            </a:r>
            <a:endParaRPr lang="en-US" altLang="en-US" i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5F6FD10-77FE-4088-B9F1-1C96521B28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syntax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190ACF4-F189-4E77-9060-DA94492FA45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for (</a:t>
            </a:r>
            <a:r>
              <a:rPr lang="en-US" altLang="en-US" b="1"/>
              <a:t>initialization</a:t>
            </a:r>
            <a:r>
              <a:rPr lang="en-US" altLang="en-US">
                <a:latin typeface="Courier New" panose="02070309020205020404" pitchFamily="49" charset="0"/>
              </a:rPr>
              <a:t>; </a:t>
            </a:r>
            <a:r>
              <a:rPr lang="en-US" altLang="en-US" b="1"/>
              <a:t>test</a:t>
            </a:r>
            <a:r>
              <a:rPr lang="en-US" altLang="en-US">
                <a:latin typeface="Courier New" panose="02070309020205020404" pitchFamily="49" charset="0"/>
              </a:rPr>
              <a:t>; </a:t>
            </a:r>
            <a:r>
              <a:rPr lang="en-US" altLang="en-US" b="1"/>
              <a:t>update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/>
              <a:t>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Perform </a:t>
            </a:r>
            <a:r>
              <a:rPr lang="en-US" altLang="en-US" b="1"/>
              <a:t>initialization</a:t>
            </a:r>
            <a:r>
              <a:rPr lang="en-US" altLang="en-US"/>
              <a:t> once.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Repeat the following: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Check if the </a:t>
            </a:r>
            <a:r>
              <a:rPr lang="en-US" altLang="en-US" b="1"/>
              <a:t>test</a:t>
            </a:r>
            <a:r>
              <a:rPr lang="en-US" altLang="en-US"/>
              <a:t> is true.  If not, stop.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Execute the </a:t>
            </a:r>
            <a:r>
              <a:rPr lang="en-US" altLang="en-US" b="1"/>
              <a:t>statement</a:t>
            </a:r>
            <a:r>
              <a:rPr lang="en-US" altLang="en-US"/>
              <a:t>s.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Perform the </a:t>
            </a:r>
            <a:r>
              <a:rPr lang="en-US" altLang="en-US" b="1"/>
              <a:t>update</a:t>
            </a:r>
            <a:r>
              <a:rPr lang="en-US" altLang="en-US"/>
              <a:t>.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946E02D7-DE81-4205-95B8-7B507E82BAA6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1403350"/>
            <a:ext cx="457200" cy="1905000"/>
            <a:chOff x="4512" y="1632"/>
            <a:chExt cx="288" cy="1056"/>
          </a:xfrm>
        </p:grpSpPr>
        <p:sp>
          <p:nvSpPr>
            <p:cNvPr id="10245" name="AutoShape 5">
              <a:extLst>
                <a:ext uri="{FF2B5EF4-FFF2-40B4-BE49-F238E27FC236}">
                  <a16:creationId xmlns:a16="http://schemas.microsoft.com/office/drawing/2014/main" id="{F014D401-6C54-4360-829E-9F606B346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920"/>
              <a:ext cx="288" cy="768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      body</a:t>
              </a:r>
            </a:p>
          </p:txBody>
        </p:sp>
        <p:sp>
          <p:nvSpPr>
            <p:cNvPr id="10246" name="AutoShape 6">
              <a:extLst>
                <a:ext uri="{FF2B5EF4-FFF2-40B4-BE49-F238E27FC236}">
                  <a16:creationId xmlns:a16="http://schemas.microsoft.com/office/drawing/2014/main" id="{32EA15B5-2F41-4A66-9747-8481C4338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632"/>
              <a:ext cx="288" cy="2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      header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334-CECC-43E0-8B3E-B73262D6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for</a:t>
            </a:r>
            <a:r>
              <a:rPr lang="en-US" dirty="0">
                <a:highlight>
                  <a:srgbClr val="E8F2FE"/>
                </a:highlight>
              </a:rPr>
              <a:t> Loop Flowchart</a:t>
            </a:r>
            <a:endParaRPr lang="en-US" dirty="0"/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84FB2727-9A17-478E-BF0F-6C8474B62DD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67000"/>
            <a:ext cx="7467600" cy="2590800"/>
            <a:chOff x="2590800" y="2963271"/>
            <a:chExt cx="5729766" cy="1939440"/>
          </a:xfrm>
        </p:grpSpPr>
        <p:grpSp>
          <p:nvGrpSpPr>
            <p:cNvPr id="11272" name="Group 4">
              <a:extLst>
                <a:ext uri="{FF2B5EF4-FFF2-40B4-BE49-F238E27FC236}">
                  <a16:creationId xmlns:a16="http://schemas.microsoft.com/office/drawing/2014/main" id="{BE282CC4-7CBA-4FF1-862C-13F0475CB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2963271"/>
              <a:ext cx="3968447" cy="1939440"/>
              <a:chOff x="1581913" y="3797829"/>
              <a:chExt cx="2893474" cy="1877101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C7575A3F-72BF-456F-A1BF-A34F67049137}"/>
                  </a:ext>
                </a:extLst>
              </p:cNvPr>
              <p:cNvSpPr/>
              <p:nvPr/>
            </p:nvSpPr>
            <p:spPr>
              <a:xfrm>
                <a:off x="1581913" y="4140584"/>
                <a:ext cx="1402332" cy="685510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Test </a:t>
                </a:r>
                <a:r>
                  <a:rPr lang="en-US" sz="1400" dirty="0"/>
                  <a:t>Expression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05120E7-FBD3-48BF-95E7-CF8DC683229F}"/>
                  </a:ext>
                </a:extLst>
              </p:cNvPr>
              <p:cNvCxnSpPr>
                <a:stCxn id="15" idx="2"/>
                <a:endCxn id="8" idx="0"/>
              </p:cNvCxnSpPr>
              <p:nvPr/>
            </p:nvCxnSpPr>
            <p:spPr>
              <a:xfrm flipH="1">
                <a:off x="2282635" y="3797829"/>
                <a:ext cx="0" cy="3427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DBCD8-3D37-482F-BCB4-5D908DA91843}"/>
                  </a:ext>
                </a:extLst>
              </p:cNvPr>
              <p:cNvSpPr/>
              <p:nvPr/>
            </p:nvSpPr>
            <p:spPr>
              <a:xfrm>
                <a:off x="3464714" y="4293559"/>
                <a:ext cx="1010673" cy="3807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Statement or Block</a:t>
                </a:r>
              </a:p>
            </p:txBody>
          </p:sp>
          <p:cxnSp>
            <p:nvCxnSpPr>
              <p:cNvPr id="11" name="Elbow Connector 10">
                <a:extLst>
                  <a:ext uri="{FF2B5EF4-FFF2-40B4-BE49-F238E27FC236}">
                    <a16:creationId xmlns:a16="http://schemas.microsoft.com/office/drawing/2014/main" id="{1CD20F1D-084D-4772-9E97-80E71E6AB394}"/>
                  </a:ext>
                </a:extLst>
              </p:cNvPr>
              <p:cNvCxnSpPr>
                <a:stCxn id="8" idx="3"/>
              </p:cNvCxnSpPr>
              <p:nvPr/>
            </p:nvCxnSpPr>
            <p:spPr>
              <a:xfrm flipV="1">
                <a:off x="2984245" y="4483339"/>
                <a:ext cx="486686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690734B-9C06-46F1-81A0-CFB162024215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2264873" y="4826094"/>
                <a:ext cx="17762" cy="8488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80" name="TextBox 12">
                <a:extLst>
                  <a:ext uri="{FF2B5EF4-FFF2-40B4-BE49-F238E27FC236}">
                    <a16:creationId xmlns:a16="http://schemas.microsoft.com/office/drawing/2014/main" id="{15176175-007A-4634-96A4-294222F6F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7517" y="4278290"/>
                <a:ext cx="414818" cy="28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True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2C4CBD-1433-4346-827A-E3A42AC52E6F}"/>
                </a:ext>
              </a:extLst>
            </p:cNvPr>
            <p:cNvSpPr/>
            <p:nvPr/>
          </p:nvSpPr>
          <p:spPr>
            <a:xfrm>
              <a:off x="6934411" y="3475464"/>
              <a:ext cx="1386155" cy="393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Update Expression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96D49815-68AA-4C48-94B3-96C303263D27}"/>
                </a:ext>
              </a:extLst>
            </p:cNvPr>
            <p:cNvCxnSpPr>
              <a:stCxn id="6" idx="0"/>
            </p:cNvCxnSpPr>
            <p:nvPr/>
          </p:nvCxnSpPr>
          <p:spPr>
            <a:xfrm rot="16200000" flipV="1">
              <a:off x="5384080" y="1232055"/>
              <a:ext cx="411180" cy="407563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A27EA-EC14-47D0-BAA4-6CDAF3E96B29}"/>
              </a:ext>
            </a:extLst>
          </p:cNvPr>
          <p:cNvSpPr/>
          <p:nvPr/>
        </p:nvSpPr>
        <p:spPr>
          <a:xfrm>
            <a:off x="2940051" y="1981200"/>
            <a:ext cx="1806575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Initialization Expression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B2B97F-07C8-4662-BF64-A3D5E95D15D9}"/>
              </a:ext>
            </a:extLst>
          </p:cNvPr>
          <p:cNvCxnSpPr>
            <a:endCxn id="15" idx="0"/>
          </p:cNvCxnSpPr>
          <p:nvPr/>
        </p:nvCxnSpPr>
        <p:spPr>
          <a:xfrm>
            <a:off x="3843338" y="1673226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1A863B-6E0A-46C2-95EC-AE9F3D0F7056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7762875" y="3613150"/>
            <a:ext cx="48895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16">
            <a:extLst>
              <a:ext uri="{FF2B5EF4-FFF2-40B4-BE49-F238E27FC236}">
                <a16:creationId xmlns:a16="http://schemas.microsoft.com/office/drawing/2014/main" id="{57CB03C4-85A6-4FBD-8C5C-051E485BC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5294313"/>
            <a:ext cx="829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B0E3-D888-4B48-8765-97C9F4D8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for</a:t>
            </a:r>
            <a:r>
              <a:rPr lang="en-US" dirty="0">
                <a:highlight>
                  <a:srgbClr val="E8F2FE"/>
                </a:highlight>
              </a:rPr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BFA1-90E9-447F-8353-F467EA27F8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count = 0; count &lt; 5; count++)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urier New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This will print “Hello!” 5 times.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First,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count</a:t>
            </a:r>
            <a:r>
              <a:rPr lang="en-US" dirty="0">
                <a:solidFill>
                  <a:srgbClr val="000000"/>
                </a:solidFill>
              </a:rPr>
              <a:t> is initialized to 0.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count</a:t>
            </a:r>
            <a:r>
              <a:rPr lang="en-US" dirty="0">
                <a:solidFill>
                  <a:srgbClr val="000000"/>
                </a:solidFill>
              </a:rPr>
              <a:t> is often called a counter variable because it keeps count of the number of iterations.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Then,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count &lt; 5 </a:t>
            </a:r>
            <a:r>
              <a:rPr lang="en-US" dirty="0">
                <a:solidFill>
                  <a:srgbClr val="000000"/>
                </a:solidFill>
              </a:rPr>
              <a:t>is tested.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It is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 so the body is executed.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Then,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count</a:t>
            </a:r>
            <a:r>
              <a:rPr lang="en-US" dirty="0">
                <a:solidFill>
                  <a:srgbClr val="000000"/>
                </a:solidFill>
              </a:rPr>
              <a:t> is incremented.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This happens 5 times until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count = 5</a:t>
            </a:r>
            <a:r>
              <a:rPr lang="en-US" dirty="0">
                <a:solidFill>
                  <a:srgbClr val="000000"/>
                </a:solidFill>
              </a:rPr>
              <a:t> which makes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count &lt; 5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Note that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count</a:t>
            </a:r>
            <a:r>
              <a:rPr lang="en-US" dirty="0">
                <a:solidFill>
                  <a:srgbClr val="000000"/>
                </a:solidFill>
              </a:rPr>
              <a:t> is declared inside of the loop header, this makes it have block-level scope in the loop.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This implies that it can be used in the body of the loop.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</a:rPr>
              <a:t>The counter variable can be declared outside of the header.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716D33-FD7A-484F-89BA-218135029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22925"/>
            <a:ext cx="7772400" cy="716350"/>
          </a:xfrm>
        </p:spPr>
        <p:txBody>
          <a:bodyPr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>
                <a:latin typeface="Arial" panose="020B0604020202020204" pitchFamily="34" charset="0"/>
              </a:rPr>
              <a:t> Statement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EC419B6-9181-4C5F-B53F-81E077270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2582758"/>
          </a:xfrm>
        </p:spPr>
        <p:txBody>
          <a:bodyPr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sz="2000" dirty="0"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latin typeface="Arial" panose="020B0604020202020204" pitchFamily="34" charset="0"/>
              </a:rPr>
              <a:t> statement executes the body of a loop a fixed number of times.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(count = 0; count &lt; 3; count++)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(count);</a:t>
            </a:r>
          </a:p>
          <a:p>
            <a:pPr lvl="1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(“Done”);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4E31593-C6D9-4B68-9A7E-C5DB94E2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 with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loops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70B7925F-C4F1-43C5-9ECB-31B7E3E7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So far, repeating a statement is redundant: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dirty="0"/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("Homer says:");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("I am so smart");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("I am so smart");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("I am so smart");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("I am so smart");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("S-M-R-T... I mean S-M-A-R-T");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altLang="en-US" sz="1800" dirty="0"/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Java's 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b="1" dirty="0"/>
              <a:t> loop</a:t>
            </a:r>
            <a:r>
              <a:rPr lang="en-US" altLang="en-US" dirty="0"/>
              <a:t> statement performs a task many times.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("Homer says:");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for (int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= 1;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&lt;= 4;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++) {</a:t>
            </a: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repeat 4 times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   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("I am so smart");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("S-M-R-T... I mean S-M-A-R-T");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3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3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3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3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Microsoft Office PowerPoint</Application>
  <PresentationFormat>Widescreen</PresentationFormat>
  <Paragraphs>255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Wingdings 2</vt:lpstr>
      <vt:lpstr>Office Theme</vt:lpstr>
      <vt:lpstr>Building Java Programs</vt:lpstr>
      <vt:lpstr>The for Loop</vt:lpstr>
      <vt:lpstr>The for Loop</vt:lpstr>
      <vt:lpstr>for Statement, cont.</vt:lpstr>
      <vt:lpstr>for loop syntax</vt:lpstr>
      <vt:lpstr>for Loop Flowchart</vt:lpstr>
      <vt:lpstr>The for Loop</vt:lpstr>
      <vt:lpstr>for Statement</vt:lpstr>
      <vt:lpstr>Repetition with for loops</vt:lpstr>
      <vt:lpstr>Initialization </vt:lpstr>
      <vt:lpstr>Test</vt:lpstr>
      <vt:lpstr>Increment and decrement</vt:lpstr>
      <vt:lpstr>Modify-and-assign operators</vt:lpstr>
      <vt:lpstr>Repetition over a range</vt:lpstr>
      <vt:lpstr>Loop walkthrough</vt:lpstr>
      <vt:lpstr>Multi-line loop body</vt:lpstr>
      <vt:lpstr>Expressions for counter</vt:lpstr>
      <vt:lpstr>System.out.print </vt:lpstr>
      <vt:lpstr>Counting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</dc:title>
  <dc:creator>Louis R Henry</dc:creator>
  <cp:lastModifiedBy>Louis R Henry</cp:lastModifiedBy>
  <cp:revision>1</cp:revision>
  <dcterms:created xsi:type="dcterms:W3CDTF">2020-03-30T19:08:57Z</dcterms:created>
  <dcterms:modified xsi:type="dcterms:W3CDTF">2020-03-30T19:09:34Z</dcterms:modified>
</cp:coreProperties>
</file>