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5" r:id="rId3"/>
    <p:sldId id="277" r:id="rId4"/>
    <p:sldId id="289" r:id="rId5"/>
    <p:sldId id="285" r:id="rId6"/>
    <p:sldId id="279" r:id="rId7"/>
    <p:sldId id="280" r:id="rId8"/>
    <p:sldId id="290" r:id="rId9"/>
    <p:sldId id="292" r:id="rId10"/>
    <p:sldId id="293" r:id="rId11"/>
    <p:sldId id="281" r:id="rId12"/>
    <p:sldId id="282" r:id="rId13"/>
    <p:sldId id="28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D2FA-E990-443D-A701-C93A187BCF69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D255A-884A-4996-AB83-35128031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E130101-C43D-427F-99C0-E14E3903E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C9E3521-D989-42A0-99FA-B8FBD9D76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How would we print a multiplication table?</a:t>
            </a:r>
          </a:p>
          <a:p>
            <a:r>
              <a:rPr lang="en-US" altLang="en-US">
                <a:latin typeface="Arial" panose="020B0604020202020204" pitchFamily="34" charset="0"/>
              </a:rPr>
              <a:t>try printing each of the following inside the inner loop:</a:t>
            </a:r>
          </a:p>
          <a:p>
            <a:r>
              <a:rPr lang="en-US" altLang="en-US">
                <a:latin typeface="Arial" panose="020B0604020202020204" pitchFamily="34" charset="0"/>
              </a:rPr>
              <a:t>System.out.print(i + " ");</a:t>
            </a:r>
          </a:p>
          <a:p>
            <a:r>
              <a:rPr lang="en-US" altLang="en-US">
                <a:latin typeface="Arial" panose="020B0604020202020204" pitchFamily="34" charset="0"/>
              </a:rPr>
              <a:t>System.out.print(j + " ");</a:t>
            </a:r>
          </a:p>
          <a:p>
            <a:r>
              <a:rPr lang="en-US" altLang="en-US">
                <a:latin typeface="Arial" panose="020B0604020202020204" pitchFamily="34" charset="0"/>
              </a:rPr>
              <a:t>System.out.print((i * j) + " ");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98C7305-757B-4EBA-8B1A-A092461FE6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D1BE9633-745B-4C65-BE65-9792CC43AAB1}" type="slidenum">
              <a:rPr kumimoji="0"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C518DFC-FDA0-43C3-976F-1505183C1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E427BEF-F2CF-451C-9D46-32C58796D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Both cases produce infinite loops.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3194D-EF3E-4881-BF03-E46C70BCB4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84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4B18F4A-CFB7-4FA9-B49C-363F53EB2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16AC89B-BD31-4484-810D-2FC3D8AFA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If you have time left over at this point (you probably won't), you could ask them how to make the loop print 12 lines instead of 5.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84F7-FF21-41CC-ADC3-81126D214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75DAE-1499-44DC-8689-C0FD9AB48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39F07-A754-4A5A-A75B-FFA0D770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D6DA-B34F-4C55-9E04-BC1DF9C9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9B63-774A-40E3-99AB-9F7685E3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4F70-B404-4EE2-B8A0-673FBC52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1128D-550D-4D02-B73A-CD097B7FD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20D3-3824-489A-AA05-68FE4324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8FF7-2520-4633-A34A-DBB6BC9C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6433-D2E1-4DD7-B112-C50A84E9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2AFDE-FDB7-4E94-B8E4-FA4BBADA4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DEF0E-E249-4D76-8511-8C0AE4549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4A5C0-5183-4FAC-A0EB-352E8F7D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6A76-FFFF-46CE-9ADA-163FBEFD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CA7C-4E6C-4429-8FE8-01CF65CF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8184-A343-4B5F-A8AC-F4EFE4BA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B98C-B5D9-480E-9B43-7EF5D5F12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7F0C-AD18-4D58-AC81-FAB98F71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D902-A4D9-4B29-A005-90A55002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820F-5CAC-44BF-88FA-0359A410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ABA5-1EAD-42DF-8BFF-50F4CC46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E3AC5-CAB3-4197-92A8-526C146F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B218-2F22-480C-BFEE-B430CC2E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E6AC-BD94-4805-ACA0-06181645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7A8C-BD9F-47EF-B8E4-98C8428C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81B6-20FF-4D60-98CB-61458EF7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8804-3822-4277-ACC0-78768ED0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06FD4-7E45-4F03-8C2B-D1E13A33A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1114-51A5-441C-9470-5E070385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3C01A-CC95-4E86-ADFF-3E637B9E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D028-F4BC-4E57-A934-0413626A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B718-A5DC-4F7E-90E6-F94D9597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D0D9-A608-4B85-BD46-89C4368E2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E1725-0C46-421F-AAFB-CA39E6D1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0B17A-7B3B-4274-9564-BB2D128D3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59559-BB9B-4B01-AB66-719D8D34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AB375-990E-4B2E-A53E-C1E39771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078DC-7A87-411A-9E56-0B26712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AB884-8E36-474A-9E25-9A8B63CA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7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3F45-0614-4CFB-B63F-AB6F1F8D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B2B7B-C718-46C6-AD19-340A2B89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03D6A-1771-4C6C-BF3A-3094D64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8F77A-DDF6-48D7-9F59-DA982206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08443-BA66-4200-A9E3-C721DAFD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A343E-6753-4921-BE27-3AFC928B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5EBE0-285D-4DAF-BE64-585B31A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D06-8330-48E9-AA6C-A634F716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1024-AA91-4BE1-B4FA-7D8AFE6E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A202A-6062-4806-AC11-123997EA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C431-03FB-4EBC-BD12-77249C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A4A7-7C45-46E3-A759-ECC865FD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DDD9-2A6C-4CEC-B1B1-E77B6666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EA03-C678-4519-BB71-F78B8AC4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4161D-8AA1-46EB-9BCE-1484F28D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2FB0F-0092-4086-8AC2-6B962700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A3F6F-E284-4D38-8C0D-6D17B448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E6767-C168-4674-A88C-0B2DC6B9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8E740-3D23-4EB7-B784-F40E001A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BACFB-D6C7-46B5-A7EA-7BB8A47E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2146-28AD-464B-8023-F0C650E6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61A5-3F6D-475D-A98A-85F724591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9424-FDE5-4E26-95B6-709D917992E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EB0F-B2D6-4F86-8D5A-1AA4AB23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063E2-1D03-492B-95D7-79618421E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97EC-E846-4594-9AB0-A412A8B2D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2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FED539C6-DB6C-4757-B474-68E20D18EB9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09800" y="12192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800"/>
              <a:t>Nested loops</a:t>
            </a:r>
          </a:p>
        </p:txBody>
      </p:sp>
      <p:sp>
        <p:nvSpPr>
          <p:cNvPr id="26627" name="Subtitle 5">
            <a:extLst>
              <a:ext uri="{FF2B5EF4-FFF2-40B4-BE49-F238E27FC236}">
                <a16:creationId xmlns:a16="http://schemas.microsoft.com/office/drawing/2014/main" id="{406CC46B-1FAD-4AA3-AC8C-59DCA304A5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6776" y="3092451"/>
            <a:ext cx="7839075" cy="18510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62ED0F4-79F4-43E3-9516-D6FFE2B225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tables question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4F10FB-D978-4BAB-9088-21B5D8FA1AD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49960"/>
            <a:ext cx="10515600" cy="49270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statement in the body would cause the loop to print: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17 13 9 5 1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altLang="en-US" dirty="0"/>
              <a:t>Let's create the loop table together.</a:t>
            </a:r>
          </a:p>
          <a:p>
            <a:pPr lvl="1" eaLnBrk="1" hangingPunct="1"/>
            <a:r>
              <a:rPr lang="en-US" altLang="en-US" dirty="0"/>
              <a:t>Each time </a:t>
            </a:r>
            <a:r>
              <a:rPr lang="en-US" altLang="en-US" dirty="0">
                <a:latin typeface="Courier New" panose="02070309020205020404" pitchFamily="49" charset="0"/>
              </a:rPr>
              <a:t>count</a:t>
            </a:r>
            <a:r>
              <a:rPr lang="en-US" altLang="en-US" dirty="0"/>
              <a:t> goes up 1, the number printed should ...</a:t>
            </a:r>
          </a:p>
          <a:p>
            <a:pPr lvl="1" eaLnBrk="1" hangingPunct="1"/>
            <a:r>
              <a:rPr lang="en-US" altLang="en-US" dirty="0"/>
              <a:t>But this multiple is off by a margin of ...</a:t>
            </a:r>
          </a:p>
        </p:txBody>
      </p:sp>
      <p:graphicFrame>
        <p:nvGraphicFramePr>
          <p:cNvPr id="489476" name="Group 4">
            <a:extLst>
              <a:ext uri="{FF2B5EF4-FFF2-40B4-BE49-F238E27FC236}">
                <a16:creationId xmlns:a16="http://schemas.microsoft.com/office/drawing/2014/main" id="{4E7212C6-749A-41F2-B110-1D8ED1FA2C58}"/>
              </a:ext>
            </a:extLst>
          </p:cNvPr>
          <p:cNvGraphicFramePr>
            <a:graphicFrameLocks noGrp="1"/>
          </p:cNvGraphicFramePr>
          <p:nvPr/>
        </p:nvGraphicFramePr>
        <p:xfrm>
          <a:off x="2619376" y="3886200"/>
          <a:ext cx="2867025" cy="236220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number to print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9499" name="Group 27">
            <a:extLst>
              <a:ext uri="{FF2B5EF4-FFF2-40B4-BE49-F238E27FC236}">
                <a16:creationId xmlns:a16="http://schemas.microsoft.com/office/drawing/2014/main" id="{A86CC193-5204-480E-A5D0-208D20192521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886200"/>
          <a:ext cx="4495800" cy="2362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-4 *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-4 * count + 21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9522" name="Group 50">
            <a:extLst>
              <a:ext uri="{FF2B5EF4-FFF2-40B4-BE49-F238E27FC236}">
                <a16:creationId xmlns:a16="http://schemas.microsoft.com/office/drawing/2014/main" id="{D183BC4F-BC5F-462B-B314-5F4BEA1AB25E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3886200"/>
          <a:ext cx="4495800" cy="2362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-4 *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9545" name="Group 73">
            <a:extLst>
              <a:ext uri="{FF2B5EF4-FFF2-40B4-BE49-F238E27FC236}">
                <a16:creationId xmlns:a16="http://schemas.microsoft.com/office/drawing/2014/main" id="{3C4F45BC-CCEF-42D1-A147-D6EDA25CB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71000"/>
              </p:ext>
            </p:extLst>
          </p:nvPr>
        </p:nvGraphicFramePr>
        <p:xfrm>
          <a:off x="5486400" y="3886200"/>
          <a:ext cx="4495800" cy="242108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0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506C741F-F222-4786-B4B1-34BD780921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exercise</a:t>
            </a:r>
          </a:p>
        </p:txBody>
      </p:sp>
      <p:sp>
        <p:nvSpPr>
          <p:cNvPr id="1478658" name="Rectangle 2">
            <a:extLst>
              <a:ext uri="{FF2B5EF4-FFF2-40B4-BE49-F238E27FC236}">
                <a16:creationId xmlns:a16="http://schemas.microsoft.com/office/drawing/2014/main" id="{6E3D8F13-346B-41D8-8157-D230B767E7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451295"/>
            <a:ext cx="10515600" cy="472566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Make a table to represent any patterns on each line.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....1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print a character multiple times, use a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(int j = 1; j &lt;= 4; </a:t>
            </a:r>
            <a:r>
              <a:rPr lang="en-US" altLang="en-US" dirty="0" err="1">
                <a:latin typeface="Courier New" panose="02070309020205020404" pitchFamily="49" charset="0"/>
              </a:rPr>
              <a:t>j++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(".");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4 dots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76165" name="Group 5">
            <a:extLst>
              <a:ext uri="{FF2B5EF4-FFF2-40B4-BE49-F238E27FC236}">
                <a16:creationId xmlns:a16="http://schemas.microsoft.com/office/drawing/2014/main" id="{0BCEA45A-86C3-47D5-B0A8-C125C0F4B0AE}"/>
              </a:ext>
            </a:extLst>
          </p:cNvPr>
          <p:cNvGraphicFramePr>
            <a:graphicFrameLocks noGrp="1"/>
          </p:cNvGraphicFramePr>
          <p:nvPr/>
        </p:nvGraphicFramePr>
        <p:xfrm>
          <a:off x="3886201" y="1997075"/>
          <a:ext cx="1973263" cy="2197102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line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# of dots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6188" name="Group 28">
            <a:extLst>
              <a:ext uri="{FF2B5EF4-FFF2-40B4-BE49-F238E27FC236}">
                <a16:creationId xmlns:a16="http://schemas.microsoft.com/office/drawing/2014/main" id="{993B224C-CCA2-4AA5-BFC7-9762055842AB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2000250"/>
          <a:ext cx="2019300" cy="2194284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-1 * line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6204" name="Group 44">
            <a:extLst>
              <a:ext uri="{FF2B5EF4-FFF2-40B4-BE49-F238E27FC236}">
                <a16:creationId xmlns:a16="http://schemas.microsoft.com/office/drawing/2014/main" id="{87D555E5-B967-4F4F-AE89-3CA0041B4CD6}"/>
              </a:ext>
            </a:extLst>
          </p:cNvPr>
          <p:cNvGraphicFramePr>
            <a:graphicFrameLocks noGrp="1"/>
          </p:cNvGraphicFramePr>
          <p:nvPr/>
        </p:nvGraphicFramePr>
        <p:xfrm>
          <a:off x="7899400" y="2000250"/>
          <a:ext cx="2019300" cy="2194284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-1 * line + 5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6220" name="Group 60">
            <a:extLst>
              <a:ext uri="{FF2B5EF4-FFF2-40B4-BE49-F238E27FC236}">
                <a16:creationId xmlns:a16="http://schemas.microsoft.com/office/drawing/2014/main" id="{85834D2B-0517-4A28-8150-370EAA28373B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2000250"/>
          <a:ext cx="2019300" cy="2194284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6236" name="Group 76">
            <a:extLst>
              <a:ext uri="{FF2B5EF4-FFF2-40B4-BE49-F238E27FC236}">
                <a16:creationId xmlns:a16="http://schemas.microsoft.com/office/drawing/2014/main" id="{B46EEA03-7FC5-4D9E-AA0E-58C139C35510}"/>
              </a:ext>
            </a:extLst>
          </p:cNvPr>
          <p:cNvGraphicFramePr>
            <a:graphicFrameLocks noGrp="1"/>
          </p:cNvGraphicFramePr>
          <p:nvPr/>
        </p:nvGraphicFramePr>
        <p:xfrm>
          <a:off x="7886700" y="2000250"/>
          <a:ext cx="2019300" cy="2194284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8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86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8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86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86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86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86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86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CC1FA6-F959-4AD2-AFFC-236660C4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003550"/>
            <a:ext cx="6096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7336269-C7CD-46D5-8FC1-B881AB1C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089150"/>
            <a:ext cx="22098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A23D63C-8E7A-40F7-9B83-6EC99590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solution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E5173E21-A7BA-4D94-B4EB-4849D8E18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Answer: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(int line = 1; line &lt;= 5; line++)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j = 1; j &lt;= </a:t>
            </a:r>
            <a:r>
              <a:rPr lang="en-US" altLang="en-US" b="1">
                <a:latin typeface="Courier New" panose="02070309020205020404" pitchFamily="49" charset="0"/>
              </a:rPr>
              <a:t>(-1 * line + 5)</a:t>
            </a:r>
            <a:r>
              <a:rPr lang="en-US" altLang="en-US">
                <a:latin typeface="Courier New" panose="02070309020205020404" pitchFamily="49" charset="0"/>
              </a:rPr>
              <a:t>; j++)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System.out.print(".");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</a:t>
            </a:r>
            <a:r>
              <a:rPr lang="en-US" altLang="en-US" b="1">
                <a:latin typeface="Courier New" panose="02070309020205020404" pitchFamily="49" charset="0"/>
              </a:rPr>
              <a:t>line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Output:</a:t>
            </a: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....1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..3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5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7B442DA-BFCC-44E9-8844-D3945F6BD3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exercise</a:t>
            </a:r>
          </a:p>
        </p:txBody>
      </p:sp>
      <p:sp>
        <p:nvSpPr>
          <p:cNvPr id="1479683" name="Rectangle 3">
            <a:extLst>
              <a:ext uri="{FF2B5EF4-FFF2-40B4-BE49-F238E27FC236}">
                <a16:creationId xmlns:a16="http://schemas.microsoft.com/office/drawing/2014/main" id="{51F3B0D3-D1B2-4B84-B990-E5EBC9C002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/>
              <a:t>What is the output of the following 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loops?</a:t>
            </a:r>
            <a:endParaRPr lang="en-US" altLang="en-US" sz="9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(int line = 1; line &lt;= 5; line++)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j = 1; j &lt;= (-1 * line + 5); j++)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System.out.print(".");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for (int k = 1; k &lt;= line; k++)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System.out.print(line);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  <a:p>
            <a:pPr eaLnBrk="1" hangingPunct="1"/>
            <a:r>
              <a:rPr lang="en-US" altLang="en-US"/>
              <a:t>Answer: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....1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...22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..333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.4444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55555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393A42B5-8160-4A00-A645-28E938AB96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exercise</a:t>
            </a:r>
          </a:p>
        </p:txBody>
      </p:sp>
      <p:sp>
        <p:nvSpPr>
          <p:cNvPr id="1520642" name="Rectangle 2">
            <a:extLst>
              <a:ext uri="{FF2B5EF4-FFF2-40B4-BE49-F238E27FC236}">
                <a16:creationId xmlns:a16="http://schemas.microsoft.com/office/drawing/2014/main" id="{1A1EA080-8F19-44E9-BE68-4AF151121A2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Modify the previous code to produce this output:</a:t>
            </a:r>
            <a:endParaRPr lang="en-US" altLang="en-US" sz="9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....1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...2.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..3..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.4...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5....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Answer: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(int line = 1; line &lt;= 5; line++) {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for (int j = 1; j &lt;= (-1 * line + 5); j++) {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System.out.print(".");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</a:t>
            </a:r>
            <a:r>
              <a:rPr lang="en-US" altLang="en-US" sz="1800" b="1">
                <a:latin typeface="Courier New" panose="02070309020205020404" pitchFamily="49" charset="0"/>
              </a:rPr>
              <a:t>print</a:t>
            </a:r>
            <a:r>
              <a:rPr lang="en-US" altLang="en-US" sz="1800">
                <a:latin typeface="Courier New" panose="02070309020205020404" pitchFamily="49" charset="0"/>
              </a:rPr>
              <a:t>(line);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for (int j = 1; j &lt;= (line - 1); j++) {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System.out.print(".");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System.out.println();</a:t>
            </a:r>
          </a:p>
          <a:p>
            <a:pPr lvl="1"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06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1172061-14B3-49CF-9E86-1C4998CB16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45F9760-D6DD-4984-8BDE-CC3411AD5C6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nested loop</a:t>
            </a:r>
            <a:r>
              <a:rPr lang="en-US" altLang="en-US"/>
              <a:t>: A loop placed inside another loop.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8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for (int i = 1; i &lt;= 5; i++)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    for (int j = 1; j &lt;= 10; j++)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        System.out.print("*");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System.out.println();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  <a:endParaRPr lang="en-US" altLang="en-US" sz="8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r>
              <a:rPr lang="en-US" altLang="en-US"/>
              <a:t>Output: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**********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The outer loop repeats 5 times; the inner one 10 times.</a:t>
            </a:r>
          </a:p>
          <a:p>
            <a:pPr lvl="1" eaLnBrk="1" hangingPunct="1"/>
            <a:r>
              <a:rPr lang="en-US" altLang="en-US" sz="1800"/>
              <a:t>"sets and reps" exercise analogy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9FB24C7-EE9D-481D-A592-29DF175F11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exercise</a:t>
            </a:r>
          </a:p>
        </p:txBody>
      </p:sp>
      <p:sp>
        <p:nvSpPr>
          <p:cNvPr id="1473539" name="Rectangle 3">
            <a:extLst>
              <a:ext uri="{FF2B5EF4-FFF2-40B4-BE49-F238E27FC236}">
                <a16:creationId xmlns:a16="http://schemas.microsoft.com/office/drawing/2014/main" id="{8A38DF6E-4C14-47B3-8FD2-930D103D79F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What is the output of the following 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loops?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7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for (int i = 1; i &lt;= 5; i++)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for (int j = 1; j &lt;= </a:t>
            </a:r>
            <a:r>
              <a:rPr lang="en-US" altLang="en-US" sz="1800" b="1">
                <a:latin typeface="Courier New" panose="02070309020205020404" pitchFamily="49" charset="0"/>
              </a:rPr>
              <a:t>i</a:t>
            </a:r>
            <a:r>
              <a:rPr lang="en-US" altLang="en-US" sz="1800">
                <a:latin typeface="Courier New" panose="02070309020205020404" pitchFamily="49" charset="0"/>
              </a:rPr>
              <a:t>; j++)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   System.out.print("*");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r>
              <a:rPr lang="en-US" altLang="en-US"/>
              <a:t>Output: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*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**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***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****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*****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73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73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3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3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1A467BD-E38A-4549-8848-DBBA69F0CC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exercise</a:t>
            </a:r>
          </a:p>
        </p:txBody>
      </p:sp>
      <p:sp>
        <p:nvSpPr>
          <p:cNvPr id="1473539" name="Rectangle 3">
            <a:extLst>
              <a:ext uri="{FF2B5EF4-FFF2-40B4-BE49-F238E27FC236}">
                <a16:creationId xmlns:a16="http://schemas.microsoft.com/office/drawing/2014/main" id="{13CEA9BD-4A3F-4B04-AC2E-9DC8B462F6C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What is the output of the following 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loops?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7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for (int i = 1; i &lt;= 5; i++)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for (int j = 1; j &lt;= </a:t>
            </a:r>
            <a:r>
              <a:rPr lang="en-US" altLang="en-US" sz="1800" b="1">
                <a:latin typeface="Courier New" panose="02070309020205020404" pitchFamily="49" charset="0"/>
              </a:rPr>
              <a:t>i</a:t>
            </a:r>
            <a:r>
              <a:rPr lang="en-US" altLang="en-US" sz="1800">
                <a:latin typeface="Courier New" panose="02070309020205020404" pitchFamily="49" charset="0"/>
              </a:rPr>
              <a:t>; j++)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   System.out.print(i);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r>
              <a:rPr lang="en-US" altLang="en-US"/>
              <a:t>Output: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1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22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333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4444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55555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3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73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73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73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73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F9A8C2-752F-412F-8AF1-1AD589D4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209800"/>
            <a:ext cx="9906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5F1F577-FBA7-4C0A-B7F1-6E162172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64" y="4343400"/>
            <a:ext cx="427037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90C4B75F-CAEC-4DD8-A71B-42923A47C6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F7222D6E-4A8F-4FA7-AB9C-0E28191269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Both of the following sets of code produce </a:t>
            </a:r>
            <a:r>
              <a:rPr lang="en-US" altLang="en-US" i="1" dirty="0"/>
              <a:t>infinite loops</a:t>
            </a:r>
            <a:r>
              <a:rPr lang="en-US" altLang="en-US" dirty="0"/>
              <a:t>:</a:t>
            </a:r>
          </a:p>
          <a:p>
            <a:pPr lvl="1">
              <a:spcBef>
                <a:spcPts val="200"/>
              </a:spcBef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5;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for (int j = 1; </a:t>
            </a:r>
            <a:r>
              <a:rPr lang="en-US" altLang="en-US" sz="18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 &lt;= 10</a:t>
            </a:r>
            <a:r>
              <a:rPr lang="en-US" altLang="en-US" sz="1800" dirty="0">
                <a:latin typeface="Courier New" panose="02070309020205020404" pitchFamily="49" charset="0"/>
              </a:rPr>
              <a:t>; </a:t>
            </a:r>
            <a:r>
              <a:rPr lang="en-US" altLang="en-US" sz="1800" dirty="0" err="1">
                <a:latin typeface="Courier New" panose="02070309020205020404" pitchFamily="49" charset="0"/>
              </a:rPr>
              <a:t>j++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("*");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}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pPr lvl="1">
              <a:spcBef>
                <a:spcPts val="200"/>
              </a:spcBef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for (int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5;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++) {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for (int j = 1; j &lt;= 10; </a:t>
            </a:r>
            <a:r>
              <a:rPr lang="en-US" altLang="en-US" sz="18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</a:rPr>
              <a:t>++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("*");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}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spcBef>
                <a:spcPts val="20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EAD153F-A733-42AA-9541-42764F5070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lines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C3D4200B-4DB2-4BE7-AF8C-09E3F2346D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526796"/>
            <a:ext cx="10515600" cy="465016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What nested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loops produce the following output?</a:t>
            </a:r>
            <a:br>
              <a:rPr lang="en-US" altLang="en-US"/>
            </a:br>
            <a:br>
              <a:rPr lang="en-US" altLang="en-US" sz="800"/>
            </a:b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....1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..3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.4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We must build multiple complex lines of output using:</a:t>
            </a:r>
          </a:p>
          <a:p>
            <a:pPr lvl="1" eaLnBrk="1" hangingPunct="1"/>
            <a:r>
              <a:rPr lang="en-US" altLang="en-US"/>
              <a:t>an </a:t>
            </a:r>
            <a:r>
              <a:rPr lang="en-US" altLang="en-US" i="1"/>
              <a:t>outer "vertical" loop</a:t>
            </a:r>
            <a:r>
              <a:rPr lang="en-US" altLang="en-US"/>
              <a:t> for each of the lines</a:t>
            </a:r>
          </a:p>
          <a:p>
            <a:pPr lvl="1" eaLnBrk="1" hangingPunct="1"/>
            <a:r>
              <a:rPr lang="en-US" altLang="en-US" i="1"/>
              <a:t>inner "horizontal" loop(s)</a:t>
            </a:r>
            <a:r>
              <a:rPr lang="en-US" altLang="en-US"/>
              <a:t> for the patterns within each line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D6514D8-AC96-49FE-986D-592748D2C819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2390775"/>
            <a:ext cx="1524000" cy="1828800"/>
            <a:chOff x="336" y="1488"/>
            <a:chExt cx="960" cy="1440"/>
          </a:xfrm>
        </p:grpSpPr>
        <p:sp>
          <p:nvSpPr>
            <p:cNvPr id="33797" name="AutoShape 5">
              <a:extLst>
                <a:ext uri="{FF2B5EF4-FFF2-40B4-BE49-F238E27FC236}">
                  <a16:creationId xmlns:a16="http://schemas.microsoft.com/office/drawing/2014/main" id="{27AFFE6A-BF5F-4F3F-A455-F69AD1561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016"/>
              <a:ext cx="336" cy="912"/>
            </a:xfrm>
            <a:prstGeom prst="rightBrace">
              <a:avLst>
                <a:gd name="adj1" fmla="val 2261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i="1">
                  <a:solidFill>
                    <a:srgbClr val="808080"/>
                  </a:solidFill>
                </a:rPr>
                <a:t>        outer loop (loops 5 times because there are 5 lines)</a:t>
              </a:r>
            </a:p>
          </p:txBody>
        </p:sp>
        <p:sp>
          <p:nvSpPr>
            <p:cNvPr id="33798" name="AutoShape 6">
              <a:extLst>
                <a:ext uri="{FF2B5EF4-FFF2-40B4-BE49-F238E27FC236}">
                  <a16:creationId xmlns:a16="http://schemas.microsoft.com/office/drawing/2014/main" id="{02EBEFF4-6387-4DF7-AB6D-1B67DB5770D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8" y="1416"/>
              <a:ext cx="336" cy="480"/>
            </a:xfrm>
            <a:prstGeom prst="rightBrace">
              <a:avLst>
                <a:gd name="adj1" fmla="val 11905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 i="1" dirty="0">
                  <a:solidFill>
                    <a:srgbClr val="808080"/>
                  </a:solidFill>
                </a:rPr>
                <a:t>inner loop (repeated characters on each line)</a:t>
              </a:r>
            </a:p>
            <a:p>
              <a:pPr eaLnBrk="1" hangingPunct="1"/>
              <a:endParaRPr lang="en-US" altLang="en-US" sz="1800" i="1" dirty="0">
                <a:solidFill>
                  <a:srgbClr val="808080"/>
                </a:solidFill>
              </a:endParaRPr>
            </a:p>
            <a:p>
              <a:pPr eaLnBrk="1" hangingPunct="1"/>
              <a:endParaRPr lang="en-US" altLang="en-US" dirty="0">
                <a:latin typeface="Tahoma" panose="020B0604030504040204" pitchFamily="34" charset="0"/>
              </a:endParaRPr>
            </a:p>
            <a:p>
              <a:pPr eaLnBrk="1" hangingPunct="1"/>
              <a:endParaRPr lang="en-US" altLang="en-US" dirty="0">
                <a:latin typeface="Tahoma" panose="020B0604030504040204" pitchFamily="34" charset="0"/>
              </a:endParaRPr>
            </a:p>
            <a:p>
              <a:pPr eaLnBrk="1" hangingPunct="1"/>
              <a:endParaRPr lang="en-US" altLang="en-US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A5CDEC65-7260-4E81-8148-AF6BD8D2DD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 and inner loop</a:t>
            </a:r>
          </a:p>
        </p:txBody>
      </p:sp>
      <p:sp>
        <p:nvSpPr>
          <p:cNvPr id="475139" name="Rectangle 2">
            <a:extLst>
              <a:ext uri="{FF2B5EF4-FFF2-40B4-BE49-F238E27FC236}">
                <a16:creationId xmlns:a16="http://schemas.microsoft.com/office/drawing/2014/main" id="{50CC9A58-E896-43EF-AA22-E4C3E7B9BAE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First write the outer loop, from 1 to the number of lines.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(int line = 1; line &lt;= 5; line++)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...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Now look at the line contents.  Each line has a pattern: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some dots (0 dots on the last line),  then a number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8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....1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..3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5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Observation: the number of dots is related to the line number.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5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5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5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5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5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75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A2F79AE-32FD-4AC2-823F-C81112B1EE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loops to numbers</a:t>
            </a:r>
          </a:p>
        </p:txBody>
      </p:sp>
      <p:sp>
        <p:nvSpPr>
          <p:cNvPr id="1466371" name="Rectangle 3">
            <a:extLst>
              <a:ext uri="{FF2B5EF4-FFF2-40B4-BE49-F238E27FC236}">
                <a16:creationId xmlns:a16="http://schemas.microsoft.com/office/drawing/2014/main" id="{81762E44-786C-4ACC-AF3E-AAB0C65BC8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(int count = 1; count &lt;= 5; count++)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System.out.print( </a:t>
            </a:r>
            <a:r>
              <a:rPr lang="en-US" altLang="en-US" b="1"/>
              <a:t>...</a:t>
            </a:r>
            <a:r>
              <a:rPr lang="en-US" altLang="en-US">
                <a:latin typeface="Courier New" panose="02070309020205020404" pitchFamily="49" charset="0"/>
              </a:rPr>
              <a:t> );</a:t>
            </a:r>
            <a:endParaRPr lang="en-US" altLang="en-US" b="1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What statement in the body would cause the loop to print:</a:t>
            </a:r>
            <a:endParaRPr lang="en-US" altLang="en-US" sz="80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4 7 10 13 16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for (int count = 1; count &lt;= 5; count++)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3 * count + 1</a:t>
            </a:r>
            <a:r>
              <a:rPr lang="en-US" altLang="en-US">
                <a:latin typeface="Courier New" panose="02070309020205020404" pitchFamily="49" charset="0"/>
              </a:rPr>
              <a:t> + " ");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6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0C312F0-4993-4560-BCA8-8A8A019DE3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849F37-6EE8-4FB6-9CD9-5BB7B048CCF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statement in the body would cause the loop to print: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2 7 12 17 22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To see patterns, make a table of </a:t>
            </a:r>
            <a:r>
              <a:rPr lang="en-US" altLang="en-US" dirty="0">
                <a:latin typeface="Courier New" panose="02070309020205020404" pitchFamily="49" charset="0"/>
              </a:rPr>
              <a:t>count</a:t>
            </a:r>
            <a:r>
              <a:rPr lang="en-US" altLang="en-US" dirty="0"/>
              <a:t> and the numbers.</a:t>
            </a:r>
          </a:p>
          <a:p>
            <a:pPr lvl="1" eaLnBrk="1" hangingPunct="1"/>
            <a:r>
              <a:rPr lang="en-US" altLang="en-US" dirty="0"/>
              <a:t>Each time count goes up by 1, the number should go up by 5.</a:t>
            </a:r>
          </a:p>
          <a:p>
            <a:pPr lvl="1" eaLnBrk="1" hangingPunct="1"/>
            <a:r>
              <a:rPr lang="en-US" altLang="en-US" dirty="0"/>
              <a:t>But </a:t>
            </a:r>
            <a:r>
              <a:rPr lang="en-US" altLang="en-US" dirty="0">
                <a:latin typeface="Courier New" panose="02070309020205020404" pitchFamily="49" charset="0"/>
              </a:rPr>
              <a:t>count * 5</a:t>
            </a:r>
            <a:r>
              <a:rPr lang="en-US" altLang="en-US" dirty="0"/>
              <a:t> is too great by 3, so we subtract 3.</a:t>
            </a:r>
          </a:p>
        </p:txBody>
      </p:sp>
      <p:graphicFrame>
        <p:nvGraphicFramePr>
          <p:cNvPr id="488452" name="Group 4">
            <a:extLst>
              <a:ext uri="{FF2B5EF4-FFF2-40B4-BE49-F238E27FC236}">
                <a16:creationId xmlns:a16="http://schemas.microsoft.com/office/drawing/2014/main" id="{21CB050D-CF3A-465E-B2AA-0A5E509C5070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886200"/>
          <a:ext cx="4279900" cy="2362200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number to print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 *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8482" name="Group 34">
            <a:extLst>
              <a:ext uri="{FF2B5EF4-FFF2-40B4-BE49-F238E27FC236}">
                <a16:creationId xmlns:a16="http://schemas.microsoft.com/office/drawing/2014/main" id="{D55A4067-44E0-4454-8472-DCF594F8FB76}"/>
              </a:ext>
            </a:extLst>
          </p:cNvPr>
          <p:cNvGraphicFramePr>
            <a:graphicFrameLocks noGrp="1"/>
          </p:cNvGraphicFramePr>
          <p:nvPr/>
        </p:nvGraphicFramePr>
        <p:xfrm>
          <a:off x="6878639" y="3889375"/>
          <a:ext cx="1958975" cy="2359026"/>
        </p:xfrm>
        <a:graphic>
          <a:graphicData uri="http://schemas.openxmlformats.org/drawingml/2006/table">
            <a:tbl>
              <a:tblPr/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 * count - 3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8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1297</Words>
  <Application>Microsoft Office PowerPoint</Application>
  <PresentationFormat>Widescreen</PresentationFormat>
  <Paragraphs>283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Wingdings 2</vt:lpstr>
      <vt:lpstr>Office Theme</vt:lpstr>
      <vt:lpstr>Nested loops</vt:lpstr>
      <vt:lpstr>Nested loops</vt:lpstr>
      <vt:lpstr>Nested for loop exercise</vt:lpstr>
      <vt:lpstr>Nested for loop exercise</vt:lpstr>
      <vt:lpstr>Common errors</vt:lpstr>
      <vt:lpstr>Complex lines</vt:lpstr>
      <vt:lpstr>Outer and inner loop</vt:lpstr>
      <vt:lpstr>Mapping loops to numbers</vt:lpstr>
      <vt:lpstr>Loop tables</vt:lpstr>
      <vt:lpstr>Loop tables question</vt:lpstr>
      <vt:lpstr>Nested for loop exercise</vt:lpstr>
      <vt:lpstr>Nested for loop solution</vt:lpstr>
      <vt:lpstr>Nested for loop exercise</vt:lpstr>
      <vt:lpstr>Nested for loop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loops</dc:title>
  <dc:creator>Louis R Henry</dc:creator>
  <cp:lastModifiedBy>Louis R Henry</cp:lastModifiedBy>
  <cp:revision>2</cp:revision>
  <dcterms:created xsi:type="dcterms:W3CDTF">2020-03-30T19:09:58Z</dcterms:created>
  <dcterms:modified xsi:type="dcterms:W3CDTF">2020-04-01T17:02:46Z</dcterms:modified>
</cp:coreProperties>
</file>