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8E6C7-1D24-467C-830D-47AFB4184099}" type="datetimeFigureOut">
              <a:rPr lang="en-US" smtClean="0"/>
              <a:t>4/22/2020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090DBD5-31E5-44FF-8374-B364DF7B8B6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766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8E6C7-1D24-467C-830D-47AFB4184099}"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0DBD5-31E5-44FF-8374-B364DF7B8B6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41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8E6C7-1D24-467C-830D-47AFB4184099}"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0DBD5-31E5-44FF-8374-B364DF7B8B6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59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8E6C7-1D24-467C-830D-47AFB4184099}"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0DBD5-31E5-44FF-8374-B364DF7B8B6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67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8E6C7-1D24-467C-830D-47AFB4184099}"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0DBD5-31E5-44FF-8374-B364DF7B8B6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784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8E6C7-1D24-467C-830D-47AFB4184099}"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90DBD5-31E5-44FF-8374-B364DF7B8B6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82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8E6C7-1D24-467C-830D-47AFB4184099}"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90DBD5-31E5-44FF-8374-B364DF7B8B6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763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88E6C7-1D24-467C-830D-47AFB4184099}"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90DBD5-31E5-44FF-8374-B364DF7B8B6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60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8E6C7-1D24-467C-830D-47AFB4184099}"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90DBD5-31E5-44FF-8374-B364DF7B8B6A}" type="slidenum">
              <a:rPr lang="en-US" smtClean="0"/>
              <a:t>‹#›</a:t>
            </a:fld>
            <a:endParaRPr lang="en-US"/>
          </a:p>
        </p:txBody>
      </p:sp>
    </p:spTree>
    <p:extLst>
      <p:ext uri="{BB962C8B-B14F-4D97-AF65-F5344CB8AC3E}">
        <p14:creationId xmlns:p14="http://schemas.microsoft.com/office/powerpoint/2010/main" val="39226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8E6C7-1D24-467C-830D-47AFB4184099}"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90DBD5-31E5-44FF-8374-B364DF7B8B6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65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88E6C7-1D24-467C-830D-47AFB4184099}" type="datetimeFigureOut">
              <a:rPr lang="en-US" smtClean="0"/>
              <a:t>4/22/2020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090DBD5-31E5-44FF-8374-B364DF7B8B6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69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88E6C7-1D24-467C-830D-47AFB4184099}" type="datetimeFigureOut">
              <a:rPr lang="en-US" smtClean="0"/>
              <a:t>4/22/2020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090DBD5-31E5-44FF-8374-B364DF7B8B6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45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9943-25B4-4680-92E7-6FF15782D7B5}"/>
              </a:ext>
            </a:extLst>
          </p:cNvPr>
          <p:cNvSpPr>
            <a:spLocks noGrp="1"/>
          </p:cNvSpPr>
          <p:nvPr>
            <p:ph type="ctrTitle"/>
          </p:nvPr>
        </p:nvSpPr>
        <p:spPr/>
        <p:txBody>
          <a:bodyPr/>
          <a:lstStyle/>
          <a:p>
            <a:r>
              <a:rPr lang="en-US" dirty="0"/>
              <a:t>ARRAYS</a:t>
            </a:r>
          </a:p>
        </p:txBody>
      </p:sp>
      <p:sp>
        <p:nvSpPr>
          <p:cNvPr id="3" name="Subtitle 2">
            <a:extLst>
              <a:ext uri="{FF2B5EF4-FFF2-40B4-BE49-F238E27FC236}">
                <a16:creationId xmlns:a16="http://schemas.microsoft.com/office/drawing/2014/main" id="{29629B4D-D625-4925-AC6B-B992C83154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8668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5F1C-A7A5-4126-99F1-F64BB3E330C0}"/>
              </a:ext>
            </a:extLst>
          </p:cNvPr>
          <p:cNvSpPr>
            <a:spLocks noGrp="1"/>
          </p:cNvSpPr>
          <p:nvPr>
            <p:ph type="title"/>
          </p:nvPr>
        </p:nvSpPr>
        <p:spPr/>
        <p:txBody>
          <a:bodyPr/>
          <a:lstStyle/>
          <a:p>
            <a:r>
              <a:rPr lang="en-US" dirty="0"/>
              <a:t>ARRAY ELEMENTS</a:t>
            </a:r>
          </a:p>
        </p:txBody>
      </p:sp>
      <p:sp>
        <p:nvSpPr>
          <p:cNvPr id="3" name="Content Placeholder 2">
            <a:extLst>
              <a:ext uri="{FF2B5EF4-FFF2-40B4-BE49-F238E27FC236}">
                <a16:creationId xmlns:a16="http://schemas.microsoft.com/office/drawing/2014/main" id="{FBDDAB59-0984-4363-8FB2-4CD09AE30C16}"/>
              </a:ext>
            </a:extLst>
          </p:cNvPr>
          <p:cNvSpPr>
            <a:spLocks noGrp="1"/>
          </p:cNvSpPr>
          <p:nvPr>
            <p:ph idx="1"/>
          </p:nvPr>
        </p:nvSpPr>
        <p:spPr/>
        <p:txBody>
          <a:bodyPr>
            <a:normAutofit lnSpcReduction="10000"/>
          </a:bodyPr>
          <a:lstStyle/>
          <a:p>
            <a:r>
              <a:rPr lang="en-US" dirty="0"/>
              <a:t>Each element of an array is like a variable: it has a type, a name, and it can contain a value.</a:t>
            </a:r>
          </a:p>
          <a:p>
            <a:r>
              <a:rPr lang="en-US" dirty="0"/>
              <a:t> The type is defined when we declare the array (so an integer array will only contain integers, a </a:t>
            </a:r>
            <a:r>
              <a:rPr lang="en-US" dirty="0" err="1"/>
              <a:t>boolean</a:t>
            </a:r>
            <a:r>
              <a:rPr lang="en-US" dirty="0"/>
              <a:t> array will only contain </a:t>
            </a:r>
            <a:r>
              <a:rPr lang="en-US" dirty="0" err="1"/>
              <a:t>booleans</a:t>
            </a:r>
            <a:r>
              <a:rPr lang="en-US" dirty="0"/>
              <a:t>, etc.). </a:t>
            </a:r>
          </a:p>
          <a:p>
            <a:r>
              <a:rPr lang="en-US" dirty="0"/>
              <a:t>The name is created for us, based on a combination of the name of the array, and the position of the element within the array. We use the array name, open square bracket, the element position, and close square bracket to refer to every element in an array:</a:t>
            </a:r>
          </a:p>
          <a:p>
            <a:pPr marL="0" indent="0">
              <a:buNone/>
            </a:pPr>
            <a:r>
              <a:rPr lang="en-US" dirty="0"/>
              <a:t>               // a String array of length 3</a:t>
            </a:r>
          </a:p>
          <a:p>
            <a:pPr marL="0" indent="0">
              <a:buNone/>
            </a:pPr>
            <a:r>
              <a:rPr lang="en-US" dirty="0"/>
              <a:t>                 String[] strings = new String[3];</a:t>
            </a:r>
          </a:p>
          <a:p>
            <a:pPr marL="0" indent="0">
              <a:buNone/>
            </a:pPr>
            <a:endParaRPr lang="en-US" dirty="0"/>
          </a:p>
        </p:txBody>
      </p:sp>
    </p:spTree>
    <p:extLst>
      <p:ext uri="{BB962C8B-B14F-4D97-AF65-F5344CB8AC3E}">
        <p14:creationId xmlns:p14="http://schemas.microsoft.com/office/powerpoint/2010/main" val="424639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8010-3AEB-47CF-8ED7-CBA30E141587}"/>
              </a:ext>
            </a:extLst>
          </p:cNvPr>
          <p:cNvSpPr>
            <a:spLocks noGrp="1"/>
          </p:cNvSpPr>
          <p:nvPr>
            <p:ph type="title"/>
          </p:nvPr>
        </p:nvSpPr>
        <p:spPr/>
        <p:txBody>
          <a:bodyPr/>
          <a:lstStyle/>
          <a:p>
            <a:r>
              <a:rPr lang="en-US" dirty="0"/>
              <a:t>ARRAY ELEMENTS</a:t>
            </a:r>
          </a:p>
        </p:txBody>
      </p:sp>
      <p:sp>
        <p:nvSpPr>
          <p:cNvPr id="3" name="Content Placeholder 2">
            <a:extLst>
              <a:ext uri="{FF2B5EF4-FFF2-40B4-BE49-F238E27FC236}">
                <a16:creationId xmlns:a16="http://schemas.microsoft.com/office/drawing/2014/main" id="{38FBE3EB-7F5B-4DB1-8123-F160A9B55E7D}"/>
              </a:ext>
            </a:extLst>
          </p:cNvPr>
          <p:cNvSpPr>
            <a:spLocks noGrp="1"/>
          </p:cNvSpPr>
          <p:nvPr>
            <p:ph idx="1"/>
          </p:nvPr>
        </p:nvSpPr>
        <p:spPr/>
        <p:txBody>
          <a:bodyPr>
            <a:normAutofit lnSpcReduction="10000"/>
          </a:bodyPr>
          <a:lstStyle/>
          <a:p>
            <a:pPr marL="0" indent="0">
              <a:buNone/>
            </a:pPr>
            <a:r>
              <a:rPr lang="en-US" dirty="0"/>
              <a:t>           // setting the first element of the array strings[0] = "First String"; </a:t>
            </a:r>
          </a:p>
          <a:p>
            <a:pPr marL="0" indent="0">
              <a:buNone/>
            </a:pPr>
            <a:r>
              <a:rPr lang="en-US" dirty="0"/>
              <a:t>          // setting the second element strings[1] = "This is the second element“</a:t>
            </a:r>
          </a:p>
          <a:p>
            <a:pPr marL="0" indent="0">
              <a:buNone/>
            </a:pPr>
            <a:r>
              <a:rPr lang="en-US" dirty="0"/>
              <a:t>          // and setting the last element strings[2] = "Final";</a:t>
            </a:r>
          </a:p>
          <a:p>
            <a:r>
              <a:rPr lang="en-US" dirty="0"/>
              <a:t>So we can refer to array elements like this, and otherwise we can treat them exactly like normal variables – we can change their values, print them out, and process them with various methods. </a:t>
            </a:r>
          </a:p>
          <a:p>
            <a:r>
              <a:rPr lang="en-US" dirty="0"/>
              <a:t>In the case of the String array, we can use all the String methods from the previous lab on the elements of the array.</a:t>
            </a:r>
          </a:p>
        </p:txBody>
      </p:sp>
    </p:spTree>
    <p:extLst>
      <p:ext uri="{BB962C8B-B14F-4D97-AF65-F5344CB8AC3E}">
        <p14:creationId xmlns:p14="http://schemas.microsoft.com/office/powerpoint/2010/main" val="295838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73B2-D65C-4B8D-84EF-90F2016E4406}"/>
              </a:ext>
            </a:extLst>
          </p:cNvPr>
          <p:cNvSpPr>
            <a:spLocks noGrp="1"/>
          </p:cNvSpPr>
          <p:nvPr>
            <p:ph type="title"/>
          </p:nvPr>
        </p:nvSpPr>
        <p:spPr/>
        <p:txBody>
          <a:bodyPr/>
          <a:lstStyle/>
          <a:p>
            <a:r>
              <a:rPr lang="en-US" dirty="0"/>
              <a:t>ARRAY ELEMENTS</a:t>
            </a:r>
          </a:p>
        </p:txBody>
      </p:sp>
      <p:sp>
        <p:nvSpPr>
          <p:cNvPr id="3" name="Content Placeholder 2">
            <a:extLst>
              <a:ext uri="{FF2B5EF4-FFF2-40B4-BE49-F238E27FC236}">
                <a16:creationId xmlns:a16="http://schemas.microsoft.com/office/drawing/2014/main" id="{9A5DA768-A08A-4089-BE5A-C78EFBEA0748}"/>
              </a:ext>
            </a:extLst>
          </p:cNvPr>
          <p:cNvSpPr>
            <a:spLocks noGrp="1"/>
          </p:cNvSpPr>
          <p:nvPr>
            <p:ph idx="1"/>
          </p:nvPr>
        </p:nvSpPr>
        <p:spPr/>
        <p:txBody>
          <a:bodyPr>
            <a:normAutofit fontScale="85000" lnSpcReduction="10000"/>
          </a:bodyPr>
          <a:lstStyle/>
          <a:p>
            <a:r>
              <a:rPr lang="en-US" dirty="0"/>
              <a:t>One useful thing to note is that we can refer to individual elements, but we can also refer to the array as a whole, simply by using the name of the array without any square brackets after it:</a:t>
            </a:r>
          </a:p>
          <a:p>
            <a:pPr marL="0" indent="0">
              <a:buNone/>
            </a:pPr>
            <a:r>
              <a:rPr lang="en-US" dirty="0"/>
              <a:t>                                    // a String array</a:t>
            </a:r>
          </a:p>
          <a:p>
            <a:pPr marL="0" indent="0">
              <a:buNone/>
            </a:pPr>
            <a:r>
              <a:rPr lang="en-US" dirty="0"/>
              <a:t>                                    String[] s = new String[15];</a:t>
            </a:r>
          </a:p>
          <a:p>
            <a:pPr marL="0" indent="0">
              <a:buNone/>
            </a:pPr>
            <a:r>
              <a:rPr lang="en-US" dirty="0"/>
              <a:t>                                   // initialize the first element of the array s[0] = "Example";</a:t>
            </a:r>
          </a:p>
          <a:p>
            <a:pPr marL="0" indent="0">
              <a:buNone/>
            </a:pPr>
            <a:r>
              <a:rPr lang="en-US" dirty="0"/>
              <a:t>                                   // print the length of the first String in the array</a:t>
            </a:r>
          </a:p>
          <a:p>
            <a:pPr marL="0" indent="0">
              <a:buNone/>
            </a:pPr>
            <a:r>
              <a:rPr lang="en-US" dirty="0"/>
              <a:t>                                   </a:t>
            </a:r>
            <a:r>
              <a:rPr lang="en-US" dirty="0" err="1"/>
              <a:t>System.out.println</a:t>
            </a:r>
            <a:r>
              <a:rPr lang="en-US" dirty="0"/>
              <a:t>(s[0].length());</a:t>
            </a:r>
          </a:p>
          <a:p>
            <a:pPr marL="0" indent="0">
              <a:buNone/>
            </a:pPr>
            <a:r>
              <a:rPr lang="en-US" dirty="0"/>
              <a:t>                                   // print the length of the whole array </a:t>
            </a:r>
            <a:r>
              <a:rPr lang="en-US" dirty="0" err="1"/>
              <a:t>System.out.println</a:t>
            </a:r>
            <a:r>
              <a:rPr lang="en-US" dirty="0"/>
              <a:t>(</a:t>
            </a:r>
            <a:r>
              <a:rPr lang="en-US" dirty="0" err="1"/>
              <a:t>s.length</a:t>
            </a:r>
            <a:r>
              <a:rPr lang="en-US" dirty="0"/>
              <a:t>);</a:t>
            </a:r>
          </a:p>
          <a:p>
            <a:endParaRPr lang="en-US" dirty="0"/>
          </a:p>
        </p:txBody>
      </p:sp>
    </p:spTree>
    <p:extLst>
      <p:ext uri="{BB962C8B-B14F-4D97-AF65-F5344CB8AC3E}">
        <p14:creationId xmlns:p14="http://schemas.microsoft.com/office/powerpoint/2010/main" val="360387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B4A4-9D0A-4B35-B4EC-4917C4A3D2F0}"/>
              </a:ext>
            </a:extLst>
          </p:cNvPr>
          <p:cNvSpPr>
            <a:spLocks noGrp="1"/>
          </p:cNvSpPr>
          <p:nvPr>
            <p:ph type="title"/>
          </p:nvPr>
        </p:nvSpPr>
        <p:spPr/>
        <p:txBody>
          <a:bodyPr/>
          <a:lstStyle/>
          <a:p>
            <a:r>
              <a:rPr lang="en-US" dirty="0"/>
              <a:t>ARRAY ELEMENTS</a:t>
            </a:r>
          </a:p>
        </p:txBody>
      </p:sp>
      <p:sp>
        <p:nvSpPr>
          <p:cNvPr id="3" name="Content Placeholder 2">
            <a:extLst>
              <a:ext uri="{FF2B5EF4-FFF2-40B4-BE49-F238E27FC236}">
                <a16:creationId xmlns:a16="http://schemas.microsoft.com/office/drawing/2014/main" id="{F0CA7F2E-F666-46A8-8D31-B4327FBCFB3F}"/>
              </a:ext>
            </a:extLst>
          </p:cNvPr>
          <p:cNvSpPr>
            <a:spLocks noGrp="1"/>
          </p:cNvSpPr>
          <p:nvPr>
            <p:ph idx="1"/>
          </p:nvPr>
        </p:nvSpPr>
        <p:spPr/>
        <p:txBody>
          <a:bodyPr/>
          <a:lstStyle/>
          <a:p>
            <a:r>
              <a:rPr lang="en-US" dirty="0"/>
              <a:t>You’ll see in the above example that we don’t have to initialize every element of an array in order to do things with it. </a:t>
            </a:r>
          </a:p>
          <a:p>
            <a:r>
              <a:rPr lang="en-US" dirty="0"/>
              <a:t>Note the difference between the length() method used to get the number of characters in the String, and the length property used to get the number of elements in the array.</a:t>
            </a:r>
          </a:p>
          <a:p>
            <a:r>
              <a:rPr lang="en-US" dirty="0"/>
              <a:t>It might seem a little useless to have a way of getting the length of an array, when we have to define it in terms of its size anyway, but where this property becomes particular useful, is when you want to use a for-loop to process every element of the array. </a:t>
            </a:r>
          </a:p>
        </p:txBody>
      </p:sp>
    </p:spTree>
    <p:extLst>
      <p:ext uri="{BB962C8B-B14F-4D97-AF65-F5344CB8AC3E}">
        <p14:creationId xmlns:p14="http://schemas.microsoft.com/office/powerpoint/2010/main" val="298797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D939-FE36-4A03-82DD-51CFCD2406A2}"/>
              </a:ext>
            </a:extLst>
          </p:cNvPr>
          <p:cNvSpPr>
            <a:spLocks noGrp="1"/>
          </p:cNvSpPr>
          <p:nvPr>
            <p:ph type="title"/>
          </p:nvPr>
        </p:nvSpPr>
        <p:spPr/>
        <p:txBody>
          <a:bodyPr/>
          <a:lstStyle/>
          <a:p>
            <a:r>
              <a:rPr lang="en-US" dirty="0"/>
              <a:t>ARRAY ELEMENTS</a:t>
            </a:r>
          </a:p>
        </p:txBody>
      </p:sp>
      <p:sp>
        <p:nvSpPr>
          <p:cNvPr id="3" name="Content Placeholder 2">
            <a:extLst>
              <a:ext uri="{FF2B5EF4-FFF2-40B4-BE49-F238E27FC236}">
                <a16:creationId xmlns:a16="http://schemas.microsoft.com/office/drawing/2014/main" id="{3DB54EFF-78BE-443B-BAC7-70C892084CF5}"/>
              </a:ext>
            </a:extLst>
          </p:cNvPr>
          <p:cNvSpPr>
            <a:spLocks noGrp="1"/>
          </p:cNvSpPr>
          <p:nvPr>
            <p:ph idx="1"/>
          </p:nvPr>
        </p:nvSpPr>
        <p:spPr/>
        <p:txBody>
          <a:bodyPr/>
          <a:lstStyle/>
          <a:p>
            <a:r>
              <a:rPr lang="en-US" dirty="0"/>
              <a:t>For example, maybe you just want an array of the numbers from 1 to 12:</a:t>
            </a:r>
          </a:p>
          <a:p>
            <a:pPr marL="0" indent="0">
              <a:buNone/>
            </a:pPr>
            <a:r>
              <a:rPr lang="en-US" dirty="0"/>
              <a:t>   // an integer array int[] </a:t>
            </a:r>
            <a:r>
              <a:rPr lang="en-US" dirty="0" err="1"/>
              <a:t>intArray</a:t>
            </a:r>
            <a:r>
              <a:rPr lang="en-US" dirty="0"/>
              <a:t> = new int[12]; // use a for-loop to initialize the elements for (int </a:t>
            </a:r>
            <a:r>
              <a:rPr lang="en-US" dirty="0" err="1"/>
              <a:t>i</a:t>
            </a:r>
            <a:r>
              <a:rPr lang="en-US" dirty="0"/>
              <a:t> = 0; </a:t>
            </a:r>
            <a:r>
              <a:rPr lang="en-US" dirty="0" err="1"/>
              <a:t>i</a:t>
            </a:r>
            <a:r>
              <a:rPr lang="en-US" dirty="0"/>
              <a:t> &lt; </a:t>
            </a:r>
            <a:r>
              <a:rPr lang="en-US" dirty="0" err="1"/>
              <a:t>intArray.length</a:t>
            </a:r>
            <a:r>
              <a:rPr lang="en-US" dirty="0"/>
              <a:t>; </a:t>
            </a:r>
            <a:r>
              <a:rPr lang="en-US" dirty="0" err="1"/>
              <a:t>i</a:t>
            </a:r>
            <a:r>
              <a:rPr lang="en-US" dirty="0"/>
              <a:t>++)</a:t>
            </a:r>
          </a:p>
          <a:p>
            <a:pPr marL="0" indent="0">
              <a:buNone/>
            </a:pPr>
            <a:r>
              <a:rPr lang="en-US" dirty="0"/>
              <a:t>{</a:t>
            </a:r>
          </a:p>
          <a:p>
            <a:pPr marL="0" indent="0">
              <a:buNone/>
            </a:pPr>
            <a:r>
              <a:rPr lang="en-US" dirty="0"/>
              <a:t>// initialize each element to be its index plus one </a:t>
            </a:r>
            <a:r>
              <a:rPr lang="en-US" dirty="0" err="1"/>
              <a:t>intArray</a:t>
            </a:r>
            <a:r>
              <a:rPr lang="en-US" dirty="0"/>
              <a:t>[</a:t>
            </a:r>
            <a:r>
              <a:rPr lang="en-US" dirty="0" err="1"/>
              <a:t>i</a:t>
            </a:r>
            <a:r>
              <a:rPr lang="en-US" dirty="0"/>
              <a:t>] = </a:t>
            </a:r>
            <a:r>
              <a:rPr lang="en-US" dirty="0" err="1"/>
              <a:t>i</a:t>
            </a:r>
            <a:r>
              <a:rPr lang="en-US" dirty="0"/>
              <a:t> + 1;</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444093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102-2615-47E9-9F73-0B4C2742D85B}"/>
              </a:ext>
            </a:extLst>
          </p:cNvPr>
          <p:cNvSpPr>
            <a:spLocks noGrp="1"/>
          </p:cNvSpPr>
          <p:nvPr>
            <p:ph type="title"/>
          </p:nvPr>
        </p:nvSpPr>
        <p:spPr/>
        <p:txBody>
          <a:bodyPr/>
          <a:lstStyle/>
          <a:p>
            <a:r>
              <a:rPr lang="en-US" dirty="0"/>
              <a:t>ARRAY ELEMENTS</a:t>
            </a:r>
          </a:p>
        </p:txBody>
      </p:sp>
      <p:sp>
        <p:nvSpPr>
          <p:cNvPr id="3" name="Content Placeholder 2">
            <a:extLst>
              <a:ext uri="{FF2B5EF4-FFF2-40B4-BE49-F238E27FC236}">
                <a16:creationId xmlns:a16="http://schemas.microsoft.com/office/drawing/2014/main" id="{654A3899-8728-43D1-9B15-53EB62ED0406}"/>
              </a:ext>
            </a:extLst>
          </p:cNvPr>
          <p:cNvSpPr>
            <a:spLocks noGrp="1"/>
          </p:cNvSpPr>
          <p:nvPr>
            <p:ph idx="1"/>
          </p:nvPr>
        </p:nvSpPr>
        <p:spPr/>
        <p:txBody>
          <a:bodyPr/>
          <a:lstStyle/>
          <a:p>
            <a:r>
              <a:rPr lang="en-US" dirty="0"/>
              <a:t>Putting the iteration variable (the int </a:t>
            </a:r>
            <a:r>
              <a:rPr lang="en-US" dirty="0" err="1"/>
              <a:t>i</a:t>
            </a:r>
            <a:r>
              <a:rPr lang="en-US" dirty="0"/>
              <a:t> in the above example) into the square brackets allows us to iterate through the array, and initialize every element in a procedural way, rather than having to initialize them all individually. </a:t>
            </a:r>
          </a:p>
          <a:p>
            <a:r>
              <a:rPr lang="en-US" dirty="0"/>
              <a:t>Notice that we used </a:t>
            </a:r>
            <a:r>
              <a:rPr lang="en-US" dirty="0" err="1"/>
              <a:t>intArray.length</a:t>
            </a:r>
            <a:r>
              <a:rPr lang="en-US" dirty="0"/>
              <a:t> instead of just writing 12 as the upper limit of the for-loop – this means that, if the requirements for the program change later, we don’t have to go through all of our code looking for so-called “magic numbers”.</a:t>
            </a:r>
          </a:p>
        </p:txBody>
      </p:sp>
    </p:spTree>
    <p:extLst>
      <p:ext uri="{BB962C8B-B14F-4D97-AF65-F5344CB8AC3E}">
        <p14:creationId xmlns:p14="http://schemas.microsoft.com/office/powerpoint/2010/main" val="207935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2375-F869-4713-A167-CF330D6B82E2}"/>
              </a:ext>
            </a:extLst>
          </p:cNvPr>
          <p:cNvSpPr>
            <a:spLocks noGrp="1"/>
          </p:cNvSpPr>
          <p:nvPr>
            <p:ph type="title"/>
          </p:nvPr>
        </p:nvSpPr>
        <p:spPr/>
        <p:txBody>
          <a:bodyPr/>
          <a:lstStyle/>
          <a:p>
            <a:r>
              <a:rPr lang="en-US" dirty="0"/>
              <a:t>DIRECT INITIALIZATION</a:t>
            </a:r>
          </a:p>
        </p:txBody>
      </p:sp>
      <p:sp>
        <p:nvSpPr>
          <p:cNvPr id="3" name="Content Placeholder 2">
            <a:extLst>
              <a:ext uri="{FF2B5EF4-FFF2-40B4-BE49-F238E27FC236}">
                <a16:creationId xmlns:a16="http://schemas.microsoft.com/office/drawing/2014/main" id="{99694E67-1373-4CCB-ADFA-0AC5F33524B0}"/>
              </a:ext>
            </a:extLst>
          </p:cNvPr>
          <p:cNvSpPr>
            <a:spLocks noGrp="1"/>
          </p:cNvSpPr>
          <p:nvPr>
            <p:ph idx="1"/>
          </p:nvPr>
        </p:nvSpPr>
        <p:spPr/>
        <p:txBody>
          <a:bodyPr/>
          <a:lstStyle/>
          <a:p>
            <a:r>
              <a:rPr lang="en-US" dirty="0"/>
              <a:t>If you know exactly what elements are going to go into your array, Java provides us with a shorthand way of creating and </a:t>
            </a:r>
            <a:r>
              <a:rPr lang="en-US" dirty="0" err="1"/>
              <a:t>initialising</a:t>
            </a:r>
            <a:r>
              <a:rPr lang="en-US" dirty="0"/>
              <a:t> an array all in one step, by using curly braces:</a:t>
            </a:r>
          </a:p>
          <a:p>
            <a:pPr marL="0" indent="0">
              <a:buNone/>
            </a:pPr>
            <a:r>
              <a:rPr lang="en-US" dirty="0"/>
              <a:t>// directly initialize d int array int[] arr1 = {10, 4, 327, -11, 0, 5};</a:t>
            </a:r>
          </a:p>
          <a:p>
            <a:pPr marL="0" indent="0">
              <a:buNone/>
            </a:pPr>
            <a:r>
              <a:rPr lang="en-US" dirty="0"/>
              <a:t>// directly initialize d String array</a:t>
            </a:r>
          </a:p>
          <a:p>
            <a:pPr marL="0" indent="0">
              <a:buNone/>
            </a:pPr>
            <a:r>
              <a:rPr lang="en-US" dirty="0"/>
              <a:t>String[] arr2 = {"This", "is", "an", "array", "of", "words"};</a:t>
            </a:r>
          </a:p>
          <a:p>
            <a:endParaRPr lang="en-US" dirty="0"/>
          </a:p>
        </p:txBody>
      </p:sp>
    </p:spTree>
    <p:extLst>
      <p:ext uri="{BB962C8B-B14F-4D97-AF65-F5344CB8AC3E}">
        <p14:creationId xmlns:p14="http://schemas.microsoft.com/office/powerpoint/2010/main" val="165539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0E57-C7BC-4B50-A791-71056DA7CE6D}"/>
              </a:ext>
            </a:extLst>
          </p:cNvPr>
          <p:cNvSpPr>
            <a:spLocks noGrp="1"/>
          </p:cNvSpPr>
          <p:nvPr>
            <p:ph type="title"/>
          </p:nvPr>
        </p:nvSpPr>
        <p:spPr/>
        <p:txBody>
          <a:bodyPr/>
          <a:lstStyle/>
          <a:p>
            <a:r>
              <a:rPr lang="en-US" dirty="0"/>
              <a:t>DIRECT INITIALIZATION</a:t>
            </a:r>
          </a:p>
        </p:txBody>
      </p:sp>
      <p:sp>
        <p:nvSpPr>
          <p:cNvPr id="3" name="Content Placeholder 2">
            <a:extLst>
              <a:ext uri="{FF2B5EF4-FFF2-40B4-BE49-F238E27FC236}">
                <a16:creationId xmlns:a16="http://schemas.microsoft.com/office/drawing/2014/main" id="{F55A9E37-3E64-4CF3-8ADB-F7BFA2D19BC4}"/>
              </a:ext>
            </a:extLst>
          </p:cNvPr>
          <p:cNvSpPr>
            <a:spLocks noGrp="1"/>
          </p:cNvSpPr>
          <p:nvPr>
            <p:ph idx="1"/>
          </p:nvPr>
        </p:nvSpPr>
        <p:spPr/>
        <p:txBody>
          <a:bodyPr/>
          <a:lstStyle/>
          <a:p>
            <a:r>
              <a:rPr lang="en-US" dirty="0"/>
              <a:t>You cannot declare an array, and then later initialize it this way – you must do it all in one step to take advantage of this way of creating your array. </a:t>
            </a:r>
          </a:p>
          <a:p>
            <a:r>
              <a:rPr lang="en-US" dirty="0"/>
              <a:t>Other than this, however, these arrays behave no differently to those created the longhand way.</a:t>
            </a:r>
          </a:p>
          <a:p>
            <a:r>
              <a:rPr lang="en-US" dirty="0"/>
              <a:t>Certain methods will also return an array of items, which you can also use to initialize an array. </a:t>
            </a:r>
          </a:p>
        </p:txBody>
      </p:sp>
    </p:spTree>
    <p:extLst>
      <p:ext uri="{BB962C8B-B14F-4D97-AF65-F5344CB8AC3E}">
        <p14:creationId xmlns:p14="http://schemas.microsoft.com/office/powerpoint/2010/main" val="62442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E1DD-2F5C-42F4-BB2E-2F51F2A417BF}"/>
              </a:ext>
            </a:extLst>
          </p:cNvPr>
          <p:cNvSpPr>
            <a:spLocks noGrp="1"/>
          </p:cNvSpPr>
          <p:nvPr>
            <p:ph type="title"/>
          </p:nvPr>
        </p:nvSpPr>
        <p:spPr/>
        <p:txBody>
          <a:bodyPr/>
          <a:lstStyle/>
          <a:p>
            <a:r>
              <a:rPr lang="en-US" dirty="0"/>
              <a:t>DIRECT INITIALIZATION</a:t>
            </a:r>
          </a:p>
        </p:txBody>
      </p:sp>
      <p:sp>
        <p:nvSpPr>
          <p:cNvPr id="3" name="Content Placeholder 2">
            <a:extLst>
              <a:ext uri="{FF2B5EF4-FFF2-40B4-BE49-F238E27FC236}">
                <a16:creationId xmlns:a16="http://schemas.microsoft.com/office/drawing/2014/main" id="{73207B1F-361B-418F-AC09-46212D83D466}"/>
              </a:ext>
            </a:extLst>
          </p:cNvPr>
          <p:cNvSpPr>
            <a:spLocks noGrp="1"/>
          </p:cNvSpPr>
          <p:nvPr>
            <p:ph idx="1"/>
          </p:nvPr>
        </p:nvSpPr>
        <p:spPr/>
        <p:txBody>
          <a:bodyPr/>
          <a:lstStyle/>
          <a:p>
            <a:r>
              <a:rPr lang="en-US" dirty="0"/>
              <a:t>For example, String has a method called split(separator) which will take a String, find every instance of separator in it, and return an array of Strings after splitting it up based on those instances:</a:t>
            </a:r>
          </a:p>
          <a:p>
            <a:pPr marL="0" indent="0">
              <a:buNone/>
            </a:pPr>
            <a:r>
              <a:rPr lang="en-US" dirty="0"/>
              <a:t>                         // Some </a:t>
            </a:r>
            <a:r>
              <a:rPr lang="en-US" dirty="0" err="1"/>
              <a:t>splittable</a:t>
            </a:r>
            <a:r>
              <a:rPr lang="en-US" dirty="0"/>
              <a:t> strings</a:t>
            </a:r>
          </a:p>
          <a:p>
            <a:pPr marL="0" indent="0">
              <a:buNone/>
            </a:pPr>
            <a:r>
              <a:rPr lang="en-US" dirty="0"/>
              <a:t>                         String </a:t>
            </a:r>
            <a:r>
              <a:rPr lang="en-US" dirty="0" err="1"/>
              <a:t>spaceStr</a:t>
            </a:r>
            <a:r>
              <a:rPr lang="en-US" dirty="0"/>
              <a:t> = "This can be split";</a:t>
            </a:r>
          </a:p>
          <a:p>
            <a:pPr marL="0" indent="0">
              <a:buNone/>
            </a:pPr>
            <a:r>
              <a:rPr lang="en-US" dirty="0"/>
              <a:t>                         String </a:t>
            </a:r>
            <a:r>
              <a:rPr lang="en-US" dirty="0" err="1"/>
              <a:t>commaStr</a:t>
            </a:r>
            <a:r>
              <a:rPr lang="en-US" dirty="0"/>
              <a:t> = "</a:t>
            </a:r>
            <a:r>
              <a:rPr lang="en-US" dirty="0" err="1"/>
              <a:t>This,can,as,well</a:t>
            </a:r>
            <a:r>
              <a:rPr lang="en-US" dirty="0"/>
              <a:t>";</a:t>
            </a:r>
          </a:p>
          <a:p>
            <a:pPr marL="0" indent="0">
              <a:buNone/>
            </a:pPr>
            <a:r>
              <a:rPr lang="en-US" dirty="0"/>
              <a:t>                         String </a:t>
            </a:r>
            <a:r>
              <a:rPr lang="en-US" dirty="0" err="1"/>
              <a:t>otherStr</a:t>
            </a:r>
            <a:r>
              <a:rPr lang="en-US" dirty="0"/>
              <a:t> = "Any string, really";</a:t>
            </a:r>
          </a:p>
          <a:p>
            <a:pPr marL="0" indent="0">
              <a:buNone/>
            </a:pPr>
            <a:endParaRPr lang="en-US" dirty="0"/>
          </a:p>
        </p:txBody>
      </p:sp>
    </p:spTree>
    <p:extLst>
      <p:ext uri="{BB962C8B-B14F-4D97-AF65-F5344CB8AC3E}">
        <p14:creationId xmlns:p14="http://schemas.microsoft.com/office/powerpoint/2010/main" val="349119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BABB-2F06-4F95-A979-553C8C99AB24}"/>
              </a:ext>
            </a:extLst>
          </p:cNvPr>
          <p:cNvSpPr>
            <a:spLocks noGrp="1"/>
          </p:cNvSpPr>
          <p:nvPr>
            <p:ph type="title"/>
          </p:nvPr>
        </p:nvSpPr>
        <p:spPr/>
        <p:txBody>
          <a:bodyPr/>
          <a:lstStyle/>
          <a:p>
            <a:r>
              <a:rPr lang="en-US" dirty="0"/>
              <a:t>DIRECT INITIALIZATION</a:t>
            </a:r>
          </a:p>
        </p:txBody>
      </p:sp>
      <p:sp>
        <p:nvSpPr>
          <p:cNvPr id="3" name="Content Placeholder 2">
            <a:extLst>
              <a:ext uri="{FF2B5EF4-FFF2-40B4-BE49-F238E27FC236}">
                <a16:creationId xmlns:a16="http://schemas.microsoft.com/office/drawing/2014/main" id="{C05F2D9B-10D7-4794-B06D-C4619614537D}"/>
              </a:ext>
            </a:extLst>
          </p:cNvPr>
          <p:cNvSpPr>
            <a:spLocks noGrp="1"/>
          </p:cNvSpPr>
          <p:nvPr>
            <p:ph idx="1"/>
          </p:nvPr>
        </p:nvSpPr>
        <p:spPr/>
        <p:txBody>
          <a:bodyPr/>
          <a:lstStyle/>
          <a:p>
            <a:pPr marL="0" indent="0">
              <a:buNone/>
            </a:pPr>
            <a:r>
              <a:rPr lang="en-US" dirty="0"/>
              <a:t>          // Split the Strings into arrays</a:t>
            </a:r>
          </a:p>
          <a:p>
            <a:pPr marL="0" indent="0">
              <a:buNone/>
            </a:pPr>
            <a:r>
              <a:rPr lang="en-US" dirty="0"/>
              <a:t>             String[] </a:t>
            </a:r>
            <a:r>
              <a:rPr lang="en-US" dirty="0" err="1"/>
              <a:t>spaceArray</a:t>
            </a:r>
            <a:r>
              <a:rPr lang="en-US" dirty="0"/>
              <a:t> = </a:t>
            </a:r>
            <a:r>
              <a:rPr lang="en-US" dirty="0" err="1"/>
              <a:t>spaceStr.split</a:t>
            </a:r>
            <a:r>
              <a:rPr lang="en-US" dirty="0"/>
              <a:t>(" ");</a:t>
            </a:r>
          </a:p>
          <a:p>
            <a:pPr marL="0" indent="0">
              <a:buNone/>
            </a:pPr>
            <a:r>
              <a:rPr lang="en-US" dirty="0"/>
              <a:t>             String[] </a:t>
            </a:r>
            <a:r>
              <a:rPr lang="en-US" dirty="0" err="1"/>
              <a:t>commaArray</a:t>
            </a:r>
            <a:r>
              <a:rPr lang="en-US" dirty="0"/>
              <a:t> = </a:t>
            </a:r>
            <a:r>
              <a:rPr lang="en-US" dirty="0" err="1"/>
              <a:t>commaStr.split</a:t>
            </a:r>
            <a:r>
              <a:rPr lang="en-US" dirty="0"/>
              <a:t>(",");</a:t>
            </a:r>
          </a:p>
          <a:p>
            <a:pPr marL="0" indent="0">
              <a:buNone/>
            </a:pPr>
            <a:r>
              <a:rPr lang="en-US" dirty="0"/>
              <a:t>             String[] otherArray1 = </a:t>
            </a:r>
            <a:r>
              <a:rPr lang="en-US" dirty="0" err="1"/>
              <a:t>otherStr.split</a:t>
            </a:r>
            <a:r>
              <a:rPr lang="en-US" dirty="0"/>
              <a:t>("n");</a:t>
            </a:r>
          </a:p>
          <a:p>
            <a:pPr marL="0" indent="0">
              <a:buNone/>
            </a:pPr>
            <a:r>
              <a:rPr lang="en-US" dirty="0"/>
              <a:t>             String[] otherArray2 = </a:t>
            </a:r>
            <a:r>
              <a:rPr lang="en-US" dirty="0" err="1"/>
              <a:t>otherStr.split</a:t>
            </a:r>
            <a:r>
              <a:rPr lang="en-US" dirty="0"/>
              <a:t>("</a:t>
            </a:r>
            <a:r>
              <a:rPr lang="en-US" dirty="0" err="1"/>
              <a:t>ing</a:t>
            </a:r>
            <a:r>
              <a:rPr lang="en-US" dirty="0"/>
              <a:t>");</a:t>
            </a:r>
          </a:p>
          <a:p>
            <a:endParaRPr lang="en-US" dirty="0"/>
          </a:p>
        </p:txBody>
      </p:sp>
    </p:spTree>
    <p:extLst>
      <p:ext uri="{BB962C8B-B14F-4D97-AF65-F5344CB8AC3E}">
        <p14:creationId xmlns:p14="http://schemas.microsoft.com/office/powerpoint/2010/main" val="347525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2199-CF76-4B01-B437-07444A0DC386}"/>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197C98F-CBA1-4A19-A307-6C829A8A48CB}"/>
              </a:ext>
            </a:extLst>
          </p:cNvPr>
          <p:cNvSpPr>
            <a:spLocks noGrp="1"/>
          </p:cNvSpPr>
          <p:nvPr>
            <p:ph idx="1"/>
          </p:nvPr>
        </p:nvSpPr>
        <p:spPr/>
        <p:txBody>
          <a:bodyPr/>
          <a:lstStyle/>
          <a:p>
            <a:r>
              <a:rPr lang="en-US" dirty="0"/>
              <a:t>A variable in Java will, generally speaking, contain a single value, of a single type. </a:t>
            </a:r>
          </a:p>
          <a:p>
            <a:r>
              <a:rPr lang="en-US" dirty="0"/>
              <a:t>For example, an int, or a </a:t>
            </a:r>
            <a:r>
              <a:rPr lang="en-US" dirty="0" err="1"/>
              <a:t>boolean</a:t>
            </a:r>
            <a:r>
              <a:rPr lang="en-US" dirty="0"/>
              <a:t>, or a String. Arrays allow us to define variables which can hold multiple objects, each with its own value.</a:t>
            </a:r>
          </a:p>
          <a:p>
            <a:r>
              <a:rPr lang="en-US" dirty="0"/>
              <a:t>You can think of an array as an ordered list of items, where each item is of the same data type, and is like a variable in itself.</a:t>
            </a:r>
          </a:p>
          <a:p>
            <a:r>
              <a:rPr lang="en-US" dirty="0"/>
              <a:t>Arrays allow us precise access to the data that they contain, and are very important when dealing with collections of related information.</a:t>
            </a:r>
          </a:p>
        </p:txBody>
      </p:sp>
    </p:spTree>
    <p:extLst>
      <p:ext uri="{BB962C8B-B14F-4D97-AF65-F5344CB8AC3E}">
        <p14:creationId xmlns:p14="http://schemas.microsoft.com/office/powerpoint/2010/main" val="378880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CBF0-244D-495A-BB5C-ED603D3D4BE4}"/>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CF426666-9276-414D-8283-A2EF813B5175}"/>
              </a:ext>
            </a:extLst>
          </p:cNvPr>
          <p:cNvSpPr>
            <a:spLocks noGrp="1"/>
          </p:cNvSpPr>
          <p:nvPr>
            <p:ph idx="1"/>
          </p:nvPr>
        </p:nvSpPr>
        <p:spPr/>
        <p:txBody>
          <a:bodyPr/>
          <a:lstStyle/>
          <a:p>
            <a:r>
              <a:rPr lang="en-US" dirty="0"/>
              <a:t>In other programming languages, arrays may be called something else, such as list, collection, or group.</a:t>
            </a:r>
          </a:p>
          <a:p>
            <a:r>
              <a:rPr lang="en-US" dirty="0"/>
              <a:t>You should be careful with these terms though, as they each mean something slightly different in Java. </a:t>
            </a:r>
          </a:p>
          <a:p>
            <a:r>
              <a:rPr lang="en-US" dirty="0"/>
              <a:t>If you are looking for more information, always preface your search with “java” and then the rest of your query.</a:t>
            </a:r>
          </a:p>
        </p:txBody>
      </p:sp>
    </p:spTree>
    <p:extLst>
      <p:ext uri="{BB962C8B-B14F-4D97-AF65-F5344CB8AC3E}">
        <p14:creationId xmlns:p14="http://schemas.microsoft.com/office/powerpoint/2010/main" val="273204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6829-625C-489E-B3F2-B958776EBD28}"/>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97B96E1-A8F5-4005-8069-DC40FCD300CC}"/>
              </a:ext>
            </a:extLst>
          </p:cNvPr>
          <p:cNvSpPr>
            <a:spLocks noGrp="1"/>
          </p:cNvSpPr>
          <p:nvPr>
            <p:ph idx="1"/>
          </p:nvPr>
        </p:nvSpPr>
        <p:spPr/>
        <p:txBody>
          <a:bodyPr/>
          <a:lstStyle/>
          <a:p>
            <a:r>
              <a:rPr lang="en-US" dirty="0"/>
              <a:t>In other programming languages, arrays may be called something else, such as list, collection, or group. </a:t>
            </a:r>
          </a:p>
          <a:p>
            <a:r>
              <a:rPr lang="en-US" dirty="0"/>
              <a:t>You should be careful with these terms though, as they each mean something slightly different in Java. </a:t>
            </a:r>
          </a:p>
          <a:p>
            <a:r>
              <a:rPr lang="en-US" dirty="0"/>
              <a:t>If you are looking for more information, always preface your search with “java” and then the rest of your query.</a:t>
            </a:r>
          </a:p>
        </p:txBody>
      </p:sp>
    </p:spTree>
    <p:extLst>
      <p:ext uri="{BB962C8B-B14F-4D97-AF65-F5344CB8AC3E}">
        <p14:creationId xmlns:p14="http://schemas.microsoft.com/office/powerpoint/2010/main" val="192818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7E14-6715-404D-A1AB-1A41395BE704}"/>
              </a:ext>
            </a:extLst>
          </p:cNvPr>
          <p:cNvSpPr>
            <a:spLocks noGrp="1"/>
          </p:cNvSpPr>
          <p:nvPr>
            <p:ph type="title"/>
          </p:nvPr>
        </p:nvSpPr>
        <p:spPr/>
        <p:txBody>
          <a:bodyPr/>
          <a:lstStyle/>
          <a:p>
            <a:r>
              <a:rPr lang="en-US" dirty="0"/>
              <a:t>DEFINING AN ARRAY</a:t>
            </a:r>
          </a:p>
        </p:txBody>
      </p:sp>
      <p:sp>
        <p:nvSpPr>
          <p:cNvPr id="3" name="Content Placeholder 2">
            <a:extLst>
              <a:ext uri="{FF2B5EF4-FFF2-40B4-BE49-F238E27FC236}">
                <a16:creationId xmlns:a16="http://schemas.microsoft.com/office/drawing/2014/main" id="{F17E3FCB-56FA-4CB5-A982-5A2EB918B945}"/>
              </a:ext>
            </a:extLst>
          </p:cNvPr>
          <p:cNvSpPr>
            <a:spLocks noGrp="1"/>
          </p:cNvSpPr>
          <p:nvPr>
            <p:ph idx="1"/>
          </p:nvPr>
        </p:nvSpPr>
        <p:spPr/>
        <p:txBody>
          <a:bodyPr>
            <a:normAutofit lnSpcReduction="10000"/>
          </a:bodyPr>
          <a:lstStyle/>
          <a:p>
            <a:r>
              <a:rPr lang="en-US" dirty="0"/>
              <a:t>Arrays are defined in terms of the type of data they hold, and also the number of elements they contain.</a:t>
            </a:r>
          </a:p>
          <a:p>
            <a:r>
              <a:rPr lang="en-US" dirty="0"/>
              <a:t> For example, we can define a String array of size 12, or an int array of size 1000, etc. An array can theoretically have size zero, but there’s not much you can practically do with this.</a:t>
            </a:r>
          </a:p>
          <a:p>
            <a:r>
              <a:rPr lang="en-US" dirty="0"/>
              <a:t>Java uses integers for indexing arrays, meaning you can’t have something like an array of size 4.5. This also means the maximum size of an array should be 231 − 1=2147483647, which is </a:t>
            </a:r>
            <a:r>
              <a:rPr lang="en-US" dirty="0" err="1"/>
              <a:t>Integer.MAXVALUE</a:t>
            </a:r>
            <a:r>
              <a:rPr lang="en-US" dirty="0"/>
              <a:t>, although if you need to store this much data, you should probably be using a different storage method.</a:t>
            </a:r>
          </a:p>
        </p:txBody>
      </p:sp>
    </p:spTree>
    <p:extLst>
      <p:ext uri="{BB962C8B-B14F-4D97-AF65-F5344CB8AC3E}">
        <p14:creationId xmlns:p14="http://schemas.microsoft.com/office/powerpoint/2010/main" val="29909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D820-A317-483C-88DE-68AA1CA47989}"/>
              </a:ext>
            </a:extLst>
          </p:cNvPr>
          <p:cNvSpPr>
            <a:spLocks noGrp="1"/>
          </p:cNvSpPr>
          <p:nvPr>
            <p:ph type="title"/>
          </p:nvPr>
        </p:nvSpPr>
        <p:spPr/>
        <p:txBody>
          <a:bodyPr/>
          <a:lstStyle/>
          <a:p>
            <a:r>
              <a:rPr lang="en-US" dirty="0"/>
              <a:t>DEFINING AN ARRAY</a:t>
            </a:r>
          </a:p>
        </p:txBody>
      </p:sp>
      <p:sp>
        <p:nvSpPr>
          <p:cNvPr id="3" name="Content Placeholder 2">
            <a:extLst>
              <a:ext uri="{FF2B5EF4-FFF2-40B4-BE49-F238E27FC236}">
                <a16:creationId xmlns:a16="http://schemas.microsoft.com/office/drawing/2014/main" id="{6FF60B0F-9A88-4305-BBEE-2245AB61D028}"/>
              </a:ext>
            </a:extLst>
          </p:cNvPr>
          <p:cNvSpPr>
            <a:spLocks noGrp="1"/>
          </p:cNvSpPr>
          <p:nvPr>
            <p:ph idx="1"/>
          </p:nvPr>
        </p:nvSpPr>
        <p:spPr/>
        <p:txBody>
          <a:bodyPr/>
          <a:lstStyle/>
          <a:p>
            <a:r>
              <a:rPr lang="en-US" dirty="0"/>
              <a:t>You should also be aware that once the size of an array is set, it cannot be changed; the array’s length is immutable.</a:t>
            </a:r>
          </a:p>
          <a:p>
            <a:r>
              <a:rPr lang="en-US" dirty="0"/>
              <a:t>As in most programming languages, Java arrays are zero-indexed. </a:t>
            </a:r>
          </a:p>
          <a:p>
            <a:r>
              <a:rPr lang="en-US" dirty="0"/>
              <a:t>This means that the first item in any array is really the 0th item, and the second is the 1st, and so on. </a:t>
            </a:r>
          </a:p>
          <a:p>
            <a:r>
              <a:rPr lang="en-US" dirty="0"/>
              <a:t>Arrays also hold discrete data, with each item containing just one value – think of it like a list of variables. Each variable holds some value, and only that value, at any one time.</a:t>
            </a:r>
          </a:p>
        </p:txBody>
      </p:sp>
    </p:spTree>
    <p:extLst>
      <p:ext uri="{BB962C8B-B14F-4D97-AF65-F5344CB8AC3E}">
        <p14:creationId xmlns:p14="http://schemas.microsoft.com/office/powerpoint/2010/main" val="149705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813-EA96-44EE-8DA5-B5C2789DE98E}"/>
              </a:ext>
            </a:extLst>
          </p:cNvPr>
          <p:cNvSpPr>
            <a:spLocks noGrp="1"/>
          </p:cNvSpPr>
          <p:nvPr>
            <p:ph type="title"/>
          </p:nvPr>
        </p:nvSpPr>
        <p:spPr/>
        <p:txBody>
          <a:bodyPr/>
          <a:lstStyle/>
          <a:p>
            <a:r>
              <a:rPr lang="en-US" dirty="0"/>
              <a:t>USING AN ARRAY</a:t>
            </a:r>
          </a:p>
        </p:txBody>
      </p:sp>
      <p:sp>
        <p:nvSpPr>
          <p:cNvPr id="3" name="Content Placeholder 2">
            <a:extLst>
              <a:ext uri="{FF2B5EF4-FFF2-40B4-BE49-F238E27FC236}">
                <a16:creationId xmlns:a16="http://schemas.microsoft.com/office/drawing/2014/main" id="{6594626A-9891-4111-9341-FE286A61934B}"/>
              </a:ext>
            </a:extLst>
          </p:cNvPr>
          <p:cNvSpPr>
            <a:spLocks noGrp="1"/>
          </p:cNvSpPr>
          <p:nvPr>
            <p:ph idx="1"/>
          </p:nvPr>
        </p:nvSpPr>
        <p:spPr/>
        <p:txBody>
          <a:bodyPr/>
          <a:lstStyle/>
          <a:p>
            <a:r>
              <a:rPr lang="en-US" dirty="0"/>
              <a:t>There are a number of different way we can declare and initialize arrays. </a:t>
            </a:r>
          </a:p>
          <a:p>
            <a:r>
              <a:rPr lang="en-US" dirty="0"/>
              <a:t>In some respects, it is very similar to the way we can declare and initialize variables: we need to specify the type of data that we are going to store, and we need to give our array a name.</a:t>
            </a:r>
          </a:p>
          <a:p>
            <a:r>
              <a:rPr lang="en-US" dirty="0"/>
              <a:t>The main difference between declaring a Java variable and a Java array, is that we must use an open and close square bracket to specify that we are talking about an array.</a:t>
            </a:r>
          </a:p>
          <a:p>
            <a:pPr marL="0" indent="0">
              <a:buNone/>
            </a:pPr>
            <a:r>
              <a:rPr lang="en-US" dirty="0"/>
              <a:t>                 // declaring an integer array, called "</a:t>
            </a:r>
            <a:r>
              <a:rPr lang="en-US" dirty="0" err="1"/>
              <a:t>nums</a:t>
            </a:r>
            <a:r>
              <a:rPr lang="en-US" dirty="0"/>
              <a:t>" int[] </a:t>
            </a:r>
            <a:r>
              <a:rPr lang="en-US" dirty="0" err="1"/>
              <a:t>nums</a:t>
            </a:r>
            <a:r>
              <a:rPr lang="en-US" dirty="0"/>
              <a:t>;</a:t>
            </a:r>
          </a:p>
        </p:txBody>
      </p:sp>
    </p:spTree>
    <p:extLst>
      <p:ext uri="{BB962C8B-B14F-4D97-AF65-F5344CB8AC3E}">
        <p14:creationId xmlns:p14="http://schemas.microsoft.com/office/powerpoint/2010/main" val="9717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9B98-B3B9-4A5D-B0E0-5C61425779F7}"/>
              </a:ext>
            </a:extLst>
          </p:cNvPr>
          <p:cNvSpPr>
            <a:spLocks noGrp="1"/>
          </p:cNvSpPr>
          <p:nvPr>
            <p:ph type="title"/>
          </p:nvPr>
        </p:nvSpPr>
        <p:spPr/>
        <p:txBody>
          <a:bodyPr/>
          <a:lstStyle/>
          <a:p>
            <a:r>
              <a:rPr lang="en-US" dirty="0"/>
              <a:t>USING AN ARRAY</a:t>
            </a:r>
          </a:p>
        </p:txBody>
      </p:sp>
      <p:sp>
        <p:nvSpPr>
          <p:cNvPr id="3" name="Content Placeholder 2">
            <a:extLst>
              <a:ext uri="{FF2B5EF4-FFF2-40B4-BE49-F238E27FC236}">
                <a16:creationId xmlns:a16="http://schemas.microsoft.com/office/drawing/2014/main" id="{68AD03A1-AF19-485E-AECE-4086D9B12806}"/>
              </a:ext>
            </a:extLst>
          </p:cNvPr>
          <p:cNvSpPr>
            <a:spLocks noGrp="1"/>
          </p:cNvSpPr>
          <p:nvPr>
            <p:ph idx="1"/>
          </p:nvPr>
        </p:nvSpPr>
        <p:spPr/>
        <p:txBody>
          <a:bodyPr>
            <a:normAutofit fontScale="92500"/>
          </a:bodyPr>
          <a:lstStyle/>
          <a:p>
            <a:r>
              <a:rPr lang="en-US" dirty="0"/>
              <a:t>We can also decide whether to just declare the array, as in the above example, and initialize it later, or to do both at once, in the same way that we can with variables (see below).</a:t>
            </a:r>
          </a:p>
          <a:p>
            <a:pPr marL="0" indent="0">
              <a:buNone/>
            </a:pPr>
            <a:r>
              <a:rPr lang="en-US" dirty="0"/>
              <a:t>              // creating an empty integer array of length 10 int[] </a:t>
            </a:r>
            <a:r>
              <a:rPr lang="en-US" dirty="0" err="1"/>
              <a:t>nums</a:t>
            </a:r>
            <a:r>
              <a:rPr lang="en-US" dirty="0"/>
              <a:t> = new int[10];</a:t>
            </a:r>
          </a:p>
          <a:p>
            <a:r>
              <a:rPr lang="en-US" dirty="0"/>
              <a:t>Note the keyword new in the above example. It is very similar to how we initialize new Objects (for example, a Scanner), and it tells Java to allocate enough space in its memory for 10 integers.</a:t>
            </a:r>
          </a:p>
          <a:p>
            <a:r>
              <a:rPr lang="en-US" dirty="0"/>
              <a:t>You can do the same thing with other data types, using the same basic format:</a:t>
            </a:r>
          </a:p>
          <a:p>
            <a:pPr marL="0" indent="0">
              <a:buNone/>
            </a:pPr>
            <a:r>
              <a:rPr lang="en-US" dirty="0"/>
              <a:t>                // creating an empty String array of length 256 String[] strings = new String[256];</a:t>
            </a:r>
          </a:p>
          <a:p>
            <a:endParaRPr lang="en-US" dirty="0"/>
          </a:p>
        </p:txBody>
      </p:sp>
    </p:spTree>
    <p:extLst>
      <p:ext uri="{BB962C8B-B14F-4D97-AF65-F5344CB8AC3E}">
        <p14:creationId xmlns:p14="http://schemas.microsoft.com/office/powerpoint/2010/main" val="65670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CECB-51BE-4B36-A944-C75B3CB0E26D}"/>
              </a:ext>
            </a:extLst>
          </p:cNvPr>
          <p:cNvSpPr>
            <a:spLocks noGrp="1"/>
          </p:cNvSpPr>
          <p:nvPr>
            <p:ph type="title"/>
          </p:nvPr>
        </p:nvSpPr>
        <p:spPr/>
        <p:txBody>
          <a:bodyPr/>
          <a:lstStyle/>
          <a:p>
            <a:r>
              <a:rPr lang="en-US" dirty="0"/>
              <a:t>USING AN ARRAY</a:t>
            </a:r>
          </a:p>
        </p:txBody>
      </p:sp>
      <p:sp>
        <p:nvSpPr>
          <p:cNvPr id="3" name="Content Placeholder 2">
            <a:extLst>
              <a:ext uri="{FF2B5EF4-FFF2-40B4-BE49-F238E27FC236}">
                <a16:creationId xmlns:a16="http://schemas.microsoft.com/office/drawing/2014/main" id="{B2CE6196-30B1-497B-8F2C-111824330F70}"/>
              </a:ext>
            </a:extLst>
          </p:cNvPr>
          <p:cNvSpPr>
            <a:spLocks noGrp="1"/>
          </p:cNvSpPr>
          <p:nvPr>
            <p:ph idx="1"/>
          </p:nvPr>
        </p:nvSpPr>
        <p:spPr/>
        <p:txBody>
          <a:bodyPr>
            <a:normAutofit fontScale="92500"/>
          </a:bodyPr>
          <a:lstStyle/>
          <a:p>
            <a:r>
              <a:rPr lang="en-US" dirty="0"/>
              <a:t>In both of the previous two examples, you’ll notice I mentioned that these are empty arrays. </a:t>
            </a:r>
          </a:p>
          <a:p>
            <a:r>
              <a:rPr lang="en-US" dirty="0"/>
              <a:t>What this means is that, after the array has been initialize d, each element of the array needs to also be initialize d to some value. If you were using an older version of Java and you tried to print out the contents of one of the arrays at the moment, you would encounter an error. </a:t>
            </a:r>
          </a:p>
          <a:p>
            <a:r>
              <a:rPr lang="en-US" dirty="0"/>
              <a:t>Modern Java will silently set each value to be 0 for the integer array, and null for the String array.</a:t>
            </a:r>
          </a:p>
          <a:p>
            <a:r>
              <a:rPr lang="en-US" dirty="0"/>
              <a:t>So now we want to be able to set the values of the elements in our arrays, and to do that, we need to know how to access the elements</a:t>
            </a:r>
          </a:p>
          <a:p>
            <a:endParaRPr lang="en-US" dirty="0"/>
          </a:p>
        </p:txBody>
      </p:sp>
    </p:spTree>
    <p:extLst>
      <p:ext uri="{BB962C8B-B14F-4D97-AF65-F5344CB8AC3E}">
        <p14:creationId xmlns:p14="http://schemas.microsoft.com/office/powerpoint/2010/main" val="20969935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38</TotalTime>
  <Words>1806</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ARRAYS</vt:lpstr>
      <vt:lpstr>ARRAYS</vt:lpstr>
      <vt:lpstr>ARRAYS</vt:lpstr>
      <vt:lpstr>ARRAYS</vt:lpstr>
      <vt:lpstr>DEFINING AN ARRAY</vt:lpstr>
      <vt:lpstr>DEFINING AN ARRAY</vt:lpstr>
      <vt:lpstr>USING AN ARRAY</vt:lpstr>
      <vt:lpstr>USING AN ARRAY</vt:lpstr>
      <vt:lpstr>USING AN ARRAY</vt:lpstr>
      <vt:lpstr>ARRAY ELEMENTS</vt:lpstr>
      <vt:lpstr>ARRAY ELEMENTS</vt:lpstr>
      <vt:lpstr>ARRAY ELEMENTS</vt:lpstr>
      <vt:lpstr>ARRAY ELEMENTS</vt:lpstr>
      <vt:lpstr>ARRAY ELEMENTS</vt:lpstr>
      <vt:lpstr>ARRAY ELEMENTS</vt:lpstr>
      <vt:lpstr>DIRECT INITIALIZATION</vt:lpstr>
      <vt:lpstr>DIRECT INITIALIZATION</vt:lpstr>
      <vt:lpstr>DIRECT INITIALIZATION</vt:lpstr>
      <vt:lpstr>DIRECT INITIALIZATION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Sai Mounika Gottipati</dc:creator>
  <cp:lastModifiedBy>Sai Mounika Gottipati</cp:lastModifiedBy>
  <cp:revision>6</cp:revision>
  <dcterms:created xsi:type="dcterms:W3CDTF">2020-04-22T15:05:30Z</dcterms:created>
  <dcterms:modified xsi:type="dcterms:W3CDTF">2020-04-22T15:44:09Z</dcterms:modified>
</cp:coreProperties>
</file>