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sldIdLst>
    <p:sldId id="467" r:id="rId2"/>
    <p:sldId id="387" r:id="rId3"/>
    <p:sldId id="388" r:id="rId4"/>
    <p:sldId id="389" r:id="rId5"/>
    <p:sldId id="390" r:id="rId6"/>
    <p:sldId id="392" r:id="rId7"/>
    <p:sldId id="393" r:id="rId8"/>
    <p:sldId id="394" r:id="rId9"/>
    <p:sldId id="431" r:id="rId10"/>
    <p:sldId id="395" r:id="rId11"/>
    <p:sldId id="396" r:id="rId12"/>
    <p:sldId id="397" r:id="rId13"/>
    <p:sldId id="371" r:id="rId14"/>
    <p:sldId id="398" r:id="rId15"/>
    <p:sldId id="352" r:id="rId16"/>
    <p:sldId id="364" r:id="rId17"/>
    <p:sldId id="399" r:id="rId18"/>
    <p:sldId id="408" r:id="rId19"/>
    <p:sldId id="349" r:id="rId20"/>
    <p:sldId id="351" r:id="rId21"/>
    <p:sldId id="410" r:id="rId22"/>
    <p:sldId id="411" r:id="rId23"/>
    <p:sldId id="350" r:id="rId24"/>
    <p:sldId id="412" r:id="rId25"/>
    <p:sldId id="413" r:id="rId26"/>
    <p:sldId id="442" r:id="rId27"/>
    <p:sldId id="446" r:id="rId28"/>
    <p:sldId id="453" r:id="rId29"/>
    <p:sldId id="454" r:id="rId30"/>
    <p:sldId id="455" r:id="rId31"/>
    <p:sldId id="45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00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587" autoAdjust="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2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E65C52-8B03-4061-8CD8-1619830B8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419600" y="9906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16200000">
            <a:off x="4495800" y="-2971800"/>
            <a:ext cx="152400" cy="9144000"/>
          </a:xfrm>
          <a:prstGeom prst="rect">
            <a:avLst/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04A9DA-30DE-4AB7-90C8-5ABE2AF4F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641317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3B074-2CE8-4662-BF8E-F5C6B6F45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55145"/>
      </p:ext>
    </p:extLst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8438"/>
            <a:ext cx="2076450" cy="592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8438"/>
            <a:ext cx="6076950" cy="592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17D30-014B-48F0-8E71-A48CD947F6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165970"/>
      </p:ext>
    </p:extLst>
  </p:cSld>
  <p:clrMapOvr>
    <a:masterClrMapping/>
  </p:clrMapOvr>
  <p:transition spd="med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78184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C315-30C8-4E62-A229-249CB3212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61521"/>
      </p:ext>
    </p:extLst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1D83B-AC3B-485E-85D5-3C383122E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747199"/>
      </p:ext>
    </p:extLst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B235-455E-44A3-9E48-727EAAA84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836559"/>
      </p:ext>
    </p:extLst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F19D5-1E03-42DE-922B-E41F8BD8F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178245"/>
      </p:ext>
    </p:extLst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32092-CF1D-4035-831E-A4F952CB8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525092"/>
      </p:ext>
    </p:extLst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0E34A-B849-4C39-BFDC-70007A990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777862"/>
      </p:ext>
    </p:extLst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0758E-51DD-4E9D-BF8E-3A140C6D7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143800"/>
      </p:ext>
    </p:extLst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FF447-24F4-4247-8603-6C87F9D48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24340"/>
      </p:ext>
    </p:extLst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A0EFE-A494-4EF0-9809-CA69A8B3B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03527"/>
      </p:ext>
    </p:extLst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Oval 2"/>
          <p:cNvSpPr>
            <a:spLocks noChangeArrowheads="1"/>
          </p:cNvSpPr>
          <p:nvPr/>
        </p:nvSpPr>
        <p:spPr bwMode="auto">
          <a:xfrm>
            <a:off x="1981200" y="4572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C561C49C-F66D-4D8C-BE79-F47EB493C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8438"/>
            <a:ext cx="78184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9" descr="sandcast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57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AutoShape 10"/>
          <p:cNvSpPr>
            <a:spLocks noChangeArrowheads="1"/>
          </p:cNvSpPr>
          <p:nvPr/>
        </p:nvSpPr>
        <p:spPr bwMode="auto">
          <a:xfrm flipH="1">
            <a:off x="0" y="9144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8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0888" grpId="0" build="p" autoUpdateAnimBg="0" advAuto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anose="020606030202050204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Ø"/>
        <a:defRPr kumimoji="1"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kumimoji="1" sz="20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w"/>
        <a:defRPr kumimoji="1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X"/>
        <a:defRPr kumimoji="1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anose="02020603050405020304" pitchFamily="18" charset="0"/>
        <a:buChar char="»"/>
        <a:defRPr kumimoji="1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 2 </a:t>
            </a:r>
            <a:r>
              <a:rPr lang="en-US" altLang="en-US" dirty="0"/>
              <a:t>LOOPING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LOOPING</a:t>
            </a:r>
          </a:p>
        </p:txBody>
      </p:sp>
    </p:spTree>
  </p:cSld>
  <p:clrMapOvr>
    <a:masterClrMapping/>
  </p:clrMapOvr>
  <p:transition spd="med"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B473BCA-0361-4B6E-825F-3923F8F485BC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The Conditional Operator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Java has a </a:t>
            </a:r>
            <a:r>
              <a:rPr lang="en-US" altLang="en-US" i="1" smtClean="0"/>
              <a:t>conditional operator</a:t>
            </a:r>
            <a:r>
              <a:rPr lang="en-US" altLang="en-US" smtClean="0"/>
              <a:t> that evaluates a boolean condition that determines which of two other expressions is evaluated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result of the chosen expression is the result of the entire conditional operator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Its syntax is: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i="1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i="1" smtClean="0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 ? </a:t>
            </a:r>
            <a:r>
              <a:rPr lang="en-US" altLang="en-US" sz="2000" i="1" smtClean="0">
                <a:solidFill>
                  <a:srgbClr val="FFFF99"/>
                </a:solidFill>
                <a:latin typeface="Courier New" panose="02070309020205020404" pitchFamily="49" charset="0"/>
              </a:rPr>
              <a:t>expression1</a:t>
            </a: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 : </a:t>
            </a:r>
            <a:r>
              <a:rPr lang="en-US" altLang="en-US" sz="2000" i="1" smtClean="0">
                <a:solidFill>
                  <a:srgbClr val="FFFF99"/>
                </a:solidFill>
                <a:latin typeface="Courier New" panose="02070309020205020404" pitchFamily="49" charset="0"/>
              </a:rPr>
              <a:t>expression2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endParaRPr lang="en-US" altLang="en-US" sz="700" smtClean="0"/>
          </a:p>
          <a:p>
            <a:pPr>
              <a:spcBef>
                <a:spcPct val="75000"/>
              </a:spcBef>
            </a:pPr>
            <a:r>
              <a:rPr lang="en-US" altLang="en-US" smtClean="0"/>
              <a:t>If the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mtClean="0"/>
              <a:t> is true,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expression1</a:t>
            </a:r>
            <a:r>
              <a:rPr lang="en-US" altLang="en-US" smtClean="0"/>
              <a:t> is evaluated;  if it is false,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expression2</a:t>
            </a:r>
            <a:r>
              <a:rPr lang="en-US" altLang="en-US" smtClean="0"/>
              <a:t> is evaluated</a:t>
            </a:r>
          </a:p>
        </p:txBody>
      </p:sp>
    </p:spTree>
  </p:cSld>
  <p:clrMapOvr>
    <a:masterClrMapping/>
  </p:clrMapOvr>
  <p:transition spd="med"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7519971-DC60-4C4D-BB2B-91D91AD3B013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The Conditional Operator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conditional operator is similar to an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if-else</a:t>
            </a:r>
            <a:r>
              <a:rPr lang="en-US" altLang="en-US" smtClean="0"/>
              <a:t> statement, except that it forms an expression that returns a value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For example: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larger = ((num1 &gt; num2) ? num1 : num2);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</a:pPr>
            <a:r>
              <a:rPr lang="en-US" altLang="en-US" smtClean="0"/>
              <a:t>If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num1</a:t>
            </a:r>
            <a:r>
              <a:rPr lang="en-US" altLang="en-US" smtClean="0"/>
              <a:t> is greater that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num2</a:t>
            </a:r>
            <a:r>
              <a:rPr lang="en-US" altLang="en-US" smtClean="0"/>
              <a:t>, then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num1</a:t>
            </a:r>
            <a:r>
              <a:rPr lang="en-US" altLang="en-US" smtClean="0"/>
              <a:t> is assigned to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larger</a:t>
            </a:r>
            <a:r>
              <a:rPr lang="en-US" altLang="en-US" smtClean="0"/>
              <a:t>;  otherwise,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num2</a:t>
            </a:r>
            <a:r>
              <a:rPr lang="en-US" altLang="en-US" smtClean="0"/>
              <a:t> is assigned to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larger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conditional operator is </a:t>
            </a:r>
            <a:r>
              <a:rPr lang="en-US" altLang="en-US" i="1" smtClean="0"/>
              <a:t>ternary</a:t>
            </a:r>
            <a:r>
              <a:rPr lang="en-US" altLang="en-US" smtClean="0"/>
              <a:t> because it requires three operands</a:t>
            </a:r>
          </a:p>
        </p:txBody>
      </p:sp>
    </p:spTree>
  </p:cSld>
  <p:clrMapOvr>
    <a:masterClrMapping/>
  </p:clrMapOvr>
  <p:transition spd="med"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B503087-ECA2-4C50-B4A6-C1E669D81AFD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The Conditional Operator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62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mtClean="0"/>
              <a:t>Another example: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04800" y="19050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endParaRPr lang="en-US" altLang="en-US" sz="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System.out.println ("Your change is " + count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((count == 1) ? "Dime" : "Dimes"));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381000" y="3352800"/>
            <a:ext cx="8305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75000"/>
              </a:spcBef>
            </a:pPr>
            <a:r>
              <a:rPr lang="en-US" altLang="en-US"/>
              <a:t>If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/>
              <a:t> equals 1, then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"Dime"</a:t>
            </a:r>
            <a:r>
              <a:rPr lang="en-US" altLang="en-US"/>
              <a:t> is printed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If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/>
              <a:t> is anything other than 1, then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"Dimes"</a:t>
            </a:r>
            <a:r>
              <a:rPr lang="en-US" altLang="en-US"/>
              <a:t> is printed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Repetition Statements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 smtClean="0"/>
              <a:t>Repetition statements</a:t>
            </a:r>
            <a:r>
              <a:rPr lang="en-US" altLang="en-US" smtClean="0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Often they are referred to as </a:t>
            </a:r>
            <a:r>
              <a:rPr lang="en-US" altLang="en-US" i="1" smtClean="0"/>
              <a:t>loops</a:t>
            </a:r>
            <a:endParaRPr lang="en-US" altLang="en-US" smtClean="0"/>
          </a:p>
          <a:p>
            <a:pPr>
              <a:spcBef>
                <a:spcPct val="50000"/>
              </a:spcBef>
            </a:pPr>
            <a:r>
              <a:rPr lang="en-US" altLang="en-US" smtClean="0"/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Java has three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the </a:t>
            </a:r>
            <a:r>
              <a:rPr lang="en-US" altLang="en-US" i="1" smtClean="0"/>
              <a:t>while loop</a:t>
            </a:r>
            <a:endParaRPr lang="en-US" altLang="en-US" smtClean="0"/>
          </a:p>
          <a:p>
            <a:pPr lvl="1"/>
            <a:r>
              <a:rPr lang="en-US" altLang="en-US" smtClean="0"/>
              <a:t>the </a:t>
            </a:r>
            <a:r>
              <a:rPr lang="en-US" altLang="en-US" i="1" smtClean="0"/>
              <a:t>do loop</a:t>
            </a:r>
            <a:endParaRPr lang="en-US" altLang="en-US" smtClean="0"/>
          </a:p>
          <a:p>
            <a:pPr lvl="1"/>
            <a:r>
              <a:rPr lang="en-US" altLang="en-US" smtClean="0"/>
              <a:t>the </a:t>
            </a:r>
            <a:r>
              <a:rPr lang="en-US" altLang="en-US" i="1" smtClean="0"/>
              <a:t>for loop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The programmer should choose the right kind of loop for the situation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1A4DC7E-F2FF-4639-8556-A9BC94606BAF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The while Statement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90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while statement</a:t>
            </a:r>
            <a:r>
              <a:rPr lang="en-US" altLang="en-US" smtClean="0"/>
              <a:t> has the following syntax:</a:t>
            </a:r>
          </a:p>
          <a:p>
            <a:endParaRPr lang="en-US" altLang="en-US" smtClean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921000" y="2362200"/>
            <a:ext cx="3079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while (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609600" y="2514600"/>
            <a:ext cx="2159000" cy="701675"/>
            <a:chOff x="464" y="1584"/>
            <a:chExt cx="1360" cy="442"/>
          </a:xfrm>
        </p:grpSpPr>
        <p:sp>
          <p:nvSpPr>
            <p:cNvPr id="77835" name="Text Box 6"/>
            <p:cNvSpPr txBox="1">
              <a:spLocks noChangeArrowheads="1"/>
            </p:cNvSpPr>
            <p:nvPr/>
          </p:nvSpPr>
          <p:spPr bwMode="auto">
            <a:xfrm>
              <a:off x="464" y="1584"/>
              <a:ext cx="11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rPr>
                <a:t>while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is a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reserved word</a:t>
              </a:r>
              <a:endParaRPr kumimoji="0" lang="en-US" altLang="en-US" sz="2000" b="0">
                <a:solidFill>
                  <a:schemeClr val="hlink"/>
                </a:solidFill>
              </a:endParaRPr>
            </a:p>
          </p:txBody>
        </p:sp>
        <p:sp>
          <p:nvSpPr>
            <p:cNvPr id="77836" name="Line 7"/>
            <p:cNvSpPr>
              <a:spLocks noChangeShapeType="1"/>
            </p:cNvSpPr>
            <p:nvPr/>
          </p:nvSpPr>
          <p:spPr bwMode="auto">
            <a:xfrm flipV="1">
              <a:off x="1536" y="1632"/>
              <a:ext cx="288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505" name="Group 17"/>
          <p:cNvGrpSpPr>
            <a:grpSpLocks/>
          </p:cNvGrpSpPr>
          <p:nvPr/>
        </p:nvGrpSpPr>
        <p:grpSpPr bwMode="auto">
          <a:xfrm>
            <a:off x="2311400" y="3048000"/>
            <a:ext cx="6330950" cy="1387475"/>
            <a:chOff x="1652" y="1920"/>
            <a:chExt cx="3988" cy="874"/>
          </a:xfrm>
        </p:grpSpPr>
        <p:sp>
          <p:nvSpPr>
            <p:cNvPr id="77833" name="Text Box 12"/>
            <p:cNvSpPr txBox="1">
              <a:spLocks noChangeArrowheads="1"/>
            </p:cNvSpPr>
            <p:nvPr/>
          </p:nvSpPr>
          <p:spPr bwMode="auto">
            <a:xfrm>
              <a:off x="1652" y="2352"/>
              <a:ext cx="39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If 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condition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is true, 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statement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is executed.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Then 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condition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is evaluated again.</a:t>
              </a:r>
              <a:endParaRPr kumimoji="0" lang="en-US" altLang="en-US" sz="2000" b="0">
                <a:solidFill>
                  <a:schemeClr val="hlink"/>
                </a:solidFill>
              </a:endParaRPr>
            </a:p>
          </p:txBody>
        </p:sp>
        <p:sp>
          <p:nvSpPr>
            <p:cNvPr id="77834" name="Line 13"/>
            <p:cNvSpPr>
              <a:spLocks noChangeShapeType="1"/>
            </p:cNvSpPr>
            <p:nvPr/>
          </p:nvSpPr>
          <p:spPr bwMode="auto">
            <a:xfrm flipH="1" flipV="1">
              <a:off x="3408" y="1920"/>
              <a:ext cx="192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1779588" y="4953000"/>
            <a:ext cx="522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hlink"/>
                </a:solidFill>
              </a:rPr>
              <a:t> is executed repeatedly until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hlink"/>
                </a:solidFill>
              </a:rPr>
              <a:t> becomes false.</a:t>
            </a:r>
            <a:endParaRPr kumimoji="0" lang="en-US" altLang="en-US" sz="2000" b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1915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Logic of a while Loop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3352800" y="3124200"/>
            <a:ext cx="1600200" cy="1295400"/>
            <a:chOff x="2112" y="1968"/>
            <a:chExt cx="1008" cy="816"/>
          </a:xfrm>
        </p:grpSpPr>
        <p:grpSp>
          <p:nvGrpSpPr>
            <p:cNvPr id="78861" name="Group 4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78864" name="Rectangle 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5" name="Text Box 6"/>
              <p:cNvSpPr txBox="1">
                <a:spLocks noChangeArrowheads="1"/>
              </p:cNvSpPr>
              <p:nvPr/>
            </p:nvSpPr>
            <p:spPr bwMode="auto">
              <a:xfrm>
                <a:off x="2242" y="2496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statement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862" name="AutoShape 7"/>
            <p:cNvCxnSpPr>
              <a:cxnSpLocks noChangeShapeType="1"/>
              <a:stCxn id="78859" idx="2"/>
              <a:endCxn id="78864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863" name="Text Box 8"/>
            <p:cNvSpPr txBox="1">
              <a:spLocks noChangeArrowheads="1"/>
            </p:cNvSpPr>
            <p:nvPr/>
          </p:nvSpPr>
          <p:spPr bwMode="auto">
            <a:xfrm>
              <a:off x="2656" y="211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true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  <p:cxnSp>
        <p:nvCxnSpPr>
          <p:cNvPr id="140297" name="AutoShape 9"/>
          <p:cNvCxnSpPr>
            <a:cxnSpLocks noChangeShapeType="1"/>
            <a:stCxn id="78864" idx="1"/>
            <a:endCxn id="78859" idx="1"/>
          </p:cNvCxnSpPr>
          <p:nvPr/>
        </p:nvCxnSpPr>
        <p:spPr bwMode="auto">
          <a:xfrm rot="10800000">
            <a:off x="3200400" y="2667000"/>
            <a:ext cx="152400" cy="15621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0298" name="Group 10"/>
          <p:cNvGrpSpPr>
            <a:grpSpLocks/>
          </p:cNvGrpSpPr>
          <p:nvPr/>
        </p:nvGrpSpPr>
        <p:grpSpPr bwMode="auto">
          <a:xfrm>
            <a:off x="3200400" y="1524000"/>
            <a:ext cx="1905000" cy="1600200"/>
            <a:chOff x="2016" y="960"/>
            <a:chExt cx="1200" cy="1008"/>
          </a:xfrm>
        </p:grpSpPr>
        <p:grpSp>
          <p:nvGrpSpPr>
            <p:cNvPr id="78857" name="Group 11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78859" name="AutoShape 1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60" name="Text Box 13"/>
              <p:cNvSpPr txBox="1">
                <a:spLocks noChangeArrowheads="1"/>
              </p:cNvSpPr>
              <p:nvPr/>
            </p:nvSpPr>
            <p:spPr bwMode="auto">
              <a:xfrm>
                <a:off x="2246" y="1660"/>
                <a:ext cx="7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evaluated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858" name="AutoShape 14"/>
            <p:cNvCxnSpPr>
              <a:cxnSpLocks noChangeShapeType="1"/>
              <a:endCxn id="78859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0303" name="Group 15"/>
          <p:cNvGrpSpPr>
            <a:grpSpLocks/>
          </p:cNvGrpSpPr>
          <p:nvPr/>
        </p:nvGrpSpPr>
        <p:grpSpPr bwMode="auto">
          <a:xfrm>
            <a:off x="4092575" y="2667000"/>
            <a:ext cx="1946275" cy="2514600"/>
            <a:chOff x="2578" y="1680"/>
            <a:chExt cx="1226" cy="1584"/>
          </a:xfrm>
        </p:grpSpPr>
        <p:cxnSp>
          <p:nvCxnSpPr>
            <p:cNvPr id="78855" name="AutoShape 16"/>
            <p:cNvCxnSpPr>
              <a:cxnSpLocks noChangeShapeType="1"/>
              <a:stCxn id="78859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856" name="Text Box 17"/>
            <p:cNvSpPr txBox="1">
              <a:spLocks noChangeArrowheads="1"/>
            </p:cNvSpPr>
            <p:nvPr/>
          </p:nvSpPr>
          <p:spPr bwMode="auto">
            <a:xfrm>
              <a:off x="3384" y="211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false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3E2C3B4-0095-4E97-AFF5-7E87B9C944BB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Infinite Loops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body of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If not, it is an </a:t>
            </a:r>
            <a:r>
              <a:rPr lang="en-US" altLang="en-US" i="1" smtClean="0"/>
              <a:t>infinite loop</a:t>
            </a:r>
            <a:r>
              <a:rPr lang="en-US" altLang="en-US" smtClean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You should always double check to ensure that your loops will terminate normally</a:t>
            </a:r>
          </a:p>
        </p:txBody>
      </p:sp>
    </p:spTree>
  </p:cSld>
  <p:clrMapOvr>
    <a:masterClrMapping/>
  </p:clrMapOvr>
  <p:transition spd="med">
    <p:diamond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Nested Loops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 smtClean="0"/>
              <a:t>Similar to nested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Each time through the outer loop, the inner loop goes through its full set of </a:t>
            </a:r>
            <a:r>
              <a:rPr lang="en-US" altLang="en-US" dirty="0" smtClean="0"/>
              <a:t>iterations</a:t>
            </a:r>
            <a:endParaRPr lang="en-US" altLang="en-US" dirty="0" smtClean="0"/>
          </a:p>
        </p:txBody>
      </p:sp>
    </p:spTree>
  </p:cSld>
  <p:clrMapOvr>
    <a:masterClrMapping/>
  </p:clrMapOvr>
  <p:transition spd="med">
    <p:diamond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do Statement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638175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do statement</a:t>
            </a:r>
            <a:r>
              <a:rPr lang="en-US" altLang="en-US" smtClean="0"/>
              <a:t> has the following syntax: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124200" y="2057400"/>
            <a:ext cx="3079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do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while (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)</a:t>
            </a:r>
          </a:p>
        </p:txBody>
      </p:sp>
      <p:grpSp>
        <p:nvGrpSpPr>
          <p:cNvPr id="201738" name="Group 10"/>
          <p:cNvGrpSpPr>
            <a:grpSpLocks/>
          </p:cNvGrpSpPr>
          <p:nvPr/>
        </p:nvGrpSpPr>
        <p:grpSpPr bwMode="auto">
          <a:xfrm>
            <a:off x="752475" y="2286000"/>
            <a:ext cx="2143125" cy="1311275"/>
            <a:chOff x="474" y="1440"/>
            <a:chExt cx="1350" cy="826"/>
          </a:xfrm>
        </p:grpSpPr>
        <p:sp>
          <p:nvSpPr>
            <p:cNvPr id="81928" name="Text Box 5"/>
            <p:cNvSpPr txBox="1">
              <a:spLocks noChangeArrowheads="1"/>
            </p:cNvSpPr>
            <p:nvPr/>
          </p:nvSpPr>
          <p:spPr bwMode="auto">
            <a:xfrm>
              <a:off x="474" y="1440"/>
              <a:ext cx="87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rPr>
                <a:t>do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and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tx1"/>
                  </a:solidFill>
                  <a:latin typeface="Courier New" panose="02070309020205020404" pitchFamily="49" charset="0"/>
                </a:rPr>
                <a:t>while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reserved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words</a:t>
              </a:r>
            </a:p>
          </p:txBody>
        </p:sp>
        <p:sp>
          <p:nvSpPr>
            <p:cNvPr id="81929" name="Line 6"/>
            <p:cNvSpPr>
              <a:spLocks noChangeShapeType="1"/>
            </p:cNvSpPr>
            <p:nvPr/>
          </p:nvSpPr>
          <p:spPr bwMode="auto">
            <a:xfrm flipV="1">
              <a:off x="1392" y="1488"/>
              <a:ext cx="432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Line 7"/>
            <p:cNvSpPr>
              <a:spLocks noChangeShapeType="1"/>
            </p:cNvSpPr>
            <p:nvPr/>
          </p:nvSpPr>
          <p:spPr bwMode="auto">
            <a:xfrm>
              <a:off x="1392" y="1872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295400" y="4114800"/>
            <a:ext cx="4956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hlink"/>
                </a:solidFill>
              </a:rPr>
              <a:t> is executed once initially,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and then 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hlink"/>
                </a:solidFill>
              </a:rPr>
              <a:t> is evaluated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2865438" y="5089525"/>
            <a:ext cx="475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hlink"/>
                </a:solidFill>
              </a:rPr>
              <a:t> is  executed repeatedly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hlink"/>
                </a:solidFill>
              </a:rPr>
              <a:t>until the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hlink"/>
                </a:solidFill>
              </a:rPr>
              <a:t> becomes false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736" grpId="0" autoUpdateAnimBg="0"/>
      <p:bldP spid="2017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Logic of a do Loop</a:t>
            </a:r>
          </a:p>
        </p:txBody>
      </p:sp>
      <p:grpSp>
        <p:nvGrpSpPr>
          <p:cNvPr id="137241" name="Group 1049"/>
          <p:cNvGrpSpPr>
            <a:grpSpLocks/>
          </p:cNvGrpSpPr>
          <p:nvPr/>
        </p:nvGrpSpPr>
        <p:grpSpPr bwMode="auto">
          <a:xfrm>
            <a:off x="2520950" y="2552700"/>
            <a:ext cx="984250" cy="1333500"/>
            <a:chOff x="1588" y="1608"/>
            <a:chExt cx="620" cy="840"/>
          </a:xfrm>
        </p:grpSpPr>
        <p:sp>
          <p:nvSpPr>
            <p:cNvPr id="82961" name="Text Box 1032"/>
            <p:cNvSpPr txBox="1">
              <a:spLocks noChangeArrowheads="1"/>
            </p:cNvSpPr>
            <p:nvPr/>
          </p:nvSpPr>
          <p:spPr bwMode="auto">
            <a:xfrm>
              <a:off x="1588" y="1920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true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  <p:cxnSp>
          <p:nvCxnSpPr>
            <p:cNvPr id="82962" name="AutoShape 1033"/>
            <p:cNvCxnSpPr>
              <a:cxnSpLocks noChangeShapeType="1"/>
              <a:stCxn id="82955" idx="1"/>
              <a:endCxn id="82959" idx="1"/>
            </p:cNvCxnSpPr>
            <p:nvPr/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7240" name="Group 1048"/>
          <p:cNvGrpSpPr>
            <a:grpSpLocks/>
          </p:cNvGrpSpPr>
          <p:nvPr/>
        </p:nvGrpSpPr>
        <p:grpSpPr bwMode="auto">
          <a:xfrm>
            <a:off x="3352800" y="2728913"/>
            <a:ext cx="1905000" cy="1614487"/>
            <a:chOff x="2112" y="1719"/>
            <a:chExt cx="1200" cy="1017"/>
          </a:xfrm>
        </p:grpSpPr>
        <p:grpSp>
          <p:nvGrpSpPr>
            <p:cNvPr id="82957" name="Group 1035"/>
            <p:cNvGrpSpPr>
              <a:grpSpLocks/>
            </p:cNvGrpSpPr>
            <p:nvPr/>
          </p:nvGrpSpPr>
          <p:grpSpPr bwMode="auto">
            <a:xfrm>
              <a:off x="2112" y="2160"/>
              <a:ext cx="1200" cy="576"/>
              <a:chOff x="2016" y="1584"/>
              <a:chExt cx="1200" cy="576"/>
            </a:xfrm>
          </p:grpSpPr>
          <p:sp>
            <p:nvSpPr>
              <p:cNvPr id="82959" name="AutoShape 1036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60" name="Text Box 1037"/>
              <p:cNvSpPr txBox="1">
                <a:spLocks noChangeArrowheads="1"/>
              </p:cNvSpPr>
              <p:nvPr/>
            </p:nvSpPr>
            <p:spPr bwMode="auto">
              <a:xfrm>
                <a:off x="2246" y="1660"/>
                <a:ext cx="7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evaluated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2958" name="AutoShape 1042"/>
            <p:cNvCxnSpPr>
              <a:cxnSpLocks noChangeShapeType="1"/>
              <a:stCxn id="82956" idx="2"/>
              <a:endCxn id="82959" idx="0"/>
            </p:cNvCxnSpPr>
            <p:nvPr/>
          </p:nvCxnSpPr>
          <p:spPr bwMode="auto">
            <a:xfrm>
              <a:off x="2712" y="1719"/>
              <a:ext cx="0" cy="44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7239" name="Group 1047"/>
          <p:cNvGrpSpPr>
            <a:grpSpLocks/>
          </p:cNvGrpSpPr>
          <p:nvPr/>
        </p:nvGrpSpPr>
        <p:grpSpPr bwMode="auto">
          <a:xfrm>
            <a:off x="3505200" y="1752600"/>
            <a:ext cx="1600200" cy="990600"/>
            <a:chOff x="2208" y="1104"/>
            <a:chExt cx="1008" cy="624"/>
          </a:xfrm>
        </p:grpSpPr>
        <p:cxnSp>
          <p:nvCxnSpPr>
            <p:cNvPr id="82953" name="AutoShape 1038"/>
            <p:cNvCxnSpPr>
              <a:cxnSpLocks noChangeShapeType="1"/>
              <a:endCxn id="82956" idx="0"/>
            </p:cNvCxnSpPr>
            <p:nvPr/>
          </p:nvCxnSpPr>
          <p:spPr bwMode="auto">
            <a:xfrm>
              <a:off x="2712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954" name="Group 1028"/>
            <p:cNvGrpSpPr>
              <a:grpSpLocks/>
            </p:cNvGrpSpPr>
            <p:nvPr/>
          </p:nvGrpSpPr>
          <p:grpSpPr bwMode="auto">
            <a:xfrm>
              <a:off x="2208" y="1488"/>
              <a:ext cx="1008" cy="240"/>
              <a:chOff x="2112" y="2496"/>
              <a:chExt cx="1008" cy="240"/>
            </a:xfrm>
          </p:grpSpPr>
          <p:sp>
            <p:nvSpPr>
              <p:cNvPr id="82955" name="Rectangle 1029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56" name="Text Box 1030"/>
              <p:cNvSpPr txBox="1">
                <a:spLocks noChangeArrowheads="1"/>
              </p:cNvSpPr>
              <p:nvPr/>
            </p:nvSpPr>
            <p:spPr bwMode="auto">
              <a:xfrm>
                <a:off x="2242" y="2496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statement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242" name="Group 1050"/>
          <p:cNvGrpSpPr>
            <a:grpSpLocks/>
          </p:cNvGrpSpPr>
          <p:nvPr/>
        </p:nvGrpSpPr>
        <p:grpSpPr bwMode="auto">
          <a:xfrm>
            <a:off x="4305300" y="4343400"/>
            <a:ext cx="666750" cy="914400"/>
            <a:chOff x="2712" y="2736"/>
            <a:chExt cx="420" cy="576"/>
          </a:xfrm>
        </p:grpSpPr>
        <p:cxnSp>
          <p:nvCxnSpPr>
            <p:cNvPr id="82951" name="AutoShape 1045"/>
            <p:cNvCxnSpPr>
              <a:cxnSpLocks noChangeShapeType="1"/>
              <a:stCxn id="82959" idx="2"/>
            </p:cNvCxnSpPr>
            <p:nvPr/>
          </p:nvCxnSpPr>
          <p:spPr bwMode="auto">
            <a:xfrm>
              <a:off x="2712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52" name="Text Box 1046"/>
            <p:cNvSpPr txBox="1">
              <a:spLocks noChangeArrowheads="1"/>
            </p:cNvSpPr>
            <p:nvPr/>
          </p:nvSpPr>
          <p:spPr bwMode="auto">
            <a:xfrm>
              <a:off x="2712" y="2880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false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C0EB0BF-07CD-4B9D-81EE-0F8B02D41B0E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Increment and Decrement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increment and decrement operators are arithmetic and operate on one operand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</a:t>
            </a:r>
            <a:r>
              <a:rPr lang="en-US" altLang="en-US" i="1" smtClean="0"/>
              <a:t>increment operator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mtClean="0"/>
              <a:t>) adds one to its operand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</a:t>
            </a:r>
            <a:r>
              <a:rPr lang="en-US" altLang="en-US" i="1" smtClean="0"/>
              <a:t>decrement operator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--</a:t>
            </a:r>
            <a:r>
              <a:rPr lang="en-US" altLang="en-US" smtClean="0"/>
              <a:t>) subtracts one from its operand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statement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count++;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is functionally equivalent to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count = count + 1;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Comparing while and do</a:t>
            </a:r>
          </a:p>
        </p:txBody>
      </p:sp>
      <p:grpSp>
        <p:nvGrpSpPr>
          <p:cNvPr id="139303" name="Group 39"/>
          <p:cNvGrpSpPr>
            <a:grpSpLocks/>
          </p:cNvGrpSpPr>
          <p:nvPr/>
        </p:nvGrpSpPr>
        <p:grpSpPr bwMode="auto">
          <a:xfrm>
            <a:off x="1524000" y="1371600"/>
            <a:ext cx="2838450" cy="4343400"/>
            <a:chOff x="960" y="864"/>
            <a:chExt cx="1788" cy="2736"/>
          </a:xfrm>
        </p:grpSpPr>
        <p:grpSp>
          <p:nvGrpSpPr>
            <p:cNvPr id="83991" name="Group 19"/>
            <p:cNvGrpSpPr>
              <a:grpSpLocks/>
            </p:cNvGrpSpPr>
            <p:nvPr/>
          </p:nvGrpSpPr>
          <p:grpSpPr bwMode="auto">
            <a:xfrm>
              <a:off x="960" y="1296"/>
              <a:ext cx="1788" cy="2304"/>
              <a:chOff x="1104" y="1056"/>
              <a:chExt cx="1788" cy="2304"/>
            </a:xfrm>
          </p:grpSpPr>
          <p:grpSp>
            <p:nvGrpSpPr>
              <p:cNvPr id="83993" name="Group 4"/>
              <p:cNvGrpSpPr>
                <a:grpSpLocks/>
              </p:cNvGrpSpPr>
              <p:nvPr/>
            </p:nvGrpSpPr>
            <p:grpSpPr bwMode="auto">
              <a:xfrm>
                <a:off x="1200" y="2064"/>
                <a:ext cx="1008" cy="816"/>
                <a:chOff x="2112" y="1968"/>
                <a:chExt cx="1008" cy="816"/>
              </a:xfrm>
            </p:grpSpPr>
            <p:grpSp>
              <p:nvGrpSpPr>
                <p:cNvPr id="84003" name="Group 5"/>
                <p:cNvGrpSpPr>
                  <a:grpSpLocks/>
                </p:cNvGrpSpPr>
                <p:nvPr/>
              </p:nvGrpSpPr>
              <p:grpSpPr bwMode="auto">
                <a:xfrm>
                  <a:off x="2112" y="2544"/>
                  <a:ext cx="1008" cy="240"/>
                  <a:chOff x="2112" y="2496"/>
                  <a:chExt cx="1008" cy="240"/>
                </a:xfrm>
              </p:grpSpPr>
              <p:sp>
                <p:nvSpPr>
                  <p:cNvPr id="8400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en-US" altLang="en-US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00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2" y="2496"/>
                    <a:ext cx="74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statement</a:t>
                    </a:r>
                    <a:endParaRPr kumimoji="0" lang="en-US" altLang="en-US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4004" name="AutoShape 8"/>
                <p:cNvCxnSpPr>
                  <a:cxnSpLocks noChangeShapeType="1"/>
                  <a:stCxn id="84001" idx="2"/>
                  <a:endCxn id="84006" idx="0"/>
                </p:cNvCxnSpPr>
                <p:nvPr/>
              </p:nvCxnSpPr>
              <p:spPr bwMode="auto">
                <a:xfrm>
                  <a:off x="2616" y="1968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40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56" y="2112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Ø"/>
                    <a:defRPr kumimoji="1" sz="24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CC00"/>
                    </a:buClr>
                    <a:buChar char="•"/>
                    <a:defRPr kumimoji="1" sz="20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w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X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1800">
                      <a:solidFill>
                        <a:schemeClr val="hlink"/>
                      </a:solidFill>
                    </a:rPr>
                    <a:t>true</a:t>
                  </a:r>
                  <a:endParaRPr kumimoji="0" lang="en-US" altLang="en-US" b="0">
                    <a:solidFill>
                      <a:schemeClr val="hlink"/>
                    </a:solidFill>
                  </a:endParaRPr>
                </a:p>
              </p:txBody>
            </p:sp>
          </p:grpSp>
          <p:cxnSp>
            <p:nvCxnSpPr>
              <p:cNvPr id="83994" name="AutoShape 10"/>
              <p:cNvCxnSpPr>
                <a:cxnSpLocks noChangeShapeType="1"/>
                <a:stCxn id="84006" idx="1"/>
                <a:endCxn id="84001" idx="1"/>
              </p:cNvCxnSpPr>
              <p:nvPr/>
            </p:nvCxnSpPr>
            <p:spPr bwMode="auto">
              <a:xfrm rot="10800000">
                <a:off x="1104" y="1776"/>
                <a:ext cx="96" cy="984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3995" name="Group 11"/>
              <p:cNvGrpSpPr>
                <a:grpSpLocks/>
              </p:cNvGrpSpPr>
              <p:nvPr/>
            </p:nvGrpSpPr>
            <p:grpSpPr bwMode="auto">
              <a:xfrm>
                <a:off x="1104" y="1056"/>
                <a:ext cx="1200" cy="1008"/>
                <a:chOff x="2016" y="960"/>
                <a:chExt cx="1200" cy="1008"/>
              </a:xfrm>
            </p:grpSpPr>
            <p:grpSp>
              <p:nvGrpSpPr>
                <p:cNvPr id="83999" name="Group 12"/>
                <p:cNvGrpSpPr>
                  <a:grpSpLocks/>
                </p:cNvGrpSpPr>
                <p:nvPr/>
              </p:nvGrpSpPr>
              <p:grpSpPr bwMode="auto">
                <a:xfrm>
                  <a:off x="2016" y="1392"/>
                  <a:ext cx="1200" cy="576"/>
                  <a:chOff x="2016" y="1584"/>
                  <a:chExt cx="1200" cy="576"/>
                </a:xfrm>
              </p:grpSpPr>
              <p:sp>
                <p:nvSpPr>
                  <p:cNvPr id="8400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en-US" altLang="en-US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00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1660"/>
                    <a:ext cx="74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condition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evaluated</a:t>
                    </a:r>
                    <a:endParaRPr kumimoji="0" lang="en-US" altLang="en-US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4000" name="AutoShape 15"/>
                <p:cNvCxnSpPr>
                  <a:cxnSpLocks noChangeShapeType="1"/>
                  <a:endCxn id="84001" idx="0"/>
                </p:cNvCxnSpPr>
                <p:nvPr/>
              </p:nvCxnSpPr>
              <p:spPr bwMode="auto">
                <a:xfrm>
                  <a:off x="2616" y="960"/>
                  <a:ext cx="0" cy="432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3996" name="Group 16"/>
              <p:cNvGrpSpPr>
                <a:grpSpLocks/>
              </p:cNvGrpSpPr>
              <p:nvPr/>
            </p:nvGrpSpPr>
            <p:grpSpPr bwMode="auto">
              <a:xfrm>
                <a:off x="1666" y="1776"/>
                <a:ext cx="1226" cy="1584"/>
                <a:chOff x="2578" y="1680"/>
                <a:chExt cx="1226" cy="1584"/>
              </a:xfrm>
            </p:grpSpPr>
            <p:cxnSp>
              <p:nvCxnSpPr>
                <p:cNvPr id="83997" name="AutoShape 17"/>
                <p:cNvCxnSpPr>
                  <a:cxnSpLocks noChangeShapeType="1"/>
                  <a:stCxn id="84001" idx="3"/>
                </p:cNvCxnSpPr>
                <p:nvPr/>
              </p:nvCxnSpPr>
              <p:spPr bwMode="auto">
                <a:xfrm flipH="1">
                  <a:off x="2578" y="1680"/>
                  <a:ext cx="638" cy="1584"/>
                </a:xfrm>
                <a:prstGeom prst="bentConnector4">
                  <a:avLst>
                    <a:gd name="adj1" fmla="val -22569"/>
                    <a:gd name="adj2" fmla="val 83458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39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84" y="2112"/>
                  <a:ext cx="4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Ø"/>
                    <a:defRPr kumimoji="1" sz="24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CC00"/>
                    </a:buClr>
                    <a:buChar char="•"/>
                    <a:defRPr kumimoji="1" sz="20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w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X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1800">
                      <a:solidFill>
                        <a:schemeClr val="hlink"/>
                      </a:solidFill>
                    </a:rPr>
                    <a:t>false</a:t>
                  </a:r>
                  <a:endParaRPr kumimoji="0" lang="en-US" altLang="en-US" b="0">
                    <a:solidFill>
                      <a:schemeClr val="hlink"/>
                    </a:solidFill>
                  </a:endParaRPr>
                </a:p>
              </p:txBody>
            </p:sp>
          </p:grpSp>
        </p:grpSp>
        <p:sp>
          <p:nvSpPr>
            <p:cNvPr id="83992" name="Text Box 37"/>
            <p:cNvSpPr txBox="1">
              <a:spLocks noChangeArrowheads="1"/>
            </p:cNvSpPr>
            <p:nvPr/>
          </p:nvSpPr>
          <p:spPr bwMode="auto">
            <a:xfrm>
              <a:off x="1144" y="864"/>
              <a:ext cx="8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u="sng">
                  <a:solidFill>
                    <a:schemeClr val="hlink"/>
                  </a:solidFill>
                </a:rPr>
                <a:t>while loop</a:t>
              </a:r>
              <a:endParaRPr kumimoji="0" lang="en-US" altLang="en-US" b="0" u="sng">
                <a:solidFill>
                  <a:schemeClr val="hlink"/>
                </a:solidFill>
              </a:endParaRPr>
            </a:p>
          </p:txBody>
        </p:sp>
      </p:grpSp>
      <p:grpSp>
        <p:nvGrpSpPr>
          <p:cNvPr id="139304" name="Group 40"/>
          <p:cNvGrpSpPr>
            <a:grpSpLocks/>
          </p:cNvGrpSpPr>
          <p:nvPr/>
        </p:nvGrpSpPr>
        <p:grpSpPr bwMode="auto">
          <a:xfrm>
            <a:off x="4959350" y="1371600"/>
            <a:ext cx="2736850" cy="4191000"/>
            <a:chOff x="3076" y="864"/>
            <a:chExt cx="1724" cy="2640"/>
          </a:xfrm>
        </p:grpSpPr>
        <p:grpSp>
          <p:nvGrpSpPr>
            <p:cNvPr id="83973" name="Group 36"/>
            <p:cNvGrpSpPr>
              <a:grpSpLocks/>
            </p:cNvGrpSpPr>
            <p:nvPr/>
          </p:nvGrpSpPr>
          <p:grpSpPr bwMode="auto">
            <a:xfrm>
              <a:off x="3076" y="1296"/>
              <a:ext cx="1724" cy="2208"/>
              <a:chOff x="3268" y="1209"/>
              <a:chExt cx="1724" cy="2208"/>
            </a:xfrm>
          </p:grpSpPr>
          <p:grpSp>
            <p:nvGrpSpPr>
              <p:cNvPr id="83975" name="Group 20"/>
              <p:cNvGrpSpPr>
                <a:grpSpLocks/>
              </p:cNvGrpSpPr>
              <p:nvPr/>
            </p:nvGrpSpPr>
            <p:grpSpPr bwMode="auto">
              <a:xfrm>
                <a:off x="3268" y="1713"/>
                <a:ext cx="620" cy="840"/>
                <a:chOff x="1588" y="1608"/>
                <a:chExt cx="620" cy="840"/>
              </a:xfrm>
            </p:grpSpPr>
            <p:sp>
              <p:nvSpPr>
                <p:cNvPr id="839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88" y="1920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Ø"/>
                    <a:defRPr kumimoji="1" sz="24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CC00"/>
                    </a:buClr>
                    <a:buChar char="•"/>
                    <a:defRPr kumimoji="1" sz="20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w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X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1800">
                      <a:solidFill>
                        <a:schemeClr val="hlink"/>
                      </a:solidFill>
                    </a:rPr>
                    <a:t>true</a:t>
                  </a:r>
                  <a:endParaRPr kumimoji="0" lang="en-US" altLang="en-US" b="0">
                    <a:solidFill>
                      <a:schemeClr val="hlink"/>
                    </a:solidFill>
                  </a:endParaRPr>
                </a:p>
              </p:txBody>
            </p:sp>
            <p:cxnSp>
              <p:nvCxnSpPr>
                <p:cNvPr id="83990" name="AutoShape 22"/>
                <p:cNvCxnSpPr>
                  <a:cxnSpLocks noChangeShapeType="1"/>
                  <a:stCxn id="83983" idx="1"/>
                  <a:endCxn id="83987" idx="1"/>
                </p:cNvCxnSpPr>
                <p:nvPr/>
              </p:nvCxnSpPr>
              <p:spPr bwMode="auto">
                <a:xfrm rot="10800000" flipV="1">
                  <a:off x="2112" y="1608"/>
                  <a:ext cx="96" cy="840"/>
                </a:xfrm>
                <a:prstGeom prst="bentConnector3">
                  <a:avLst>
                    <a:gd name="adj1" fmla="val 250000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 type="triangle" w="lg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3976" name="Group 23"/>
              <p:cNvGrpSpPr>
                <a:grpSpLocks/>
              </p:cNvGrpSpPr>
              <p:nvPr/>
            </p:nvGrpSpPr>
            <p:grpSpPr bwMode="auto">
              <a:xfrm>
                <a:off x="3792" y="1824"/>
                <a:ext cx="1200" cy="1017"/>
                <a:chOff x="2112" y="1719"/>
                <a:chExt cx="1200" cy="1017"/>
              </a:xfrm>
            </p:grpSpPr>
            <p:grpSp>
              <p:nvGrpSpPr>
                <p:cNvPr id="83985" name="Group 24"/>
                <p:cNvGrpSpPr>
                  <a:grpSpLocks/>
                </p:cNvGrpSpPr>
                <p:nvPr/>
              </p:nvGrpSpPr>
              <p:grpSpPr bwMode="auto">
                <a:xfrm>
                  <a:off x="2112" y="2160"/>
                  <a:ext cx="1200" cy="576"/>
                  <a:chOff x="2016" y="1584"/>
                  <a:chExt cx="1200" cy="576"/>
                </a:xfrm>
              </p:grpSpPr>
              <p:sp>
                <p:nvSpPr>
                  <p:cNvPr id="83987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en-US" altLang="en-US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98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1660"/>
                    <a:ext cx="74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condition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evaluated</a:t>
                    </a:r>
                    <a:endParaRPr kumimoji="0" lang="en-US" altLang="en-US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3986" name="AutoShape 27"/>
                <p:cNvCxnSpPr>
                  <a:cxnSpLocks noChangeShapeType="1"/>
                  <a:stCxn id="83984" idx="2"/>
                  <a:endCxn id="83987" idx="0"/>
                </p:cNvCxnSpPr>
                <p:nvPr/>
              </p:nvCxnSpPr>
              <p:spPr bwMode="auto">
                <a:xfrm>
                  <a:off x="2712" y="1719"/>
                  <a:ext cx="0" cy="441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3977" name="Group 28"/>
              <p:cNvGrpSpPr>
                <a:grpSpLocks/>
              </p:cNvGrpSpPr>
              <p:nvPr/>
            </p:nvGrpSpPr>
            <p:grpSpPr bwMode="auto">
              <a:xfrm>
                <a:off x="3888" y="1209"/>
                <a:ext cx="1008" cy="624"/>
                <a:chOff x="2208" y="1104"/>
                <a:chExt cx="1008" cy="624"/>
              </a:xfrm>
            </p:grpSpPr>
            <p:cxnSp>
              <p:nvCxnSpPr>
                <p:cNvPr id="83981" name="AutoShape 29"/>
                <p:cNvCxnSpPr>
                  <a:cxnSpLocks noChangeShapeType="1"/>
                  <a:endCxn id="83984" idx="0"/>
                </p:cNvCxnSpPr>
                <p:nvPr/>
              </p:nvCxnSpPr>
              <p:spPr bwMode="auto">
                <a:xfrm>
                  <a:off x="2712" y="1104"/>
                  <a:ext cx="0" cy="384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83982" name="Group 30"/>
                <p:cNvGrpSpPr>
                  <a:grpSpLocks/>
                </p:cNvGrpSpPr>
                <p:nvPr/>
              </p:nvGrpSpPr>
              <p:grpSpPr bwMode="auto">
                <a:xfrm>
                  <a:off x="2208" y="1488"/>
                  <a:ext cx="1008" cy="240"/>
                  <a:chOff x="2112" y="2496"/>
                  <a:chExt cx="1008" cy="240"/>
                </a:xfrm>
              </p:grpSpPr>
              <p:sp>
                <p:nvSpPr>
                  <p:cNvPr id="8398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0" lang="en-US" altLang="en-US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98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2" y="2496"/>
                    <a:ext cx="74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Ø"/>
                      <a:defRPr kumimoji="1" sz="24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CC00"/>
                      </a:buClr>
                      <a:buChar char="•"/>
                      <a:defRPr kumimoji="1" sz="2000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w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Wingdings" panose="05000000000000000000" pitchFamily="2" charset="2"/>
                      <a:buChar char="X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CC00"/>
                      </a:buClr>
                      <a:buFont typeface="Times New Roman" panose="02020603050405020304" pitchFamily="18" charset="0"/>
                      <a:buChar char="»"/>
                      <a:defRPr kumimoji="1" b="1">
                        <a:solidFill>
                          <a:schemeClr val="tx2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0" lang="en-US" altLang="en-US" sz="1800">
                        <a:solidFill>
                          <a:schemeClr val="bg2"/>
                        </a:solidFill>
                      </a:rPr>
                      <a:t>statement</a:t>
                    </a:r>
                    <a:endParaRPr kumimoji="0" lang="en-US" altLang="en-US" b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3978" name="Group 33"/>
              <p:cNvGrpSpPr>
                <a:grpSpLocks/>
              </p:cNvGrpSpPr>
              <p:nvPr/>
            </p:nvGrpSpPr>
            <p:grpSpPr bwMode="auto">
              <a:xfrm>
                <a:off x="4392" y="2841"/>
                <a:ext cx="420" cy="576"/>
                <a:chOff x="2712" y="2736"/>
                <a:chExt cx="420" cy="576"/>
              </a:xfrm>
            </p:grpSpPr>
            <p:cxnSp>
              <p:nvCxnSpPr>
                <p:cNvPr id="83979" name="AutoShape 34"/>
                <p:cNvCxnSpPr>
                  <a:cxnSpLocks noChangeShapeType="1"/>
                  <a:stCxn id="83987" idx="2"/>
                </p:cNvCxnSpPr>
                <p:nvPr/>
              </p:nvCxnSpPr>
              <p:spPr bwMode="auto">
                <a:xfrm>
                  <a:off x="2712" y="2736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398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12" y="2880"/>
                  <a:ext cx="4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Ø"/>
                    <a:defRPr kumimoji="1" sz="24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CC00"/>
                    </a:buClr>
                    <a:buChar char="•"/>
                    <a:defRPr kumimoji="1" sz="2000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w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Wingdings" panose="05000000000000000000" pitchFamily="2" charset="2"/>
                    <a:buChar char="X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CC00"/>
                    </a:buClr>
                    <a:buFont typeface="Times New Roman" panose="02020603050405020304" pitchFamily="18" charset="0"/>
                    <a:buChar char="»"/>
                    <a:defRPr kumimoji="1" b="1">
                      <a:solidFill>
                        <a:schemeClr val="tx2"/>
                      </a:solidFill>
                      <a:latin typeface="Arial Unicode MS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en-US" sz="1800">
                      <a:solidFill>
                        <a:schemeClr val="hlink"/>
                      </a:solidFill>
                    </a:rPr>
                    <a:t>false</a:t>
                  </a:r>
                  <a:endParaRPr kumimoji="0" lang="en-US" altLang="en-US" b="0">
                    <a:solidFill>
                      <a:schemeClr val="hlink"/>
                    </a:solidFill>
                  </a:endParaRPr>
                </a:p>
              </p:txBody>
            </p:sp>
          </p:grpSp>
        </p:grpSp>
        <p:sp>
          <p:nvSpPr>
            <p:cNvPr id="83974" name="Text Box 38"/>
            <p:cNvSpPr txBox="1">
              <a:spLocks noChangeArrowheads="1"/>
            </p:cNvSpPr>
            <p:nvPr/>
          </p:nvSpPr>
          <p:spPr bwMode="auto">
            <a:xfrm>
              <a:off x="3882" y="864"/>
              <a:ext cx="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u="sng">
                  <a:solidFill>
                    <a:schemeClr val="hlink"/>
                  </a:solidFill>
                </a:rPr>
                <a:t>do loop</a:t>
              </a:r>
              <a:endParaRPr kumimoji="0" lang="en-US" altLang="en-US" b="0" u="sng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for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790575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for statement</a:t>
            </a:r>
            <a:r>
              <a:rPr lang="en-US" altLang="en-US" smtClean="0"/>
              <a:t> has the following syntax: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077913" y="3505200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for (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initialization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;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;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increment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203789" name="Group 13"/>
          <p:cNvGrpSpPr>
            <a:grpSpLocks/>
          </p:cNvGrpSpPr>
          <p:nvPr/>
        </p:nvGrpSpPr>
        <p:grpSpPr bwMode="auto">
          <a:xfrm>
            <a:off x="806450" y="2133600"/>
            <a:ext cx="1271588" cy="1295400"/>
            <a:chOff x="549" y="1536"/>
            <a:chExt cx="801" cy="816"/>
          </a:xfrm>
        </p:grpSpPr>
        <p:sp>
          <p:nvSpPr>
            <p:cNvPr id="85007" name="Text Box 5"/>
            <p:cNvSpPr txBox="1">
              <a:spLocks noChangeArrowheads="1"/>
            </p:cNvSpPr>
            <p:nvPr/>
          </p:nvSpPr>
          <p:spPr bwMode="auto">
            <a:xfrm>
              <a:off x="549" y="1536"/>
              <a:ext cx="8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Reserved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word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85008" name="Line 9"/>
            <p:cNvSpPr>
              <a:spLocks noChangeShapeType="1"/>
            </p:cNvSpPr>
            <p:nvPr/>
          </p:nvSpPr>
          <p:spPr bwMode="auto">
            <a:xfrm>
              <a:off x="912" y="201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2486025" y="1981200"/>
            <a:ext cx="2827338" cy="1447800"/>
            <a:chOff x="1607" y="1440"/>
            <a:chExt cx="1781" cy="912"/>
          </a:xfrm>
        </p:grpSpPr>
        <p:sp>
          <p:nvSpPr>
            <p:cNvPr id="85005" name="Text Box 6"/>
            <p:cNvSpPr txBox="1">
              <a:spLocks noChangeArrowheads="1"/>
            </p:cNvSpPr>
            <p:nvPr/>
          </p:nvSpPr>
          <p:spPr bwMode="auto">
            <a:xfrm>
              <a:off x="1607" y="1440"/>
              <a:ext cx="178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initialization</a:t>
              </a:r>
              <a:endParaRPr kumimoji="0" lang="en-US" altLang="en-US" sz="200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is executed once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before the loop begins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85006" name="Line 10"/>
            <p:cNvSpPr>
              <a:spLocks noChangeShapeType="1"/>
            </p:cNvSpPr>
            <p:nvPr/>
          </p:nvSpPr>
          <p:spPr bwMode="auto">
            <a:xfrm flipH="1">
              <a:off x="2112" y="2112"/>
              <a:ext cx="144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1" name="Group 15"/>
          <p:cNvGrpSpPr>
            <a:grpSpLocks/>
          </p:cNvGrpSpPr>
          <p:nvPr/>
        </p:nvGrpSpPr>
        <p:grpSpPr bwMode="auto">
          <a:xfrm>
            <a:off x="5500688" y="1981200"/>
            <a:ext cx="3267075" cy="1447800"/>
            <a:chOff x="3506" y="1440"/>
            <a:chExt cx="2058" cy="912"/>
          </a:xfrm>
        </p:grpSpPr>
        <p:sp>
          <p:nvSpPr>
            <p:cNvPr id="85003" name="Text Box 7"/>
            <p:cNvSpPr txBox="1">
              <a:spLocks noChangeArrowheads="1"/>
            </p:cNvSpPr>
            <p:nvPr/>
          </p:nvSpPr>
          <p:spPr bwMode="auto">
            <a:xfrm>
              <a:off x="3506" y="1440"/>
              <a:ext cx="205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statement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is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executed until the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condition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becomes false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85004" name="Line 11"/>
            <p:cNvSpPr>
              <a:spLocks noChangeShapeType="1"/>
            </p:cNvSpPr>
            <p:nvPr/>
          </p:nvSpPr>
          <p:spPr bwMode="auto">
            <a:xfrm flipH="1">
              <a:off x="3648" y="2064"/>
              <a:ext cx="432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93" name="Group 17"/>
          <p:cNvGrpSpPr>
            <a:grpSpLocks/>
          </p:cNvGrpSpPr>
          <p:nvPr/>
        </p:nvGrpSpPr>
        <p:grpSpPr bwMode="auto">
          <a:xfrm>
            <a:off x="381000" y="4022725"/>
            <a:ext cx="8382000" cy="1387475"/>
            <a:chOff x="281" y="2726"/>
            <a:chExt cx="5280" cy="874"/>
          </a:xfrm>
        </p:grpSpPr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281" y="3158"/>
              <a:ext cx="52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increment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portion is executed at the end of each iteration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hlink"/>
                  </a:solidFill>
                </a:rPr>
                <a:t>The 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condition</a:t>
              </a:r>
              <a:r>
                <a:rPr kumimoji="0" lang="en-US" altLang="en-US" sz="2000" i="1">
                  <a:solidFill>
                    <a:schemeClr val="hlink"/>
                  </a:solidFill>
                  <a:latin typeface="Courier New" panose="02070309020205020404" pitchFamily="49" charset="0"/>
                </a:rPr>
                <a:t>-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statement</a:t>
              </a:r>
              <a:r>
                <a:rPr kumimoji="0" lang="en-US" altLang="en-US" sz="2000" i="1">
                  <a:solidFill>
                    <a:schemeClr val="hlink"/>
                  </a:solidFill>
                  <a:latin typeface="Courier New" panose="02070309020205020404" pitchFamily="49" charset="0"/>
                </a:rPr>
                <a:t>-</a:t>
              </a:r>
              <a:r>
                <a:rPr kumimoji="0" lang="en-US" altLang="en-US" sz="2000" i="1">
                  <a:solidFill>
                    <a:srgbClr val="FFFF99"/>
                  </a:solidFill>
                  <a:latin typeface="Courier New" panose="02070309020205020404" pitchFamily="49" charset="0"/>
                </a:rPr>
                <a:t>increment</a:t>
              </a:r>
              <a:r>
                <a:rPr kumimoji="0" lang="en-US" altLang="en-US" sz="2000">
                  <a:solidFill>
                    <a:schemeClr val="hlink"/>
                  </a:solidFill>
                </a:rPr>
                <a:t> cycle is executed repeatedly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  <p:sp>
          <p:nvSpPr>
            <p:cNvPr id="85002" name="Line 12"/>
            <p:cNvSpPr>
              <a:spLocks noChangeShapeType="1"/>
            </p:cNvSpPr>
            <p:nvPr/>
          </p:nvSpPr>
          <p:spPr bwMode="auto">
            <a:xfrm flipV="1">
              <a:off x="3696" y="2726"/>
              <a:ext cx="672" cy="44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for Statement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is functionally equivalent to the following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structure: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635250" y="2514600"/>
            <a:ext cx="3079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initialization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while (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statement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i="1">
                <a:solidFill>
                  <a:srgbClr val="FFFF99"/>
                </a:solidFill>
                <a:latin typeface="Courier New" panose="02070309020205020404" pitchFamily="49" charset="0"/>
              </a:rPr>
              <a:t>increment</a:t>
            </a: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Logic of a for loop</a:t>
            </a:r>
          </a:p>
        </p:txBody>
      </p:sp>
      <p:grpSp>
        <p:nvGrpSpPr>
          <p:cNvPr id="138269" name="Group 29"/>
          <p:cNvGrpSpPr>
            <a:grpSpLocks/>
          </p:cNvGrpSpPr>
          <p:nvPr/>
        </p:nvGrpSpPr>
        <p:grpSpPr bwMode="auto">
          <a:xfrm>
            <a:off x="3352800" y="3581400"/>
            <a:ext cx="1600200" cy="1066800"/>
            <a:chOff x="2112" y="2256"/>
            <a:chExt cx="1008" cy="672"/>
          </a:xfrm>
        </p:grpSpPr>
        <p:grpSp>
          <p:nvGrpSpPr>
            <p:cNvPr id="87063" name="Group 4"/>
            <p:cNvGrpSpPr>
              <a:grpSpLocks/>
            </p:cNvGrpSpPr>
            <p:nvPr/>
          </p:nvGrpSpPr>
          <p:grpSpPr bwMode="auto">
            <a:xfrm>
              <a:off x="2112" y="2688"/>
              <a:ext cx="1008" cy="240"/>
              <a:chOff x="2112" y="2496"/>
              <a:chExt cx="1008" cy="240"/>
            </a:xfrm>
          </p:grpSpPr>
          <p:sp>
            <p:nvSpPr>
              <p:cNvPr id="87066" name="Rectangle 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7" name="Text Box 6"/>
              <p:cNvSpPr txBox="1">
                <a:spLocks noChangeArrowheads="1"/>
              </p:cNvSpPr>
              <p:nvPr/>
            </p:nvSpPr>
            <p:spPr bwMode="auto">
              <a:xfrm>
                <a:off x="2242" y="2496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statement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064" name="AutoShape 7"/>
            <p:cNvCxnSpPr>
              <a:cxnSpLocks noChangeShapeType="1"/>
              <a:stCxn id="87061" idx="2"/>
              <a:endCxn id="87066" idx="0"/>
            </p:cNvCxnSpPr>
            <p:nvPr/>
          </p:nvCxnSpPr>
          <p:spPr bwMode="auto">
            <a:xfrm>
              <a:off x="2616" y="2256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065" name="Text Box 8"/>
            <p:cNvSpPr txBox="1">
              <a:spLocks noChangeArrowheads="1"/>
            </p:cNvSpPr>
            <p:nvPr/>
          </p:nvSpPr>
          <p:spPr bwMode="auto">
            <a:xfrm>
              <a:off x="2656" y="235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true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  <p:cxnSp>
        <p:nvCxnSpPr>
          <p:cNvPr id="138249" name="AutoShape 9"/>
          <p:cNvCxnSpPr>
            <a:cxnSpLocks noChangeShapeType="1"/>
            <a:stCxn id="87055" idx="1"/>
            <a:endCxn id="87061" idx="1"/>
          </p:cNvCxnSpPr>
          <p:nvPr/>
        </p:nvCxnSpPr>
        <p:spPr bwMode="auto">
          <a:xfrm rot="10800000">
            <a:off x="3200400" y="3124200"/>
            <a:ext cx="152400" cy="20193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8268" name="Group 28"/>
          <p:cNvGrpSpPr>
            <a:grpSpLocks/>
          </p:cNvGrpSpPr>
          <p:nvPr/>
        </p:nvGrpSpPr>
        <p:grpSpPr bwMode="auto">
          <a:xfrm>
            <a:off x="3200400" y="2271713"/>
            <a:ext cx="1905000" cy="1309687"/>
            <a:chOff x="2016" y="1431"/>
            <a:chExt cx="1200" cy="825"/>
          </a:xfrm>
        </p:grpSpPr>
        <p:grpSp>
          <p:nvGrpSpPr>
            <p:cNvPr id="87059" name="Group 11"/>
            <p:cNvGrpSpPr>
              <a:grpSpLocks/>
            </p:cNvGrpSpPr>
            <p:nvPr/>
          </p:nvGrpSpPr>
          <p:grpSpPr bwMode="auto">
            <a:xfrm>
              <a:off x="2016" y="1680"/>
              <a:ext cx="1200" cy="576"/>
              <a:chOff x="2016" y="1584"/>
              <a:chExt cx="1200" cy="576"/>
            </a:xfrm>
          </p:grpSpPr>
          <p:sp>
            <p:nvSpPr>
              <p:cNvPr id="87061" name="AutoShape 1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2" name="Text Box 13"/>
              <p:cNvSpPr txBox="1">
                <a:spLocks noChangeArrowheads="1"/>
              </p:cNvSpPr>
              <p:nvPr/>
            </p:nvSpPr>
            <p:spPr bwMode="auto">
              <a:xfrm>
                <a:off x="2246" y="1660"/>
                <a:ext cx="7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evaluated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060" name="AutoShape 14"/>
            <p:cNvCxnSpPr>
              <a:cxnSpLocks noChangeShapeType="1"/>
              <a:stCxn id="87052" idx="2"/>
              <a:endCxn id="87061" idx="0"/>
            </p:cNvCxnSpPr>
            <p:nvPr/>
          </p:nvCxnSpPr>
          <p:spPr bwMode="auto">
            <a:xfrm>
              <a:off x="2616" y="1431"/>
              <a:ext cx="0" cy="24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8271" name="Group 31"/>
          <p:cNvGrpSpPr>
            <a:grpSpLocks/>
          </p:cNvGrpSpPr>
          <p:nvPr/>
        </p:nvGrpSpPr>
        <p:grpSpPr bwMode="auto">
          <a:xfrm>
            <a:off x="4114800" y="3124200"/>
            <a:ext cx="1924050" cy="2895600"/>
            <a:chOff x="2592" y="1968"/>
            <a:chExt cx="1212" cy="1824"/>
          </a:xfrm>
        </p:grpSpPr>
        <p:cxnSp>
          <p:nvCxnSpPr>
            <p:cNvPr id="87057" name="AutoShape 16"/>
            <p:cNvCxnSpPr>
              <a:cxnSpLocks noChangeShapeType="1"/>
              <a:stCxn id="87061" idx="3"/>
            </p:cNvCxnSpPr>
            <p:nvPr/>
          </p:nvCxnSpPr>
          <p:spPr bwMode="auto">
            <a:xfrm flipH="1">
              <a:off x="2592" y="1968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058" name="Text Box 17"/>
            <p:cNvSpPr txBox="1">
              <a:spLocks noChangeArrowheads="1"/>
            </p:cNvSpPr>
            <p:nvPr/>
          </p:nvSpPr>
          <p:spPr bwMode="auto">
            <a:xfrm>
              <a:off x="3384" y="235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chemeClr val="hlink"/>
                  </a:solidFill>
                </a:rPr>
                <a:t>false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  <p:grpSp>
        <p:nvGrpSpPr>
          <p:cNvPr id="138270" name="Group 30"/>
          <p:cNvGrpSpPr>
            <a:grpSpLocks/>
          </p:cNvGrpSpPr>
          <p:nvPr/>
        </p:nvGrpSpPr>
        <p:grpSpPr bwMode="auto">
          <a:xfrm>
            <a:off x="3352800" y="4648200"/>
            <a:ext cx="1600200" cy="685800"/>
            <a:chOff x="2112" y="2928"/>
            <a:chExt cx="1008" cy="432"/>
          </a:xfrm>
        </p:grpSpPr>
        <p:grpSp>
          <p:nvGrpSpPr>
            <p:cNvPr id="87053" name="Group 21"/>
            <p:cNvGrpSpPr>
              <a:grpSpLocks/>
            </p:cNvGrpSpPr>
            <p:nvPr/>
          </p:nvGrpSpPr>
          <p:grpSpPr bwMode="auto">
            <a:xfrm>
              <a:off x="2112" y="3120"/>
              <a:ext cx="1008" cy="240"/>
              <a:chOff x="2112" y="2496"/>
              <a:chExt cx="1008" cy="240"/>
            </a:xfrm>
          </p:grpSpPr>
          <p:sp>
            <p:nvSpPr>
              <p:cNvPr id="87055" name="Rectangle 2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6" name="Text Box 23"/>
              <p:cNvSpPr txBox="1">
                <a:spLocks noChangeArrowheads="1"/>
              </p:cNvSpPr>
              <p:nvPr/>
            </p:nvSpPr>
            <p:spPr bwMode="auto">
              <a:xfrm>
                <a:off x="2242" y="2496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increment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054" name="AutoShape 24"/>
            <p:cNvCxnSpPr>
              <a:cxnSpLocks noChangeShapeType="1"/>
              <a:stCxn id="87066" idx="2"/>
              <a:endCxn id="87056" idx="0"/>
            </p:cNvCxnSpPr>
            <p:nvPr/>
          </p:nvCxnSpPr>
          <p:spPr bwMode="auto">
            <a:xfrm>
              <a:off x="2616" y="2928"/>
              <a:ext cx="0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8267" name="Group 27"/>
          <p:cNvGrpSpPr>
            <a:grpSpLocks/>
          </p:cNvGrpSpPr>
          <p:nvPr/>
        </p:nvGrpSpPr>
        <p:grpSpPr bwMode="auto">
          <a:xfrm>
            <a:off x="3352800" y="1371600"/>
            <a:ext cx="1600200" cy="914400"/>
            <a:chOff x="2112" y="864"/>
            <a:chExt cx="1008" cy="576"/>
          </a:xfrm>
        </p:grpSpPr>
        <p:grpSp>
          <p:nvGrpSpPr>
            <p:cNvPr id="87049" name="Group 18"/>
            <p:cNvGrpSpPr>
              <a:grpSpLocks/>
            </p:cNvGrpSpPr>
            <p:nvPr/>
          </p:nvGrpSpPr>
          <p:grpSpPr bwMode="auto">
            <a:xfrm>
              <a:off x="2112" y="1200"/>
              <a:ext cx="1008" cy="240"/>
              <a:chOff x="2112" y="2496"/>
              <a:chExt cx="1008" cy="240"/>
            </a:xfrm>
          </p:grpSpPr>
          <p:sp>
            <p:nvSpPr>
              <p:cNvPr id="87051" name="Rectangle 19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52" name="Text Box 20"/>
              <p:cNvSpPr txBox="1">
                <a:spLocks noChangeArrowheads="1"/>
              </p:cNvSpPr>
              <p:nvPr/>
            </p:nvSpPr>
            <p:spPr bwMode="auto">
              <a:xfrm>
                <a:off x="2186" y="2496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2"/>
                    </a:solidFill>
                    <a:latin typeface="Arial Unicode MS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CC00"/>
                  </a:buClr>
                  <a:buChar char="•"/>
                  <a:defRPr kumimoji="1" sz="2000" b="1">
                    <a:solidFill>
                      <a:schemeClr val="tx2"/>
                    </a:solidFill>
                    <a:latin typeface="Arial Unicode MS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w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CC00"/>
                  </a:buClr>
                  <a:buFont typeface="Wingdings" panose="05000000000000000000" pitchFamily="2" charset="2"/>
                  <a:buChar char="X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Font typeface="Times New Roman" panose="02020603050405020304" pitchFamily="18" charset="0"/>
                  <a:buChar char="»"/>
                  <a:defRPr kumimoji="1" b="1">
                    <a:solidFill>
                      <a:schemeClr val="tx2"/>
                    </a:solidFill>
                    <a:latin typeface="Arial Unicode MS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>
                    <a:solidFill>
                      <a:schemeClr val="bg2"/>
                    </a:solidFill>
                  </a:rPr>
                  <a:t>initialization</a:t>
                </a: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050" name="AutoShape 26"/>
            <p:cNvCxnSpPr>
              <a:cxnSpLocks noChangeShapeType="1"/>
              <a:endCxn id="87052" idx="0"/>
            </p:cNvCxnSpPr>
            <p:nvPr/>
          </p:nvCxnSpPr>
          <p:spPr bwMode="auto">
            <a:xfrm>
              <a:off x="2616" y="864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for Statement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 smtClean="0"/>
              <a:t>Like a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loop, the condition of a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statement is tested prior to executing the loop body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Therefore, the body of a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loop will execute zero or more times</a:t>
            </a:r>
          </a:p>
          <a:p>
            <a:pPr>
              <a:spcBef>
                <a:spcPct val="75000"/>
              </a:spcBef>
            </a:pPr>
            <a:r>
              <a:rPr lang="en-US" altLang="en-US" dirty="0" smtClean="0"/>
              <a:t>It is well suited for executing a loop a specific number of times that can be determined </a:t>
            </a:r>
            <a:r>
              <a:rPr lang="en-US" altLang="en-US" smtClean="0"/>
              <a:t>in </a:t>
            </a:r>
            <a:r>
              <a:rPr lang="en-US" altLang="en-US" smtClean="0"/>
              <a:t>advance</a:t>
            </a:r>
            <a:endParaRPr lang="en-US" altLang="en-US" dirty="0" smtClean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 for Statement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Each expression in the header of a for loop is optional</a:t>
            </a:r>
          </a:p>
          <a:p>
            <a:pPr lvl="3"/>
            <a:endParaRPr lang="en-US" altLang="en-US" smtClean="0"/>
          </a:p>
          <a:p>
            <a:pPr lvl="1"/>
            <a:r>
              <a:rPr lang="en-US" altLang="en-US" smtClean="0"/>
              <a:t>If the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mtClean="0"/>
              <a:t> is left out, no initialization is performed</a:t>
            </a:r>
          </a:p>
          <a:p>
            <a:pPr lvl="1"/>
            <a:r>
              <a:rPr lang="en-US" altLang="en-US" smtClean="0"/>
              <a:t>If the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mtClean="0"/>
              <a:t> is left out, it is always considered to be true, and therefore creates an infinite loop</a:t>
            </a:r>
          </a:p>
          <a:p>
            <a:pPr lvl="1"/>
            <a:r>
              <a:rPr lang="en-US" altLang="en-US" smtClean="0"/>
              <a:t>If the </a:t>
            </a:r>
            <a:r>
              <a:rPr lang="en-US" altLang="en-US" i="1" smtClean="0">
                <a:solidFill>
                  <a:srgbClr val="FFFF99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mtClean="0"/>
              <a:t> is left out, no increment operation is performed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Both semi-colons are always required in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header</a:t>
            </a:r>
          </a:p>
        </p:txBody>
      </p:sp>
    </p:spTree>
  </p:cSld>
  <p:clrMapOvr>
    <a:masterClrMapping/>
  </p:clrMapOvr>
  <p:transition spd="med">
    <p:diamond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Choosing a Loop Structure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mtClean="0"/>
              <a:t>When you can’t determine how many times you want to execute the loop body, use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 or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mtClean="0"/>
              <a:t> statement</a:t>
            </a:r>
          </a:p>
          <a:p>
            <a:pPr lvl="1">
              <a:spcBef>
                <a:spcPct val="75000"/>
              </a:spcBef>
            </a:pPr>
            <a:r>
              <a:rPr lang="en-US" altLang="en-US" smtClean="0"/>
              <a:t>If it might be zero or more times, use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</a:t>
            </a:r>
          </a:p>
          <a:p>
            <a:pPr lvl="1">
              <a:spcBef>
                <a:spcPct val="75000"/>
              </a:spcBef>
            </a:pPr>
            <a:r>
              <a:rPr lang="en-US" altLang="en-US" smtClean="0"/>
              <a:t>If it will be at least once, use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mtClean="0"/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If you can determine how many times you want to execute the loop body, use a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med">
    <p:diamond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Program Development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mtClean="0"/>
              <a:t>We now have several additional statements and operators at our disposal</a:t>
            </a:r>
          </a:p>
          <a:p>
            <a:pPr>
              <a:spcBef>
                <a:spcPct val="60000"/>
              </a:spcBef>
            </a:pPr>
            <a:r>
              <a:rPr lang="en-US" altLang="en-US" smtClean="0"/>
              <a:t>Following proper development steps is important</a:t>
            </a:r>
          </a:p>
          <a:p>
            <a:pPr>
              <a:spcBef>
                <a:spcPct val="60000"/>
              </a:spcBef>
            </a:pPr>
            <a:r>
              <a:rPr lang="en-US" altLang="en-US" smtClean="0"/>
              <a:t>Suppose you were given some initial requirements:</a:t>
            </a:r>
          </a:p>
          <a:p>
            <a:pPr lvl="1">
              <a:spcBef>
                <a:spcPct val="60000"/>
              </a:spcBef>
            </a:pPr>
            <a:r>
              <a:rPr lang="en-US" altLang="en-US" smtClean="0"/>
              <a:t>accept a series of test scores</a:t>
            </a:r>
          </a:p>
          <a:p>
            <a:pPr lvl="1">
              <a:spcBef>
                <a:spcPct val="60000"/>
              </a:spcBef>
            </a:pPr>
            <a:r>
              <a:rPr lang="en-US" altLang="en-US" smtClean="0"/>
              <a:t>compute the average test score</a:t>
            </a:r>
          </a:p>
          <a:p>
            <a:pPr lvl="1">
              <a:spcBef>
                <a:spcPct val="60000"/>
              </a:spcBef>
            </a:pPr>
            <a:r>
              <a:rPr lang="en-US" altLang="en-US" smtClean="0"/>
              <a:t>determine the highest and lowest test scores</a:t>
            </a:r>
          </a:p>
          <a:p>
            <a:pPr lvl="1">
              <a:spcBef>
                <a:spcPct val="60000"/>
              </a:spcBef>
            </a:pPr>
            <a:r>
              <a:rPr lang="en-US" altLang="en-US" smtClean="0"/>
              <a:t>display the average, highest, and lowest test scores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med">
    <p:diamond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Program Development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mtClean="0"/>
              <a:t>Requirements Analysis – clarify and flesh out specific requirements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How much data will there be?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How should data be accepted?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Is there a specific output format required?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After conferring with the client, we determine: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the program must process an arbitrary number of test scores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the program should accept input interactively</a:t>
            </a:r>
          </a:p>
          <a:p>
            <a:pPr lvl="1">
              <a:spcBef>
                <a:spcPct val="50000"/>
              </a:spcBef>
            </a:pPr>
            <a:r>
              <a:rPr lang="en-US" altLang="en-US" smtClean="0"/>
              <a:t>the average should be presented to two decimal places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The process of requirements analysis may take a long time</a:t>
            </a:r>
          </a:p>
        </p:txBody>
      </p:sp>
    </p:spTree>
  </p:cSld>
  <p:clrMapOvr>
    <a:masterClrMapping/>
  </p:clrMapOvr>
  <p:transition spd="med">
    <p:diamond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Program Development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mtClean="0"/>
              <a:t>Design – determine a possible general solution</a:t>
            </a:r>
          </a:p>
          <a:p>
            <a:pPr lvl="1">
              <a:spcBef>
                <a:spcPct val="75000"/>
              </a:spcBef>
            </a:pPr>
            <a:r>
              <a:rPr lang="en-US" altLang="en-US" smtClean="0"/>
              <a:t>Input strategy? (Sentinel value?)</a:t>
            </a:r>
          </a:p>
          <a:p>
            <a:pPr lvl="1">
              <a:spcBef>
                <a:spcPct val="75000"/>
              </a:spcBef>
            </a:pPr>
            <a:r>
              <a:rPr lang="en-US" altLang="en-US" smtClean="0"/>
              <a:t>Calculations needed?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An initial algorithm might be expressed in pseudocode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Multiple versions of the solution might be needed to refine it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Alternatives to the solution should be carefully considered</a:t>
            </a:r>
          </a:p>
        </p:txBody>
      </p:sp>
    </p:spTree>
  </p:cSld>
  <p:clrMapOvr>
    <a:masterClrMapping/>
  </p:clrMapOvr>
  <p:transition spd="med"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9EAB9EA-DA36-4AAB-8AA1-04440D1C6D58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Increment and Decrement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increment and decrement operators can be applied in </a:t>
            </a:r>
            <a:r>
              <a:rPr lang="en-US" altLang="en-US" i="1" smtClean="0"/>
              <a:t>prefix form</a:t>
            </a:r>
            <a:r>
              <a:rPr lang="en-US" altLang="en-US" smtClean="0"/>
              <a:t> (before the operand) or </a:t>
            </a:r>
            <a:r>
              <a:rPr lang="en-US" altLang="en-US" i="1" smtClean="0"/>
              <a:t>postfix form</a:t>
            </a:r>
            <a:r>
              <a:rPr lang="en-US" altLang="en-US" smtClean="0"/>
              <a:t> (after the operand)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When used alone in a statement, the prefix and postfix forms are functionally equivalent.  That is,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count++;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is equivalent to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++count;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Program Development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mtClean="0"/>
              <a:t>Implementation – translate the design into source code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Make sure to follow coding and style guidelines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Implementation should be integrated with compiling and testing your solution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This process mirrors a more complex development model we'll eventually need to develop more complex software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result is a final implementation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med">
    <p:diamond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Program Development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mtClean="0"/>
              <a:t>Testing – attempt to find errors that may exist in your programmed solution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Compare your code to the design and resolve any discrepancies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Determine test cases that will stress the limits and boundaries of your solution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Carefully retest after finding and fixing an error</a:t>
            </a:r>
          </a:p>
        </p:txBody>
      </p:sp>
    </p:spTree>
  </p:cSld>
  <p:clrMapOvr>
    <a:masterClrMapping/>
  </p:clrMapOvr>
  <p:transition spd="med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7D1C08-FED4-4952-A6AC-23375F94F324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Increment and Decrement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en-US" smtClean="0"/>
              <a:t>When used in a larger expression, the prefix and postfix forms have different effects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In both cases the variable is incremented (decremented)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But the value used in the larger expression depends on the form used:</a:t>
            </a:r>
          </a:p>
        </p:txBody>
      </p:sp>
      <p:grpSp>
        <p:nvGrpSpPr>
          <p:cNvPr id="181256" name="Group 8"/>
          <p:cNvGrpSpPr>
            <a:grpSpLocks/>
          </p:cNvGrpSpPr>
          <p:nvPr/>
        </p:nvGrpSpPr>
        <p:grpSpPr bwMode="auto">
          <a:xfrm>
            <a:off x="304800" y="3810000"/>
            <a:ext cx="7561263" cy="1905000"/>
            <a:chOff x="288" y="2304"/>
            <a:chExt cx="4763" cy="1200"/>
          </a:xfrm>
        </p:grpSpPr>
        <p:sp>
          <p:nvSpPr>
            <p:cNvPr id="67590" name="Rectangle 5"/>
            <p:cNvSpPr>
              <a:spLocks noChangeArrowheads="1"/>
            </p:cNvSpPr>
            <p:nvPr/>
          </p:nvSpPr>
          <p:spPr bwMode="auto">
            <a:xfrm>
              <a:off x="288" y="2304"/>
              <a:ext cx="1651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Expression</a:t>
              </a:r>
              <a:endParaRPr kumimoji="0" lang="en-US" altLang="en-US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80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count++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++count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count--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--count</a:t>
              </a:r>
              <a:endParaRPr kumimoji="0" lang="en-US" altLang="en-US" b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536" y="2304"/>
              <a:ext cx="1651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Operation</a:t>
              </a:r>
              <a:endParaRPr kumimoji="0" lang="en-US" altLang="en-US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80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add 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add 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subtract 1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subtract</a:t>
              </a:r>
              <a:r>
                <a:rPr kumimoji="0" lang="en-US" altLang="en-US" b="0">
                  <a:solidFill>
                    <a:schemeClr val="hlink"/>
                  </a:solidFill>
                </a:rPr>
                <a:t> 1</a:t>
              </a:r>
            </a:p>
          </p:txBody>
        </p:sp>
        <p:sp>
          <p:nvSpPr>
            <p:cNvPr id="67592" name="Rectangle 7"/>
            <p:cNvSpPr>
              <a:spLocks noChangeArrowheads="1"/>
            </p:cNvSpPr>
            <p:nvPr/>
          </p:nvSpPr>
          <p:spPr bwMode="auto">
            <a:xfrm>
              <a:off x="3400" y="2304"/>
              <a:ext cx="1651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Value Used in Expression</a:t>
              </a:r>
              <a:endParaRPr kumimoji="0" lang="en-US" altLang="en-US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80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old value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new value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old value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hlink"/>
                  </a:solidFill>
                </a:rPr>
                <a:t>new value</a:t>
              </a:r>
              <a:endParaRPr kumimoji="0" lang="en-US" altLang="en-US" b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93B3167-A2E5-421E-B2FB-BB629EDF0BCC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Increment and Decrement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If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mtClean="0"/>
              <a:t> currently contains 45, then the statement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total = count++;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assigns 45 to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total</a:t>
            </a:r>
            <a:r>
              <a:rPr lang="en-US" altLang="en-US" smtClean="0"/>
              <a:t> and 46 to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endParaRPr lang="en-US" altLang="en-US" smtClean="0">
              <a:solidFill>
                <a:schemeClr val="tx1"/>
              </a:solidFill>
            </a:endParaRPr>
          </a:p>
          <a:p>
            <a:pPr>
              <a:spcBef>
                <a:spcPct val="95000"/>
              </a:spcBef>
            </a:pPr>
            <a:r>
              <a:rPr lang="en-US" altLang="en-US" smtClean="0"/>
              <a:t>If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mtClean="0"/>
              <a:t> currently contains 45, then the statement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total = ++count;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assigns the value 46 to both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total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A4E3F54-8775-4707-8510-4112DE1C5459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Assignment Operators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Often we perform an operation on a variable, and then store the result back into that variable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Java provides </a:t>
            </a:r>
            <a:r>
              <a:rPr lang="en-US" altLang="en-US" i="1" smtClean="0"/>
              <a:t>assignment operators</a:t>
            </a:r>
            <a:r>
              <a:rPr lang="en-US" altLang="en-US" smtClean="0"/>
              <a:t> to simplify that process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For example, the statement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num += count;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is equivalent to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num = num + count;</a:t>
            </a:r>
          </a:p>
        </p:txBody>
      </p:sp>
    </p:spTree>
  </p:cSld>
  <p:clrMapOvr>
    <a:masterClrMapping/>
  </p:clrMapOvr>
  <p:transition spd="med">
    <p:diamond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93AA38-AA5E-4764-A837-0A62BD3C54EE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Assignment Operators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mtClean="0"/>
              <a:t>There are many assignment operators, including the following:</a:t>
            </a: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1219200" y="2286000"/>
            <a:ext cx="6235700" cy="3011488"/>
            <a:chOff x="820" y="1572"/>
            <a:chExt cx="3928" cy="1897"/>
          </a:xfrm>
        </p:grpSpPr>
        <p:sp>
          <p:nvSpPr>
            <p:cNvPr id="70662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Operator</a:t>
              </a:r>
              <a:endParaRPr kumimoji="0" lang="en-US" altLang="en-US" b="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+=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-=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*=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/=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%=</a:t>
              </a:r>
              <a:endParaRPr kumimoji="0" lang="en-US" altLang="en-US" b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0663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Example</a:t>
              </a:r>
              <a:endParaRPr kumimoji="0" lang="en-US" altLang="en-US" b="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+=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-=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*=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/=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%= y</a:t>
              </a:r>
              <a:endParaRPr kumimoji="0" lang="en-US" altLang="en-US" b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0664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2"/>
                  </a:solidFill>
                  <a:latin typeface="Arial Unicode MS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FFCC00"/>
                </a:buClr>
                <a:buChar char="•"/>
                <a:defRPr kumimoji="1" sz="2000" b="1">
                  <a:solidFill>
                    <a:schemeClr val="tx2"/>
                  </a:solidFill>
                  <a:latin typeface="Arial Unicode MS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w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FFCC00"/>
                </a:buClr>
                <a:buFont typeface="Wingdings" panose="05000000000000000000" pitchFamily="2" charset="2"/>
                <a:buChar char="X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Font typeface="Times New Roman" panose="02020603050405020304" pitchFamily="18" charset="0"/>
                <a:buChar char="»"/>
                <a:defRPr kumimoji="1" b="1">
                  <a:solidFill>
                    <a:schemeClr val="tx2"/>
                  </a:solidFill>
                  <a:latin typeface="Arial Unicode MS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u="sng">
                  <a:solidFill>
                    <a:schemeClr val="hlink"/>
                  </a:solidFill>
                </a:rPr>
                <a:t>Equivalent To</a:t>
              </a:r>
              <a:endParaRPr kumimoji="0" lang="en-US" altLang="en-US" b="0">
                <a:solidFill>
                  <a:schemeClr val="hlink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= x +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= x -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= x *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= x / 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x = x % y</a:t>
              </a:r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0D14D3C-12EE-45D4-8E89-2444544DACC2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Assignment Operators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right hand side of an assignment operator can be a complex expression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entire right-hand expression is evaluated first, then the result is combined with the original variable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Therefore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result /= (total-MIN) % num;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is equivalent to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Courier New" panose="02070309020205020404" pitchFamily="49" charset="0"/>
              </a:rPr>
              <a:t>			result = result / ((total-MIN) % num);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Assignment Operators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mtClean="0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If the operands to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+=</a:t>
            </a:r>
            <a:r>
              <a:rPr lang="en-US" altLang="en-US" smtClean="0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The behavior of an assignment operator (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+=</a:t>
            </a:r>
            <a:r>
              <a:rPr lang="en-US" altLang="en-US" smtClean="0"/>
              <a:t>) is always consistent with the behavior of the "regular" operator (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ransition spd="med">
    <p:diamond/>
  </p:transition>
</p:sld>
</file>

<file path=ppt/theme/theme1.xml><?xml version="1.0" encoding="utf-8"?>
<a:theme xmlns:a="http://schemas.openxmlformats.org/drawingml/2006/main" name="2_CS1">
  <a:themeElements>
    <a:clrScheme name="2_CS1 9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CC00"/>
      </a:hlink>
      <a:folHlink>
        <a:srgbClr val="1C6D9A"/>
      </a:folHlink>
    </a:clrScheme>
    <a:fontScheme name="2_CS1">
      <a:majorFont>
        <a:latin typeface="Rockwel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2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1714</TotalTime>
  <Words>1340</Words>
  <Application>Microsoft Office PowerPoint</Application>
  <PresentationFormat>On-screen Show (4:3)</PresentationFormat>
  <Paragraphs>270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Arial Unicode MS</vt:lpstr>
      <vt:lpstr>Courier New</vt:lpstr>
      <vt:lpstr>Rockwell</vt:lpstr>
      <vt:lpstr>Times New Roman</vt:lpstr>
      <vt:lpstr>Wingdings</vt:lpstr>
      <vt:lpstr>2_CS1</vt:lpstr>
      <vt:lpstr>Part 2 LOOPING  </vt:lpstr>
      <vt:lpstr>Increment and Decrement</vt:lpstr>
      <vt:lpstr>Increment and Decrement</vt:lpstr>
      <vt:lpstr>Increment and Decrement</vt:lpstr>
      <vt:lpstr>Increment and Decrement</vt:lpstr>
      <vt:lpstr>Assignment Operators</vt:lpstr>
      <vt:lpstr>Assignment Operators</vt:lpstr>
      <vt:lpstr>Assignment Operators</vt:lpstr>
      <vt:lpstr>Assignment Operators</vt:lpstr>
      <vt:lpstr>The Conditional Operator</vt:lpstr>
      <vt:lpstr>The Conditional Operator</vt:lpstr>
      <vt:lpstr>The Conditional Operator</vt:lpstr>
      <vt:lpstr>Repetition Statements</vt:lpstr>
      <vt:lpstr>The while Statement</vt:lpstr>
      <vt:lpstr>Logic of a while Loop</vt:lpstr>
      <vt:lpstr>Infinite Loops</vt:lpstr>
      <vt:lpstr>Nested Loops</vt:lpstr>
      <vt:lpstr>The do Statement</vt:lpstr>
      <vt:lpstr>Logic of a do Loop</vt:lpstr>
      <vt:lpstr>Comparing while and do</vt:lpstr>
      <vt:lpstr>The for Statement</vt:lpstr>
      <vt:lpstr>The for Statement</vt:lpstr>
      <vt:lpstr>Logic of a for loop</vt:lpstr>
      <vt:lpstr>The for Statement</vt:lpstr>
      <vt:lpstr>The for Statement</vt:lpstr>
      <vt:lpstr>Choosing a Loop Structure</vt:lpstr>
      <vt:lpstr>Program Development</vt:lpstr>
      <vt:lpstr>Program Development</vt:lpstr>
      <vt:lpstr>Program Development</vt:lpstr>
      <vt:lpstr>Program Development</vt:lpstr>
      <vt:lpstr>Program Development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Program Statements</dc:title>
  <dc:creator>John Lewis</dc:creator>
  <cp:lastModifiedBy>Louis R Henry</cp:lastModifiedBy>
  <cp:revision>67</cp:revision>
  <cp:lastPrinted>2000-01-21T17:44:28Z</cp:lastPrinted>
  <dcterms:created xsi:type="dcterms:W3CDTF">1999-08-23T17:38:43Z</dcterms:created>
  <dcterms:modified xsi:type="dcterms:W3CDTF">2020-03-09T19:45:25Z</dcterms:modified>
</cp:coreProperties>
</file>