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90" r:id="rId28"/>
    <p:sldId id="291" r:id="rId29"/>
    <p:sldId id="292" r:id="rId30"/>
    <p:sldId id="293" r:id="rId31"/>
    <p:sldId id="294" r:id="rId32"/>
    <p:sldId id="295"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7BCD1-A7E7-41C7-80B7-F6140E5A88F7}"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F97C9-18ED-43F9-B6EB-FC9C295880A3}" type="slidenum">
              <a:rPr lang="en-US" smtClean="0"/>
              <a:t>‹#›</a:t>
            </a:fld>
            <a:endParaRPr lang="en-US"/>
          </a:p>
        </p:txBody>
      </p:sp>
    </p:spTree>
    <p:extLst>
      <p:ext uri="{BB962C8B-B14F-4D97-AF65-F5344CB8AC3E}">
        <p14:creationId xmlns:p14="http://schemas.microsoft.com/office/powerpoint/2010/main" val="9272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13DCE007-3F5A-4788-B6E3-C28BD5D5EC12}" type="slidenum">
              <a:rPr lang="en-US" altLang="en-US"/>
              <a:pPr eaLnBrk="1" hangingPunct="1">
                <a:spcBef>
                  <a:spcPct val="0"/>
                </a:spcBef>
              </a:pPr>
              <a:t>1</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7349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43EC2EA2-8F9E-48D6-B4C4-9A2CA673EFA4}" type="slidenum">
              <a:rPr lang="en-US" altLang="en-US"/>
              <a:pPr eaLnBrk="1" hangingPunct="1">
                <a:spcBef>
                  <a:spcPct val="0"/>
                </a:spcBef>
              </a:pPr>
              <a:t>13</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53121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DADC3994-8F41-42AA-AC3B-FD8DD183F525}" type="slidenum">
              <a:rPr lang="en-US" altLang="en-US"/>
              <a:pPr eaLnBrk="1" hangingPunct="1">
                <a:spcBef>
                  <a:spcPct val="0"/>
                </a:spcBef>
              </a:pPr>
              <a:t>14</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6025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82D15D46-F507-4948-8096-31107436E0B4}" type="slidenum">
              <a:rPr lang="en-US" altLang="en-US"/>
              <a:pPr eaLnBrk="1" hangingPunct="1">
                <a:spcBef>
                  <a:spcPct val="0"/>
                </a:spcBef>
              </a:pPr>
              <a:t>15</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606690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180E2DD1-F31B-4ED0-8F80-2343D34B179C}" type="slidenum">
              <a:rPr lang="en-US" altLang="en-US"/>
              <a:pPr eaLnBrk="1" hangingPunct="1">
                <a:spcBef>
                  <a:spcPct val="0"/>
                </a:spcBef>
              </a:pPr>
              <a:t>16</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91172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9A32FCD9-C404-46E4-94A2-BA5DF87574F4}" type="slidenum">
              <a:rPr lang="en-US" altLang="en-US"/>
              <a:pPr eaLnBrk="1" hangingPunct="1">
                <a:spcBef>
                  <a:spcPct val="0"/>
                </a:spcBef>
              </a:pPr>
              <a:t>17</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6105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930A08E-07B1-4D8B-B257-E3D580FC166F}" type="slidenum">
              <a:rPr lang="en-US" altLang="en-US" sz="1200" b="1">
                <a:latin typeface="Times" panose="02020603050405020304" pitchFamily="18" charset="0"/>
              </a:rPr>
              <a:pPr eaLnBrk="1" hangingPunct="1"/>
              <a:t>18</a:t>
            </a:fld>
            <a:endParaRPr lang="en-US" altLang="en-US" sz="1200" b="1">
              <a:latin typeface="Times"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33730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88A1DBD-E6B7-48F5-9DEE-0FFF5C271F04}" type="slidenum">
              <a:rPr lang="en-US" altLang="en-US" sz="1200" b="1">
                <a:latin typeface="Times" panose="02020603050405020304" pitchFamily="18" charset="0"/>
              </a:rPr>
              <a:pPr eaLnBrk="1" hangingPunct="1"/>
              <a:t>19</a:t>
            </a:fld>
            <a:endParaRPr lang="en-US" altLang="en-US" sz="1200" b="1">
              <a:latin typeface="Times"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710477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C4FEC18-7551-4CF9-B4A8-0C056EC14E5C}" type="slidenum">
              <a:rPr lang="en-US" altLang="en-US" sz="1200" b="1">
                <a:latin typeface="Times" panose="02020603050405020304" pitchFamily="18" charset="0"/>
              </a:rPr>
              <a:pPr eaLnBrk="1" hangingPunct="1"/>
              <a:t>20</a:t>
            </a:fld>
            <a:endParaRPr lang="en-US" altLang="en-US" sz="1200" b="1">
              <a:latin typeface="Times"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107878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A1BC15D-F553-426A-AC6A-E8A785077416}" type="slidenum">
              <a:rPr lang="en-US" altLang="en-US" sz="1200" b="1">
                <a:latin typeface="Times" panose="02020603050405020304" pitchFamily="18" charset="0"/>
              </a:rPr>
              <a:pPr eaLnBrk="1" hangingPunct="1"/>
              <a:t>21</a:t>
            </a:fld>
            <a:endParaRPr lang="en-US" altLang="en-US" sz="1200" b="1">
              <a:latin typeface="Times"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905763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8EEB3B-88A4-49C3-B6A2-65CBC3EED406}" type="slidenum">
              <a:rPr lang="en-US" altLang="en-US" sz="1200" b="1">
                <a:latin typeface="Times" panose="02020603050405020304" pitchFamily="18" charset="0"/>
              </a:rPr>
              <a:pPr eaLnBrk="1" hangingPunct="1"/>
              <a:t>22</a:t>
            </a:fld>
            <a:endParaRPr lang="en-US" altLang="en-US" sz="1200" b="1">
              <a:latin typeface="Times"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58961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F6F8AEB8-40BE-471A-9E26-D67A41B94CCD}" type="slidenum">
              <a:rPr lang="en-US" altLang="en-US"/>
              <a:pPr eaLnBrk="1" hangingPunct="1">
                <a:spcBef>
                  <a:spcPct val="0"/>
                </a:spcBef>
              </a:pPr>
              <a:t>2</a:t>
            </a:fld>
            <a:endParaRPr lang="en-US" altLang="en-US"/>
          </a:p>
        </p:txBody>
      </p:sp>
      <p:sp>
        <p:nvSpPr>
          <p:cNvPr id="77827" name="Rectangle 2"/>
          <p:cNvSpPr>
            <a:spLocks noGrp="1" noRot="1" noChangeAspect="1" noChangeArrowheads="1" noTextEdit="1"/>
          </p:cNvSpPr>
          <p:nvPr>
            <p:ph type="sldImg"/>
          </p:nvPr>
        </p:nvSpPr>
        <p:spPr>
          <a:xfrm>
            <a:off x="428625" y="692150"/>
            <a:ext cx="6156325" cy="3463925"/>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997665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CF59EA2-9E81-482B-AA91-66952BC99D71}" type="slidenum">
              <a:rPr lang="en-US" altLang="en-US" sz="1200" b="1">
                <a:latin typeface="Times" panose="02020603050405020304" pitchFamily="18" charset="0"/>
              </a:rPr>
              <a:pPr eaLnBrk="1" hangingPunct="1"/>
              <a:t>23</a:t>
            </a:fld>
            <a:endParaRPr lang="en-US" altLang="en-US" sz="1200" b="1">
              <a:latin typeface="Times"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5136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08F6FE8-F493-4983-97F0-CC954FCB3102}" type="slidenum">
              <a:rPr lang="en-US" altLang="en-US" sz="1200" b="1">
                <a:latin typeface="Times" panose="02020603050405020304" pitchFamily="18" charset="0"/>
              </a:rPr>
              <a:pPr eaLnBrk="1" hangingPunct="1"/>
              <a:t>24</a:t>
            </a:fld>
            <a:endParaRPr lang="en-US" altLang="en-US" sz="1200" b="1">
              <a:latin typeface="Times"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890322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D1E7950-1BD2-4EEB-8805-80FE203B3986}" type="slidenum">
              <a:rPr lang="en-US" altLang="en-US" sz="1200" b="1">
                <a:latin typeface="Times" panose="02020603050405020304" pitchFamily="18" charset="0"/>
              </a:rPr>
              <a:pPr eaLnBrk="1" hangingPunct="1"/>
              <a:t>25</a:t>
            </a:fld>
            <a:endParaRPr lang="en-US" altLang="en-US" sz="1200" b="1">
              <a:latin typeface="Times"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522173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3713F3A-BDB5-444E-AA9B-DFB0643C5B9E}" type="slidenum">
              <a:rPr lang="en-US" altLang="en-US" sz="1200" b="1">
                <a:latin typeface="Times" panose="02020603050405020304" pitchFamily="18" charset="0"/>
              </a:rPr>
              <a:pPr eaLnBrk="1" hangingPunct="1"/>
              <a:t>26</a:t>
            </a:fld>
            <a:endParaRPr lang="en-US" altLang="en-US" sz="1200" b="1">
              <a:latin typeface="Times"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57148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31408C2-1145-4418-A842-9937E89EBFAC}" type="slidenum">
              <a:rPr lang="en-US" altLang="en-US" sz="1200" b="1">
                <a:latin typeface="Times" panose="02020603050405020304" pitchFamily="18" charset="0"/>
              </a:rPr>
              <a:pPr eaLnBrk="1" hangingPunct="1"/>
              <a:t>34</a:t>
            </a:fld>
            <a:endParaRPr lang="en-US" altLang="en-US" sz="1200" b="1">
              <a:latin typeface="Times"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027991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18787ED-801D-4499-A924-B45377AE23A2}" type="slidenum">
              <a:rPr lang="en-US" altLang="en-US" sz="1200" b="1">
                <a:latin typeface="Times" panose="02020603050405020304" pitchFamily="18" charset="0"/>
              </a:rPr>
              <a:pPr eaLnBrk="1" hangingPunct="1"/>
              <a:t>35</a:t>
            </a:fld>
            <a:endParaRPr lang="en-US" altLang="en-US" sz="1200" b="1">
              <a:latin typeface="Times"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6329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BF2C6FE-7536-4534-98CA-03763866FB38}" type="slidenum">
              <a:rPr lang="en-US" altLang="en-US" sz="1200" b="1">
                <a:latin typeface="Times" panose="02020603050405020304" pitchFamily="18" charset="0"/>
              </a:rPr>
              <a:pPr eaLnBrk="1" hangingPunct="1"/>
              <a:t>36</a:t>
            </a:fld>
            <a:endParaRPr lang="en-US" altLang="en-US" sz="1200" b="1">
              <a:latin typeface="Times"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788183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1E72681-901E-4C40-BB67-75C092F7FED2}" type="slidenum">
              <a:rPr lang="en-US" altLang="en-US" sz="1200" b="1">
                <a:latin typeface="Times" panose="02020603050405020304" pitchFamily="18" charset="0"/>
              </a:rPr>
              <a:pPr eaLnBrk="1" hangingPunct="1"/>
              <a:t>37</a:t>
            </a:fld>
            <a:endParaRPr lang="en-US" altLang="en-US" sz="1200" b="1">
              <a:latin typeface="Times"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69142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D253CCD-86B7-45C4-BD31-D10D2DFF9113}" type="slidenum">
              <a:rPr lang="en-US" altLang="en-US" sz="1200" b="1">
                <a:latin typeface="Times" panose="02020603050405020304" pitchFamily="18" charset="0"/>
              </a:rPr>
              <a:pPr eaLnBrk="1" hangingPunct="1"/>
              <a:t>38</a:t>
            </a:fld>
            <a:endParaRPr lang="en-US" altLang="en-US" sz="1200" b="1">
              <a:latin typeface="Times"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558953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0A172E91-6C7E-48C5-A0DC-4954778A3266}" type="slidenum">
              <a:rPr lang="en-US" altLang="en-US"/>
              <a:pPr eaLnBrk="1" hangingPunct="1">
                <a:spcBef>
                  <a:spcPct val="0"/>
                </a:spcBef>
              </a:pPr>
              <a:t>39</a:t>
            </a:fld>
            <a:endParaRPr lang="en-US" altLang="en-US"/>
          </a:p>
        </p:txBody>
      </p:sp>
      <p:sp>
        <p:nvSpPr>
          <p:cNvPr id="105475" name="Rectangle 2"/>
          <p:cNvSpPr>
            <a:spLocks noGrp="1" noRot="1" noChangeAspect="1" noChangeArrowheads="1" noTextEdit="1"/>
          </p:cNvSpPr>
          <p:nvPr>
            <p:ph type="sldImg"/>
          </p:nvPr>
        </p:nvSpPr>
        <p:spPr>
          <a:xfrm>
            <a:off x="428625" y="692150"/>
            <a:ext cx="6156325" cy="3463925"/>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17374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978D2C91-9A5C-4DC5-AD02-CD5344694E2C}" type="slidenum">
              <a:rPr lang="en-US" altLang="en-US"/>
              <a:pPr eaLnBrk="1" hangingPunct="1">
                <a:spcBef>
                  <a:spcPct val="0"/>
                </a:spcBef>
              </a:pPr>
              <a:t>3</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8327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55B946D8-E6CA-432D-8EF7-7F67FA88951A}" type="slidenum">
              <a:rPr lang="en-US" altLang="en-US"/>
              <a:pPr eaLnBrk="1" hangingPunct="1">
                <a:spcBef>
                  <a:spcPct val="0"/>
                </a:spcBef>
              </a:pPr>
              <a:t>4</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91485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anose="02020603050405020304" pitchFamily="18" charset="0"/>
                <a:ea typeface="MS PGothic" panose="020B0600070205080204" pitchFamily="34" charset="-128"/>
              </a:defRPr>
            </a:lvl1pPr>
            <a:lvl2pPr marL="754063" indent="-288925" defTabSz="928688" eaLnBrk="0" hangingPunct="0">
              <a:defRPr sz="2400">
                <a:solidFill>
                  <a:schemeClr val="tx1"/>
                </a:solidFill>
                <a:latin typeface="Times New Roman" panose="02020603050405020304" pitchFamily="18" charset="0"/>
                <a:ea typeface="MS PGothic" panose="020B0600070205080204" pitchFamily="34" charset="-128"/>
              </a:defRPr>
            </a:lvl2pPr>
            <a:lvl3pPr marL="1158875" indent="-231775" defTabSz="928688" eaLnBrk="0" hangingPunct="0">
              <a:defRPr sz="2400">
                <a:solidFill>
                  <a:schemeClr val="tx1"/>
                </a:solidFill>
                <a:latin typeface="Times New Roman" panose="02020603050405020304" pitchFamily="18" charset="0"/>
                <a:ea typeface="MS PGothic" panose="020B0600070205080204" pitchFamily="34" charset="-128"/>
              </a:defRPr>
            </a:lvl3pPr>
            <a:lvl4pPr marL="1624013" indent="-231775" defTabSz="928688" eaLnBrk="0" hangingPunct="0">
              <a:defRPr sz="2400">
                <a:solidFill>
                  <a:schemeClr val="tx1"/>
                </a:solidFill>
                <a:latin typeface="Times New Roman" panose="02020603050405020304" pitchFamily="18" charset="0"/>
                <a:ea typeface="MS PGothic" panose="020B0600070205080204" pitchFamily="34" charset="-128"/>
              </a:defRPr>
            </a:lvl4pPr>
            <a:lvl5pPr marL="2087563" indent="-231775" defTabSz="928688" eaLnBrk="0" hangingPunct="0">
              <a:defRPr sz="2400">
                <a:solidFill>
                  <a:schemeClr val="tx1"/>
                </a:solidFill>
                <a:latin typeface="Times New Roman" panose="02020603050405020304" pitchFamily="18" charset="0"/>
                <a:ea typeface="MS PGothic" panose="020B0600070205080204" pitchFamily="34" charset="-128"/>
              </a:defRPr>
            </a:lvl5pPr>
            <a:lvl6pPr marL="25447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30019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591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916363" indent="-231775" defTabSz="9286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1745DB0-9B1B-4455-AA9F-9430A4CC4CBB}" type="slidenum">
              <a:rPr lang="en-US" altLang="en-US" sz="1200" b="1">
                <a:latin typeface="Times" panose="02020603050405020304" pitchFamily="18" charset="0"/>
              </a:rPr>
              <a:pPr eaLnBrk="1" hangingPunct="1"/>
              <a:t>5</a:t>
            </a:fld>
            <a:endParaRPr lang="en-US" altLang="en-US" sz="1200" b="1">
              <a:latin typeface="Times"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26128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DCB39E7C-475A-488D-9439-FB119EE662E5}" type="slidenum">
              <a:rPr lang="en-US" altLang="en-US"/>
              <a:pPr eaLnBrk="1" hangingPunct="1">
                <a:spcBef>
                  <a:spcPct val="0"/>
                </a:spcBef>
              </a:pPr>
              <a:t>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61313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3E677BA2-6D81-45FF-AA18-53D459EEC17E}" type="slidenum">
              <a:rPr lang="en-US" altLang="en-US"/>
              <a:pPr eaLnBrk="1" hangingPunct="1">
                <a:spcBef>
                  <a:spcPct val="0"/>
                </a:spcBef>
              </a:pPr>
              <a:t>10</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414918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F3122F48-2147-4701-AD7C-8C44C6D828D7}" type="slidenum">
              <a:rPr lang="en-US" altLang="en-US"/>
              <a:pPr eaLnBrk="1" hangingPunct="1">
                <a:spcBef>
                  <a:spcPct val="0"/>
                </a:spcBef>
              </a:pPr>
              <a:t>11</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35033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8688"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207C0FE3-5984-4FA4-9476-C7A3EE5CF7BB}" type="slidenum">
              <a:rPr lang="en-US" altLang="en-US"/>
              <a:pPr eaLnBrk="1" hangingPunct="1">
                <a:spcBef>
                  <a:spcPct val="0"/>
                </a:spcBef>
              </a:pPr>
              <a:t>12</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7400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BD9DBB-CB77-406C-BC40-3EB301878C2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232445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D9DBB-CB77-406C-BC40-3EB301878C2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91799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D9DBB-CB77-406C-BC40-3EB301878C2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311657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D9DBB-CB77-406C-BC40-3EB301878C2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338332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BD9DBB-CB77-406C-BC40-3EB301878C2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6778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D9DBB-CB77-406C-BC40-3EB301878C2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314455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D9DBB-CB77-406C-BC40-3EB301878C2F}"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381304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D9DBB-CB77-406C-BC40-3EB301878C2F}"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197441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D9DBB-CB77-406C-BC40-3EB301878C2F}"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82837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BD9DBB-CB77-406C-BC40-3EB301878C2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147739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BD9DBB-CB77-406C-BC40-3EB301878C2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DFEB0-8418-453C-A1E5-A9C852545D3A}" type="slidenum">
              <a:rPr lang="en-US" smtClean="0"/>
              <a:t>‹#›</a:t>
            </a:fld>
            <a:endParaRPr lang="en-US"/>
          </a:p>
        </p:txBody>
      </p:sp>
    </p:spTree>
    <p:extLst>
      <p:ext uri="{BB962C8B-B14F-4D97-AF65-F5344CB8AC3E}">
        <p14:creationId xmlns:p14="http://schemas.microsoft.com/office/powerpoint/2010/main" val="137162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D9DBB-CB77-406C-BC40-3EB301878C2F}"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DFEB0-8418-453C-A1E5-A9C852545D3A}" type="slidenum">
              <a:rPr lang="en-US" smtClean="0"/>
              <a:t>‹#›</a:t>
            </a:fld>
            <a:endParaRPr lang="en-US"/>
          </a:p>
        </p:txBody>
      </p:sp>
    </p:spTree>
    <p:extLst>
      <p:ext uri="{BB962C8B-B14F-4D97-AF65-F5344CB8AC3E}">
        <p14:creationId xmlns:p14="http://schemas.microsoft.com/office/powerpoint/2010/main" val="69396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idx="4294967295"/>
          </p:nvPr>
        </p:nvSpPr>
        <p:spPr>
          <a:xfrm>
            <a:off x="1524000" y="1122363"/>
            <a:ext cx="6858000" cy="2387600"/>
          </a:xfrm>
        </p:spPr>
        <p:txBody>
          <a:bodyPr/>
          <a:lstStyle/>
          <a:p>
            <a:pPr algn="ctr" eaLnBrk="1" hangingPunct="1"/>
            <a:r>
              <a:rPr lang="en-US" altLang="en-US" sz="3600"/>
              <a:t>Data Storage – Part 1</a:t>
            </a:r>
          </a:p>
        </p:txBody>
      </p:sp>
      <p:sp>
        <p:nvSpPr>
          <p:cNvPr id="13315" name="Rectangle 3"/>
          <p:cNvSpPr>
            <a:spLocks noGrp="1" noChangeArrowheads="1"/>
          </p:cNvSpPr>
          <p:nvPr>
            <p:ph type="subTitle" idx="4294967295"/>
          </p:nvPr>
        </p:nvSpPr>
        <p:spPr>
          <a:xfrm>
            <a:off x="1524000" y="3602038"/>
            <a:ext cx="6858000" cy="1655762"/>
          </a:xfrm>
        </p:spPr>
        <p:txBody>
          <a:bodyPr/>
          <a:lstStyle/>
          <a:p>
            <a:pPr eaLnBrk="1" hangingPunct="1">
              <a:buFont typeface="Arial" panose="020B0604020202020204" pitchFamily="34" charset="0"/>
              <a:buNone/>
            </a:pPr>
            <a:r>
              <a:rPr lang="en-US" altLang="en-US" dirty="0"/>
              <a:t>CS 1301 Introduction </a:t>
            </a:r>
            <a:r>
              <a:rPr lang="en-US" altLang="en-US"/>
              <a:t>to </a:t>
            </a:r>
            <a:r>
              <a:rPr lang="en-US" altLang="en-US" smtClean="0"/>
              <a:t>Computers</a:t>
            </a:r>
            <a:endParaRPr lang="en-US" altLang="en-US" dirty="0"/>
          </a:p>
        </p:txBody>
      </p:sp>
    </p:spTree>
    <p:extLst>
      <p:ext uri="{BB962C8B-B14F-4D97-AF65-F5344CB8AC3E}">
        <p14:creationId xmlns:p14="http://schemas.microsoft.com/office/powerpoint/2010/main" val="288974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Boolean Operations - AND</a:t>
            </a:r>
          </a:p>
        </p:txBody>
      </p:sp>
      <p:sp>
        <p:nvSpPr>
          <p:cNvPr id="539651" name="Rectangle 3"/>
          <p:cNvSpPr>
            <a:spLocks noGrp="1" noChangeArrowheads="1"/>
          </p:cNvSpPr>
          <p:nvPr>
            <p:ph idx="1"/>
          </p:nvPr>
        </p:nvSpPr>
        <p:spPr>
          <a:xfrm>
            <a:off x="1905000" y="3733800"/>
            <a:ext cx="8534400" cy="2819400"/>
          </a:xfrm>
        </p:spPr>
        <p:txBody>
          <a:bodyPr/>
          <a:lstStyle/>
          <a:p>
            <a:pPr eaLnBrk="1" hangingPunct="1"/>
            <a:r>
              <a:rPr lang="en-US" altLang="en-US" sz="2000"/>
              <a:t>Truth tables (simple ones)</a:t>
            </a:r>
          </a:p>
          <a:p>
            <a:pPr eaLnBrk="1" hangingPunct="1"/>
            <a:r>
              <a:rPr lang="en-US" altLang="en-US" sz="2000" b="1" u="sng"/>
              <a:t>AND</a:t>
            </a:r>
            <a:r>
              <a:rPr lang="en-US" altLang="en-US" sz="2000" b="1"/>
              <a:t> operation</a:t>
            </a:r>
          </a:p>
          <a:p>
            <a:pPr lvl="1" eaLnBrk="1" hangingPunct="1"/>
            <a:r>
              <a:rPr lang="en-US" altLang="en-US" sz="2000" u="sng"/>
              <a:t>Both input values must be TRUE for output to be TRUE</a:t>
            </a:r>
          </a:p>
          <a:p>
            <a:pPr lvl="1" eaLnBrk="1" hangingPunct="1"/>
            <a:r>
              <a:rPr lang="en-US" altLang="en-US" sz="2000" i="1"/>
              <a:t>Kermit is a frog AND Miss Piggy is an actress</a:t>
            </a:r>
          </a:p>
          <a:p>
            <a:pPr lvl="1" eaLnBrk="1" hangingPunct="1"/>
            <a:r>
              <a:rPr lang="en-US" altLang="en-US" sz="2000"/>
              <a:t>Inputs to AND operation represent truth of falseness of the compound statement.</a:t>
            </a:r>
          </a:p>
        </p:txBody>
      </p:sp>
      <p:sp>
        <p:nvSpPr>
          <p:cNvPr id="225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89FDBA42-C28F-43C7-9654-855158F03F69}" type="slidenum">
              <a:rPr lang="en-US" altLang="en-US" sz="1000"/>
              <a:pPr eaLnBrk="1" hangingPunct="1">
                <a:spcBef>
                  <a:spcPct val="0"/>
                </a:spcBef>
                <a:buClrTx/>
                <a:buSzTx/>
                <a:buFontTx/>
                <a:buNone/>
              </a:pPr>
              <a:t>10</a:t>
            </a:fld>
            <a:endParaRPr lang="en-US" altLang="en-US" sz="1000"/>
          </a:p>
        </p:txBody>
      </p:sp>
      <p:pic>
        <p:nvPicPr>
          <p:cNvPr id="22534" name="Picture 5" descr="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5400"/>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piggy_cha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1" y="1447800"/>
            <a:ext cx="15351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9656" name="Text Box 8"/>
          <p:cNvSpPr txBox="1">
            <a:spLocks noChangeArrowheads="1"/>
          </p:cNvSpPr>
          <p:nvPr/>
        </p:nvSpPr>
        <p:spPr bwMode="auto">
          <a:xfrm>
            <a:off x="5181600" y="20574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AND</a:t>
            </a:r>
          </a:p>
        </p:txBody>
      </p:sp>
      <p:sp>
        <p:nvSpPr>
          <p:cNvPr id="539659" name="Text Box 11"/>
          <p:cNvSpPr txBox="1">
            <a:spLocks noChangeArrowheads="1"/>
          </p:cNvSpPr>
          <p:nvPr/>
        </p:nvSpPr>
        <p:spPr bwMode="auto">
          <a:xfrm>
            <a:off x="8610600" y="2133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 TRUE</a:t>
            </a:r>
          </a:p>
        </p:txBody>
      </p:sp>
      <p:sp>
        <p:nvSpPr>
          <p:cNvPr id="539660" name="Text Box 12"/>
          <p:cNvSpPr txBox="1">
            <a:spLocks noChangeArrowheads="1"/>
          </p:cNvSpPr>
          <p:nvPr/>
        </p:nvSpPr>
        <p:spPr bwMode="auto">
          <a:xfrm>
            <a:off x="4343400" y="1524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TRUE</a:t>
            </a:r>
          </a:p>
        </p:txBody>
      </p:sp>
      <p:sp>
        <p:nvSpPr>
          <p:cNvPr id="539661" name="Text Box 13"/>
          <p:cNvSpPr txBox="1">
            <a:spLocks noChangeArrowheads="1"/>
          </p:cNvSpPr>
          <p:nvPr/>
        </p:nvSpPr>
        <p:spPr bwMode="auto">
          <a:xfrm>
            <a:off x="5867400" y="1524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TRUE</a:t>
            </a:r>
          </a:p>
        </p:txBody>
      </p:sp>
      <p:sp>
        <p:nvSpPr>
          <p:cNvPr id="22540" name="Oval 14"/>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39663" name="Oval 15"/>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3055262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animEffect transition="in" filter="blinds(horizontal)">
                                      <p:cBhvr>
                                        <p:cTn id="7" dur="500"/>
                                        <p:tgtEl>
                                          <p:spTgt spid="539651">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9663"/>
                                        </p:tgtEl>
                                        <p:attrNameLst>
                                          <p:attrName>style.visibility</p:attrName>
                                        </p:attrNameLst>
                                      </p:cBhvr>
                                      <p:to>
                                        <p:strVal val="visible"/>
                                      </p:to>
                                    </p:set>
                                    <p:animEffect transition="in" filter="blinds(horizontal)">
                                      <p:cBhvr>
                                        <p:cTn id="10" dur="500"/>
                                        <p:tgtEl>
                                          <p:spTgt spid="5396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animEffect transition="in" filter="blinds(horizontal)">
                                      <p:cBhvr>
                                        <p:cTn id="15" dur="500"/>
                                        <p:tgtEl>
                                          <p:spTgt spid="53965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39660">
                                            <p:txEl>
                                              <p:pRg st="0" end="0"/>
                                            </p:txEl>
                                          </p:spTgt>
                                        </p:tgtEl>
                                        <p:attrNameLst>
                                          <p:attrName>style.visibility</p:attrName>
                                        </p:attrNameLst>
                                      </p:cBhvr>
                                      <p:to>
                                        <p:strVal val="visible"/>
                                      </p:to>
                                    </p:set>
                                    <p:animEffect transition="in" filter="blinds(horizontal)">
                                      <p:cBhvr>
                                        <p:cTn id="20" dur="500"/>
                                        <p:tgtEl>
                                          <p:spTgt spid="539660">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39656"/>
                                        </p:tgtEl>
                                        <p:attrNameLst>
                                          <p:attrName>style.visibility</p:attrName>
                                        </p:attrNameLst>
                                      </p:cBhvr>
                                      <p:to>
                                        <p:strVal val="visible"/>
                                      </p:to>
                                    </p:set>
                                    <p:animEffect transition="in" filter="blinds(horizontal)">
                                      <p:cBhvr>
                                        <p:cTn id="23" dur="500"/>
                                        <p:tgtEl>
                                          <p:spTgt spid="53965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39661"/>
                                        </p:tgtEl>
                                        <p:attrNameLst>
                                          <p:attrName>style.visibility</p:attrName>
                                        </p:attrNameLst>
                                      </p:cBhvr>
                                      <p:to>
                                        <p:strVal val="visible"/>
                                      </p:to>
                                    </p:set>
                                    <p:animEffect transition="in" filter="blinds(horizontal)">
                                      <p:cBhvr>
                                        <p:cTn id="26" dur="500"/>
                                        <p:tgtEl>
                                          <p:spTgt spid="5396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39659"/>
                                        </p:tgtEl>
                                        <p:attrNameLst>
                                          <p:attrName>style.visibility</p:attrName>
                                        </p:attrNameLst>
                                      </p:cBhvr>
                                      <p:to>
                                        <p:strVal val="visible"/>
                                      </p:to>
                                    </p:set>
                                    <p:animEffect transition="in" filter="blinds(horizontal)">
                                      <p:cBhvr>
                                        <p:cTn id="31" dur="500"/>
                                        <p:tgtEl>
                                          <p:spTgt spid="539659"/>
                                        </p:tgtEl>
                                      </p:cBhvr>
                                    </p:animEffect>
                                  </p:childTnLst>
                                </p:cTn>
                              </p:par>
                              <p:par>
                                <p:cTn id="32" presetID="3" presetClass="entr" presetSubtype="10" fill="hold" nodeType="withEffect">
                                  <p:stCondLst>
                                    <p:cond delay="0"/>
                                  </p:stCondLst>
                                  <p:childTnLst>
                                    <p:set>
                                      <p:cBhvr>
                                        <p:cTn id="33" dur="1" fill="hold">
                                          <p:stCondLst>
                                            <p:cond delay="0"/>
                                          </p:stCondLst>
                                        </p:cTn>
                                        <p:tgtEl>
                                          <p:spTgt spid="539651">
                                            <p:txEl>
                                              <p:pRg st="4" end="4"/>
                                            </p:txEl>
                                          </p:spTgt>
                                        </p:tgtEl>
                                        <p:attrNameLst>
                                          <p:attrName>style.visibility</p:attrName>
                                        </p:attrNameLst>
                                      </p:cBhvr>
                                      <p:to>
                                        <p:strVal val="visible"/>
                                      </p:to>
                                    </p:set>
                                    <p:animEffect transition="in" filter="blinds(horizontal)">
                                      <p:cBhvr>
                                        <p:cTn id="34" dur="500"/>
                                        <p:tgtEl>
                                          <p:spTgt spid="539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6" grpId="0"/>
      <p:bldP spid="539659" grpId="0"/>
      <p:bldP spid="539661" grpId="0"/>
      <p:bldP spid="5396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a:t>Boolean Operations</a:t>
            </a:r>
          </a:p>
        </p:txBody>
      </p:sp>
      <p:sp>
        <p:nvSpPr>
          <p:cNvPr id="508931" name="Rectangle 3"/>
          <p:cNvSpPr>
            <a:spLocks noGrp="1" noChangeArrowheads="1"/>
          </p:cNvSpPr>
          <p:nvPr>
            <p:ph idx="1"/>
          </p:nvPr>
        </p:nvSpPr>
        <p:spPr>
          <a:xfrm>
            <a:off x="1905000" y="3733800"/>
            <a:ext cx="8534400" cy="2819400"/>
          </a:xfrm>
        </p:spPr>
        <p:txBody>
          <a:bodyPr>
            <a:normAutofit fontScale="92500" lnSpcReduction="10000"/>
          </a:bodyPr>
          <a:lstStyle/>
          <a:p>
            <a:pPr eaLnBrk="1" hangingPunct="1">
              <a:lnSpc>
                <a:spcPct val="90000"/>
              </a:lnSpc>
            </a:pPr>
            <a:r>
              <a:rPr lang="en-US" altLang="en-US" sz="2000" b="1" dirty="0"/>
              <a:t>Gate</a:t>
            </a:r>
            <a:r>
              <a:rPr lang="en-US" altLang="en-US" sz="2000" dirty="0"/>
              <a:t>: </a:t>
            </a:r>
          </a:p>
          <a:p>
            <a:pPr lvl="1" eaLnBrk="1" hangingPunct="1">
              <a:lnSpc>
                <a:spcPct val="90000"/>
              </a:lnSpc>
            </a:pPr>
            <a:r>
              <a:rPr lang="en-US" altLang="en-US" sz="2000" dirty="0"/>
              <a:t>A device that </a:t>
            </a:r>
            <a:r>
              <a:rPr lang="en-US" altLang="en-US" sz="2000" u="sng" dirty="0"/>
              <a:t>computes a Boolean operation</a:t>
            </a:r>
            <a:r>
              <a:rPr lang="en-US" altLang="en-US" sz="2000" dirty="0"/>
              <a:t> </a:t>
            </a:r>
          </a:p>
          <a:p>
            <a:pPr lvl="1" eaLnBrk="1" hangingPunct="1">
              <a:lnSpc>
                <a:spcPct val="90000"/>
              </a:lnSpc>
            </a:pPr>
            <a:r>
              <a:rPr lang="en-US" altLang="en-US" sz="2000" dirty="0"/>
              <a:t>A device that produces the output of a Boolean operation when given the operation</a:t>
            </a:r>
            <a:r>
              <a:rPr lang="ja-JP" altLang="en-US" sz="2000" dirty="0"/>
              <a:t>’</a:t>
            </a:r>
            <a:r>
              <a:rPr lang="en-US" altLang="ja-JP" sz="2000" dirty="0"/>
              <a:t>s input values.</a:t>
            </a:r>
          </a:p>
          <a:p>
            <a:pPr eaLnBrk="1" hangingPunct="1">
              <a:lnSpc>
                <a:spcPct val="90000"/>
              </a:lnSpc>
            </a:pPr>
            <a:r>
              <a:rPr lang="en-US" altLang="en-US" sz="2000" dirty="0"/>
              <a:t>Gates can be:</a:t>
            </a:r>
          </a:p>
          <a:p>
            <a:pPr lvl="1" eaLnBrk="1" hangingPunct="1">
              <a:lnSpc>
                <a:spcPct val="90000"/>
              </a:lnSpc>
            </a:pPr>
            <a:r>
              <a:rPr lang="en-US" altLang="en-US" sz="2000" dirty="0"/>
              <a:t>Gears</a:t>
            </a:r>
          </a:p>
          <a:p>
            <a:pPr lvl="1" eaLnBrk="1" hangingPunct="1">
              <a:lnSpc>
                <a:spcPct val="90000"/>
              </a:lnSpc>
            </a:pPr>
            <a:r>
              <a:rPr lang="en-US" altLang="en-US" sz="2000" dirty="0"/>
              <a:t>Relays</a:t>
            </a:r>
          </a:p>
          <a:p>
            <a:pPr lvl="1" eaLnBrk="1" hangingPunct="1">
              <a:lnSpc>
                <a:spcPct val="90000"/>
              </a:lnSpc>
            </a:pPr>
            <a:r>
              <a:rPr lang="en-US" altLang="en-US" sz="2000" dirty="0"/>
              <a:t>Optic devices</a:t>
            </a:r>
          </a:p>
          <a:p>
            <a:pPr lvl="1" eaLnBrk="1" hangingPunct="1">
              <a:lnSpc>
                <a:spcPct val="90000"/>
              </a:lnSpc>
            </a:pPr>
            <a:r>
              <a:rPr lang="en-US" altLang="en-US" sz="2000" u="sng" dirty="0"/>
              <a:t>Electronic circuits</a:t>
            </a:r>
            <a:r>
              <a:rPr lang="en-US" altLang="en-US" sz="2000" dirty="0"/>
              <a:t> (microchips)</a:t>
            </a:r>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3BBAB38E-67FB-4E7C-AE1D-61B0FBAADF48}" type="slidenum">
              <a:rPr lang="en-US" altLang="en-US" sz="1000"/>
              <a:pPr eaLnBrk="1" hangingPunct="1">
                <a:spcBef>
                  <a:spcPct val="0"/>
                </a:spcBef>
                <a:buClrTx/>
                <a:buSzTx/>
                <a:buFontTx/>
                <a:buNone/>
              </a:pPr>
              <a:t>11</a:t>
            </a:fld>
            <a:endParaRPr lang="en-US" altLang="en-US" sz="1000"/>
          </a:p>
        </p:txBody>
      </p:sp>
      <p:pic>
        <p:nvPicPr>
          <p:cNvPr id="23558" name="Picture 6" descr="fig_01_02"/>
          <p:cNvPicPr preferRelativeResize="0">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693408" y="0"/>
            <a:ext cx="3974593" cy="411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95400"/>
            <a:ext cx="44196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Oval 9"/>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08938" name="Oval 10"/>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914567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blinds(horizontal)">
                                      <p:cBhvr>
                                        <p:cTn id="7" dur="500"/>
                                        <p:tgtEl>
                                          <p:spTgt spid="5089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8931">
                                            <p:txEl>
                                              <p:pRg st="3" end="3"/>
                                            </p:txEl>
                                          </p:spTgt>
                                        </p:tgtEl>
                                        <p:attrNameLst>
                                          <p:attrName>style.visibility</p:attrName>
                                        </p:attrNameLst>
                                      </p:cBhvr>
                                      <p:to>
                                        <p:strVal val="visible"/>
                                      </p:to>
                                    </p:set>
                                    <p:animEffect transition="in" filter="blinds(horizontal)">
                                      <p:cBhvr>
                                        <p:cTn id="12" dur="500"/>
                                        <p:tgtEl>
                                          <p:spTgt spid="5089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8931">
                                            <p:txEl>
                                              <p:pRg st="4" end="4"/>
                                            </p:txEl>
                                          </p:spTgt>
                                        </p:tgtEl>
                                        <p:attrNameLst>
                                          <p:attrName>style.visibility</p:attrName>
                                        </p:attrNameLst>
                                      </p:cBhvr>
                                      <p:to>
                                        <p:strVal val="visible"/>
                                      </p:to>
                                    </p:set>
                                    <p:animEffect transition="in" filter="blinds(horizontal)">
                                      <p:cBhvr>
                                        <p:cTn id="17" dur="500"/>
                                        <p:tgtEl>
                                          <p:spTgt spid="508931">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08931">
                                            <p:txEl>
                                              <p:pRg st="5" end="5"/>
                                            </p:txEl>
                                          </p:spTgt>
                                        </p:tgtEl>
                                        <p:attrNameLst>
                                          <p:attrName>style.visibility</p:attrName>
                                        </p:attrNameLst>
                                      </p:cBhvr>
                                      <p:to>
                                        <p:strVal val="visible"/>
                                      </p:to>
                                    </p:set>
                                    <p:animEffect transition="in" filter="blinds(horizontal)">
                                      <p:cBhvr>
                                        <p:cTn id="20" dur="500"/>
                                        <p:tgtEl>
                                          <p:spTgt spid="508931">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animEffect transition="in" filter="blinds(horizontal)">
                                      <p:cBhvr>
                                        <p:cTn id="23" dur="500"/>
                                        <p:tgtEl>
                                          <p:spTgt spid="50893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08931">
                                            <p:txEl>
                                              <p:pRg st="7" end="7"/>
                                            </p:txEl>
                                          </p:spTgt>
                                        </p:tgtEl>
                                        <p:attrNameLst>
                                          <p:attrName>style.visibility</p:attrName>
                                        </p:attrNameLst>
                                      </p:cBhvr>
                                      <p:to>
                                        <p:strVal val="visible"/>
                                      </p:to>
                                    </p:set>
                                    <p:animEffect transition="in" filter="blinds(horizontal)">
                                      <p:cBhvr>
                                        <p:cTn id="26" dur="500"/>
                                        <p:tgtEl>
                                          <p:spTgt spid="508931">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08938"/>
                                        </p:tgtEl>
                                        <p:attrNameLst>
                                          <p:attrName>style.visibility</p:attrName>
                                        </p:attrNameLst>
                                      </p:cBhvr>
                                      <p:to>
                                        <p:strVal val="visible"/>
                                      </p:to>
                                    </p:set>
                                    <p:animEffect transition="in" filter="blinds(horizontal)">
                                      <p:cBhvr>
                                        <p:cTn id="29" dur="500"/>
                                        <p:tgtEl>
                                          <p:spTgt spid="50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pPr eaLnBrk="1" hangingPunct="1"/>
            <a:r>
              <a:rPr lang="en-US" altLang="en-US"/>
              <a:t>Boolean Operations – AND Gate</a:t>
            </a:r>
          </a:p>
        </p:txBody>
      </p:sp>
      <p:sp>
        <p:nvSpPr>
          <p:cNvPr id="24581" name="Rectangle 3"/>
          <p:cNvSpPr>
            <a:spLocks noGrp="1" noChangeArrowheads="1"/>
          </p:cNvSpPr>
          <p:nvPr>
            <p:ph idx="1"/>
          </p:nvPr>
        </p:nvSpPr>
        <p:spPr>
          <a:xfrm>
            <a:off x="7315200" y="4114800"/>
            <a:ext cx="3048000" cy="2743200"/>
          </a:xfrm>
        </p:spPr>
        <p:txBody>
          <a:bodyPr/>
          <a:lstStyle/>
          <a:p>
            <a:pPr eaLnBrk="1" hangingPunct="1">
              <a:buFont typeface="Arial" panose="020B0604020202020204" pitchFamily="34" charset="0"/>
              <a:buNone/>
            </a:pPr>
            <a:r>
              <a:rPr lang="en-US" altLang="en-US" sz="1800"/>
              <a:t>0 = FALSE</a:t>
            </a:r>
          </a:p>
          <a:p>
            <a:pPr eaLnBrk="1" hangingPunct="1">
              <a:buFont typeface="Arial" panose="020B0604020202020204" pitchFamily="34" charset="0"/>
              <a:buNone/>
            </a:pPr>
            <a:r>
              <a:rPr lang="en-US" altLang="en-US" sz="1800"/>
              <a:t>1 = TRUE</a:t>
            </a:r>
          </a:p>
          <a:p>
            <a:pPr eaLnBrk="1" hangingPunct="1">
              <a:buFont typeface="Arial" panose="020B0604020202020204" pitchFamily="34" charset="0"/>
              <a:buNone/>
            </a:pPr>
            <a:r>
              <a:rPr lang="en-US" altLang="en-US" sz="1800" b="1"/>
              <a:t>AND operation</a:t>
            </a:r>
          </a:p>
          <a:p>
            <a:pPr eaLnBrk="1" hangingPunct="1"/>
            <a:r>
              <a:rPr lang="en-US" altLang="en-US" sz="1800"/>
              <a:t>Both input values must be TRUE for output to be TRUE</a:t>
            </a:r>
          </a:p>
        </p:txBody>
      </p:sp>
      <p:sp>
        <p:nvSpPr>
          <p:cNvPr id="245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A9243F4A-8E1E-4B8E-A2B8-84735C245C46}" type="slidenum">
              <a:rPr lang="en-US" altLang="en-US" sz="1000"/>
              <a:pPr eaLnBrk="1" hangingPunct="1">
                <a:spcBef>
                  <a:spcPct val="0"/>
                </a:spcBef>
                <a:buClrTx/>
                <a:buSzTx/>
                <a:buFontTx/>
                <a:buNone/>
              </a:pPr>
              <a:t>12</a:t>
            </a:fld>
            <a:endParaRPr lang="en-US" altLang="en-US" sz="1000"/>
          </a:p>
        </p:txBody>
      </p:sp>
      <p:pic>
        <p:nvPicPr>
          <p:cNvPr id="245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19201"/>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4583" name="Text Box 8"/>
          <p:cNvSpPr txBox="1">
            <a:spLocks noChangeArrowheads="1"/>
          </p:cNvSpPr>
          <p:nvPr/>
        </p:nvSpPr>
        <p:spPr bwMode="auto">
          <a:xfrm>
            <a:off x="3276600" y="1143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4584" name="Text Box 9"/>
          <p:cNvSpPr txBox="1">
            <a:spLocks noChangeArrowheads="1"/>
          </p:cNvSpPr>
          <p:nvPr/>
        </p:nvSpPr>
        <p:spPr bwMode="auto">
          <a:xfrm>
            <a:off x="3276600" y="1676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40682" name="Text Box 10"/>
          <p:cNvSpPr txBox="1">
            <a:spLocks noChangeArrowheads="1"/>
          </p:cNvSpPr>
          <p:nvPr/>
        </p:nvSpPr>
        <p:spPr bwMode="auto">
          <a:xfrm>
            <a:off x="4800600" y="1371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24586" name="Text Box 11"/>
          <p:cNvSpPr txBox="1">
            <a:spLocks noChangeArrowheads="1"/>
          </p:cNvSpPr>
          <p:nvPr/>
        </p:nvSpPr>
        <p:spPr bwMode="auto">
          <a:xfrm>
            <a:off x="7924800" y="1143001"/>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Truth Table</a:t>
            </a:r>
          </a:p>
        </p:txBody>
      </p:sp>
      <p:sp>
        <p:nvSpPr>
          <p:cNvPr id="24587" name="Text Box 12"/>
          <p:cNvSpPr txBox="1">
            <a:spLocks noChangeArrowheads="1"/>
          </p:cNvSpPr>
          <p:nvPr/>
        </p:nvSpPr>
        <p:spPr bwMode="auto">
          <a:xfrm>
            <a:off x="8001000" y="16002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u="sng"/>
              <a:t>Inputs</a:t>
            </a:r>
            <a:r>
              <a:rPr lang="en-US" altLang="en-US" sz="2000" b="1"/>
              <a:t>     </a:t>
            </a:r>
            <a:r>
              <a:rPr lang="en-US" altLang="en-US" sz="2000" b="1" u="sng"/>
              <a:t>Output</a:t>
            </a:r>
          </a:p>
        </p:txBody>
      </p:sp>
      <p:sp>
        <p:nvSpPr>
          <p:cNvPr id="24588" name="Text Box 13"/>
          <p:cNvSpPr txBox="1">
            <a:spLocks noChangeArrowheads="1"/>
          </p:cNvSpPr>
          <p:nvPr/>
        </p:nvSpPr>
        <p:spPr bwMode="auto">
          <a:xfrm>
            <a:off x="8077200" y="2057401"/>
            <a:ext cx="838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0     0 </a:t>
            </a:r>
          </a:p>
          <a:p>
            <a:pPr eaLnBrk="1" hangingPunct="1">
              <a:spcBef>
                <a:spcPct val="50000"/>
              </a:spcBef>
              <a:buClrTx/>
              <a:buSzTx/>
              <a:buFontTx/>
              <a:buNone/>
            </a:pPr>
            <a:r>
              <a:rPr lang="en-US" altLang="en-US" sz="2000" b="1"/>
              <a:t>0     1 </a:t>
            </a:r>
          </a:p>
          <a:p>
            <a:pPr eaLnBrk="1" hangingPunct="1">
              <a:spcBef>
                <a:spcPct val="50000"/>
              </a:spcBef>
              <a:buClrTx/>
              <a:buSzTx/>
              <a:buFontTx/>
              <a:buNone/>
            </a:pPr>
            <a:r>
              <a:rPr lang="en-US" altLang="en-US" sz="2000" b="1"/>
              <a:t>1     0 </a:t>
            </a:r>
          </a:p>
          <a:p>
            <a:pPr eaLnBrk="1" hangingPunct="1">
              <a:spcBef>
                <a:spcPct val="50000"/>
              </a:spcBef>
              <a:buClrTx/>
              <a:buSzTx/>
              <a:buFontTx/>
              <a:buNone/>
            </a:pPr>
            <a:r>
              <a:rPr lang="en-US" altLang="en-US" sz="2000" b="1"/>
              <a:t>1     1</a:t>
            </a:r>
          </a:p>
        </p:txBody>
      </p:sp>
      <p:sp>
        <p:nvSpPr>
          <p:cNvPr id="540686" name="Text Box 14"/>
          <p:cNvSpPr txBox="1">
            <a:spLocks noChangeArrowheads="1"/>
          </p:cNvSpPr>
          <p:nvPr/>
        </p:nvSpPr>
        <p:spPr bwMode="auto">
          <a:xfrm>
            <a:off x="9372600" y="2057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pic>
        <p:nvPicPr>
          <p:cNvPr id="2459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46326"/>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4591" name="Text Box 20"/>
          <p:cNvSpPr txBox="1">
            <a:spLocks noChangeArrowheads="1"/>
          </p:cNvSpPr>
          <p:nvPr/>
        </p:nvSpPr>
        <p:spPr bwMode="auto">
          <a:xfrm>
            <a:off x="3276600" y="22701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4592" name="Text Box 21"/>
          <p:cNvSpPr txBox="1">
            <a:spLocks noChangeArrowheads="1"/>
          </p:cNvSpPr>
          <p:nvPr/>
        </p:nvSpPr>
        <p:spPr bwMode="auto">
          <a:xfrm>
            <a:off x="3276600" y="28035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40694" name="Text Box 22"/>
          <p:cNvSpPr txBox="1">
            <a:spLocks noChangeArrowheads="1"/>
          </p:cNvSpPr>
          <p:nvPr/>
        </p:nvSpPr>
        <p:spPr bwMode="auto">
          <a:xfrm>
            <a:off x="4800600" y="24987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540695" name="Text Box 23"/>
          <p:cNvSpPr txBox="1">
            <a:spLocks noChangeArrowheads="1"/>
          </p:cNvSpPr>
          <p:nvPr/>
        </p:nvSpPr>
        <p:spPr bwMode="auto">
          <a:xfrm>
            <a:off x="9372600" y="2514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pic>
        <p:nvPicPr>
          <p:cNvPr id="24595"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81401"/>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4596" name="Text Box 26"/>
          <p:cNvSpPr txBox="1">
            <a:spLocks noChangeArrowheads="1"/>
          </p:cNvSpPr>
          <p:nvPr/>
        </p:nvSpPr>
        <p:spPr bwMode="auto">
          <a:xfrm>
            <a:off x="3276600" y="3505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4597" name="Text Box 27"/>
          <p:cNvSpPr txBox="1">
            <a:spLocks noChangeArrowheads="1"/>
          </p:cNvSpPr>
          <p:nvPr/>
        </p:nvSpPr>
        <p:spPr bwMode="auto">
          <a:xfrm>
            <a:off x="3276600" y="4038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40700" name="Text Box 28"/>
          <p:cNvSpPr txBox="1">
            <a:spLocks noChangeArrowheads="1"/>
          </p:cNvSpPr>
          <p:nvPr/>
        </p:nvSpPr>
        <p:spPr bwMode="auto">
          <a:xfrm>
            <a:off x="4800600" y="3733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540701" name="Text Box 29"/>
          <p:cNvSpPr txBox="1">
            <a:spLocks noChangeArrowheads="1"/>
          </p:cNvSpPr>
          <p:nvPr/>
        </p:nvSpPr>
        <p:spPr bwMode="auto">
          <a:xfrm>
            <a:off x="9372600" y="2971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pic>
        <p:nvPicPr>
          <p:cNvPr id="2460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784726"/>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4601" name="Text Box 31"/>
          <p:cNvSpPr txBox="1">
            <a:spLocks noChangeArrowheads="1"/>
          </p:cNvSpPr>
          <p:nvPr/>
        </p:nvSpPr>
        <p:spPr bwMode="auto">
          <a:xfrm>
            <a:off x="3276600" y="47085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4602" name="Text Box 32"/>
          <p:cNvSpPr txBox="1">
            <a:spLocks noChangeArrowheads="1"/>
          </p:cNvSpPr>
          <p:nvPr/>
        </p:nvSpPr>
        <p:spPr bwMode="auto">
          <a:xfrm>
            <a:off x="3276600" y="52419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40705" name="Text Box 33"/>
          <p:cNvSpPr txBox="1">
            <a:spLocks noChangeArrowheads="1"/>
          </p:cNvSpPr>
          <p:nvPr/>
        </p:nvSpPr>
        <p:spPr bwMode="auto">
          <a:xfrm>
            <a:off x="4800600" y="49371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40706" name="Text Box 34"/>
          <p:cNvSpPr txBox="1">
            <a:spLocks noChangeArrowheads="1"/>
          </p:cNvSpPr>
          <p:nvPr/>
        </p:nvSpPr>
        <p:spPr bwMode="auto">
          <a:xfrm>
            <a:off x="9372600" y="3429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24605" name="Oval 35"/>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40708" name="Oval 36"/>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1072673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linds(horizontal)">
                                      <p:cBhvr>
                                        <p:cTn id="7" dur="500"/>
                                        <p:tgtEl>
                                          <p:spTgt spid="540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86"/>
                                        </p:tgtEl>
                                        <p:attrNameLst>
                                          <p:attrName>style.visibility</p:attrName>
                                        </p:attrNameLst>
                                      </p:cBhvr>
                                      <p:to>
                                        <p:strVal val="visible"/>
                                      </p:to>
                                    </p:set>
                                    <p:animEffect transition="in" filter="blinds(horizontal)">
                                      <p:cBhvr>
                                        <p:cTn id="12" dur="500"/>
                                        <p:tgtEl>
                                          <p:spTgt spid="540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94"/>
                                        </p:tgtEl>
                                        <p:attrNameLst>
                                          <p:attrName>style.visibility</p:attrName>
                                        </p:attrNameLst>
                                      </p:cBhvr>
                                      <p:to>
                                        <p:strVal val="visible"/>
                                      </p:to>
                                    </p:set>
                                    <p:animEffect transition="in" filter="blinds(horizontal)">
                                      <p:cBhvr>
                                        <p:cTn id="17" dur="500"/>
                                        <p:tgtEl>
                                          <p:spTgt spid="5406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0695"/>
                                        </p:tgtEl>
                                        <p:attrNameLst>
                                          <p:attrName>style.visibility</p:attrName>
                                        </p:attrNameLst>
                                      </p:cBhvr>
                                      <p:to>
                                        <p:strVal val="visible"/>
                                      </p:to>
                                    </p:set>
                                    <p:animEffect transition="in" filter="blinds(horizontal)">
                                      <p:cBhvr>
                                        <p:cTn id="22" dur="500"/>
                                        <p:tgtEl>
                                          <p:spTgt spid="5406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0700"/>
                                        </p:tgtEl>
                                        <p:attrNameLst>
                                          <p:attrName>style.visibility</p:attrName>
                                        </p:attrNameLst>
                                      </p:cBhvr>
                                      <p:to>
                                        <p:strVal val="visible"/>
                                      </p:to>
                                    </p:set>
                                    <p:animEffect transition="in" filter="blinds(horizontal)">
                                      <p:cBhvr>
                                        <p:cTn id="27" dur="500"/>
                                        <p:tgtEl>
                                          <p:spTgt spid="540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0701"/>
                                        </p:tgtEl>
                                        <p:attrNameLst>
                                          <p:attrName>style.visibility</p:attrName>
                                        </p:attrNameLst>
                                      </p:cBhvr>
                                      <p:to>
                                        <p:strVal val="visible"/>
                                      </p:to>
                                    </p:set>
                                    <p:animEffect transition="in" filter="blinds(horizontal)">
                                      <p:cBhvr>
                                        <p:cTn id="32" dur="500"/>
                                        <p:tgtEl>
                                          <p:spTgt spid="5407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0705"/>
                                        </p:tgtEl>
                                        <p:attrNameLst>
                                          <p:attrName>style.visibility</p:attrName>
                                        </p:attrNameLst>
                                      </p:cBhvr>
                                      <p:to>
                                        <p:strVal val="visible"/>
                                      </p:to>
                                    </p:set>
                                    <p:animEffect transition="in" filter="blinds(horizontal)">
                                      <p:cBhvr>
                                        <p:cTn id="37" dur="500"/>
                                        <p:tgtEl>
                                          <p:spTgt spid="5407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0706"/>
                                        </p:tgtEl>
                                        <p:attrNameLst>
                                          <p:attrName>style.visibility</p:attrName>
                                        </p:attrNameLst>
                                      </p:cBhvr>
                                      <p:to>
                                        <p:strVal val="visible"/>
                                      </p:to>
                                    </p:set>
                                    <p:animEffect transition="in" filter="blinds(horizontal)">
                                      <p:cBhvr>
                                        <p:cTn id="42" dur="500"/>
                                        <p:tgtEl>
                                          <p:spTgt spid="54070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40708"/>
                                        </p:tgtEl>
                                        <p:attrNameLst>
                                          <p:attrName>style.visibility</p:attrName>
                                        </p:attrNameLst>
                                      </p:cBhvr>
                                      <p:to>
                                        <p:strVal val="visible"/>
                                      </p:to>
                                    </p:set>
                                    <p:animEffect transition="in" filter="blinds(horizontal)">
                                      <p:cBhvr>
                                        <p:cTn id="45" dur="500"/>
                                        <p:tgtEl>
                                          <p:spTgt spid="54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2" grpId="0"/>
      <p:bldP spid="540686" grpId="0"/>
      <p:bldP spid="540694" grpId="0"/>
      <p:bldP spid="540695" grpId="0"/>
      <p:bldP spid="540700" grpId="0"/>
      <p:bldP spid="540701" grpId="0"/>
      <p:bldP spid="540705" grpId="0"/>
      <p:bldP spid="540706" grpId="0"/>
      <p:bldP spid="5407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838200" y="365126"/>
            <a:ext cx="10515600" cy="685802"/>
          </a:xfrm>
        </p:spPr>
        <p:txBody>
          <a:bodyPr>
            <a:normAutofit fontScale="90000"/>
          </a:bodyPr>
          <a:lstStyle/>
          <a:p>
            <a:pPr eaLnBrk="1" hangingPunct="1"/>
            <a:r>
              <a:rPr lang="en-US" altLang="en-US" dirty="0"/>
              <a:t>Boolean Operations - OR</a:t>
            </a:r>
          </a:p>
        </p:txBody>
      </p:sp>
      <p:sp>
        <p:nvSpPr>
          <p:cNvPr id="617475" name="Rectangle 3"/>
          <p:cNvSpPr>
            <a:spLocks noGrp="1" noChangeArrowheads="1"/>
          </p:cNvSpPr>
          <p:nvPr>
            <p:ph idx="1"/>
          </p:nvPr>
        </p:nvSpPr>
        <p:spPr>
          <a:xfrm>
            <a:off x="1905000" y="4495800"/>
            <a:ext cx="8534400" cy="2057400"/>
          </a:xfrm>
        </p:spPr>
        <p:txBody>
          <a:bodyPr>
            <a:normAutofit/>
          </a:bodyPr>
          <a:lstStyle/>
          <a:p>
            <a:pPr eaLnBrk="1" hangingPunct="1"/>
            <a:r>
              <a:rPr lang="en-US" altLang="en-US" sz="2000"/>
              <a:t>Truth tables (simple ones)</a:t>
            </a:r>
          </a:p>
          <a:p>
            <a:pPr eaLnBrk="1" hangingPunct="1"/>
            <a:r>
              <a:rPr lang="en-US" altLang="en-US" sz="2000" b="1"/>
              <a:t>OR operation</a:t>
            </a:r>
          </a:p>
          <a:p>
            <a:pPr lvl="1" eaLnBrk="1" hangingPunct="1"/>
            <a:r>
              <a:rPr lang="en-US" altLang="en-US" sz="2000"/>
              <a:t>Only one input values must be TRUE for output to be TRUE</a:t>
            </a:r>
          </a:p>
          <a:p>
            <a:pPr lvl="1" eaLnBrk="1" hangingPunct="1"/>
            <a:r>
              <a:rPr lang="en-US" altLang="en-US" sz="2000" i="1"/>
              <a:t>In Rick likes to surf OR Rick likes to go dancing.</a:t>
            </a:r>
          </a:p>
          <a:p>
            <a:pPr lvl="1" eaLnBrk="1" hangingPunct="1"/>
            <a:r>
              <a:rPr lang="en-US" altLang="en-US" sz="2000" i="1"/>
              <a:t>Taking both courses will also TRUE.</a:t>
            </a:r>
            <a:endParaRPr lang="en-US" altLang="en-US" sz="2000"/>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E33E1656-85B6-410E-A5D1-91DC1B0AD074}" type="slidenum">
              <a:rPr lang="en-US" altLang="en-US" sz="1000"/>
              <a:pPr eaLnBrk="1" hangingPunct="1">
                <a:spcBef>
                  <a:spcPct val="0"/>
                </a:spcBef>
                <a:buClrTx/>
                <a:buSzTx/>
                <a:buFontTx/>
                <a:buNone/>
              </a:pPr>
              <a:t>13</a:t>
            </a:fld>
            <a:endParaRPr lang="en-US" altLang="en-US" sz="1000"/>
          </a:p>
        </p:txBody>
      </p:sp>
      <p:sp>
        <p:nvSpPr>
          <p:cNvPr id="617478" name="Text Box 6"/>
          <p:cNvSpPr txBox="1">
            <a:spLocks noChangeArrowheads="1"/>
          </p:cNvSpPr>
          <p:nvPr/>
        </p:nvSpPr>
        <p:spPr bwMode="auto">
          <a:xfrm>
            <a:off x="5410200" y="11430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OR</a:t>
            </a:r>
          </a:p>
        </p:txBody>
      </p:sp>
      <p:sp>
        <p:nvSpPr>
          <p:cNvPr id="617479" name="Text Box 7"/>
          <p:cNvSpPr txBox="1">
            <a:spLocks noChangeArrowheads="1"/>
          </p:cNvSpPr>
          <p:nvPr/>
        </p:nvSpPr>
        <p:spPr bwMode="auto">
          <a:xfrm>
            <a:off x="9144000" y="11430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 TRUE</a:t>
            </a:r>
          </a:p>
        </p:txBody>
      </p:sp>
      <p:sp>
        <p:nvSpPr>
          <p:cNvPr id="617480" name="Text Box 8"/>
          <p:cNvSpPr txBox="1">
            <a:spLocks noChangeArrowheads="1"/>
          </p:cNvSpPr>
          <p:nvPr/>
        </p:nvSpPr>
        <p:spPr bwMode="auto">
          <a:xfrm>
            <a:off x="3505200" y="1127126"/>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TRUE</a:t>
            </a:r>
          </a:p>
        </p:txBody>
      </p:sp>
      <p:sp>
        <p:nvSpPr>
          <p:cNvPr id="617481" name="Text Box 9"/>
          <p:cNvSpPr txBox="1">
            <a:spLocks noChangeArrowheads="1"/>
          </p:cNvSpPr>
          <p:nvPr/>
        </p:nvSpPr>
        <p:spPr bwMode="auto">
          <a:xfrm>
            <a:off x="6934200" y="1143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True</a:t>
            </a:r>
          </a:p>
        </p:txBody>
      </p:sp>
      <p:sp>
        <p:nvSpPr>
          <p:cNvPr id="25610" name="Oval 10"/>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617483" name="Oval 11"/>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pic>
        <p:nvPicPr>
          <p:cNvPr id="25612"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1600200"/>
            <a:ext cx="24622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33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7" dur="500"/>
                                        <p:tgtEl>
                                          <p:spTgt spid="617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0">
                                            <p:txEl>
                                              <p:pRg st="0" end="0"/>
                                            </p:txEl>
                                          </p:spTgt>
                                        </p:tgtEl>
                                        <p:attrNameLst>
                                          <p:attrName>style.visibility</p:attrName>
                                        </p:attrNameLst>
                                      </p:cBhvr>
                                      <p:to>
                                        <p:strVal val="visible"/>
                                      </p:to>
                                    </p:set>
                                    <p:animEffect transition="in" filter="blinds(horizontal)">
                                      <p:cBhvr>
                                        <p:cTn id="12" dur="500"/>
                                        <p:tgtEl>
                                          <p:spTgt spid="617480">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7478"/>
                                        </p:tgtEl>
                                        <p:attrNameLst>
                                          <p:attrName>style.visibility</p:attrName>
                                        </p:attrNameLst>
                                      </p:cBhvr>
                                      <p:to>
                                        <p:strVal val="visible"/>
                                      </p:to>
                                    </p:set>
                                    <p:animEffect transition="in" filter="blinds(horizontal)">
                                      <p:cBhvr>
                                        <p:cTn id="15" dur="500"/>
                                        <p:tgtEl>
                                          <p:spTgt spid="61747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7481"/>
                                        </p:tgtEl>
                                        <p:attrNameLst>
                                          <p:attrName>style.visibility</p:attrName>
                                        </p:attrNameLst>
                                      </p:cBhvr>
                                      <p:to>
                                        <p:strVal val="visible"/>
                                      </p:to>
                                    </p:set>
                                    <p:animEffect transition="in" filter="blinds(horizontal)">
                                      <p:cBhvr>
                                        <p:cTn id="18" dur="500"/>
                                        <p:tgtEl>
                                          <p:spTgt spid="6174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17479"/>
                                        </p:tgtEl>
                                        <p:attrNameLst>
                                          <p:attrName>style.visibility</p:attrName>
                                        </p:attrNameLst>
                                      </p:cBhvr>
                                      <p:to>
                                        <p:strVal val="visible"/>
                                      </p:to>
                                    </p:set>
                                    <p:animEffect transition="in" filter="blinds(horizontal)">
                                      <p:cBhvr>
                                        <p:cTn id="23" dur="500"/>
                                        <p:tgtEl>
                                          <p:spTgt spid="617479"/>
                                        </p:tgtEl>
                                      </p:cBhvr>
                                    </p:animEffect>
                                  </p:childTnLst>
                                </p:cTn>
                              </p:par>
                              <p:par>
                                <p:cTn id="24" presetID="3" presetClass="entr" presetSubtype="10" fill="hold" nodeType="withEffect">
                                  <p:stCondLst>
                                    <p:cond delay="0"/>
                                  </p:stCondLst>
                                  <p:childTnLst>
                                    <p:set>
                                      <p:cBhvr>
                                        <p:cTn id="25"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26" dur="500"/>
                                        <p:tgtEl>
                                          <p:spTgt spid="617475">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29" dur="500"/>
                                        <p:tgtEl>
                                          <p:spTgt spid="617475">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17483"/>
                                        </p:tgtEl>
                                        <p:attrNameLst>
                                          <p:attrName>style.visibility</p:attrName>
                                        </p:attrNameLst>
                                      </p:cBhvr>
                                      <p:to>
                                        <p:strVal val="visible"/>
                                      </p:to>
                                    </p:set>
                                    <p:animEffect transition="in" filter="blinds(horizontal)">
                                      <p:cBhvr>
                                        <p:cTn id="32" dur="500"/>
                                        <p:tgtEl>
                                          <p:spTgt spid="617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8" grpId="0"/>
      <p:bldP spid="617479" grpId="0"/>
      <p:bldP spid="617481" grpId="0"/>
      <p:bldP spid="6174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838200" y="365126"/>
            <a:ext cx="10515600" cy="765176"/>
          </a:xfrm>
        </p:spPr>
        <p:txBody>
          <a:bodyPr/>
          <a:lstStyle/>
          <a:p>
            <a:pPr eaLnBrk="1" hangingPunct="1"/>
            <a:r>
              <a:rPr lang="en-US" altLang="en-US" dirty="0"/>
              <a:t>Boolean Operations – OR Gate</a:t>
            </a:r>
          </a:p>
        </p:txBody>
      </p:sp>
      <p:sp>
        <p:nvSpPr>
          <p:cNvPr id="26629" name="Rectangle 3"/>
          <p:cNvSpPr>
            <a:spLocks noGrp="1" noChangeArrowheads="1"/>
          </p:cNvSpPr>
          <p:nvPr>
            <p:ph idx="1"/>
          </p:nvPr>
        </p:nvSpPr>
        <p:spPr>
          <a:xfrm>
            <a:off x="7315200" y="3886200"/>
            <a:ext cx="3124200" cy="2667000"/>
          </a:xfrm>
        </p:spPr>
        <p:txBody>
          <a:bodyPr/>
          <a:lstStyle/>
          <a:p>
            <a:pPr eaLnBrk="1" hangingPunct="1">
              <a:buFont typeface="Arial" panose="020B0604020202020204" pitchFamily="34" charset="0"/>
              <a:buNone/>
            </a:pPr>
            <a:r>
              <a:rPr lang="en-US" altLang="en-US" sz="1800"/>
              <a:t>0 = FALSE</a:t>
            </a:r>
          </a:p>
          <a:p>
            <a:pPr eaLnBrk="1" hangingPunct="1">
              <a:buFont typeface="Arial" panose="020B0604020202020204" pitchFamily="34" charset="0"/>
              <a:buNone/>
            </a:pPr>
            <a:r>
              <a:rPr lang="en-US" altLang="en-US" sz="1800"/>
              <a:t>1 = TRUE</a:t>
            </a:r>
          </a:p>
          <a:p>
            <a:pPr eaLnBrk="1" hangingPunct="1">
              <a:buFont typeface="Arial" panose="020B0604020202020204" pitchFamily="34" charset="0"/>
              <a:buNone/>
            </a:pPr>
            <a:r>
              <a:rPr lang="en-US" altLang="en-US" sz="1800" b="1" u="sng"/>
              <a:t>OR</a:t>
            </a:r>
            <a:r>
              <a:rPr lang="en-US" altLang="en-US" sz="1800" b="1"/>
              <a:t> operation</a:t>
            </a:r>
          </a:p>
          <a:p>
            <a:pPr eaLnBrk="1" hangingPunct="1"/>
            <a:r>
              <a:rPr lang="en-US" altLang="en-US" sz="1800" u="sng"/>
              <a:t>At least one input value must be TRUE for output to be TRUE</a:t>
            </a:r>
          </a:p>
          <a:p>
            <a:pPr eaLnBrk="1" hangingPunct="1"/>
            <a:endParaRPr lang="en-US" altLang="en-US" sz="1800"/>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8664F33E-1DB6-45C6-BA7F-F3B53ABEDFF7}" type="slidenum">
              <a:rPr lang="en-US" altLang="en-US" sz="1000"/>
              <a:pPr eaLnBrk="1" hangingPunct="1">
                <a:spcBef>
                  <a:spcPct val="0"/>
                </a:spcBef>
                <a:buClrTx/>
                <a:buSzTx/>
                <a:buFontTx/>
                <a:buNone/>
              </a:pPr>
              <a:t>14</a:t>
            </a:fld>
            <a:endParaRPr lang="en-US" altLang="en-US" sz="1000"/>
          </a:p>
        </p:txBody>
      </p:sp>
      <p:pic>
        <p:nvPicPr>
          <p:cNvPr id="266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19200"/>
            <a:ext cx="4572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1" name="Text Box 6"/>
          <p:cNvSpPr txBox="1">
            <a:spLocks noChangeArrowheads="1"/>
          </p:cNvSpPr>
          <p:nvPr/>
        </p:nvSpPr>
        <p:spPr bwMode="auto">
          <a:xfrm>
            <a:off x="3276600" y="1143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6632" name="Text Box 7"/>
          <p:cNvSpPr txBox="1">
            <a:spLocks noChangeArrowheads="1"/>
          </p:cNvSpPr>
          <p:nvPr/>
        </p:nvSpPr>
        <p:spPr bwMode="auto">
          <a:xfrm>
            <a:off x="3276600" y="1676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00744" name="Text Box 8"/>
          <p:cNvSpPr txBox="1">
            <a:spLocks noChangeArrowheads="1"/>
          </p:cNvSpPr>
          <p:nvPr/>
        </p:nvSpPr>
        <p:spPr bwMode="auto">
          <a:xfrm>
            <a:off x="4800600" y="1371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26634" name="Text Box 9"/>
          <p:cNvSpPr txBox="1">
            <a:spLocks noChangeArrowheads="1"/>
          </p:cNvSpPr>
          <p:nvPr/>
        </p:nvSpPr>
        <p:spPr bwMode="auto">
          <a:xfrm>
            <a:off x="7924800" y="1143001"/>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Truth Table</a:t>
            </a:r>
          </a:p>
        </p:txBody>
      </p:sp>
      <p:sp>
        <p:nvSpPr>
          <p:cNvPr id="26635" name="Text Box 10"/>
          <p:cNvSpPr txBox="1">
            <a:spLocks noChangeArrowheads="1"/>
          </p:cNvSpPr>
          <p:nvPr/>
        </p:nvSpPr>
        <p:spPr bwMode="auto">
          <a:xfrm>
            <a:off x="8001000" y="16002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u="sng"/>
              <a:t>Inputs</a:t>
            </a:r>
            <a:r>
              <a:rPr lang="en-US" altLang="en-US" sz="2000" b="1"/>
              <a:t>     </a:t>
            </a:r>
            <a:r>
              <a:rPr lang="en-US" altLang="en-US" sz="2000" b="1" u="sng"/>
              <a:t>Output</a:t>
            </a:r>
          </a:p>
        </p:txBody>
      </p:sp>
      <p:sp>
        <p:nvSpPr>
          <p:cNvPr id="26636" name="Text Box 11"/>
          <p:cNvSpPr txBox="1">
            <a:spLocks noChangeArrowheads="1"/>
          </p:cNvSpPr>
          <p:nvPr/>
        </p:nvSpPr>
        <p:spPr bwMode="auto">
          <a:xfrm>
            <a:off x="8077200" y="2057401"/>
            <a:ext cx="838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0     0 </a:t>
            </a:r>
          </a:p>
          <a:p>
            <a:pPr eaLnBrk="1" hangingPunct="1">
              <a:spcBef>
                <a:spcPct val="50000"/>
              </a:spcBef>
              <a:buClrTx/>
              <a:buSzTx/>
              <a:buFontTx/>
              <a:buNone/>
            </a:pPr>
            <a:r>
              <a:rPr lang="en-US" altLang="en-US" sz="2000" b="1"/>
              <a:t>0     1 </a:t>
            </a:r>
          </a:p>
          <a:p>
            <a:pPr eaLnBrk="1" hangingPunct="1">
              <a:spcBef>
                <a:spcPct val="50000"/>
              </a:spcBef>
              <a:buClrTx/>
              <a:buSzTx/>
              <a:buFontTx/>
              <a:buNone/>
            </a:pPr>
            <a:r>
              <a:rPr lang="en-US" altLang="en-US" sz="2000" b="1"/>
              <a:t>1     0 </a:t>
            </a:r>
          </a:p>
          <a:p>
            <a:pPr eaLnBrk="1" hangingPunct="1">
              <a:spcBef>
                <a:spcPct val="50000"/>
              </a:spcBef>
              <a:buClrTx/>
              <a:buSzTx/>
              <a:buFontTx/>
              <a:buNone/>
            </a:pPr>
            <a:r>
              <a:rPr lang="en-US" altLang="en-US" sz="2000" b="1"/>
              <a:t>1     1</a:t>
            </a:r>
          </a:p>
        </p:txBody>
      </p:sp>
      <p:sp>
        <p:nvSpPr>
          <p:cNvPr id="500752" name="Text Box 16"/>
          <p:cNvSpPr txBox="1">
            <a:spLocks noChangeArrowheads="1"/>
          </p:cNvSpPr>
          <p:nvPr/>
        </p:nvSpPr>
        <p:spPr bwMode="auto">
          <a:xfrm>
            <a:off x="9296400" y="2057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pic>
        <p:nvPicPr>
          <p:cNvPr id="2663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451100"/>
            <a:ext cx="4572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9" name="Text Box 18"/>
          <p:cNvSpPr txBox="1">
            <a:spLocks noChangeArrowheads="1"/>
          </p:cNvSpPr>
          <p:nvPr/>
        </p:nvSpPr>
        <p:spPr bwMode="auto">
          <a:xfrm>
            <a:off x="3276600" y="23749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6640" name="Text Box 19"/>
          <p:cNvSpPr txBox="1">
            <a:spLocks noChangeArrowheads="1"/>
          </p:cNvSpPr>
          <p:nvPr/>
        </p:nvSpPr>
        <p:spPr bwMode="auto">
          <a:xfrm>
            <a:off x="3276600" y="29083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00756" name="Text Box 20"/>
          <p:cNvSpPr txBox="1">
            <a:spLocks noChangeArrowheads="1"/>
          </p:cNvSpPr>
          <p:nvPr/>
        </p:nvSpPr>
        <p:spPr bwMode="auto">
          <a:xfrm>
            <a:off x="4800600" y="26035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00757" name="Text Box 21"/>
          <p:cNvSpPr txBox="1">
            <a:spLocks noChangeArrowheads="1"/>
          </p:cNvSpPr>
          <p:nvPr/>
        </p:nvSpPr>
        <p:spPr bwMode="auto">
          <a:xfrm>
            <a:off x="9296400" y="2514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pic>
        <p:nvPicPr>
          <p:cNvPr id="2664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10000"/>
            <a:ext cx="4572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44" name="Text Box 23"/>
          <p:cNvSpPr txBox="1">
            <a:spLocks noChangeArrowheads="1"/>
          </p:cNvSpPr>
          <p:nvPr/>
        </p:nvSpPr>
        <p:spPr bwMode="auto">
          <a:xfrm>
            <a:off x="3276600" y="3733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6645" name="Text Box 24"/>
          <p:cNvSpPr txBox="1">
            <a:spLocks noChangeArrowheads="1"/>
          </p:cNvSpPr>
          <p:nvPr/>
        </p:nvSpPr>
        <p:spPr bwMode="auto">
          <a:xfrm>
            <a:off x="3276600" y="4267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00761" name="Text Box 25"/>
          <p:cNvSpPr txBox="1">
            <a:spLocks noChangeArrowheads="1"/>
          </p:cNvSpPr>
          <p:nvPr/>
        </p:nvSpPr>
        <p:spPr bwMode="auto">
          <a:xfrm>
            <a:off x="4800600" y="3962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00762" name="Text Box 26"/>
          <p:cNvSpPr txBox="1">
            <a:spLocks noChangeArrowheads="1"/>
          </p:cNvSpPr>
          <p:nvPr/>
        </p:nvSpPr>
        <p:spPr bwMode="auto">
          <a:xfrm>
            <a:off x="9296400" y="2971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pic>
        <p:nvPicPr>
          <p:cNvPr id="2664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105400"/>
            <a:ext cx="4572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49" name="Text Box 28"/>
          <p:cNvSpPr txBox="1">
            <a:spLocks noChangeArrowheads="1"/>
          </p:cNvSpPr>
          <p:nvPr/>
        </p:nvSpPr>
        <p:spPr bwMode="auto">
          <a:xfrm>
            <a:off x="3276600" y="5029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6650" name="Text Box 29"/>
          <p:cNvSpPr txBox="1">
            <a:spLocks noChangeArrowheads="1"/>
          </p:cNvSpPr>
          <p:nvPr/>
        </p:nvSpPr>
        <p:spPr bwMode="auto">
          <a:xfrm>
            <a:off x="3276600" y="5562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00766" name="Text Box 30"/>
          <p:cNvSpPr txBox="1">
            <a:spLocks noChangeArrowheads="1"/>
          </p:cNvSpPr>
          <p:nvPr/>
        </p:nvSpPr>
        <p:spPr bwMode="auto">
          <a:xfrm>
            <a:off x="4800600" y="5257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00767" name="Text Box 31"/>
          <p:cNvSpPr txBox="1">
            <a:spLocks noChangeArrowheads="1"/>
          </p:cNvSpPr>
          <p:nvPr/>
        </p:nvSpPr>
        <p:spPr bwMode="auto">
          <a:xfrm>
            <a:off x="9296400" y="3429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26653" name="Oval 32"/>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00769" name="Oval 33"/>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1227489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4"/>
                                        </p:tgtEl>
                                        <p:attrNameLst>
                                          <p:attrName>style.visibility</p:attrName>
                                        </p:attrNameLst>
                                      </p:cBhvr>
                                      <p:to>
                                        <p:strVal val="visible"/>
                                      </p:to>
                                    </p:set>
                                    <p:animEffect transition="in" filter="blinds(horizontal)">
                                      <p:cBhvr>
                                        <p:cTn id="7" dur="500"/>
                                        <p:tgtEl>
                                          <p:spTgt spid="5007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0752"/>
                                        </p:tgtEl>
                                        <p:attrNameLst>
                                          <p:attrName>style.visibility</p:attrName>
                                        </p:attrNameLst>
                                      </p:cBhvr>
                                      <p:to>
                                        <p:strVal val="visible"/>
                                      </p:to>
                                    </p:set>
                                    <p:animEffect transition="in" filter="blinds(horizontal)">
                                      <p:cBhvr>
                                        <p:cTn id="12" dur="500"/>
                                        <p:tgtEl>
                                          <p:spTgt spid="500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0756"/>
                                        </p:tgtEl>
                                        <p:attrNameLst>
                                          <p:attrName>style.visibility</p:attrName>
                                        </p:attrNameLst>
                                      </p:cBhvr>
                                      <p:to>
                                        <p:strVal val="visible"/>
                                      </p:to>
                                    </p:set>
                                    <p:animEffect transition="in" filter="blinds(horizontal)">
                                      <p:cBhvr>
                                        <p:cTn id="17" dur="500"/>
                                        <p:tgtEl>
                                          <p:spTgt spid="500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0757"/>
                                        </p:tgtEl>
                                        <p:attrNameLst>
                                          <p:attrName>style.visibility</p:attrName>
                                        </p:attrNameLst>
                                      </p:cBhvr>
                                      <p:to>
                                        <p:strVal val="visible"/>
                                      </p:to>
                                    </p:set>
                                    <p:animEffect transition="in" filter="blinds(horizontal)">
                                      <p:cBhvr>
                                        <p:cTn id="22" dur="500"/>
                                        <p:tgtEl>
                                          <p:spTgt spid="5007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0761"/>
                                        </p:tgtEl>
                                        <p:attrNameLst>
                                          <p:attrName>style.visibility</p:attrName>
                                        </p:attrNameLst>
                                      </p:cBhvr>
                                      <p:to>
                                        <p:strVal val="visible"/>
                                      </p:to>
                                    </p:set>
                                    <p:animEffect transition="in" filter="blinds(horizontal)">
                                      <p:cBhvr>
                                        <p:cTn id="27" dur="500"/>
                                        <p:tgtEl>
                                          <p:spTgt spid="500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0762"/>
                                        </p:tgtEl>
                                        <p:attrNameLst>
                                          <p:attrName>style.visibility</p:attrName>
                                        </p:attrNameLst>
                                      </p:cBhvr>
                                      <p:to>
                                        <p:strVal val="visible"/>
                                      </p:to>
                                    </p:set>
                                    <p:animEffect transition="in" filter="blinds(horizontal)">
                                      <p:cBhvr>
                                        <p:cTn id="32" dur="500"/>
                                        <p:tgtEl>
                                          <p:spTgt spid="5007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0766"/>
                                        </p:tgtEl>
                                        <p:attrNameLst>
                                          <p:attrName>style.visibility</p:attrName>
                                        </p:attrNameLst>
                                      </p:cBhvr>
                                      <p:to>
                                        <p:strVal val="visible"/>
                                      </p:to>
                                    </p:set>
                                    <p:animEffect transition="in" filter="blinds(horizontal)">
                                      <p:cBhvr>
                                        <p:cTn id="37" dur="500"/>
                                        <p:tgtEl>
                                          <p:spTgt spid="5007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0767"/>
                                        </p:tgtEl>
                                        <p:attrNameLst>
                                          <p:attrName>style.visibility</p:attrName>
                                        </p:attrNameLst>
                                      </p:cBhvr>
                                      <p:to>
                                        <p:strVal val="visible"/>
                                      </p:to>
                                    </p:set>
                                    <p:animEffect transition="in" filter="blinds(horizontal)">
                                      <p:cBhvr>
                                        <p:cTn id="42" dur="500"/>
                                        <p:tgtEl>
                                          <p:spTgt spid="50076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00769"/>
                                        </p:tgtEl>
                                        <p:attrNameLst>
                                          <p:attrName>style.visibility</p:attrName>
                                        </p:attrNameLst>
                                      </p:cBhvr>
                                      <p:to>
                                        <p:strVal val="visible"/>
                                      </p:to>
                                    </p:set>
                                    <p:animEffect transition="in" filter="blinds(horizontal)">
                                      <p:cBhvr>
                                        <p:cTn id="45" dur="500"/>
                                        <p:tgtEl>
                                          <p:spTgt spid="500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4" grpId="0"/>
      <p:bldP spid="500752" grpId="0"/>
      <p:bldP spid="500756" grpId="0"/>
      <p:bldP spid="500757" grpId="0"/>
      <p:bldP spid="500761" grpId="0"/>
      <p:bldP spid="500762" grpId="0"/>
      <p:bldP spid="500766" grpId="0"/>
      <p:bldP spid="500767" grpId="0"/>
      <p:bldP spid="5007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838200" y="365125"/>
            <a:ext cx="10515600" cy="762001"/>
          </a:xfrm>
        </p:spPr>
        <p:txBody>
          <a:bodyPr/>
          <a:lstStyle/>
          <a:p>
            <a:pPr eaLnBrk="1" hangingPunct="1"/>
            <a:r>
              <a:rPr lang="en-US" altLang="en-US" dirty="0"/>
              <a:t>Boolean Operations - XOR</a:t>
            </a:r>
          </a:p>
        </p:txBody>
      </p:sp>
      <p:sp>
        <p:nvSpPr>
          <p:cNvPr id="625667" name="Rectangle 3"/>
          <p:cNvSpPr>
            <a:spLocks noGrp="1" noChangeArrowheads="1"/>
          </p:cNvSpPr>
          <p:nvPr>
            <p:ph idx="1"/>
          </p:nvPr>
        </p:nvSpPr>
        <p:spPr>
          <a:xfrm>
            <a:off x="1905000" y="4495800"/>
            <a:ext cx="8534400" cy="2057400"/>
          </a:xfrm>
        </p:spPr>
        <p:txBody>
          <a:bodyPr>
            <a:normAutofit/>
          </a:bodyPr>
          <a:lstStyle/>
          <a:p>
            <a:pPr eaLnBrk="1" hangingPunct="1">
              <a:lnSpc>
                <a:spcPct val="80000"/>
              </a:lnSpc>
            </a:pPr>
            <a:r>
              <a:rPr lang="en-US" altLang="en-US" sz="2000"/>
              <a:t>Truth tables (simple ones)</a:t>
            </a:r>
          </a:p>
          <a:p>
            <a:pPr eaLnBrk="1" hangingPunct="1">
              <a:lnSpc>
                <a:spcPct val="80000"/>
              </a:lnSpc>
            </a:pPr>
            <a:r>
              <a:rPr lang="en-US" altLang="en-US" sz="2000" b="1"/>
              <a:t>XOR operation</a:t>
            </a:r>
          </a:p>
          <a:p>
            <a:pPr lvl="1" eaLnBrk="1" hangingPunct="1">
              <a:lnSpc>
                <a:spcPct val="80000"/>
              </a:lnSpc>
            </a:pPr>
            <a:r>
              <a:rPr lang="en-US" altLang="en-US" sz="2000"/>
              <a:t>One and ONLY one input value can be TRUE for output to be TRUE</a:t>
            </a:r>
          </a:p>
          <a:p>
            <a:pPr lvl="1" eaLnBrk="1" hangingPunct="1">
              <a:lnSpc>
                <a:spcPct val="80000"/>
              </a:lnSpc>
            </a:pPr>
            <a:r>
              <a:rPr lang="en-US" altLang="en-US" sz="2000" i="1"/>
              <a:t>At noon Rick is going to surf the Hook XOR surf Liquor Stores (this is a surf spot)</a:t>
            </a:r>
          </a:p>
          <a:p>
            <a:pPr lvl="1" eaLnBrk="1" hangingPunct="1">
              <a:lnSpc>
                <a:spcPct val="80000"/>
              </a:lnSpc>
            </a:pPr>
            <a:r>
              <a:rPr lang="en-US" altLang="en-US" sz="2000" i="1"/>
              <a:t>Both cannot be true, as I cannot surf both spots at the same time.</a:t>
            </a:r>
          </a:p>
        </p:txBody>
      </p:sp>
      <p:sp>
        <p:nvSpPr>
          <p:cNvPr id="276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8815A35C-9E40-426C-A1F5-E2BA35FBE742}" type="slidenum">
              <a:rPr lang="en-US" altLang="en-US" sz="1000"/>
              <a:pPr eaLnBrk="1" hangingPunct="1">
                <a:spcBef>
                  <a:spcPct val="0"/>
                </a:spcBef>
                <a:buClrTx/>
                <a:buSzTx/>
                <a:buFontTx/>
                <a:buNone/>
              </a:pPr>
              <a:t>15</a:t>
            </a:fld>
            <a:endParaRPr lang="en-US" altLang="en-US" sz="1000"/>
          </a:p>
        </p:txBody>
      </p:sp>
      <p:sp>
        <p:nvSpPr>
          <p:cNvPr id="625668" name="Text Box 4"/>
          <p:cNvSpPr txBox="1">
            <a:spLocks noChangeArrowheads="1"/>
          </p:cNvSpPr>
          <p:nvPr/>
        </p:nvSpPr>
        <p:spPr bwMode="auto">
          <a:xfrm>
            <a:off x="5410200" y="11430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XOR</a:t>
            </a:r>
          </a:p>
        </p:txBody>
      </p:sp>
      <p:sp>
        <p:nvSpPr>
          <p:cNvPr id="625669" name="Text Box 5"/>
          <p:cNvSpPr txBox="1">
            <a:spLocks noChangeArrowheads="1"/>
          </p:cNvSpPr>
          <p:nvPr/>
        </p:nvSpPr>
        <p:spPr bwMode="auto">
          <a:xfrm>
            <a:off x="9144000" y="11430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 TRUE</a:t>
            </a:r>
          </a:p>
        </p:txBody>
      </p:sp>
      <p:sp>
        <p:nvSpPr>
          <p:cNvPr id="625670" name="Text Box 6"/>
          <p:cNvSpPr txBox="1">
            <a:spLocks noChangeArrowheads="1"/>
          </p:cNvSpPr>
          <p:nvPr/>
        </p:nvSpPr>
        <p:spPr bwMode="auto">
          <a:xfrm>
            <a:off x="3505200" y="1127126"/>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TRUE</a:t>
            </a:r>
          </a:p>
        </p:txBody>
      </p:sp>
      <p:sp>
        <p:nvSpPr>
          <p:cNvPr id="625671" name="Text Box 7"/>
          <p:cNvSpPr txBox="1">
            <a:spLocks noChangeArrowheads="1"/>
          </p:cNvSpPr>
          <p:nvPr/>
        </p:nvSpPr>
        <p:spPr bwMode="auto">
          <a:xfrm>
            <a:off x="6934200" y="11430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False</a:t>
            </a:r>
          </a:p>
        </p:txBody>
      </p:sp>
      <p:sp>
        <p:nvSpPr>
          <p:cNvPr id="27658" name="Oval 8"/>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625673" name="Oval 9"/>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pic>
        <p:nvPicPr>
          <p:cNvPr id="27660" name="Picture 10" descr="2047801079_02c6f430f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1" descr="IMG_7839_72dpi"/>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248400" y="1524001"/>
            <a:ext cx="41910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873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5667">
                                            <p:txEl>
                                              <p:pRg st="2" end="2"/>
                                            </p:txEl>
                                          </p:spTgt>
                                        </p:tgtEl>
                                        <p:attrNameLst>
                                          <p:attrName>style.visibility</p:attrName>
                                        </p:attrNameLst>
                                      </p:cBhvr>
                                      <p:to>
                                        <p:strVal val="visible"/>
                                      </p:to>
                                    </p:set>
                                    <p:animEffect transition="in" filter="blinds(horizontal)">
                                      <p:cBhvr>
                                        <p:cTn id="7" dur="500"/>
                                        <p:tgtEl>
                                          <p:spTgt spid="6256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5670">
                                            <p:txEl>
                                              <p:pRg st="0" end="0"/>
                                            </p:txEl>
                                          </p:spTgt>
                                        </p:tgtEl>
                                        <p:attrNameLst>
                                          <p:attrName>style.visibility</p:attrName>
                                        </p:attrNameLst>
                                      </p:cBhvr>
                                      <p:to>
                                        <p:strVal val="visible"/>
                                      </p:to>
                                    </p:set>
                                    <p:animEffect transition="in" filter="blinds(horizontal)">
                                      <p:cBhvr>
                                        <p:cTn id="12" dur="500"/>
                                        <p:tgtEl>
                                          <p:spTgt spid="625670">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25668"/>
                                        </p:tgtEl>
                                        <p:attrNameLst>
                                          <p:attrName>style.visibility</p:attrName>
                                        </p:attrNameLst>
                                      </p:cBhvr>
                                      <p:to>
                                        <p:strVal val="visible"/>
                                      </p:to>
                                    </p:set>
                                    <p:animEffect transition="in" filter="blinds(horizontal)">
                                      <p:cBhvr>
                                        <p:cTn id="15" dur="500"/>
                                        <p:tgtEl>
                                          <p:spTgt spid="62566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25671"/>
                                        </p:tgtEl>
                                        <p:attrNameLst>
                                          <p:attrName>style.visibility</p:attrName>
                                        </p:attrNameLst>
                                      </p:cBhvr>
                                      <p:to>
                                        <p:strVal val="visible"/>
                                      </p:to>
                                    </p:set>
                                    <p:animEffect transition="in" filter="blinds(horizontal)">
                                      <p:cBhvr>
                                        <p:cTn id="18" dur="500"/>
                                        <p:tgtEl>
                                          <p:spTgt spid="6256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25669"/>
                                        </p:tgtEl>
                                        <p:attrNameLst>
                                          <p:attrName>style.visibility</p:attrName>
                                        </p:attrNameLst>
                                      </p:cBhvr>
                                      <p:to>
                                        <p:strVal val="visible"/>
                                      </p:to>
                                    </p:set>
                                    <p:animEffect transition="in" filter="blinds(horizontal)">
                                      <p:cBhvr>
                                        <p:cTn id="23" dur="500"/>
                                        <p:tgtEl>
                                          <p:spTgt spid="625669"/>
                                        </p:tgtEl>
                                      </p:cBhvr>
                                    </p:animEffect>
                                  </p:childTnLst>
                                </p:cTn>
                              </p:par>
                              <p:par>
                                <p:cTn id="24" presetID="3" presetClass="entr" presetSubtype="10" fill="hold" nodeType="withEffect">
                                  <p:stCondLst>
                                    <p:cond delay="0"/>
                                  </p:stCondLst>
                                  <p:childTnLst>
                                    <p:set>
                                      <p:cBhvr>
                                        <p:cTn id="25" dur="1" fill="hold">
                                          <p:stCondLst>
                                            <p:cond delay="0"/>
                                          </p:stCondLst>
                                        </p:cTn>
                                        <p:tgtEl>
                                          <p:spTgt spid="625667">
                                            <p:txEl>
                                              <p:pRg st="3" end="3"/>
                                            </p:txEl>
                                          </p:spTgt>
                                        </p:tgtEl>
                                        <p:attrNameLst>
                                          <p:attrName>style.visibility</p:attrName>
                                        </p:attrNameLst>
                                      </p:cBhvr>
                                      <p:to>
                                        <p:strVal val="visible"/>
                                      </p:to>
                                    </p:set>
                                    <p:animEffect transition="in" filter="blinds(horizontal)">
                                      <p:cBhvr>
                                        <p:cTn id="26" dur="500"/>
                                        <p:tgtEl>
                                          <p:spTgt spid="625667">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25667">
                                            <p:txEl>
                                              <p:pRg st="4" end="4"/>
                                            </p:txEl>
                                          </p:spTgt>
                                        </p:tgtEl>
                                        <p:attrNameLst>
                                          <p:attrName>style.visibility</p:attrName>
                                        </p:attrNameLst>
                                      </p:cBhvr>
                                      <p:to>
                                        <p:strVal val="visible"/>
                                      </p:to>
                                    </p:set>
                                    <p:animEffect transition="in" filter="blinds(horizontal)">
                                      <p:cBhvr>
                                        <p:cTn id="29" dur="500"/>
                                        <p:tgtEl>
                                          <p:spTgt spid="625667">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5673"/>
                                        </p:tgtEl>
                                        <p:attrNameLst>
                                          <p:attrName>style.visibility</p:attrName>
                                        </p:attrNameLst>
                                      </p:cBhvr>
                                      <p:to>
                                        <p:strVal val="visible"/>
                                      </p:to>
                                    </p:set>
                                    <p:animEffect transition="in" filter="blinds(horizontal)">
                                      <p:cBhvr>
                                        <p:cTn id="32" dur="500"/>
                                        <p:tgtEl>
                                          <p:spTgt spid="625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p:bldP spid="625669" grpId="0"/>
      <p:bldP spid="625671" grpId="0"/>
      <p:bldP spid="6256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838200" y="365126"/>
            <a:ext cx="10515600" cy="809626"/>
          </a:xfrm>
        </p:spPr>
        <p:txBody>
          <a:bodyPr/>
          <a:lstStyle/>
          <a:p>
            <a:pPr eaLnBrk="1" hangingPunct="1"/>
            <a:r>
              <a:rPr lang="en-US" altLang="en-US" dirty="0"/>
              <a:t>Boolean Operations – XOR Gate</a:t>
            </a:r>
          </a:p>
        </p:txBody>
      </p:sp>
      <p:sp>
        <p:nvSpPr>
          <p:cNvPr id="28677" name="Rectangle 3"/>
          <p:cNvSpPr>
            <a:spLocks noGrp="1" noChangeArrowheads="1"/>
          </p:cNvSpPr>
          <p:nvPr>
            <p:ph idx="1"/>
          </p:nvPr>
        </p:nvSpPr>
        <p:spPr>
          <a:xfrm>
            <a:off x="7315200" y="3886200"/>
            <a:ext cx="3124200" cy="2667000"/>
          </a:xfrm>
        </p:spPr>
        <p:txBody>
          <a:bodyPr/>
          <a:lstStyle/>
          <a:p>
            <a:pPr eaLnBrk="1" hangingPunct="1">
              <a:buFont typeface="Arial" panose="020B0604020202020204" pitchFamily="34" charset="0"/>
              <a:buNone/>
            </a:pPr>
            <a:r>
              <a:rPr lang="en-US" altLang="en-US" sz="1800"/>
              <a:t>0 = FALSE</a:t>
            </a:r>
          </a:p>
          <a:p>
            <a:pPr eaLnBrk="1" hangingPunct="1">
              <a:buFont typeface="Arial" panose="020B0604020202020204" pitchFamily="34" charset="0"/>
              <a:buNone/>
            </a:pPr>
            <a:r>
              <a:rPr lang="en-US" altLang="en-US" sz="1800"/>
              <a:t>1 = TRUE</a:t>
            </a:r>
          </a:p>
          <a:p>
            <a:pPr eaLnBrk="1" hangingPunct="1">
              <a:buFont typeface="Arial" panose="020B0604020202020204" pitchFamily="34" charset="0"/>
              <a:buNone/>
            </a:pPr>
            <a:r>
              <a:rPr lang="en-US" altLang="en-US" sz="1800" b="1" u="sng"/>
              <a:t>XOR</a:t>
            </a:r>
            <a:r>
              <a:rPr lang="en-US" altLang="en-US" sz="1800" b="1"/>
              <a:t> operation</a:t>
            </a:r>
          </a:p>
          <a:p>
            <a:pPr eaLnBrk="1" hangingPunct="1"/>
            <a:r>
              <a:rPr lang="en-US" altLang="en-US" sz="1800" u="sng"/>
              <a:t>Only one input value is TRUE for output to be TRUE</a:t>
            </a:r>
          </a:p>
          <a:p>
            <a:pPr eaLnBrk="1" hangingPunct="1">
              <a:buFont typeface="Arial" panose="020B0604020202020204" pitchFamily="34" charset="0"/>
              <a:buNone/>
            </a:pPr>
            <a:endParaRPr lang="en-US" altLang="en-US" sz="1800"/>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8C3E01E6-49A2-4B47-8F04-20E98FE28E6F}" type="slidenum">
              <a:rPr lang="en-US" altLang="en-US" sz="1000"/>
              <a:pPr eaLnBrk="1" hangingPunct="1">
                <a:spcBef>
                  <a:spcPct val="0"/>
                </a:spcBef>
                <a:buClrTx/>
                <a:buSzTx/>
                <a:buFontTx/>
                <a:buNone/>
              </a:pPr>
              <a:t>16</a:t>
            </a:fld>
            <a:endParaRPr lang="en-US" altLang="en-US" sz="1000"/>
          </a:p>
        </p:txBody>
      </p:sp>
      <p:sp>
        <p:nvSpPr>
          <p:cNvPr id="28678" name="Text Box 8"/>
          <p:cNvSpPr txBox="1">
            <a:spLocks noChangeArrowheads="1"/>
          </p:cNvSpPr>
          <p:nvPr/>
        </p:nvSpPr>
        <p:spPr bwMode="auto">
          <a:xfrm>
            <a:off x="7924800" y="1143001"/>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Truth Table</a:t>
            </a:r>
          </a:p>
        </p:txBody>
      </p:sp>
      <p:sp>
        <p:nvSpPr>
          <p:cNvPr id="28679" name="Text Box 9"/>
          <p:cNvSpPr txBox="1">
            <a:spLocks noChangeArrowheads="1"/>
          </p:cNvSpPr>
          <p:nvPr/>
        </p:nvSpPr>
        <p:spPr bwMode="auto">
          <a:xfrm>
            <a:off x="8001000" y="16002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u="sng"/>
              <a:t>Inputs</a:t>
            </a:r>
            <a:r>
              <a:rPr lang="en-US" altLang="en-US" sz="2000" b="1"/>
              <a:t>     </a:t>
            </a:r>
            <a:r>
              <a:rPr lang="en-US" altLang="en-US" sz="2000" b="1" u="sng"/>
              <a:t>Output</a:t>
            </a:r>
          </a:p>
        </p:txBody>
      </p:sp>
      <p:sp>
        <p:nvSpPr>
          <p:cNvPr id="28680" name="Text Box 10"/>
          <p:cNvSpPr txBox="1">
            <a:spLocks noChangeArrowheads="1"/>
          </p:cNvSpPr>
          <p:nvPr/>
        </p:nvSpPr>
        <p:spPr bwMode="auto">
          <a:xfrm>
            <a:off x="8077200" y="2057401"/>
            <a:ext cx="838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0     0 </a:t>
            </a:r>
          </a:p>
          <a:p>
            <a:pPr eaLnBrk="1" hangingPunct="1">
              <a:spcBef>
                <a:spcPct val="50000"/>
              </a:spcBef>
              <a:buClrTx/>
              <a:buSzTx/>
              <a:buFontTx/>
              <a:buNone/>
            </a:pPr>
            <a:r>
              <a:rPr lang="en-US" altLang="en-US" sz="2000" b="1"/>
              <a:t>0     1 </a:t>
            </a:r>
          </a:p>
          <a:p>
            <a:pPr eaLnBrk="1" hangingPunct="1">
              <a:spcBef>
                <a:spcPct val="50000"/>
              </a:spcBef>
              <a:buClrTx/>
              <a:buSzTx/>
              <a:buFontTx/>
              <a:buNone/>
            </a:pPr>
            <a:r>
              <a:rPr lang="en-US" altLang="en-US" sz="2000" b="1"/>
              <a:t>1     0 </a:t>
            </a:r>
          </a:p>
          <a:p>
            <a:pPr eaLnBrk="1" hangingPunct="1">
              <a:spcBef>
                <a:spcPct val="50000"/>
              </a:spcBef>
              <a:buClrTx/>
              <a:buSzTx/>
              <a:buFontTx/>
              <a:buNone/>
            </a:pPr>
            <a:r>
              <a:rPr lang="en-US" altLang="en-US" sz="2000" b="1"/>
              <a:t>1     1</a:t>
            </a:r>
          </a:p>
        </p:txBody>
      </p:sp>
      <p:pic>
        <p:nvPicPr>
          <p:cNvPr id="2868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1"/>
            <a:ext cx="457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8682" name="Text Box 28"/>
          <p:cNvSpPr txBox="1">
            <a:spLocks noChangeArrowheads="1"/>
          </p:cNvSpPr>
          <p:nvPr/>
        </p:nvSpPr>
        <p:spPr bwMode="auto">
          <a:xfrm>
            <a:off x="3276600" y="1143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8683" name="Text Box 29"/>
          <p:cNvSpPr txBox="1">
            <a:spLocks noChangeArrowheads="1"/>
          </p:cNvSpPr>
          <p:nvPr/>
        </p:nvSpPr>
        <p:spPr bwMode="auto">
          <a:xfrm>
            <a:off x="3276600" y="1676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42750" name="Text Box 30"/>
          <p:cNvSpPr txBox="1">
            <a:spLocks noChangeArrowheads="1"/>
          </p:cNvSpPr>
          <p:nvPr/>
        </p:nvSpPr>
        <p:spPr bwMode="auto">
          <a:xfrm>
            <a:off x="4800600" y="1371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542751" name="Text Box 31"/>
          <p:cNvSpPr txBox="1">
            <a:spLocks noChangeArrowheads="1"/>
          </p:cNvSpPr>
          <p:nvPr/>
        </p:nvSpPr>
        <p:spPr bwMode="auto">
          <a:xfrm>
            <a:off x="9296400" y="2057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pic>
        <p:nvPicPr>
          <p:cNvPr id="2868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1"/>
            <a:ext cx="457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8687" name="Text Box 33"/>
          <p:cNvSpPr txBox="1">
            <a:spLocks noChangeArrowheads="1"/>
          </p:cNvSpPr>
          <p:nvPr/>
        </p:nvSpPr>
        <p:spPr bwMode="auto">
          <a:xfrm>
            <a:off x="3276600" y="2362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28688" name="Text Box 34"/>
          <p:cNvSpPr txBox="1">
            <a:spLocks noChangeArrowheads="1"/>
          </p:cNvSpPr>
          <p:nvPr/>
        </p:nvSpPr>
        <p:spPr bwMode="auto">
          <a:xfrm>
            <a:off x="3276600" y="2895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42755" name="Text Box 35"/>
          <p:cNvSpPr txBox="1">
            <a:spLocks noChangeArrowheads="1"/>
          </p:cNvSpPr>
          <p:nvPr/>
        </p:nvSpPr>
        <p:spPr bwMode="auto">
          <a:xfrm>
            <a:off x="4800600" y="2590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42756" name="Text Box 36"/>
          <p:cNvSpPr txBox="1">
            <a:spLocks noChangeArrowheads="1"/>
          </p:cNvSpPr>
          <p:nvPr/>
        </p:nvSpPr>
        <p:spPr bwMode="auto">
          <a:xfrm>
            <a:off x="9296400" y="2514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pic>
        <p:nvPicPr>
          <p:cNvPr id="28691"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41726"/>
            <a:ext cx="457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8692" name="Text Box 38"/>
          <p:cNvSpPr txBox="1">
            <a:spLocks noChangeArrowheads="1"/>
          </p:cNvSpPr>
          <p:nvPr/>
        </p:nvSpPr>
        <p:spPr bwMode="auto">
          <a:xfrm>
            <a:off x="3276600" y="35655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8693" name="Text Box 39"/>
          <p:cNvSpPr txBox="1">
            <a:spLocks noChangeArrowheads="1"/>
          </p:cNvSpPr>
          <p:nvPr/>
        </p:nvSpPr>
        <p:spPr bwMode="auto">
          <a:xfrm>
            <a:off x="3276600" y="40989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42760" name="Text Box 40"/>
          <p:cNvSpPr txBox="1">
            <a:spLocks noChangeArrowheads="1"/>
          </p:cNvSpPr>
          <p:nvPr/>
        </p:nvSpPr>
        <p:spPr bwMode="auto">
          <a:xfrm>
            <a:off x="4800600" y="37941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42761" name="Text Box 41"/>
          <p:cNvSpPr txBox="1">
            <a:spLocks noChangeArrowheads="1"/>
          </p:cNvSpPr>
          <p:nvPr/>
        </p:nvSpPr>
        <p:spPr bwMode="auto">
          <a:xfrm>
            <a:off x="9296400" y="2971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pic>
        <p:nvPicPr>
          <p:cNvPr id="2869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876801"/>
            <a:ext cx="457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8697" name="Text Box 43"/>
          <p:cNvSpPr txBox="1">
            <a:spLocks noChangeArrowheads="1"/>
          </p:cNvSpPr>
          <p:nvPr/>
        </p:nvSpPr>
        <p:spPr bwMode="auto">
          <a:xfrm>
            <a:off x="3276600" y="4800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28698" name="Text Box 44"/>
          <p:cNvSpPr txBox="1">
            <a:spLocks noChangeArrowheads="1"/>
          </p:cNvSpPr>
          <p:nvPr/>
        </p:nvSpPr>
        <p:spPr bwMode="auto">
          <a:xfrm>
            <a:off x="3276600" y="53340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42765" name="Text Box 45"/>
          <p:cNvSpPr txBox="1">
            <a:spLocks noChangeArrowheads="1"/>
          </p:cNvSpPr>
          <p:nvPr/>
        </p:nvSpPr>
        <p:spPr bwMode="auto">
          <a:xfrm>
            <a:off x="4800600" y="5029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542766" name="Text Box 46"/>
          <p:cNvSpPr txBox="1">
            <a:spLocks noChangeArrowheads="1"/>
          </p:cNvSpPr>
          <p:nvPr/>
        </p:nvSpPr>
        <p:spPr bwMode="auto">
          <a:xfrm>
            <a:off x="9296400" y="34131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28701" name="Oval 47"/>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42768" name="Oval 48"/>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86040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0"/>
                                        </p:tgtEl>
                                        <p:attrNameLst>
                                          <p:attrName>style.visibility</p:attrName>
                                        </p:attrNameLst>
                                      </p:cBhvr>
                                      <p:to>
                                        <p:strVal val="visible"/>
                                      </p:to>
                                    </p:set>
                                    <p:animEffect transition="in" filter="blinds(horizontal)">
                                      <p:cBhvr>
                                        <p:cTn id="7" dur="500"/>
                                        <p:tgtEl>
                                          <p:spTgt spid="542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1"/>
                                        </p:tgtEl>
                                        <p:attrNameLst>
                                          <p:attrName>style.visibility</p:attrName>
                                        </p:attrNameLst>
                                      </p:cBhvr>
                                      <p:to>
                                        <p:strVal val="visible"/>
                                      </p:to>
                                    </p:set>
                                    <p:animEffect transition="in" filter="blinds(horizontal)">
                                      <p:cBhvr>
                                        <p:cTn id="12" dur="500"/>
                                        <p:tgtEl>
                                          <p:spTgt spid="542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5"/>
                                        </p:tgtEl>
                                        <p:attrNameLst>
                                          <p:attrName>style.visibility</p:attrName>
                                        </p:attrNameLst>
                                      </p:cBhvr>
                                      <p:to>
                                        <p:strVal val="visible"/>
                                      </p:to>
                                    </p:set>
                                    <p:animEffect transition="in" filter="blinds(horizontal)">
                                      <p:cBhvr>
                                        <p:cTn id="17" dur="500"/>
                                        <p:tgtEl>
                                          <p:spTgt spid="542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6"/>
                                        </p:tgtEl>
                                        <p:attrNameLst>
                                          <p:attrName>style.visibility</p:attrName>
                                        </p:attrNameLst>
                                      </p:cBhvr>
                                      <p:to>
                                        <p:strVal val="visible"/>
                                      </p:to>
                                    </p:set>
                                    <p:animEffect transition="in" filter="blinds(horizontal)">
                                      <p:cBhvr>
                                        <p:cTn id="22" dur="500"/>
                                        <p:tgtEl>
                                          <p:spTgt spid="542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60"/>
                                        </p:tgtEl>
                                        <p:attrNameLst>
                                          <p:attrName>style.visibility</p:attrName>
                                        </p:attrNameLst>
                                      </p:cBhvr>
                                      <p:to>
                                        <p:strVal val="visible"/>
                                      </p:to>
                                    </p:set>
                                    <p:animEffect transition="in" filter="blinds(horizontal)">
                                      <p:cBhvr>
                                        <p:cTn id="27" dur="500"/>
                                        <p:tgtEl>
                                          <p:spTgt spid="5427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761"/>
                                        </p:tgtEl>
                                        <p:attrNameLst>
                                          <p:attrName>style.visibility</p:attrName>
                                        </p:attrNameLst>
                                      </p:cBhvr>
                                      <p:to>
                                        <p:strVal val="visible"/>
                                      </p:to>
                                    </p:set>
                                    <p:animEffect transition="in" filter="blinds(horizontal)">
                                      <p:cBhvr>
                                        <p:cTn id="32" dur="500"/>
                                        <p:tgtEl>
                                          <p:spTgt spid="5427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765"/>
                                        </p:tgtEl>
                                        <p:attrNameLst>
                                          <p:attrName>style.visibility</p:attrName>
                                        </p:attrNameLst>
                                      </p:cBhvr>
                                      <p:to>
                                        <p:strVal val="visible"/>
                                      </p:to>
                                    </p:set>
                                    <p:animEffect transition="in" filter="blinds(horizontal)">
                                      <p:cBhvr>
                                        <p:cTn id="37" dur="500"/>
                                        <p:tgtEl>
                                          <p:spTgt spid="5427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2766"/>
                                        </p:tgtEl>
                                        <p:attrNameLst>
                                          <p:attrName>style.visibility</p:attrName>
                                        </p:attrNameLst>
                                      </p:cBhvr>
                                      <p:to>
                                        <p:strVal val="visible"/>
                                      </p:to>
                                    </p:set>
                                    <p:animEffect transition="in" filter="blinds(horizontal)">
                                      <p:cBhvr>
                                        <p:cTn id="42" dur="500"/>
                                        <p:tgtEl>
                                          <p:spTgt spid="54276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42768"/>
                                        </p:tgtEl>
                                        <p:attrNameLst>
                                          <p:attrName>style.visibility</p:attrName>
                                        </p:attrNameLst>
                                      </p:cBhvr>
                                      <p:to>
                                        <p:strVal val="visible"/>
                                      </p:to>
                                    </p:set>
                                    <p:animEffect transition="in" filter="blinds(horizontal)">
                                      <p:cBhvr>
                                        <p:cTn id="45" dur="500"/>
                                        <p:tgtEl>
                                          <p:spTgt spid="542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0" grpId="0"/>
      <p:bldP spid="542751" grpId="0"/>
      <p:bldP spid="542755" grpId="0"/>
      <p:bldP spid="542756" grpId="0"/>
      <p:bldP spid="542760" grpId="0"/>
      <p:bldP spid="542761" grpId="0"/>
      <p:bldP spid="542765" grpId="0"/>
      <p:bldP spid="542766" grpId="0"/>
      <p:bldP spid="5427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838200" y="365126"/>
            <a:ext cx="10515600" cy="923926"/>
          </a:xfrm>
        </p:spPr>
        <p:txBody>
          <a:bodyPr>
            <a:normAutofit/>
          </a:bodyPr>
          <a:lstStyle/>
          <a:p>
            <a:pPr eaLnBrk="1" hangingPunct="1"/>
            <a:r>
              <a:rPr lang="en-US" altLang="en-US" dirty="0"/>
              <a:t>Boolean Operations – NOT Gate</a:t>
            </a:r>
          </a:p>
        </p:txBody>
      </p:sp>
      <p:sp>
        <p:nvSpPr>
          <p:cNvPr id="29701" name="Rectangle 3"/>
          <p:cNvSpPr>
            <a:spLocks noGrp="1" noChangeArrowheads="1"/>
          </p:cNvSpPr>
          <p:nvPr>
            <p:ph idx="1"/>
          </p:nvPr>
        </p:nvSpPr>
        <p:spPr>
          <a:xfrm>
            <a:off x="2133600" y="3505200"/>
            <a:ext cx="8305800" cy="3048000"/>
          </a:xfrm>
        </p:spPr>
        <p:txBody>
          <a:bodyPr>
            <a:normAutofit/>
          </a:bodyPr>
          <a:lstStyle/>
          <a:p>
            <a:pPr eaLnBrk="1" hangingPunct="1">
              <a:buFont typeface="Arial" panose="020B0604020202020204" pitchFamily="34" charset="0"/>
              <a:buNone/>
            </a:pPr>
            <a:r>
              <a:rPr lang="en-US" altLang="en-US" sz="1800"/>
              <a:t>0 = FALSE</a:t>
            </a:r>
          </a:p>
          <a:p>
            <a:pPr eaLnBrk="1" hangingPunct="1">
              <a:buFont typeface="Arial" panose="020B0604020202020204" pitchFamily="34" charset="0"/>
              <a:buNone/>
            </a:pPr>
            <a:r>
              <a:rPr lang="en-US" altLang="en-US" sz="1800"/>
              <a:t>1 = TRUE</a:t>
            </a:r>
          </a:p>
          <a:p>
            <a:pPr eaLnBrk="1" hangingPunct="1">
              <a:buFont typeface="Arial" panose="020B0604020202020204" pitchFamily="34" charset="0"/>
              <a:buNone/>
            </a:pPr>
            <a:r>
              <a:rPr lang="en-US" altLang="en-US" sz="1800" b="1" u="sng"/>
              <a:t>NOT</a:t>
            </a:r>
            <a:r>
              <a:rPr lang="en-US" altLang="en-US" sz="1800" b="1"/>
              <a:t> operation</a:t>
            </a:r>
          </a:p>
          <a:p>
            <a:pPr eaLnBrk="1" hangingPunct="1"/>
            <a:r>
              <a:rPr lang="en-US" altLang="en-US" sz="1800" u="sng"/>
              <a:t>Only one input</a:t>
            </a:r>
          </a:p>
          <a:p>
            <a:pPr eaLnBrk="1" hangingPunct="1"/>
            <a:r>
              <a:rPr lang="en-US" altLang="en-US" sz="1800" u="sng"/>
              <a:t>Opposite of input</a:t>
            </a:r>
          </a:p>
          <a:p>
            <a:pPr eaLnBrk="1" hangingPunct="1">
              <a:buFont typeface="Arial" panose="020B0604020202020204" pitchFamily="34" charset="0"/>
              <a:buNone/>
            </a:pPr>
            <a:endParaRPr lang="en-US" altLang="en-US" sz="1800"/>
          </a:p>
          <a:p>
            <a:pPr eaLnBrk="1" hangingPunct="1">
              <a:buFont typeface="Arial" panose="020B0604020202020204" pitchFamily="34" charset="0"/>
              <a:buNone/>
            </a:pPr>
            <a:r>
              <a:rPr lang="en-US" altLang="en-US" sz="1800"/>
              <a:t>NOT FALSE = TRUE</a:t>
            </a:r>
          </a:p>
          <a:p>
            <a:pPr eaLnBrk="1" hangingPunct="1">
              <a:buFont typeface="Arial" panose="020B0604020202020204" pitchFamily="34" charset="0"/>
              <a:buNone/>
            </a:pPr>
            <a:r>
              <a:rPr lang="en-US" altLang="en-US" sz="1800"/>
              <a:t>NOT TRUE = FALSE</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B3818F1-758D-45FD-ABA4-5471EE43E301}" type="slidenum">
              <a:rPr lang="en-US" altLang="en-US" sz="1000"/>
              <a:pPr eaLnBrk="1" hangingPunct="1">
                <a:spcBef>
                  <a:spcPct val="0"/>
                </a:spcBef>
                <a:buClrTx/>
                <a:buSzTx/>
                <a:buFontTx/>
                <a:buNone/>
              </a:pPr>
              <a:t>17</a:t>
            </a:fld>
            <a:endParaRPr lang="en-US" altLang="en-US" sz="1000"/>
          </a:p>
        </p:txBody>
      </p:sp>
      <p:sp>
        <p:nvSpPr>
          <p:cNvPr id="29702" name="Text Box 4"/>
          <p:cNvSpPr txBox="1">
            <a:spLocks noChangeArrowheads="1"/>
          </p:cNvSpPr>
          <p:nvPr/>
        </p:nvSpPr>
        <p:spPr bwMode="auto">
          <a:xfrm>
            <a:off x="7924800" y="1143001"/>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Truth Table</a:t>
            </a:r>
          </a:p>
        </p:txBody>
      </p:sp>
      <p:sp>
        <p:nvSpPr>
          <p:cNvPr id="29703" name="Text Box 5"/>
          <p:cNvSpPr txBox="1">
            <a:spLocks noChangeArrowheads="1"/>
          </p:cNvSpPr>
          <p:nvPr/>
        </p:nvSpPr>
        <p:spPr bwMode="auto">
          <a:xfrm>
            <a:off x="8001000" y="16002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u="sng"/>
              <a:t>Inputs</a:t>
            </a:r>
            <a:r>
              <a:rPr lang="en-US" altLang="en-US" sz="2000" b="1"/>
              <a:t>     </a:t>
            </a:r>
            <a:r>
              <a:rPr lang="en-US" altLang="en-US" sz="2000" b="1" u="sng"/>
              <a:t>Output</a:t>
            </a:r>
          </a:p>
        </p:txBody>
      </p:sp>
      <p:sp>
        <p:nvSpPr>
          <p:cNvPr id="29704" name="Text Box 6"/>
          <p:cNvSpPr txBox="1">
            <a:spLocks noChangeArrowheads="1"/>
          </p:cNvSpPr>
          <p:nvPr/>
        </p:nvSpPr>
        <p:spPr bwMode="auto">
          <a:xfrm>
            <a:off x="8077200" y="2057401"/>
            <a:ext cx="685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  </a:t>
            </a:r>
          </a:p>
          <a:p>
            <a:pPr eaLnBrk="1" hangingPunct="1">
              <a:spcBef>
                <a:spcPct val="50000"/>
              </a:spcBef>
              <a:buClrTx/>
              <a:buSzTx/>
              <a:buFontTx/>
              <a:buNone/>
            </a:pPr>
            <a:r>
              <a:rPr lang="en-US" altLang="en-US" sz="2000" b="1"/>
              <a:t>1 </a:t>
            </a:r>
          </a:p>
        </p:txBody>
      </p:sp>
      <p:pic>
        <p:nvPicPr>
          <p:cNvPr id="2970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19201"/>
            <a:ext cx="5029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9706" name="Text Box 28"/>
          <p:cNvSpPr txBox="1">
            <a:spLocks noChangeArrowheads="1"/>
          </p:cNvSpPr>
          <p:nvPr/>
        </p:nvSpPr>
        <p:spPr bwMode="auto">
          <a:xfrm>
            <a:off x="3505200" y="1371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0</a:t>
            </a:r>
          </a:p>
        </p:txBody>
      </p:sp>
      <p:sp>
        <p:nvSpPr>
          <p:cNvPr id="543773" name="Text Box 29"/>
          <p:cNvSpPr txBox="1">
            <a:spLocks noChangeArrowheads="1"/>
          </p:cNvSpPr>
          <p:nvPr/>
        </p:nvSpPr>
        <p:spPr bwMode="auto">
          <a:xfrm>
            <a:off x="4953000" y="1371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sp>
        <p:nvSpPr>
          <p:cNvPr id="543774" name="Text Box 30"/>
          <p:cNvSpPr txBox="1">
            <a:spLocks noChangeArrowheads="1"/>
          </p:cNvSpPr>
          <p:nvPr/>
        </p:nvSpPr>
        <p:spPr bwMode="auto">
          <a:xfrm>
            <a:off x="9372600" y="20574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1</a:t>
            </a:r>
          </a:p>
        </p:txBody>
      </p:sp>
      <p:pic>
        <p:nvPicPr>
          <p:cNvPr id="29709"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441576"/>
            <a:ext cx="5029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9710" name="Text Box 32"/>
          <p:cNvSpPr txBox="1">
            <a:spLocks noChangeArrowheads="1"/>
          </p:cNvSpPr>
          <p:nvPr/>
        </p:nvSpPr>
        <p:spPr bwMode="auto">
          <a:xfrm>
            <a:off x="3505200" y="259397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t>1</a:t>
            </a:r>
          </a:p>
        </p:txBody>
      </p:sp>
      <p:sp>
        <p:nvSpPr>
          <p:cNvPr id="543777" name="Text Box 33"/>
          <p:cNvSpPr txBox="1">
            <a:spLocks noChangeArrowheads="1"/>
          </p:cNvSpPr>
          <p:nvPr/>
        </p:nvSpPr>
        <p:spPr bwMode="auto">
          <a:xfrm>
            <a:off x="4953000" y="259397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543778" name="Text Box 34"/>
          <p:cNvSpPr txBox="1">
            <a:spLocks noChangeArrowheads="1"/>
          </p:cNvSpPr>
          <p:nvPr/>
        </p:nvSpPr>
        <p:spPr bwMode="auto">
          <a:xfrm>
            <a:off x="9372600" y="25146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000" b="1">
                <a:solidFill>
                  <a:srgbClr val="FF0000"/>
                </a:solidFill>
              </a:rPr>
              <a:t>0</a:t>
            </a:r>
          </a:p>
        </p:txBody>
      </p:sp>
      <p:sp>
        <p:nvSpPr>
          <p:cNvPr id="29713" name="Oval 35"/>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43780" name="Oval 36"/>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2813602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73"/>
                                        </p:tgtEl>
                                        <p:attrNameLst>
                                          <p:attrName>style.visibility</p:attrName>
                                        </p:attrNameLst>
                                      </p:cBhvr>
                                      <p:to>
                                        <p:strVal val="visible"/>
                                      </p:to>
                                    </p:set>
                                    <p:animEffect transition="in" filter="blinds(horizontal)">
                                      <p:cBhvr>
                                        <p:cTn id="7" dur="500"/>
                                        <p:tgtEl>
                                          <p:spTgt spid="543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774"/>
                                        </p:tgtEl>
                                        <p:attrNameLst>
                                          <p:attrName>style.visibility</p:attrName>
                                        </p:attrNameLst>
                                      </p:cBhvr>
                                      <p:to>
                                        <p:strVal val="visible"/>
                                      </p:to>
                                    </p:set>
                                    <p:animEffect transition="in" filter="blinds(horizontal)">
                                      <p:cBhvr>
                                        <p:cTn id="12" dur="500"/>
                                        <p:tgtEl>
                                          <p:spTgt spid="543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3777"/>
                                        </p:tgtEl>
                                        <p:attrNameLst>
                                          <p:attrName>style.visibility</p:attrName>
                                        </p:attrNameLst>
                                      </p:cBhvr>
                                      <p:to>
                                        <p:strVal val="visible"/>
                                      </p:to>
                                    </p:set>
                                    <p:animEffect transition="in" filter="blinds(horizontal)">
                                      <p:cBhvr>
                                        <p:cTn id="17" dur="500"/>
                                        <p:tgtEl>
                                          <p:spTgt spid="5437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3778"/>
                                        </p:tgtEl>
                                        <p:attrNameLst>
                                          <p:attrName>style.visibility</p:attrName>
                                        </p:attrNameLst>
                                      </p:cBhvr>
                                      <p:to>
                                        <p:strVal val="visible"/>
                                      </p:to>
                                    </p:set>
                                    <p:animEffect transition="in" filter="blinds(horizontal)">
                                      <p:cBhvr>
                                        <p:cTn id="22" dur="500"/>
                                        <p:tgtEl>
                                          <p:spTgt spid="54377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780"/>
                                        </p:tgtEl>
                                        <p:attrNameLst>
                                          <p:attrName>style.visibility</p:attrName>
                                        </p:attrNameLst>
                                      </p:cBhvr>
                                      <p:to>
                                        <p:strVal val="visible"/>
                                      </p:to>
                                    </p:set>
                                    <p:animEffect transition="in" filter="blinds(horizontal)">
                                      <p:cBhvr>
                                        <p:cTn id="25" dur="500"/>
                                        <p:tgtEl>
                                          <p:spTgt spid="54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73" grpId="0"/>
      <p:bldP spid="543774" grpId="0"/>
      <p:bldP spid="543777" grpId="0"/>
      <p:bldP spid="543778" grpId="0"/>
      <p:bldP spid="54378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6"/>
          <p:cNvSpPr>
            <a:spLocks noGrp="1" noChangeArrowheads="1"/>
          </p:cNvSpPr>
          <p:nvPr>
            <p:ph type="title"/>
          </p:nvPr>
        </p:nvSpPr>
        <p:spPr>
          <a:xfrm>
            <a:off x="838200" y="365125"/>
            <a:ext cx="10515600" cy="854075"/>
          </a:xfrm>
        </p:spPr>
        <p:txBody>
          <a:bodyPr/>
          <a:lstStyle/>
          <a:p>
            <a:pPr eaLnBrk="1" hangingPunct="1"/>
            <a:r>
              <a:rPr lang="en-US" altLang="en-US" dirty="0"/>
              <a:t>NOT Gate</a:t>
            </a:r>
          </a:p>
        </p:txBody>
      </p:sp>
      <p:sp>
        <p:nvSpPr>
          <p:cNvPr id="30724" name="Rectangle 7"/>
          <p:cNvSpPr>
            <a:spLocks noGrp="1" noChangeArrowheads="1"/>
          </p:cNvSpPr>
          <p:nvPr>
            <p:ph idx="1"/>
          </p:nvPr>
        </p:nvSpPr>
        <p:spPr>
          <a:xfrm>
            <a:off x="1981200" y="1219200"/>
            <a:ext cx="8382000" cy="1676400"/>
          </a:xfrm>
        </p:spPr>
        <p:txBody>
          <a:bodyPr>
            <a:normAutofit fontScale="92500"/>
          </a:bodyPr>
          <a:lstStyle/>
          <a:p>
            <a:pPr eaLnBrk="1" hangingPunct="1">
              <a:buFontTx/>
              <a:buNone/>
            </a:pPr>
            <a:r>
              <a:rPr lang="en-US" altLang="en-US"/>
              <a:t>A NOT gate accepts </a:t>
            </a:r>
            <a:r>
              <a:rPr lang="en-US" altLang="en-US" u="sng"/>
              <a:t>one</a:t>
            </a:r>
            <a:r>
              <a:rPr lang="en-US" altLang="en-US"/>
              <a:t> input signal (0 or 1) and returns the opposite signal as output.</a:t>
            </a:r>
          </a:p>
          <a:p>
            <a:pPr eaLnBrk="1" hangingPunct="1">
              <a:buFontTx/>
              <a:buNone/>
            </a:pPr>
            <a:r>
              <a:rPr lang="en-US" altLang="en-US"/>
              <a:t>In Boolean expressions, the NOT operation is represented by the ‘ mark after the value being negated.</a:t>
            </a:r>
          </a:p>
        </p:txBody>
      </p:sp>
      <p:sp>
        <p:nvSpPr>
          <p:cNvPr id="8"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A89145A0-588A-43B0-89F7-C93B5B62FBC7}" type="slidenum">
              <a:rPr lang="en-US" altLang="en-US" sz="1400" b="1"/>
              <a:pPr algn="l" eaLnBrk="1" hangingPunct="1">
                <a:spcBef>
                  <a:spcPct val="0"/>
                </a:spcBef>
                <a:buClrTx/>
                <a:buSzTx/>
                <a:buFontTx/>
                <a:buNone/>
              </a:pPr>
              <a:t>18</a:t>
            </a:fld>
            <a:endParaRPr lang="en-US" altLang="en-US" sz="1400" b="1"/>
          </a:p>
        </p:txBody>
      </p:sp>
      <p:pic>
        <p:nvPicPr>
          <p:cNvPr id="140296" name="Picture 8" descr="c04f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85344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 Box 9"/>
          <p:cNvSpPr txBox="1">
            <a:spLocks noChangeArrowheads="1"/>
          </p:cNvSpPr>
          <p:nvPr/>
        </p:nvSpPr>
        <p:spPr bwMode="auto">
          <a:xfrm>
            <a:off x="1981200" y="5867400"/>
            <a:ext cx="4364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327CB8"/>
                </a:solidFill>
              </a:rPr>
              <a:t>Figure 4.1</a:t>
            </a:r>
            <a:r>
              <a:rPr lang="en-US" altLang="en-US" sz="1400" b="1"/>
              <a:t>  Various representations of a NOT gate</a:t>
            </a:r>
          </a:p>
        </p:txBody>
      </p:sp>
      <p:sp>
        <p:nvSpPr>
          <p:cNvPr id="30727" name="Text Box 11"/>
          <p:cNvSpPr txBox="1">
            <a:spLocks noChangeArrowheads="1"/>
          </p:cNvSpPr>
          <p:nvPr/>
        </p:nvSpPr>
        <p:spPr bwMode="auto">
          <a:xfrm>
            <a:off x="6629400" y="6019801"/>
            <a:ext cx="2438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b="1">
                <a:latin typeface="Times New Roman" panose="02020603050405020304" pitchFamily="18" charset="0"/>
              </a:rPr>
              <a:t>Inversion Bubble</a:t>
            </a:r>
          </a:p>
        </p:txBody>
      </p:sp>
      <p:sp>
        <p:nvSpPr>
          <p:cNvPr id="30728" name="Line 12"/>
          <p:cNvSpPr>
            <a:spLocks noChangeShapeType="1"/>
          </p:cNvSpPr>
          <p:nvPr/>
        </p:nvSpPr>
        <p:spPr bwMode="auto">
          <a:xfrm flipH="1" flipV="1">
            <a:off x="6400800" y="5029200"/>
            <a:ext cx="609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2858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wipe(left)">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a:xfrm>
            <a:off x="838200" y="365125"/>
            <a:ext cx="10515600" cy="777875"/>
          </a:xfrm>
        </p:spPr>
        <p:txBody>
          <a:bodyPr/>
          <a:lstStyle/>
          <a:p>
            <a:pPr eaLnBrk="1" hangingPunct="1"/>
            <a:r>
              <a:rPr lang="en-US" altLang="en-US" dirty="0"/>
              <a:t>AND Gate</a:t>
            </a:r>
          </a:p>
        </p:txBody>
      </p:sp>
      <p:sp>
        <p:nvSpPr>
          <p:cNvPr id="31748" name="Rectangle 7"/>
          <p:cNvSpPr>
            <a:spLocks noGrp="1" noChangeArrowheads="1"/>
          </p:cNvSpPr>
          <p:nvPr>
            <p:ph idx="1"/>
          </p:nvPr>
        </p:nvSpPr>
        <p:spPr>
          <a:xfrm>
            <a:off x="1981200" y="1143000"/>
            <a:ext cx="8229600" cy="2133600"/>
          </a:xfrm>
        </p:spPr>
        <p:txBody>
          <a:bodyPr/>
          <a:lstStyle/>
          <a:p>
            <a:pPr eaLnBrk="1" hangingPunct="1">
              <a:lnSpc>
                <a:spcPct val="80000"/>
              </a:lnSpc>
              <a:buFontTx/>
              <a:buNone/>
            </a:pPr>
            <a:r>
              <a:rPr lang="en-US" altLang="en-US" sz="2000"/>
              <a:t>An AND gate accepts </a:t>
            </a:r>
            <a:r>
              <a:rPr lang="en-US" altLang="en-US" sz="2000" u="sng"/>
              <a:t>two</a:t>
            </a:r>
            <a:r>
              <a:rPr lang="en-US" altLang="en-US" sz="2000"/>
              <a:t> input signals</a:t>
            </a:r>
          </a:p>
          <a:p>
            <a:pPr eaLnBrk="1" hangingPunct="1">
              <a:lnSpc>
                <a:spcPct val="80000"/>
              </a:lnSpc>
              <a:buFontTx/>
              <a:buNone/>
            </a:pPr>
            <a:r>
              <a:rPr lang="en-US" altLang="en-US" sz="2000"/>
              <a:t>If both are 1, the output is 1; otherwise, </a:t>
            </a:r>
          </a:p>
          <a:p>
            <a:pPr eaLnBrk="1" hangingPunct="1">
              <a:lnSpc>
                <a:spcPct val="50000"/>
              </a:lnSpc>
              <a:buFontTx/>
              <a:buNone/>
            </a:pPr>
            <a:r>
              <a:rPr lang="en-US" altLang="en-US" sz="2000"/>
              <a:t>the output is 0</a:t>
            </a:r>
          </a:p>
          <a:p>
            <a:pPr eaLnBrk="1" hangingPunct="1">
              <a:lnSpc>
                <a:spcPct val="50000"/>
              </a:lnSpc>
              <a:buFontTx/>
              <a:buNone/>
            </a:pPr>
            <a:r>
              <a:rPr lang="en-US" altLang="en-US" sz="2000"/>
              <a:t>In Boolean expressions, the AND operation is</a:t>
            </a:r>
          </a:p>
          <a:p>
            <a:pPr eaLnBrk="1" hangingPunct="1">
              <a:lnSpc>
                <a:spcPct val="50000"/>
              </a:lnSpc>
              <a:buFontTx/>
              <a:buNone/>
            </a:pPr>
            <a:r>
              <a:rPr lang="en-US" altLang="en-US" sz="2000"/>
              <a:t> represented using a single dot (.)</a:t>
            </a:r>
          </a:p>
          <a:p>
            <a:pPr eaLnBrk="1" hangingPunct="1">
              <a:lnSpc>
                <a:spcPct val="50000"/>
              </a:lnSpc>
              <a:buFontTx/>
              <a:buNone/>
            </a:pPr>
            <a:r>
              <a:rPr lang="en-US" altLang="en-US" sz="2000"/>
              <a:t>It is also written as AB.</a:t>
            </a:r>
          </a:p>
        </p:txBody>
      </p:sp>
      <p:sp>
        <p:nvSpPr>
          <p:cNvPr id="6"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CFDB21A6-66CD-4EBD-8F51-09CF63B36209}" type="slidenum">
              <a:rPr lang="en-US" altLang="en-US" sz="1400" b="1"/>
              <a:pPr algn="l" eaLnBrk="1" hangingPunct="1">
                <a:spcBef>
                  <a:spcPct val="0"/>
                </a:spcBef>
                <a:buClrTx/>
                <a:buSzTx/>
                <a:buFontTx/>
                <a:buNone/>
              </a:pPr>
              <a:t>19</a:t>
            </a:fld>
            <a:endParaRPr lang="en-US" altLang="en-US" sz="1400" b="1"/>
          </a:p>
        </p:txBody>
      </p:sp>
      <p:sp>
        <p:nvSpPr>
          <p:cNvPr id="31749" name="Text Box 9"/>
          <p:cNvSpPr txBox="1">
            <a:spLocks noChangeArrowheads="1"/>
          </p:cNvSpPr>
          <p:nvPr/>
        </p:nvSpPr>
        <p:spPr bwMode="auto">
          <a:xfrm>
            <a:off x="2286001" y="5867400"/>
            <a:ext cx="4481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327CB8"/>
                </a:solidFill>
              </a:rPr>
              <a:t>Figure 4.2</a:t>
            </a:r>
            <a:r>
              <a:rPr lang="en-US" altLang="en-US" sz="1400" b="1"/>
              <a:t>  Various representations of an AND gate</a:t>
            </a:r>
          </a:p>
        </p:txBody>
      </p:sp>
      <p:pic>
        <p:nvPicPr>
          <p:cNvPr id="31750" name="Picture 10" descr="17606_02_003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29000"/>
            <a:ext cx="7391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7604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838200" y="365126"/>
            <a:ext cx="10515600" cy="717550"/>
          </a:xfrm>
        </p:spPr>
        <p:txBody>
          <a:bodyPr/>
          <a:lstStyle/>
          <a:p>
            <a:pPr eaLnBrk="1" hangingPunct="1"/>
            <a:r>
              <a:rPr lang="en-US" altLang="en-US" dirty="0"/>
              <a:t>BIT – </a:t>
            </a:r>
            <a:r>
              <a:rPr lang="en-US" altLang="en-US" dirty="0" err="1">
                <a:solidFill>
                  <a:schemeClr val="accent2"/>
                </a:solidFill>
              </a:rPr>
              <a:t>BI</a:t>
            </a:r>
            <a:r>
              <a:rPr lang="en-US" altLang="en-US" dirty="0" err="1"/>
              <a:t>nary</a:t>
            </a:r>
            <a:r>
              <a:rPr lang="en-US" altLang="en-US" dirty="0"/>
              <a:t> </a:t>
            </a:r>
            <a:r>
              <a:rPr lang="en-US" altLang="en-US" dirty="0" err="1"/>
              <a:t>digi</a:t>
            </a:r>
            <a:r>
              <a:rPr lang="en-US" altLang="en-US" dirty="0" err="1">
                <a:solidFill>
                  <a:schemeClr val="accent2"/>
                </a:solidFill>
              </a:rPr>
              <a:t>T</a:t>
            </a:r>
            <a:endParaRPr lang="en-US" altLang="en-US" dirty="0">
              <a:solidFill>
                <a:schemeClr val="accent2"/>
              </a:solidFill>
            </a:endParaRPr>
          </a:p>
        </p:txBody>
      </p:sp>
      <p:sp>
        <p:nvSpPr>
          <p:cNvPr id="523268" name="Rectangle 4"/>
          <p:cNvSpPr>
            <a:spLocks noGrp="1" noChangeArrowheads="1"/>
          </p:cNvSpPr>
          <p:nvPr>
            <p:ph idx="1"/>
          </p:nvPr>
        </p:nvSpPr>
        <p:spPr>
          <a:xfrm>
            <a:off x="1828800" y="1219200"/>
            <a:ext cx="8534400" cy="2362200"/>
          </a:xfrm>
          <a:noFill/>
        </p:spPr>
        <p:txBody>
          <a:bodyPr>
            <a:normAutofit lnSpcReduction="10000"/>
          </a:bodyPr>
          <a:lstStyle/>
          <a:p>
            <a:pPr eaLnBrk="1" hangingPunct="1">
              <a:lnSpc>
                <a:spcPct val="90000"/>
              </a:lnSpc>
            </a:pPr>
            <a:r>
              <a:rPr lang="en-US" altLang="en-US" sz="2000" b="1" dirty="0"/>
              <a:t>Bit</a:t>
            </a:r>
            <a:r>
              <a:rPr lang="en-US" altLang="en-US" sz="2000" dirty="0"/>
              <a:t> (Binary Digit) = Basic unit of information, </a:t>
            </a:r>
            <a:r>
              <a:rPr lang="en-US" altLang="en-US" sz="2000" u="sng" dirty="0"/>
              <a:t>representing one of two discrete states</a:t>
            </a:r>
            <a:r>
              <a:rPr lang="en-US" altLang="en-US" sz="2000" dirty="0"/>
              <a:t>.  The smallest unit of information within the computer.  </a:t>
            </a:r>
          </a:p>
          <a:p>
            <a:pPr eaLnBrk="1" hangingPunct="1">
              <a:lnSpc>
                <a:spcPct val="90000"/>
              </a:lnSpc>
            </a:pPr>
            <a:r>
              <a:rPr lang="en-US" altLang="en-US" sz="2000" dirty="0"/>
              <a:t>The only thing a computer understands.</a:t>
            </a:r>
          </a:p>
          <a:p>
            <a:pPr eaLnBrk="1" hangingPunct="1">
              <a:lnSpc>
                <a:spcPct val="90000"/>
              </a:lnSpc>
            </a:pPr>
            <a:r>
              <a:rPr lang="en-US" altLang="en-US" sz="2000" dirty="0"/>
              <a:t>Abbreviation: </a:t>
            </a:r>
            <a:r>
              <a:rPr lang="en-US" altLang="en-US" sz="2000" b="1" dirty="0"/>
              <a:t>b</a:t>
            </a:r>
          </a:p>
          <a:p>
            <a:pPr eaLnBrk="1" hangingPunct="1">
              <a:lnSpc>
                <a:spcPct val="90000"/>
              </a:lnSpc>
            </a:pPr>
            <a:r>
              <a:rPr lang="en-US" altLang="en-US" sz="2000" dirty="0"/>
              <a:t>Bit has one of two values:  </a:t>
            </a:r>
          </a:p>
          <a:p>
            <a:pPr lvl="1" eaLnBrk="1" hangingPunct="1">
              <a:lnSpc>
                <a:spcPct val="90000"/>
              </a:lnSpc>
            </a:pPr>
            <a:r>
              <a:rPr lang="en-US" altLang="en-US" sz="2000" u="sng" dirty="0"/>
              <a:t>0 (off) or 1 (on)</a:t>
            </a:r>
          </a:p>
          <a:p>
            <a:pPr lvl="1" eaLnBrk="1" hangingPunct="1">
              <a:lnSpc>
                <a:spcPct val="90000"/>
              </a:lnSpc>
            </a:pPr>
            <a:r>
              <a:rPr lang="en-US" altLang="en-US" sz="2000" u="sng" dirty="0"/>
              <a:t>0 (False) or 1 (True)</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9BD418C4-3C79-49C6-98F9-EBAE3AD8C160}" type="slidenum">
              <a:rPr lang="en-US" altLang="en-US" sz="1000"/>
              <a:pPr eaLnBrk="1" hangingPunct="1">
                <a:spcBef>
                  <a:spcPct val="0"/>
                </a:spcBef>
                <a:buClrTx/>
                <a:buSzTx/>
                <a:buFontTx/>
                <a:buNone/>
              </a:pPr>
              <a:t>2</a:t>
            </a:fld>
            <a:endParaRPr lang="en-US" altLang="en-US" sz="1000"/>
          </a:p>
        </p:txBody>
      </p:sp>
      <p:pic>
        <p:nvPicPr>
          <p:cNvPr id="14341" name="Picture 3" descr="FIG3-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98888"/>
            <a:ext cx="403860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3" name="Object 2"/>
          <p:cNvGraphicFramePr>
            <a:graphicFrameLocks/>
          </p:cNvGraphicFramePr>
          <p:nvPr/>
        </p:nvGraphicFramePr>
        <p:xfrm>
          <a:off x="1981200" y="4724400"/>
          <a:ext cx="1060450" cy="1690688"/>
        </p:xfrm>
        <a:graphic>
          <a:graphicData uri="http://schemas.openxmlformats.org/presentationml/2006/ole">
            <mc:AlternateContent xmlns:mc="http://schemas.openxmlformats.org/markup-compatibility/2006">
              <mc:Choice xmlns:v="urn:schemas-microsoft-com:vml" Requires="v">
                <p:oleObj spid="_x0000_s1034" name="Microsoft Drawing 1.01" r:id="rId5" imgW="282267" imgH="444076" progId="MSDraw.1.01">
                  <p:embed/>
                </p:oleObj>
              </mc:Choice>
              <mc:Fallback>
                <p:oleObj name="Microsoft Drawing 1.01" r:id="rId5" imgW="282267" imgH="444076" progId="MSDraw.1.01">
                  <p:embed/>
                  <p:pic>
                    <p:nvPicPr>
                      <p:cNvPr id="14343"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724400"/>
                        <a:ext cx="1060450"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4344" name="Object 3"/>
          <p:cNvGraphicFramePr>
            <a:graphicFrameLocks/>
          </p:cNvGraphicFramePr>
          <p:nvPr/>
        </p:nvGraphicFramePr>
        <p:xfrm>
          <a:off x="3276600" y="4343400"/>
          <a:ext cx="2565400" cy="2211388"/>
        </p:xfrm>
        <a:graphic>
          <a:graphicData uri="http://schemas.openxmlformats.org/presentationml/2006/ole">
            <mc:AlternateContent xmlns:mc="http://schemas.openxmlformats.org/markup-compatibility/2006">
              <mc:Choice xmlns:v="urn:schemas-microsoft-com:vml" Requires="v">
                <p:oleObj spid="_x0000_s1035" name="Microsoft Drawing 1.01" r:id="rId7" imgW="698125" imgH="603123" progId="MSDraw.1.01">
                  <p:embed/>
                </p:oleObj>
              </mc:Choice>
              <mc:Fallback>
                <p:oleObj name="Microsoft Drawing 1.01" r:id="rId7" imgW="698125" imgH="603123" progId="MSDraw.1.01">
                  <p:embed/>
                  <p:pic>
                    <p:nvPicPr>
                      <p:cNvPr id="14344"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343400"/>
                        <a:ext cx="2565400"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345" name="Text Box 7"/>
          <p:cNvSpPr txBox="1">
            <a:spLocks noChangeArrowheads="1"/>
          </p:cNvSpPr>
          <p:nvPr/>
        </p:nvSpPr>
        <p:spPr bwMode="auto">
          <a:xfrm>
            <a:off x="2209800" y="3962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b="1"/>
              <a:t>OFF</a:t>
            </a:r>
          </a:p>
        </p:txBody>
      </p:sp>
      <p:sp>
        <p:nvSpPr>
          <p:cNvPr id="14346" name="Text Box 8"/>
          <p:cNvSpPr txBox="1">
            <a:spLocks noChangeArrowheads="1"/>
          </p:cNvSpPr>
          <p:nvPr/>
        </p:nvSpPr>
        <p:spPr bwMode="auto">
          <a:xfrm>
            <a:off x="41148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b="1"/>
              <a:t>ON</a:t>
            </a:r>
          </a:p>
        </p:txBody>
      </p:sp>
      <p:pic>
        <p:nvPicPr>
          <p:cNvPr id="1434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7201" y="2590800"/>
            <a:ext cx="12668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348" name="Oval 10"/>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23275" name="Oval 11"/>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1854310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8">
                                            <p:txEl>
                                              <p:pRg st="4" end="4"/>
                                            </p:txEl>
                                          </p:spTgt>
                                        </p:tgtEl>
                                        <p:attrNameLst>
                                          <p:attrName>style.visibility</p:attrName>
                                        </p:attrNameLst>
                                      </p:cBhvr>
                                      <p:to>
                                        <p:strVal val="visible"/>
                                      </p:to>
                                    </p:set>
                                    <p:animEffect transition="in" filter="blinds(horizontal)">
                                      <p:cBhvr>
                                        <p:cTn id="7" dur="500"/>
                                        <p:tgtEl>
                                          <p:spTgt spid="52326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3268">
                                            <p:txEl>
                                              <p:pRg st="5" end="5"/>
                                            </p:txEl>
                                          </p:spTgt>
                                        </p:tgtEl>
                                        <p:attrNameLst>
                                          <p:attrName>style.visibility</p:attrName>
                                        </p:attrNameLst>
                                      </p:cBhvr>
                                      <p:to>
                                        <p:strVal val="visible"/>
                                      </p:to>
                                    </p:set>
                                    <p:animEffect transition="in" filter="blinds(horizontal)">
                                      <p:cBhvr>
                                        <p:cTn id="10" dur="500"/>
                                        <p:tgtEl>
                                          <p:spTgt spid="523268">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3275"/>
                                        </p:tgtEl>
                                        <p:attrNameLst>
                                          <p:attrName>style.visibility</p:attrName>
                                        </p:attrNameLst>
                                      </p:cBhvr>
                                      <p:to>
                                        <p:strVal val="visible"/>
                                      </p:to>
                                    </p:set>
                                    <p:animEffect transition="in" filter="blinds(horizontal)">
                                      <p:cBhvr>
                                        <p:cTn id="13" dur="500"/>
                                        <p:tgtEl>
                                          <p:spTgt spid="52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6"/>
          <p:cNvSpPr>
            <a:spLocks noGrp="1" noChangeArrowheads="1"/>
          </p:cNvSpPr>
          <p:nvPr>
            <p:ph type="title"/>
          </p:nvPr>
        </p:nvSpPr>
        <p:spPr/>
        <p:txBody>
          <a:bodyPr/>
          <a:lstStyle/>
          <a:p>
            <a:pPr eaLnBrk="1" hangingPunct="1"/>
            <a:r>
              <a:rPr lang="en-US" altLang="en-US"/>
              <a:t>OR Gate</a:t>
            </a:r>
          </a:p>
        </p:txBody>
      </p:sp>
      <p:sp>
        <p:nvSpPr>
          <p:cNvPr id="32772" name="Rectangle 7"/>
          <p:cNvSpPr>
            <a:spLocks noGrp="1" noChangeArrowheads="1"/>
          </p:cNvSpPr>
          <p:nvPr>
            <p:ph idx="1"/>
          </p:nvPr>
        </p:nvSpPr>
        <p:spPr>
          <a:xfrm>
            <a:off x="1905000" y="1295400"/>
            <a:ext cx="8382000" cy="2209800"/>
          </a:xfrm>
        </p:spPr>
        <p:txBody>
          <a:bodyPr/>
          <a:lstStyle/>
          <a:p>
            <a:pPr eaLnBrk="1" hangingPunct="1">
              <a:buFontTx/>
              <a:buNone/>
            </a:pPr>
            <a:r>
              <a:rPr lang="en-US" altLang="en-US"/>
              <a:t>An OR gate accepts two input signals</a:t>
            </a:r>
          </a:p>
          <a:p>
            <a:pPr eaLnBrk="1" hangingPunct="1">
              <a:buFontTx/>
              <a:buNone/>
            </a:pPr>
            <a:r>
              <a:rPr lang="en-US" altLang="en-US"/>
              <a:t>If both are 0, the output is 0; otherwise,</a:t>
            </a:r>
          </a:p>
          <a:p>
            <a:pPr eaLnBrk="1" hangingPunct="1">
              <a:lnSpc>
                <a:spcPct val="50000"/>
              </a:lnSpc>
              <a:buFontTx/>
              <a:buNone/>
            </a:pPr>
            <a:r>
              <a:rPr lang="en-US" altLang="en-US"/>
              <a:t>the output is 1</a:t>
            </a:r>
          </a:p>
        </p:txBody>
      </p:sp>
      <p:sp>
        <p:nvSpPr>
          <p:cNvPr id="6"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379169C3-8B56-420A-84EF-C05C8BCE9DDF}" type="slidenum">
              <a:rPr lang="en-US" altLang="en-US" sz="1400" b="1"/>
              <a:pPr algn="l" eaLnBrk="1" hangingPunct="1">
                <a:spcBef>
                  <a:spcPct val="0"/>
                </a:spcBef>
                <a:buClrTx/>
                <a:buSzTx/>
                <a:buFontTx/>
                <a:buNone/>
              </a:pPr>
              <a:t>20</a:t>
            </a:fld>
            <a:endParaRPr lang="en-US" altLang="en-US" sz="1400" b="1"/>
          </a:p>
        </p:txBody>
      </p:sp>
      <p:sp>
        <p:nvSpPr>
          <p:cNvPr id="32773" name="Text Box 9"/>
          <p:cNvSpPr txBox="1">
            <a:spLocks noChangeArrowheads="1"/>
          </p:cNvSpPr>
          <p:nvPr/>
        </p:nvSpPr>
        <p:spPr bwMode="auto">
          <a:xfrm>
            <a:off x="1981200" y="5943600"/>
            <a:ext cx="4254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327CB8"/>
                </a:solidFill>
              </a:rPr>
              <a:t>Figure 4.3</a:t>
            </a:r>
            <a:r>
              <a:rPr lang="en-US" altLang="en-US" sz="1400" b="1"/>
              <a:t>  Various representations of a OR gate</a:t>
            </a:r>
          </a:p>
        </p:txBody>
      </p:sp>
      <p:pic>
        <p:nvPicPr>
          <p:cNvPr id="32774" name="Picture 12" descr="17606_02_003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24200"/>
            <a:ext cx="6705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9571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a:t>XOR Gate</a:t>
            </a:r>
          </a:p>
        </p:txBody>
      </p:sp>
      <p:sp>
        <p:nvSpPr>
          <p:cNvPr id="6" name="Slide Number Placeholder 2"/>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3132AC1C-C45C-4ACE-8B25-BD763429B53F}" type="slidenum">
              <a:rPr lang="en-US" altLang="en-US" sz="1400" b="1"/>
              <a:pPr algn="l" eaLnBrk="1" hangingPunct="1">
                <a:spcBef>
                  <a:spcPct val="0"/>
                </a:spcBef>
                <a:buClrTx/>
                <a:buSzTx/>
                <a:buFontTx/>
                <a:buNone/>
              </a:pPr>
              <a:t>21</a:t>
            </a:fld>
            <a:endParaRPr lang="en-US" altLang="en-US" sz="1400" b="1"/>
          </a:p>
        </p:txBody>
      </p:sp>
      <p:sp>
        <p:nvSpPr>
          <p:cNvPr id="33796" name="Text Box 5"/>
          <p:cNvSpPr txBox="1">
            <a:spLocks noChangeArrowheads="1"/>
          </p:cNvSpPr>
          <p:nvPr/>
        </p:nvSpPr>
        <p:spPr bwMode="auto">
          <a:xfrm>
            <a:off x="1905000" y="5638800"/>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327CB8"/>
                </a:solidFill>
              </a:rPr>
              <a:t>Figure 4.4</a:t>
            </a:r>
            <a:r>
              <a:rPr lang="en-US" altLang="en-US" sz="1400" b="1"/>
              <a:t>  Various representations of an XOR gate</a:t>
            </a:r>
          </a:p>
        </p:txBody>
      </p:sp>
      <p:sp>
        <p:nvSpPr>
          <p:cNvPr id="33797" name="Rectangle 6"/>
          <p:cNvSpPr>
            <a:spLocks noChangeArrowheads="1"/>
          </p:cNvSpPr>
          <p:nvPr/>
        </p:nvSpPr>
        <p:spPr bwMode="auto">
          <a:xfrm>
            <a:off x="1905000" y="1600200"/>
            <a:ext cx="8229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800"/>
              <a:t>An XOR gate (</a:t>
            </a:r>
            <a:r>
              <a:rPr lang="en-US" altLang="en-US" sz="2800" i="1"/>
              <a:t>exclusive</a:t>
            </a:r>
            <a:r>
              <a:rPr lang="en-US" altLang="en-US" sz="2800"/>
              <a:t> OR) accepts two input signals</a:t>
            </a:r>
          </a:p>
          <a:p>
            <a:pPr eaLnBrk="1" hangingPunct="1">
              <a:lnSpc>
                <a:spcPct val="150000"/>
              </a:lnSpc>
              <a:spcBef>
                <a:spcPct val="0"/>
              </a:spcBef>
              <a:buClrTx/>
              <a:buSzTx/>
              <a:buFontTx/>
              <a:buNone/>
            </a:pPr>
            <a:r>
              <a:rPr lang="en-US" altLang="en-US" sz="2800"/>
              <a:t>If both are the same, the output is 0; otherwise,</a:t>
            </a:r>
          </a:p>
          <a:p>
            <a:pPr eaLnBrk="1" hangingPunct="1">
              <a:spcBef>
                <a:spcPct val="0"/>
              </a:spcBef>
              <a:buClrTx/>
              <a:buSzTx/>
              <a:buFontTx/>
              <a:buNone/>
            </a:pPr>
            <a:r>
              <a:rPr lang="en-US" altLang="en-US" sz="2800"/>
              <a:t>the output is 1</a:t>
            </a:r>
          </a:p>
          <a:p>
            <a:pPr eaLnBrk="1" hangingPunct="1">
              <a:spcBef>
                <a:spcPct val="0"/>
              </a:spcBef>
              <a:buClrTx/>
              <a:buSzTx/>
              <a:buFontTx/>
              <a:buNone/>
            </a:pPr>
            <a:endParaRPr lang="en-US" altLang="en-US"/>
          </a:p>
        </p:txBody>
      </p:sp>
      <p:pic>
        <p:nvPicPr>
          <p:cNvPr id="33798" name="Picture 7" descr="17606_02_004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429000"/>
            <a:ext cx="60563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5046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p:txBody>
          <a:bodyPr/>
          <a:lstStyle/>
          <a:p>
            <a:pPr eaLnBrk="1" hangingPunct="1"/>
            <a:r>
              <a:rPr lang="en-US" altLang="en-US"/>
              <a:t>XOR Gate</a:t>
            </a:r>
          </a:p>
        </p:txBody>
      </p:sp>
      <p:sp>
        <p:nvSpPr>
          <p:cNvPr id="34820" name="Rectangle 7"/>
          <p:cNvSpPr>
            <a:spLocks noGrp="1" noChangeArrowheads="1"/>
          </p:cNvSpPr>
          <p:nvPr>
            <p:ph idx="1"/>
          </p:nvPr>
        </p:nvSpPr>
        <p:spPr>
          <a:xfrm>
            <a:off x="1981200" y="1676400"/>
            <a:ext cx="8382000" cy="4572000"/>
          </a:xfrm>
        </p:spPr>
        <p:txBody>
          <a:bodyPr/>
          <a:lstStyle/>
          <a:p>
            <a:pPr eaLnBrk="1" hangingPunct="1">
              <a:spcBef>
                <a:spcPct val="30000"/>
              </a:spcBef>
              <a:buFontTx/>
              <a:buNone/>
            </a:pPr>
            <a:r>
              <a:rPr lang="en-US" altLang="en-US"/>
              <a:t>Note the difference between the </a:t>
            </a:r>
            <a:r>
              <a:rPr lang="en-US" altLang="en-US">
                <a:solidFill>
                  <a:srgbClr val="FFCC99"/>
                </a:solidFill>
              </a:rPr>
              <a:t>XOR</a:t>
            </a:r>
            <a:r>
              <a:rPr lang="en-US" altLang="en-US"/>
              <a:t> gate </a:t>
            </a:r>
            <a:br>
              <a:rPr lang="en-US" altLang="en-US"/>
            </a:br>
            <a:r>
              <a:rPr lang="en-US" altLang="en-US"/>
              <a:t>and the </a:t>
            </a:r>
            <a:r>
              <a:rPr lang="en-US" altLang="en-US">
                <a:solidFill>
                  <a:srgbClr val="33CCCC"/>
                </a:solidFill>
              </a:rPr>
              <a:t>OR</a:t>
            </a:r>
            <a:r>
              <a:rPr lang="en-US" altLang="en-US"/>
              <a:t> gate; they differ only in one </a:t>
            </a:r>
            <a:br>
              <a:rPr lang="en-US" altLang="en-US"/>
            </a:br>
            <a:r>
              <a:rPr lang="en-US" altLang="en-US"/>
              <a:t>input situation</a:t>
            </a:r>
          </a:p>
          <a:p>
            <a:pPr eaLnBrk="1" hangingPunct="1">
              <a:spcBef>
                <a:spcPct val="30000"/>
              </a:spcBef>
              <a:buFontTx/>
              <a:buNone/>
            </a:pPr>
            <a:r>
              <a:rPr lang="en-US" altLang="en-US"/>
              <a:t>When both input signals are 1, the OR gate produces a 1 and the XOR produces a 0</a:t>
            </a:r>
          </a:p>
          <a:p>
            <a:pPr eaLnBrk="1" hangingPunct="1">
              <a:spcBef>
                <a:spcPct val="30000"/>
              </a:spcBef>
              <a:buFontTx/>
              <a:buNone/>
            </a:pPr>
            <a:endParaRPr lang="en-US" altLang="en-US"/>
          </a:p>
          <a:p>
            <a:pPr eaLnBrk="1" hangingPunct="1">
              <a:spcBef>
                <a:spcPct val="30000"/>
              </a:spcBef>
              <a:buFontTx/>
              <a:buNone/>
            </a:pPr>
            <a:r>
              <a:rPr lang="en-US" altLang="en-US"/>
              <a:t>XOR is called the </a:t>
            </a:r>
            <a:r>
              <a:rPr lang="en-US" altLang="en-US" i="1"/>
              <a:t>exclusive OR</a:t>
            </a:r>
            <a:endParaRPr lang="en-US" altLang="en-US"/>
          </a:p>
        </p:txBody>
      </p:sp>
      <p:sp>
        <p:nvSpPr>
          <p:cNvPr id="4"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FBB285E1-D3C6-433B-9496-07CCA09A4637}" type="slidenum">
              <a:rPr lang="en-US" altLang="en-US" sz="1400" b="1"/>
              <a:pPr algn="l" eaLnBrk="1" hangingPunct="1">
                <a:spcBef>
                  <a:spcPct val="0"/>
                </a:spcBef>
                <a:buClrTx/>
                <a:buSzTx/>
                <a:buFontTx/>
                <a:buNone/>
              </a:pPr>
              <a:t>22</a:t>
            </a:fld>
            <a:endParaRPr lang="en-US" altLang="en-US" sz="1400" b="1"/>
          </a:p>
        </p:txBody>
      </p:sp>
    </p:spTree>
    <p:extLst>
      <p:ext uri="{BB962C8B-B14F-4D97-AF65-F5344CB8AC3E}">
        <p14:creationId xmlns:p14="http://schemas.microsoft.com/office/powerpoint/2010/main" val="4679146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eaLnBrk="1" hangingPunct="1"/>
            <a:r>
              <a:rPr lang="en-US" altLang="en-US"/>
              <a:t>NAND Gate</a:t>
            </a:r>
          </a:p>
        </p:txBody>
      </p:sp>
      <p:sp>
        <p:nvSpPr>
          <p:cNvPr id="35843" name="Rectangle 7"/>
          <p:cNvSpPr>
            <a:spLocks noGrp="1" noChangeArrowheads="1"/>
          </p:cNvSpPr>
          <p:nvPr>
            <p:ph idx="1"/>
          </p:nvPr>
        </p:nvSpPr>
        <p:spPr>
          <a:xfrm>
            <a:off x="1981200" y="1676400"/>
            <a:ext cx="8229600" cy="1066800"/>
          </a:xfrm>
        </p:spPr>
        <p:txBody>
          <a:bodyPr>
            <a:normAutofit fontScale="92500" lnSpcReduction="10000"/>
          </a:bodyPr>
          <a:lstStyle/>
          <a:p>
            <a:pPr eaLnBrk="1" hangingPunct="1">
              <a:lnSpc>
                <a:spcPct val="90000"/>
              </a:lnSpc>
              <a:buFontTx/>
              <a:buNone/>
            </a:pPr>
            <a:r>
              <a:rPr lang="en-US" altLang="en-US"/>
              <a:t>The NAND gate accepts two input signals</a:t>
            </a:r>
          </a:p>
          <a:p>
            <a:pPr eaLnBrk="1" hangingPunct="1">
              <a:lnSpc>
                <a:spcPct val="90000"/>
              </a:lnSpc>
              <a:buFontTx/>
              <a:buNone/>
            </a:pPr>
            <a:r>
              <a:rPr lang="en-US" altLang="en-US"/>
              <a:t>If both are 1, the output is 0; otherwise,</a:t>
            </a:r>
          </a:p>
          <a:p>
            <a:pPr eaLnBrk="1" hangingPunct="1">
              <a:lnSpc>
                <a:spcPct val="30000"/>
              </a:lnSpc>
              <a:buFontTx/>
              <a:buNone/>
            </a:pPr>
            <a:r>
              <a:rPr lang="en-US" altLang="en-US"/>
              <a:t>the output is 1. </a:t>
            </a:r>
          </a:p>
        </p:txBody>
      </p:sp>
      <p:pic>
        <p:nvPicPr>
          <p:cNvPr id="144392" name="Picture 8" descr="c04f0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29000"/>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Text Box 10"/>
          <p:cNvSpPr txBox="1">
            <a:spLocks noChangeArrowheads="1"/>
          </p:cNvSpPr>
          <p:nvPr/>
        </p:nvSpPr>
        <p:spPr bwMode="auto">
          <a:xfrm>
            <a:off x="2286000" y="5859464"/>
            <a:ext cx="472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200" b="1">
                <a:solidFill>
                  <a:srgbClr val="327CB8"/>
                </a:solidFill>
              </a:rPr>
              <a:t>Figure 4.5</a:t>
            </a:r>
            <a:r>
              <a:rPr lang="en-US" altLang="en-US" sz="1200" b="1"/>
              <a:t>  Various representations of a NAND gate</a:t>
            </a:r>
          </a:p>
        </p:txBody>
      </p:sp>
      <p:sp>
        <p:nvSpPr>
          <p:cNvPr id="35846" name="Text Box 11"/>
          <p:cNvSpPr txBox="1">
            <a:spLocks noChangeArrowheads="1"/>
          </p:cNvSpPr>
          <p:nvPr/>
        </p:nvSpPr>
        <p:spPr bwMode="auto">
          <a:xfrm>
            <a:off x="1752600" y="58674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200" b="1"/>
          </a:p>
        </p:txBody>
      </p:sp>
      <p:sp>
        <p:nvSpPr>
          <p:cNvPr id="35847" name="Text Box 12"/>
          <p:cNvSpPr txBox="1">
            <a:spLocks noChangeArrowheads="1"/>
          </p:cNvSpPr>
          <p:nvPr/>
        </p:nvSpPr>
        <p:spPr bwMode="auto">
          <a:xfrm>
            <a:off x="6232526" y="5756276"/>
            <a:ext cx="41005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a:latin typeface="Times New Roman" panose="02020603050405020304" pitchFamily="18" charset="0"/>
              </a:rPr>
              <a:t>Difference is the Inverse bubble</a:t>
            </a:r>
          </a:p>
        </p:txBody>
      </p:sp>
      <p:sp>
        <p:nvSpPr>
          <p:cNvPr id="35848" name="Line 13"/>
          <p:cNvSpPr>
            <a:spLocks noChangeShapeType="1"/>
          </p:cNvSpPr>
          <p:nvPr/>
        </p:nvSpPr>
        <p:spPr bwMode="auto">
          <a:xfrm flipH="1" flipV="1">
            <a:off x="6400800" y="4648200"/>
            <a:ext cx="609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FF5A5B02-C11B-47A2-91FE-E7FBD0B36460}" type="slidenum">
              <a:rPr lang="en-US" altLang="en-US" smtClean="0"/>
              <a:pPr/>
              <a:t>23</a:t>
            </a:fld>
            <a:endParaRPr lang="en-US" altLang="en-US"/>
          </a:p>
        </p:txBody>
      </p:sp>
    </p:spTree>
    <p:extLst>
      <p:ext uri="{BB962C8B-B14F-4D97-AF65-F5344CB8AC3E}">
        <p14:creationId xmlns:p14="http://schemas.microsoft.com/office/powerpoint/2010/main" val="1691920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4392"/>
                                        </p:tgtEl>
                                        <p:attrNameLst>
                                          <p:attrName>style.visibility</p:attrName>
                                        </p:attrNameLst>
                                      </p:cBhvr>
                                      <p:to>
                                        <p:strVal val="visible"/>
                                      </p:to>
                                    </p:set>
                                    <p:animEffect transition="in" filter="wipe(left)">
                                      <p:cBhvr>
                                        <p:cTn id="7" dur="500"/>
                                        <p:tgtEl>
                                          <p:spTgt spid="14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838200" y="365126"/>
            <a:ext cx="10515600" cy="611188"/>
          </a:xfrm>
        </p:spPr>
        <p:txBody>
          <a:bodyPr>
            <a:normAutofit fontScale="90000"/>
          </a:bodyPr>
          <a:lstStyle/>
          <a:p>
            <a:pPr eaLnBrk="1" hangingPunct="1"/>
            <a:r>
              <a:rPr lang="en-US" altLang="en-US" dirty="0"/>
              <a:t>NOR Gate</a:t>
            </a:r>
          </a:p>
        </p:txBody>
      </p:sp>
      <p:sp>
        <p:nvSpPr>
          <p:cNvPr id="36870" name="Rectangle 7"/>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p:txBody>
      </p:sp>
      <p:sp>
        <p:nvSpPr>
          <p:cNvPr id="7"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50CB4E9F-F831-476B-B23A-CC7835A07D24}" type="slidenum">
              <a:rPr lang="en-US" altLang="en-US" sz="1400" b="1"/>
              <a:pPr algn="l" eaLnBrk="1" hangingPunct="1">
                <a:spcBef>
                  <a:spcPct val="0"/>
                </a:spcBef>
                <a:buClrTx/>
                <a:buSzTx/>
                <a:buFontTx/>
                <a:buNone/>
              </a:pPr>
              <a:t>24</a:t>
            </a:fld>
            <a:endParaRPr lang="en-US" altLang="en-US" sz="1400" b="1"/>
          </a:p>
        </p:txBody>
      </p:sp>
      <p:sp>
        <p:nvSpPr>
          <p:cNvPr id="36868" name="Rectangle 5"/>
          <p:cNvSpPr>
            <a:spLocks noChangeArrowheads="1"/>
          </p:cNvSpPr>
          <p:nvPr/>
        </p:nvSpPr>
        <p:spPr bwMode="auto">
          <a:xfrm>
            <a:off x="2438400" y="5715000"/>
            <a:ext cx="6165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200" b="1">
                <a:solidFill>
                  <a:srgbClr val="327CB8"/>
                </a:solidFill>
              </a:rPr>
              <a:t>Figure 4.6</a:t>
            </a:r>
            <a:r>
              <a:rPr lang="en-US" altLang="en-US" sz="1200" b="1"/>
              <a:t>  Various representations of a NOR gate</a:t>
            </a:r>
          </a:p>
        </p:txBody>
      </p:sp>
      <p:sp>
        <p:nvSpPr>
          <p:cNvPr id="36869" name="Rectangle 6"/>
          <p:cNvSpPr>
            <a:spLocks noChangeArrowheads="1"/>
          </p:cNvSpPr>
          <p:nvPr/>
        </p:nvSpPr>
        <p:spPr bwMode="auto">
          <a:xfrm>
            <a:off x="2133600" y="976312"/>
            <a:ext cx="784860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dirty="0"/>
              <a:t>The NOR gate accepts two input signals</a:t>
            </a:r>
          </a:p>
          <a:p>
            <a:pPr eaLnBrk="1" hangingPunct="1">
              <a:lnSpc>
                <a:spcPct val="140000"/>
              </a:lnSpc>
              <a:spcBef>
                <a:spcPct val="0"/>
              </a:spcBef>
              <a:buClrTx/>
              <a:buSzTx/>
              <a:buFontTx/>
              <a:buNone/>
            </a:pPr>
            <a:r>
              <a:rPr lang="en-US" altLang="en-US" sz="1800" dirty="0"/>
              <a:t>If both are 0, the output is 1; otherwise, the output is</a:t>
            </a:r>
            <a:r>
              <a:rPr lang="en-US" altLang="en-US" sz="1800" b="1" dirty="0"/>
              <a:t> </a:t>
            </a:r>
            <a:r>
              <a:rPr lang="en-US" altLang="en-US" sz="1800" dirty="0"/>
              <a:t>0.</a:t>
            </a:r>
          </a:p>
          <a:p>
            <a:pPr eaLnBrk="1" hangingPunct="1">
              <a:lnSpc>
                <a:spcPct val="140000"/>
              </a:lnSpc>
              <a:spcBef>
                <a:spcPct val="0"/>
              </a:spcBef>
              <a:buClrTx/>
              <a:buSzTx/>
              <a:buFontTx/>
              <a:buNone/>
            </a:pPr>
            <a:endParaRPr lang="en-US" altLang="en-US" sz="1800" dirty="0"/>
          </a:p>
          <a:p>
            <a:pPr eaLnBrk="1" hangingPunct="1">
              <a:lnSpc>
                <a:spcPct val="70000"/>
              </a:lnSpc>
              <a:spcBef>
                <a:spcPct val="0"/>
              </a:spcBef>
              <a:buClrTx/>
              <a:buSzTx/>
              <a:buFontTx/>
              <a:buNone/>
            </a:pPr>
            <a:r>
              <a:rPr lang="en-US" altLang="en-US" sz="1800" dirty="0"/>
              <a:t>The NAND and NOR gates are the opposites of the AND </a:t>
            </a:r>
          </a:p>
          <a:p>
            <a:pPr eaLnBrk="1" hangingPunct="1">
              <a:lnSpc>
                <a:spcPct val="70000"/>
              </a:lnSpc>
              <a:spcBef>
                <a:spcPct val="0"/>
              </a:spcBef>
              <a:buClrTx/>
              <a:buSzTx/>
              <a:buFontTx/>
              <a:buNone/>
            </a:pPr>
            <a:r>
              <a:rPr lang="en-US" altLang="en-US" sz="1800" dirty="0"/>
              <a:t>and OR Gates.</a:t>
            </a:r>
          </a:p>
          <a:p>
            <a:pPr eaLnBrk="1" hangingPunct="1">
              <a:lnSpc>
                <a:spcPct val="70000"/>
              </a:lnSpc>
              <a:spcBef>
                <a:spcPct val="0"/>
              </a:spcBef>
              <a:buClrTx/>
              <a:buSzTx/>
              <a:buFontTx/>
              <a:buNone/>
            </a:pPr>
            <a:endParaRPr lang="en-US" altLang="en-US" sz="1800" dirty="0"/>
          </a:p>
          <a:p>
            <a:pPr eaLnBrk="1" hangingPunct="1">
              <a:lnSpc>
                <a:spcPct val="70000"/>
              </a:lnSpc>
              <a:spcBef>
                <a:spcPct val="0"/>
              </a:spcBef>
              <a:buClrTx/>
              <a:buSzTx/>
              <a:buFontTx/>
              <a:buNone/>
            </a:pPr>
            <a:r>
              <a:rPr lang="en-US" altLang="en-US" sz="1800" dirty="0"/>
              <a:t>That is, the output of a NAND gate is the </a:t>
            </a:r>
          </a:p>
          <a:p>
            <a:pPr eaLnBrk="1" hangingPunct="1">
              <a:lnSpc>
                <a:spcPct val="70000"/>
              </a:lnSpc>
              <a:spcBef>
                <a:spcPct val="0"/>
              </a:spcBef>
              <a:buClrTx/>
              <a:buSzTx/>
              <a:buFontTx/>
              <a:buNone/>
            </a:pPr>
            <a:r>
              <a:rPr lang="en-US" altLang="en-US" sz="1800" dirty="0"/>
              <a:t>same as if you took output of an AND gate and put it </a:t>
            </a:r>
          </a:p>
          <a:p>
            <a:pPr eaLnBrk="1" hangingPunct="1">
              <a:lnSpc>
                <a:spcPct val="70000"/>
              </a:lnSpc>
              <a:spcBef>
                <a:spcPct val="0"/>
              </a:spcBef>
              <a:buClrTx/>
              <a:buSzTx/>
              <a:buFontTx/>
              <a:buNone/>
            </a:pPr>
            <a:r>
              <a:rPr lang="en-US" altLang="en-US" sz="1800" dirty="0"/>
              <a:t>through an inverter (a NOT gate)</a:t>
            </a:r>
            <a:endParaRPr lang="en-US" altLang="en-US" sz="1800" dirty="0">
              <a:latin typeface="Times New Roman" panose="02020603050405020304" pitchFamily="18" charset="0"/>
            </a:endParaRPr>
          </a:p>
        </p:txBody>
      </p:sp>
      <p:pic>
        <p:nvPicPr>
          <p:cNvPr id="36871" name="Picture 8" descr="17606_02_004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438525"/>
            <a:ext cx="5867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54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noChangeArrowheads="1"/>
          </p:cNvSpPr>
          <p:nvPr>
            <p:ph type="title"/>
          </p:nvPr>
        </p:nvSpPr>
        <p:spPr/>
        <p:txBody>
          <a:bodyPr/>
          <a:lstStyle/>
          <a:p>
            <a:pPr eaLnBrk="1" hangingPunct="1"/>
            <a:r>
              <a:rPr lang="en-US" altLang="en-US"/>
              <a:t>Review of Gate Processing</a:t>
            </a:r>
          </a:p>
        </p:txBody>
      </p:sp>
      <p:sp>
        <p:nvSpPr>
          <p:cNvPr id="37892" name="Rectangle 7"/>
          <p:cNvSpPr>
            <a:spLocks noGrp="1" noChangeArrowheads="1"/>
          </p:cNvSpPr>
          <p:nvPr>
            <p:ph idx="1"/>
          </p:nvPr>
        </p:nvSpPr>
        <p:spPr/>
        <p:txBody>
          <a:bodyPr>
            <a:normAutofit/>
          </a:bodyPr>
          <a:lstStyle/>
          <a:p>
            <a:pPr eaLnBrk="1" hangingPunct="1">
              <a:buFontTx/>
              <a:buNone/>
            </a:pPr>
            <a:r>
              <a:rPr lang="en-US" altLang="en-US"/>
              <a:t>A </a:t>
            </a:r>
            <a:r>
              <a:rPr lang="en-US" altLang="en-US">
                <a:solidFill>
                  <a:srgbClr val="0000FF"/>
                </a:solidFill>
              </a:rPr>
              <a:t>NOT</a:t>
            </a:r>
            <a:r>
              <a:rPr lang="en-US" altLang="en-US"/>
              <a:t> gate </a:t>
            </a:r>
            <a:r>
              <a:rPr lang="en-US" altLang="en-US">
                <a:solidFill>
                  <a:srgbClr val="0000FF"/>
                </a:solidFill>
              </a:rPr>
              <a:t>inverts</a:t>
            </a:r>
            <a:r>
              <a:rPr lang="en-US" altLang="en-US"/>
              <a:t> its single input </a:t>
            </a:r>
          </a:p>
          <a:p>
            <a:pPr eaLnBrk="1" hangingPunct="1">
              <a:buFontTx/>
              <a:buNone/>
            </a:pPr>
            <a:r>
              <a:rPr lang="en-US" altLang="en-US"/>
              <a:t>An </a:t>
            </a:r>
            <a:r>
              <a:rPr lang="en-US" altLang="en-US">
                <a:solidFill>
                  <a:srgbClr val="0000FF"/>
                </a:solidFill>
              </a:rPr>
              <a:t>AND</a:t>
            </a:r>
            <a:r>
              <a:rPr lang="en-US" altLang="en-US"/>
              <a:t> gate produces </a:t>
            </a:r>
            <a:r>
              <a:rPr lang="en-US" altLang="en-US">
                <a:solidFill>
                  <a:srgbClr val="0000FF"/>
                </a:solidFill>
              </a:rPr>
              <a:t>1</a:t>
            </a:r>
            <a:r>
              <a:rPr lang="en-US" altLang="en-US"/>
              <a:t> if </a:t>
            </a:r>
            <a:r>
              <a:rPr lang="en-US" altLang="en-US">
                <a:solidFill>
                  <a:srgbClr val="0000FF"/>
                </a:solidFill>
              </a:rPr>
              <a:t>both</a:t>
            </a:r>
            <a:r>
              <a:rPr lang="en-US" altLang="en-US"/>
              <a:t> input values are </a:t>
            </a:r>
            <a:r>
              <a:rPr lang="en-US" altLang="en-US">
                <a:solidFill>
                  <a:srgbClr val="0000FF"/>
                </a:solidFill>
              </a:rPr>
              <a:t>1</a:t>
            </a:r>
            <a:endParaRPr lang="en-US" altLang="en-US"/>
          </a:p>
          <a:p>
            <a:pPr eaLnBrk="1" hangingPunct="1">
              <a:buFontTx/>
              <a:buNone/>
            </a:pPr>
            <a:r>
              <a:rPr lang="en-US" altLang="en-US"/>
              <a:t>An </a:t>
            </a:r>
            <a:r>
              <a:rPr lang="en-US" altLang="en-US">
                <a:solidFill>
                  <a:srgbClr val="0000FF"/>
                </a:solidFill>
              </a:rPr>
              <a:t>OR</a:t>
            </a:r>
            <a:r>
              <a:rPr lang="en-US" altLang="en-US"/>
              <a:t> gate produces </a:t>
            </a:r>
            <a:r>
              <a:rPr lang="en-US" altLang="en-US">
                <a:solidFill>
                  <a:srgbClr val="0000FF"/>
                </a:solidFill>
              </a:rPr>
              <a:t>0</a:t>
            </a:r>
            <a:r>
              <a:rPr lang="en-US" altLang="en-US"/>
              <a:t> if </a:t>
            </a:r>
            <a:r>
              <a:rPr lang="en-US" altLang="en-US">
                <a:solidFill>
                  <a:srgbClr val="0000FF"/>
                </a:solidFill>
              </a:rPr>
              <a:t>both</a:t>
            </a:r>
            <a:r>
              <a:rPr lang="en-US" altLang="en-US"/>
              <a:t> input values are </a:t>
            </a:r>
            <a:r>
              <a:rPr lang="en-US" altLang="en-US">
                <a:solidFill>
                  <a:srgbClr val="0000FF"/>
                </a:solidFill>
              </a:rPr>
              <a:t>0</a:t>
            </a:r>
          </a:p>
          <a:p>
            <a:pPr eaLnBrk="1" hangingPunct="1">
              <a:buFontTx/>
              <a:buNone/>
            </a:pPr>
            <a:r>
              <a:rPr lang="en-US" altLang="en-US"/>
              <a:t>An </a:t>
            </a:r>
            <a:r>
              <a:rPr lang="en-US" altLang="en-US">
                <a:solidFill>
                  <a:srgbClr val="0000FF"/>
                </a:solidFill>
              </a:rPr>
              <a:t>XOR</a:t>
            </a:r>
            <a:r>
              <a:rPr lang="en-US" altLang="en-US"/>
              <a:t> gate produces </a:t>
            </a:r>
            <a:r>
              <a:rPr lang="en-US" altLang="en-US">
                <a:solidFill>
                  <a:srgbClr val="0000FF"/>
                </a:solidFill>
              </a:rPr>
              <a:t>0</a:t>
            </a:r>
            <a:r>
              <a:rPr lang="en-US" altLang="en-US"/>
              <a:t> if input values are the </a:t>
            </a:r>
            <a:r>
              <a:rPr lang="en-US" altLang="en-US">
                <a:solidFill>
                  <a:srgbClr val="0000FF"/>
                </a:solidFill>
              </a:rPr>
              <a:t>same</a:t>
            </a:r>
            <a:endParaRPr lang="en-US" altLang="en-US"/>
          </a:p>
          <a:p>
            <a:pPr eaLnBrk="1" hangingPunct="1">
              <a:buFontTx/>
              <a:buNone/>
            </a:pPr>
            <a:r>
              <a:rPr lang="en-US" altLang="en-US"/>
              <a:t>A </a:t>
            </a:r>
            <a:r>
              <a:rPr lang="en-US" altLang="en-US">
                <a:solidFill>
                  <a:srgbClr val="0000FF"/>
                </a:solidFill>
              </a:rPr>
              <a:t>NAND</a:t>
            </a:r>
            <a:r>
              <a:rPr lang="en-US" altLang="en-US"/>
              <a:t> gate produces </a:t>
            </a:r>
            <a:r>
              <a:rPr lang="en-US" altLang="en-US">
                <a:solidFill>
                  <a:srgbClr val="0000FF"/>
                </a:solidFill>
              </a:rPr>
              <a:t>0</a:t>
            </a:r>
            <a:r>
              <a:rPr lang="en-US" altLang="en-US"/>
              <a:t> if </a:t>
            </a:r>
            <a:r>
              <a:rPr lang="en-US" altLang="en-US">
                <a:solidFill>
                  <a:srgbClr val="0000FF"/>
                </a:solidFill>
              </a:rPr>
              <a:t>both</a:t>
            </a:r>
            <a:r>
              <a:rPr lang="en-US" altLang="en-US"/>
              <a:t> inputs are </a:t>
            </a:r>
            <a:r>
              <a:rPr lang="en-US" altLang="en-US">
                <a:solidFill>
                  <a:srgbClr val="0000FF"/>
                </a:solidFill>
              </a:rPr>
              <a:t>1</a:t>
            </a:r>
            <a:endParaRPr lang="en-US" altLang="en-US"/>
          </a:p>
          <a:p>
            <a:pPr eaLnBrk="1" hangingPunct="1">
              <a:buFontTx/>
              <a:buNone/>
            </a:pPr>
            <a:r>
              <a:rPr lang="en-US" altLang="en-US"/>
              <a:t>A </a:t>
            </a:r>
            <a:r>
              <a:rPr lang="en-US" altLang="en-US">
                <a:solidFill>
                  <a:srgbClr val="0000FF"/>
                </a:solidFill>
              </a:rPr>
              <a:t>NOR</a:t>
            </a:r>
            <a:r>
              <a:rPr lang="en-US" altLang="en-US"/>
              <a:t> gate produces a </a:t>
            </a:r>
            <a:r>
              <a:rPr lang="en-US" altLang="en-US">
                <a:solidFill>
                  <a:srgbClr val="0000FF"/>
                </a:solidFill>
              </a:rPr>
              <a:t>1</a:t>
            </a:r>
            <a:r>
              <a:rPr lang="en-US" altLang="en-US"/>
              <a:t> if both inputs are </a:t>
            </a:r>
            <a:r>
              <a:rPr lang="en-US" altLang="en-US">
                <a:solidFill>
                  <a:srgbClr val="0000FF"/>
                </a:solidFill>
              </a:rPr>
              <a:t>0</a:t>
            </a:r>
            <a:endParaRPr lang="en-US" altLang="en-US"/>
          </a:p>
        </p:txBody>
      </p:sp>
      <p:sp>
        <p:nvSpPr>
          <p:cNvPr id="4"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8E16EEE3-FF35-4A78-AD17-BE44BC2982F1}" type="slidenum">
              <a:rPr lang="en-US" altLang="en-US" sz="1400" b="1"/>
              <a:pPr algn="l" eaLnBrk="1" hangingPunct="1">
                <a:spcBef>
                  <a:spcPct val="0"/>
                </a:spcBef>
                <a:buClrTx/>
                <a:buSzTx/>
                <a:buFontTx/>
                <a:buNone/>
              </a:pPr>
              <a:t>25</a:t>
            </a:fld>
            <a:endParaRPr lang="en-US" altLang="en-US" sz="1400" b="1"/>
          </a:p>
        </p:txBody>
      </p:sp>
    </p:spTree>
    <p:extLst>
      <p:ext uri="{BB962C8B-B14F-4D97-AF65-F5344CB8AC3E}">
        <p14:creationId xmlns:p14="http://schemas.microsoft.com/office/powerpoint/2010/main" val="39810760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6"/>
          <p:cNvSpPr>
            <a:spLocks noGrp="1" noChangeArrowheads="1"/>
          </p:cNvSpPr>
          <p:nvPr>
            <p:ph type="title"/>
          </p:nvPr>
        </p:nvSpPr>
        <p:spPr/>
        <p:txBody>
          <a:bodyPr/>
          <a:lstStyle/>
          <a:p>
            <a:pPr eaLnBrk="1" hangingPunct="1"/>
            <a:r>
              <a:rPr lang="en-US" altLang="en-US"/>
              <a:t>Gates with More Inputs</a:t>
            </a:r>
          </a:p>
        </p:txBody>
      </p:sp>
      <p:sp>
        <p:nvSpPr>
          <p:cNvPr id="38916" name="Rectangle 7"/>
          <p:cNvSpPr>
            <a:spLocks noGrp="1" noChangeArrowheads="1"/>
          </p:cNvSpPr>
          <p:nvPr>
            <p:ph idx="1"/>
          </p:nvPr>
        </p:nvSpPr>
        <p:spPr>
          <a:xfrm>
            <a:off x="1981200" y="1676400"/>
            <a:ext cx="8229600" cy="1676400"/>
          </a:xfrm>
        </p:spPr>
        <p:txBody>
          <a:bodyPr>
            <a:normAutofit lnSpcReduction="10000"/>
          </a:bodyPr>
          <a:lstStyle/>
          <a:p>
            <a:pPr eaLnBrk="1" hangingPunct="1">
              <a:lnSpc>
                <a:spcPct val="90000"/>
              </a:lnSpc>
              <a:buFontTx/>
              <a:buNone/>
            </a:pPr>
            <a:r>
              <a:rPr lang="en-US" altLang="en-US"/>
              <a:t>Gates can be designed to accept three or more input values</a:t>
            </a:r>
          </a:p>
          <a:p>
            <a:pPr eaLnBrk="1" hangingPunct="1">
              <a:lnSpc>
                <a:spcPct val="90000"/>
              </a:lnSpc>
              <a:buFontTx/>
              <a:buNone/>
            </a:pPr>
            <a:r>
              <a:rPr lang="en-US" altLang="en-US"/>
              <a:t>A three-input </a:t>
            </a:r>
            <a:r>
              <a:rPr lang="en-US" altLang="en-US">
                <a:solidFill>
                  <a:srgbClr val="0000FF"/>
                </a:solidFill>
              </a:rPr>
              <a:t>AND</a:t>
            </a:r>
            <a:r>
              <a:rPr lang="en-US" altLang="en-US"/>
              <a:t> gate, for example, produces an output of </a:t>
            </a:r>
            <a:r>
              <a:rPr lang="en-US" altLang="en-US">
                <a:solidFill>
                  <a:srgbClr val="0000FF"/>
                </a:solidFill>
              </a:rPr>
              <a:t>1</a:t>
            </a:r>
            <a:r>
              <a:rPr lang="en-US" altLang="en-US"/>
              <a:t> only if all input values are </a:t>
            </a:r>
            <a:r>
              <a:rPr lang="en-US" altLang="en-US">
                <a:solidFill>
                  <a:srgbClr val="0000FF"/>
                </a:solidFill>
              </a:rPr>
              <a:t>1</a:t>
            </a:r>
            <a:endParaRPr lang="en-US" altLang="en-US"/>
          </a:p>
        </p:txBody>
      </p:sp>
      <p:sp>
        <p:nvSpPr>
          <p:cNvPr id="6"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177AA7C3-073F-4205-826B-722FCFE3E9D7}" type="slidenum">
              <a:rPr lang="en-US" altLang="en-US" sz="1400" b="1"/>
              <a:pPr algn="l" eaLnBrk="1" hangingPunct="1">
                <a:spcBef>
                  <a:spcPct val="0"/>
                </a:spcBef>
                <a:buClrTx/>
                <a:buSzTx/>
                <a:buFontTx/>
                <a:buNone/>
              </a:pPr>
              <a:t>26</a:t>
            </a:fld>
            <a:endParaRPr lang="en-US" altLang="en-US" sz="1400" b="1"/>
          </a:p>
        </p:txBody>
      </p:sp>
      <p:sp>
        <p:nvSpPr>
          <p:cNvPr id="38917" name="Text Box 9"/>
          <p:cNvSpPr txBox="1">
            <a:spLocks noChangeArrowheads="1"/>
          </p:cNvSpPr>
          <p:nvPr/>
        </p:nvSpPr>
        <p:spPr bwMode="auto">
          <a:xfrm>
            <a:off x="2971801" y="6400800"/>
            <a:ext cx="5351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400" b="1">
                <a:solidFill>
                  <a:srgbClr val="327CB8"/>
                </a:solidFill>
              </a:rPr>
              <a:t>Figure 4.7</a:t>
            </a:r>
            <a:r>
              <a:rPr lang="en-US" altLang="en-US" sz="1400" b="1"/>
              <a:t>  Various representations of a three-input AND gate</a:t>
            </a:r>
          </a:p>
        </p:txBody>
      </p:sp>
      <p:pic>
        <p:nvPicPr>
          <p:cNvPr id="38918" name="Picture 10" descr="17606_02_004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5200"/>
            <a:ext cx="662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6640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752600" y="1600200"/>
            <a:ext cx="8534400" cy="4114800"/>
          </a:xfrm>
        </p:spPr>
        <p:txBody>
          <a:bodyPr/>
          <a:lstStyle/>
          <a:p>
            <a:pPr eaLnBrk="1" hangingPunct="1">
              <a:buClr>
                <a:srgbClr val="2D2D8A"/>
              </a:buClr>
            </a:pPr>
            <a:r>
              <a:rPr lang="en-US" altLang="en-US" b="1" smtClean="0"/>
              <a:t>Flip-flop:</a:t>
            </a:r>
            <a:r>
              <a:rPr lang="en-US" altLang="en-US" smtClean="0"/>
              <a:t> A circuit built from gates that can store one bit.</a:t>
            </a:r>
          </a:p>
          <a:p>
            <a:pPr lvl="1" eaLnBrk="1" hangingPunct="1">
              <a:buClr>
                <a:srgbClr val="2D2D8A"/>
              </a:buClr>
            </a:pPr>
            <a:r>
              <a:rPr lang="en-US" altLang="en-US" smtClean="0"/>
              <a:t>One input line is used to set its stored value to 1</a:t>
            </a:r>
          </a:p>
          <a:p>
            <a:pPr lvl="1" eaLnBrk="1" hangingPunct="1">
              <a:buClr>
                <a:srgbClr val="2D2D8A"/>
              </a:buClr>
            </a:pPr>
            <a:r>
              <a:rPr lang="en-US" altLang="en-US" smtClean="0"/>
              <a:t>One input line is used to set its stored value to 0</a:t>
            </a:r>
          </a:p>
          <a:p>
            <a:pPr lvl="1" eaLnBrk="1" hangingPunct="1">
              <a:buClr>
                <a:srgbClr val="2D2D8A"/>
              </a:buClr>
            </a:pPr>
            <a:r>
              <a:rPr lang="en-US" altLang="en-US" smtClean="0"/>
              <a:t>While both input lines are 0, the most recently stored value is preserved</a:t>
            </a:r>
          </a:p>
        </p:txBody>
      </p:sp>
      <p:sp>
        <p:nvSpPr>
          <p:cNvPr id="17411" name="Rectangle 2"/>
          <p:cNvSpPr>
            <a:spLocks noGrp="1" noChangeArrowheads="1"/>
          </p:cNvSpPr>
          <p:nvPr>
            <p:ph type="title"/>
          </p:nvPr>
        </p:nvSpPr>
        <p:spPr/>
        <p:txBody>
          <a:bodyPr/>
          <a:lstStyle/>
          <a:p>
            <a:pPr eaLnBrk="1" hangingPunct="1">
              <a:defRPr/>
            </a:pPr>
            <a:r>
              <a:rPr lang="en-US" smtClean="0"/>
              <a:t>Flip-flops</a:t>
            </a:r>
          </a:p>
        </p:txBody>
      </p:sp>
      <p:sp>
        <p:nvSpPr>
          <p:cNvPr id="4" name="Slide Number Placeholder 3"/>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2205FDA9-5535-4C82-9C6A-A4D0583B4B92}" type="slidenum">
              <a:rPr lang="en-US" altLang="en-US" sz="1000">
                <a:latin typeface="Arial" panose="020B0604020202020204" pitchFamily="34" charset="0"/>
              </a:rPr>
              <a:pPr/>
              <a:t>27</a:t>
            </a:fld>
            <a:endParaRPr lang="en-US" altLang="en-US" sz="1000">
              <a:latin typeface="Arial" panose="020B0604020202020204" pitchFamily="34" charset="0"/>
            </a:endParaRPr>
          </a:p>
        </p:txBody>
      </p:sp>
    </p:spTree>
    <p:extLst>
      <p:ext uri="{BB962C8B-B14F-4D97-AF65-F5344CB8AC3E}">
        <p14:creationId xmlns:p14="http://schemas.microsoft.com/office/powerpoint/2010/main" val="1519834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4" descr="fig_01_03"/>
          <p:cNvPicPr preferRelativeResize="0">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97238" y="1600200"/>
            <a:ext cx="5465762" cy="4343400"/>
          </a:xfrm>
          <a:noFill/>
        </p:spPr>
      </p:pic>
      <p:sp>
        <p:nvSpPr>
          <p:cNvPr id="18435" name="Rectangle 2"/>
          <p:cNvSpPr>
            <a:spLocks noGrp="1" noChangeArrowheads="1"/>
          </p:cNvSpPr>
          <p:nvPr>
            <p:ph type="title"/>
          </p:nvPr>
        </p:nvSpPr>
        <p:spPr>
          <a:xfrm>
            <a:off x="1981200" y="0"/>
            <a:ext cx="8305800" cy="1143000"/>
          </a:xfrm>
        </p:spPr>
        <p:txBody>
          <a:bodyPr/>
          <a:lstStyle/>
          <a:p>
            <a:pPr eaLnBrk="1" hangingPunct="1">
              <a:defRPr/>
            </a:pPr>
            <a:r>
              <a:rPr lang="en-US" b="0" smtClean="0"/>
              <a:t>Figure 1.3</a:t>
            </a:r>
            <a:r>
              <a:rPr lang="en-US" smtClean="0"/>
              <a:t>  A simple flip-flop circuit</a:t>
            </a:r>
          </a:p>
        </p:txBody>
      </p:sp>
      <p:sp>
        <p:nvSpPr>
          <p:cNvPr id="4" name="Slide Number Placeholder 3"/>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3A5025D0-DE9B-4171-8BC5-D7898684F609}" type="slidenum">
              <a:rPr lang="en-US" altLang="en-US" sz="1000">
                <a:latin typeface="Arial" panose="020B0604020202020204" pitchFamily="34" charset="0"/>
              </a:rPr>
              <a:pPr/>
              <a:t>28</a:t>
            </a:fld>
            <a:endParaRPr lang="en-US" altLang="en-US" sz="1000">
              <a:latin typeface="Arial" panose="020B0604020202020204" pitchFamily="34" charset="0"/>
            </a:endParaRPr>
          </a:p>
        </p:txBody>
      </p:sp>
    </p:spTree>
    <p:extLst>
      <p:ext uri="{BB962C8B-B14F-4D97-AF65-F5344CB8AC3E}">
        <p14:creationId xmlns:p14="http://schemas.microsoft.com/office/powerpoint/2010/main" val="6137350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981200" y="228600"/>
            <a:ext cx="8305800" cy="1143000"/>
          </a:xfrm>
        </p:spPr>
        <p:txBody>
          <a:bodyPr>
            <a:normAutofit fontScale="90000"/>
          </a:bodyPr>
          <a:lstStyle/>
          <a:p>
            <a:pPr eaLnBrk="1" hangingPunct="1">
              <a:defRPr/>
            </a:pPr>
            <a:r>
              <a:rPr lang="en-US" b="0" smtClean="0"/>
              <a:t>Figure 1.4</a:t>
            </a:r>
            <a:r>
              <a:rPr lang="en-US" smtClean="0"/>
              <a:t>  Setting the output of a flip-flop to 1</a:t>
            </a:r>
          </a:p>
        </p:txBody>
      </p:sp>
      <p:sp>
        <p:nvSpPr>
          <p:cNvPr id="4" name="Slide Number Placeholder 3"/>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28FC3CB0-1AD2-4268-BF46-B3F1A6AEF879}" type="slidenum">
              <a:rPr lang="en-US" altLang="en-US" sz="1000">
                <a:latin typeface="Arial" panose="020B0604020202020204" pitchFamily="34" charset="0"/>
              </a:rPr>
              <a:pPr/>
              <a:t>29</a:t>
            </a:fld>
            <a:endParaRPr lang="en-US" altLang="en-US" sz="1000">
              <a:latin typeface="Arial" panose="020B0604020202020204" pitchFamily="34" charset="0"/>
            </a:endParaRP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28776"/>
            <a:ext cx="54864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7441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Bits</a:t>
            </a:r>
          </a:p>
        </p:txBody>
      </p:sp>
      <p:sp>
        <p:nvSpPr>
          <p:cNvPr id="15365" name="Rectangle 3"/>
          <p:cNvSpPr>
            <a:spLocks noGrp="1" noChangeArrowheads="1"/>
          </p:cNvSpPr>
          <p:nvPr>
            <p:ph idx="1"/>
          </p:nvPr>
        </p:nvSpPr>
        <p:spPr>
          <a:xfrm>
            <a:off x="1905000" y="3505200"/>
            <a:ext cx="4191000" cy="3048000"/>
          </a:xfrm>
        </p:spPr>
        <p:txBody>
          <a:bodyPr/>
          <a:lstStyle/>
          <a:p>
            <a:pPr eaLnBrk="1" hangingPunct="1"/>
            <a:r>
              <a:rPr lang="en-US" altLang="en-US" sz="2000"/>
              <a:t>Two patterns are known as the state of the bit.</a:t>
            </a:r>
          </a:p>
          <a:p>
            <a:pPr eaLnBrk="1" hangingPunct="1"/>
            <a:r>
              <a:rPr lang="en-US" altLang="en-US" sz="2000"/>
              <a:t>For example, magnetic encoding of information on tapes, floppy disks, and hard disks are done with positive or negative polarity.</a:t>
            </a:r>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C6CF2CF3-F0AF-4333-9847-83A6D8DC599A}" type="slidenum">
              <a:rPr lang="en-US" altLang="en-US" sz="1000"/>
              <a:pPr eaLnBrk="1" hangingPunct="1">
                <a:spcBef>
                  <a:spcPct val="0"/>
                </a:spcBef>
                <a:buClrTx/>
                <a:buSzTx/>
                <a:buFontTx/>
                <a:buNone/>
              </a:pPr>
              <a:t>3</a:t>
            </a:fld>
            <a:endParaRPr lang="en-US" altLang="en-US" sz="1000"/>
          </a:p>
        </p:txBody>
      </p:sp>
      <p:pic>
        <p:nvPicPr>
          <p:cNvPr id="153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667001"/>
            <a:ext cx="82978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5"/>
          <p:cNvSpPr>
            <a:spLocks noChangeArrowheads="1"/>
          </p:cNvSpPr>
          <p:nvPr/>
        </p:nvSpPr>
        <p:spPr bwMode="auto">
          <a:xfrm>
            <a:off x="2209800" y="1143001"/>
            <a:ext cx="777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i="1"/>
              <a:t>The boxes illustrate a position where magnetism may be set and sensed; </a:t>
            </a:r>
            <a:r>
              <a:rPr lang="en-US" altLang="en-US" sz="2000" i="1">
                <a:solidFill>
                  <a:srgbClr val="FF0000"/>
                </a:solidFill>
              </a:rPr>
              <a:t>pluses (red)</a:t>
            </a:r>
            <a:r>
              <a:rPr lang="en-US" altLang="en-US" sz="2000" i="1"/>
              <a:t> indicate magnetism of </a:t>
            </a:r>
            <a:r>
              <a:rPr lang="en-US" altLang="en-US" sz="2000" i="1">
                <a:solidFill>
                  <a:srgbClr val="FF0000"/>
                </a:solidFill>
              </a:rPr>
              <a:t>positive polarity (1 bit)</a:t>
            </a:r>
            <a:r>
              <a:rPr lang="en-US" altLang="en-US" sz="2000" i="1"/>
              <a:t>, interpreted as </a:t>
            </a:r>
            <a:r>
              <a:rPr lang="ja-JP" altLang="en-US" sz="2000" i="1"/>
              <a:t>“</a:t>
            </a:r>
            <a:r>
              <a:rPr lang="en-US" altLang="ja-JP" sz="2000" i="1">
                <a:solidFill>
                  <a:srgbClr val="FF0000"/>
                </a:solidFill>
              </a:rPr>
              <a:t>present</a:t>
            </a:r>
            <a:r>
              <a:rPr lang="ja-JP" altLang="en-US" sz="2000" i="1"/>
              <a:t>”</a:t>
            </a:r>
            <a:r>
              <a:rPr lang="en-US" altLang="ja-JP" sz="2000" i="1"/>
              <a:t> and </a:t>
            </a:r>
            <a:r>
              <a:rPr lang="en-US" altLang="ja-JP" sz="2000" i="1">
                <a:solidFill>
                  <a:schemeClr val="accent2"/>
                </a:solidFill>
              </a:rPr>
              <a:t>minuses (blue) (0 bit).</a:t>
            </a:r>
            <a:endParaRPr lang="en-US" altLang="en-US" sz="2000" i="1">
              <a:solidFill>
                <a:schemeClr val="accent2"/>
              </a:solidFill>
            </a:endParaRPr>
          </a:p>
        </p:txBody>
      </p:sp>
      <p:pic>
        <p:nvPicPr>
          <p:cNvPr id="15368" name="Picture 6"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5814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7"/>
          <p:cNvSpPr txBox="1">
            <a:spLocks noChangeArrowheads="1"/>
          </p:cNvSpPr>
          <p:nvPr/>
        </p:nvSpPr>
        <p:spPr bwMode="auto">
          <a:xfrm>
            <a:off x="19812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0" name="Text Box 8"/>
          <p:cNvSpPr txBox="1">
            <a:spLocks noChangeArrowheads="1"/>
          </p:cNvSpPr>
          <p:nvPr/>
        </p:nvSpPr>
        <p:spPr bwMode="auto">
          <a:xfrm>
            <a:off x="35814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1" name="Text Box 9"/>
          <p:cNvSpPr txBox="1">
            <a:spLocks noChangeArrowheads="1"/>
          </p:cNvSpPr>
          <p:nvPr/>
        </p:nvSpPr>
        <p:spPr bwMode="auto">
          <a:xfrm>
            <a:off x="46482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2" name="Text Box 10"/>
          <p:cNvSpPr txBox="1">
            <a:spLocks noChangeArrowheads="1"/>
          </p:cNvSpPr>
          <p:nvPr/>
        </p:nvSpPr>
        <p:spPr bwMode="auto">
          <a:xfrm>
            <a:off x="51816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3" name="Text Box 11"/>
          <p:cNvSpPr txBox="1">
            <a:spLocks noChangeArrowheads="1"/>
          </p:cNvSpPr>
          <p:nvPr/>
        </p:nvSpPr>
        <p:spPr bwMode="auto">
          <a:xfrm>
            <a:off x="57150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4" name="Text Box 12"/>
          <p:cNvSpPr txBox="1">
            <a:spLocks noChangeArrowheads="1"/>
          </p:cNvSpPr>
          <p:nvPr/>
        </p:nvSpPr>
        <p:spPr bwMode="auto">
          <a:xfrm>
            <a:off x="67056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5" name="Text Box 13"/>
          <p:cNvSpPr txBox="1">
            <a:spLocks noChangeArrowheads="1"/>
          </p:cNvSpPr>
          <p:nvPr/>
        </p:nvSpPr>
        <p:spPr bwMode="auto">
          <a:xfrm>
            <a:off x="83058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6" name="Text Box 14"/>
          <p:cNvSpPr txBox="1">
            <a:spLocks noChangeArrowheads="1"/>
          </p:cNvSpPr>
          <p:nvPr/>
        </p:nvSpPr>
        <p:spPr bwMode="auto">
          <a:xfrm>
            <a:off x="93726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chemeClr val="accent2"/>
                </a:solidFill>
              </a:rPr>
              <a:t>0</a:t>
            </a:r>
          </a:p>
        </p:txBody>
      </p:sp>
      <p:sp>
        <p:nvSpPr>
          <p:cNvPr id="15377" name="Text Box 15"/>
          <p:cNvSpPr txBox="1">
            <a:spLocks noChangeArrowheads="1"/>
          </p:cNvSpPr>
          <p:nvPr/>
        </p:nvSpPr>
        <p:spPr bwMode="auto">
          <a:xfrm>
            <a:off x="25146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78" name="Text Box 16"/>
          <p:cNvSpPr txBox="1">
            <a:spLocks noChangeArrowheads="1"/>
          </p:cNvSpPr>
          <p:nvPr/>
        </p:nvSpPr>
        <p:spPr bwMode="auto">
          <a:xfrm>
            <a:off x="30480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79" name="Text Box 17"/>
          <p:cNvSpPr txBox="1">
            <a:spLocks noChangeArrowheads="1"/>
          </p:cNvSpPr>
          <p:nvPr/>
        </p:nvSpPr>
        <p:spPr bwMode="auto">
          <a:xfrm>
            <a:off x="41148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80" name="Text Box 18"/>
          <p:cNvSpPr txBox="1">
            <a:spLocks noChangeArrowheads="1"/>
          </p:cNvSpPr>
          <p:nvPr/>
        </p:nvSpPr>
        <p:spPr bwMode="auto">
          <a:xfrm>
            <a:off x="61722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81" name="Text Box 19"/>
          <p:cNvSpPr txBox="1">
            <a:spLocks noChangeArrowheads="1"/>
          </p:cNvSpPr>
          <p:nvPr/>
        </p:nvSpPr>
        <p:spPr bwMode="auto">
          <a:xfrm>
            <a:off x="72390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82" name="Text Box 20"/>
          <p:cNvSpPr txBox="1">
            <a:spLocks noChangeArrowheads="1"/>
          </p:cNvSpPr>
          <p:nvPr/>
        </p:nvSpPr>
        <p:spPr bwMode="auto">
          <a:xfrm>
            <a:off x="77724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83" name="Text Box 21"/>
          <p:cNvSpPr txBox="1">
            <a:spLocks noChangeArrowheads="1"/>
          </p:cNvSpPr>
          <p:nvPr/>
        </p:nvSpPr>
        <p:spPr bwMode="auto">
          <a:xfrm>
            <a:off x="88392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
        <p:nvSpPr>
          <p:cNvPr id="15384" name="Text Box 22"/>
          <p:cNvSpPr txBox="1">
            <a:spLocks noChangeArrowheads="1"/>
          </p:cNvSpPr>
          <p:nvPr/>
        </p:nvSpPr>
        <p:spPr bwMode="auto">
          <a:xfrm>
            <a:off x="9829800" y="2209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FF0000"/>
                </a:solidFill>
              </a:rPr>
              <a:t>1</a:t>
            </a:r>
          </a:p>
        </p:txBody>
      </p:sp>
    </p:spTree>
    <p:extLst>
      <p:ext uri="{BB962C8B-B14F-4D97-AF65-F5344CB8AC3E}">
        <p14:creationId xmlns:p14="http://schemas.microsoft.com/office/powerpoint/2010/main" val="2007191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228600"/>
            <a:ext cx="8305800" cy="1143000"/>
          </a:xfrm>
        </p:spPr>
        <p:txBody>
          <a:bodyPr>
            <a:normAutofit fontScale="90000"/>
          </a:bodyPr>
          <a:lstStyle/>
          <a:p>
            <a:pPr eaLnBrk="1" hangingPunct="1"/>
            <a:r>
              <a:rPr lang="en-US" altLang="en-US" b="0" smtClean="0"/>
              <a:t>Figure 1.4</a:t>
            </a:r>
            <a:r>
              <a:rPr lang="en-US" altLang="en-US" smtClean="0"/>
              <a:t>  Setting the output of a flip-flop to 1 (continued)</a:t>
            </a:r>
          </a:p>
        </p:txBody>
      </p:sp>
      <p:sp>
        <p:nvSpPr>
          <p:cNvPr id="4" name="Slide Number Placeholder 2"/>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57DBD370-34CE-41B5-B06C-814BFD1E62B0}" type="slidenum">
              <a:rPr lang="en-US" altLang="en-US" sz="1000">
                <a:latin typeface="Arial" panose="020B0604020202020204" pitchFamily="34" charset="0"/>
              </a:rPr>
              <a:pPr/>
              <a:t>30</a:t>
            </a:fld>
            <a:endParaRPr lang="en-US" altLang="en-US" sz="1000">
              <a:latin typeface="Arial" panose="020B0604020202020204" pitchFamily="34" charset="0"/>
            </a:endParaRPr>
          </a:p>
        </p:txBody>
      </p:sp>
      <p:pic>
        <p:nvPicPr>
          <p:cNvPr id="14340" name="Picture 6" descr="fig_01_04"/>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t="32687" b="34622"/>
          <a:stretch>
            <a:fillRect/>
          </a:stretch>
        </p:blipFill>
        <p:spPr bwMode="auto">
          <a:xfrm>
            <a:off x="3276600" y="1600200"/>
            <a:ext cx="56007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2304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28600"/>
            <a:ext cx="8305800" cy="1143000"/>
          </a:xfrm>
        </p:spPr>
        <p:txBody>
          <a:bodyPr>
            <a:normAutofit fontScale="90000"/>
          </a:bodyPr>
          <a:lstStyle/>
          <a:p>
            <a:pPr eaLnBrk="1" hangingPunct="1"/>
            <a:r>
              <a:rPr lang="en-US" altLang="en-US" b="0" smtClean="0"/>
              <a:t>Figure 1.4</a:t>
            </a:r>
            <a:r>
              <a:rPr lang="en-US" altLang="en-US" smtClean="0"/>
              <a:t>  Setting the output of a flip-flop to 1 (continued)</a:t>
            </a:r>
          </a:p>
        </p:txBody>
      </p:sp>
      <p:sp>
        <p:nvSpPr>
          <p:cNvPr id="4" name="Slide Number Placeholder 2"/>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8025C25A-29C7-4148-94D8-18F20D226DC6}" type="slidenum">
              <a:rPr lang="en-US" altLang="en-US" sz="1000">
                <a:latin typeface="Arial" panose="020B0604020202020204" pitchFamily="34" charset="0"/>
              </a:rPr>
              <a:pPr/>
              <a:t>31</a:t>
            </a:fld>
            <a:endParaRPr lang="en-US" altLang="en-US" sz="1000">
              <a:latin typeface="Arial" panose="020B0604020202020204" pitchFamily="34" charset="0"/>
            </a:endParaRP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56007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97991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4" descr="fig_01_05"/>
          <p:cNvPicPr preferRelativeResize="0">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59100" y="2117725"/>
            <a:ext cx="6350000" cy="3079750"/>
          </a:xfrm>
          <a:noFill/>
        </p:spPr>
      </p:pic>
      <p:sp>
        <p:nvSpPr>
          <p:cNvPr id="22531" name="Rectangle 2"/>
          <p:cNvSpPr>
            <a:spLocks noGrp="1" noChangeArrowheads="1"/>
          </p:cNvSpPr>
          <p:nvPr>
            <p:ph type="title"/>
          </p:nvPr>
        </p:nvSpPr>
        <p:spPr>
          <a:xfrm>
            <a:off x="1981200" y="228600"/>
            <a:ext cx="8305800" cy="1143000"/>
          </a:xfrm>
        </p:spPr>
        <p:txBody>
          <a:bodyPr>
            <a:normAutofit fontScale="90000"/>
          </a:bodyPr>
          <a:lstStyle/>
          <a:p>
            <a:pPr eaLnBrk="1" hangingPunct="1">
              <a:defRPr/>
            </a:pPr>
            <a:r>
              <a:rPr lang="en-US" b="0" smtClean="0"/>
              <a:t>Figure 1.5</a:t>
            </a:r>
            <a:r>
              <a:rPr lang="en-US" smtClean="0"/>
              <a:t>  Another way of constructing a flip-flop</a:t>
            </a:r>
          </a:p>
        </p:txBody>
      </p:sp>
      <p:sp>
        <p:nvSpPr>
          <p:cNvPr id="4" name="Slide Number Placeholder 3"/>
          <p:cNvSpPr>
            <a:spLocks noGrp="1"/>
          </p:cNvSpPr>
          <p:nvPr>
            <p:ph type="sldNum" sz="quarter" idx="10"/>
          </p:nvPr>
        </p:nvSpPr>
        <p:spPr/>
        <p:txBody>
          <a:bodyPr/>
          <a:lstStyle>
            <a:lvl1pPr>
              <a:defRPr sz="2800" u="sng">
                <a:solidFill>
                  <a:schemeClr val="tx1"/>
                </a:solidFill>
                <a:latin typeface="Times New Roman" panose="02020603050405020304" pitchFamily="18" charset="0"/>
                <a:ea typeface="ヒラギノ角ゴ Pro W3" pitchFamily="1" charset="-128"/>
              </a:defRPr>
            </a:lvl1pPr>
            <a:lvl2pPr marL="742950" indent="-285750">
              <a:defRPr sz="2800" u="sng">
                <a:solidFill>
                  <a:schemeClr val="tx1"/>
                </a:solidFill>
                <a:latin typeface="Times New Roman" panose="02020603050405020304" pitchFamily="18" charset="0"/>
                <a:ea typeface="ヒラギノ角ゴ Pro W3" pitchFamily="1" charset="-128"/>
              </a:defRPr>
            </a:lvl2pPr>
            <a:lvl3pPr marL="1143000" indent="-228600">
              <a:defRPr sz="2800" u="sng">
                <a:solidFill>
                  <a:schemeClr val="tx1"/>
                </a:solidFill>
                <a:latin typeface="Times New Roman" panose="02020603050405020304" pitchFamily="18" charset="0"/>
                <a:ea typeface="ヒラギノ角ゴ Pro W3" pitchFamily="1" charset="-128"/>
              </a:defRPr>
            </a:lvl3pPr>
            <a:lvl4pPr marL="1600200" indent="-228600">
              <a:defRPr sz="2800" u="sng">
                <a:solidFill>
                  <a:schemeClr val="tx1"/>
                </a:solidFill>
                <a:latin typeface="Times New Roman" panose="02020603050405020304" pitchFamily="18" charset="0"/>
                <a:ea typeface="ヒラギノ角ゴ Pro W3" pitchFamily="1" charset="-128"/>
              </a:defRPr>
            </a:lvl4pPr>
            <a:lvl5pPr marL="2057400" indent="-228600">
              <a:defRPr sz="2800" u="sng">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u="sng">
                <a:solidFill>
                  <a:schemeClr val="tx1"/>
                </a:solidFill>
                <a:latin typeface="Times New Roman" panose="02020603050405020304" pitchFamily="18" charset="0"/>
                <a:ea typeface="ヒラギノ角ゴ Pro W3" pitchFamily="1" charset="-128"/>
              </a:defRPr>
            </a:lvl9pPr>
          </a:lstStyle>
          <a:p>
            <a:r>
              <a:rPr lang="en-US" altLang="en-US" sz="1000">
                <a:latin typeface="Arial" panose="020B0604020202020204" pitchFamily="34" charset="0"/>
              </a:rPr>
              <a:t>1-</a:t>
            </a:r>
            <a:fld id="{D332351C-B8C6-46EF-AB33-833297A0721D}" type="slidenum">
              <a:rPr lang="en-US" altLang="en-US" sz="1000">
                <a:latin typeface="Arial" panose="020B0604020202020204" pitchFamily="34" charset="0"/>
              </a:rPr>
              <a:pPr/>
              <a:t>32</a:t>
            </a:fld>
            <a:endParaRPr lang="en-US" altLang="en-US" sz="1000">
              <a:latin typeface="Arial" panose="020B0604020202020204" pitchFamily="34" charset="0"/>
            </a:endParaRPr>
          </a:p>
        </p:txBody>
      </p:sp>
    </p:spTree>
    <p:extLst>
      <p:ext uri="{BB962C8B-B14F-4D97-AF65-F5344CB8AC3E}">
        <p14:creationId xmlns:p14="http://schemas.microsoft.com/office/powerpoint/2010/main" val="11966580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38200" y="365125"/>
            <a:ext cx="10515600" cy="549275"/>
          </a:xfrm>
        </p:spPr>
        <p:txBody>
          <a:bodyPr>
            <a:normAutofit fontScale="90000"/>
          </a:bodyPr>
          <a:lstStyle/>
          <a:p>
            <a:r>
              <a:rPr lang="en-US" altLang="en-US" dirty="0"/>
              <a:t>GATES</a:t>
            </a:r>
          </a:p>
        </p:txBody>
      </p:sp>
      <p:pic>
        <p:nvPicPr>
          <p:cNvPr id="39941" name="Picture 1026" descr="061921290X_Fig3-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914400"/>
            <a:ext cx="7848600" cy="5816600"/>
          </a:xfrm>
          <a:noFill/>
        </p:spPr>
      </p:pic>
      <p:sp>
        <p:nvSpPr>
          <p:cNvPr id="399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234AB2C-E5C6-4396-A40A-6609719E6B27}" type="slidenum">
              <a:rPr lang="en-US" altLang="en-US" sz="1000">
                <a:latin typeface="Arial" panose="020B0604020202020204" pitchFamily="34" charset="0"/>
              </a:rPr>
              <a:pPr eaLnBrk="1" hangingPunct="1"/>
              <a:t>33</a:t>
            </a:fld>
            <a:endParaRPr lang="en-US" altLang="en-US" sz="1000">
              <a:latin typeface="Arial" panose="020B0604020202020204" pitchFamily="34" charset="0"/>
            </a:endParaRPr>
          </a:p>
        </p:txBody>
      </p:sp>
    </p:spTree>
    <p:extLst>
      <p:ext uri="{BB962C8B-B14F-4D97-AF65-F5344CB8AC3E}">
        <p14:creationId xmlns:p14="http://schemas.microsoft.com/office/powerpoint/2010/main" val="92573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6"/>
          <p:cNvSpPr>
            <a:spLocks noGrp="1" noChangeArrowheads="1"/>
          </p:cNvSpPr>
          <p:nvPr>
            <p:ph type="title"/>
          </p:nvPr>
        </p:nvSpPr>
        <p:spPr/>
        <p:txBody>
          <a:bodyPr/>
          <a:lstStyle/>
          <a:p>
            <a:pPr eaLnBrk="1" hangingPunct="1"/>
            <a:r>
              <a:rPr lang="en-US" altLang="en-US"/>
              <a:t>Combinational Circuits</a:t>
            </a:r>
          </a:p>
        </p:txBody>
      </p:sp>
      <p:sp>
        <p:nvSpPr>
          <p:cNvPr id="40964" name="Rectangle 7"/>
          <p:cNvSpPr>
            <a:spLocks noGrp="1" noChangeArrowheads="1"/>
          </p:cNvSpPr>
          <p:nvPr>
            <p:ph idx="1"/>
          </p:nvPr>
        </p:nvSpPr>
        <p:spPr/>
        <p:txBody>
          <a:bodyPr/>
          <a:lstStyle/>
          <a:p>
            <a:pPr eaLnBrk="1" hangingPunct="1">
              <a:buFontTx/>
              <a:buNone/>
            </a:pPr>
            <a:r>
              <a:rPr lang="en-US" altLang="en-US"/>
              <a:t>Gates are combined into circuits by using the output of one gate as the input for another</a:t>
            </a:r>
          </a:p>
        </p:txBody>
      </p:sp>
      <p:sp>
        <p:nvSpPr>
          <p:cNvPr id="7"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E9DAE418-E295-4DF8-90C6-918C62D37872}" type="slidenum">
              <a:rPr lang="en-US" altLang="en-US" sz="1400" b="1"/>
              <a:pPr algn="l" eaLnBrk="1" hangingPunct="1">
                <a:spcBef>
                  <a:spcPct val="0"/>
                </a:spcBef>
                <a:buClrTx/>
                <a:buSzTx/>
                <a:buFontTx/>
                <a:buNone/>
              </a:pPr>
              <a:t>34</a:t>
            </a:fld>
            <a:endParaRPr lang="en-US" altLang="en-US" sz="1400" b="1"/>
          </a:p>
        </p:txBody>
      </p:sp>
      <p:sp>
        <p:nvSpPr>
          <p:cNvPr id="40965" name="Text Box 9"/>
          <p:cNvSpPr txBox="1">
            <a:spLocks noChangeArrowheads="1"/>
          </p:cNvSpPr>
          <p:nvPr/>
        </p:nvSpPr>
        <p:spPr bwMode="auto">
          <a:xfrm>
            <a:off x="3124200" y="64008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400" b="1"/>
          </a:p>
        </p:txBody>
      </p:sp>
      <p:pic>
        <p:nvPicPr>
          <p:cNvPr id="40966" name="Picture 10" descr="17606_02_004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13" y="2620963"/>
            <a:ext cx="4210050"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11"/>
          <p:cNvSpPr txBox="1">
            <a:spLocks noChangeArrowheads="1"/>
          </p:cNvSpPr>
          <p:nvPr/>
        </p:nvSpPr>
        <p:spPr bwMode="auto">
          <a:xfrm>
            <a:off x="1766888" y="4957763"/>
            <a:ext cx="868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a:latin typeface="Times New Roman" panose="02020603050405020304" pitchFamily="18" charset="0"/>
              </a:rPr>
              <a:t>The output of the two AND gates is used as the input to the OR gate. The input A is used as input to both AND gates. The dot indicates that two lines are connected. If there is no dot consider it as “jumping over” the other without affecting each other.</a:t>
            </a:r>
          </a:p>
        </p:txBody>
      </p:sp>
    </p:spTree>
    <p:extLst>
      <p:ext uri="{BB962C8B-B14F-4D97-AF65-F5344CB8AC3E}">
        <p14:creationId xmlns:p14="http://schemas.microsoft.com/office/powerpoint/2010/main" val="140772035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838200" y="365126"/>
            <a:ext cx="10515600" cy="539752"/>
          </a:xfrm>
        </p:spPr>
        <p:txBody>
          <a:bodyPr>
            <a:normAutofit fontScale="90000"/>
          </a:bodyPr>
          <a:lstStyle/>
          <a:p>
            <a:pPr eaLnBrk="1" hangingPunct="1"/>
            <a:r>
              <a:rPr lang="en-US" altLang="en-US" dirty="0"/>
              <a:t>Combinational Circuits</a:t>
            </a:r>
          </a:p>
        </p:txBody>
      </p:sp>
      <p:sp>
        <p:nvSpPr>
          <p:cNvPr id="41988" name="Rectangle 3"/>
          <p:cNvSpPr>
            <a:spLocks noGrp="1" noChangeArrowheads="1"/>
          </p:cNvSpPr>
          <p:nvPr>
            <p:ph idx="1"/>
          </p:nvPr>
        </p:nvSpPr>
        <p:spPr>
          <a:xfrm>
            <a:off x="1828800" y="3886200"/>
            <a:ext cx="8229600" cy="1600200"/>
          </a:xfrm>
        </p:spPr>
        <p:txBody>
          <a:bodyPr/>
          <a:lstStyle/>
          <a:p>
            <a:pPr eaLnBrk="1" hangingPunct="1">
              <a:lnSpc>
                <a:spcPct val="80000"/>
              </a:lnSpc>
              <a:buFontTx/>
              <a:buNone/>
            </a:pPr>
            <a:r>
              <a:rPr lang="en-US" altLang="en-US" sz="1800"/>
              <a:t>Working backwards for X to be 1, either D must be 1 or E must be 1. Both E and D may be 1, but tat isn’t necessary. </a:t>
            </a:r>
          </a:p>
          <a:p>
            <a:pPr eaLnBrk="1" hangingPunct="1">
              <a:lnSpc>
                <a:spcPct val="80000"/>
              </a:lnSpc>
              <a:buFontTx/>
              <a:buNone/>
            </a:pPr>
            <a:r>
              <a:rPr lang="en-US" altLang="en-US" sz="1800"/>
              <a:t>Three inputs require eight rows to describe all possible input combinations</a:t>
            </a:r>
          </a:p>
          <a:p>
            <a:pPr eaLnBrk="1" hangingPunct="1">
              <a:lnSpc>
                <a:spcPct val="80000"/>
              </a:lnSpc>
              <a:buFontTx/>
              <a:buNone/>
            </a:pPr>
            <a:r>
              <a:rPr lang="en-US" altLang="en-US" sz="1800"/>
              <a:t>This same circuit using a Boolean expression is </a:t>
            </a:r>
            <a:r>
              <a:rPr lang="en-US" altLang="en-US" sz="1800">
                <a:latin typeface="Times New Roman" panose="02020603050405020304" pitchFamily="18" charset="0"/>
              </a:rPr>
              <a:t>(AB + AC)</a:t>
            </a:r>
          </a:p>
          <a:p>
            <a:pPr eaLnBrk="1" hangingPunct="1">
              <a:lnSpc>
                <a:spcPct val="80000"/>
              </a:lnSpc>
              <a:buFontTx/>
              <a:buNone/>
            </a:pPr>
            <a:endParaRPr lang="en-US" altLang="en-US" sz="1800"/>
          </a:p>
        </p:txBody>
      </p:sp>
      <p:sp>
        <p:nvSpPr>
          <p:cNvPr id="5"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21796BEC-866C-4467-A232-9D8EC820C4A1}" type="slidenum">
              <a:rPr lang="en-US" altLang="en-US" sz="1400" b="1"/>
              <a:pPr algn="l" eaLnBrk="1" hangingPunct="1">
                <a:spcBef>
                  <a:spcPct val="0"/>
                </a:spcBef>
                <a:buClrTx/>
                <a:buSzTx/>
                <a:buFontTx/>
                <a:buNone/>
              </a:pPr>
              <a:t>35</a:t>
            </a:fld>
            <a:endParaRPr lang="en-US" altLang="en-US" sz="1400" b="1"/>
          </a:p>
        </p:txBody>
      </p:sp>
      <p:pic>
        <p:nvPicPr>
          <p:cNvPr id="41989" name="Picture 8" descr="17606_02_004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066801"/>
            <a:ext cx="535781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7490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6"/>
          <p:cNvSpPr>
            <a:spLocks noGrp="1" noChangeArrowheads="1"/>
          </p:cNvSpPr>
          <p:nvPr>
            <p:ph type="title"/>
          </p:nvPr>
        </p:nvSpPr>
        <p:spPr>
          <a:xfrm>
            <a:off x="838200" y="365125"/>
            <a:ext cx="10515600" cy="576707"/>
          </a:xfrm>
        </p:spPr>
        <p:txBody>
          <a:bodyPr>
            <a:normAutofit fontScale="90000"/>
          </a:bodyPr>
          <a:lstStyle/>
          <a:p>
            <a:pPr eaLnBrk="1" hangingPunct="1"/>
            <a:r>
              <a:rPr lang="en-US" altLang="en-US" dirty="0"/>
              <a:t>Combinational Circuits</a:t>
            </a:r>
          </a:p>
        </p:txBody>
      </p:sp>
      <p:sp>
        <p:nvSpPr>
          <p:cNvPr id="43012" name="Rectangle 7"/>
          <p:cNvSpPr>
            <a:spLocks noGrp="1" noChangeArrowheads="1"/>
          </p:cNvSpPr>
          <p:nvPr>
            <p:ph idx="1"/>
          </p:nvPr>
        </p:nvSpPr>
        <p:spPr>
          <a:xfrm>
            <a:off x="2057400" y="1066800"/>
            <a:ext cx="8229600" cy="1219200"/>
          </a:xfrm>
        </p:spPr>
        <p:txBody>
          <a:bodyPr>
            <a:normAutofit fontScale="70000" lnSpcReduction="20000"/>
          </a:bodyPr>
          <a:lstStyle/>
          <a:p>
            <a:pPr eaLnBrk="1" hangingPunct="1">
              <a:buFontTx/>
              <a:buNone/>
            </a:pPr>
            <a:r>
              <a:rPr lang="en-US" altLang="en-US"/>
              <a:t>Consider the following Boolean expression </a:t>
            </a:r>
            <a:r>
              <a:rPr lang="en-US" altLang="en-US">
                <a:latin typeface="Times New Roman" panose="02020603050405020304" pitchFamily="18" charset="0"/>
              </a:rPr>
              <a:t>A(B + C)</a:t>
            </a:r>
          </a:p>
          <a:p>
            <a:pPr eaLnBrk="1" hangingPunct="1">
              <a:buFontTx/>
              <a:buNone/>
            </a:pPr>
            <a:r>
              <a:rPr lang="en-US" altLang="en-US">
                <a:latin typeface="Times New Roman" panose="02020603050405020304" pitchFamily="18" charset="0"/>
              </a:rPr>
              <a:t>The OR operation is applied to to input values B and C</a:t>
            </a:r>
          </a:p>
          <a:p>
            <a:pPr eaLnBrk="1" hangingPunct="1">
              <a:buFontTx/>
              <a:buNone/>
            </a:pPr>
            <a:r>
              <a:rPr lang="en-US" altLang="en-US">
                <a:latin typeface="Times New Roman" panose="02020603050405020304" pitchFamily="18" charset="0"/>
              </a:rPr>
              <a:t>The result of the operation is used as input, along with A, to an AND operation, producing the final result</a:t>
            </a:r>
            <a:endParaRPr lang="en-US" altLang="en-US" sz="2100"/>
          </a:p>
        </p:txBody>
      </p:sp>
      <p:sp>
        <p:nvSpPr>
          <p:cNvPr id="7"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DAA50DEE-23E2-42B6-BD0C-07A5A7030782}" type="slidenum">
              <a:rPr lang="en-US" altLang="en-US" sz="1400" b="1"/>
              <a:pPr algn="l" eaLnBrk="1" hangingPunct="1">
                <a:spcBef>
                  <a:spcPct val="0"/>
                </a:spcBef>
                <a:buClrTx/>
                <a:buSzTx/>
                <a:buFontTx/>
                <a:buNone/>
              </a:pPr>
              <a:t>36</a:t>
            </a:fld>
            <a:endParaRPr lang="en-US" altLang="en-US" sz="1400" b="1"/>
          </a:p>
        </p:txBody>
      </p:sp>
      <p:sp>
        <p:nvSpPr>
          <p:cNvPr id="43013" name="Rectangle 15"/>
          <p:cNvSpPr>
            <a:spLocks noChangeArrowheads="1"/>
          </p:cNvSpPr>
          <p:nvPr/>
        </p:nvSpPr>
        <p:spPr bwMode="auto">
          <a:xfrm>
            <a:off x="1981200" y="53340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763" indent="-4763"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
                <a:schemeClr val="tx1"/>
              </a:buClr>
              <a:buSzTx/>
              <a:buFontTx/>
              <a:buNone/>
            </a:pPr>
            <a:r>
              <a:rPr lang="en-US" altLang="en-US" sz="2800" i="1"/>
              <a:t>Does this truth table look familiar? </a:t>
            </a:r>
          </a:p>
          <a:p>
            <a:pPr eaLnBrk="1" hangingPunct="1">
              <a:spcBef>
                <a:spcPct val="50000"/>
              </a:spcBef>
              <a:buClr>
                <a:schemeClr val="tx1"/>
              </a:buClr>
              <a:buSzTx/>
              <a:buFontTx/>
              <a:buNone/>
            </a:pPr>
            <a:r>
              <a:rPr lang="en-US" altLang="en-US" sz="2800" i="1"/>
              <a:t>Compare it with previous table</a:t>
            </a:r>
          </a:p>
        </p:txBody>
      </p:sp>
      <p:pic>
        <p:nvPicPr>
          <p:cNvPr id="43014" name="Picture 17" descr="17606_02_004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48000"/>
            <a:ext cx="3962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8" descr="17606_02_004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124200"/>
            <a:ext cx="2895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6503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a:t>Combinational Circuits</a:t>
            </a:r>
          </a:p>
        </p:txBody>
      </p:sp>
      <p:sp>
        <p:nvSpPr>
          <p:cNvPr id="44036" name="Rectangle 3"/>
          <p:cNvSpPr>
            <a:spLocks noGrp="1" noChangeArrowheads="1"/>
          </p:cNvSpPr>
          <p:nvPr>
            <p:ph idx="1"/>
          </p:nvPr>
        </p:nvSpPr>
        <p:spPr/>
        <p:txBody>
          <a:bodyPr>
            <a:normAutofit/>
          </a:bodyPr>
          <a:lstStyle/>
          <a:p>
            <a:pPr eaLnBrk="1" hangingPunct="1">
              <a:buFontTx/>
              <a:buNone/>
            </a:pPr>
            <a:r>
              <a:rPr lang="en-US" altLang="en-US" b="1">
                <a:solidFill>
                  <a:srgbClr val="0000FF"/>
                </a:solidFill>
              </a:rPr>
              <a:t>Circuit equivalence</a:t>
            </a:r>
            <a:endParaRPr lang="en-US" altLang="en-US">
              <a:solidFill>
                <a:srgbClr val="0000FF"/>
              </a:solidFill>
            </a:endParaRPr>
          </a:p>
          <a:p>
            <a:pPr eaLnBrk="1" hangingPunct="1">
              <a:lnSpc>
                <a:spcPct val="80000"/>
              </a:lnSpc>
              <a:buFontTx/>
              <a:buNone/>
            </a:pPr>
            <a:r>
              <a:rPr lang="en-US" altLang="en-US"/>
              <a:t>Two circuits that produce the same output for identical input</a:t>
            </a:r>
          </a:p>
          <a:p>
            <a:pPr eaLnBrk="1" hangingPunct="1">
              <a:buFontTx/>
              <a:buNone/>
            </a:pPr>
            <a:r>
              <a:rPr lang="en-US" altLang="en-US"/>
              <a:t>Boolean algebra allows us to apply provable mathematical principles to help design circuits</a:t>
            </a:r>
          </a:p>
          <a:p>
            <a:pPr eaLnBrk="1" hangingPunct="1">
              <a:buFontTx/>
              <a:buNone/>
            </a:pPr>
            <a:r>
              <a:rPr lang="en-US" altLang="en-US"/>
              <a:t>A(B + C) = AB + BC (distributive law) so circuits must be equivalent</a:t>
            </a:r>
          </a:p>
        </p:txBody>
      </p:sp>
      <p:sp>
        <p:nvSpPr>
          <p:cNvPr id="4"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0BD80288-E8F9-4090-AA12-B564C02D7AF8}" type="slidenum">
              <a:rPr lang="en-US" altLang="en-US" sz="1400" b="1"/>
              <a:pPr algn="l" eaLnBrk="1" hangingPunct="1">
                <a:spcBef>
                  <a:spcPct val="0"/>
                </a:spcBef>
                <a:buClrTx/>
                <a:buSzTx/>
                <a:buFontTx/>
                <a:buNone/>
              </a:pPr>
              <a:t>37</a:t>
            </a:fld>
            <a:endParaRPr lang="en-US" altLang="en-US" sz="1400" b="1"/>
          </a:p>
        </p:txBody>
      </p:sp>
    </p:spTree>
    <p:extLst>
      <p:ext uri="{BB962C8B-B14F-4D97-AF65-F5344CB8AC3E}">
        <p14:creationId xmlns:p14="http://schemas.microsoft.com/office/powerpoint/2010/main" val="161019123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noChangeArrowheads="1"/>
          </p:cNvSpPr>
          <p:nvPr>
            <p:ph type="title"/>
          </p:nvPr>
        </p:nvSpPr>
        <p:spPr/>
        <p:txBody>
          <a:bodyPr/>
          <a:lstStyle/>
          <a:p>
            <a:pPr eaLnBrk="1" hangingPunct="1"/>
            <a:r>
              <a:rPr lang="en-US" altLang="en-US"/>
              <a:t>Circuits</a:t>
            </a:r>
          </a:p>
        </p:txBody>
      </p:sp>
      <p:sp>
        <p:nvSpPr>
          <p:cNvPr id="45060" name="Rectangle 7"/>
          <p:cNvSpPr>
            <a:spLocks noGrp="1" noChangeArrowheads="1"/>
          </p:cNvSpPr>
          <p:nvPr>
            <p:ph idx="1"/>
          </p:nvPr>
        </p:nvSpPr>
        <p:spPr/>
        <p:txBody>
          <a:bodyPr>
            <a:normAutofit/>
          </a:bodyPr>
          <a:lstStyle/>
          <a:p>
            <a:pPr eaLnBrk="1" hangingPunct="1">
              <a:lnSpc>
                <a:spcPct val="90000"/>
              </a:lnSpc>
              <a:buFontTx/>
              <a:buNone/>
            </a:pPr>
            <a:r>
              <a:rPr lang="en-US" altLang="en-US" b="1">
                <a:solidFill>
                  <a:srgbClr val="3333FF"/>
                </a:solidFill>
              </a:rPr>
              <a:t>Combinational circuit</a:t>
            </a:r>
            <a:r>
              <a:rPr lang="en-US" altLang="en-US"/>
              <a:t> </a:t>
            </a:r>
          </a:p>
          <a:p>
            <a:pPr eaLnBrk="1" hangingPunct="1">
              <a:lnSpc>
                <a:spcPct val="90000"/>
              </a:lnSpc>
              <a:buFontTx/>
              <a:buNone/>
            </a:pPr>
            <a:r>
              <a:rPr lang="en-US" altLang="en-US"/>
              <a:t>The input values explicitly determine the output</a:t>
            </a:r>
          </a:p>
          <a:p>
            <a:pPr eaLnBrk="1" hangingPunct="1">
              <a:lnSpc>
                <a:spcPct val="90000"/>
              </a:lnSpc>
              <a:buFontTx/>
              <a:buNone/>
            </a:pPr>
            <a:r>
              <a:rPr lang="en-US" altLang="en-US" b="1">
                <a:solidFill>
                  <a:srgbClr val="3333FF"/>
                </a:solidFill>
              </a:rPr>
              <a:t>Sequential circuit</a:t>
            </a:r>
            <a:r>
              <a:rPr lang="en-US" altLang="en-US"/>
              <a:t> </a:t>
            </a:r>
          </a:p>
          <a:p>
            <a:pPr eaLnBrk="1" hangingPunct="1">
              <a:lnSpc>
                <a:spcPct val="90000"/>
              </a:lnSpc>
              <a:buFontTx/>
              <a:buNone/>
            </a:pPr>
            <a:r>
              <a:rPr lang="en-US" altLang="en-US"/>
              <a:t>The output is a function of the input values and the existing state of the circuit</a:t>
            </a:r>
          </a:p>
          <a:p>
            <a:pPr eaLnBrk="1" hangingPunct="1">
              <a:lnSpc>
                <a:spcPct val="90000"/>
              </a:lnSpc>
              <a:buFontTx/>
              <a:buNone/>
            </a:pPr>
            <a:r>
              <a:rPr lang="en-US" altLang="en-US"/>
              <a:t>We describe the circuit operations using </a:t>
            </a:r>
          </a:p>
          <a:p>
            <a:pPr lvl="1" eaLnBrk="1" hangingPunct="1">
              <a:lnSpc>
                <a:spcPct val="90000"/>
              </a:lnSpc>
              <a:buFont typeface="Wingdings" panose="05000000000000000000" pitchFamily="2" charset="2"/>
              <a:buChar char="§"/>
            </a:pPr>
            <a:r>
              <a:rPr lang="en-US" altLang="en-US"/>
              <a:t>Boolean expressions</a:t>
            </a:r>
          </a:p>
          <a:p>
            <a:pPr lvl="1" eaLnBrk="1" hangingPunct="1">
              <a:lnSpc>
                <a:spcPct val="90000"/>
              </a:lnSpc>
              <a:buFont typeface="Wingdings" panose="05000000000000000000" pitchFamily="2" charset="2"/>
              <a:buChar char="§"/>
            </a:pPr>
            <a:r>
              <a:rPr lang="en-US" altLang="en-US"/>
              <a:t>Logic diagrams</a:t>
            </a:r>
          </a:p>
          <a:p>
            <a:pPr lvl="1" eaLnBrk="1" hangingPunct="1">
              <a:lnSpc>
                <a:spcPct val="90000"/>
              </a:lnSpc>
              <a:buFont typeface="Wingdings" panose="05000000000000000000" pitchFamily="2" charset="2"/>
              <a:buChar char="§"/>
            </a:pPr>
            <a:r>
              <a:rPr lang="en-US" altLang="en-US"/>
              <a:t>Truth tables			</a:t>
            </a:r>
          </a:p>
        </p:txBody>
      </p:sp>
      <p:sp>
        <p:nvSpPr>
          <p:cNvPr id="4"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F89EE07B-0BD9-4468-B1B5-F8FF9FAD2791}" type="slidenum">
              <a:rPr lang="en-US" altLang="en-US" sz="1400" b="1"/>
              <a:pPr algn="l" eaLnBrk="1" hangingPunct="1">
                <a:spcBef>
                  <a:spcPct val="0"/>
                </a:spcBef>
                <a:buClrTx/>
                <a:buSzTx/>
                <a:buFontTx/>
                <a:buNone/>
              </a:pPr>
              <a:t>38</a:t>
            </a:fld>
            <a:endParaRPr lang="en-US" altLang="en-US" sz="1400" b="1"/>
          </a:p>
        </p:txBody>
      </p:sp>
    </p:spTree>
    <p:extLst>
      <p:ext uri="{BB962C8B-B14F-4D97-AF65-F5344CB8AC3E}">
        <p14:creationId xmlns:p14="http://schemas.microsoft.com/office/powerpoint/2010/main" val="109176889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a:t>Binary Math</a:t>
            </a:r>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30BFA456-BEA6-438A-A032-8263615AADE3}" type="slidenum">
              <a:rPr lang="en-US" altLang="en-US" sz="1000"/>
              <a:pPr eaLnBrk="1" hangingPunct="1">
                <a:spcBef>
                  <a:spcPct val="0"/>
                </a:spcBef>
                <a:buClrTx/>
                <a:buSzTx/>
                <a:buFontTx/>
                <a:buNone/>
              </a:pPr>
              <a:t>39</a:t>
            </a:fld>
            <a:endParaRPr lang="en-US" altLang="en-US" sz="1000"/>
          </a:p>
        </p:txBody>
      </p:sp>
      <p:pic>
        <p:nvPicPr>
          <p:cNvPr id="46085" name="Picture 3" descr="binary-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533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42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z="2800"/>
              <a:t>Bits</a:t>
            </a:r>
          </a:p>
        </p:txBody>
      </p:sp>
      <p:sp>
        <p:nvSpPr>
          <p:cNvPr id="498691" name="Rectangle 3"/>
          <p:cNvSpPr>
            <a:spLocks noGrp="1" noChangeArrowheads="1"/>
          </p:cNvSpPr>
          <p:nvPr>
            <p:ph idx="1"/>
          </p:nvPr>
        </p:nvSpPr>
        <p:spPr>
          <a:xfrm>
            <a:off x="1905000" y="3276600"/>
            <a:ext cx="8534400" cy="3276600"/>
          </a:xfrm>
        </p:spPr>
        <p:txBody>
          <a:bodyPr>
            <a:normAutofit/>
          </a:bodyPr>
          <a:lstStyle/>
          <a:p>
            <a:pPr eaLnBrk="1" hangingPunct="1">
              <a:lnSpc>
                <a:spcPct val="80000"/>
              </a:lnSpc>
            </a:pPr>
            <a:r>
              <a:rPr lang="en-US" altLang="en-US" sz="2000"/>
              <a:t>Bits are really only symbols.</a:t>
            </a:r>
          </a:p>
          <a:p>
            <a:pPr eaLnBrk="1" hangingPunct="1">
              <a:lnSpc>
                <a:spcPct val="80000"/>
              </a:lnSpc>
            </a:pPr>
            <a:r>
              <a:rPr lang="en-US" altLang="en-US" sz="2000"/>
              <a:t>Used to display the one of two different, discrete states.</a:t>
            </a:r>
          </a:p>
          <a:p>
            <a:pPr eaLnBrk="1" hangingPunct="1">
              <a:lnSpc>
                <a:spcPct val="80000"/>
              </a:lnSpc>
            </a:pPr>
            <a:r>
              <a:rPr lang="en-US" altLang="en-US" sz="2000"/>
              <a:t>Bits are used as:</a:t>
            </a:r>
          </a:p>
          <a:p>
            <a:pPr lvl="1" eaLnBrk="1" hangingPunct="1">
              <a:lnSpc>
                <a:spcPct val="80000"/>
              </a:lnSpc>
            </a:pPr>
            <a:r>
              <a:rPr lang="en-US" altLang="en-US" sz="2000" u="sng"/>
              <a:t>Storing data </a:t>
            </a:r>
          </a:p>
          <a:p>
            <a:pPr lvl="2" eaLnBrk="1" hangingPunct="1">
              <a:lnSpc>
                <a:spcPct val="80000"/>
              </a:lnSpc>
            </a:pPr>
            <a:r>
              <a:rPr lang="en-US" altLang="en-US"/>
              <a:t>Numbers</a:t>
            </a:r>
          </a:p>
          <a:p>
            <a:pPr lvl="2" eaLnBrk="1" hangingPunct="1">
              <a:lnSpc>
                <a:spcPct val="80000"/>
              </a:lnSpc>
            </a:pPr>
            <a:r>
              <a:rPr lang="en-US" altLang="en-US"/>
              <a:t>Text characters</a:t>
            </a:r>
          </a:p>
          <a:p>
            <a:pPr lvl="2" eaLnBrk="1" hangingPunct="1">
              <a:lnSpc>
                <a:spcPct val="80000"/>
              </a:lnSpc>
            </a:pPr>
            <a:r>
              <a:rPr lang="en-US" altLang="en-US"/>
              <a:t>Images</a:t>
            </a:r>
          </a:p>
          <a:p>
            <a:pPr lvl="2" eaLnBrk="1" hangingPunct="1">
              <a:lnSpc>
                <a:spcPct val="80000"/>
              </a:lnSpc>
            </a:pPr>
            <a:r>
              <a:rPr lang="en-US" altLang="en-US"/>
              <a:t>Sound</a:t>
            </a:r>
          </a:p>
          <a:p>
            <a:pPr lvl="2" eaLnBrk="1" hangingPunct="1">
              <a:lnSpc>
                <a:spcPct val="80000"/>
              </a:lnSpc>
            </a:pPr>
            <a:r>
              <a:rPr lang="en-US" altLang="en-US"/>
              <a:t>Etc.</a:t>
            </a:r>
          </a:p>
          <a:p>
            <a:pPr lvl="1" eaLnBrk="1" hangingPunct="1">
              <a:lnSpc>
                <a:spcPct val="80000"/>
              </a:lnSpc>
            </a:pPr>
            <a:r>
              <a:rPr lang="en-US" altLang="en-US" sz="2000" u="sng"/>
              <a:t>Processing data</a:t>
            </a:r>
            <a:endParaRPr lang="en-US" altLang="en-US" sz="2000"/>
          </a:p>
        </p:txBody>
      </p:sp>
      <p:sp>
        <p:nvSpPr>
          <p:cNvPr id="16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C348AD2A-0032-426C-938C-A3587BAA5C17}" type="slidenum">
              <a:rPr lang="en-US" altLang="en-US" sz="1000"/>
              <a:pPr eaLnBrk="1" hangingPunct="1">
                <a:spcBef>
                  <a:spcPct val="0"/>
                </a:spcBef>
                <a:buClrTx/>
                <a:buSzTx/>
                <a:buFontTx/>
                <a:buNone/>
              </a:pPr>
              <a:t>4</a:t>
            </a:fld>
            <a:endParaRPr lang="en-US" altLang="en-US" sz="1000"/>
          </a:p>
        </p:txBody>
      </p:sp>
      <p:pic>
        <p:nvPicPr>
          <p:cNvPr id="16390" name="Picture 5" descr="main-lift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0"/>
            <a:ext cx="35814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7" descr="gastru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762001"/>
            <a:ext cx="36957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Oval 8"/>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498697" name="Oval 9"/>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2243201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8691">
                                            <p:txEl>
                                              <p:pRg st="4" end="4"/>
                                            </p:txEl>
                                          </p:spTgt>
                                        </p:tgtEl>
                                        <p:attrNameLst>
                                          <p:attrName>style.visibility</p:attrName>
                                        </p:attrNameLst>
                                      </p:cBhvr>
                                      <p:to>
                                        <p:strVal val="visible"/>
                                      </p:to>
                                    </p:set>
                                    <p:animEffect transition="in" filter="blinds(horizontal)">
                                      <p:cBhvr>
                                        <p:cTn id="7" dur="500"/>
                                        <p:tgtEl>
                                          <p:spTgt spid="49869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8691">
                                            <p:txEl>
                                              <p:pRg st="5" end="5"/>
                                            </p:txEl>
                                          </p:spTgt>
                                        </p:tgtEl>
                                        <p:attrNameLst>
                                          <p:attrName>style.visibility</p:attrName>
                                        </p:attrNameLst>
                                      </p:cBhvr>
                                      <p:to>
                                        <p:strVal val="visible"/>
                                      </p:to>
                                    </p:set>
                                    <p:animEffect transition="in" filter="blinds(horizontal)">
                                      <p:cBhvr>
                                        <p:cTn id="10" dur="500"/>
                                        <p:tgtEl>
                                          <p:spTgt spid="498691">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8691">
                                            <p:txEl>
                                              <p:pRg st="6" end="6"/>
                                            </p:txEl>
                                          </p:spTgt>
                                        </p:tgtEl>
                                        <p:attrNameLst>
                                          <p:attrName>style.visibility</p:attrName>
                                        </p:attrNameLst>
                                      </p:cBhvr>
                                      <p:to>
                                        <p:strVal val="visible"/>
                                      </p:to>
                                    </p:set>
                                    <p:animEffect transition="in" filter="blinds(horizontal)">
                                      <p:cBhvr>
                                        <p:cTn id="13" dur="500"/>
                                        <p:tgtEl>
                                          <p:spTgt spid="498691">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98691">
                                            <p:txEl>
                                              <p:pRg st="7" end="7"/>
                                            </p:txEl>
                                          </p:spTgt>
                                        </p:tgtEl>
                                        <p:attrNameLst>
                                          <p:attrName>style.visibility</p:attrName>
                                        </p:attrNameLst>
                                      </p:cBhvr>
                                      <p:to>
                                        <p:strVal val="visible"/>
                                      </p:to>
                                    </p:set>
                                    <p:animEffect transition="in" filter="blinds(horizontal)">
                                      <p:cBhvr>
                                        <p:cTn id="16" dur="500"/>
                                        <p:tgtEl>
                                          <p:spTgt spid="498691">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98691">
                                            <p:txEl>
                                              <p:pRg st="8" end="8"/>
                                            </p:txEl>
                                          </p:spTgt>
                                        </p:tgtEl>
                                        <p:attrNameLst>
                                          <p:attrName>style.visibility</p:attrName>
                                        </p:attrNameLst>
                                      </p:cBhvr>
                                      <p:to>
                                        <p:strVal val="visible"/>
                                      </p:to>
                                    </p:set>
                                    <p:animEffect transition="in" filter="blinds(horizontal)">
                                      <p:cBhvr>
                                        <p:cTn id="19" dur="500"/>
                                        <p:tgtEl>
                                          <p:spTgt spid="498691">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98691">
                                            <p:txEl>
                                              <p:pRg st="9" end="9"/>
                                            </p:txEl>
                                          </p:spTgt>
                                        </p:tgtEl>
                                        <p:attrNameLst>
                                          <p:attrName>style.visibility</p:attrName>
                                        </p:attrNameLst>
                                      </p:cBhvr>
                                      <p:to>
                                        <p:strVal val="visible"/>
                                      </p:to>
                                    </p:set>
                                    <p:animEffect transition="in" filter="blinds(horizontal)">
                                      <p:cBhvr>
                                        <p:cTn id="24" dur="500"/>
                                        <p:tgtEl>
                                          <p:spTgt spid="498691">
                                            <p:txEl>
                                              <p:pRg st="9" end="9"/>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98697"/>
                                        </p:tgtEl>
                                        <p:attrNameLst>
                                          <p:attrName>style.visibility</p:attrName>
                                        </p:attrNameLst>
                                      </p:cBhvr>
                                      <p:to>
                                        <p:strVal val="visible"/>
                                      </p:to>
                                    </p:set>
                                    <p:animEffect transition="in" filter="blinds(horizontal)">
                                      <p:cBhvr>
                                        <p:cTn id="27" dur="500"/>
                                        <p:tgtEl>
                                          <p:spTgt spid="49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altLang="en-US"/>
              <a:t>Computers and Electricity</a:t>
            </a:r>
          </a:p>
        </p:txBody>
      </p:sp>
      <p:sp>
        <p:nvSpPr>
          <p:cNvPr id="17412" name="Rectangle 5"/>
          <p:cNvSpPr>
            <a:spLocks noGrp="1" noChangeArrowheads="1"/>
          </p:cNvSpPr>
          <p:nvPr>
            <p:ph idx="1"/>
          </p:nvPr>
        </p:nvSpPr>
        <p:spPr>
          <a:xfrm>
            <a:off x="1981200" y="1524000"/>
            <a:ext cx="8382000" cy="4724400"/>
          </a:xfrm>
        </p:spPr>
        <p:txBody>
          <a:bodyPr/>
          <a:lstStyle/>
          <a:p>
            <a:pPr marL="55563" indent="-55563">
              <a:buNone/>
            </a:pPr>
            <a:r>
              <a:rPr lang="en-US" altLang="en-US" i="1"/>
              <a:t>How do we describe the behavior of gates and circuits?</a:t>
            </a:r>
            <a:endParaRPr lang="en-US" altLang="en-US"/>
          </a:p>
          <a:p>
            <a:pPr marL="55563" indent="-55563">
              <a:lnSpc>
                <a:spcPct val="70000"/>
              </a:lnSpc>
              <a:buNone/>
            </a:pPr>
            <a:r>
              <a:rPr lang="en-US" altLang="en-US">
                <a:solidFill>
                  <a:srgbClr val="3333FF"/>
                </a:solidFill>
              </a:rPr>
              <a:t>Boolean expressions</a:t>
            </a:r>
          </a:p>
          <a:p>
            <a:pPr marL="55563" indent="-55563">
              <a:buNone/>
            </a:pPr>
            <a:r>
              <a:rPr lang="en-US" altLang="en-US"/>
              <a:t>Uses Boolean algebra, a mathematical notation for expressing two-valued logic </a:t>
            </a:r>
          </a:p>
          <a:p>
            <a:pPr marL="55563" indent="-55563">
              <a:lnSpc>
                <a:spcPct val="80000"/>
              </a:lnSpc>
              <a:buNone/>
            </a:pPr>
            <a:r>
              <a:rPr lang="en-US" altLang="en-US">
                <a:solidFill>
                  <a:srgbClr val="3333FF"/>
                </a:solidFill>
              </a:rPr>
              <a:t>Logic diagrams</a:t>
            </a:r>
          </a:p>
          <a:p>
            <a:pPr marL="55563" indent="-55563">
              <a:lnSpc>
                <a:spcPct val="70000"/>
              </a:lnSpc>
              <a:buNone/>
            </a:pPr>
            <a:r>
              <a:rPr lang="en-US" altLang="en-US"/>
              <a:t>A graphical representation of a circuit; each gate has its</a:t>
            </a:r>
          </a:p>
          <a:p>
            <a:pPr marL="55563" indent="-55563">
              <a:lnSpc>
                <a:spcPct val="60000"/>
              </a:lnSpc>
              <a:buNone/>
            </a:pPr>
            <a:r>
              <a:rPr lang="en-US" altLang="en-US"/>
              <a:t>own symbol</a:t>
            </a:r>
          </a:p>
          <a:p>
            <a:pPr marL="55563" indent="-55563">
              <a:lnSpc>
                <a:spcPct val="80000"/>
              </a:lnSpc>
              <a:buNone/>
            </a:pPr>
            <a:r>
              <a:rPr lang="en-US" altLang="en-US">
                <a:solidFill>
                  <a:srgbClr val="3333FF"/>
                </a:solidFill>
              </a:rPr>
              <a:t>Truth tables</a:t>
            </a:r>
          </a:p>
          <a:p>
            <a:pPr marL="55563" indent="-55563">
              <a:lnSpc>
                <a:spcPct val="50000"/>
              </a:lnSpc>
              <a:buNone/>
            </a:pPr>
            <a:r>
              <a:rPr lang="en-US" altLang="en-US"/>
              <a:t>A table showing all possible input value and the associated</a:t>
            </a:r>
          </a:p>
          <a:p>
            <a:pPr marL="55563" indent="-55563">
              <a:lnSpc>
                <a:spcPct val="50000"/>
              </a:lnSpc>
              <a:buNone/>
            </a:pPr>
            <a:r>
              <a:rPr lang="en-US" altLang="en-US"/>
              <a:t>output values</a:t>
            </a:r>
          </a:p>
        </p:txBody>
      </p:sp>
      <p:sp>
        <p:nvSpPr>
          <p:cNvPr id="4" name="Slide Number Placeholder 3"/>
          <p:cNvSpPr>
            <a:spLocks noGrp="1"/>
          </p:cNvSpPr>
          <p:nvPr>
            <p:ph type="sldNum" sz="quarter" idx="12"/>
          </p:nvPr>
        </p:nvSpPr>
        <p:spPr>
          <a:xfrm>
            <a:off x="1981200" y="6629400"/>
            <a:ext cx="6858000" cy="228600"/>
          </a:xfrm>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algn="l" eaLnBrk="1" hangingPunct="1">
              <a:spcBef>
                <a:spcPct val="0"/>
              </a:spcBef>
              <a:buClrTx/>
              <a:buSzTx/>
              <a:buFontTx/>
              <a:buNone/>
            </a:pPr>
            <a:fld id="{4954E5A2-5318-4B44-9D41-76498F1705AA}" type="slidenum">
              <a:rPr lang="en-US" altLang="en-US" sz="1400" b="1"/>
              <a:pPr algn="l" eaLnBrk="1" hangingPunct="1">
                <a:spcBef>
                  <a:spcPct val="0"/>
                </a:spcBef>
                <a:buClrTx/>
                <a:buSzTx/>
                <a:buFontTx/>
                <a:buNone/>
              </a:pPr>
              <a:t>5</a:t>
            </a:fld>
            <a:endParaRPr lang="en-US" altLang="en-US" sz="1400" b="1"/>
          </a:p>
        </p:txBody>
      </p:sp>
    </p:spTree>
    <p:extLst>
      <p:ext uri="{BB962C8B-B14F-4D97-AF65-F5344CB8AC3E}">
        <p14:creationId xmlns:p14="http://schemas.microsoft.com/office/powerpoint/2010/main" val="2435098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Boolean Operations</a:t>
            </a:r>
          </a:p>
        </p:txBody>
      </p:sp>
      <p:sp>
        <p:nvSpPr>
          <p:cNvPr id="530435" name="Rectangle 3"/>
          <p:cNvSpPr>
            <a:spLocks noGrp="1" noChangeArrowheads="1"/>
          </p:cNvSpPr>
          <p:nvPr>
            <p:ph idx="1"/>
          </p:nvPr>
        </p:nvSpPr>
        <p:spPr>
          <a:xfrm>
            <a:off x="1905000" y="3124200"/>
            <a:ext cx="8534400" cy="3429000"/>
          </a:xfrm>
        </p:spPr>
        <p:txBody>
          <a:bodyPr>
            <a:normAutofit/>
          </a:bodyPr>
          <a:lstStyle/>
          <a:p>
            <a:pPr eaLnBrk="1" hangingPunct="1">
              <a:lnSpc>
                <a:spcPct val="80000"/>
              </a:lnSpc>
            </a:pPr>
            <a:r>
              <a:rPr lang="en-US" altLang="en-US" sz="1800" b="1"/>
              <a:t>Integrated Circuits (microchips) </a:t>
            </a:r>
            <a:r>
              <a:rPr lang="en-US" altLang="en-US" sz="1800"/>
              <a:t>are used to store and manipulate (process) bits.</a:t>
            </a:r>
          </a:p>
          <a:p>
            <a:pPr eaLnBrk="1" hangingPunct="1">
              <a:lnSpc>
                <a:spcPct val="80000"/>
              </a:lnSpc>
            </a:pPr>
            <a:r>
              <a:rPr lang="en-US" altLang="en-US" sz="1800"/>
              <a:t>This is done using Boolean operations (in honor of mathematician George Boole, 1815-1864).</a:t>
            </a:r>
          </a:p>
          <a:p>
            <a:pPr eaLnBrk="1" hangingPunct="1">
              <a:lnSpc>
                <a:spcPct val="80000"/>
              </a:lnSpc>
            </a:pPr>
            <a:r>
              <a:rPr lang="en-US" altLang="en-US" sz="1800" b="1" u="sng"/>
              <a:t>Boolean Operation</a:t>
            </a:r>
            <a:r>
              <a:rPr lang="en-US" altLang="en-US" sz="1800" b="1"/>
              <a:t>:</a:t>
            </a:r>
            <a:r>
              <a:rPr lang="en-US" altLang="en-US" sz="1800"/>
              <a:t> An operation that manipulates one or more true/false values</a:t>
            </a:r>
          </a:p>
          <a:p>
            <a:pPr eaLnBrk="1" hangingPunct="1">
              <a:lnSpc>
                <a:spcPct val="80000"/>
              </a:lnSpc>
            </a:pPr>
            <a:r>
              <a:rPr lang="en-US" altLang="en-US" sz="1800"/>
              <a:t>Specific operations</a:t>
            </a:r>
          </a:p>
          <a:p>
            <a:pPr lvl="1" eaLnBrk="1" hangingPunct="1">
              <a:lnSpc>
                <a:spcPct val="80000"/>
              </a:lnSpc>
            </a:pPr>
            <a:r>
              <a:rPr lang="en-US" altLang="en-US" sz="1800"/>
              <a:t>AND</a:t>
            </a:r>
          </a:p>
          <a:p>
            <a:pPr lvl="1" eaLnBrk="1" hangingPunct="1">
              <a:lnSpc>
                <a:spcPct val="80000"/>
              </a:lnSpc>
            </a:pPr>
            <a:r>
              <a:rPr lang="en-US" altLang="en-US" sz="1800"/>
              <a:t>OR</a:t>
            </a:r>
          </a:p>
          <a:p>
            <a:pPr lvl="1" eaLnBrk="1" hangingPunct="1">
              <a:lnSpc>
                <a:spcPct val="80000"/>
              </a:lnSpc>
            </a:pPr>
            <a:r>
              <a:rPr lang="en-US" altLang="en-US" sz="1800"/>
              <a:t>XOR (exclusive or)</a:t>
            </a:r>
          </a:p>
          <a:p>
            <a:pPr lvl="1" eaLnBrk="1" hangingPunct="1">
              <a:lnSpc>
                <a:spcPct val="80000"/>
              </a:lnSpc>
            </a:pPr>
            <a:r>
              <a:rPr lang="en-US" altLang="en-US" sz="1800"/>
              <a:t>NOT</a:t>
            </a:r>
          </a:p>
          <a:p>
            <a:pPr eaLnBrk="1" hangingPunct="1">
              <a:lnSpc>
                <a:spcPct val="80000"/>
              </a:lnSpc>
            </a:pPr>
            <a:r>
              <a:rPr lang="en-US" altLang="en-US" sz="1800"/>
              <a:t>Using </a:t>
            </a:r>
            <a:r>
              <a:rPr lang="en-US" altLang="en-US" sz="1800" u="sng"/>
              <a:t>Truth Tables</a:t>
            </a:r>
            <a:r>
              <a:rPr lang="en-US" altLang="en-US" sz="1800"/>
              <a:t> we can uses different sets of logic operations to store, add, subtract, and more complicated operations with bit.</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1749D4C7-3247-405E-A2A8-3E5AC5BF1D77}" type="slidenum">
              <a:rPr lang="en-US" altLang="en-US" sz="1000"/>
              <a:pPr eaLnBrk="1" hangingPunct="1">
                <a:spcBef>
                  <a:spcPct val="0"/>
                </a:spcBef>
                <a:buClrTx/>
                <a:buSzTx/>
                <a:buFontTx/>
                <a:buNone/>
              </a:pPr>
              <a:t>6</a:t>
            </a:fld>
            <a:endParaRPr lang="en-US" altLang="en-US" sz="1000"/>
          </a:p>
        </p:txBody>
      </p:sp>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219200"/>
            <a:ext cx="40386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8439" name="Oval 5"/>
          <p:cNvSpPr>
            <a:spLocks noChangeArrowheads="1"/>
          </p:cNvSpPr>
          <p:nvPr/>
        </p:nvSpPr>
        <p:spPr bwMode="auto">
          <a:xfrm>
            <a:off x="10363200" y="5867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530438" name="Oval 6"/>
          <p:cNvSpPr>
            <a:spLocks noChangeArrowheads="1"/>
          </p:cNvSpPr>
          <p:nvPr/>
        </p:nvSpPr>
        <p:spPr bwMode="auto">
          <a:xfrm>
            <a:off x="10363200" y="5867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pic>
        <p:nvPicPr>
          <p:cNvPr id="18441" name="Picture 8" descr="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0" y="0"/>
            <a:ext cx="2571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110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0435">
                                            <p:txEl>
                                              <p:pRg st="3" end="3"/>
                                            </p:txEl>
                                          </p:spTgt>
                                        </p:tgtEl>
                                        <p:attrNameLst>
                                          <p:attrName>style.visibility</p:attrName>
                                        </p:attrNameLst>
                                      </p:cBhvr>
                                      <p:to>
                                        <p:strVal val="visible"/>
                                      </p:to>
                                    </p:set>
                                    <p:animEffect transition="in" filter="blinds(horizontal)">
                                      <p:cBhvr>
                                        <p:cTn id="7" dur="500"/>
                                        <p:tgtEl>
                                          <p:spTgt spid="5304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0435">
                                            <p:txEl>
                                              <p:pRg st="4" end="4"/>
                                            </p:txEl>
                                          </p:spTgt>
                                        </p:tgtEl>
                                        <p:attrNameLst>
                                          <p:attrName>style.visibility</p:attrName>
                                        </p:attrNameLst>
                                      </p:cBhvr>
                                      <p:to>
                                        <p:strVal val="visible"/>
                                      </p:to>
                                    </p:set>
                                    <p:animEffect transition="in" filter="blinds(horizontal)">
                                      <p:cBhvr>
                                        <p:cTn id="10" dur="500"/>
                                        <p:tgtEl>
                                          <p:spTgt spid="5304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0435">
                                            <p:txEl>
                                              <p:pRg st="5" end="5"/>
                                            </p:txEl>
                                          </p:spTgt>
                                        </p:tgtEl>
                                        <p:attrNameLst>
                                          <p:attrName>style.visibility</p:attrName>
                                        </p:attrNameLst>
                                      </p:cBhvr>
                                      <p:to>
                                        <p:strVal val="visible"/>
                                      </p:to>
                                    </p:set>
                                    <p:animEffect transition="in" filter="blinds(horizontal)">
                                      <p:cBhvr>
                                        <p:cTn id="13" dur="500"/>
                                        <p:tgtEl>
                                          <p:spTgt spid="5304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0435">
                                            <p:txEl>
                                              <p:pRg st="6" end="6"/>
                                            </p:txEl>
                                          </p:spTgt>
                                        </p:tgtEl>
                                        <p:attrNameLst>
                                          <p:attrName>style.visibility</p:attrName>
                                        </p:attrNameLst>
                                      </p:cBhvr>
                                      <p:to>
                                        <p:strVal val="visible"/>
                                      </p:to>
                                    </p:set>
                                    <p:animEffect transition="in" filter="blinds(horizontal)">
                                      <p:cBhvr>
                                        <p:cTn id="16" dur="500"/>
                                        <p:tgtEl>
                                          <p:spTgt spid="5304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30435">
                                            <p:txEl>
                                              <p:pRg st="7" end="7"/>
                                            </p:txEl>
                                          </p:spTgt>
                                        </p:tgtEl>
                                        <p:attrNameLst>
                                          <p:attrName>style.visibility</p:attrName>
                                        </p:attrNameLst>
                                      </p:cBhvr>
                                      <p:to>
                                        <p:strVal val="visible"/>
                                      </p:to>
                                    </p:set>
                                    <p:animEffect transition="in" filter="blinds(horizontal)">
                                      <p:cBhvr>
                                        <p:cTn id="19" dur="500"/>
                                        <p:tgtEl>
                                          <p:spTgt spid="530435">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30435">
                                            <p:txEl>
                                              <p:pRg st="8" end="8"/>
                                            </p:txEl>
                                          </p:spTgt>
                                        </p:tgtEl>
                                        <p:attrNameLst>
                                          <p:attrName>style.visibility</p:attrName>
                                        </p:attrNameLst>
                                      </p:cBhvr>
                                      <p:to>
                                        <p:strVal val="visible"/>
                                      </p:to>
                                    </p:set>
                                    <p:animEffect transition="in" filter="blinds(horizontal)">
                                      <p:cBhvr>
                                        <p:cTn id="24" dur="500"/>
                                        <p:tgtEl>
                                          <p:spTgt spid="530435">
                                            <p:txEl>
                                              <p:pRg st="8" end="8"/>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30438"/>
                                        </p:tgtEl>
                                        <p:attrNameLst>
                                          <p:attrName>style.visibility</p:attrName>
                                        </p:attrNameLst>
                                      </p:cBhvr>
                                      <p:to>
                                        <p:strVal val="visible"/>
                                      </p:to>
                                    </p:set>
                                    <p:animEffect transition="in" filter="blinds(horizontal)">
                                      <p:cBhvr>
                                        <p:cTn id="27"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altLang="en-US"/>
              <a:t>Boolean Algebra and logical expressions (Addendum)</a:t>
            </a:r>
          </a:p>
        </p:txBody>
      </p:sp>
      <p:sp>
        <p:nvSpPr>
          <p:cNvPr id="3" name="Content Placeholder 2"/>
          <p:cNvSpPr>
            <a:spLocks noGrp="1"/>
          </p:cNvSpPr>
          <p:nvPr>
            <p:ph idx="1"/>
          </p:nvPr>
        </p:nvSpPr>
        <p:spPr>
          <a:xfrm>
            <a:off x="1905000" y="2039938"/>
            <a:ext cx="8763000" cy="4800600"/>
          </a:xfrm>
        </p:spPr>
        <p:txBody>
          <a:bodyPr>
            <a:normAutofit/>
          </a:bodyPr>
          <a:lstStyle/>
          <a:p>
            <a:r>
              <a:rPr lang="en-US" altLang="en-US" sz="2000" b="1"/>
              <a:t>Boolean algebra </a:t>
            </a:r>
            <a:r>
              <a:rPr lang="en-US" altLang="en-US" sz="2000"/>
              <a:t>(due to George Boole)  - The mathematics of digital logic </a:t>
            </a:r>
          </a:p>
          <a:p>
            <a:pPr lvl="1"/>
            <a:r>
              <a:rPr lang="en-US" altLang="en-US" sz="2000"/>
              <a:t>Useful in dealing with binary system of numbers. </a:t>
            </a:r>
          </a:p>
          <a:p>
            <a:pPr lvl="1"/>
            <a:r>
              <a:rPr lang="en-US" altLang="en-US" sz="2000"/>
              <a:t>Used in the analysis and synthesis of </a:t>
            </a:r>
            <a:r>
              <a:rPr lang="en-US" altLang="en-US" sz="2000" b="1" i="1"/>
              <a:t>logical expressions</a:t>
            </a:r>
            <a:r>
              <a:rPr lang="en-US" altLang="en-US" sz="2000"/>
              <a:t>. </a:t>
            </a:r>
          </a:p>
          <a:p>
            <a:r>
              <a:rPr lang="en-US" altLang="en-US" sz="2000" b="1">
                <a:solidFill>
                  <a:srgbClr val="FF0000"/>
                </a:solidFill>
              </a:rPr>
              <a:t>Logical expressions</a:t>
            </a:r>
            <a:r>
              <a:rPr lang="en-US" altLang="en-US" sz="2000" b="1"/>
              <a:t> </a:t>
            </a:r>
            <a:r>
              <a:rPr lang="en-US" altLang="en-US" sz="2000"/>
              <a:t>– Expressions constructed using </a:t>
            </a:r>
            <a:r>
              <a:rPr lang="en-US" altLang="en-US" sz="2000" b="1" i="1"/>
              <a:t>logical-variables </a:t>
            </a:r>
            <a:r>
              <a:rPr lang="en-US" altLang="en-US" sz="2000"/>
              <a:t>and </a:t>
            </a:r>
            <a:r>
              <a:rPr lang="en-US" altLang="en-US" sz="2000" b="1" i="1"/>
              <a:t>operators</a:t>
            </a:r>
            <a:r>
              <a:rPr lang="en-US" altLang="en-US" sz="2000"/>
              <a:t>. </a:t>
            </a:r>
          </a:p>
          <a:p>
            <a:pPr lvl="1"/>
            <a:r>
              <a:rPr lang="en-US" altLang="en-US" sz="2000"/>
              <a:t>Result is: True or False</a:t>
            </a:r>
          </a:p>
          <a:p>
            <a:r>
              <a:rPr lang="en-US" altLang="en-US" sz="2000" b="1">
                <a:solidFill>
                  <a:srgbClr val="FF0000"/>
                </a:solidFill>
              </a:rPr>
              <a:t>Boolean algebra </a:t>
            </a:r>
            <a:r>
              <a:rPr lang="en-US" altLang="en-US" sz="2000"/>
              <a:t>– In mathematics a </a:t>
            </a:r>
            <a:r>
              <a:rPr lang="en-US" altLang="en-US" sz="2000" b="1" i="1"/>
              <a:t>variable</a:t>
            </a:r>
            <a:r>
              <a:rPr lang="en-US" altLang="en-US" sz="2000"/>
              <a:t> uses one of the two possible values: </a:t>
            </a:r>
            <a:r>
              <a:rPr lang="en-US" altLang="en-US" sz="2000" b="1" i="1"/>
              <a:t>1 or 0</a:t>
            </a:r>
          </a:p>
          <a:p>
            <a:r>
              <a:rPr lang="en-US" altLang="en-US" sz="2000"/>
              <a:t>May also be represented as:</a:t>
            </a:r>
          </a:p>
          <a:p>
            <a:pPr lvl="1"/>
            <a:r>
              <a:rPr lang="en-US" altLang="en-US" sz="2000"/>
              <a:t>Truth or Falsehood of a statement </a:t>
            </a:r>
          </a:p>
          <a:p>
            <a:pPr lvl="1"/>
            <a:r>
              <a:rPr lang="en-US" altLang="en-US" sz="2000"/>
              <a:t>On or Off states of a switch </a:t>
            </a:r>
          </a:p>
          <a:p>
            <a:pPr lvl="1"/>
            <a:r>
              <a:rPr lang="en-US" altLang="en-US" sz="2000"/>
              <a:t>High (5V) or low (0V) of a voltage level </a:t>
            </a:r>
          </a:p>
        </p:txBody>
      </p:sp>
      <p:sp>
        <p:nvSpPr>
          <p:cNvPr id="194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81D5DDCC-4529-4EEA-AFF2-3301F4129497}" type="slidenum">
              <a:rPr lang="en-US" altLang="en-US" sz="1000"/>
              <a:pPr eaLnBrk="1" hangingPunct="1">
                <a:spcBef>
                  <a:spcPct val="0"/>
                </a:spcBef>
                <a:buClrTx/>
                <a:buSzTx/>
                <a:buFontTx/>
                <a:buNone/>
              </a:pPr>
              <a:t>7</a:t>
            </a:fld>
            <a:endParaRPr lang="en-US" altLang="en-US" sz="1000"/>
          </a:p>
        </p:txBody>
      </p:sp>
      <p:pic>
        <p:nvPicPr>
          <p:cNvPr id="194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838200"/>
            <a:ext cx="5245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Oval 8"/>
          <p:cNvSpPr>
            <a:spLocks noChangeArrowheads="1"/>
          </p:cNvSpPr>
          <p:nvPr/>
        </p:nvSpPr>
        <p:spPr bwMode="auto">
          <a:xfrm>
            <a:off x="10363200" y="6248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9" name="Oval 9"/>
          <p:cNvSpPr>
            <a:spLocks noChangeArrowheads="1"/>
          </p:cNvSpPr>
          <p:nvPr/>
        </p:nvSpPr>
        <p:spPr bwMode="auto">
          <a:xfrm>
            <a:off x="10363200" y="6248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24478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05000" y="152400"/>
            <a:ext cx="5486400" cy="609600"/>
          </a:xfrm>
        </p:spPr>
        <p:txBody>
          <a:bodyPr>
            <a:normAutofit fontScale="90000"/>
          </a:bodyPr>
          <a:lstStyle/>
          <a:p>
            <a:r>
              <a:rPr lang="en-US" altLang="en-US"/>
              <a:t>Used in electronics (Addendum)</a:t>
            </a:r>
          </a:p>
        </p:txBody>
      </p:sp>
      <p:sp>
        <p:nvSpPr>
          <p:cNvPr id="3" name="Content Placeholder 2"/>
          <p:cNvSpPr>
            <a:spLocks noGrp="1"/>
          </p:cNvSpPr>
          <p:nvPr>
            <p:ph idx="1"/>
          </p:nvPr>
        </p:nvSpPr>
        <p:spPr>
          <a:xfrm>
            <a:off x="1905000" y="1676400"/>
            <a:ext cx="8534400" cy="4876800"/>
          </a:xfrm>
        </p:spPr>
        <p:txBody>
          <a:bodyPr>
            <a:normAutofit lnSpcReduction="10000"/>
          </a:bodyPr>
          <a:lstStyle/>
          <a:p>
            <a:r>
              <a:rPr lang="en-US" altLang="en-US" b="1">
                <a:solidFill>
                  <a:srgbClr val="FF0000"/>
                </a:solidFill>
              </a:rPr>
              <a:t>Electrical circuits </a:t>
            </a:r>
            <a:r>
              <a:rPr lang="en-US" altLang="en-US"/>
              <a:t>are</a:t>
            </a:r>
            <a:r>
              <a:rPr lang="en-US" altLang="en-US" b="1"/>
              <a:t> </a:t>
            </a:r>
            <a:r>
              <a:rPr lang="en-US" altLang="en-US"/>
              <a:t>designed to </a:t>
            </a:r>
            <a:r>
              <a:rPr lang="en-US" altLang="en-US" i="1"/>
              <a:t>represent logical expressions </a:t>
            </a:r>
            <a:endParaRPr lang="en-US" altLang="en-US"/>
          </a:p>
          <a:p>
            <a:pPr lvl="1"/>
            <a:r>
              <a:rPr lang="en-US" altLang="en-US"/>
              <a:t>Known as </a:t>
            </a:r>
            <a:r>
              <a:rPr lang="en-US" altLang="en-US" b="1">
                <a:solidFill>
                  <a:srgbClr val="FF0000"/>
                </a:solidFill>
              </a:rPr>
              <a:t>logic circuits</a:t>
            </a:r>
            <a:r>
              <a:rPr lang="en-US" altLang="en-US"/>
              <a:t>. </a:t>
            </a:r>
          </a:p>
          <a:p>
            <a:r>
              <a:rPr lang="en-US" altLang="en-US"/>
              <a:t>Used to make important logical decisions in household appliances, computers, communication devices, traffic signals and microprocessors.</a:t>
            </a:r>
          </a:p>
          <a:p>
            <a:r>
              <a:rPr lang="en-US" altLang="en-US"/>
              <a:t>Three basic logic operations as listed below: </a:t>
            </a:r>
          </a:p>
          <a:p>
            <a:pPr lvl="1"/>
            <a:r>
              <a:rPr lang="en-US" altLang="en-US"/>
              <a:t>OR operation </a:t>
            </a:r>
          </a:p>
          <a:p>
            <a:pPr lvl="1"/>
            <a:r>
              <a:rPr lang="en-US" altLang="en-US"/>
              <a:t>AND operation </a:t>
            </a:r>
          </a:p>
          <a:p>
            <a:pPr lvl="1"/>
            <a:r>
              <a:rPr lang="en-US" altLang="en-US"/>
              <a:t>NOT operation</a:t>
            </a:r>
          </a:p>
          <a:p>
            <a:r>
              <a:rPr lang="en-US" altLang="en-US"/>
              <a:t>A </a:t>
            </a:r>
            <a:r>
              <a:rPr lang="en-US" altLang="en-US" b="1">
                <a:solidFill>
                  <a:srgbClr val="FF0000"/>
                </a:solidFill>
              </a:rPr>
              <a:t>logic gate </a:t>
            </a:r>
            <a:r>
              <a:rPr lang="en-US" altLang="en-US"/>
              <a:t>is an electronic circuit/device which makes the logical decisions based on these operations.</a:t>
            </a: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2BFCB111-32A3-4FD3-8B65-0092A4CBAE2E}" type="slidenum">
              <a:rPr lang="en-US" altLang="en-US" sz="1000"/>
              <a:pPr eaLnBrk="1" hangingPunct="1">
                <a:spcBef>
                  <a:spcPct val="0"/>
                </a:spcBef>
                <a:buClrTx/>
                <a:buSzTx/>
                <a:buFontTx/>
                <a:buNone/>
              </a:pPr>
              <a:t>8</a:t>
            </a:fld>
            <a:endParaRPr lang="en-US" altLang="en-US" sz="1000"/>
          </a:p>
        </p:txBody>
      </p:sp>
      <p:pic>
        <p:nvPicPr>
          <p:cNvPr id="20486" name="Picture 8"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5875"/>
            <a:ext cx="32766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Oval 8"/>
          <p:cNvSpPr>
            <a:spLocks noChangeArrowheads="1"/>
          </p:cNvSpPr>
          <p:nvPr/>
        </p:nvSpPr>
        <p:spPr bwMode="auto">
          <a:xfrm>
            <a:off x="10363200" y="6248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8" name="Oval 9"/>
          <p:cNvSpPr>
            <a:spLocks noChangeArrowheads="1"/>
          </p:cNvSpPr>
          <p:nvPr/>
        </p:nvSpPr>
        <p:spPr bwMode="auto">
          <a:xfrm>
            <a:off x="10363200" y="6248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3533173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05000" y="152400"/>
            <a:ext cx="4648200" cy="609600"/>
          </a:xfrm>
        </p:spPr>
        <p:txBody>
          <a:bodyPr>
            <a:normAutofit fontScale="90000"/>
          </a:bodyPr>
          <a:lstStyle/>
          <a:p>
            <a:r>
              <a:rPr lang="en-US" altLang="en-US"/>
              <a:t>Logic gates (Addendum)</a:t>
            </a:r>
          </a:p>
        </p:txBody>
      </p:sp>
      <p:sp>
        <p:nvSpPr>
          <p:cNvPr id="3" name="Content Placeholder 2"/>
          <p:cNvSpPr>
            <a:spLocks noGrp="1"/>
          </p:cNvSpPr>
          <p:nvPr>
            <p:ph idx="1"/>
          </p:nvPr>
        </p:nvSpPr>
        <p:spPr>
          <a:xfrm>
            <a:off x="1905000" y="3962400"/>
            <a:ext cx="8534400" cy="2590800"/>
          </a:xfrm>
        </p:spPr>
        <p:txBody>
          <a:bodyPr/>
          <a:lstStyle/>
          <a:p>
            <a:r>
              <a:rPr lang="en-US" altLang="en-US" b="1">
                <a:solidFill>
                  <a:srgbClr val="FF0000"/>
                </a:solidFill>
              </a:rPr>
              <a:t>Logic gates </a:t>
            </a:r>
            <a:r>
              <a:rPr lang="en-US" altLang="en-US"/>
              <a:t>have: </a:t>
            </a:r>
          </a:p>
          <a:p>
            <a:pPr lvl="1"/>
            <a:r>
              <a:rPr lang="en-US" altLang="en-US" b="1"/>
              <a:t>one or more inputs </a:t>
            </a:r>
            <a:endParaRPr lang="en-US" altLang="en-US"/>
          </a:p>
          <a:p>
            <a:pPr lvl="1"/>
            <a:r>
              <a:rPr lang="en-US" altLang="en-US" b="1"/>
              <a:t>only one output</a:t>
            </a:r>
            <a:r>
              <a:rPr lang="en-US" altLang="en-US"/>
              <a:t> </a:t>
            </a:r>
          </a:p>
          <a:p>
            <a:r>
              <a:rPr lang="en-US" altLang="en-US"/>
              <a:t>The output is active only for certain input combinations. </a:t>
            </a:r>
          </a:p>
          <a:p>
            <a:r>
              <a:rPr lang="en-US" altLang="en-US"/>
              <a:t>Logic gates are the building blocks of any digital circuit. </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fld id="{6DF7A160-2A77-4AC0-AFF4-85DA92021438}" type="slidenum">
              <a:rPr lang="en-US" altLang="en-US" sz="1000"/>
              <a:pPr eaLnBrk="1" hangingPunct="1">
                <a:spcBef>
                  <a:spcPct val="0"/>
                </a:spcBef>
                <a:buClrTx/>
                <a:buSzTx/>
                <a:buFontTx/>
                <a:buNone/>
              </a:pPr>
              <a:t>9</a:t>
            </a:fld>
            <a:endParaRPr lang="en-US" altLang="en-US" sz="1000"/>
          </a:p>
        </p:txBody>
      </p:sp>
      <p:pic>
        <p:nvPicPr>
          <p:cNvPr id="21510" name="Picture 6" descr="fig_01_02"/>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504688" y="1"/>
            <a:ext cx="5163312" cy="535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Oval 8"/>
          <p:cNvSpPr>
            <a:spLocks noChangeArrowheads="1"/>
          </p:cNvSpPr>
          <p:nvPr/>
        </p:nvSpPr>
        <p:spPr bwMode="auto">
          <a:xfrm>
            <a:off x="10363200" y="6248400"/>
            <a:ext cx="304800" cy="304800"/>
          </a:xfrm>
          <a:prstGeom prst="ellipse">
            <a:avLst/>
          </a:prstGeom>
          <a:solidFill>
            <a:srgbClr val="00CC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
        <p:nvSpPr>
          <p:cNvPr id="8" name="Oval 9"/>
          <p:cNvSpPr>
            <a:spLocks noChangeArrowheads="1"/>
          </p:cNvSpPr>
          <p:nvPr/>
        </p:nvSpPr>
        <p:spPr bwMode="auto">
          <a:xfrm>
            <a:off x="10363200" y="6248400"/>
            <a:ext cx="304800" cy="304800"/>
          </a:xfrm>
          <a:prstGeom prst="ellipse">
            <a:avLst/>
          </a:prstGeom>
          <a:solidFill>
            <a:srgbClr val="FF0000"/>
          </a:solidFill>
          <a:ln>
            <a:noFill/>
          </a:ln>
          <a:extLst>
            <a:ext uri="{91240B29-F687-4F45-9708-019B960494DF}">
              <a14:hiddenLine xmlns:a14="http://schemas.microsoft.com/office/drawing/2010/main" w="31750">
                <a:solidFill>
                  <a:srgbClr val="000000"/>
                </a:solidFill>
                <a:round/>
                <a:headEnd/>
                <a:tailEnd/>
              </a14:hiddenLine>
            </a:ext>
          </a:extLst>
        </p:spPr>
        <p:txBody>
          <a:bodyPr wrap="none" anchor="ctr"/>
          <a:lstStyle>
            <a:lvl1pPr eaLnBrk="0" hangingPunct="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lr>
                <a:srgbClr val="009999"/>
              </a:buClr>
              <a:buChar char="»"/>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a:latin typeface="Times New Roman" panose="02020603050405020304" pitchFamily="18" charset="0"/>
            </a:endParaRPr>
          </a:p>
        </p:txBody>
      </p:sp>
    </p:spTree>
    <p:extLst>
      <p:ext uri="{BB962C8B-B14F-4D97-AF65-F5344CB8AC3E}">
        <p14:creationId xmlns:p14="http://schemas.microsoft.com/office/powerpoint/2010/main" val="3903834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1825</Words>
  <Application>Microsoft Office PowerPoint</Application>
  <PresentationFormat>Widescreen</PresentationFormat>
  <Paragraphs>389</Paragraphs>
  <Slides>39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MS PGothic</vt:lpstr>
      <vt:lpstr>游ゴシック</vt:lpstr>
      <vt:lpstr>ヒラギノ角ゴ Pro W3</vt:lpstr>
      <vt:lpstr>Arial</vt:lpstr>
      <vt:lpstr>Calibri</vt:lpstr>
      <vt:lpstr>Calibri Light</vt:lpstr>
      <vt:lpstr>Times</vt:lpstr>
      <vt:lpstr>Times New Roman</vt:lpstr>
      <vt:lpstr>Wingdings</vt:lpstr>
      <vt:lpstr>Office Theme</vt:lpstr>
      <vt:lpstr>Microsoft Drawing 1.01</vt:lpstr>
      <vt:lpstr>Data Storage – Part 1</vt:lpstr>
      <vt:lpstr>BIT – BInary digiT</vt:lpstr>
      <vt:lpstr>Bits</vt:lpstr>
      <vt:lpstr>Bits</vt:lpstr>
      <vt:lpstr>Computers and Electricity</vt:lpstr>
      <vt:lpstr>Boolean Operations</vt:lpstr>
      <vt:lpstr>Boolean Algebra and logical expressions (Addendum)</vt:lpstr>
      <vt:lpstr>Used in electronics (Addendum)</vt:lpstr>
      <vt:lpstr>Logic gates (Addendum)</vt:lpstr>
      <vt:lpstr>Boolean Operations - AND</vt:lpstr>
      <vt:lpstr>Boolean Operations</vt:lpstr>
      <vt:lpstr>Boolean Operations – AND Gate</vt:lpstr>
      <vt:lpstr>Boolean Operations - OR</vt:lpstr>
      <vt:lpstr>Boolean Operations – OR Gate</vt:lpstr>
      <vt:lpstr>Boolean Operations - XOR</vt:lpstr>
      <vt:lpstr>Boolean Operations – XOR Gate</vt:lpstr>
      <vt:lpstr>Boolean Operations – NOT Gate</vt:lpstr>
      <vt:lpstr>NOT Gate</vt:lpstr>
      <vt:lpstr>AND Gate</vt:lpstr>
      <vt:lpstr>OR Gate</vt:lpstr>
      <vt:lpstr>XOR Gate</vt:lpstr>
      <vt:lpstr>XOR Gate</vt:lpstr>
      <vt:lpstr>NAND Gate</vt:lpstr>
      <vt:lpstr>NOR Gate</vt:lpstr>
      <vt:lpstr>Review of Gate Processing</vt:lpstr>
      <vt:lpstr>Gates with More Inputs</vt:lpstr>
      <vt:lpstr>Flip-flops</vt:lpstr>
      <vt:lpstr>Figure 1.3  A simple flip-flop circuit</vt:lpstr>
      <vt:lpstr>Figure 1.4  Setting the output of a flip-flop to 1</vt:lpstr>
      <vt:lpstr>Figure 1.4  Setting the output of a flip-flop to 1 (continued)</vt:lpstr>
      <vt:lpstr>Figure 1.4  Setting the output of a flip-flop to 1 (continued)</vt:lpstr>
      <vt:lpstr>Figure 1.5  Another way of constructing a flip-flop</vt:lpstr>
      <vt:lpstr>GATES</vt:lpstr>
      <vt:lpstr>Combinational Circuits</vt:lpstr>
      <vt:lpstr>Combinational Circuits</vt:lpstr>
      <vt:lpstr>Combinational Circuits</vt:lpstr>
      <vt:lpstr>Combinational Circuits</vt:lpstr>
      <vt:lpstr>Circuits</vt:lpstr>
      <vt:lpstr>Binary Math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 Henry</dc:creator>
  <cp:lastModifiedBy>Louis R Henry</cp:lastModifiedBy>
  <cp:revision>4</cp:revision>
  <dcterms:created xsi:type="dcterms:W3CDTF">2017-08-30T21:08:03Z</dcterms:created>
  <dcterms:modified xsi:type="dcterms:W3CDTF">2020-01-21T18:53:49Z</dcterms:modified>
</cp:coreProperties>
</file>