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A7DB5-5314-49A9-97FC-D0DAAA54E59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20CF8-10DD-4C4F-A6A5-36C3094F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CD0C7-4631-4931-BFC2-7FAB49619E9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16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52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CCAF7-8A2C-462F-922C-DC3C52A3FBE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457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It's also useful to write a program that prompts for multiple values, both on the same line or each on its own line.</a:t>
            </a:r>
          </a:p>
        </p:txBody>
      </p:sp>
    </p:spTree>
    <p:extLst>
      <p:ext uri="{BB962C8B-B14F-4D97-AF65-F5344CB8AC3E}">
        <p14:creationId xmlns:p14="http://schemas.microsoft.com/office/powerpoint/2010/main" val="131807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17F0B-6837-44E0-9F44-C8A45EC846E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478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It's also useful to write a program that prompts for multiple values, both on the same line or each on its own line.</a:t>
            </a:r>
          </a:p>
        </p:txBody>
      </p:sp>
    </p:spTree>
    <p:extLst>
      <p:ext uri="{BB962C8B-B14F-4D97-AF65-F5344CB8AC3E}">
        <p14:creationId xmlns:p14="http://schemas.microsoft.com/office/powerpoint/2010/main" val="331102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528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91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44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34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65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2B576C-57AF-4E1E-B696-DD8C98E55AD1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2809BB-29F5-4BA9-AD2B-7C06270E37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09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Interactive Programs with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22365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17" y="282633"/>
            <a:ext cx="7942908" cy="47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7" y="590205"/>
            <a:ext cx="8586687" cy="46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question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Write a program that outputs a person's "gangsta name."</a:t>
            </a:r>
          </a:p>
          <a:p>
            <a:pPr lvl="1"/>
            <a:r>
              <a:rPr lang="en-US" altLang="en-US"/>
              <a:t>first initial</a:t>
            </a:r>
          </a:p>
          <a:p>
            <a:pPr lvl="1"/>
            <a:r>
              <a:rPr lang="en-US" altLang="en-US" i="1"/>
              <a:t>Diddy</a:t>
            </a:r>
            <a:endParaRPr lang="en-US" altLang="en-US"/>
          </a:p>
          <a:p>
            <a:pPr lvl="1"/>
            <a:r>
              <a:rPr lang="en-US" altLang="en-US"/>
              <a:t>last name (all caps)</a:t>
            </a:r>
          </a:p>
          <a:p>
            <a:pPr lvl="1"/>
            <a:r>
              <a:rPr lang="en-US" altLang="en-US"/>
              <a:t>first name</a:t>
            </a:r>
          </a:p>
          <a:p>
            <a:pPr lvl="1"/>
            <a:r>
              <a:rPr lang="en-US" altLang="en-US" i="1"/>
              <a:t>-izzle</a:t>
            </a: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Example Output: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Type your name, playa: </a:t>
            </a:r>
            <a:r>
              <a:rPr lang="en-US" altLang="en-US" sz="2000" b="1" u="sng">
                <a:latin typeface="Courier New" panose="02070309020205020404" pitchFamily="49" charset="0"/>
              </a:rPr>
              <a:t>Marge Simpson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Your gangsta name is "M. Diddy SIMPSON Marge-izzle"</a:t>
            </a:r>
          </a:p>
        </p:txBody>
      </p:sp>
    </p:spTree>
    <p:extLst>
      <p:ext uri="{BB962C8B-B14F-4D97-AF65-F5344CB8AC3E}">
        <p14:creationId xmlns:p14="http://schemas.microsoft.com/office/powerpoint/2010/main" val="26150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answer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446415"/>
            <a:ext cx="10178322" cy="44331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program prints your "</a:t>
            </a:r>
            <a:r>
              <a:rPr lang="en-US" alt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gangsta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" name.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600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</a:rPr>
              <a:t>GangstaName</a:t>
            </a:r>
            <a:r>
              <a:rPr lang="en-US" altLang="en-US" sz="16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dirty="0">
                <a:latin typeface="Courier New" panose="02070309020205020404" pitchFamily="49" charset="0"/>
              </a:rPr>
              <a:t>("Type your name, playa: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String name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console.nextLine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split name into first/last name and initials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String first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name.substring</a:t>
            </a:r>
            <a:r>
              <a:rPr lang="en-US" altLang="en-US" sz="1600" b="1" dirty="0">
                <a:latin typeface="Courier New" panose="02070309020205020404" pitchFamily="49" charset="0"/>
              </a:rPr>
              <a:t>(0,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name.indexOf</a:t>
            </a:r>
            <a:r>
              <a:rPr lang="en-US" altLang="en-US" sz="1600" b="1" dirty="0">
                <a:latin typeface="Courier New" panose="02070309020205020404" pitchFamily="49" charset="0"/>
              </a:rPr>
              <a:t>(" "))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String last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name.substring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name.indexOf</a:t>
            </a:r>
            <a:r>
              <a:rPr lang="en-US" altLang="en-US" sz="1600" b="1" dirty="0">
                <a:latin typeface="Courier New" panose="02070309020205020404" pitchFamily="49" charset="0"/>
              </a:rPr>
              <a:t>(" ") + 1)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last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last.toUpperCase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fInitial</a:t>
            </a:r>
            <a:r>
              <a:rPr lang="en-US" altLang="en-US" sz="1600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first.substring</a:t>
            </a:r>
            <a:r>
              <a:rPr lang="en-US" altLang="en-US" sz="1600" b="1" dirty="0">
                <a:latin typeface="Courier New" panose="02070309020205020404" pitchFamily="49" charset="0"/>
              </a:rPr>
              <a:t>(0, 1)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("Your </a:t>
            </a:r>
            <a:r>
              <a:rPr lang="en-US" altLang="en-US" sz="1600" dirty="0" err="1">
                <a:latin typeface="Courier New" panose="02070309020205020404" pitchFamily="49" charset="0"/>
              </a:rPr>
              <a:t>gangsta</a:t>
            </a:r>
            <a:r>
              <a:rPr lang="en-US" altLang="en-US" sz="1600" dirty="0">
                <a:latin typeface="Courier New" panose="02070309020205020404" pitchFamily="49" charset="0"/>
              </a:rPr>
              <a:t> name is \"" + </a:t>
            </a:r>
            <a:r>
              <a:rPr lang="en-US" altLang="en-US" sz="1600" dirty="0" err="1">
                <a:latin typeface="Courier New" panose="02070309020205020404" pitchFamily="49" charset="0"/>
              </a:rPr>
              <a:t>fInitial</a:t>
            </a:r>
            <a:r>
              <a:rPr lang="en-US" altLang="en-US" sz="1600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". Diddy " + last + " " + first + "-</a:t>
            </a:r>
            <a:r>
              <a:rPr lang="en-US" altLang="en-US" sz="1600" dirty="0" err="1">
                <a:latin typeface="Courier New" panose="02070309020205020404" pitchFamily="49" charset="0"/>
              </a:rPr>
              <a:t>izzle</a:t>
            </a:r>
            <a:r>
              <a:rPr lang="en-US" altLang="en-US" sz="1600" dirty="0">
                <a:latin typeface="Courier New" panose="02070309020205020404" pitchFamily="49" charset="0"/>
              </a:rPr>
              <a:t>\"");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9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and </a:t>
            </a:r>
            <a:r>
              <a:rPr lang="en-US" altLang="en-US">
                <a:latin typeface="Courier New" panose="02070309020205020404" pitchFamily="49" charset="0"/>
              </a:rPr>
              <a:t>System.in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/>
              <a:t>interactive program</a:t>
            </a:r>
            <a:r>
              <a:rPr lang="en-US" altLang="en-US"/>
              <a:t>: Reads input from the console.</a:t>
            </a:r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While the program runs, it asks the user to type input.</a:t>
            </a:r>
          </a:p>
          <a:p>
            <a:pPr lvl="1"/>
            <a:r>
              <a:rPr lang="en-US" altLang="en-US"/>
              <a:t>The input typed by the user is stored in variables in the code.</a:t>
            </a:r>
          </a:p>
          <a:p>
            <a:pPr lvl="1"/>
            <a:endParaRPr lang="en-US" altLang="en-US" sz="900"/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Can be tricky; users are unpredictable and misbehave.</a:t>
            </a:r>
          </a:p>
          <a:p>
            <a:pPr lvl="1"/>
            <a:r>
              <a:rPr lang="en-US" altLang="en-US"/>
              <a:t>But interactive programs have more interesting behavior.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>
                <a:latin typeface="Courier New" panose="02070309020205020404" pitchFamily="49" charset="0"/>
              </a:rPr>
              <a:t>Scanner</a:t>
            </a:r>
            <a:r>
              <a:rPr lang="en-US" altLang="en-US"/>
              <a:t>: An object that can read input from many sources.</a:t>
            </a:r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Communicates with </a:t>
            </a:r>
            <a:r>
              <a:rPr lang="en-US" altLang="en-US">
                <a:latin typeface="Courier New" panose="02070309020205020404" pitchFamily="49" charset="0"/>
              </a:rPr>
              <a:t>System.in</a:t>
            </a:r>
            <a:r>
              <a:rPr lang="en-US" altLang="en-US"/>
              <a:t>  (the opposite of </a:t>
            </a:r>
            <a:r>
              <a:rPr lang="en-US" altLang="en-US">
                <a:latin typeface="Courier New" panose="02070309020205020404" pitchFamily="49" charset="0"/>
              </a:rPr>
              <a:t>System.out</a:t>
            </a:r>
            <a:r>
              <a:rPr lang="en-US" altLang="en-US"/>
              <a:t>)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Can also read from files (Ch. 6), web sites, databases, ...</a:t>
            </a:r>
          </a:p>
        </p:txBody>
      </p:sp>
    </p:spTree>
    <p:extLst>
      <p:ext uri="{BB962C8B-B14F-4D97-AF65-F5344CB8AC3E}">
        <p14:creationId xmlns:p14="http://schemas.microsoft.com/office/powerpoint/2010/main" val="2909646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syntax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class is found in the </a:t>
            </a:r>
            <a:r>
              <a:rPr lang="en-US" altLang="en-US">
                <a:latin typeface="Courier New" panose="02070309020205020404" pitchFamily="49" charset="0"/>
              </a:rPr>
              <a:t>java.util</a:t>
            </a:r>
            <a:r>
              <a:rPr lang="en-US" altLang="en-US"/>
              <a:t> package.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import java.util.*;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so you can use Scanner</a:t>
            </a:r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endParaRPr lang="en-US" altLang="en-US" sz="2200"/>
          </a:p>
          <a:p>
            <a:r>
              <a:rPr lang="en-US" altLang="en-US"/>
              <a:t>Constructing a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object to read console input: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Scanner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new Scanner(System.in);</a:t>
            </a:r>
          </a:p>
          <a:p>
            <a:pPr lvl="1">
              <a:buFontTx/>
              <a:buNone/>
            </a:pPr>
            <a:endParaRPr lang="en-US" altLang="en-US" sz="900"/>
          </a:p>
          <a:p>
            <a:pPr lvl="1">
              <a:buFontTx/>
              <a:buNone/>
            </a:pPr>
            <a:endParaRPr lang="en-US" altLang="en-US" sz="900"/>
          </a:p>
          <a:p>
            <a:pPr lvl="1"/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Scanner console = new Scanner(System.in);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0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methods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85000"/>
              </a:lnSpc>
            </a:pPr>
            <a:endParaRPr lang="en-US" altLang="en-US" dirty="0"/>
          </a:p>
          <a:p>
            <a:pPr lvl="1">
              <a:lnSpc>
                <a:spcPct val="85000"/>
              </a:lnSpc>
            </a:pPr>
            <a:endParaRPr lang="en-US" altLang="en-US" dirty="0"/>
          </a:p>
          <a:p>
            <a:pPr lvl="1">
              <a:lnSpc>
                <a:spcPct val="85000"/>
              </a:lnSpc>
            </a:pPr>
            <a:endParaRPr lang="en-US" altLang="en-US" dirty="0"/>
          </a:p>
          <a:p>
            <a:pPr lvl="1">
              <a:lnSpc>
                <a:spcPct val="85000"/>
              </a:lnSpc>
            </a:pPr>
            <a:endParaRPr lang="en-US" altLang="en-US" dirty="0"/>
          </a:p>
          <a:p>
            <a:pPr lvl="1">
              <a:lnSpc>
                <a:spcPct val="85000"/>
              </a:lnSpc>
            </a:pPr>
            <a:endParaRPr lang="en-US" altLang="en-US" dirty="0"/>
          </a:p>
          <a:p>
            <a:pPr lvl="1">
              <a:lnSpc>
                <a:spcPct val="85000"/>
              </a:lnSpc>
            </a:pPr>
            <a:endParaRPr lang="en-US" altLang="en-US" dirty="0"/>
          </a:p>
          <a:p>
            <a:pPr lvl="1">
              <a:lnSpc>
                <a:spcPct val="85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Each method waits until the user presses Enter.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value typed by the user is returned.</a:t>
            </a:r>
          </a:p>
          <a:p>
            <a:pPr lvl="2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("How old are you? ");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prompt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age =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console.nextInt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("You typed " + age);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400" b="1" dirty="0"/>
              <a:t>prompt</a:t>
            </a:r>
            <a:r>
              <a:rPr lang="en-US" altLang="en-US" sz="2400" dirty="0"/>
              <a:t>: A message telling the user what input to type.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</p:txBody>
      </p:sp>
      <p:graphicFrame>
        <p:nvGraphicFramePr>
          <p:cNvPr id="543749" name="Group 5"/>
          <p:cNvGraphicFramePr>
            <a:graphicFrameLocks noGrp="1"/>
          </p:cNvGraphicFramePr>
          <p:nvPr/>
        </p:nvGraphicFramePr>
        <p:xfrm>
          <a:off x="2093913" y="1339850"/>
          <a:ext cx="8001000" cy="19812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334738443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223216975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771607"/>
                  </a:ext>
                </a:extLst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an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 and returns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230491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7861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 one-word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23826"/>
                  </a:ext>
                </a:extLst>
              </a:tr>
              <a:tr h="37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reads a one-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line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07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675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6" y="1156463"/>
            <a:ext cx="9160626" cy="53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example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1163783"/>
            <a:ext cx="10178322" cy="471581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400" b="1" dirty="0">
                <a:latin typeface="Courier New" panose="02070309020205020404" pitchFamily="49" charset="0"/>
              </a:rPr>
              <a:t>.*;</a:t>
            </a: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UserInputExample</a:t>
            </a:r>
            <a:r>
              <a:rPr lang="en-US" altLang="en-US" sz="1400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400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400" dirty="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400" dirty="0">
                <a:latin typeface="Courier New" panose="02070309020205020404" pitchFamily="49" charset="0"/>
              </a:rPr>
              <a:t>("How old are you? 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age = </a:t>
            </a:r>
            <a:r>
              <a:rPr lang="en-US" altLang="en-US" sz="14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console.nextInt</a:t>
            </a:r>
            <a:r>
              <a:rPr lang="en-US" altLang="en-US" sz="14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  <a:endParaRPr lang="en-US" altLang="en-US" sz="14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years = 65 - age;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dirty="0">
                <a:latin typeface="Courier New" panose="02070309020205020404" pitchFamily="49" charset="0"/>
              </a:rPr>
              <a:t>(years + " years to retirement!");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1400" dirty="0"/>
              <a:t>Console (user input underlined):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How old are you? </a:t>
            </a:r>
            <a:endParaRPr lang="en-US" altLang="en-US" sz="1400" b="1" u="sng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36 years until retirement!</a:t>
            </a:r>
          </a:p>
        </p:txBody>
      </p:sp>
      <p:sp>
        <p:nvSpPr>
          <p:cNvPr id="544772" name="Line 4"/>
          <p:cNvSpPr>
            <a:spLocks noChangeShapeType="1"/>
          </p:cNvSpPr>
          <p:nvPr/>
        </p:nvSpPr>
        <p:spPr bwMode="auto">
          <a:xfrm>
            <a:off x="2932113" y="2971800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2932113" y="3224213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4" name="Line 6"/>
          <p:cNvSpPr>
            <a:spLocks noChangeShapeType="1"/>
          </p:cNvSpPr>
          <p:nvPr/>
        </p:nvSpPr>
        <p:spPr bwMode="auto">
          <a:xfrm>
            <a:off x="2932113" y="3886200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4343400" y="57658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 u="sng"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</a:p>
        </p:txBody>
      </p:sp>
      <p:grpSp>
        <p:nvGrpSpPr>
          <p:cNvPr id="544776" name="Group 8"/>
          <p:cNvGrpSpPr>
            <a:grpSpLocks/>
          </p:cNvGrpSpPr>
          <p:nvPr/>
        </p:nvGrpSpPr>
        <p:grpSpPr bwMode="auto">
          <a:xfrm>
            <a:off x="4800601" y="5867401"/>
            <a:ext cx="2366963" cy="962025"/>
            <a:chOff x="2016" y="3216"/>
            <a:chExt cx="1491" cy="606"/>
          </a:xfrm>
        </p:grpSpPr>
        <p:pic>
          <p:nvPicPr>
            <p:cNvPr id="5447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"/>
            <a:stretch>
              <a:fillRect/>
            </a:stretch>
          </p:blipFill>
          <p:spPr bwMode="auto">
            <a:xfrm>
              <a:off x="2880" y="3216"/>
              <a:ext cx="627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4778" name="Line 10"/>
            <p:cNvSpPr>
              <a:spLocks noChangeShapeType="1"/>
            </p:cNvSpPr>
            <p:nvPr/>
          </p:nvSpPr>
          <p:spPr bwMode="auto">
            <a:xfrm flipH="1" flipV="1">
              <a:off x="2016" y="3254"/>
              <a:ext cx="86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44779" name="Line 11"/>
          <p:cNvSpPr>
            <a:spLocks noChangeShapeType="1"/>
          </p:cNvSpPr>
          <p:nvPr/>
        </p:nvSpPr>
        <p:spPr bwMode="auto">
          <a:xfrm flipV="1">
            <a:off x="4600576" y="3352800"/>
            <a:ext cx="962025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44780" name="Group 12"/>
          <p:cNvGrpSpPr>
            <a:grpSpLocks/>
          </p:cNvGrpSpPr>
          <p:nvPr/>
        </p:nvGrpSpPr>
        <p:grpSpPr bwMode="auto">
          <a:xfrm>
            <a:off x="7196138" y="3200401"/>
            <a:ext cx="576262" cy="474663"/>
            <a:chOff x="4017" y="1728"/>
            <a:chExt cx="515" cy="423"/>
          </a:xfrm>
        </p:grpSpPr>
        <p:pic>
          <p:nvPicPr>
            <p:cNvPr id="544781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" y="1728"/>
              <a:ext cx="35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4782" name="Text Box 14"/>
            <p:cNvSpPr txBox="1">
              <a:spLocks noChangeArrowheads="1"/>
            </p:cNvSpPr>
            <p:nvPr/>
          </p:nvSpPr>
          <p:spPr bwMode="auto">
            <a:xfrm>
              <a:off x="4368" y="1851"/>
              <a:ext cx="16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 sz="16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44783" name="Group 15"/>
          <p:cNvGraphicFramePr>
            <a:graphicFrameLocks noGrp="1"/>
          </p:cNvGraphicFramePr>
          <p:nvPr/>
        </p:nvGraphicFramePr>
        <p:xfrm>
          <a:off x="9067800" y="2743200"/>
          <a:ext cx="1295400" cy="39624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2647446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4005333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03356"/>
                  </a:ext>
                </a:extLst>
              </a:tr>
            </a:tbl>
          </a:graphicData>
        </a:graphic>
      </p:graphicFrame>
      <p:graphicFrame>
        <p:nvGraphicFramePr>
          <p:cNvPr id="544793" name="Group 25"/>
          <p:cNvGraphicFramePr>
            <a:graphicFrameLocks noGrp="1"/>
          </p:cNvGraphicFramePr>
          <p:nvPr/>
        </p:nvGraphicFramePr>
        <p:xfrm>
          <a:off x="8763000" y="3262314"/>
          <a:ext cx="1593850" cy="396240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9482151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9368052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years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6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44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44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example 2</a:t>
            </a:r>
          </a:p>
        </p:txBody>
      </p:sp>
      <p:sp>
        <p:nvSpPr>
          <p:cNvPr id="546820" name="Rectangle 4"/>
          <p:cNvSpPr>
            <a:spLocks noGrp="1" noChangeArrowheads="1"/>
          </p:cNvSpPr>
          <p:nvPr>
            <p:ph idx="1"/>
          </p:nvPr>
        </p:nvSpPr>
        <p:spPr>
          <a:xfrm>
            <a:off x="1251678" y="1687485"/>
            <a:ext cx="10178322" cy="4192108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import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800" b="1" dirty="0">
                <a:latin typeface="Courier New" panose="02070309020205020404" pitchFamily="49" charset="0"/>
              </a:rPr>
              <a:t>.*;</a:t>
            </a: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ScannerMultiply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("Please type two numbers: 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num1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num2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product = num1 * num2;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product is " + product);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Output (user input underlined):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Please type two numbers: </a:t>
            </a:r>
            <a:r>
              <a:rPr lang="en-US" altLang="en-US" sz="1800" b="1" u="sng" dirty="0">
                <a:latin typeface="Courier New" panose="02070309020205020404" pitchFamily="49" charset="0"/>
              </a:rPr>
              <a:t>8 6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The product is 48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Scanner</a:t>
            </a:r>
            <a:r>
              <a:rPr lang="en-US" altLang="en-US" sz="2000" dirty="0"/>
              <a:t> can read multiple values from one line.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1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tokens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b="1"/>
              <a:t>token</a:t>
            </a:r>
            <a:r>
              <a:rPr lang="en-US" altLang="en-US"/>
              <a:t>: A unit of user input, as read by the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Tokens are separated by </a:t>
            </a:r>
            <a:r>
              <a:rPr lang="en-US" altLang="en-US" i="1"/>
              <a:t>whitespace</a:t>
            </a:r>
            <a:r>
              <a:rPr lang="en-US" altLang="en-US"/>
              <a:t> (spaces, tabs, new lines).</a:t>
            </a:r>
          </a:p>
          <a:p>
            <a:pPr lvl="1"/>
            <a:r>
              <a:rPr lang="en-US" altLang="en-US"/>
              <a:t>How many tokens appear on the following line of input?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23  John Smith   42.0  "Hello world"  $2.50  "  19"</a:t>
            </a:r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/>
              <a:t>When a token is not the type you ask for, it crashes.</a:t>
            </a:r>
            <a:endParaRPr lang="en-US" altLang="en-US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System.out.print("What is your age? 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age = </a:t>
            </a: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console.nextInt()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/>
              <a:t>	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What is your age? </a:t>
            </a:r>
            <a:r>
              <a:rPr lang="en-US" altLang="en-US" sz="2000" b="1" u="sng">
                <a:latin typeface="Courier New" panose="02070309020205020404" pitchFamily="49" charset="0"/>
              </a:rPr>
              <a:t>Timmy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java.util.InputMismatchException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        at java.util.Scanner.next(Unknown Source)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        at java.util.Scanner.nextInt(Unknown Source)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...</a:t>
            </a:r>
          </a:p>
        </p:txBody>
      </p:sp>
    </p:spTree>
    <p:extLst>
      <p:ext uri="{BB962C8B-B14F-4D97-AF65-F5344CB8AC3E}">
        <p14:creationId xmlns:p14="http://schemas.microsoft.com/office/powerpoint/2010/main" val="3175998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8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8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8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8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8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8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8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Rectangle 3"/>
          <p:cNvSpPr>
            <a:spLocks noGrp="1"/>
          </p:cNvSpPr>
          <p:nvPr>
            <p:ph type="body" idx="4294967295"/>
          </p:nvPr>
        </p:nvSpPr>
        <p:spPr>
          <a:xfrm>
            <a:off x="838200" y="11430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's </a:t>
            </a:r>
            <a:r>
              <a:rPr lang="en-US" altLang="en-US" dirty="0">
                <a:latin typeface="Courier New" panose="02070309020205020404" pitchFamily="49" charset="0"/>
              </a:rPr>
              <a:t>next</a:t>
            </a:r>
            <a:r>
              <a:rPr lang="en-US" altLang="en-US" dirty="0"/>
              <a:t> method reads a word of input as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.</a:t>
            </a:r>
            <a:endParaRPr lang="en-US" altLang="en-US" sz="2200" dirty="0"/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Scanner console = new Scanner(System.in);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("What is your name? 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String name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name = </a:t>
            </a:r>
            <a:r>
              <a:rPr lang="en-US" altLang="en-US" sz="1800" dirty="0" err="1">
                <a:latin typeface="Courier New" panose="02070309020205020404" pitchFamily="49" charset="0"/>
              </a:rPr>
              <a:t>name.toUpperCase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(name + " has " + </a:t>
            </a:r>
            <a:r>
              <a:rPr lang="en-US" altLang="en-US" sz="1800" dirty="0" err="1">
                <a:latin typeface="Courier New" panose="02070309020205020404" pitchFamily="49" charset="0"/>
              </a:rPr>
              <a:t>name.length</a:t>
            </a:r>
            <a:r>
              <a:rPr lang="en-US" altLang="en-US" sz="1800" dirty="0">
                <a:latin typeface="Courier New" panose="02070309020205020404" pitchFamily="49" charset="0"/>
              </a:rPr>
              <a:t>() + 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" letters and starts with " + </a:t>
            </a:r>
            <a:r>
              <a:rPr lang="en-US" altLang="en-US" sz="1800" dirty="0" err="1">
                <a:latin typeface="Courier New" panose="02070309020205020404" pitchFamily="49" charset="0"/>
              </a:rPr>
              <a:t>name.substring</a:t>
            </a:r>
            <a:r>
              <a:rPr lang="en-US" altLang="en-US" sz="1800" dirty="0">
                <a:latin typeface="Courier New" panose="02070309020205020404" pitchFamily="49" charset="0"/>
              </a:rPr>
              <a:t>(0, 1));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2000" dirty="0"/>
              <a:t>	Output:</a:t>
            </a: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What is your name? </a:t>
            </a:r>
            <a:r>
              <a:rPr lang="en-US" altLang="en-US" sz="1800" b="1" u="sng" dirty="0" err="1">
                <a:latin typeface="Courier New" panose="02070309020205020404" pitchFamily="49" charset="0"/>
              </a:rPr>
              <a:t>Chamillionaire</a:t>
            </a:r>
            <a:endParaRPr lang="en-US" altLang="en-US" sz="1800" b="1" u="sng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CHAMILLIONAIRE has 14 letters and starts with C</a:t>
            </a:r>
          </a:p>
          <a:p>
            <a:pPr marL="639763" lvl="1" indent="-246063"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nextLine</a:t>
            </a:r>
            <a:r>
              <a:rPr lang="en-US" altLang="en-US" dirty="0"/>
              <a:t> method reads a line of input as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.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("What is your address? ");</a:t>
            </a:r>
          </a:p>
          <a:p>
            <a:pPr marL="639763" lvl="1" indent="-246063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String address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console.nextLine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Strings as user input</a:t>
            </a:r>
          </a:p>
        </p:txBody>
      </p:sp>
    </p:spTree>
    <p:extLst>
      <p:ext uri="{BB962C8B-B14F-4D97-AF65-F5344CB8AC3E}">
        <p14:creationId xmlns:p14="http://schemas.microsoft.com/office/powerpoint/2010/main" val="3004637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172</TotalTime>
  <Words>639</Words>
  <Application>Microsoft Office PowerPoint</Application>
  <PresentationFormat>Widescreen</PresentationFormat>
  <Paragraphs>176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Impact</vt:lpstr>
      <vt:lpstr>Tahoma</vt:lpstr>
      <vt:lpstr>Times New Roman</vt:lpstr>
      <vt:lpstr>Verdana</vt:lpstr>
      <vt:lpstr>Badge</vt:lpstr>
      <vt:lpstr>Interactive Programs with Scanner</vt:lpstr>
      <vt:lpstr>Input and System.in</vt:lpstr>
      <vt:lpstr>Scanner syntax</vt:lpstr>
      <vt:lpstr>Scanner methods</vt:lpstr>
      <vt:lpstr>More Methods</vt:lpstr>
      <vt:lpstr>Scanner example</vt:lpstr>
      <vt:lpstr>Scanner example 2</vt:lpstr>
      <vt:lpstr>Input tokens</vt:lpstr>
      <vt:lpstr>PowerPoint Presentation</vt:lpstr>
      <vt:lpstr>PowerPoint Presentation</vt:lpstr>
      <vt:lpstr>PowerPoint Presentation</vt:lpstr>
      <vt:lpstr>Strings question</vt:lpstr>
      <vt:lpstr>Strings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Programs with Scanner</dc:title>
  <dc:creator>Louis R Henry</dc:creator>
  <cp:lastModifiedBy>Louis R Henry</cp:lastModifiedBy>
  <cp:revision>5</cp:revision>
  <dcterms:created xsi:type="dcterms:W3CDTF">2019-03-07T18:09:06Z</dcterms:created>
  <dcterms:modified xsi:type="dcterms:W3CDTF">2019-03-07T21:01:55Z</dcterms:modified>
</cp:coreProperties>
</file>