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1132-CE0C-46A9-9AD7-6262AD321AF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28A6-E1F0-4CD1-8BC8-53B0E012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9pPr>
          </a:lstStyle>
          <a:p>
            <a:fld id="{B347BFEB-1C44-4EC2-884D-2BF322EF5FDE}" type="slidenum">
              <a:rPr lang="en-US" altLang="en-US" sz="1200" b="0" baseline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 b="0" baseline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705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9AEC0E-03E8-4AEF-9139-23DF3CD9BFF3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623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3B8CFD-0482-467F-A25F-00F1B1A5CA98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846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F9B932-3665-400E-B2C1-F2E047F707F7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482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60082-56F5-4F43-A187-4D1B3F98A7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3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60082-56F5-4F43-A187-4D1B3F98A7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9pPr>
          </a:lstStyle>
          <a:p>
            <a:fld id="{5BBFE282-8423-450F-B332-4B84B5ADAF44}" type="slidenum">
              <a:rPr lang="en-US" altLang="en-US" sz="1200" b="0" baseline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 baseline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87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Complex logic</a:t>
            </a:r>
            <a:r>
              <a:rPr lang="en-GB" baseline="0" dirty="0" smtClean="0"/>
              <a:t> gates (</a:t>
            </a:r>
            <a:r>
              <a:rPr lang="en-GB" baseline="0" dirty="0" err="1" smtClean="0"/>
              <a:t>Mr.</a:t>
            </a:r>
            <a:r>
              <a:rPr lang="en-GB" baseline="0" dirty="0" smtClean="0"/>
              <a:t> Spock’s brain).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60082-56F5-4F43-A187-4D1B3F98A78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3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B67E6C-35BE-41A6-9DD4-533C0DCE1297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84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DC1AC9-7971-4FE5-BD64-C456DF8AF226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17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7FEA83-247A-47CD-BB63-A27AF67A94A2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41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565732-BC98-4773-9E4F-B0D4A86EA8E4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453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1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006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2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8E231E-7CEA-40E4-BFA8-70870F93E67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0674-88DA-4E4E-B0A3-2A4CDF1A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br>
              <a:rPr lang="en-GB" dirty="0" smtClean="0"/>
            </a:br>
            <a:r>
              <a:rPr lang="en-GB" sz="4800" b="1" dirty="0"/>
              <a:t>Logic Gates</a:t>
            </a:r>
            <a:endParaRPr lang="en-GB" sz="4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66" y="3573017"/>
            <a:ext cx="3405007" cy="32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NOT Gate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 smtClean="0"/>
              <a:t>The logical inverter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1784" y="3032956"/>
            <a:ext cx="4104456" cy="1656184"/>
            <a:chOff x="2627784" y="3032956"/>
            <a:chExt cx="4104456" cy="165618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6" name="Straight Connector 5"/>
            <p:cNvCxnSpPr/>
            <p:nvPr/>
          </p:nvCxnSpPr>
          <p:spPr>
            <a:xfrm flipH="1">
              <a:off x="2627784" y="3789040"/>
              <a:ext cx="108012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652120" y="3861048"/>
              <a:ext cx="108012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5436096" y="3753036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/>
            <p:cNvSpPr/>
            <p:nvPr/>
          </p:nvSpPr>
          <p:spPr>
            <a:xfrm rot="5400000">
              <a:off x="3743908" y="2996952"/>
              <a:ext cx="1656184" cy="1728192"/>
            </a:xfrm>
            <a:prstGeom prst="flowChartExtra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4978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NOT Gate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2052926"/>
            <a:ext cx="6856544" cy="419548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351584" y="2779354"/>
            <a:ext cx="6856660" cy="2609850"/>
            <a:chOff x="827584" y="2340843"/>
            <a:chExt cx="6856660" cy="2609850"/>
          </a:xfrm>
        </p:grpSpPr>
        <p:pic>
          <p:nvPicPr>
            <p:cNvPr id="1026" name="Picture 2" descr="http://i.stack.imgur.com/LCUJZ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27584" y="2740905"/>
              <a:ext cx="1800200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340843"/>
              <a:ext cx="1816100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037256" y="3364199"/>
            <a:ext cx="4104456" cy="1656184"/>
            <a:chOff x="2627784" y="3032956"/>
            <a:chExt cx="4104456" cy="165618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13" name="Straight Connector 12"/>
            <p:cNvCxnSpPr/>
            <p:nvPr/>
          </p:nvCxnSpPr>
          <p:spPr>
            <a:xfrm flipH="1">
              <a:off x="2627784" y="3789040"/>
              <a:ext cx="1080120" cy="0"/>
            </a:xfrm>
            <a:prstGeom prst="line">
              <a:avLst/>
            </a:prstGeom>
            <a:grpFill/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652120" y="3861048"/>
              <a:ext cx="1080120" cy="0"/>
            </a:xfrm>
            <a:prstGeom prst="line">
              <a:avLst/>
            </a:prstGeom>
            <a:grpFill/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5436096" y="3753036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Extract 16"/>
            <p:cNvSpPr/>
            <p:nvPr/>
          </p:nvSpPr>
          <p:spPr>
            <a:xfrm rot="5400000">
              <a:off x="3743908" y="2996952"/>
              <a:ext cx="1656184" cy="1728192"/>
            </a:xfrm>
            <a:prstGeom prst="flowChartExtract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685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 Logic Gates</a:t>
            </a:r>
            <a:endParaRPr lang="en-US" altLang="en-US" sz="3400">
              <a:latin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9pPr>
          </a:lstStyle>
          <a:p>
            <a:fld id="{FB1AEA3F-64AD-4AB1-8238-79F67000BEFF}" type="slidenum">
              <a:rPr lang="en-US" altLang="en-US" sz="1400" b="0" baseline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400" b="0" baseline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4" name="Picture 7" descr="and.gif (2500 bytes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9" descr="or.gif (2500 bytes)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4229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21"/>
          <p:cNvSpPr txBox="1">
            <a:spLocks noChangeArrowheads="1"/>
          </p:cNvSpPr>
          <p:nvPr/>
        </p:nvSpPr>
        <p:spPr bwMode="auto">
          <a:xfrm>
            <a:off x="2057400" y="4495801"/>
            <a:ext cx="3429000" cy="1384995"/>
          </a:xfrm>
          <a:prstGeom prst="rect">
            <a:avLst/>
          </a:prstGeom>
          <a:solidFill>
            <a:srgbClr val="B6EBFC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9pPr>
          </a:lstStyle>
          <a:p>
            <a:endParaRPr lang="en-US" altLang="en-US" sz="3600">
              <a:solidFill>
                <a:schemeClr val="tx1"/>
              </a:solidFill>
            </a:endParaRPr>
          </a:p>
          <a:p>
            <a:r>
              <a:rPr lang="en-US" altLang="en-US" sz="3600">
                <a:solidFill>
                  <a:schemeClr val="tx1"/>
                </a:solidFill>
              </a:rPr>
              <a:t>         AND GATE</a:t>
            </a:r>
          </a:p>
          <a:p>
            <a:r>
              <a:rPr lang="en-US" altLang="en-US" sz="3600" baseline="0">
                <a:solidFill>
                  <a:schemeClr val="tx1"/>
                </a:solidFill>
              </a:rPr>
              <a:t>  1 AND 0 = 0</a:t>
            </a:r>
          </a:p>
        </p:txBody>
      </p:sp>
      <p:sp>
        <p:nvSpPr>
          <p:cNvPr id="15367" name="Text Box 22"/>
          <p:cNvSpPr txBox="1">
            <a:spLocks noChangeArrowheads="1"/>
          </p:cNvSpPr>
          <p:nvPr/>
        </p:nvSpPr>
        <p:spPr bwMode="auto">
          <a:xfrm>
            <a:off x="6477000" y="4495801"/>
            <a:ext cx="3429000" cy="1384995"/>
          </a:xfrm>
          <a:prstGeom prst="rect">
            <a:avLst/>
          </a:prstGeom>
          <a:solidFill>
            <a:srgbClr val="B6EBFC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9pPr>
          </a:lstStyle>
          <a:p>
            <a:endParaRPr lang="en-US" altLang="en-US" sz="3600">
              <a:solidFill>
                <a:schemeClr val="tx1"/>
              </a:solidFill>
            </a:endParaRPr>
          </a:p>
          <a:p>
            <a:r>
              <a:rPr lang="en-US" altLang="en-US" sz="3600">
                <a:solidFill>
                  <a:schemeClr val="tx1"/>
                </a:solidFill>
              </a:rPr>
              <a:t>            OR GATE</a:t>
            </a:r>
          </a:p>
          <a:p>
            <a:r>
              <a:rPr lang="en-US" altLang="en-US" sz="3600" baseline="0">
                <a:solidFill>
                  <a:schemeClr val="tx1"/>
                </a:solidFill>
              </a:rPr>
              <a:t>    1 OR 0 = 1</a:t>
            </a:r>
          </a:p>
        </p:txBody>
      </p:sp>
    </p:spTree>
    <p:extLst>
      <p:ext uri="{BB962C8B-B14F-4D97-AF65-F5344CB8AC3E}">
        <p14:creationId xmlns:p14="http://schemas.microsoft.com/office/powerpoint/2010/main" val="2377707354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True or False?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AND Gate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TRUTH TABLE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60096" y="1772816"/>
            <a:ext cx="2952328" cy="4038398"/>
            <a:chOff x="5436096" y="1772816"/>
            <a:chExt cx="2952328" cy="403839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20205" y="1772816"/>
              <a:ext cx="72008" cy="40324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436096" y="2420888"/>
              <a:ext cx="295232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436096" y="1778766"/>
              <a:ext cx="72008" cy="40324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404314" y="1778766"/>
              <a:ext cx="60007" cy="402649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8424" y="1772816"/>
              <a:ext cx="0" cy="403839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672698" y="3048885"/>
            <a:ext cx="3351295" cy="1073573"/>
            <a:chOff x="2411760" y="3068960"/>
            <a:chExt cx="4320480" cy="1584176"/>
          </a:xfrm>
        </p:grpSpPr>
        <p:sp>
          <p:nvSpPr>
            <p:cNvPr id="12" name="Flowchart: Delay 11"/>
            <p:cNvSpPr/>
            <p:nvPr/>
          </p:nvSpPr>
          <p:spPr>
            <a:xfrm>
              <a:off x="3707904" y="3068960"/>
              <a:ext cx="1728192" cy="1584176"/>
            </a:xfrm>
            <a:prstGeom prst="flowChartDelay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627784" y="3284984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627784" y="4437112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436096" y="3838795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2411760" y="3176972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2435000" y="4329100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6516216" y="3717032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042652" y="299695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2652" y="376003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B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1984" y="3284984"/>
            <a:ext cx="648072" cy="510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Q</a:t>
            </a:r>
            <a:endParaRPr lang="en-GB" sz="32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04112" y="1863708"/>
            <a:ext cx="2592288" cy="432048"/>
            <a:chOff x="5580112" y="1863708"/>
            <a:chExt cx="2592288" cy="432048"/>
          </a:xfrm>
        </p:grpSpPr>
        <p:sp>
          <p:nvSpPr>
            <p:cNvPr id="22" name="Rectangle 21"/>
            <p:cNvSpPr/>
            <p:nvPr/>
          </p:nvSpPr>
          <p:spPr>
            <a:xfrm>
              <a:off x="5580112" y="186370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A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02355" y="186370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B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24328" y="186370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Q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104112" y="260249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12224" y="260249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20336" y="260249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04112" y="333404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12224" y="333404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20336" y="333404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04112" y="4065601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120336" y="4065601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04112" y="479715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12224" y="479715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20336" y="479715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12224" y="4065601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53" grpId="0"/>
      <p:bldP spid="55" grpId="0"/>
      <p:bldP spid="56" grpId="0"/>
      <p:bldP spid="57" grpId="0"/>
      <p:bldP spid="58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True or </a:t>
            </a:r>
            <a:r>
              <a:rPr lang="en-GB" dirty="0" smtClean="0"/>
              <a:t>False?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OR Gate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TRUTH TABLE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60096" y="1772816"/>
            <a:ext cx="2952328" cy="4038398"/>
            <a:chOff x="5436096" y="1772816"/>
            <a:chExt cx="2952328" cy="403839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20205" y="1772816"/>
              <a:ext cx="72008" cy="40324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436096" y="2420888"/>
              <a:ext cx="295232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436096" y="1778766"/>
              <a:ext cx="72008" cy="40324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404314" y="1778766"/>
              <a:ext cx="60007" cy="402649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8424" y="1772816"/>
              <a:ext cx="0" cy="403839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042652" y="299695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2652" y="376003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B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1984" y="3284984"/>
            <a:ext cx="648072" cy="510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Q</a:t>
            </a:r>
            <a:endParaRPr lang="en-GB" sz="32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04112" y="1863708"/>
            <a:ext cx="2592288" cy="432048"/>
            <a:chOff x="5580112" y="1863708"/>
            <a:chExt cx="2592288" cy="432048"/>
          </a:xfrm>
        </p:grpSpPr>
        <p:sp>
          <p:nvSpPr>
            <p:cNvPr id="22" name="Rectangle 21"/>
            <p:cNvSpPr/>
            <p:nvPr/>
          </p:nvSpPr>
          <p:spPr>
            <a:xfrm>
              <a:off x="5580112" y="186370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A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02355" y="186370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B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24328" y="186370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Q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104112" y="260249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12224" y="260249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20336" y="260249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04112" y="333404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12224" y="333404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20336" y="333404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04112" y="4065601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12224" y="4065601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20336" y="4065601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04112" y="479715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12224" y="479715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20336" y="479715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711624" y="2978950"/>
            <a:ext cx="3240360" cy="1242138"/>
            <a:chOff x="2411760" y="3086962"/>
            <a:chExt cx="4320480" cy="1566174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2627784" y="3284984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627784" y="4437112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436096" y="3838795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/>
            <p:cNvSpPr/>
            <p:nvPr/>
          </p:nvSpPr>
          <p:spPr>
            <a:xfrm>
              <a:off x="2411760" y="3176972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2435000" y="4329100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6516216" y="3717032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lowchart: Stored Data 43"/>
            <p:cNvSpPr/>
            <p:nvPr/>
          </p:nvSpPr>
          <p:spPr>
            <a:xfrm rot="10800000">
              <a:off x="3491880" y="3086962"/>
              <a:ext cx="1944216" cy="1566174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6901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True or </a:t>
            </a:r>
            <a:r>
              <a:rPr lang="en-GB" dirty="0" smtClean="0"/>
              <a:t>False?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NOT Gate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TRUTH TABLE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60097" y="1772816"/>
            <a:ext cx="2028225" cy="4038398"/>
            <a:chOff x="5436096" y="1772816"/>
            <a:chExt cx="2028225" cy="403839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20205" y="1772816"/>
              <a:ext cx="72008" cy="40324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436096" y="2420888"/>
              <a:ext cx="199822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436096" y="1778766"/>
              <a:ext cx="72008" cy="40324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404314" y="1778766"/>
              <a:ext cx="60007" cy="402649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042652" y="328498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1984" y="3284984"/>
            <a:ext cx="648072" cy="510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Q</a:t>
            </a:r>
            <a:endParaRPr lang="en-GB" sz="32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04113" y="1863708"/>
            <a:ext cx="1570315" cy="432048"/>
            <a:chOff x="5580112" y="1863708"/>
            <a:chExt cx="1570315" cy="432048"/>
          </a:xfrm>
        </p:grpSpPr>
        <p:sp>
          <p:nvSpPr>
            <p:cNvPr id="22" name="Rectangle 21"/>
            <p:cNvSpPr/>
            <p:nvPr/>
          </p:nvSpPr>
          <p:spPr>
            <a:xfrm>
              <a:off x="5580112" y="186370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A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02355" y="186370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Q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104112" y="260249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12224" y="2602497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04112" y="333404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12224" y="333404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690724" y="2852936"/>
            <a:ext cx="3261260" cy="1463104"/>
            <a:chOff x="2627784" y="3032956"/>
            <a:chExt cx="4104456" cy="1656184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2627784" y="3789040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52120" y="3861048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5436096" y="3753036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Extract 48"/>
            <p:cNvSpPr/>
            <p:nvPr/>
          </p:nvSpPr>
          <p:spPr>
            <a:xfrm rot="5400000">
              <a:off x="3743908" y="2996952"/>
              <a:ext cx="1656184" cy="1728192"/>
            </a:xfrm>
            <a:prstGeom prst="flowChartExtra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85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6" grpId="0"/>
      <p:bldP spid="27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Logic 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An AND gate and a NOT gate 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95600" y="3068961"/>
            <a:ext cx="6984776" cy="1671673"/>
            <a:chOff x="971600" y="3068960"/>
            <a:chExt cx="6984776" cy="1671673"/>
          </a:xfrm>
        </p:grpSpPr>
        <p:grpSp>
          <p:nvGrpSpPr>
            <p:cNvPr id="5" name="Group 4"/>
            <p:cNvGrpSpPr/>
            <p:nvPr/>
          </p:nvGrpSpPr>
          <p:grpSpPr>
            <a:xfrm>
              <a:off x="971600" y="3068960"/>
              <a:ext cx="4104456" cy="1584176"/>
              <a:chOff x="2411760" y="3068960"/>
              <a:chExt cx="4104456" cy="1584176"/>
            </a:xfrm>
          </p:grpSpPr>
          <p:sp>
            <p:nvSpPr>
              <p:cNvPr id="4" name="Flowchart: Delay 3"/>
              <p:cNvSpPr/>
              <p:nvPr/>
            </p:nvSpPr>
            <p:spPr>
              <a:xfrm>
                <a:off x="3707904" y="3068960"/>
                <a:ext cx="1728192" cy="1584176"/>
              </a:xfrm>
              <a:prstGeom prst="flowChartDela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2627784" y="3284984"/>
                <a:ext cx="108012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627784" y="4437112"/>
                <a:ext cx="108012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5436096" y="3838795"/>
                <a:ext cx="108012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lowchart: Connector 8"/>
              <p:cNvSpPr/>
              <p:nvPr/>
            </p:nvSpPr>
            <p:spPr>
              <a:xfrm>
                <a:off x="2411760" y="3176972"/>
                <a:ext cx="216024" cy="216024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lowchart: Connector 9"/>
              <p:cNvSpPr/>
              <p:nvPr/>
            </p:nvSpPr>
            <p:spPr>
              <a:xfrm>
                <a:off x="2435000" y="4329100"/>
                <a:ext cx="216024" cy="216024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83968" y="3084449"/>
              <a:ext cx="3672408" cy="1656184"/>
              <a:chOff x="2627784" y="3032956"/>
              <a:chExt cx="3672408" cy="165618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2627784" y="3789040"/>
                <a:ext cx="108012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652120" y="3861048"/>
                <a:ext cx="64807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lowchart: Connector 15"/>
              <p:cNvSpPr/>
              <p:nvPr/>
            </p:nvSpPr>
            <p:spPr>
              <a:xfrm>
                <a:off x="5436096" y="3753036"/>
                <a:ext cx="216024" cy="216024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Extract 16"/>
              <p:cNvSpPr/>
              <p:nvPr/>
            </p:nvSpPr>
            <p:spPr>
              <a:xfrm rot="5400000">
                <a:off x="3743908" y="2996952"/>
                <a:ext cx="1656184" cy="1728192"/>
              </a:xfrm>
              <a:prstGeom prst="flowChartExtra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1919536" y="306384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19536" y="4221088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B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20780" y="3298271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C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08368" y="36450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Q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Logic 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NAND gate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791744" y="3068960"/>
            <a:ext cx="4320480" cy="1584176"/>
            <a:chOff x="2411760" y="3068960"/>
            <a:chExt cx="4320480" cy="1584176"/>
          </a:xfrm>
        </p:grpSpPr>
        <p:sp>
          <p:nvSpPr>
            <p:cNvPr id="4" name="Flowchart: Delay 3"/>
            <p:cNvSpPr/>
            <p:nvPr/>
          </p:nvSpPr>
          <p:spPr>
            <a:xfrm>
              <a:off x="3707904" y="3068960"/>
              <a:ext cx="1728192" cy="1584176"/>
            </a:xfrm>
            <a:prstGeom prst="flowChartDelay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2627784" y="3284984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627784" y="4437112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652120" y="3838795"/>
              <a:ext cx="10801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/>
            <p:cNvSpPr/>
            <p:nvPr/>
          </p:nvSpPr>
          <p:spPr>
            <a:xfrm>
              <a:off x="2411760" y="3176972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435000" y="4329100"/>
              <a:ext cx="216024" cy="2160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215680" y="306384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15680" y="4221088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B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74396" y="3254563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C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68208" y="36450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Q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6816080" y="3717032"/>
            <a:ext cx="216024" cy="216024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25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Logic 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An AND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smtClean="0"/>
              <a:t>NOT Gate (NAND)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TRUTH TABLE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944206" y="1772816"/>
            <a:ext cx="60007" cy="360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0" y="2420888"/>
            <a:ext cx="38164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60096" y="1778766"/>
            <a:ext cx="72008" cy="35944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28315" y="1778766"/>
            <a:ext cx="60007" cy="35944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12424" y="1772816"/>
            <a:ext cx="0" cy="360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9996" y="1782824"/>
            <a:ext cx="36004" cy="35903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423592" y="3465004"/>
            <a:ext cx="3024336" cy="900100"/>
            <a:chOff x="971600" y="3068960"/>
            <a:chExt cx="6984776" cy="1671673"/>
          </a:xfrm>
        </p:grpSpPr>
        <p:grpSp>
          <p:nvGrpSpPr>
            <p:cNvPr id="47" name="Group 46"/>
            <p:cNvGrpSpPr/>
            <p:nvPr/>
          </p:nvGrpSpPr>
          <p:grpSpPr>
            <a:xfrm>
              <a:off x="971600" y="3068960"/>
              <a:ext cx="4104456" cy="1584176"/>
              <a:chOff x="2411760" y="3068960"/>
              <a:chExt cx="4104456" cy="1584176"/>
            </a:xfrm>
          </p:grpSpPr>
          <p:sp>
            <p:nvSpPr>
              <p:cNvPr id="60" name="Flowchart: Delay 59"/>
              <p:cNvSpPr/>
              <p:nvPr/>
            </p:nvSpPr>
            <p:spPr>
              <a:xfrm>
                <a:off x="3707904" y="3068960"/>
                <a:ext cx="1728192" cy="1584176"/>
              </a:xfrm>
              <a:prstGeom prst="flowChartDela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>
                <a:off x="2627784" y="3284984"/>
                <a:ext cx="108012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2627784" y="4437112"/>
                <a:ext cx="108012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5436096" y="3838795"/>
                <a:ext cx="108012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lowchart: Connector 63"/>
              <p:cNvSpPr/>
              <p:nvPr/>
            </p:nvSpPr>
            <p:spPr>
              <a:xfrm>
                <a:off x="2411760" y="3176972"/>
                <a:ext cx="216024" cy="216024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lowchart: Connector 64"/>
              <p:cNvSpPr/>
              <p:nvPr/>
            </p:nvSpPr>
            <p:spPr>
              <a:xfrm>
                <a:off x="2435000" y="4329100"/>
                <a:ext cx="216024" cy="216024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283968" y="3084449"/>
              <a:ext cx="3672408" cy="1656184"/>
              <a:chOff x="2627784" y="3032956"/>
              <a:chExt cx="3672408" cy="1656184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2627784" y="3789040"/>
                <a:ext cx="108012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652120" y="3861048"/>
                <a:ext cx="64807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lowchart: Connector 50"/>
              <p:cNvSpPr/>
              <p:nvPr/>
            </p:nvSpPr>
            <p:spPr>
              <a:xfrm>
                <a:off x="5436096" y="3753036"/>
                <a:ext cx="216024" cy="216024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lowchart: Extract 58"/>
              <p:cNvSpPr/>
              <p:nvPr/>
            </p:nvSpPr>
            <p:spPr>
              <a:xfrm rot="5400000">
                <a:off x="3743908" y="2996952"/>
                <a:ext cx="1656184" cy="1728192"/>
              </a:xfrm>
              <a:prstGeom prst="flowChartExtra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6" name="Rectangle 65"/>
          <p:cNvSpPr/>
          <p:nvPr/>
        </p:nvSpPr>
        <p:spPr>
          <a:xfrm>
            <a:off x="2033034" y="3362538"/>
            <a:ext cx="324036" cy="354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33034" y="3977650"/>
            <a:ext cx="324036" cy="354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821812" y="3404074"/>
            <a:ext cx="324036" cy="354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C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87609" y="3702269"/>
            <a:ext cx="324036" cy="354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Q</a:t>
            </a:r>
            <a:endParaRPr lang="en-GB" sz="32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48028" y="1916833"/>
            <a:ext cx="3240360" cy="354495"/>
            <a:chOff x="4824028" y="1916832"/>
            <a:chExt cx="3240360" cy="354495"/>
          </a:xfrm>
        </p:grpSpPr>
        <p:sp>
          <p:nvSpPr>
            <p:cNvPr id="70" name="Rectangle 69"/>
            <p:cNvSpPr/>
            <p:nvPr/>
          </p:nvSpPr>
          <p:spPr>
            <a:xfrm>
              <a:off x="4824028" y="1916832"/>
              <a:ext cx="324036" cy="35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A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60132" y="1916832"/>
              <a:ext cx="324036" cy="35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B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32240" y="1916832"/>
              <a:ext cx="324036" cy="35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C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40352" y="1916832"/>
              <a:ext cx="324036" cy="35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Q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68008" y="256490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04112" y="256490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2224" y="256490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68008" y="328498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04112" y="328498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12224" y="328498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68008" y="3933056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04112" y="3933056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12224" y="3933056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68008" y="4581128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04112" y="4581128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12224" y="4581128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97906" y="256490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097906" y="328498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97906" y="3933056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097906" y="4581128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0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11646" y="5446966"/>
            <a:ext cx="431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Q = NOT  (A AND B)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52" grpId="0"/>
      <p:bldP spid="53" grpId="0"/>
      <p:bldP spid="54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icroship.com/wordpress/wp-content/uploads/2011/08/AdjScan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-27384"/>
            <a:ext cx="10682164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39001" y="-518041"/>
            <a:ext cx="231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Combining Logic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5715000" cy="547688"/>
          </a:xfrm>
        </p:spPr>
        <p:txBody>
          <a:bodyPr>
            <a:normAutofit fontScale="90000"/>
          </a:bodyPr>
          <a:lstStyle/>
          <a:p>
            <a:r>
              <a:rPr lang="en-US" alt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 Objectives</a:t>
            </a:r>
            <a:endParaRPr lang="en-US" altLang="en-US" sz="3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001000" cy="39624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>
                <a:latin typeface="Arial" panose="020B0604020202020204" pitchFamily="34" charset="0"/>
              </a:rPr>
              <a:t>Understand the relationship between Boolean logic and digital computer circuits.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>
                <a:latin typeface="Arial" panose="020B0604020202020204" pitchFamily="34" charset="0"/>
              </a:rPr>
              <a:t>Learn how to design simple logic circuits.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>
                <a:latin typeface="Arial" panose="020B0604020202020204" pitchFamily="34" charset="0"/>
              </a:rPr>
              <a:t>Understand how digital circuits work together to form complex computer systems.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9pPr>
          </a:lstStyle>
          <a:p>
            <a:fld id="{8BD386D3-34F6-4071-97F0-2F6F14564CC1}" type="slidenum">
              <a:rPr lang="en-US" altLang="en-US" sz="1400" b="0" baseline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400" b="0" baseline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06290"/>
      </p:ext>
    </p:extLst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and Play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800" dirty="0"/>
              <a:t>http://logic.ly/demo/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033034" y="3977650"/>
            <a:ext cx="324036" cy="354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6"/>
          <p:cNvSpPr>
            <a:spLocks noGrp="1" noChangeArrowheads="1"/>
          </p:cNvSpPr>
          <p:nvPr>
            <p:ph type="title"/>
          </p:nvPr>
        </p:nvSpPr>
        <p:spPr>
          <a:xfrm>
            <a:off x="4038600" y="306389"/>
            <a:ext cx="4114800" cy="5476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Logic Gates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990600"/>
            <a:ext cx="8077200" cy="47244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500">
                <a:latin typeface="Arial" panose="020B0604020202020204" pitchFamily="34" charset="0"/>
              </a:rPr>
              <a:t>The three simplest gates are the AND, OR, and NOT gates.</a:t>
            </a:r>
            <a:endParaRPr lang="en-US" altLang="en-US" sz="260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500">
                <a:latin typeface="Arial" panose="020B0604020202020204" pitchFamily="34" charset="0"/>
              </a:rPr>
              <a:t>They correspond directly to their respective Boolean operations, as you can see by their truth tables.</a:t>
            </a:r>
          </a:p>
        </p:txBody>
      </p:sp>
      <p:pic>
        <p:nvPicPr>
          <p:cNvPr id="23556" name="Picture 4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90676"/>
            <a:ext cx="59055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8"/>
          <p:cNvSpPr>
            <a:spLocks noGrp="1" noChangeArrowheads="1"/>
          </p:cNvSpPr>
          <p:nvPr>
            <p:ph type="title"/>
          </p:nvPr>
        </p:nvSpPr>
        <p:spPr>
          <a:xfrm>
            <a:off x="4038600" y="306389"/>
            <a:ext cx="4114800" cy="5476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Logic Gates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219200"/>
            <a:ext cx="8610600" cy="1905000"/>
          </a:xfrm>
          <a:noFill/>
        </p:spPr>
        <p:txBody>
          <a:bodyPr/>
          <a:lstStyle/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Another very useful gate is the exclusive OR (XOR) gate.  </a:t>
            </a:r>
          </a:p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The output of the XOR operation is true only when the values of the inputs differ.</a:t>
            </a:r>
            <a:endParaRPr lang="en-US" altLang="en-US" sz="2500">
              <a:latin typeface="Arial" panose="020B0604020202020204" pitchFamily="34" charset="0"/>
            </a:endParaRPr>
          </a:p>
        </p:txBody>
      </p:sp>
      <p:pic>
        <p:nvPicPr>
          <p:cNvPr id="24580" name="Picture 5" descr="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1"/>
            <a:ext cx="428783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629400" y="5486400"/>
            <a:ext cx="3429000" cy="762000"/>
          </a:xfrm>
          <a:prstGeom prst="rect">
            <a:avLst/>
          </a:prstGeom>
          <a:solidFill>
            <a:srgbClr val="E4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CC3300"/>
                </a:solidFill>
              </a:rPr>
              <a:t>Note the special symbol </a:t>
            </a:r>
            <a:r>
              <a:rPr lang="en-US" altLang="en-US" sz="2200">
                <a:solidFill>
                  <a:srgbClr val="CC3300"/>
                </a:solidFill>
                <a:sym typeface="Symbol" panose="05050102010706020507" pitchFamily="18" charset="2"/>
              </a:rPr>
              <a:t> </a:t>
            </a:r>
            <a:r>
              <a:rPr lang="en-US" altLang="en-US" sz="2200">
                <a:solidFill>
                  <a:srgbClr val="CC3300"/>
                </a:solidFill>
              </a:rPr>
              <a:t>for the XOR operation.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4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0"/>
          <p:cNvSpPr>
            <a:spLocks noGrp="1" noChangeArrowheads="1"/>
          </p:cNvSpPr>
          <p:nvPr>
            <p:ph type="title"/>
          </p:nvPr>
        </p:nvSpPr>
        <p:spPr>
          <a:xfrm>
            <a:off x="4038600" y="306389"/>
            <a:ext cx="4114800" cy="5476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Logic Gates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3276600" cy="2743200"/>
          </a:xfrm>
          <a:noFill/>
        </p:spPr>
        <p:txBody>
          <a:bodyPr/>
          <a:lstStyle/>
          <a:p>
            <a:pPr eaLnBrk="1" hangingPunct="1"/>
            <a:r>
              <a:rPr lang="en-US" altLang="en-US" sz="2500">
                <a:latin typeface="Arial" panose="020B0604020202020204" pitchFamily="34" charset="0"/>
              </a:rPr>
              <a:t>NAND and NOR are two very important gates.  Their symbols and truth tables are shown at the right.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  <a:endParaRPr lang="en-US" altLang="en-US" sz="2500">
              <a:latin typeface="Arial" panose="020B0604020202020204" pitchFamily="34" charset="0"/>
            </a:endParaRPr>
          </a:p>
        </p:txBody>
      </p:sp>
      <p:pic>
        <p:nvPicPr>
          <p:cNvPr id="25604" name="Picture 7" descr="19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6" y="1600201"/>
            <a:ext cx="50831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61722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A flip-flop holds a single bit of memory</a:t>
            </a:r>
          </a:p>
          <a:p>
            <a:pPr lvl="1"/>
            <a:r>
              <a:rPr lang="en-US" altLang="en-US" sz="2000"/>
              <a:t>The bit “flip-flops” between the two NAND gates</a:t>
            </a:r>
          </a:p>
          <a:p>
            <a:r>
              <a:rPr lang="en-US" altLang="en-US" sz="2400"/>
              <a:t>In reality, flip-flops are a bit more complicated</a:t>
            </a:r>
          </a:p>
          <a:p>
            <a:pPr lvl="1"/>
            <a:r>
              <a:rPr lang="en-US" altLang="en-US" sz="2000"/>
              <a:t>Have 5 (or so) logic gates (transistors) per flip-flop</a:t>
            </a:r>
          </a:p>
          <a:p>
            <a:r>
              <a:rPr lang="en-US" altLang="en-US" sz="2400"/>
              <a:t>Consider a 1 Gb memory chip</a:t>
            </a:r>
          </a:p>
          <a:p>
            <a:pPr lvl="1"/>
            <a:r>
              <a:rPr lang="en-US" altLang="en-US" sz="2000"/>
              <a:t>1 Gb = 8,589,934,592 bits of memory</a:t>
            </a:r>
          </a:p>
          <a:p>
            <a:pPr lvl="1"/>
            <a:r>
              <a:rPr lang="en-US" altLang="en-US" sz="2000"/>
              <a:t>That’s about 43 million transistors!</a:t>
            </a:r>
          </a:p>
          <a:p>
            <a:r>
              <a:rPr lang="en-US" altLang="en-US" sz="2400"/>
              <a:t>In reality, those transistors are split into 9 ICs of about 5 million transistors each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9290B1E6-587D-4AAE-B6B4-2647E155B77B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1295400"/>
            <a:ext cx="204946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CC99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7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7"/>
          <p:cNvSpPr>
            <a:spLocks noGrp="1" noChangeArrowheads="1"/>
          </p:cNvSpPr>
          <p:nvPr>
            <p:ph type="title"/>
          </p:nvPr>
        </p:nvSpPr>
        <p:spPr>
          <a:xfrm>
            <a:off x="4038600" y="306389"/>
            <a:ext cx="4114800" cy="547687"/>
          </a:xfrm>
          <a:noFill/>
        </p:spPr>
        <p:txBody>
          <a:bodyPr>
            <a:normAutofit fontScale="90000"/>
          </a:bodyPr>
          <a:lstStyle/>
          <a:p>
            <a:r>
              <a:rPr lang="en-GB" sz="3600" dirty="0" smtClean="0"/>
              <a:t>Combining Logic Gates</a:t>
            </a:r>
            <a:endParaRPr lang="en-US" altLang="en-US" sz="40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3352800" cy="4648200"/>
          </a:xfrm>
          <a:noFill/>
        </p:spPr>
        <p:txBody>
          <a:bodyPr/>
          <a:lstStyle/>
          <a:p>
            <a:pPr eaLnBrk="1" hangingPunct="1"/>
            <a:r>
              <a:rPr lang="en-US" altLang="en-US" sz="2500">
                <a:latin typeface="Arial" panose="020B0604020202020204" pitchFamily="34" charset="0"/>
              </a:rPr>
              <a:t>NAND and NOR are known as </a:t>
            </a:r>
            <a:r>
              <a:rPr lang="en-US" altLang="en-US" sz="2500" i="1">
                <a:latin typeface="Arial" panose="020B0604020202020204" pitchFamily="34" charset="0"/>
              </a:rPr>
              <a:t>universal gates</a:t>
            </a:r>
            <a:r>
              <a:rPr lang="en-US" altLang="en-US" sz="2500">
                <a:latin typeface="Arial" panose="020B0604020202020204" pitchFamily="34" charset="0"/>
              </a:rPr>
              <a:t> because they are inexpensive to manufacture and any Boolean function can be constructed using only NAND or only NOR gates.</a:t>
            </a:r>
            <a:r>
              <a:rPr lang="en-US" altLang="en-US" sz="2600">
                <a:latin typeface="Arial" panose="020B0604020202020204" pitchFamily="34" charset="0"/>
              </a:rPr>
              <a:t>  </a:t>
            </a:r>
          </a:p>
        </p:txBody>
      </p:sp>
      <p:pic>
        <p:nvPicPr>
          <p:cNvPr id="26628" name="Picture 5" descr="2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447801"/>
            <a:ext cx="4487863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1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4038600" y="306389"/>
            <a:ext cx="4114800" cy="547687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More </a:t>
            </a:r>
            <a:r>
              <a:rPr lang="en-GB" sz="3600" dirty="0" smtClean="0"/>
              <a:t>Combining Logic Gates</a:t>
            </a:r>
            <a:endParaRPr lang="en-US" altLang="en-US" sz="40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400300" y="1219200"/>
            <a:ext cx="7391400" cy="2057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Gates can have multiple inputs and more than one output.</a:t>
            </a:r>
            <a:endParaRPr lang="en-US" altLang="en-US" sz="25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/>
              <a:t>A second output can be provided for the complement of the operation.</a:t>
            </a:r>
          </a:p>
          <a:p>
            <a:pPr lvl="1" eaLnBrk="1" hangingPunct="1"/>
            <a:r>
              <a:rPr lang="en-US" altLang="en-US"/>
              <a:t>We’ll see more of this later.</a:t>
            </a:r>
            <a:endParaRPr lang="en-US" altLang="en-US" sz="2200">
              <a:latin typeface="Arial" panose="020B0604020202020204" pitchFamily="34" charset="0"/>
            </a:endParaRPr>
          </a:p>
        </p:txBody>
      </p:sp>
      <p:pic>
        <p:nvPicPr>
          <p:cNvPr id="27652" name="Picture 5" descr="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962401"/>
            <a:ext cx="73580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9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6705600" cy="5476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Combinational Circuits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685800"/>
            <a:ext cx="8610600" cy="5486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We have designed a circuit that implements the Boolean function:</a:t>
            </a:r>
          </a:p>
          <a:p>
            <a:pPr eaLnBrk="1" hangingPunct="1">
              <a:buFontTx/>
              <a:buNone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This circuit is an example of a </a:t>
            </a:r>
            <a:r>
              <a:rPr lang="en-US" altLang="en-US" sz="2600" i="1" dirty="0">
                <a:latin typeface="Arial" panose="020B0604020202020204" pitchFamily="34" charset="0"/>
              </a:rPr>
              <a:t>combinational logic</a:t>
            </a:r>
            <a:r>
              <a:rPr lang="en-US" altLang="en-US" sz="2600" dirty="0">
                <a:latin typeface="Arial" panose="020B0604020202020204" pitchFamily="34" charset="0"/>
              </a:rPr>
              <a:t> circuit.</a:t>
            </a: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Combinational logic circuits produce a specified output (almost) at the </a:t>
            </a:r>
            <a:r>
              <a:rPr lang="en-US" altLang="en-US" sz="2600" b="1" dirty="0">
                <a:solidFill>
                  <a:srgbClr val="3333FF"/>
                </a:solidFill>
                <a:latin typeface="Arial" panose="020B0604020202020204" pitchFamily="34" charset="0"/>
              </a:rPr>
              <a:t>instant</a:t>
            </a:r>
            <a:r>
              <a:rPr lang="en-US" altLang="en-US" sz="2600" dirty="0">
                <a:latin typeface="Arial" panose="020B0604020202020204" pitchFamily="34" charset="0"/>
              </a:rPr>
              <a:t> when input values are applied</a:t>
            </a:r>
            <a:r>
              <a:rPr lang="en-US" altLang="en-US" sz="2600" dirty="0" smtClean="0">
                <a:latin typeface="Arial" panose="020B0604020202020204" pitchFamily="34" charset="0"/>
              </a:rPr>
              <a:t>.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pic>
        <p:nvPicPr>
          <p:cNvPr id="28677" name="Picture 7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1"/>
            <a:ext cx="39004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5" descr="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1"/>
            <a:ext cx="6197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6705600" cy="5476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Combinational Circuits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685800"/>
            <a:ext cx="8610600" cy="5486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We have designed a circuit that implements the Boolean function:</a:t>
            </a:r>
          </a:p>
          <a:p>
            <a:pPr eaLnBrk="1" hangingPunct="1">
              <a:buFontTx/>
              <a:buNone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This circuit is an example of a </a:t>
            </a:r>
            <a:r>
              <a:rPr lang="en-US" altLang="en-US" sz="2600" i="1" dirty="0">
                <a:latin typeface="Arial" panose="020B0604020202020204" pitchFamily="34" charset="0"/>
              </a:rPr>
              <a:t>combinational logic</a:t>
            </a:r>
            <a:r>
              <a:rPr lang="en-US" altLang="en-US" sz="2600" dirty="0">
                <a:latin typeface="Arial" panose="020B0604020202020204" pitchFamily="34" charset="0"/>
              </a:rPr>
              <a:t> circuit.</a:t>
            </a: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Combinational logic circuits produce a specified output (almost) at the </a:t>
            </a:r>
            <a:r>
              <a:rPr lang="en-US" altLang="en-US" sz="2600" b="1" dirty="0">
                <a:solidFill>
                  <a:srgbClr val="3333FF"/>
                </a:solidFill>
                <a:latin typeface="Arial" panose="020B0604020202020204" pitchFamily="34" charset="0"/>
              </a:rPr>
              <a:t>instant</a:t>
            </a:r>
            <a:r>
              <a:rPr lang="en-US" altLang="en-US" sz="2600" dirty="0">
                <a:latin typeface="Arial" panose="020B0604020202020204" pitchFamily="34" charset="0"/>
              </a:rPr>
              <a:t> when input values are </a:t>
            </a:r>
            <a:r>
              <a:rPr lang="en-US" altLang="en-US" sz="2600">
                <a:latin typeface="Arial" panose="020B0604020202020204" pitchFamily="34" charset="0"/>
              </a:rPr>
              <a:t>applied</a:t>
            </a:r>
            <a:r>
              <a:rPr lang="en-US" altLang="en-US" sz="2600" smtClean="0">
                <a:latin typeface="Arial" panose="020B0604020202020204" pitchFamily="34" charset="0"/>
              </a:rPr>
              <a:t>.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pic>
        <p:nvPicPr>
          <p:cNvPr id="29701" name="Picture 7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1"/>
            <a:ext cx="39004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5" descr="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1"/>
            <a:ext cx="6197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8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>
            <a:normAutofit fontScale="90000"/>
          </a:bodyPr>
          <a:lstStyle/>
          <a:p>
            <a:r>
              <a:rPr lang="en-US" alt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 Boolean Algebra</a:t>
            </a:r>
            <a:endParaRPr lang="en-US" altLang="en-US" sz="3400">
              <a:latin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7239000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Boolean algebra is a mathematical system for the manipulation of variables that can have one of two values.</a:t>
            </a:r>
          </a:p>
          <a:p>
            <a:pPr lvl="1">
              <a:spcBef>
                <a:spcPct val="10000"/>
              </a:spcBef>
            </a:pPr>
            <a:r>
              <a:rPr lang="en-US" altLang="en-US"/>
              <a:t>In formal logic, these values are “true” and “false.”</a:t>
            </a:r>
          </a:p>
          <a:p>
            <a:pPr lvl="1">
              <a:spcBef>
                <a:spcPct val="10000"/>
              </a:spcBef>
            </a:pPr>
            <a:r>
              <a:rPr lang="en-US" altLang="en-US"/>
              <a:t>In digital systems, these values are “on” and “off,” 1 and 0, or “high” and “low.”</a:t>
            </a:r>
            <a:endParaRPr lang="en-US" altLang="en-US" sz="220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Boolean expressions are created by performing operations on Boolean variables.</a:t>
            </a:r>
          </a:p>
          <a:p>
            <a:pPr lvl="1">
              <a:spcBef>
                <a:spcPct val="10000"/>
              </a:spcBef>
            </a:pPr>
            <a:r>
              <a:rPr lang="en-US" altLang="en-US"/>
              <a:t>Common Boolean operators include AND, OR, and NOT.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anose="020B0604020202020204" pitchFamily="34" charset="-128"/>
              </a:defRPr>
            </a:lvl9pPr>
          </a:lstStyle>
          <a:p>
            <a:fld id="{918F823D-1DA1-422D-9279-868CE20E0D48}" type="slidenum">
              <a:rPr lang="en-US" altLang="en-US" sz="1400" b="0" baseline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400" b="0" baseline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4862"/>
      </p:ext>
    </p:extLst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Logic Gates?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Description …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GB" sz="2400" dirty="0"/>
              <a:t>Basic building blocks of a digital circuit</a:t>
            </a:r>
          </a:p>
          <a:p>
            <a:r>
              <a:rPr lang="en-GB" sz="2400" dirty="0"/>
              <a:t>Data processing on the circuit is controlled using transistors</a:t>
            </a:r>
          </a:p>
          <a:p>
            <a:r>
              <a:rPr lang="en-GB" sz="2400" dirty="0"/>
              <a:t>Output depends on the logic gate and the input</a:t>
            </a:r>
            <a:endParaRPr lang="en-GB" sz="2400" dirty="0"/>
          </a:p>
          <a:p>
            <a:r>
              <a:rPr lang="en-GB" sz="2400" dirty="0"/>
              <a:t>Input is one of two states – high or low</a:t>
            </a:r>
          </a:p>
          <a:p>
            <a:r>
              <a:rPr lang="en-GB" sz="2400" dirty="0"/>
              <a:t>Output </a:t>
            </a:r>
            <a:r>
              <a:rPr lang="en-GB" sz="2400" dirty="0"/>
              <a:t>is one of two states – high or low</a:t>
            </a:r>
          </a:p>
          <a:p>
            <a:r>
              <a:rPr lang="en-GB" sz="2400" dirty="0"/>
              <a:t>There are seven types of logic gates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5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Logic Gates?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three basic types of </a:t>
            </a:r>
            <a:r>
              <a:rPr lang="en-GB" dirty="0"/>
              <a:t>l</a:t>
            </a:r>
            <a:r>
              <a:rPr lang="en-GB" dirty="0"/>
              <a:t>ogic gate.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AND gate</a:t>
            </a:r>
          </a:p>
          <a:p>
            <a:r>
              <a:rPr lang="en-GB" dirty="0" smtClean="0"/>
              <a:t>OR gate</a:t>
            </a:r>
          </a:p>
          <a:p>
            <a:r>
              <a:rPr lang="en-GB" dirty="0" smtClean="0"/>
              <a:t>NOT gate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2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AND Gate</a:t>
            </a:r>
            <a:endParaRPr lang="en-GB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935760" y="2996952"/>
            <a:ext cx="4320480" cy="1584176"/>
            <a:chOff x="2411760" y="3068960"/>
            <a:chExt cx="4320480" cy="1584176"/>
          </a:xfrm>
          <a:solidFill>
            <a:schemeClr val="accent1"/>
          </a:solidFill>
        </p:grpSpPr>
        <p:sp>
          <p:nvSpPr>
            <p:cNvPr id="4" name="Flowchart: Delay 3"/>
            <p:cNvSpPr/>
            <p:nvPr/>
          </p:nvSpPr>
          <p:spPr>
            <a:xfrm>
              <a:off x="3707904" y="3068960"/>
              <a:ext cx="1728192" cy="1584176"/>
            </a:xfrm>
            <a:prstGeom prst="flowChartDelay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2627784" y="3284984"/>
              <a:ext cx="108012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627784" y="4437112"/>
              <a:ext cx="108012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436096" y="3838795"/>
              <a:ext cx="108012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/>
            <p:cNvSpPr/>
            <p:nvPr/>
          </p:nvSpPr>
          <p:spPr>
            <a:xfrm>
              <a:off x="2411760" y="3176972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435000" y="4329100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6516216" y="3717032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15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AND Gate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893620"/>
            <a:ext cx="6912652" cy="435478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i.stack.imgur.com/LCUJ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5955" y="1949569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i.stack.imgur.com/LCUJ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24" y="2109707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385954" y="1949569"/>
            <a:ext cx="6735026" cy="3602250"/>
            <a:chOff x="861954" y="1949569"/>
            <a:chExt cx="6735026" cy="3602250"/>
          </a:xfrm>
        </p:grpSpPr>
        <p:pic>
          <p:nvPicPr>
            <p:cNvPr id="21" name="Picture 4" descr="http://i.stack.imgur.com/LCUJZ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61954" y="3751594"/>
              <a:ext cx="180022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693" y="1949569"/>
              <a:ext cx="1411287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385954" y="1916832"/>
            <a:ext cx="6878398" cy="3609688"/>
            <a:chOff x="861954" y="1949569"/>
            <a:chExt cx="6878398" cy="3609688"/>
          </a:xfrm>
        </p:grpSpPr>
        <p:pic>
          <p:nvPicPr>
            <p:cNvPr id="22" name="Picture 4" descr="http://i.stack.imgur.com/LCUJZ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54" y="3759032"/>
              <a:ext cx="180022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252" y="1949569"/>
              <a:ext cx="1816100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996719" y="2837886"/>
            <a:ext cx="3511756" cy="1584176"/>
            <a:chOff x="2411760" y="3068960"/>
            <a:chExt cx="4320480" cy="1584176"/>
          </a:xfr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grpSpPr>
        <p:sp>
          <p:nvSpPr>
            <p:cNvPr id="12" name="Flowchart: Delay 11"/>
            <p:cNvSpPr/>
            <p:nvPr/>
          </p:nvSpPr>
          <p:spPr>
            <a:xfrm>
              <a:off x="3707904" y="3068960"/>
              <a:ext cx="1728192" cy="1584176"/>
            </a:xfrm>
            <a:prstGeom prst="flowChartDelay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627784" y="3284984"/>
              <a:ext cx="1080120" cy="0"/>
            </a:xfrm>
            <a:prstGeom prst="line">
              <a:avLst/>
            </a:prstGeom>
            <a:grpFill/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627784" y="4437112"/>
              <a:ext cx="1080120" cy="0"/>
            </a:xfrm>
            <a:prstGeom prst="line">
              <a:avLst/>
            </a:prstGeom>
            <a:grpFill/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436096" y="3838795"/>
              <a:ext cx="1080120" cy="0"/>
            </a:xfrm>
            <a:prstGeom prst="line">
              <a:avLst/>
            </a:prstGeom>
            <a:grpFill/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/>
            <p:cNvSpPr/>
            <p:nvPr/>
          </p:nvSpPr>
          <p:spPr>
            <a:xfrm>
              <a:off x="2411760" y="3176972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435000" y="4329100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6516216" y="3717032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0425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 Gate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935760" y="3055708"/>
            <a:ext cx="4320480" cy="1566174"/>
            <a:chOff x="2411760" y="3055708"/>
            <a:chExt cx="4320480" cy="1566174"/>
          </a:xfrm>
          <a:solidFill>
            <a:schemeClr val="accent1"/>
          </a:solidFill>
        </p:grpSpPr>
        <p:cxnSp>
          <p:nvCxnSpPr>
            <p:cNvPr id="6" name="Straight Connector 5"/>
            <p:cNvCxnSpPr/>
            <p:nvPr/>
          </p:nvCxnSpPr>
          <p:spPr>
            <a:xfrm flipH="1">
              <a:off x="2627784" y="3284984"/>
              <a:ext cx="108012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627784" y="4437112"/>
              <a:ext cx="108012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436096" y="3838795"/>
              <a:ext cx="108012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/>
            <p:cNvSpPr/>
            <p:nvPr/>
          </p:nvSpPr>
          <p:spPr>
            <a:xfrm>
              <a:off x="2411760" y="3176972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435000" y="4329100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6516216" y="3717032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Stored Data 4"/>
            <p:cNvSpPr/>
            <p:nvPr/>
          </p:nvSpPr>
          <p:spPr>
            <a:xfrm rot="10800000">
              <a:off x="3239736" y="3055708"/>
              <a:ext cx="1944216" cy="1566174"/>
            </a:xfrm>
            <a:prstGeom prst="flowChartOnlineStorag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80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 Gate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893621"/>
            <a:ext cx="6912652" cy="435478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i.stack.imgur.com/LCUJ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5955" y="1949569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i.stack.imgur.com/LCUJ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5955" y="375159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94" y="1949570"/>
            <a:ext cx="1411287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385954" y="1916832"/>
            <a:ext cx="6878398" cy="2609850"/>
            <a:chOff x="1366010" y="1916832"/>
            <a:chExt cx="6878398" cy="2609850"/>
          </a:xfrm>
        </p:grpSpPr>
        <p:pic>
          <p:nvPicPr>
            <p:cNvPr id="14" name="Picture 2" descr="http://i.stack.imgur.com/LCUJZ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010" y="1949569"/>
              <a:ext cx="1800200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308" y="1916832"/>
              <a:ext cx="1816100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389882" y="1916833"/>
            <a:ext cx="6874471" cy="3634987"/>
            <a:chOff x="861954" y="1916832"/>
            <a:chExt cx="6874471" cy="3634987"/>
          </a:xfrm>
        </p:grpSpPr>
        <p:pic>
          <p:nvPicPr>
            <p:cNvPr id="22" name="Picture 4" descr="http://i.stack.imgur.com/LCUJZ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54" y="3751594"/>
              <a:ext cx="180022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325" y="1916832"/>
              <a:ext cx="1816100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186155" y="2915777"/>
            <a:ext cx="3266025" cy="1566174"/>
            <a:chOff x="2411760" y="3086962"/>
            <a:chExt cx="4320480" cy="156617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15" name="Straight Connector 14"/>
            <p:cNvCxnSpPr/>
            <p:nvPr/>
          </p:nvCxnSpPr>
          <p:spPr>
            <a:xfrm flipH="1">
              <a:off x="2627784" y="3284984"/>
              <a:ext cx="1080120" cy="0"/>
            </a:xfrm>
            <a:prstGeom prst="line">
              <a:avLst/>
            </a:prstGeom>
            <a:grpFill/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627784" y="4437112"/>
              <a:ext cx="1080120" cy="0"/>
            </a:xfrm>
            <a:prstGeom prst="line">
              <a:avLst/>
            </a:prstGeom>
            <a:grpFill/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436096" y="3838795"/>
              <a:ext cx="1080120" cy="0"/>
            </a:xfrm>
            <a:prstGeom prst="line">
              <a:avLst/>
            </a:prstGeom>
            <a:grpFill/>
            <a:ln w="25400">
              <a:solidFill>
                <a:schemeClr val="tx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/>
            <p:cNvSpPr/>
            <p:nvPr/>
          </p:nvSpPr>
          <p:spPr>
            <a:xfrm>
              <a:off x="2411760" y="3176972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435000" y="4329100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6516216" y="3717032"/>
              <a:ext cx="216024" cy="216024"/>
            </a:xfrm>
            <a:prstGeom prst="flowChartConnector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4" name="Flowchart: Stored Data 23"/>
            <p:cNvSpPr/>
            <p:nvPr/>
          </p:nvSpPr>
          <p:spPr>
            <a:xfrm rot="10800000">
              <a:off x="3491880" y="3086962"/>
              <a:ext cx="1944216" cy="1566174"/>
            </a:xfrm>
            <a:prstGeom prst="flowChartOnlineStorage">
              <a:avLst/>
            </a:prstGeom>
            <a:grpFill/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3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743</Words>
  <Application>Microsoft Office PowerPoint</Application>
  <PresentationFormat>Widescreen</PresentationFormat>
  <Paragraphs>228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 Unicode MS</vt:lpstr>
      <vt:lpstr>Arial</vt:lpstr>
      <vt:lpstr>Calibri</vt:lpstr>
      <vt:lpstr>Century Gothic</vt:lpstr>
      <vt:lpstr>Symbol</vt:lpstr>
      <vt:lpstr>Times New Roman</vt:lpstr>
      <vt:lpstr>Wingdings 3</vt:lpstr>
      <vt:lpstr>Ion</vt:lpstr>
      <vt:lpstr>Introduction to  Logic Gates</vt:lpstr>
      <vt:lpstr> Objectives</vt:lpstr>
      <vt:lpstr> Boolean Algebra</vt:lpstr>
      <vt:lpstr>What are Logic Gates?</vt:lpstr>
      <vt:lpstr>What are Logic Gates?</vt:lpstr>
      <vt:lpstr>The AND Gate</vt:lpstr>
      <vt:lpstr>The AND Gate</vt:lpstr>
      <vt:lpstr>The OR Gate</vt:lpstr>
      <vt:lpstr>The OR Gate</vt:lpstr>
      <vt:lpstr>The NOT Gate</vt:lpstr>
      <vt:lpstr>The NOT Gate</vt:lpstr>
      <vt:lpstr> Logic Gates</vt:lpstr>
      <vt:lpstr>True or False?</vt:lpstr>
      <vt:lpstr>True or False?</vt:lpstr>
      <vt:lpstr>True or False?</vt:lpstr>
      <vt:lpstr>Combining Logic Gates</vt:lpstr>
      <vt:lpstr>Combining Logic Gates</vt:lpstr>
      <vt:lpstr>Combining Logic Gates</vt:lpstr>
      <vt:lpstr>PowerPoint Presentation</vt:lpstr>
      <vt:lpstr>Experiment and Play …</vt:lpstr>
      <vt:lpstr>Logic Gates</vt:lpstr>
      <vt:lpstr>Logic Gates</vt:lpstr>
      <vt:lpstr>Logic Gates</vt:lpstr>
      <vt:lpstr>Memory</vt:lpstr>
      <vt:lpstr>Combining Logic Gates</vt:lpstr>
      <vt:lpstr>More Combining Logic Gates</vt:lpstr>
      <vt:lpstr>Combinational Circuits</vt:lpstr>
      <vt:lpstr>Combinational Circuits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Logic Gates</dc:title>
  <dc:creator>Louis R Henry</dc:creator>
  <cp:lastModifiedBy>Louis R Henry</cp:lastModifiedBy>
  <cp:revision>2</cp:revision>
  <dcterms:created xsi:type="dcterms:W3CDTF">2019-01-30T23:54:03Z</dcterms:created>
  <dcterms:modified xsi:type="dcterms:W3CDTF">2019-01-30T23:56:52Z</dcterms:modified>
</cp:coreProperties>
</file>