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5"/>
  </p:notesMasterIdLst>
  <p:sldIdLst>
    <p:sldId id="263" r:id="rId2"/>
    <p:sldId id="264" r:id="rId3"/>
    <p:sldId id="268" r:id="rId4"/>
    <p:sldId id="269" r:id="rId5"/>
    <p:sldId id="265" r:id="rId6"/>
    <p:sldId id="266" r:id="rId7"/>
    <p:sldId id="267" r:id="rId8"/>
    <p:sldId id="273" r:id="rId9"/>
    <p:sldId id="272" r:id="rId10"/>
    <p:sldId id="271" r:id="rId11"/>
    <p:sldId id="277" r:id="rId12"/>
    <p:sldId id="275" r:id="rId13"/>
    <p:sldId id="276" r:id="rId14"/>
    <p:sldId id="278" r:id="rId15"/>
    <p:sldId id="279" r:id="rId16"/>
    <p:sldId id="280" r:id="rId17"/>
    <p:sldId id="281" r:id="rId18"/>
    <p:sldId id="282" r:id="rId19"/>
    <p:sldId id="283" r:id="rId20"/>
    <p:sldId id="284" r:id="rId21"/>
    <p:sldId id="285" r:id="rId22"/>
    <p:sldId id="286" r:id="rId23"/>
    <p:sldId id="287" r:id="rId24"/>
  </p:sldIdLst>
  <p:sldSz cx="9144000" cy="6858000" type="screen4x3"/>
  <p:notesSz cx="7102475"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194" y="-2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defTabSz="990600">
              <a:defRPr sz="1300">
                <a:latin typeface="Arial" charset="0"/>
              </a:defRPr>
            </a:lvl1pPr>
          </a:lstStyle>
          <a:p>
            <a:pPr>
              <a:defRPr/>
            </a:pPr>
            <a:endParaRPr lang="en-US"/>
          </a:p>
        </p:txBody>
      </p:sp>
      <p:sp>
        <p:nvSpPr>
          <p:cNvPr id="21507"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algn="r" defTabSz="990600">
              <a:defRPr sz="1300">
                <a:latin typeface="Arial" charset="0"/>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992188"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9" name="Rectangle 5"/>
          <p:cNvSpPr>
            <a:spLocks noGrp="1" noChangeArrowheads="1"/>
          </p:cNvSpPr>
          <p:nvPr>
            <p:ph type="body" sz="quarter" idx="3"/>
          </p:nvPr>
        </p:nvSpPr>
        <p:spPr bwMode="auto">
          <a:xfrm>
            <a:off x="709613" y="4860925"/>
            <a:ext cx="5683250" cy="4605338"/>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510" name="Rectangle 6"/>
          <p:cNvSpPr>
            <a:spLocks noGrp="1" noChangeArrowheads="1"/>
          </p:cNvSpPr>
          <p:nvPr>
            <p:ph type="ftr" sz="quarter" idx="4"/>
          </p:nvPr>
        </p:nvSpPr>
        <p:spPr bwMode="auto">
          <a:xfrm>
            <a:off x="0" y="9721850"/>
            <a:ext cx="3078163" cy="511175"/>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defTabSz="990600">
              <a:defRPr sz="1300">
                <a:latin typeface="Arial" charset="0"/>
              </a:defRPr>
            </a:lvl1pPr>
          </a:lstStyle>
          <a:p>
            <a:pPr>
              <a:defRPr/>
            </a:pPr>
            <a:endParaRPr lang="en-US"/>
          </a:p>
        </p:txBody>
      </p:sp>
      <p:sp>
        <p:nvSpPr>
          <p:cNvPr id="21511" name="Rectangle 7"/>
          <p:cNvSpPr>
            <a:spLocks noGrp="1" noChangeArrowheads="1"/>
          </p:cNvSpPr>
          <p:nvPr>
            <p:ph type="sldNum" sz="quarter" idx="5"/>
          </p:nvPr>
        </p:nvSpPr>
        <p:spPr bwMode="auto">
          <a:xfrm>
            <a:off x="4022725" y="9721850"/>
            <a:ext cx="3078163" cy="511175"/>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algn="r" defTabSz="990600">
              <a:defRPr sz="1300"/>
            </a:lvl1pPr>
          </a:lstStyle>
          <a:p>
            <a:fld id="{2618B4F4-BC30-4A2F-BBFB-72619A183DC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FFFAE5-DE27-42B2-BA42-C905084C25AC}" type="slidenum">
              <a:rPr lang="en-US" altLang="en-US"/>
              <a:pPr/>
              <a:t>15</a:t>
            </a:fld>
            <a:endParaRPr lang="en-US" altLang="en-US"/>
          </a:p>
        </p:txBody>
      </p:sp>
      <p:sp>
        <p:nvSpPr>
          <p:cNvPr id="432130" name="Rectangle 2"/>
          <p:cNvSpPr>
            <a:spLocks noGrp="1" noRot="1" noChangeAspect="1" noChangeArrowheads="1" noTextEdit="1"/>
          </p:cNvSpPr>
          <p:nvPr>
            <p:ph type="sldImg"/>
          </p:nvPr>
        </p:nvSpPr>
        <p:spPr>
          <a:xfrm>
            <a:off x="993775" y="768350"/>
            <a:ext cx="5114925" cy="3836988"/>
          </a:xfrm>
          <a:ln/>
        </p:spPr>
      </p:sp>
      <p:sp>
        <p:nvSpPr>
          <p:cNvPr id="432131" name="Rectangle 3"/>
          <p:cNvSpPr>
            <a:spLocks noGrp="1" noChangeArrowheads="1"/>
          </p:cNvSpPr>
          <p:nvPr>
            <p:ph type="body" idx="1"/>
          </p:nvPr>
        </p:nvSpPr>
        <p:spPr/>
        <p:txBody>
          <a:bodyPr/>
          <a:lstStyle/>
          <a:p>
            <a:r>
              <a:rPr lang="en-US" altLang="en-US"/>
              <a:t>The commands in a high-level language program are not executed directly by a computer. A high-level language program has to be translated first. The conversion is accomplished by a specialized program called a </a:t>
            </a:r>
            <a:r>
              <a:rPr lang="en-US" altLang="en-US" i="1"/>
              <a:t>translator</a:t>
            </a:r>
            <a:r>
              <a:rPr lang="en-US" altLang="en-US"/>
              <a:t>. A translator accepts a program written in a one language and translates it to an equivalent program in another language. The input to the translator is the</a:t>
            </a:r>
            <a:r>
              <a:rPr lang="en-US" altLang="en-US" i="1"/>
              <a:t> source program</a:t>
            </a:r>
            <a:r>
              <a:rPr lang="en-US" altLang="en-US"/>
              <a:t> and the output of the translator is the </a:t>
            </a:r>
            <a:r>
              <a:rPr lang="en-US" altLang="en-US" i="1"/>
              <a:t>target program</a:t>
            </a:r>
            <a:r>
              <a:rPr lang="en-US" altLang="en-US"/>
              <a:t>. Most translators convert a high-level language program to a machine language program. For high-level languages, a translator normally is referred to as a </a:t>
            </a:r>
            <a:r>
              <a:rPr lang="en-US" altLang="en-US" i="1"/>
              <a:t>compiler</a:t>
            </a:r>
            <a:r>
              <a:rPr lang="en-US" altLang="en-US"/>
              <a:t>. </a:t>
            </a:r>
          </a:p>
          <a:p>
            <a:r>
              <a:rPr lang="en-US" altLang="en-US"/>
              <a:t>A particular type of translator of interest to Java programmers is an </a:t>
            </a:r>
            <a:r>
              <a:rPr lang="en-US" altLang="en-US" i="1"/>
              <a:t>interpreter</a:t>
            </a:r>
            <a:r>
              <a:rPr lang="en-US" altLang="en-US"/>
              <a:t>. An interpreter is a translator that both translates and executes the source program.</a:t>
            </a:r>
          </a:p>
          <a:p>
            <a:endParaRPr lang="en-US" altLang="en-US"/>
          </a:p>
        </p:txBody>
      </p:sp>
    </p:spTree>
    <p:extLst>
      <p:ext uri="{BB962C8B-B14F-4D97-AF65-F5344CB8AC3E}">
        <p14:creationId xmlns:p14="http://schemas.microsoft.com/office/powerpoint/2010/main" val="4054952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47F940-3781-444B-A14D-58482050FBF4}" type="slidenum">
              <a:rPr lang="en-US" altLang="en-US"/>
              <a:pPr/>
              <a:t>16</a:t>
            </a:fld>
            <a:endParaRPr lang="en-US" altLang="en-US"/>
          </a:p>
        </p:txBody>
      </p:sp>
      <p:sp>
        <p:nvSpPr>
          <p:cNvPr id="431106" name="Rectangle 2"/>
          <p:cNvSpPr>
            <a:spLocks noGrp="1" noRot="1" noChangeAspect="1" noChangeArrowheads="1" noTextEdit="1"/>
          </p:cNvSpPr>
          <p:nvPr>
            <p:ph type="sldImg"/>
          </p:nvPr>
        </p:nvSpPr>
        <p:spPr>
          <a:xfrm>
            <a:off x="993775" y="768350"/>
            <a:ext cx="5114925" cy="3836988"/>
          </a:xfrm>
          <a:ln/>
        </p:spPr>
      </p:sp>
      <p:sp>
        <p:nvSpPr>
          <p:cNvPr id="431107" name="Rectangle 3"/>
          <p:cNvSpPr>
            <a:spLocks noGrp="1" noChangeArrowheads="1"/>
          </p:cNvSpPr>
          <p:nvPr>
            <p:ph type="body" idx="1"/>
          </p:nvPr>
        </p:nvSpPr>
        <p:spPr/>
        <p:txBody>
          <a:bodyPr/>
          <a:lstStyle/>
          <a:p>
            <a:r>
              <a:rPr lang="en-US" altLang="en-US"/>
              <a:t>At the beginning of this section, we mentioned that one of the key features of Java is that a Java program can run on a variety of different types of machines. This feature makes Java ideal for developing Internet applications where there are many different types of machines connected to the network. It is the Java interpreter that makes this happen. </a:t>
            </a:r>
          </a:p>
          <a:p>
            <a:r>
              <a:rPr lang="en-US" altLang="en-US"/>
              <a:t>When we compile a Java program, the Java compiler does not produce a machine language program for a particular computer like the compilers for other programming languages such as C, C++, or FORTRAN do. Rather the Java compiler produces a program for an interpreter called the </a:t>
            </a:r>
            <a:r>
              <a:rPr lang="en-US" altLang="en-US" i="1"/>
              <a:t>Java Virtual Machine</a:t>
            </a:r>
            <a:r>
              <a:rPr lang="en-US" altLang="en-US"/>
              <a:t> (JVM). Essentially, the JVM is a program that mimics the operation of a real machine. The JVM reads the program produced by the Java compiler and executes the Java machine language instructions produced by the Java compiler. The Java machine language instructions are called Java </a:t>
            </a:r>
            <a:r>
              <a:rPr lang="en-US" altLang="en-US" i="1"/>
              <a:t>bytecodes</a:t>
            </a:r>
            <a:r>
              <a:rPr lang="en-US" altLang="en-US"/>
              <a:t> and can be viewed as architecturally neutral object code. The bytecodes are stored in a file with an extension of .class. For program DisplayForecast.java, a Java compiler produces a bytecode file named DisplayForecast.class.</a:t>
            </a:r>
          </a:p>
          <a:p>
            <a:endParaRPr lang="en-US" altLang="en-US"/>
          </a:p>
        </p:txBody>
      </p:sp>
    </p:spTree>
    <p:extLst>
      <p:ext uri="{BB962C8B-B14F-4D97-AF65-F5344CB8AC3E}">
        <p14:creationId xmlns:p14="http://schemas.microsoft.com/office/powerpoint/2010/main" val="264416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AB595F-B84A-4EA3-9958-4BA326667CFC}" type="slidenum">
              <a:rPr lang="en-US" altLang="en-US"/>
              <a:pPr/>
              <a:t>17</a:t>
            </a:fld>
            <a:endParaRPr lang="en-US" altLang="en-US"/>
          </a:p>
        </p:txBody>
      </p:sp>
      <p:sp>
        <p:nvSpPr>
          <p:cNvPr id="232450" name="Rectangle 2"/>
          <p:cNvSpPr>
            <a:spLocks noGrp="1" noRot="1" noChangeAspect="1" noChangeArrowheads="1" noTextEdit="1"/>
          </p:cNvSpPr>
          <p:nvPr>
            <p:ph type="sldImg"/>
          </p:nvPr>
        </p:nvSpPr>
        <p:spPr>
          <a:xfrm>
            <a:off x="1144588" y="687388"/>
            <a:ext cx="4572000" cy="3429000"/>
          </a:xfrm>
          <a:ln/>
        </p:spPr>
      </p:sp>
      <p:sp>
        <p:nvSpPr>
          <p:cNvPr id="232451" name="Rectangle 3"/>
          <p:cNvSpPr>
            <a:spLocks noGrp="1" noChangeArrowheads="1"/>
          </p:cNvSpPr>
          <p:nvPr>
            <p:ph type="body" idx="1"/>
          </p:nvPr>
        </p:nvSpPr>
        <p:spPr>
          <a:xfrm>
            <a:off x="685800" y="4343400"/>
            <a:ext cx="5486400" cy="4113213"/>
          </a:xfrm>
        </p:spPr>
        <p:txBody>
          <a:bodyPr/>
          <a:lstStyle/>
          <a:p>
            <a:r>
              <a:rPr lang="en-US" altLang="en-US"/>
              <a:t>The instruction set for a machine is a set of binary codes that are unique to its CPU type. Consequently, different computers use different machine languages. The machine language understood by Intel’s Pentium processor is quite different from the machine language understood by IBM’s PowerPC® processor.</a:t>
            </a:r>
          </a:p>
          <a:p>
            <a:r>
              <a:rPr lang="en-US" altLang="en-US"/>
              <a:t>A major problem with machine language programming is that it is very tedious and error prone to write directly in binary codes. Slightly less tedious is </a:t>
            </a:r>
            <a:r>
              <a:rPr lang="en-US" altLang="en-US" i="1"/>
              <a:t>assembly language</a:t>
            </a:r>
            <a:r>
              <a:rPr lang="en-US" altLang="en-US"/>
              <a:t> programming. An assembly language is a symbolic language for coding machine language instructions. Like machine language programmers, assembly language programmers must have a complete understanding of basic operations of the machine. Furthermore, because the corresponding machine operations are so primitive, for even very simple tasks, assembly language programs can be quite long and complicated.</a:t>
            </a:r>
          </a:p>
          <a:p>
            <a:endParaRPr lang="en-US" altLang="en-US"/>
          </a:p>
        </p:txBody>
      </p:sp>
    </p:spTree>
    <p:extLst>
      <p:ext uri="{BB962C8B-B14F-4D97-AF65-F5344CB8AC3E}">
        <p14:creationId xmlns:p14="http://schemas.microsoft.com/office/powerpoint/2010/main" val="656952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51264-4058-46F6-A968-726664365D23}" type="slidenum">
              <a:rPr lang="en-US" altLang="en-US"/>
              <a:pPr/>
              <a:t>18</a:t>
            </a:fld>
            <a:endParaRPr lang="en-US" altLang="en-US"/>
          </a:p>
        </p:txBody>
      </p:sp>
      <p:sp>
        <p:nvSpPr>
          <p:cNvPr id="234498" name="Rectangle 2"/>
          <p:cNvSpPr>
            <a:spLocks noGrp="1" noRot="1" noChangeAspect="1" noChangeArrowheads="1" noTextEdit="1"/>
          </p:cNvSpPr>
          <p:nvPr>
            <p:ph type="sldImg"/>
          </p:nvPr>
        </p:nvSpPr>
        <p:spPr>
          <a:xfrm>
            <a:off x="1144588" y="687388"/>
            <a:ext cx="4572000" cy="3429000"/>
          </a:xfrm>
          <a:ln/>
        </p:spPr>
      </p:sp>
      <p:sp>
        <p:nvSpPr>
          <p:cNvPr id="234499" name="Rectangle 3"/>
          <p:cNvSpPr>
            <a:spLocks noGrp="1" noChangeArrowheads="1"/>
          </p:cNvSpPr>
          <p:nvPr>
            <p:ph type="body" idx="1"/>
          </p:nvPr>
        </p:nvSpPr>
        <p:spPr>
          <a:xfrm>
            <a:off x="685800" y="4343400"/>
            <a:ext cx="5486400" cy="4113213"/>
          </a:xfrm>
        </p:spPr>
        <p:txBody>
          <a:bodyPr/>
          <a:lstStyle/>
          <a:p>
            <a:r>
              <a:rPr lang="en-US" altLang="en-US"/>
              <a:t>The instruction set for a machine is a set of binary codes that are unique to its CPU type. Consequently, different computers use different machine languages. The machine language understood by Intel’s Pentium processor is quite different from the machine language understood by IBM’s PowerPC® processor.</a:t>
            </a:r>
          </a:p>
          <a:p>
            <a:r>
              <a:rPr lang="en-US" altLang="en-US"/>
              <a:t>A major problem with machine language programming is that it is very tedious and error prone to write directly in binary codes. Slightly less tedious is </a:t>
            </a:r>
            <a:r>
              <a:rPr lang="en-US" altLang="en-US" i="1"/>
              <a:t>assembly language</a:t>
            </a:r>
            <a:r>
              <a:rPr lang="en-US" altLang="en-US"/>
              <a:t> programming. An assembly language is a symbolic language for coding machine language instructions. Like machine language programmers, assembly language programmers must have a complete understanding of basic operations of the machine. Furthermore, because the corresponding machine operations are so primitive, for even very simple tasks, assembly language programs can be quite long and complicated.</a:t>
            </a:r>
          </a:p>
          <a:p>
            <a:endParaRPr lang="en-US" altLang="en-US"/>
          </a:p>
        </p:txBody>
      </p:sp>
    </p:spTree>
    <p:extLst>
      <p:ext uri="{BB962C8B-B14F-4D97-AF65-F5344CB8AC3E}">
        <p14:creationId xmlns:p14="http://schemas.microsoft.com/office/powerpoint/2010/main" val="500365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13779-C8F8-4565-A63F-9853B0DAD596}" type="slidenum">
              <a:rPr lang="en-US" altLang="en-US"/>
              <a:pPr/>
              <a:t>19</a:t>
            </a:fld>
            <a:endParaRPr lang="en-US" altLang="en-US"/>
          </a:p>
        </p:txBody>
      </p:sp>
      <p:sp>
        <p:nvSpPr>
          <p:cNvPr id="236546" name="Rectangle 2"/>
          <p:cNvSpPr>
            <a:spLocks noGrp="1" noRot="1" noChangeAspect="1" noChangeArrowheads="1" noTextEdit="1"/>
          </p:cNvSpPr>
          <p:nvPr>
            <p:ph type="sldImg"/>
          </p:nvPr>
        </p:nvSpPr>
        <p:spPr>
          <a:xfrm>
            <a:off x="1144588" y="687388"/>
            <a:ext cx="4572000" cy="3429000"/>
          </a:xfrm>
          <a:ln/>
        </p:spPr>
      </p:sp>
      <p:sp>
        <p:nvSpPr>
          <p:cNvPr id="236547" name="Rectangle 3"/>
          <p:cNvSpPr>
            <a:spLocks noGrp="1" noChangeArrowheads="1"/>
          </p:cNvSpPr>
          <p:nvPr>
            <p:ph type="body" idx="1"/>
          </p:nvPr>
        </p:nvSpPr>
        <p:spPr>
          <a:xfrm>
            <a:off x="685800" y="4343400"/>
            <a:ext cx="5486400" cy="4113213"/>
          </a:xfrm>
        </p:spPr>
        <p:txBody>
          <a:bodyPr/>
          <a:lstStyle/>
          <a:p>
            <a:r>
              <a:rPr lang="en-US" altLang="en-US"/>
              <a:t>A distinguishing characteristic of a high-level programming language is that detailed knowledge of the machine being programmed is not required. Another characteristic is that a high-level programming language uses a vocabulary and structure that is close to the type of problem being solved. For example, the programming language FORTRAN, which is used to solve scientific and engineering problems, uses a notation that is mathematical. Indeed, the name FORTRAN is derived from the phrase </a:t>
            </a:r>
            <a:r>
              <a:rPr lang="en-US" altLang="en-US" i="1"/>
              <a:t>formula translation</a:t>
            </a:r>
            <a:r>
              <a:rPr lang="en-US" altLang="en-US"/>
              <a:t>. Because of the close coupling of a programming language to types of problems, there are literally hundreds of high-level programming languages.</a:t>
            </a:r>
          </a:p>
          <a:p>
            <a:r>
              <a:rPr lang="en-US" altLang="en-US"/>
              <a:t>The commands in a high-level language program are not executed directly by a computer. A high-level language program has to be translated first. The conversion is accomplished by a specialized program called a </a:t>
            </a:r>
            <a:r>
              <a:rPr lang="en-US" altLang="en-US" i="1"/>
              <a:t>translator</a:t>
            </a:r>
            <a:r>
              <a:rPr lang="en-US" altLang="en-US"/>
              <a:t>. A translator accepts a program written in a one language and translates it to an equivalent program in another language. The input to the translator is the</a:t>
            </a:r>
            <a:r>
              <a:rPr lang="en-US" altLang="en-US" i="1"/>
              <a:t> source program</a:t>
            </a:r>
            <a:r>
              <a:rPr lang="en-US" altLang="en-US"/>
              <a:t> and the output of the translator is the </a:t>
            </a:r>
            <a:r>
              <a:rPr lang="en-US" altLang="en-US" i="1"/>
              <a:t>target program</a:t>
            </a:r>
            <a:r>
              <a:rPr lang="en-US" altLang="en-US"/>
              <a:t>. Most translators convert a high-level language program to a machine language program. For high-level languages, a translator normally is referred to as a </a:t>
            </a:r>
            <a:r>
              <a:rPr lang="en-US" altLang="en-US" i="1"/>
              <a:t>compiler</a:t>
            </a:r>
            <a:r>
              <a:rPr lang="en-US" altLang="en-US"/>
              <a:t>. </a:t>
            </a:r>
          </a:p>
          <a:p>
            <a:endParaRPr lang="en-US" altLang="en-US"/>
          </a:p>
        </p:txBody>
      </p:sp>
    </p:spTree>
    <p:extLst>
      <p:ext uri="{BB962C8B-B14F-4D97-AF65-F5344CB8AC3E}">
        <p14:creationId xmlns:p14="http://schemas.microsoft.com/office/powerpoint/2010/main" val="1455835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C34662-630A-40C0-B0F3-84AA4CF2060C}" type="slidenum">
              <a:rPr lang="en-US" altLang="en-US"/>
              <a:pPr/>
              <a:t>20</a:t>
            </a:fld>
            <a:endParaRPr lang="en-US" altLang="en-US"/>
          </a:p>
        </p:txBody>
      </p:sp>
      <p:sp>
        <p:nvSpPr>
          <p:cNvPr id="238594" name="Rectangle 2"/>
          <p:cNvSpPr>
            <a:spLocks noGrp="1" noRot="1" noChangeAspect="1" noChangeArrowheads="1" noTextEdit="1"/>
          </p:cNvSpPr>
          <p:nvPr>
            <p:ph type="sldImg"/>
          </p:nvPr>
        </p:nvSpPr>
        <p:spPr>
          <a:xfrm>
            <a:off x="1144588" y="687388"/>
            <a:ext cx="4572000" cy="3429000"/>
          </a:xfrm>
          <a:ln/>
        </p:spPr>
      </p:sp>
      <p:sp>
        <p:nvSpPr>
          <p:cNvPr id="238595" name="Rectangle 3"/>
          <p:cNvSpPr>
            <a:spLocks noGrp="1" noChangeArrowheads="1"/>
          </p:cNvSpPr>
          <p:nvPr>
            <p:ph type="body" idx="1"/>
          </p:nvPr>
        </p:nvSpPr>
        <p:spPr>
          <a:xfrm>
            <a:off x="685800" y="4343400"/>
            <a:ext cx="5486400" cy="4113213"/>
          </a:xfrm>
        </p:spPr>
        <p:txBody>
          <a:bodyPr/>
          <a:lstStyle/>
          <a:p>
            <a:r>
              <a:rPr lang="en-US" altLang="en-US"/>
              <a:t>A distinguishing characteristic of a high-level programming language is that detailed knowledge of the machine being programmed is not required. Another characteristic is that a high-level programming language uses a vocabulary and structure that is close to the type of problem being solved. For example, the programming language FORTRAN, which is used to solve scientific and engineering problems, uses a notation that is mathematical. Indeed, the name FORTRAN is derived from the phrase </a:t>
            </a:r>
            <a:r>
              <a:rPr lang="en-US" altLang="en-US" i="1"/>
              <a:t>formula translation</a:t>
            </a:r>
            <a:r>
              <a:rPr lang="en-US" altLang="en-US"/>
              <a:t>. Because of the close coupling of a programming language to types of problems, there are literally hundreds of high-level programming languages.</a:t>
            </a:r>
          </a:p>
          <a:p>
            <a:r>
              <a:rPr lang="en-US" altLang="en-US"/>
              <a:t>The commands in a high-level language program are not executed directly by a computer. A high-level language program has to be translated first. The conversion is accomplished by a specialized program called a </a:t>
            </a:r>
            <a:r>
              <a:rPr lang="en-US" altLang="en-US" i="1"/>
              <a:t>translator</a:t>
            </a:r>
            <a:r>
              <a:rPr lang="en-US" altLang="en-US"/>
              <a:t>. A translator accepts a program written in a one language and translates it to an equivalent program in another language. The input to the translator is the</a:t>
            </a:r>
            <a:r>
              <a:rPr lang="en-US" altLang="en-US" i="1"/>
              <a:t> source program</a:t>
            </a:r>
            <a:r>
              <a:rPr lang="en-US" altLang="en-US"/>
              <a:t> and the output of the translator is the </a:t>
            </a:r>
            <a:r>
              <a:rPr lang="en-US" altLang="en-US" i="1"/>
              <a:t>target program</a:t>
            </a:r>
            <a:r>
              <a:rPr lang="en-US" altLang="en-US"/>
              <a:t>. Most translators convert a high-level language program to a machine language program. For high-level languages, a translator normally is referred to as a </a:t>
            </a:r>
            <a:r>
              <a:rPr lang="en-US" altLang="en-US" i="1"/>
              <a:t>compiler</a:t>
            </a:r>
            <a:r>
              <a:rPr lang="en-US" altLang="en-US"/>
              <a:t>. </a:t>
            </a:r>
          </a:p>
          <a:p>
            <a:endParaRPr lang="en-US" altLang="en-US"/>
          </a:p>
        </p:txBody>
      </p:sp>
    </p:spTree>
    <p:extLst>
      <p:ext uri="{BB962C8B-B14F-4D97-AF65-F5344CB8AC3E}">
        <p14:creationId xmlns:p14="http://schemas.microsoft.com/office/powerpoint/2010/main" val="227925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E28287-3AC4-4B14-9333-A346ABEE1FDB}" type="slidenum">
              <a:rPr lang="en-US" altLang="en-US"/>
              <a:pPr/>
              <a:t>21</a:t>
            </a:fld>
            <a:endParaRPr lang="en-US" altLang="en-US"/>
          </a:p>
        </p:txBody>
      </p:sp>
      <p:sp>
        <p:nvSpPr>
          <p:cNvPr id="240642" name="Rectangle 2"/>
          <p:cNvSpPr>
            <a:spLocks noGrp="1" noRot="1" noChangeAspect="1" noChangeArrowheads="1" noTextEdit="1"/>
          </p:cNvSpPr>
          <p:nvPr>
            <p:ph type="sldImg"/>
          </p:nvPr>
        </p:nvSpPr>
        <p:spPr>
          <a:xfrm>
            <a:off x="1144588" y="687388"/>
            <a:ext cx="4572000" cy="3429000"/>
          </a:xfrm>
          <a:ln/>
        </p:spPr>
      </p:sp>
      <p:sp>
        <p:nvSpPr>
          <p:cNvPr id="240643" name="Rectangle 3"/>
          <p:cNvSpPr>
            <a:spLocks noGrp="1" noChangeArrowheads="1"/>
          </p:cNvSpPr>
          <p:nvPr>
            <p:ph type="body" idx="1"/>
          </p:nvPr>
        </p:nvSpPr>
        <p:spPr>
          <a:xfrm>
            <a:off x="685800" y="4343400"/>
            <a:ext cx="5486400" cy="4113213"/>
          </a:xfrm>
        </p:spPr>
        <p:txBody>
          <a:bodyPr/>
          <a:lstStyle/>
          <a:p>
            <a:r>
              <a:rPr lang="en-US" altLang="en-US"/>
              <a:t>A distinguishing characteristic of a high-level programming language is that detailed knowledge of the machine being programmed is not required. Another characteristic is that a high-level programming language uses a vocabulary and structure that is close to the type of problem being solved. For example, the programming language FORTRAN, which is used to solve scientific and engineering problems, uses a notation that is mathematical. Indeed, the name FORTRAN is derived from the phrase </a:t>
            </a:r>
            <a:r>
              <a:rPr lang="en-US" altLang="en-US" i="1"/>
              <a:t>formula translation</a:t>
            </a:r>
            <a:r>
              <a:rPr lang="en-US" altLang="en-US"/>
              <a:t>. Because of the close coupling of a programming language to types of problems, there are literally hundreds of high-level programming languages.</a:t>
            </a:r>
          </a:p>
          <a:p>
            <a:r>
              <a:rPr lang="en-US" altLang="en-US"/>
              <a:t>The commands in a high-level language program are not executed directly by a computer. A high-level language program has to be translated first. The conversion is accomplished by a specialized program called a </a:t>
            </a:r>
            <a:r>
              <a:rPr lang="en-US" altLang="en-US" i="1"/>
              <a:t>translator</a:t>
            </a:r>
            <a:r>
              <a:rPr lang="en-US" altLang="en-US"/>
              <a:t>. A translator accepts a program written in a one language and translates it to an equivalent program in another language. The input to the translator is the</a:t>
            </a:r>
            <a:r>
              <a:rPr lang="en-US" altLang="en-US" i="1"/>
              <a:t> source program</a:t>
            </a:r>
            <a:r>
              <a:rPr lang="en-US" altLang="en-US"/>
              <a:t> and the output of the translator is the </a:t>
            </a:r>
            <a:r>
              <a:rPr lang="en-US" altLang="en-US" i="1"/>
              <a:t>target program</a:t>
            </a:r>
            <a:r>
              <a:rPr lang="en-US" altLang="en-US"/>
              <a:t>. Most translators convert a high-level language program to a machine language program. For high-level languages, a translator normally is referred to as a </a:t>
            </a:r>
            <a:r>
              <a:rPr lang="en-US" altLang="en-US" i="1"/>
              <a:t>compiler</a:t>
            </a:r>
            <a:r>
              <a:rPr lang="en-US" altLang="en-US"/>
              <a:t>. </a:t>
            </a:r>
          </a:p>
          <a:p>
            <a:endParaRPr lang="en-US" altLang="en-US"/>
          </a:p>
        </p:txBody>
      </p:sp>
    </p:spTree>
    <p:extLst>
      <p:ext uri="{BB962C8B-B14F-4D97-AF65-F5344CB8AC3E}">
        <p14:creationId xmlns:p14="http://schemas.microsoft.com/office/powerpoint/2010/main" val="4147439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907240-C4CE-46CE-8548-D5E087DCBB15}" type="slidenum">
              <a:rPr lang="en-US" altLang="en-US"/>
              <a:pPr/>
              <a:t>22</a:t>
            </a:fld>
            <a:endParaRPr lang="en-US" altLang="en-US"/>
          </a:p>
        </p:txBody>
      </p:sp>
      <p:sp>
        <p:nvSpPr>
          <p:cNvPr id="242690" name="Rectangle 2"/>
          <p:cNvSpPr>
            <a:spLocks noGrp="1" noRot="1" noChangeAspect="1" noChangeArrowheads="1" noTextEdit="1"/>
          </p:cNvSpPr>
          <p:nvPr>
            <p:ph type="sldImg"/>
          </p:nvPr>
        </p:nvSpPr>
        <p:spPr>
          <a:xfrm>
            <a:off x="1144588" y="687388"/>
            <a:ext cx="4572000" cy="3429000"/>
          </a:xfrm>
          <a:ln/>
        </p:spPr>
      </p:sp>
      <p:sp>
        <p:nvSpPr>
          <p:cNvPr id="242691" name="Rectangle 3"/>
          <p:cNvSpPr>
            <a:spLocks noGrp="1" noChangeArrowheads="1"/>
          </p:cNvSpPr>
          <p:nvPr>
            <p:ph type="body" idx="1"/>
          </p:nvPr>
        </p:nvSpPr>
        <p:spPr>
          <a:xfrm>
            <a:off x="685800" y="4343400"/>
            <a:ext cx="5486400" cy="4113213"/>
          </a:xfrm>
        </p:spPr>
        <p:txBody>
          <a:bodyPr/>
          <a:lstStyle/>
          <a:p>
            <a:r>
              <a:rPr lang="en-US" altLang="en-US"/>
              <a:t>The commands in a high-level language program are not executed directly by a computer. A high-level language program has to be translated first. The conversion is accomplished by a specialized program called a </a:t>
            </a:r>
            <a:r>
              <a:rPr lang="en-US" altLang="en-US" i="1"/>
              <a:t>translator</a:t>
            </a:r>
            <a:r>
              <a:rPr lang="en-US" altLang="en-US"/>
              <a:t>. A translator accepts a program written in a one language and translates it to an equivalent program in another language. The input to the translator is the</a:t>
            </a:r>
            <a:r>
              <a:rPr lang="en-US" altLang="en-US" i="1"/>
              <a:t> source program</a:t>
            </a:r>
            <a:r>
              <a:rPr lang="en-US" altLang="en-US"/>
              <a:t> and the output of the translator is the </a:t>
            </a:r>
            <a:r>
              <a:rPr lang="en-US" altLang="en-US" i="1"/>
              <a:t>target program</a:t>
            </a:r>
            <a:r>
              <a:rPr lang="en-US" altLang="en-US"/>
              <a:t>. Most translators convert a high-level language program to a machine language program. For high-level languages, a translator normally is referred to as a </a:t>
            </a:r>
            <a:r>
              <a:rPr lang="en-US" altLang="en-US" i="1"/>
              <a:t>compiler</a:t>
            </a:r>
            <a:r>
              <a:rPr lang="en-US" altLang="en-US"/>
              <a:t>. </a:t>
            </a:r>
          </a:p>
          <a:p>
            <a:r>
              <a:rPr lang="en-US" altLang="en-US"/>
              <a:t>A particular type of translator of interest to Java programmers is an </a:t>
            </a:r>
            <a:r>
              <a:rPr lang="en-US" altLang="en-US" i="1"/>
              <a:t>interpreter</a:t>
            </a:r>
            <a:r>
              <a:rPr lang="en-US" altLang="en-US"/>
              <a:t>. An interpreter is a translator that both translates and executes the source program.</a:t>
            </a:r>
          </a:p>
          <a:p>
            <a:endParaRPr lang="en-US" altLang="en-US"/>
          </a:p>
        </p:txBody>
      </p:sp>
    </p:spTree>
    <p:extLst>
      <p:ext uri="{BB962C8B-B14F-4D97-AF65-F5344CB8AC3E}">
        <p14:creationId xmlns:p14="http://schemas.microsoft.com/office/powerpoint/2010/main" val="2157508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6CDF08-37D4-4C9D-8EB8-C2362D96C8BD}" type="slidenum">
              <a:rPr lang="en-US" altLang="en-US"/>
              <a:pPr/>
              <a:t>23</a:t>
            </a:fld>
            <a:endParaRPr lang="en-US" altLang="en-US"/>
          </a:p>
        </p:txBody>
      </p:sp>
      <p:sp>
        <p:nvSpPr>
          <p:cNvPr id="244738" name="Rectangle 2"/>
          <p:cNvSpPr>
            <a:spLocks noGrp="1" noRot="1" noChangeAspect="1" noChangeArrowheads="1" noTextEdit="1"/>
          </p:cNvSpPr>
          <p:nvPr>
            <p:ph type="sldImg"/>
          </p:nvPr>
        </p:nvSpPr>
        <p:spPr>
          <a:xfrm>
            <a:off x="1144588" y="687388"/>
            <a:ext cx="4572000" cy="3429000"/>
          </a:xfrm>
          <a:ln/>
        </p:spPr>
      </p:sp>
      <p:sp>
        <p:nvSpPr>
          <p:cNvPr id="244739" name="Rectangle 3"/>
          <p:cNvSpPr>
            <a:spLocks noGrp="1" noChangeArrowheads="1"/>
          </p:cNvSpPr>
          <p:nvPr>
            <p:ph type="body" idx="1"/>
          </p:nvPr>
        </p:nvSpPr>
        <p:spPr>
          <a:xfrm>
            <a:off x="685800" y="4343400"/>
            <a:ext cx="5486400" cy="4113213"/>
          </a:xfrm>
        </p:spPr>
        <p:txBody>
          <a:bodyPr/>
          <a:lstStyle/>
          <a:p>
            <a:r>
              <a:rPr lang="en-US" altLang="en-US"/>
              <a:t>At the beginning of this section, we mentioned that one of the key features of Java is that a Java program can run on a variety of different types of machines. This feature makes Java ideal for developing Internet applications where there are many different types of machines connected to the network. It is the Java interpreter that makes this happen. </a:t>
            </a:r>
          </a:p>
          <a:p>
            <a:r>
              <a:rPr lang="en-US" altLang="en-US"/>
              <a:t>When we compile a Java program, the Java compiler does not produce a machine language program for a particular computer like the compilers for other programming languages such as C, C++, or FORTRAN do. Rather the Java compiler produces a program for an interpreter called the </a:t>
            </a:r>
            <a:r>
              <a:rPr lang="en-US" altLang="en-US" i="1"/>
              <a:t>Java Virtual Machine</a:t>
            </a:r>
            <a:r>
              <a:rPr lang="en-US" altLang="en-US"/>
              <a:t> (JVM). Essentially, the JVM is a program that mimics the operation of a real machine. The JVM reads the program produced by the Java compiler and executes the Java machine language instructions produced by the Java compiler. The Java machine language instructions are called Java </a:t>
            </a:r>
            <a:r>
              <a:rPr lang="en-US" altLang="en-US" i="1"/>
              <a:t>bytecodes</a:t>
            </a:r>
            <a:r>
              <a:rPr lang="en-US" altLang="en-US"/>
              <a:t> and can be viewed as architecturally neutral object code. The bytecodes are stored in a file with an extension of .class. For program DisplayForecast.java, a Java compiler produces a bytecode file named DisplayForecast.class.</a:t>
            </a:r>
          </a:p>
          <a:p>
            <a:endParaRPr lang="en-US" altLang="en-US"/>
          </a:p>
        </p:txBody>
      </p:sp>
    </p:spTree>
    <p:extLst>
      <p:ext uri="{BB962C8B-B14F-4D97-AF65-F5344CB8AC3E}">
        <p14:creationId xmlns:p14="http://schemas.microsoft.com/office/powerpoint/2010/main" val="2938321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08BDD48-A989-44BC-8012-3D8AF9E10C00}" type="slidenum">
              <a:rPr lang="en-US" altLang="en-US" smtClean="0"/>
              <a:pPr/>
              <a:t>‹#›</a:t>
            </a:fld>
            <a:endParaRPr lang="en-US" altLang="en-US"/>
          </a:p>
        </p:txBody>
      </p:sp>
    </p:spTree>
    <p:extLst>
      <p:ext uri="{BB962C8B-B14F-4D97-AF65-F5344CB8AC3E}">
        <p14:creationId xmlns:p14="http://schemas.microsoft.com/office/powerpoint/2010/main" val="363581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B10E8FAC-E0B5-4E3E-AF7B-FD4CA671B969}" type="slidenum">
              <a:rPr lang="en-US" altLang="en-US" smtClean="0"/>
              <a:pPr/>
              <a:t>‹#›</a:t>
            </a:fld>
            <a:endParaRPr lang="en-US" altLang="en-US"/>
          </a:p>
        </p:txBody>
      </p:sp>
    </p:spTree>
    <p:extLst>
      <p:ext uri="{BB962C8B-B14F-4D97-AF65-F5344CB8AC3E}">
        <p14:creationId xmlns:p14="http://schemas.microsoft.com/office/powerpoint/2010/main" val="20767819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10E8FAC-E0B5-4E3E-AF7B-FD4CA671B969}" type="slidenum">
              <a:rPr lang="en-US" altLang="en-US" smtClean="0"/>
              <a:pPr/>
              <a:t>‹#›</a:t>
            </a:fld>
            <a:endParaRPr lang="en-US" altLang="en-US"/>
          </a:p>
        </p:txBody>
      </p:sp>
    </p:spTree>
    <p:extLst>
      <p:ext uri="{BB962C8B-B14F-4D97-AF65-F5344CB8AC3E}">
        <p14:creationId xmlns:p14="http://schemas.microsoft.com/office/powerpoint/2010/main" val="35726723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10E8FAC-E0B5-4E3E-AF7B-FD4CA671B969}" type="slidenum">
              <a:rPr lang="en-US" altLang="en-US" smtClean="0"/>
              <a:pPr/>
              <a:t>‹#›</a:t>
            </a:fld>
            <a:endParaRPr lang="en-US" alt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3507903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10E8FAC-E0B5-4E3E-AF7B-FD4CA671B969}" type="slidenum">
              <a:rPr lang="en-US" altLang="en-US" smtClean="0"/>
              <a:pPr/>
              <a:t>‹#›</a:t>
            </a:fld>
            <a:endParaRPr lang="en-US" altLang="en-US"/>
          </a:p>
        </p:txBody>
      </p:sp>
    </p:spTree>
    <p:extLst>
      <p:ext uri="{BB962C8B-B14F-4D97-AF65-F5344CB8AC3E}">
        <p14:creationId xmlns:p14="http://schemas.microsoft.com/office/powerpoint/2010/main" val="400382285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10E8FAC-E0B5-4E3E-AF7B-FD4CA671B969}" type="slidenum">
              <a:rPr lang="en-US" altLang="en-US" smtClean="0"/>
              <a:pPr/>
              <a:t>‹#›</a:t>
            </a:fld>
            <a:endParaRPr lang="en-US" altLang="en-US"/>
          </a:p>
        </p:txBody>
      </p:sp>
    </p:spTree>
    <p:extLst>
      <p:ext uri="{BB962C8B-B14F-4D97-AF65-F5344CB8AC3E}">
        <p14:creationId xmlns:p14="http://schemas.microsoft.com/office/powerpoint/2010/main" val="272859083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10E8FAC-E0B5-4E3E-AF7B-FD4CA671B969}" type="slidenum">
              <a:rPr lang="en-US" altLang="en-US" smtClean="0"/>
              <a:pPr/>
              <a:t>‹#›</a:t>
            </a:fld>
            <a:endParaRPr lang="en-US" altLang="en-US"/>
          </a:p>
        </p:txBody>
      </p:sp>
    </p:spTree>
    <p:extLst>
      <p:ext uri="{BB962C8B-B14F-4D97-AF65-F5344CB8AC3E}">
        <p14:creationId xmlns:p14="http://schemas.microsoft.com/office/powerpoint/2010/main" val="355364295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FF38C0E-E6DD-40AE-8F43-781B130E0495}" type="slidenum">
              <a:rPr lang="en-US" altLang="en-US" smtClean="0"/>
              <a:pPr/>
              <a:t>‹#›</a:t>
            </a:fld>
            <a:endParaRPr lang="en-US" altLang="en-US"/>
          </a:p>
        </p:txBody>
      </p:sp>
    </p:spTree>
    <p:extLst>
      <p:ext uri="{BB962C8B-B14F-4D97-AF65-F5344CB8AC3E}">
        <p14:creationId xmlns:p14="http://schemas.microsoft.com/office/powerpoint/2010/main" val="3740531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6C6439F-91C2-4DAD-8A5D-ABF4DCDC2042}" type="slidenum">
              <a:rPr lang="en-US" altLang="en-US" smtClean="0"/>
              <a:pPr/>
              <a:t>‹#›</a:t>
            </a:fld>
            <a:endParaRPr lang="en-US" altLang="en-US"/>
          </a:p>
        </p:txBody>
      </p:sp>
    </p:spTree>
    <p:extLst>
      <p:ext uri="{BB962C8B-B14F-4D97-AF65-F5344CB8AC3E}">
        <p14:creationId xmlns:p14="http://schemas.microsoft.com/office/powerpoint/2010/main" val="1869026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3C91923-D7A5-4633-91F5-0E850BCA89D5}" type="slidenum">
              <a:rPr lang="en-US" altLang="en-US" smtClean="0"/>
              <a:pPr/>
              <a:t>‹#›</a:t>
            </a:fld>
            <a:endParaRPr lang="en-US" altLang="en-US"/>
          </a:p>
        </p:txBody>
      </p:sp>
    </p:spTree>
    <p:extLst>
      <p:ext uri="{BB962C8B-B14F-4D97-AF65-F5344CB8AC3E}">
        <p14:creationId xmlns:p14="http://schemas.microsoft.com/office/powerpoint/2010/main" val="330092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44D9777-F595-4580-8D80-A8B76233EA50}" type="slidenum">
              <a:rPr lang="en-US" altLang="en-US" smtClean="0"/>
              <a:pPr/>
              <a:t>‹#›</a:t>
            </a:fld>
            <a:endParaRPr lang="en-US" altLang="en-US"/>
          </a:p>
        </p:txBody>
      </p:sp>
    </p:spTree>
    <p:extLst>
      <p:ext uri="{BB962C8B-B14F-4D97-AF65-F5344CB8AC3E}">
        <p14:creationId xmlns:p14="http://schemas.microsoft.com/office/powerpoint/2010/main" val="27820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0953C2A-057D-4AE0-A9E4-B9FF11A8D220}" type="slidenum">
              <a:rPr lang="en-US" altLang="en-US" smtClean="0"/>
              <a:pPr/>
              <a:t>‹#›</a:t>
            </a:fld>
            <a:endParaRPr lang="en-US" altLang="en-US"/>
          </a:p>
        </p:txBody>
      </p:sp>
    </p:spTree>
    <p:extLst>
      <p:ext uri="{BB962C8B-B14F-4D97-AF65-F5344CB8AC3E}">
        <p14:creationId xmlns:p14="http://schemas.microsoft.com/office/powerpoint/2010/main" val="193562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B245F11C-926C-4106-B2DC-8635880FCEC3}" type="slidenum">
              <a:rPr lang="en-US" altLang="en-US" smtClean="0"/>
              <a:pPr/>
              <a:t>‹#›</a:t>
            </a:fld>
            <a:endParaRPr lang="en-US" altLang="en-US"/>
          </a:p>
        </p:txBody>
      </p:sp>
    </p:spTree>
    <p:extLst>
      <p:ext uri="{BB962C8B-B14F-4D97-AF65-F5344CB8AC3E}">
        <p14:creationId xmlns:p14="http://schemas.microsoft.com/office/powerpoint/2010/main" val="249465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defRPr/>
            </a:pPr>
            <a:endParaRPr lang="en-US"/>
          </a:p>
        </p:txBody>
      </p:sp>
      <p:sp>
        <p:nvSpPr>
          <p:cNvPr id="5" name="Footer Placeholder 3"/>
          <p:cNvSpPr>
            <a:spLocks noGrp="1"/>
          </p:cNvSpPr>
          <p:nvPr>
            <p:ph type="ftr" sz="quarter" idx="11"/>
          </p:nvPr>
        </p:nvSpPr>
        <p:spPr/>
        <p:txBody>
          <a:bodyPr/>
          <a:lstStyle/>
          <a:p>
            <a:pPr>
              <a:defRPr/>
            </a:pPr>
            <a:endParaRPr lang="en-US"/>
          </a:p>
        </p:txBody>
      </p:sp>
      <p:sp>
        <p:nvSpPr>
          <p:cNvPr id="6" name="Slide Number Placeholder 4"/>
          <p:cNvSpPr>
            <a:spLocks noGrp="1"/>
          </p:cNvSpPr>
          <p:nvPr>
            <p:ph type="sldNum" sz="quarter" idx="12"/>
          </p:nvPr>
        </p:nvSpPr>
        <p:spPr/>
        <p:txBody>
          <a:bodyPr/>
          <a:lstStyle/>
          <a:p>
            <a:fld id="{F318A43F-AD71-4C83-A57E-4DC67AACB4A1}" type="slidenum">
              <a:rPr lang="en-US" altLang="en-US" smtClean="0"/>
              <a:pPr/>
              <a:t>‹#›</a:t>
            </a:fld>
            <a:endParaRPr lang="en-US" altLang="en-US"/>
          </a:p>
        </p:txBody>
      </p:sp>
    </p:spTree>
    <p:extLst>
      <p:ext uri="{BB962C8B-B14F-4D97-AF65-F5344CB8AC3E}">
        <p14:creationId xmlns:p14="http://schemas.microsoft.com/office/powerpoint/2010/main" val="111798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endParaRPr lang="en-US"/>
          </a:p>
        </p:txBody>
      </p:sp>
      <p:sp>
        <p:nvSpPr>
          <p:cNvPr id="5" name="Footer Placeholder 2"/>
          <p:cNvSpPr>
            <a:spLocks noGrp="1"/>
          </p:cNvSpPr>
          <p:nvPr>
            <p:ph type="ftr" sz="quarter" idx="11"/>
          </p:nvPr>
        </p:nvSpPr>
        <p:spPr/>
        <p:txBody>
          <a:bodyPr/>
          <a:lstStyle/>
          <a:p>
            <a:pPr>
              <a:defRPr/>
            </a:pPr>
            <a:endParaRPr lang="en-US"/>
          </a:p>
        </p:txBody>
      </p:sp>
      <p:sp>
        <p:nvSpPr>
          <p:cNvPr id="6" name="Slide Number Placeholder 3"/>
          <p:cNvSpPr>
            <a:spLocks noGrp="1"/>
          </p:cNvSpPr>
          <p:nvPr>
            <p:ph type="sldNum" sz="quarter" idx="12"/>
          </p:nvPr>
        </p:nvSpPr>
        <p:spPr/>
        <p:txBody>
          <a:bodyPr/>
          <a:lstStyle/>
          <a:p>
            <a:fld id="{091001E2-FFE9-4C10-A045-D0B808AC643C}" type="slidenum">
              <a:rPr lang="en-US" altLang="en-US" smtClean="0"/>
              <a:pPr/>
              <a:t>‹#›</a:t>
            </a:fld>
            <a:endParaRPr lang="en-US" altLang="en-US"/>
          </a:p>
        </p:txBody>
      </p:sp>
    </p:spTree>
    <p:extLst>
      <p:ext uri="{BB962C8B-B14F-4D97-AF65-F5344CB8AC3E}">
        <p14:creationId xmlns:p14="http://schemas.microsoft.com/office/powerpoint/2010/main" val="405733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pPr>
              <a:defRPr/>
            </a:pPr>
            <a:endParaRPr lang="en-US"/>
          </a:p>
        </p:txBody>
      </p:sp>
      <p:sp>
        <p:nvSpPr>
          <p:cNvPr id="5" name="Footer Placeholder 5"/>
          <p:cNvSpPr>
            <a:spLocks noGrp="1"/>
          </p:cNvSpPr>
          <p:nvPr>
            <p:ph type="ftr" sz="quarter" idx="11"/>
          </p:nvPr>
        </p:nvSpPr>
        <p:spPr/>
        <p:txBody>
          <a:bodyPr/>
          <a:lstStyle/>
          <a:p>
            <a:pPr>
              <a:defRPr/>
            </a:pPr>
            <a:endParaRPr lang="en-US"/>
          </a:p>
        </p:txBody>
      </p:sp>
      <p:sp>
        <p:nvSpPr>
          <p:cNvPr id="6" name="Slide Number Placeholder 6"/>
          <p:cNvSpPr>
            <a:spLocks noGrp="1"/>
          </p:cNvSpPr>
          <p:nvPr>
            <p:ph type="sldNum" sz="quarter" idx="12"/>
          </p:nvPr>
        </p:nvSpPr>
        <p:spPr/>
        <p:txBody>
          <a:bodyPr/>
          <a:lstStyle/>
          <a:p>
            <a:fld id="{4CA2EFA6-DEF8-426E-B3DB-E20777D0519B}" type="slidenum">
              <a:rPr lang="en-US" altLang="en-US" smtClean="0"/>
              <a:pPr/>
              <a:t>‹#›</a:t>
            </a:fld>
            <a:endParaRPr lang="en-US" altLang="en-US"/>
          </a:p>
        </p:txBody>
      </p:sp>
    </p:spTree>
    <p:extLst>
      <p:ext uri="{BB962C8B-B14F-4D97-AF65-F5344CB8AC3E}">
        <p14:creationId xmlns:p14="http://schemas.microsoft.com/office/powerpoint/2010/main" val="156670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F3644E8-5268-4910-9201-0BD1C12A95AE}" type="slidenum">
              <a:rPr lang="en-US" altLang="en-US" smtClean="0"/>
              <a:pPr/>
              <a:t>‹#›</a:t>
            </a:fld>
            <a:endParaRPr lang="en-US" altLang="en-US"/>
          </a:p>
        </p:txBody>
      </p:sp>
    </p:spTree>
    <p:extLst>
      <p:ext uri="{BB962C8B-B14F-4D97-AF65-F5344CB8AC3E}">
        <p14:creationId xmlns:p14="http://schemas.microsoft.com/office/powerpoint/2010/main" val="3564035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10E8FAC-E0B5-4E3E-AF7B-FD4CA671B969}" type="slidenum">
              <a:rPr lang="en-US" altLang="en-US" smtClean="0"/>
              <a:pPr/>
              <a:t>‹#›</a:t>
            </a:fld>
            <a:endParaRPr lang="en-US" altLang="en-US"/>
          </a:p>
        </p:txBody>
      </p:sp>
    </p:spTree>
    <p:extLst>
      <p:ext uri="{BB962C8B-B14F-4D97-AF65-F5344CB8AC3E}">
        <p14:creationId xmlns:p14="http://schemas.microsoft.com/office/powerpoint/2010/main" val="2421727199"/>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sz="3200" dirty="0"/>
              <a:t>Types of Software (Programs</a:t>
            </a:r>
            <a:r>
              <a:rPr lang="en-US" altLang="en-US" dirty="0"/>
              <a:t>)</a:t>
            </a:r>
          </a:p>
        </p:txBody>
      </p:sp>
      <p:sp>
        <p:nvSpPr>
          <p:cNvPr id="7172" name="Rectangle 3"/>
          <p:cNvSpPr>
            <a:spLocks noGrp="1" noChangeArrowheads="1"/>
          </p:cNvSpPr>
          <p:nvPr>
            <p:ph idx="1"/>
          </p:nvPr>
        </p:nvSpPr>
        <p:spPr>
          <a:xfrm>
            <a:off x="457200" y="1600200"/>
            <a:ext cx="8458200" cy="4953000"/>
          </a:xfrm>
        </p:spPr>
        <p:txBody>
          <a:bodyPr/>
          <a:lstStyle/>
          <a:p>
            <a:pPr eaLnBrk="1" hangingPunct="1">
              <a:lnSpc>
                <a:spcPct val="90000"/>
              </a:lnSpc>
            </a:pPr>
            <a:r>
              <a:rPr lang="en-US" altLang="en-US" dirty="0"/>
              <a:t>Computers are very powerful pieces of hardware that can’t do much useful work until they are properly programmed</a:t>
            </a:r>
          </a:p>
          <a:p>
            <a:pPr eaLnBrk="1" hangingPunct="1">
              <a:lnSpc>
                <a:spcPct val="90000"/>
              </a:lnSpc>
            </a:pPr>
            <a:r>
              <a:rPr lang="en-US" altLang="en-US" dirty="0"/>
              <a:t>There are three different types of software:</a:t>
            </a:r>
          </a:p>
          <a:p>
            <a:pPr lvl="1" eaLnBrk="1" hangingPunct="1">
              <a:lnSpc>
                <a:spcPct val="90000"/>
              </a:lnSpc>
            </a:pPr>
            <a:r>
              <a:rPr lang="en-US" altLang="en-US" dirty="0"/>
              <a:t>Operating Systems</a:t>
            </a:r>
          </a:p>
          <a:p>
            <a:pPr lvl="1" eaLnBrk="1" hangingPunct="1">
              <a:lnSpc>
                <a:spcPct val="90000"/>
              </a:lnSpc>
            </a:pPr>
            <a:r>
              <a:rPr lang="en-US" altLang="en-US" dirty="0"/>
              <a:t>Application Programs</a:t>
            </a:r>
          </a:p>
          <a:p>
            <a:pPr lvl="1" eaLnBrk="1" hangingPunct="1">
              <a:lnSpc>
                <a:spcPct val="90000"/>
              </a:lnSpc>
            </a:pPr>
            <a:r>
              <a:rPr lang="en-US" altLang="en-US" dirty="0"/>
              <a:t>Software Development Tools (or Kits)</a:t>
            </a:r>
          </a:p>
          <a:p>
            <a:pPr eaLnBrk="1" hangingPunct="1">
              <a:lnSpc>
                <a:spcPct val="90000"/>
              </a:lnSpc>
            </a:pPr>
            <a:r>
              <a:rPr lang="en-US" altLang="en-US" dirty="0"/>
              <a:t>As a computer programmer, you may need to use and/or write any or all three types of programs</a:t>
            </a:r>
          </a:p>
        </p:txBody>
      </p:sp>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6CB35C-EC61-46FC-BC82-734BAC306F19}" type="slidenum">
              <a:rPr lang="en-US" altLang="en-US"/>
              <a:pPr eaLnBrk="1" hangingPunct="1"/>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en-US" sz="3600" dirty="0"/>
              <a:t>Software Development Tools</a:t>
            </a:r>
          </a:p>
        </p:txBody>
      </p:sp>
      <p:sp>
        <p:nvSpPr>
          <p:cNvPr id="16388" name="Rectangle 3"/>
          <p:cNvSpPr>
            <a:spLocks noGrp="1" noChangeArrowheads="1"/>
          </p:cNvSpPr>
          <p:nvPr>
            <p:ph idx="1"/>
          </p:nvPr>
        </p:nvSpPr>
        <p:spPr>
          <a:xfrm>
            <a:off x="457200" y="1295400"/>
            <a:ext cx="8686800" cy="4525963"/>
          </a:xfrm>
        </p:spPr>
        <p:txBody>
          <a:bodyPr/>
          <a:lstStyle/>
          <a:p>
            <a:pPr eaLnBrk="1" hangingPunct="1"/>
            <a:r>
              <a:rPr lang="en-US" altLang="en-US" sz="2400" dirty="0"/>
              <a:t>We will use a combination of the </a:t>
            </a:r>
            <a:r>
              <a:rPr lang="en-US" altLang="en-US" sz="2400" dirty="0" err="1"/>
              <a:t>netbeans</a:t>
            </a:r>
            <a:r>
              <a:rPr lang="en-US" altLang="en-US" sz="2400" dirty="0"/>
              <a:t>, eclipse, </a:t>
            </a:r>
            <a:r>
              <a:rPr lang="en-US" altLang="en-US" sz="2400" dirty="0" err="1"/>
              <a:t>Jcreator</a:t>
            </a:r>
            <a:r>
              <a:rPr lang="en-US" altLang="en-US" sz="2400" dirty="0"/>
              <a:t> </a:t>
            </a:r>
            <a:r>
              <a:rPr lang="en-US" altLang="en-US" sz="2400" dirty="0" err="1"/>
              <a:t>Dr</a:t>
            </a:r>
            <a:r>
              <a:rPr lang="en-US" altLang="en-US" sz="2400" dirty="0"/>
              <a:t> Java IDE and the Sun Java SDK</a:t>
            </a:r>
          </a:p>
        </p:txBody>
      </p:sp>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EFA475-E113-410B-B223-B5ECA0D1B82F}" type="slidenum">
              <a:rPr lang="en-US" altLang="en-US"/>
              <a:pPr eaLnBrk="1" hangingPunct="1"/>
              <a:t>10</a:t>
            </a:fld>
            <a:endParaRPr lang="en-US" altLang="en-US"/>
          </a:p>
        </p:txBody>
      </p:sp>
      <p:sp>
        <p:nvSpPr>
          <p:cNvPr id="16389" name="Rectangle 4"/>
          <p:cNvSpPr>
            <a:spLocks noChangeArrowheads="1"/>
          </p:cNvSpPr>
          <p:nvPr/>
        </p:nvSpPr>
        <p:spPr bwMode="auto">
          <a:xfrm>
            <a:off x="1905000" y="2819400"/>
            <a:ext cx="57912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390" name="Rectangle 5"/>
          <p:cNvSpPr>
            <a:spLocks noChangeArrowheads="1"/>
          </p:cNvSpPr>
          <p:nvPr/>
        </p:nvSpPr>
        <p:spPr bwMode="auto">
          <a:xfrm>
            <a:off x="1981200" y="4495800"/>
            <a:ext cx="9144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391" name="Oval 6"/>
          <p:cNvSpPr>
            <a:spLocks noChangeArrowheads="1"/>
          </p:cNvSpPr>
          <p:nvPr/>
        </p:nvSpPr>
        <p:spPr bwMode="auto">
          <a:xfrm>
            <a:off x="990600" y="26670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392" name="Line 7"/>
          <p:cNvSpPr>
            <a:spLocks noChangeShapeType="1"/>
          </p:cNvSpPr>
          <p:nvPr/>
        </p:nvSpPr>
        <p:spPr bwMode="auto">
          <a:xfrm>
            <a:off x="1143000" y="3048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3" name="Line 8"/>
          <p:cNvSpPr>
            <a:spLocks noChangeShapeType="1"/>
          </p:cNvSpPr>
          <p:nvPr/>
        </p:nvSpPr>
        <p:spPr bwMode="auto">
          <a:xfrm>
            <a:off x="1143000" y="31242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Line 9"/>
          <p:cNvSpPr>
            <a:spLocks noChangeShapeType="1"/>
          </p:cNvSpPr>
          <p:nvPr/>
        </p:nvSpPr>
        <p:spPr bwMode="auto">
          <a:xfrm>
            <a:off x="1143000" y="3124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10"/>
          <p:cNvSpPr>
            <a:spLocks noChangeShapeType="1"/>
          </p:cNvSpPr>
          <p:nvPr/>
        </p:nvSpPr>
        <p:spPr bwMode="auto">
          <a:xfrm flipH="1">
            <a:off x="990600" y="35814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Line 11"/>
          <p:cNvSpPr>
            <a:spLocks noChangeShapeType="1"/>
          </p:cNvSpPr>
          <p:nvPr/>
        </p:nvSpPr>
        <p:spPr bwMode="auto">
          <a:xfrm>
            <a:off x="1143000" y="3581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7" name="Line 12"/>
          <p:cNvSpPr>
            <a:spLocks noChangeShapeType="1"/>
          </p:cNvSpPr>
          <p:nvPr/>
        </p:nvSpPr>
        <p:spPr bwMode="auto">
          <a:xfrm>
            <a:off x="1600200" y="3352800"/>
            <a:ext cx="5334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8" name="Line 13"/>
          <p:cNvSpPr>
            <a:spLocks noChangeShapeType="1"/>
          </p:cNvSpPr>
          <p:nvPr/>
        </p:nvSpPr>
        <p:spPr bwMode="auto">
          <a:xfrm>
            <a:off x="2438400" y="3886200"/>
            <a:ext cx="0" cy="609600"/>
          </a:xfrm>
          <a:prstGeom prst="line">
            <a:avLst/>
          </a:prstGeom>
          <a:noFill/>
          <a:ln w="254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9" name="Text Box 14"/>
          <p:cNvSpPr txBox="1">
            <a:spLocks noChangeArrowheads="1"/>
          </p:cNvSpPr>
          <p:nvPr/>
        </p:nvSpPr>
        <p:spPr bwMode="auto">
          <a:xfrm>
            <a:off x="1981200" y="4572000"/>
            <a:ext cx="9080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Source</a:t>
            </a:r>
          </a:p>
          <a:p>
            <a:pPr algn="ctr" eaLnBrk="1" hangingPunct="1"/>
            <a:r>
              <a:rPr lang="en-US" altLang="en-US"/>
              <a:t>File(s)</a:t>
            </a:r>
          </a:p>
          <a:p>
            <a:pPr algn="ctr" eaLnBrk="1" hangingPunct="1"/>
            <a:r>
              <a:rPr lang="en-US" altLang="en-US"/>
              <a:t>(.java)</a:t>
            </a:r>
          </a:p>
        </p:txBody>
      </p:sp>
      <p:sp>
        <p:nvSpPr>
          <p:cNvPr id="16400" name="Oval 15"/>
          <p:cNvSpPr>
            <a:spLocks noChangeArrowheads="1"/>
          </p:cNvSpPr>
          <p:nvPr/>
        </p:nvSpPr>
        <p:spPr bwMode="auto">
          <a:xfrm>
            <a:off x="3200400" y="4572000"/>
            <a:ext cx="13716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01" name="Text Box 16"/>
          <p:cNvSpPr txBox="1">
            <a:spLocks noChangeArrowheads="1"/>
          </p:cNvSpPr>
          <p:nvPr/>
        </p:nvSpPr>
        <p:spPr bwMode="auto">
          <a:xfrm>
            <a:off x="381000" y="3962400"/>
            <a:ext cx="145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Programmer</a:t>
            </a:r>
          </a:p>
        </p:txBody>
      </p:sp>
      <p:sp>
        <p:nvSpPr>
          <p:cNvPr id="16402" name="Text Box 17"/>
          <p:cNvSpPr txBox="1">
            <a:spLocks noChangeArrowheads="1"/>
          </p:cNvSpPr>
          <p:nvPr/>
        </p:nvSpPr>
        <p:spPr bwMode="auto">
          <a:xfrm>
            <a:off x="4114800" y="2971800"/>
            <a:ext cx="145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Dr Java IDE</a:t>
            </a:r>
          </a:p>
        </p:txBody>
      </p:sp>
      <p:sp>
        <p:nvSpPr>
          <p:cNvPr id="16403" name="Text Box 18"/>
          <p:cNvSpPr txBox="1">
            <a:spLocks noChangeArrowheads="1"/>
          </p:cNvSpPr>
          <p:nvPr/>
        </p:nvSpPr>
        <p:spPr bwMode="auto">
          <a:xfrm>
            <a:off x="3352800" y="4724400"/>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Compiler</a:t>
            </a:r>
          </a:p>
          <a:p>
            <a:pPr algn="ctr" eaLnBrk="1" hangingPunct="1"/>
            <a:r>
              <a:rPr lang="en-US" altLang="en-US"/>
              <a:t>(javac)</a:t>
            </a:r>
          </a:p>
        </p:txBody>
      </p:sp>
      <p:sp>
        <p:nvSpPr>
          <p:cNvPr id="16404" name="Rectangle 19"/>
          <p:cNvSpPr>
            <a:spLocks noChangeArrowheads="1"/>
          </p:cNvSpPr>
          <p:nvPr/>
        </p:nvSpPr>
        <p:spPr bwMode="auto">
          <a:xfrm>
            <a:off x="4876800" y="4495800"/>
            <a:ext cx="9144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05" name="Text Box 20"/>
          <p:cNvSpPr txBox="1">
            <a:spLocks noChangeArrowheads="1"/>
          </p:cNvSpPr>
          <p:nvPr/>
        </p:nvSpPr>
        <p:spPr bwMode="auto">
          <a:xfrm>
            <a:off x="4876800" y="4572000"/>
            <a:ext cx="920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Class</a:t>
            </a:r>
          </a:p>
          <a:p>
            <a:pPr algn="ctr" eaLnBrk="1" hangingPunct="1"/>
            <a:r>
              <a:rPr lang="en-US" altLang="en-US"/>
              <a:t>File(s)</a:t>
            </a:r>
          </a:p>
          <a:p>
            <a:pPr algn="ctr" eaLnBrk="1" hangingPunct="1"/>
            <a:r>
              <a:rPr lang="en-US" altLang="en-US"/>
              <a:t>(.class)</a:t>
            </a:r>
          </a:p>
        </p:txBody>
      </p:sp>
      <p:sp>
        <p:nvSpPr>
          <p:cNvPr id="16406" name="Oval 21"/>
          <p:cNvSpPr>
            <a:spLocks noChangeArrowheads="1"/>
          </p:cNvSpPr>
          <p:nvPr/>
        </p:nvSpPr>
        <p:spPr bwMode="auto">
          <a:xfrm>
            <a:off x="6172200" y="4572000"/>
            <a:ext cx="13716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407" name="Text Box 22"/>
          <p:cNvSpPr txBox="1">
            <a:spLocks noChangeArrowheads="1"/>
          </p:cNvSpPr>
          <p:nvPr/>
        </p:nvSpPr>
        <p:spPr bwMode="auto">
          <a:xfrm>
            <a:off x="6324600" y="4572000"/>
            <a:ext cx="1047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Virtual</a:t>
            </a:r>
          </a:p>
          <a:p>
            <a:pPr algn="ctr" eaLnBrk="1" hangingPunct="1"/>
            <a:r>
              <a:rPr lang="en-US" altLang="en-US"/>
              <a:t>Machine</a:t>
            </a:r>
          </a:p>
          <a:p>
            <a:pPr algn="ctr" eaLnBrk="1" hangingPunct="1"/>
            <a:r>
              <a:rPr lang="en-US" altLang="en-US"/>
              <a:t>(java)</a:t>
            </a:r>
          </a:p>
        </p:txBody>
      </p:sp>
      <p:sp>
        <p:nvSpPr>
          <p:cNvPr id="16408" name="Line 23"/>
          <p:cNvSpPr>
            <a:spLocks noChangeShapeType="1"/>
          </p:cNvSpPr>
          <p:nvPr/>
        </p:nvSpPr>
        <p:spPr bwMode="auto">
          <a:xfrm>
            <a:off x="7543800" y="50292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09" name="Line 24"/>
          <p:cNvSpPr>
            <a:spLocks noChangeShapeType="1"/>
          </p:cNvSpPr>
          <p:nvPr/>
        </p:nvSpPr>
        <p:spPr bwMode="auto">
          <a:xfrm>
            <a:off x="3886200" y="3886200"/>
            <a:ext cx="0" cy="685800"/>
          </a:xfrm>
          <a:prstGeom prst="line">
            <a:avLst/>
          </a:prstGeom>
          <a:noFill/>
          <a:ln w="254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0" name="Line 26"/>
          <p:cNvSpPr>
            <a:spLocks noChangeShapeType="1"/>
          </p:cNvSpPr>
          <p:nvPr/>
        </p:nvSpPr>
        <p:spPr bwMode="auto">
          <a:xfrm>
            <a:off x="6858000" y="3886200"/>
            <a:ext cx="0" cy="685800"/>
          </a:xfrm>
          <a:prstGeom prst="line">
            <a:avLst/>
          </a:prstGeom>
          <a:noFill/>
          <a:ln w="254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1" name="Line 27"/>
          <p:cNvSpPr>
            <a:spLocks noChangeShapeType="1"/>
          </p:cNvSpPr>
          <p:nvPr/>
        </p:nvSpPr>
        <p:spPr bwMode="auto">
          <a:xfrm>
            <a:off x="2895600" y="5029200"/>
            <a:ext cx="304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2" name="Line 28"/>
          <p:cNvSpPr>
            <a:spLocks noChangeShapeType="1"/>
          </p:cNvSpPr>
          <p:nvPr/>
        </p:nvSpPr>
        <p:spPr bwMode="auto">
          <a:xfrm>
            <a:off x="4572000" y="5029200"/>
            <a:ext cx="304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3" name="Text Box 29"/>
          <p:cNvSpPr txBox="1">
            <a:spLocks noChangeArrowheads="1"/>
          </p:cNvSpPr>
          <p:nvPr/>
        </p:nvSpPr>
        <p:spPr bwMode="auto">
          <a:xfrm>
            <a:off x="2133600" y="35052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Edit</a:t>
            </a:r>
          </a:p>
        </p:txBody>
      </p:sp>
      <p:sp>
        <p:nvSpPr>
          <p:cNvPr id="16414" name="Text Box 30"/>
          <p:cNvSpPr txBox="1">
            <a:spLocks noChangeArrowheads="1"/>
          </p:cNvSpPr>
          <p:nvPr/>
        </p:nvSpPr>
        <p:spPr bwMode="auto">
          <a:xfrm>
            <a:off x="3505200" y="350520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Build</a:t>
            </a:r>
          </a:p>
        </p:txBody>
      </p:sp>
      <p:sp>
        <p:nvSpPr>
          <p:cNvPr id="16415" name="Text Box 31"/>
          <p:cNvSpPr txBox="1">
            <a:spLocks noChangeArrowheads="1"/>
          </p:cNvSpPr>
          <p:nvPr/>
        </p:nvSpPr>
        <p:spPr bwMode="auto">
          <a:xfrm>
            <a:off x="6553200" y="3505200"/>
            <a:ext cx="60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Run</a:t>
            </a:r>
          </a:p>
        </p:txBody>
      </p:sp>
      <p:sp>
        <p:nvSpPr>
          <p:cNvPr id="16416" name="Line 32"/>
          <p:cNvSpPr>
            <a:spLocks noChangeShapeType="1"/>
          </p:cNvSpPr>
          <p:nvPr/>
        </p:nvSpPr>
        <p:spPr bwMode="auto">
          <a:xfrm>
            <a:off x="5791200" y="50292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17" name="Text Box 33"/>
          <p:cNvSpPr txBox="1">
            <a:spLocks noChangeArrowheads="1"/>
          </p:cNvSpPr>
          <p:nvPr/>
        </p:nvSpPr>
        <p:spPr bwMode="auto">
          <a:xfrm>
            <a:off x="7772400" y="4724400"/>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Program</a:t>
            </a:r>
          </a:p>
          <a:p>
            <a:pPr algn="ctr" eaLnBrk="1" hangingPunct="1"/>
            <a:r>
              <a:rPr lang="en-US" altLang="en-US"/>
              <a:t>executes</a:t>
            </a:r>
          </a:p>
        </p:txBody>
      </p:sp>
      <p:sp>
        <p:nvSpPr>
          <p:cNvPr id="16418" name="Text Box 34"/>
          <p:cNvSpPr txBox="1">
            <a:spLocks noChangeArrowheads="1"/>
          </p:cNvSpPr>
          <p:nvPr/>
        </p:nvSpPr>
        <p:spPr bwMode="auto">
          <a:xfrm>
            <a:off x="4114800" y="5867400"/>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Parts of Sun Java SDK</a:t>
            </a:r>
          </a:p>
        </p:txBody>
      </p:sp>
      <p:sp>
        <p:nvSpPr>
          <p:cNvPr id="16419" name="Line 35"/>
          <p:cNvSpPr>
            <a:spLocks noChangeShapeType="1"/>
          </p:cNvSpPr>
          <p:nvPr/>
        </p:nvSpPr>
        <p:spPr bwMode="auto">
          <a:xfrm flipH="1" flipV="1">
            <a:off x="4191000" y="5486400"/>
            <a:ext cx="381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20" name="Line 36"/>
          <p:cNvSpPr>
            <a:spLocks noChangeShapeType="1"/>
          </p:cNvSpPr>
          <p:nvPr/>
        </p:nvSpPr>
        <p:spPr bwMode="auto">
          <a:xfrm flipV="1">
            <a:off x="6096000" y="5486400"/>
            <a:ext cx="381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421" name="Text Box 37"/>
          <p:cNvSpPr txBox="1">
            <a:spLocks noChangeArrowheads="1"/>
          </p:cNvSpPr>
          <p:nvPr/>
        </p:nvSpPr>
        <p:spPr bwMode="auto">
          <a:xfrm>
            <a:off x="1828800" y="2438400"/>
            <a:ext cx="266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Graphical User Interface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en-US" dirty="0"/>
              <a:t>On-line Demonstration</a:t>
            </a:r>
          </a:p>
        </p:txBody>
      </p:sp>
      <p:pic>
        <p:nvPicPr>
          <p:cNvPr id="17412"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noFill/>
        </p:spPr>
      </p:pic>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D2EE761-073F-4DA9-811A-EF1DAA5EA294}" type="slidenum">
              <a:rPr lang="en-US" altLang="en-US"/>
              <a:pPr eaLnBrk="1" hangingPunct="1"/>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en-US" sz="3600" dirty="0"/>
              <a:t>Program Development Steps</a:t>
            </a:r>
          </a:p>
        </p:txBody>
      </p:sp>
      <p:sp>
        <p:nvSpPr>
          <p:cNvPr id="18449" name="Rectangle 25"/>
          <p:cNvSpPr>
            <a:spLocks noGrp="1" noChangeArrowheads="1"/>
          </p:cNvSpPr>
          <p:nvPr>
            <p:ph idx="1"/>
          </p:nvPr>
        </p:nvSpPr>
        <p:spPr>
          <a:xfrm>
            <a:off x="457200" y="1295400"/>
            <a:ext cx="8229600" cy="4525963"/>
          </a:xfrm>
          <a:noFill/>
        </p:spPr>
        <p:txBody>
          <a:bodyPr/>
          <a:lstStyle/>
          <a:p>
            <a:pPr eaLnBrk="1" hangingPunct="1"/>
            <a:r>
              <a:rPr lang="en-US" altLang="en-US" dirty="0"/>
              <a:t>Classical “Waterfall” Development Steps</a:t>
            </a:r>
          </a:p>
        </p:txBody>
      </p:sp>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06A208-D6FB-4DD1-8C22-56B1C280E70A}" type="slidenum">
              <a:rPr lang="en-US" altLang="en-US"/>
              <a:pPr eaLnBrk="1" hangingPunct="1"/>
              <a:t>12</a:t>
            </a:fld>
            <a:endParaRPr lang="en-US" altLang="en-US"/>
          </a:p>
        </p:txBody>
      </p:sp>
      <p:sp>
        <p:nvSpPr>
          <p:cNvPr id="23563" name="Rectangle 11"/>
          <p:cNvSpPr>
            <a:spLocks noChangeArrowheads="1"/>
          </p:cNvSpPr>
          <p:nvPr/>
        </p:nvSpPr>
        <p:spPr bwMode="auto">
          <a:xfrm>
            <a:off x="914400" y="2438400"/>
            <a:ext cx="2590800" cy="9302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Arial Unicode MS" panose="020B0604020202020204" pitchFamily="34" charset="-128"/>
              </a:rPr>
              <a:t>Edit and save </a:t>
            </a:r>
          </a:p>
          <a:p>
            <a:pPr algn="ctr"/>
            <a:r>
              <a:rPr lang="en-US" altLang="en-US" b="1">
                <a:latin typeface="Arial Unicode MS" panose="020B0604020202020204" pitchFamily="34" charset="-128"/>
              </a:rPr>
              <a:t>source code</a:t>
            </a:r>
          </a:p>
        </p:txBody>
      </p:sp>
      <p:sp>
        <p:nvSpPr>
          <p:cNvPr id="23564" name="Rectangle 12"/>
          <p:cNvSpPr>
            <a:spLocks noChangeArrowheads="1"/>
          </p:cNvSpPr>
          <p:nvPr/>
        </p:nvSpPr>
        <p:spPr bwMode="auto">
          <a:xfrm>
            <a:off x="3124200" y="3733800"/>
            <a:ext cx="2590800" cy="9302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Arial Unicode MS" panose="020B0604020202020204" pitchFamily="34" charset="-128"/>
              </a:rPr>
              <a:t>Build source code</a:t>
            </a:r>
          </a:p>
          <a:p>
            <a:pPr algn="ctr"/>
            <a:r>
              <a:rPr lang="en-US" altLang="en-US" b="1">
                <a:latin typeface="Arial Unicode MS" panose="020B0604020202020204" pitchFamily="34" charset="-128"/>
              </a:rPr>
              <a:t>to create program</a:t>
            </a:r>
          </a:p>
        </p:txBody>
      </p:sp>
      <p:sp>
        <p:nvSpPr>
          <p:cNvPr id="23565" name="Rectangle 13"/>
          <p:cNvSpPr>
            <a:spLocks noChangeArrowheads="1"/>
          </p:cNvSpPr>
          <p:nvPr/>
        </p:nvSpPr>
        <p:spPr bwMode="auto">
          <a:xfrm>
            <a:off x="5257800" y="5029200"/>
            <a:ext cx="2590800" cy="9302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latin typeface="Arial Unicode MS" panose="020B0604020202020204" pitchFamily="34" charset="-128"/>
              </a:rPr>
              <a:t>Run program and</a:t>
            </a:r>
          </a:p>
          <a:p>
            <a:pPr algn="ctr"/>
            <a:r>
              <a:rPr lang="en-US" altLang="en-US" b="1">
                <a:latin typeface="Arial Unicode MS" panose="020B0604020202020204" pitchFamily="34" charset="-128"/>
              </a:rPr>
              <a:t>evaluate results</a:t>
            </a:r>
          </a:p>
        </p:txBody>
      </p:sp>
      <p:sp>
        <p:nvSpPr>
          <p:cNvPr id="18439" name="Line 15"/>
          <p:cNvSpPr>
            <a:spLocks noChangeShapeType="1"/>
          </p:cNvSpPr>
          <p:nvPr/>
        </p:nvSpPr>
        <p:spPr bwMode="auto">
          <a:xfrm>
            <a:off x="3505200" y="2895600"/>
            <a:ext cx="914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0" name="Line 16"/>
          <p:cNvSpPr>
            <a:spLocks noChangeShapeType="1"/>
          </p:cNvSpPr>
          <p:nvPr/>
        </p:nvSpPr>
        <p:spPr bwMode="auto">
          <a:xfrm>
            <a:off x="4419600" y="2895600"/>
            <a:ext cx="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1" name="Line 17"/>
          <p:cNvSpPr>
            <a:spLocks noChangeShapeType="1"/>
          </p:cNvSpPr>
          <p:nvPr/>
        </p:nvSpPr>
        <p:spPr bwMode="auto">
          <a:xfrm>
            <a:off x="5715000" y="4191000"/>
            <a:ext cx="914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18"/>
          <p:cNvSpPr>
            <a:spLocks noChangeShapeType="1"/>
          </p:cNvSpPr>
          <p:nvPr/>
        </p:nvSpPr>
        <p:spPr bwMode="auto">
          <a:xfrm>
            <a:off x="6629400" y="4191000"/>
            <a:ext cx="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3" name="Line 19"/>
          <p:cNvSpPr>
            <a:spLocks noChangeShapeType="1"/>
          </p:cNvSpPr>
          <p:nvPr/>
        </p:nvSpPr>
        <p:spPr bwMode="auto">
          <a:xfrm>
            <a:off x="2438400" y="4191000"/>
            <a:ext cx="685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20"/>
          <p:cNvSpPr>
            <a:spLocks noChangeShapeType="1"/>
          </p:cNvSpPr>
          <p:nvPr/>
        </p:nvSpPr>
        <p:spPr bwMode="auto">
          <a:xfrm flipV="1">
            <a:off x="2438400" y="3352800"/>
            <a:ext cx="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5" name="Line 21"/>
          <p:cNvSpPr>
            <a:spLocks noChangeShapeType="1"/>
          </p:cNvSpPr>
          <p:nvPr/>
        </p:nvSpPr>
        <p:spPr bwMode="auto">
          <a:xfrm>
            <a:off x="1676400" y="5486400"/>
            <a:ext cx="3581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22"/>
          <p:cNvSpPr>
            <a:spLocks noChangeShapeType="1"/>
          </p:cNvSpPr>
          <p:nvPr/>
        </p:nvSpPr>
        <p:spPr bwMode="auto">
          <a:xfrm flipV="1">
            <a:off x="1676400" y="3352800"/>
            <a:ext cx="0" cy="2133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7" name="Text Box 23"/>
          <p:cNvSpPr txBox="1">
            <a:spLocks noChangeArrowheads="1"/>
          </p:cNvSpPr>
          <p:nvPr/>
        </p:nvSpPr>
        <p:spPr bwMode="auto">
          <a:xfrm>
            <a:off x="2209800" y="4191000"/>
            <a:ext cx="80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Errors</a:t>
            </a:r>
          </a:p>
        </p:txBody>
      </p:sp>
      <p:sp>
        <p:nvSpPr>
          <p:cNvPr id="18448" name="Text Box 24"/>
          <p:cNvSpPr txBox="1">
            <a:spLocks noChangeArrowheads="1"/>
          </p:cNvSpPr>
          <p:nvPr/>
        </p:nvSpPr>
        <p:spPr bwMode="auto">
          <a:xfrm>
            <a:off x="4267200" y="5486400"/>
            <a:ext cx="80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Errors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63"/>
                                        </p:tgtEl>
                                        <p:attrNameLst>
                                          <p:attrName>style.visibility</p:attrName>
                                        </p:attrNameLst>
                                      </p:cBhvr>
                                      <p:to>
                                        <p:strVal val="visible"/>
                                      </p:to>
                                    </p:set>
                                    <p:animEffect transition="in" filter="wipe(up)">
                                      <p:cBhvr>
                                        <p:cTn id="7" dur="500"/>
                                        <p:tgtEl>
                                          <p:spTgt spid="2356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564"/>
                                        </p:tgtEl>
                                        <p:attrNameLst>
                                          <p:attrName>style.visibility</p:attrName>
                                        </p:attrNameLst>
                                      </p:cBhvr>
                                      <p:to>
                                        <p:strVal val="visible"/>
                                      </p:to>
                                    </p:set>
                                    <p:animEffect transition="in" filter="wipe(up)">
                                      <p:cBhvr>
                                        <p:cTn id="11" dur="500"/>
                                        <p:tgtEl>
                                          <p:spTgt spid="23564"/>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565"/>
                                        </p:tgtEl>
                                        <p:attrNameLst>
                                          <p:attrName>style.visibility</p:attrName>
                                        </p:attrNameLst>
                                      </p:cBhvr>
                                      <p:to>
                                        <p:strVal val="visible"/>
                                      </p:to>
                                    </p:set>
                                    <p:animEffect transition="in" filter="wipe(up)">
                                      <p:cBhvr>
                                        <p:cTn id="15" dur="500"/>
                                        <p:tgtEl>
                                          <p:spTgt spid="23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3" grpId="0" animBg="1" autoUpdateAnimBg="0"/>
      <p:bldP spid="23564" grpId="0" animBg="1" autoUpdateAnimBg="0"/>
      <p:bldP spid="2356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noFill/>
        </p:spPr>
        <p:txBody>
          <a:bodyPr lIns="92075" tIns="46038" rIns="92075" bIns="46038"/>
          <a:lstStyle/>
          <a:p>
            <a:pPr eaLnBrk="1" hangingPunct="1"/>
            <a:r>
              <a:rPr lang="en-US" altLang="en-US"/>
              <a:t>Errors</a:t>
            </a:r>
          </a:p>
        </p:txBody>
      </p:sp>
      <p:sp>
        <p:nvSpPr>
          <p:cNvPr id="19460" name="Rectangle 3"/>
          <p:cNvSpPr>
            <a:spLocks noGrp="1" noChangeArrowheads="1"/>
          </p:cNvSpPr>
          <p:nvPr>
            <p:ph idx="1"/>
          </p:nvPr>
        </p:nvSpPr>
        <p:spPr>
          <a:noFill/>
        </p:spPr>
        <p:txBody>
          <a:bodyPr lIns="92075" tIns="46038" rIns="92075" bIns="46038">
            <a:normAutofit fontScale="92500" lnSpcReduction="20000"/>
          </a:bodyPr>
          <a:lstStyle/>
          <a:p>
            <a:pPr eaLnBrk="1" hangingPunct="1">
              <a:lnSpc>
                <a:spcPct val="90000"/>
              </a:lnSpc>
              <a:spcBef>
                <a:spcPct val="75000"/>
              </a:spcBef>
            </a:pPr>
            <a:r>
              <a:rPr lang="en-US" altLang="en-US" sz="2400"/>
              <a:t>A program can have three types of errors:</a:t>
            </a:r>
          </a:p>
          <a:p>
            <a:pPr eaLnBrk="1" hangingPunct="1">
              <a:lnSpc>
                <a:spcPct val="90000"/>
              </a:lnSpc>
              <a:spcBef>
                <a:spcPct val="75000"/>
              </a:spcBef>
            </a:pPr>
            <a:r>
              <a:rPr lang="en-US" altLang="en-US" sz="2400"/>
              <a:t>The IDE editor and/or compiler will find syntax errors and other basic problems (</a:t>
            </a:r>
            <a:r>
              <a:rPr lang="en-US" altLang="en-US" sz="2400" i="1"/>
              <a:t>compile-time errors</a:t>
            </a:r>
            <a:r>
              <a:rPr lang="en-US" altLang="en-US" sz="2400"/>
              <a:t>)</a:t>
            </a:r>
          </a:p>
          <a:p>
            <a:pPr lvl="1" eaLnBrk="1" hangingPunct="1">
              <a:lnSpc>
                <a:spcPct val="90000"/>
              </a:lnSpc>
              <a:spcBef>
                <a:spcPct val="75000"/>
              </a:spcBef>
            </a:pPr>
            <a:r>
              <a:rPr lang="en-US" altLang="en-US" sz="2000"/>
              <a:t>If compile-time errors exist, an executable version of the program is not created</a:t>
            </a:r>
          </a:p>
          <a:p>
            <a:pPr eaLnBrk="1" hangingPunct="1">
              <a:lnSpc>
                <a:spcPct val="90000"/>
              </a:lnSpc>
              <a:spcBef>
                <a:spcPct val="75000"/>
              </a:spcBef>
            </a:pPr>
            <a:r>
              <a:rPr lang="en-US" altLang="en-US" sz="2400"/>
              <a:t>A problem can occur during program execution, such as trying to divide by zero, which causes a program to terminate abnormally (</a:t>
            </a:r>
            <a:r>
              <a:rPr lang="en-US" altLang="en-US" sz="2400" i="1"/>
              <a:t>run-time errors</a:t>
            </a:r>
            <a:r>
              <a:rPr lang="en-US" altLang="en-US" sz="2400"/>
              <a:t>)</a:t>
            </a:r>
          </a:p>
          <a:p>
            <a:pPr eaLnBrk="1" hangingPunct="1">
              <a:lnSpc>
                <a:spcPct val="90000"/>
              </a:lnSpc>
              <a:spcBef>
                <a:spcPct val="75000"/>
              </a:spcBef>
            </a:pPr>
            <a:r>
              <a:rPr lang="en-US" altLang="en-US" sz="2400"/>
              <a:t>A program may run, but produce incorrect results, perhaps using an incorrect formula (</a:t>
            </a:r>
            <a:r>
              <a:rPr lang="en-US" altLang="en-US" sz="2400" i="1"/>
              <a:t>logical errors</a:t>
            </a:r>
            <a:r>
              <a:rPr lang="en-US" altLang="en-US" sz="2400"/>
              <a:t>) </a:t>
            </a:r>
          </a:p>
        </p:txBody>
      </p:sp>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26C89A-83C0-40F1-A1F8-D8C6026178B9}" type="slidenum">
              <a:rPr lang="en-US" altLang="en-US"/>
              <a:pPr eaLnBrk="1" hangingPunct="1"/>
              <a:t>13</a:t>
            </a:fld>
            <a:endParaRPr lang="en-US"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altLang="en-US" sz="3600" dirty="0"/>
              <a:t>A bit of humor: Input methods</a:t>
            </a:r>
          </a:p>
        </p:txBody>
      </p:sp>
      <p:sp>
        <p:nvSpPr>
          <p:cNvPr id="5" name="Slide Number Placeholder 4"/>
          <p:cNvSpPr>
            <a:spLocks noGrp="1"/>
          </p:cNvSpPr>
          <p:nvPr>
            <p:ph type="sldNum" sz="quarter" idx="12"/>
          </p:nvPr>
        </p:nvSpPr>
        <p:spPr/>
        <p:txBody>
          <a:bodyPr/>
          <a:lstStyle/>
          <a:p>
            <a:fld id="{B36E035D-1A20-4602-AE9E-E827D9945145}" type="slidenum">
              <a:rPr lang="en-US" altLang="en-US"/>
              <a:pPr/>
              <a:t>14</a:t>
            </a:fld>
            <a:endParaRPr lang="en-US" altLang="en-US"/>
          </a:p>
        </p:txBody>
      </p:sp>
      <p:pic>
        <p:nvPicPr>
          <p:cNvPr id="515076" name="Picture 4" descr="super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53248"/>
            <a:ext cx="7086600" cy="479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99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ltLang="en-US"/>
              <a:t>Translation</a:t>
            </a:r>
          </a:p>
        </p:txBody>
      </p:sp>
      <p:sp>
        <p:nvSpPr>
          <p:cNvPr id="428035" name="Rectangle 3"/>
          <p:cNvSpPr>
            <a:spLocks noGrp="1" noChangeArrowheads="1"/>
          </p:cNvSpPr>
          <p:nvPr>
            <p:ph idx="1"/>
          </p:nvPr>
        </p:nvSpPr>
        <p:spPr/>
        <p:txBody>
          <a:bodyPr/>
          <a:lstStyle/>
          <a:p>
            <a:r>
              <a:rPr lang="en-US" altLang="en-US"/>
              <a:t>Translator</a:t>
            </a:r>
          </a:p>
          <a:p>
            <a:pPr lvl="1"/>
            <a:r>
              <a:rPr lang="en-US" altLang="en-US"/>
              <a:t>Accepts a program written in a source language and translates it to a program in a target language</a:t>
            </a:r>
          </a:p>
          <a:p>
            <a:pPr lvl="1"/>
            <a:endParaRPr lang="en-US" altLang="en-US"/>
          </a:p>
          <a:p>
            <a:r>
              <a:rPr lang="en-US" altLang="en-US"/>
              <a:t>Compiler</a:t>
            </a:r>
          </a:p>
          <a:p>
            <a:pPr lvl="1"/>
            <a:r>
              <a:rPr lang="en-US" altLang="en-US"/>
              <a:t>Standard name for a translator whose source language is a high-level language</a:t>
            </a:r>
          </a:p>
          <a:p>
            <a:pPr lvl="1"/>
            <a:endParaRPr lang="en-US" altLang="en-US"/>
          </a:p>
          <a:p>
            <a:r>
              <a:rPr lang="en-US" altLang="en-US"/>
              <a:t>Interpreter</a:t>
            </a:r>
          </a:p>
          <a:p>
            <a:pPr lvl="1"/>
            <a:r>
              <a:rPr lang="en-US" altLang="en-US"/>
              <a:t>A translator that both translates and executes a source program</a:t>
            </a:r>
          </a:p>
          <a:p>
            <a:pPr lvl="1"/>
            <a:endParaRPr lang="en-US" altLang="en-US"/>
          </a:p>
        </p:txBody>
      </p:sp>
      <p:sp>
        <p:nvSpPr>
          <p:cNvPr id="5" name="Slide Number Placeholder 4"/>
          <p:cNvSpPr>
            <a:spLocks noGrp="1"/>
          </p:cNvSpPr>
          <p:nvPr>
            <p:ph type="sldNum" sz="quarter" idx="12"/>
          </p:nvPr>
        </p:nvSpPr>
        <p:spPr/>
        <p:txBody>
          <a:bodyPr/>
          <a:lstStyle/>
          <a:p>
            <a:fld id="{50A4F434-09C9-4A56-AA80-31685316861D}" type="slidenum">
              <a:rPr lang="en-US" altLang="en-US"/>
              <a:pPr/>
              <a:t>15</a:t>
            </a:fld>
            <a:endParaRPr lang="en-US" altLang="en-US"/>
          </a:p>
        </p:txBody>
      </p:sp>
    </p:spTree>
    <p:extLst>
      <p:ext uri="{BB962C8B-B14F-4D97-AF65-F5344CB8AC3E}">
        <p14:creationId xmlns:p14="http://schemas.microsoft.com/office/powerpoint/2010/main" val="419329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ltLang="en-US"/>
              <a:t>Java translation</a:t>
            </a:r>
          </a:p>
        </p:txBody>
      </p:sp>
      <p:sp>
        <p:nvSpPr>
          <p:cNvPr id="429059" name="Rectangle 3"/>
          <p:cNvSpPr>
            <a:spLocks noGrp="1" noChangeArrowheads="1"/>
          </p:cNvSpPr>
          <p:nvPr>
            <p:ph idx="1"/>
          </p:nvPr>
        </p:nvSpPr>
        <p:spPr/>
        <p:txBody>
          <a:bodyPr>
            <a:normAutofit lnSpcReduction="10000"/>
          </a:bodyPr>
          <a:lstStyle/>
          <a:p>
            <a:r>
              <a:rPr lang="en-US" altLang="en-US" dirty="0"/>
              <a:t>Two-step process</a:t>
            </a:r>
          </a:p>
          <a:p>
            <a:endParaRPr lang="en-US" altLang="en-US" dirty="0"/>
          </a:p>
          <a:p>
            <a:r>
              <a:rPr lang="en-US" altLang="en-US" dirty="0"/>
              <a:t>First step</a:t>
            </a:r>
          </a:p>
          <a:p>
            <a:pPr lvl="1"/>
            <a:r>
              <a:rPr lang="en-US" altLang="en-US" dirty="0"/>
              <a:t>Translation from Java to bytecodes</a:t>
            </a:r>
          </a:p>
          <a:p>
            <a:pPr lvl="2"/>
            <a:r>
              <a:rPr lang="en-US" altLang="en-US" dirty="0"/>
              <a:t>Bytecodes are architecturally neutral object code</a:t>
            </a:r>
          </a:p>
          <a:p>
            <a:pPr lvl="2"/>
            <a:r>
              <a:rPr lang="en-US" altLang="en-US" dirty="0"/>
              <a:t>Bytecodes are stored in a file with extension .class</a:t>
            </a:r>
          </a:p>
          <a:p>
            <a:pPr lvl="2"/>
            <a:endParaRPr lang="en-US" altLang="en-US" dirty="0"/>
          </a:p>
          <a:p>
            <a:r>
              <a:rPr lang="en-US" altLang="en-US" dirty="0"/>
              <a:t>Second step</a:t>
            </a:r>
          </a:p>
          <a:p>
            <a:pPr lvl="1"/>
            <a:r>
              <a:rPr lang="en-US" altLang="en-US" dirty="0"/>
              <a:t>An interpreter translates the bytecodes into machine instructions and executes them</a:t>
            </a:r>
          </a:p>
          <a:p>
            <a:pPr lvl="2"/>
            <a:r>
              <a:rPr lang="en-US" altLang="en-US" dirty="0"/>
              <a:t>Interpreter is known a Java Virtual Machine or JVM</a:t>
            </a:r>
          </a:p>
          <a:p>
            <a:pPr lvl="1"/>
            <a:endParaRPr lang="en-US" altLang="en-US" dirty="0"/>
          </a:p>
        </p:txBody>
      </p:sp>
      <p:sp>
        <p:nvSpPr>
          <p:cNvPr id="5" name="Slide Number Placeholder 4"/>
          <p:cNvSpPr>
            <a:spLocks noGrp="1"/>
          </p:cNvSpPr>
          <p:nvPr>
            <p:ph type="sldNum" sz="quarter" idx="12"/>
          </p:nvPr>
        </p:nvSpPr>
        <p:spPr/>
        <p:txBody>
          <a:bodyPr/>
          <a:lstStyle/>
          <a:p>
            <a:fld id="{9C2A0B8A-BAFD-405D-B6DD-74898FD35553}" type="slidenum">
              <a:rPr lang="en-US" altLang="en-US"/>
              <a:pPr/>
              <a:t>16</a:t>
            </a:fld>
            <a:endParaRPr lang="en-US" altLang="en-US"/>
          </a:p>
        </p:txBody>
      </p:sp>
    </p:spTree>
    <p:extLst>
      <p:ext uri="{BB962C8B-B14F-4D97-AF65-F5344CB8AC3E}">
        <p14:creationId xmlns:p14="http://schemas.microsoft.com/office/powerpoint/2010/main" val="1695572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a:t>Software</a:t>
            </a:r>
          </a:p>
        </p:txBody>
      </p:sp>
      <p:sp>
        <p:nvSpPr>
          <p:cNvPr id="231427" name="Rectangle 3"/>
          <p:cNvSpPr>
            <a:spLocks noGrp="1" noChangeArrowheads="1"/>
          </p:cNvSpPr>
          <p:nvPr>
            <p:ph idx="1"/>
          </p:nvPr>
        </p:nvSpPr>
        <p:spPr/>
        <p:txBody>
          <a:bodyPr>
            <a:normAutofit fontScale="85000" lnSpcReduction="20000"/>
          </a:bodyPr>
          <a:lstStyle/>
          <a:p>
            <a:pPr marL="469900" indent="-469900"/>
            <a:r>
              <a:rPr lang="en-US" altLang="en-US" dirty="0"/>
              <a:t>Program</a:t>
            </a:r>
          </a:p>
          <a:p>
            <a:pPr marL="908050" lvl="1" indent="-436563"/>
            <a:r>
              <a:rPr lang="en-US" altLang="en-US" dirty="0"/>
              <a:t>Sequence of instruction that tells a computer what to do</a:t>
            </a:r>
          </a:p>
          <a:p>
            <a:pPr marL="908050" lvl="1" indent="-436563"/>
            <a:endParaRPr lang="en-US" altLang="en-US" dirty="0"/>
          </a:p>
          <a:p>
            <a:pPr marL="469900" indent="-469900"/>
            <a:r>
              <a:rPr lang="en-US" altLang="en-US" dirty="0"/>
              <a:t>Execution</a:t>
            </a:r>
          </a:p>
          <a:p>
            <a:pPr marL="908050" lvl="1" indent="-436563"/>
            <a:r>
              <a:rPr lang="en-US" altLang="en-US" dirty="0"/>
              <a:t>Performing the instruction sequence</a:t>
            </a:r>
          </a:p>
          <a:p>
            <a:pPr marL="908050" lvl="1" indent="-436563"/>
            <a:endParaRPr lang="en-US" altLang="en-US" dirty="0"/>
          </a:p>
          <a:p>
            <a:pPr marL="469900" indent="-469900"/>
            <a:r>
              <a:rPr lang="en-US" altLang="en-US" dirty="0"/>
              <a:t>Programming language</a:t>
            </a:r>
          </a:p>
          <a:p>
            <a:pPr marL="908050" lvl="1" indent="-436563"/>
            <a:r>
              <a:rPr lang="en-US" altLang="en-US" dirty="0"/>
              <a:t>Language for writing instructions to a computer</a:t>
            </a:r>
          </a:p>
          <a:p>
            <a:pPr marL="908050" lvl="1" indent="-436563"/>
            <a:endParaRPr lang="en-US" altLang="en-US" dirty="0"/>
          </a:p>
          <a:p>
            <a:pPr marL="469900" indent="-469900"/>
            <a:r>
              <a:rPr lang="en-US" altLang="en-US" dirty="0"/>
              <a:t>Major flavors</a:t>
            </a:r>
          </a:p>
          <a:p>
            <a:pPr marL="908050" lvl="1" indent="-436563"/>
            <a:r>
              <a:rPr lang="en-US" altLang="en-US" dirty="0">
                <a:solidFill>
                  <a:srgbClr val="FFFF00"/>
                </a:solidFill>
              </a:rPr>
              <a:t>Machine language or object code</a:t>
            </a:r>
          </a:p>
          <a:p>
            <a:pPr marL="908050" lvl="1" indent="-436563"/>
            <a:r>
              <a:rPr lang="en-US" altLang="en-US" dirty="0"/>
              <a:t>Assembly language</a:t>
            </a:r>
          </a:p>
          <a:p>
            <a:pPr marL="908050" lvl="1" indent="-436563"/>
            <a:r>
              <a:rPr lang="en-US" altLang="en-US" dirty="0"/>
              <a:t>High-level</a:t>
            </a:r>
          </a:p>
          <a:p>
            <a:pPr marL="908050" lvl="1" indent="-436563"/>
            <a:endParaRPr lang="en-US" altLang="en-US" dirty="0"/>
          </a:p>
        </p:txBody>
      </p:sp>
      <p:sp>
        <p:nvSpPr>
          <p:cNvPr id="231428" name="Text Box 4"/>
          <p:cNvSpPr txBox="1">
            <a:spLocks noChangeArrowheads="1"/>
          </p:cNvSpPr>
          <p:nvPr/>
        </p:nvSpPr>
        <p:spPr bwMode="auto">
          <a:xfrm>
            <a:off x="5799138" y="4800600"/>
            <a:ext cx="3344862"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latin typeface="Verdana" panose="020B0604030504040204" pitchFamily="34" charset="0"/>
              </a:rPr>
              <a:t>Program  to which </a:t>
            </a:r>
            <a:br>
              <a:rPr lang="en-US" altLang="en-US" sz="2000">
                <a:solidFill>
                  <a:schemeClr val="tx2"/>
                </a:solidFill>
                <a:latin typeface="Verdana" panose="020B0604030504040204" pitchFamily="34" charset="0"/>
              </a:rPr>
            </a:br>
            <a:r>
              <a:rPr lang="en-US" altLang="en-US" sz="2000">
                <a:solidFill>
                  <a:schemeClr val="tx2"/>
                </a:solidFill>
                <a:latin typeface="Verdana" panose="020B0604030504040204" pitchFamily="34" charset="0"/>
              </a:rPr>
              <a:t>computer can respond</a:t>
            </a:r>
            <a:br>
              <a:rPr lang="en-US" altLang="en-US" sz="2000">
                <a:solidFill>
                  <a:schemeClr val="tx2"/>
                </a:solidFill>
                <a:latin typeface="Verdana" panose="020B0604030504040204" pitchFamily="34" charset="0"/>
              </a:rPr>
            </a:br>
            <a:r>
              <a:rPr lang="en-US" altLang="en-US" sz="2000">
                <a:solidFill>
                  <a:schemeClr val="tx2"/>
                </a:solidFill>
                <a:latin typeface="Verdana" panose="020B0604030504040204" pitchFamily="34" charset="0"/>
              </a:rPr>
              <a:t>directly. Each instruction</a:t>
            </a:r>
            <a:br>
              <a:rPr lang="en-US" altLang="en-US" sz="2000">
                <a:solidFill>
                  <a:schemeClr val="tx2"/>
                </a:solidFill>
                <a:latin typeface="Verdana" panose="020B0604030504040204" pitchFamily="34" charset="0"/>
              </a:rPr>
            </a:br>
            <a:r>
              <a:rPr lang="en-US" altLang="en-US" sz="2000">
                <a:solidFill>
                  <a:schemeClr val="tx2"/>
                </a:solidFill>
                <a:latin typeface="Verdana" panose="020B0604030504040204" pitchFamily="34" charset="0"/>
              </a:rPr>
              <a:t>is a binary code that</a:t>
            </a:r>
            <a:br>
              <a:rPr lang="en-US" altLang="en-US" sz="2000">
                <a:solidFill>
                  <a:schemeClr val="tx2"/>
                </a:solidFill>
                <a:latin typeface="Verdana" panose="020B0604030504040204" pitchFamily="34" charset="0"/>
              </a:rPr>
            </a:br>
            <a:r>
              <a:rPr lang="en-US" altLang="en-US" sz="2000">
                <a:solidFill>
                  <a:schemeClr val="tx2"/>
                </a:solidFill>
                <a:latin typeface="Verdana" panose="020B0604030504040204" pitchFamily="34" charset="0"/>
              </a:rPr>
              <a:t>corresponds to a</a:t>
            </a:r>
            <a:br>
              <a:rPr lang="en-US" altLang="en-US" sz="2000">
                <a:solidFill>
                  <a:schemeClr val="tx2"/>
                </a:solidFill>
                <a:latin typeface="Verdana" panose="020B0604030504040204" pitchFamily="34" charset="0"/>
              </a:rPr>
            </a:br>
            <a:r>
              <a:rPr lang="en-US" altLang="en-US" sz="2000">
                <a:solidFill>
                  <a:schemeClr val="tx2"/>
                </a:solidFill>
                <a:latin typeface="Verdana" panose="020B0604030504040204" pitchFamily="34" charset="0"/>
              </a:rPr>
              <a:t>native instruction</a:t>
            </a:r>
          </a:p>
        </p:txBody>
      </p:sp>
    </p:spTree>
    <p:extLst>
      <p:ext uri="{BB962C8B-B14F-4D97-AF65-F5344CB8AC3E}">
        <p14:creationId xmlns:p14="http://schemas.microsoft.com/office/powerpoint/2010/main" val="3644305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en-US"/>
              <a:t>Software</a:t>
            </a:r>
          </a:p>
        </p:txBody>
      </p:sp>
      <p:sp>
        <p:nvSpPr>
          <p:cNvPr id="233475" name="Rectangle 3"/>
          <p:cNvSpPr>
            <a:spLocks noGrp="1" noChangeArrowheads="1"/>
          </p:cNvSpPr>
          <p:nvPr>
            <p:ph idx="1"/>
          </p:nvPr>
        </p:nvSpPr>
        <p:spPr/>
        <p:txBody>
          <a:bodyPr>
            <a:normAutofit fontScale="85000" lnSpcReduction="20000"/>
          </a:bodyPr>
          <a:lstStyle/>
          <a:p>
            <a:pPr marL="469900" indent="-469900"/>
            <a:r>
              <a:rPr lang="en-US" altLang="en-US"/>
              <a:t>Program</a:t>
            </a:r>
          </a:p>
          <a:p>
            <a:pPr marL="908050" lvl="1" indent="-436563"/>
            <a:r>
              <a:rPr lang="en-US" altLang="en-US"/>
              <a:t>Sequence of instruction that tells a computer what to do</a:t>
            </a:r>
          </a:p>
          <a:p>
            <a:pPr marL="908050" lvl="1" indent="-436563"/>
            <a:endParaRPr lang="en-US" altLang="en-US"/>
          </a:p>
          <a:p>
            <a:pPr marL="469900" indent="-469900"/>
            <a:r>
              <a:rPr lang="en-US" altLang="en-US"/>
              <a:t>Execution</a:t>
            </a:r>
          </a:p>
          <a:p>
            <a:pPr marL="908050" lvl="1" indent="-436563"/>
            <a:r>
              <a:rPr lang="en-US" altLang="en-US"/>
              <a:t>Performing the instruction sequence</a:t>
            </a:r>
          </a:p>
          <a:p>
            <a:pPr marL="908050" lvl="1" indent="-436563"/>
            <a:endParaRPr lang="en-US" altLang="en-US"/>
          </a:p>
          <a:p>
            <a:pPr marL="469900" indent="-469900"/>
            <a:r>
              <a:rPr lang="en-US" altLang="en-US"/>
              <a:t>Programming language</a:t>
            </a:r>
          </a:p>
          <a:p>
            <a:pPr marL="908050" lvl="1" indent="-436563"/>
            <a:r>
              <a:rPr lang="en-US" altLang="en-US"/>
              <a:t>Language for writing instructions to a computer</a:t>
            </a:r>
          </a:p>
          <a:p>
            <a:pPr marL="908050" lvl="1" indent="-436563"/>
            <a:endParaRPr lang="en-US" altLang="en-US"/>
          </a:p>
          <a:p>
            <a:pPr marL="469900" indent="-469900"/>
            <a:r>
              <a:rPr lang="en-US" altLang="en-US"/>
              <a:t>Major flavors</a:t>
            </a:r>
          </a:p>
          <a:p>
            <a:pPr marL="908050" lvl="1" indent="-436563"/>
            <a:r>
              <a:rPr lang="en-US" altLang="en-US"/>
              <a:t>Machine language or object code</a:t>
            </a:r>
          </a:p>
          <a:p>
            <a:pPr marL="908050" lvl="1" indent="-436563"/>
            <a:r>
              <a:rPr lang="en-US" altLang="en-US">
                <a:solidFill>
                  <a:srgbClr val="FFFF00"/>
                </a:solidFill>
              </a:rPr>
              <a:t>Assembly language</a:t>
            </a:r>
          </a:p>
          <a:p>
            <a:pPr marL="908050" lvl="1" indent="-436563"/>
            <a:r>
              <a:rPr lang="en-US" altLang="en-US"/>
              <a:t>High-level</a:t>
            </a:r>
          </a:p>
          <a:p>
            <a:pPr marL="908050" lvl="1" indent="-436563"/>
            <a:endParaRPr lang="en-US" altLang="en-US"/>
          </a:p>
        </p:txBody>
      </p:sp>
      <p:sp>
        <p:nvSpPr>
          <p:cNvPr id="233476" name="Text Box 4"/>
          <p:cNvSpPr txBox="1">
            <a:spLocks noChangeArrowheads="1"/>
          </p:cNvSpPr>
          <p:nvPr/>
        </p:nvSpPr>
        <p:spPr bwMode="auto">
          <a:xfrm>
            <a:off x="6019800" y="5181600"/>
            <a:ext cx="29146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latin typeface="Verdana" panose="020B0604030504040204" pitchFamily="34" charset="0"/>
              </a:rPr>
              <a:t>Symbolic language</a:t>
            </a:r>
            <a:br>
              <a:rPr lang="en-US" altLang="en-US" sz="2000">
                <a:solidFill>
                  <a:schemeClr val="tx2"/>
                </a:solidFill>
                <a:latin typeface="Verdana" panose="020B0604030504040204" pitchFamily="34" charset="0"/>
              </a:rPr>
            </a:br>
            <a:r>
              <a:rPr lang="en-US" altLang="en-US" sz="2000">
                <a:solidFill>
                  <a:schemeClr val="tx2"/>
                </a:solidFill>
                <a:latin typeface="Verdana" panose="020B0604030504040204" pitchFamily="34" charset="0"/>
              </a:rPr>
              <a:t>for coding machine</a:t>
            </a:r>
            <a:br>
              <a:rPr lang="en-US" altLang="en-US" sz="2000">
                <a:solidFill>
                  <a:schemeClr val="tx2"/>
                </a:solidFill>
                <a:latin typeface="Verdana" panose="020B0604030504040204" pitchFamily="34" charset="0"/>
              </a:rPr>
            </a:br>
            <a:r>
              <a:rPr lang="en-US" altLang="en-US" sz="2000">
                <a:solidFill>
                  <a:schemeClr val="tx2"/>
                </a:solidFill>
                <a:latin typeface="Verdana" panose="020B0604030504040204" pitchFamily="34" charset="0"/>
              </a:rPr>
              <a:t>language instructions</a:t>
            </a:r>
          </a:p>
        </p:txBody>
      </p:sp>
    </p:spTree>
    <p:extLst>
      <p:ext uri="{BB962C8B-B14F-4D97-AF65-F5344CB8AC3E}">
        <p14:creationId xmlns:p14="http://schemas.microsoft.com/office/powerpoint/2010/main" val="3094340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en-US"/>
              <a:t>Software</a:t>
            </a:r>
          </a:p>
        </p:txBody>
      </p:sp>
      <p:sp>
        <p:nvSpPr>
          <p:cNvPr id="235523" name="Rectangle 3"/>
          <p:cNvSpPr>
            <a:spLocks noGrp="1" noChangeArrowheads="1"/>
          </p:cNvSpPr>
          <p:nvPr>
            <p:ph idx="1"/>
          </p:nvPr>
        </p:nvSpPr>
        <p:spPr/>
        <p:txBody>
          <a:bodyPr>
            <a:normAutofit fontScale="85000" lnSpcReduction="20000"/>
          </a:bodyPr>
          <a:lstStyle/>
          <a:p>
            <a:pPr marL="469900" indent="-469900"/>
            <a:r>
              <a:rPr lang="en-US" altLang="en-US"/>
              <a:t>Program</a:t>
            </a:r>
          </a:p>
          <a:p>
            <a:pPr marL="908050" lvl="1" indent="-436563"/>
            <a:r>
              <a:rPr lang="en-US" altLang="en-US"/>
              <a:t>Sequence of instruction that tells a computer what to do</a:t>
            </a:r>
          </a:p>
          <a:p>
            <a:pPr marL="908050" lvl="1" indent="-436563"/>
            <a:endParaRPr lang="en-US" altLang="en-US"/>
          </a:p>
          <a:p>
            <a:pPr marL="469900" indent="-469900"/>
            <a:r>
              <a:rPr lang="en-US" altLang="en-US"/>
              <a:t>Execution</a:t>
            </a:r>
          </a:p>
          <a:p>
            <a:pPr marL="908050" lvl="1" indent="-436563"/>
            <a:r>
              <a:rPr lang="en-US" altLang="en-US"/>
              <a:t>Performing the instruction sequence</a:t>
            </a:r>
          </a:p>
          <a:p>
            <a:pPr marL="908050" lvl="1" indent="-436563"/>
            <a:endParaRPr lang="en-US" altLang="en-US"/>
          </a:p>
          <a:p>
            <a:pPr marL="469900" indent="-469900"/>
            <a:r>
              <a:rPr lang="en-US" altLang="en-US"/>
              <a:t>Programming language</a:t>
            </a:r>
          </a:p>
          <a:p>
            <a:pPr marL="908050" lvl="1" indent="-436563"/>
            <a:r>
              <a:rPr lang="en-US" altLang="en-US"/>
              <a:t>Language for writing instructions to a computer</a:t>
            </a:r>
          </a:p>
          <a:p>
            <a:pPr marL="908050" lvl="1" indent="-436563"/>
            <a:endParaRPr lang="en-US" altLang="en-US"/>
          </a:p>
          <a:p>
            <a:pPr marL="469900" indent="-469900"/>
            <a:r>
              <a:rPr lang="en-US" altLang="en-US"/>
              <a:t>Major flavors</a:t>
            </a:r>
          </a:p>
          <a:p>
            <a:pPr marL="908050" lvl="1" indent="-436563"/>
            <a:r>
              <a:rPr lang="en-US" altLang="en-US"/>
              <a:t>Machine language or object code</a:t>
            </a:r>
          </a:p>
          <a:p>
            <a:pPr marL="908050" lvl="1" indent="-436563"/>
            <a:r>
              <a:rPr lang="en-US" altLang="en-US"/>
              <a:t>Assembly language</a:t>
            </a:r>
          </a:p>
          <a:p>
            <a:pPr marL="908050" lvl="1" indent="-436563"/>
            <a:r>
              <a:rPr lang="en-US" altLang="en-US">
                <a:solidFill>
                  <a:srgbClr val="FFFF00"/>
                </a:solidFill>
              </a:rPr>
              <a:t>High-level</a:t>
            </a:r>
          </a:p>
          <a:p>
            <a:pPr marL="908050" lvl="1" indent="-436563"/>
            <a:endParaRPr lang="en-US" altLang="en-US">
              <a:solidFill>
                <a:srgbClr val="FFFF00"/>
              </a:solidFill>
            </a:endParaRPr>
          </a:p>
        </p:txBody>
      </p:sp>
      <p:sp>
        <p:nvSpPr>
          <p:cNvPr id="235524" name="Text Box 4"/>
          <p:cNvSpPr txBox="1">
            <a:spLocks noChangeArrowheads="1"/>
          </p:cNvSpPr>
          <p:nvPr/>
        </p:nvSpPr>
        <p:spPr bwMode="auto">
          <a:xfrm>
            <a:off x="5943600" y="4800600"/>
            <a:ext cx="3014663"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latin typeface="Verdana" panose="020B0604030504040204" pitchFamily="34" charset="0"/>
              </a:rPr>
              <a:t>Detailed knowledge of</a:t>
            </a:r>
            <a:br>
              <a:rPr lang="en-US" altLang="en-US" sz="2000">
                <a:solidFill>
                  <a:schemeClr val="tx2"/>
                </a:solidFill>
                <a:latin typeface="Verdana" panose="020B0604030504040204" pitchFamily="34" charset="0"/>
              </a:rPr>
            </a:br>
            <a:r>
              <a:rPr lang="en-US" altLang="en-US" sz="2000">
                <a:solidFill>
                  <a:schemeClr val="tx2"/>
                </a:solidFill>
                <a:latin typeface="Verdana" panose="020B0604030504040204" pitchFamily="34" charset="0"/>
              </a:rPr>
              <a:t>the machine is not</a:t>
            </a:r>
            <a:br>
              <a:rPr lang="en-US" altLang="en-US" sz="2000">
                <a:solidFill>
                  <a:schemeClr val="tx2"/>
                </a:solidFill>
                <a:latin typeface="Verdana" panose="020B0604030504040204" pitchFamily="34" charset="0"/>
              </a:rPr>
            </a:br>
            <a:r>
              <a:rPr lang="en-US" altLang="en-US" sz="2000">
                <a:solidFill>
                  <a:schemeClr val="tx2"/>
                </a:solidFill>
                <a:latin typeface="Verdana" panose="020B0604030504040204" pitchFamily="34" charset="0"/>
              </a:rPr>
              <a:t>required. Uses a</a:t>
            </a:r>
            <a:br>
              <a:rPr lang="en-US" altLang="en-US" sz="2000">
                <a:solidFill>
                  <a:schemeClr val="tx2"/>
                </a:solidFill>
                <a:latin typeface="Verdana" panose="020B0604030504040204" pitchFamily="34" charset="0"/>
              </a:rPr>
            </a:br>
            <a:r>
              <a:rPr lang="en-US" altLang="en-US" sz="2000">
                <a:solidFill>
                  <a:schemeClr val="tx2"/>
                </a:solidFill>
                <a:latin typeface="Verdana" panose="020B0604030504040204" pitchFamily="34" charset="0"/>
              </a:rPr>
              <a:t>vocabulary and</a:t>
            </a:r>
            <a:br>
              <a:rPr lang="en-US" altLang="en-US" sz="2000">
                <a:solidFill>
                  <a:schemeClr val="tx2"/>
                </a:solidFill>
                <a:latin typeface="Verdana" panose="020B0604030504040204" pitchFamily="34" charset="0"/>
              </a:rPr>
            </a:br>
            <a:r>
              <a:rPr lang="en-US" altLang="en-US" sz="2000">
                <a:solidFill>
                  <a:schemeClr val="tx2"/>
                </a:solidFill>
                <a:latin typeface="Verdana" panose="020B0604030504040204" pitchFamily="34" charset="0"/>
              </a:rPr>
              <a:t>structure closer to the</a:t>
            </a:r>
            <a:br>
              <a:rPr lang="en-US" altLang="en-US" sz="2000">
                <a:solidFill>
                  <a:schemeClr val="tx2"/>
                </a:solidFill>
                <a:latin typeface="Verdana" panose="020B0604030504040204" pitchFamily="34" charset="0"/>
              </a:rPr>
            </a:br>
            <a:r>
              <a:rPr lang="en-US" altLang="en-US" sz="2000">
                <a:solidFill>
                  <a:schemeClr val="tx2"/>
                </a:solidFill>
                <a:latin typeface="Verdana" panose="020B0604030504040204" pitchFamily="34" charset="0"/>
              </a:rPr>
              <a:t>problem being solved</a:t>
            </a:r>
          </a:p>
        </p:txBody>
      </p:sp>
    </p:spTree>
    <p:extLst>
      <p:ext uri="{BB962C8B-B14F-4D97-AF65-F5344CB8AC3E}">
        <p14:creationId xmlns:p14="http://schemas.microsoft.com/office/powerpoint/2010/main" val="405475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en-US" sz="3600" dirty="0"/>
              <a:t>Operating System Programs</a:t>
            </a:r>
          </a:p>
        </p:txBody>
      </p:sp>
      <p:sp>
        <p:nvSpPr>
          <p:cNvPr id="8196" name="Rectangle 3"/>
          <p:cNvSpPr>
            <a:spLocks noGrp="1" noChangeArrowheads="1"/>
          </p:cNvSpPr>
          <p:nvPr>
            <p:ph idx="1"/>
          </p:nvPr>
        </p:nvSpPr>
        <p:spPr>
          <a:xfrm>
            <a:off x="457200" y="1600200"/>
            <a:ext cx="8686800" cy="4525963"/>
          </a:xfrm>
        </p:spPr>
        <p:txBody>
          <a:bodyPr/>
          <a:lstStyle/>
          <a:p>
            <a:pPr eaLnBrk="1" hangingPunct="1">
              <a:lnSpc>
                <a:spcPct val="90000"/>
              </a:lnSpc>
            </a:pPr>
            <a:r>
              <a:rPr lang="en-US" altLang="en-US" dirty="0"/>
              <a:t>“O/S” programs control the hardware and allow application programs to be executed</a:t>
            </a:r>
          </a:p>
          <a:p>
            <a:pPr eaLnBrk="1" hangingPunct="1">
              <a:lnSpc>
                <a:spcPct val="90000"/>
              </a:lnSpc>
            </a:pPr>
            <a:r>
              <a:rPr lang="en-US" altLang="en-US" dirty="0"/>
              <a:t>An O/S is usually built to run on a specific underlying hardware platform, e.g. PC, MAC, or server</a:t>
            </a:r>
          </a:p>
          <a:p>
            <a:pPr eaLnBrk="1" hangingPunct="1">
              <a:lnSpc>
                <a:spcPct val="90000"/>
              </a:lnSpc>
            </a:pPr>
            <a:r>
              <a:rPr lang="en-US" altLang="en-US" dirty="0"/>
              <a:t>Generally these are the most complex types of programs to write and test</a:t>
            </a:r>
          </a:p>
          <a:p>
            <a:pPr eaLnBrk="1" hangingPunct="1">
              <a:lnSpc>
                <a:spcPct val="90000"/>
              </a:lnSpc>
            </a:pPr>
            <a:r>
              <a:rPr lang="en-US" altLang="en-US" dirty="0"/>
              <a:t>Examples:</a:t>
            </a:r>
          </a:p>
          <a:p>
            <a:pPr lvl="1" eaLnBrk="1" hangingPunct="1">
              <a:lnSpc>
                <a:spcPct val="90000"/>
              </a:lnSpc>
            </a:pPr>
            <a:r>
              <a:rPr lang="en-US" altLang="en-US" dirty="0"/>
              <a:t>M/S DOS, Windows, UNIX, Linux, Solaris, etc.</a:t>
            </a:r>
          </a:p>
        </p:txBody>
      </p:sp>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5DA8D77-E96F-49CC-B34B-729AB3D8F521}" type="slidenum">
              <a:rPr lang="en-US" altLang="en-US"/>
              <a:pPr eaLnBrk="1" hangingPunct="1"/>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en-US"/>
              <a:t>Software</a:t>
            </a:r>
          </a:p>
        </p:txBody>
      </p:sp>
      <p:sp>
        <p:nvSpPr>
          <p:cNvPr id="237571" name="Rectangle 3"/>
          <p:cNvSpPr>
            <a:spLocks noGrp="1" noChangeArrowheads="1"/>
          </p:cNvSpPr>
          <p:nvPr>
            <p:ph idx="1"/>
          </p:nvPr>
        </p:nvSpPr>
        <p:spPr/>
        <p:txBody>
          <a:bodyPr>
            <a:normAutofit fontScale="85000" lnSpcReduction="20000"/>
          </a:bodyPr>
          <a:lstStyle/>
          <a:p>
            <a:pPr marL="469900" indent="-469900"/>
            <a:r>
              <a:rPr lang="en-US" altLang="en-US"/>
              <a:t>Program</a:t>
            </a:r>
          </a:p>
          <a:p>
            <a:pPr marL="908050" lvl="1" indent="-436563"/>
            <a:r>
              <a:rPr lang="en-US" altLang="en-US"/>
              <a:t>Sequence of instruction that tells a computer what to do</a:t>
            </a:r>
          </a:p>
          <a:p>
            <a:pPr marL="908050" lvl="1" indent="-436563"/>
            <a:endParaRPr lang="en-US" altLang="en-US"/>
          </a:p>
          <a:p>
            <a:pPr marL="469900" indent="-469900"/>
            <a:r>
              <a:rPr lang="en-US" altLang="en-US"/>
              <a:t>Execution</a:t>
            </a:r>
          </a:p>
          <a:p>
            <a:pPr marL="908050" lvl="1" indent="-436563"/>
            <a:r>
              <a:rPr lang="en-US" altLang="en-US"/>
              <a:t>Performing the instruction sequence</a:t>
            </a:r>
          </a:p>
          <a:p>
            <a:pPr marL="908050" lvl="1" indent="-436563"/>
            <a:endParaRPr lang="en-US" altLang="en-US"/>
          </a:p>
          <a:p>
            <a:pPr marL="469900" indent="-469900"/>
            <a:r>
              <a:rPr lang="en-US" altLang="en-US"/>
              <a:t>Programming language</a:t>
            </a:r>
          </a:p>
          <a:p>
            <a:pPr marL="908050" lvl="1" indent="-436563"/>
            <a:r>
              <a:rPr lang="en-US" altLang="en-US"/>
              <a:t>Language for writing instructions to a computer</a:t>
            </a:r>
          </a:p>
          <a:p>
            <a:pPr marL="908050" lvl="1" indent="-436563"/>
            <a:endParaRPr lang="en-US" altLang="en-US"/>
          </a:p>
          <a:p>
            <a:pPr marL="469900" indent="-469900"/>
            <a:r>
              <a:rPr lang="en-US" altLang="en-US"/>
              <a:t>Major flavors</a:t>
            </a:r>
          </a:p>
          <a:p>
            <a:pPr marL="908050" lvl="1" indent="-436563"/>
            <a:r>
              <a:rPr lang="en-US" altLang="en-US"/>
              <a:t>Machine language or object code</a:t>
            </a:r>
          </a:p>
          <a:p>
            <a:pPr marL="908050" lvl="1" indent="-436563"/>
            <a:r>
              <a:rPr lang="en-US" altLang="en-US"/>
              <a:t>Assembly language</a:t>
            </a:r>
          </a:p>
          <a:p>
            <a:pPr marL="908050" lvl="1" indent="-436563"/>
            <a:r>
              <a:rPr lang="en-US" altLang="en-US">
                <a:solidFill>
                  <a:srgbClr val="FFFF00"/>
                </a:solidFill>
              </a:rPr>
              <a:t>High-level</a:t>
            </a:r>
          </a:p>
          <a:p>
            <a:pPr marL="908050" lvl="1" indent="-436563"/>
            <a:endParaRPr lang="en-US" altLang="en-US">
              <a:solidFill>
                <a:srgbClr val="FFFF00"/>
              </a:solidFill>
            </a:endParaRPr>
          </a:p>
        </p:txBody>
      </p:sp>
      <p:sp>
        <p:nvSpPr>
          <p:cNvPr id="237572" name="Text Box 4"/>
          <p:cNvSpPr txBox="1">
            <a:spLocks noChangeArrowheads="1"/>
          </p:cNvSpPr>
          <p:nvPr/>
        </p:nvSpPr>
        <p:spPr bwMode="auto">
          <a:xfrm>
            <a:off x="6172200" y="5181600"/>
            <a:ext cx="26336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latin typeface="Verdana" panose="020B0604030504040204" pitchFamily="34" charset="0"/>
              </a:rPr>
              <a:t>Java is a high-level</a:t>
            </a:r>
            <a:br>
              <a:rPr lang="en-US" altLang="en-US" sz="2000">
                <a:solidFill>
                  <a:schemeClr val="tx2"/>
                </a:solidFill>
                <a:latin typeface="Verdana" panose="020B0604030504040204" pitchFamily="34" charset="0"/>
              </a:rPr>
            </a:br>
            <a:r>
              <a:rPr lang="en-US" altLang="en-US" sz="2000">
                <a:solidFill>
                  <a:schemeClr val="tx2"/>
                </a:solidFill>
                <a:latin typeface="Verdana" panose="020B0604030504040204" pitchFamily="34" charset="0"/>
              </a:rPr>
              <a:t>programming</a:t>
            </a:r>
            <a:br>
              <a:rPr lang="en-US" altLang="en-US" sz="2000">
                <a:solidFill>
                  <a:schemeClr val="tx2"/>
                </a:solidFill>
                <a:latin typeface="Verdana" panose="020B0604030504040204" pitchFamily="34" charset="0"/>
              </a:rPr>
            </a:br>
            <a:r>
              <a:rPr lang="en-US" altLang="en-US" sz="2000">
                <a:solidFill>
                  <a:schemeClr val="tx2"/>
                </a:solidFill>
                <a:latin typeface="Verdana" panose="020B0604030504040204" pitchFamily="34" charset="0"/>
              </a:rPr>
              <a:t>language</a:t>
            </a:r>
          </a:p>
        </p:txBody>
      </p:sp>
    </p:spTree>
    <p:extLst>
      <p:ext uri="{BB962C8B-B14F-4D97-AF65-F5344CB8AC3E}">
        <p14:creationId xmlns:p14="http://schemas.microsoft.com/office/powerpoint/2010/main" val="1960821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en-US"/>
              <a:t>Software</a:t>
            </a:r>
          </a:p>
        </p:txBody>
      </p:sp>
      <p:sp>
        <p:nvSpPr>
          <p:cNvPr id="239619" name="Rectangle 3"/>
          <p:cNvSpPr>
            <a:spLocks noGrp="1" noChangeArrowheads="1"/>
          </p:cNvSpPr>
          <p:nvPr>
            <p:ph idx="1"/>
          </p:nvPr>
        </p:nvSpPr>
        <p:spPr/>
        <p:txBody>
          <a:bodyPr>
            <a:normAutofit fontScale="85000" lnSpcReduction="20000"/>
          </a:bodyPr>
          <a:lstStyle/>
          <a:p>
            <a:pPr marL="469900" indent="-469900"/>
            <a:r>
              <a:rPr lang="en-US" altLang="en-US"/>
              <a:t>Program</a:t>
            </a:r>
          </a:p>
          <a:p>
            <a:pPr marL="908050" lvl="1" indent="-436563"/>
            <a:r>
              <a:rPr lang="en-US" altLang="en-US"/>
              <a:t>Sequence of instruction that tells a computer what to do</a:t>
            </a:r>
          </a:p>
          <a:p>
            <a:pPr marL="908050" lvl="1" indent="-436563"/>
            <a:endParaRPr lang="en-US" altLang="en-US"/>
          </a:p>
          <a:p>
            <a:pPr marL="469900" indent="-469900"/>
            <a:r>
              <a:rPr lang="en-US" altLang="en-US"/>
              <a:t>Execution</a:t>
            </a:r>
          </a:p>
          <a:p>
            <a:pPr marL="908050" lvl="1" indent="-436563"/>
            <a:r>
              <a:rPr lang="en-US" altLang="en-US"/>
              <a:t>Performing the instruction sequence</a:t>
            </a:r>
          </a:p>
          <a:p>
            <a:pPr marL="908050" lvl="1" indent="-436563"/>
            <a:endParaRPr lang="en-US" altLang="en-US"/>
          </a:p>
          <a:p>
            <a:pPr marL="469900" indent="-469900"/>
            <a:r>
              <a:rPr lang="en-US" altLang="en-US"/>
              <a:t>Programming language</a:t>
            </a:r>
          </a:p>
          <a:p>
            <a:pPr marL="908050" lvl="1" indent="-436563"/>
            <a:r>
              <a:rPr lang="en-US" altLang="en-US"/>
              <a:t>Language for writing instructions to a computer</a:t>
            </a:r>
          </a:p>
          <a:p>
            <a:pPr marL="908050" lvl="1" indent="-436563"/>
            <a:endParaRPr lang="en-US" altLang="en-US"/>
          </a:p>
          <a:p>
            <a:pPr marL="469900" indent="-469900"/>
            <a:r>
              <a:rPr lang="en-US" altLang="en-US"/>
              <a:t>Major flavors</a:t>
            </a:r>
          </a:p>
          <a:p>
            <a:pPr marL="908050" lvl="1" indent="-436563"/>
            <a:r>
              <a:rPr lang="en-US" altLang="en-US"/>
              <a:t>Machine language or object code</a:t>
            </a:r>
          </a:p>
          <a:p>
            <a:pPr marL="908050" lvl="1" indent="-436563"/>
            <a:r>
              <a:rPr lang="en-US" altLang="en-US"/>
              <a:t>Assembly language</a:t>
            </a:r>
          </a:p>
          <a:p>
            <a:pPr marL="908050" lvl="1" indent="-436563"/>
            <a:r>
              <a:rPr lang="en-US" altLang="en-US">
                <a:solidFill>
                  <a:srgbClr val="FFFF00"/>
                </a:solidFill>
              </a:rPr>
              <a:t>High-level</a:t>
            </a:r>
          </a:p>
          <a:p>
            <a:pPr marL="908050" lvl="1" indent="-436563"/>
            <a:endParaRPr lang="en-US" altLang="en-US">
              <a:solidFill>
                <a:srgbClr val="FFFF00"/>
              </a:solidFill>
            </a:endParaRPr>
          </a:p>
        </p:txBody>
      </p:sp>
      <p:sp>
        <p:nvSpPr>
          <p:cNvPr id="239620" name="Text Box 4"/>
          <p:cNvSpPr txBox="1">
            <a:spLocks noChangeArrowheads="1"/>
          </p:cNvSpPr>
          <p:nvPr/>
        </p:nvSpPr>
        <p:spPr bwMode="auto">
          <a:xfrm>
            <a:off x="6096000" y="5334000"/>
            <a:ext cx="2724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solidFill>
                  <a:schemeClr val="tx2"/>
                </a:solidFill>
                <a:latin typeface="Verdana" panose="020B0604030504040204" pitchFamily="34" charset="0"/>
              </a:rPr>
              <a:t>For program to be</a:t>
            </a:r>
            <a:br>
              <a:rPr lang="en-US" altLang="en-US" sz="2000">
                <a:solidFill>
                  <a:schemeClr val="tx2"/>
                </a:solidFill>
                <a:latin typeface="Verdana" panose="020B0604030504040204" pitchFamily="34" charset="0"/>
              </a:rPr>
            </a:br>
            <a:r>
              <a:rPr lang="en-US" altLang="en-US" sz="2000">
                <a:solidFill>
                  <a:schemeClr val="tx2"/>
                </a:solidFill>
                <a:latin typeface="Verdana" panose="020B0604030504040204" pitchFamily="34" charset="0"/>
              </a:rPr>
              <a:t>executed it must be</a:t>
            </a:r>
            <a:br>
              <a:rPr lang="en-US" altLang="en-US" sz="2000">
                <a:solidFill>
                  <a:schemeClr val="tx2"/>
                </a:solidFill>
                <a:latin typeface="Verdana" panose="020B0604030504040204" pitchFamily="34" charset="0"/>
              </a:rPr>
            </a:br>
            <a:r>
              <a:rPr lang="en-US" altLang="en-US" sz="2000">
                <a:solidFill>
                  <a:schemeClr val="tx2"/>
                </a:solidFill>
                <a:latin typeface="Verdana" panose="020B0604030504040204" pitchFamily="34" charset="0"/>
              </a:rPr>
              <a:t>translated</a:t>
            </a:r>
          </a:p>
        </p:txBody>
      </p:sp>
    </p:spTree>
    <p:extLst>
      <p:ext uri="{BB962C8B-B14F-4D97-AF65-F5344CB8AC3E}">
        <p14:creationId xmlns:p14="http://schemas.microsoft.com/office/powerpoint/2010/main" val="4241404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a:t>Translation</a:t>
            </a:r>
          </a:p>
        </p:txBody>
      </p:sp>
      <p:sp>
        <p:nvSpPr>
          <p:cNvPr id="241667" name="Rectangle 3"/>
          <p:cNvSpPr>
            <a:spLocks noGrp="1" noChangeArrowheads="1"/>
          </p:cNvSpPr>
          <p:nvPr>
            <p:ph idx="1"/>
          </p:nvPr>
        </p:nvSpPr>
        <p:spPr/>
        <p:txBody>
          <a:bodyPr>
            <a:normAutofit lnSpcReduction="10000"/>
          </a:bodyPr>
          <a:lstStyle/>
          <a:p>
            <a:pPr marL="469900" indent="-469900"/>
            <a:r>
              <a:rPr lang="en-US" altLang="en-US"/>
              <a:t>Translator</a:t>
            </a:r>
          </a:p>
          <a:p>
            <a:pPr marL="908050" lvl="1" indent="-436563"/>
            <a:r>
              <a:rPr lang="en-US" altLang="en-US"/>
              <a:t>Accepts a program written in a source language and translates it to a program in a target language</a:t>
            </a:r>
          </a:p>
          <a:p>
            <a:pPr marL="908050" lvl="1" indent="-436563"/>
            <a:endParaRPr lang="en-US" altLang="en-US"/>
          </a:p>
          <a:p>
            <a:pPr marL="469900" indent="-469900"/>
            <a:r>
              <a:rPr lang="en-US" altLang="en-US"/>
              <a:t>Compiler</a:t>
            </a:r>
          </a:p>
          <a:p>
            <a:pPr marL="908050" lvl="1" indent="-436563"/>
            <a:r>
              <a:rPr lang="en-US" altLang="en-US"/>
              <a:t>Standard name for a translator whose source language is a high-level language</a:t>
            </a:r>
          </a:p>
          <a:p>
            <a:pPr marL="908050" lvl="1" indent="-436563"/>
            <a:endParaRPr lang="en-US" altLang="en-US"/>
          </a:p>
          <a:p>
            <a:pPr marL="469900" indent="-469900"/>
            <a:r>
              <a:rPr lang="en-US" altLang="en-US"/>
              <a:t>Interpreter</a:t>
            </a:r>
          </a:p>
          <a:p>
            <a:pPr marL="908050" lvl="1" indent="-436563"/>
            <a:r>
              <a:rPr lang="en-US" altLang="en-US"/>
              <a:t>A translator that both translates and executes a source program</a:t>
            </a:r>
          </a:p>
          <a:p>
            <a:pPr marL="908050" lvl="1" indent="-436563"/>
            <a:endParaRPr lang="en-US" altLang="en-US"/>
          </a:p>
        </p:txBody>
      </p:sp>
    </p:spTree>
    <p:extLst>
      <p:ext uri="{BB962C8B-B14F-4D97-AF65-F5344CB8AC3E}">
        <p14:creationId xmlns:p14="http://schemas.microsoft.com/office/powerpoint/2010/main" val="2027338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a:t>Java translation</a:t>
            </a:r>
          </a:p>
        </p:txBody>
      </p:sp>
      <p:sp>
        <p:nvSpPr>
          <p:cNvPr id="243715" name="Rectangle 3"/>
          <p:cNvSpPr>
            <a:spLocks noGrp="1" noChangeArrowheads="1"/>
          </p:cNvSpPr>
          <p:nvPr>
            <p:ph idx="1"/>
          </p:nvPr>
        </p:nvSpPr>
        <p:spPr/>
        <p:txBody>
          <a:bodyPr>
            <a:normAutofit lnSpcReduction="10000"/>
          </a:bodyPr>
          <a:lstStyle/>
          <a:p>
            <a:pPr marL="469900" indent="-469900"/>
            <a:r>
              <a:rPr lang="en-US" altLang="en-US"/>
              <a:t>Two-step process</a:t>
            </a:r>
          </a:p>
          <a:p>
            <a:pPr marL="469900" indent="-469900"/>
            <a:endParaRPr lang="en-US" altLang="en-US"/>
          </a:p>
          <a:p>
            <a:pPr marL="469900" indent="-469900"/>
            <a:r>
              <a:rPr lang="en-US" altLang="en-US"/>
              <a:t>First step</a:t>
            </a:r>
          </a:p>
          <a:p>
            <a:pPr marL="908050" lvl="1" indent="-436563"/>
            <a:r>
              <a:rPr lang="en-US" altLang="en-US"/>
              <a:t>Translation from Java to bytecodes</a:t>
            </a:r>
          </a:p>
          <a:p>
            <a:pPr marL="1304925" lvl="2" indent="-395288"/>
            <a:r>
              <a:rPr lang="en-US" altLang="en-US"/>
              <a:t>Bytecodes are architecturally neutral object code</a:t>
            </a:r>
          </a:p>
          <a:p>
            <a:pPr marL="1304925" lvl="2" indent="-395288"/>
            <a:r>
              <a:rPr lang="en-US" altLang="en-US"/>
              <a:t>Bytecodes are stored in a file with extension .class</a:t>
            </a:r>
          </a:p>
          <a:p>
            <a:pPr marL="1304925" lvl="2" indent="-395288"/>
            <a:endParaRPr lang="en-US" altLang="en-US"/>
          </a:p>
          <a:p>
            <a:pPr marL="469900" indent="-469900"/>
            <a:r>
              <a:rPr lang="en-US" altLang="en-US"/>
              <a:t>Second step</a:t>
            </a:r>
          </a:p>
          <a:p>
            <a:pPr marL="908050" lvl="1" indent="-436563"/>
            <a:r>
              <a:rPr lang="en-US" altLang="en-US"/>
              <a:t>An interpreter translates the bytecodes into machine instructions and executes them</a:t>
            </a:r>
          </a:p>
          <a:p>
            <a:pPr marL="1304925" lvl="2" indent="-395288"/>
            <a:r>
              <a:rPr lang="en-US" altLang="en-US"/>
              <a:t>Interpreter is known a Java Virtual Machine or JVM</a:t>
            </a:r>
          </a:p>
          <a:p>
            <a:pPr marL="908050" lvl="1" indent="-436563"/>
            <a:endParaRPr lang="en-US" altLang="en-US"/>
          </a:p>
        </p:txBody>
      </p:sp>
    </p:spTree>
    <p:extLst>
      <p:ext uri="{BB962C8B-B14F-4D97-AF65-F5344CB8AC3E}">
        <p14:creationId xmlns:p14="http://schemas.microsoft.com/office/powerpoint/2010/main" val="376404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en-US"/>
              <a:t>Application Programs</a:t>
            </a:r>
          </a:p>
        </p:txBody>
      </p:sp>
      <p:sp>
        <p:nvSpPr>
          <p:cNvPr id="9220" name="Rectangle 3"/>
          <p:cNvSpPr>
            <a:spLocks noGrp="1" noChangeArrowheads="1"/>
          </p:cNvSpPr>
          <p:nvPr>
            <p:ph idx="1"/>
          </p:nvPr>
        </p:nvSpPr>
        <p:spPr>
          <a:xfrm>
            <a:off x="457200" y="1600200"/>
            <a:ext cx="8382000" cy="4800600"/>
          </a:xfrm>
        </p:spPr>
        <p:txBody>
          <a:bodyPr/>
          <a:lstStyle/>
          <a:p>
            <a:pPr eaLnBrk="1" hangingPunct="1">
              <a:lnSpc>
                <a:spcPct val="90000"/>
              </a:lnSpc>
            </a:pPr>
            <a:r>
              <a:rPr lang="en-US" altLang="en-US"/>
              <a:t>“Apps” perform useful work for their users </a:t>
            </a:r>
          </a:p>
          <a:p>
            <a:pPr eaLnBrk="1" hangingPunct="1">
              <a:lnSpc>
                <a:spcPct val="90000"/>
              </a:lnSpc>
            </a:pPr>
            <a:r>
              <a:rPr lang="en-US" altLang="en-US"/>
              <a:t>Apps are usually built to run on a specific operating system (and maybe a specific underlying hardware platform)</a:t>
            </a:r>
          </a:p>
          <a:p>
            <a:pPr eaLnBrk="1" hangingPunct="1">
              <a:lnSpc>
                <a:spcPct val="90000"/>
              </a:lnSpc>
            </a:pPr>
            <a:r>
              <a:rPr lang="en-US" altLang="en-US"/>
              <a:t>Users typically need to provide a lot of information about their job tasks for a programmer to write a good application program for that purpose</a:t>
            </a:r>
          </a:p>
          <a:p>
            <a:pPr eaLnBrk="1" hangingPunct="1">
              <a:lnSpc>
                <a:spcPct val="90000"/>
              </a:lnSpc>
            </a:pPr>
            <a:r>
              <a:rPr lang="en-US" altLang="en-US"/>
              <a:t>Examples:</a:t>
            </a:r>
          </a:p>
          <a:p>
            <a:pPr lvl="1" eaLnBrk="1" hangingPunct="1">
              <a:lnSpc>
                <a:spcPct val="90000"/>
              </a:lnSpc>
            </a:pPr>
            <a:r>
              <a:rPr lang="en-US" altLang="en-US"/>
              <a:t>Word, Excel, PowerPoint, Chrome, etc.</a:t>
            </a:r>
          </a:p>
        </p:txBody>
      </p:sp>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1A4FC3-539E-42EC-A8FA-FFA2966F792A}" type="slidenum">
              <a:rPr lang="en-US" altLang="en-US"/>
              <a:pPr eaLnBrk="1" hangingPunct="1"/>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en-US" sz="3600" dirty="0"/>
              <a:t>Software Development Tools</a:t>
            </a:r>
          </a:p>
        </p:txBody>
      </p:sp>
      <p:sp>
        <p:nvSpPr>
          <p:cNvPr id="10244" name="Rectangle 3"/>
          <p:cNvSpPr>
            <a:spLocks noGrp="1" noChangeArrowheads="1"/>
          </p:cNvSpPr>
          <p:nvPr>
            <p:ph idx="1"/>
          </p:nvPr>
        </p:nvSpPr>
        <p:spPr>
          <a:xfrm>
            <a:off x="228600" y="1600200"/>
            <a:ext cx="8915400" cy="4525963"/>
          </a:xfrm>
        </p:spPr>
        <p:txBody>
          <a:bodyPr/>
          <a:lstStyle/>
          <a:p>
            <a:pPr eaLnBrk="1" hangingPunct="1"/>
            <a:r>
              <a:rPr lang="en-US" altLang="en-US"/>
              <a:t>Software Development Tools or Kits (SDK’s) are specialized application programs that allow programmers to write and test programs</a:t>
            </a:r>
          </a:p>
          <a:p>
            <a:pPr eaLnBrk="1" hangingPunct="1"/>
            <a:r>
              <a:rPr lang="en-US" altLang="en-US"/>
              <a:t>Experienced programmers generally prefer an “Integrated Development Environment” (IDE)</a:t>
            </a:r>
          </a:p>
          <a:p>
            <a:pPr eaLnBrk="1" hangingPunct="1"/>
            <a:r>
              <a:rPr lang="en-US" altLang="en-US"/>
              <a:t>Examples (that we’ll be using in this course):</a:t>
            </a:r>
          </a:p>
          <a:p>
            <a:pPr lvl="1" eaLnBrk="1" hangingPunct="1"/>
            <a:r>
              <a:rPr lang="en-US" altLang="en-US"/>
              <a:t>Sun’s Java SDK (sometimes called JDK)</a:t>
            </a:r>
          </a:p>
          <a:p>
            <a:pPr lvl="1" eaLnBrk="1" hangingPunct="1"/>
            <a:r>
              <a:rPr lang="en-US" altLang="en-US"/>
              <a:t>Dr Java IDE</a:t>
            </a:r>
          </a:p>
        </p:txBody>
      </p:sp>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3C68B7-196D-4047-8B3F-4339808B8B6F}" type="slidenum">
              <a:rPr lang="en-US" altLang="en-US"/>
              <a:pPr eaLnBrk="1" hangingPunct="1"/>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en-US"/>
              <a:t>Styles of User Interface</a:t>
            </a:r>
          </a:p>
        </p:txBody>
      </p:sp>
      <p:sp>
        <p:nvSpPr>
          <p:cNvPr id="11268" name="Rectangle 3"/>
          <p:cNvSpPr>
            <a:spLocks noGrp="1" noChangeArrowheads="1"/>
          </p:cNvSpPr>
          <p:nvPr>
            <p:ph idx="1"/>
          </p:nvPr>
        </p:nvSpPr>
        <p:spPr/>
        <p:txBody>
          <a:bodyPr/>
          <a:lstStyle/>
          <a:p>
            <a:pPr eaLnBrk="1" hangingPunct="1"/>
            <a:r>
              <a:rPr lang="en-US" altLang="en-US"/>
              <a:t>There are two predominant styles of User Interface for any type of program:</a:t>
            </a:r>
          </a:p>
          <a:p>
            <a:pPr lvl="1" eaLnBrk="1" hangingPunct="1"/>
            <a:r>
              <a:rPr lang="en-US" altLang="en-US"/>
              <a:t>Command Line Interface (CLI)</a:t>
            </a:r>
          </a:p>
          <a:p>
            <a:pPr lvl="1" eaLnBrk="1" hangingPunct="1"/>
            <a:r>
              <a:rPr lang="en-US" altLang="en-US"/>
              <a:t>Graphical User Interface (GUI)</a:t>
            </a:r>
          </a:p>
          <a:p>
            <a:pPr eaLnBrk="1" hangingPunct="1"/>
            <a:r>
              <a:rPr lang="en-US" altLang="en-US"/>
              <a:t>As a computer programmer, you must be able to use and/or write programs for both styles of user interface</a:t>
            </a:r>
          </a:p>
        </p:txBody>
      </p:sp>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989634-6D5E-49E8-BC23-11030CFAE6F7}" type="slidenum">
              <a:rPr lang="en-US" altLang="en-US"/>
              <a:pPr eaLnBrk="1" hangingPunct="1"/>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en-US"/>
              <a:t>Styles of User Interface</a:t>
            </a:r>
          </a:p>
        </p:txBody>
      </p:sp>
      <p:sp>
        <p:nvSpPr>
          <p:cNvPr id="12292" name="Rectangle 3"/>
          <p:cNvSpPr>
            <a:spLocks noGrp="1" noChangeArrowheads="1"/>
          </p:cNvSpPr>
          <p:nvPr>
            <p:ph idx="1"/>
          </p:nvPr>
        </p:nvSpPr>
        <p:spPr>
          <a:xfrm>
            <a:off x="457200" y="1600200"/>
            <a:ext cx="8458200" cy="4953000"/>
          </a:xfrm>
        </p:spPr>
        <p:txBody>
          <a:bodyPr/>
          <a:lstStyle/>
          <a:p>
            <a:pPr eaLnBrk="1" hangingPunct="1"/>
            <a:r>
              <a:rPr lang="en-US" altLang="en-US"/>
              <a:t>Command Line Interface (CLI)</a:t>
            </a:r>
          </a:p>
          <a:p>
            <a:pPr lvl="1" eaLnBrk="1" hangingPunct="1"/>
            <a:r>
              <a:rPr lang="en-US" altLang="en-US"/>
              <a:t>Computer types a “Prompt” requesting input</a:t>
            </a:r>
          </a:p>
          <a:p>
            <a:pPr lvl="1" eaLnBrk="1" hangingPunct="1"/>
            <a:r>
              <a:rPr lang="en-US" altLang="en-US"/>
              <a:t>User types a “Command” with “Parameters”</a:t>
            </a:r>
          </a:p>
          <a:p>
            <a:pPr lvl="1" eaLnBrk="1" hangingPunct="1"/>
            <a:r>
              <a:rPr lang="en-US" altLang="en-US"/>
              <a:t>Predominantly an old style of interaction that does not require a lot of computer power, but still in use today in some O/S and applications</a:t>
            </a:r>
          </a:p>
          <a:p>
            <a:pPr lvl="1" eaLnBrk="1" hangingPunct="1"/>
            <a:r>
              <a:rPr lang="en-US" altLang="en-US"/>
              <a:t>Considered to be NOT “user  friendly”, but is very efficient when combined with “scripting”</a:t>
            </a:r>
          </a:p>
          <a:p>
            <a:pPr lvl="1" eaLnBrk="1" hangingPunct="1"/>
            <a:r>
              <a:rPr lang="en-US" altLang="en-US"/>
              <a:t>Example:  DOS prompt, command &amp; parameter</a:t>
            </a:r>
          </a:p>
          <a:p>
            <a:pPr lvl="1" eaLnBrk="1" hangingPunct="1">
              <a:buFontTx/>
              <a:buNone/>
            </a:pPr>
            <a:r>
              <a:rPr lang="en-US" altLang="en-US"/>
              <a:t>	C:\ &gt;type file.txt (display the contents of the file)</a:t>
            </a:r>
          </a:p>
        </p:txBody>
      </p:sp>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1C40B65-120B-4BC0-A825-CAC6AF26472F}" type="slidenum">
              <a:rPr lang="en-US" altLang="en-US"/>
              <a:pPr eaLnBrk="1" hangingPunct="1"/>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en-US"/>
              <a:t>Styles of User Interface</a:t>
            </a:r>
          </a:p>
        </p:txBody>
      </p:sp>
      <p:sp>
        <p:nvSpPr>
          <p:cNvPr id="13316" name="Rectangle 3"/>
          <p:cNvSpPr>
            <a:spLocks noGrp="1" noChangeArrowheads="1"/>
          </p:cNvSpPr>
          <p:nvPr>
            <p:ph idx="1"/>
          </p:nvPr>
        </p:nvSpPr>
        <p:spPr>
          <a:xfrm>
            <a:off x="457200" y="1600200"/>
            <a:ext cx="8382000" cy="4525963"/>
          </a:xfrm>
        </p:spPr>
        <p:txBody>
          <a:bodyPr/>
          <a:lstStyle/>
          <a:p>
            <a:pPr eaLnBrk="1" hangingPunct="1"/>
            <a:r>
              <a:rPr lang="en-US" altLang="en-US"/>
              <a:t>Graphical User Interface (GUI)</a:t>
            </a:r>
          </a:p>
          <a:p>
            <a:pPr lvl="1" eaLnBrk="1" hangingPunct="1"/>
            <a:r>
              <a:rPr lang="en-US" altLang="en-US"/>
              <a:t>Computer displays a combination of text and graphical symbols offering options to the user</a:t>
            </a:r>
          </a:p>
          <a:p>
            <a:pPr lvl="1" eaLnBrk="1" hangingPunct="1"/>
            <a:r>
              <a:rPr lang="en-US" altLang="en-US"/>
              <a:t>User manipulates mouse and uses keyboard to select from the offered options (“hot keys”) or to enter text</a:t>
            </a:r>
          </a:p>
          <a:p>
            <a:pPr lvl="1" eaLnBrk="1" hangingPunct="1"/>
            <a:r>
              <a:rPr lang="en-US" altLang="en-US"/>
              <a:t>More common now (computer power is cheap)</a:t>
            </a:r>
          </a:p>
          <a:p>
            <a:pPr lvl="1" eaLnBrk="1" hangingPunct="1"/>
            <a:r>
              <a:rPr lang="en-US" altLang="en-US"/>
              <a:t>Considered by most to be “user friendly”</a:t>
            </a:r>
          </a:p>
          <a:p>
            <a:pPr lvl="1" eaLnBrk="1" hangingPunct="1"/>
            <a:r>
              <a:rPr lang="en-US" altLang="en-US"/>
              <a:t>Examples: M/S Windows/Office or MAC O/S</a:t>
            </a:r>
          </a:p>
        </p:txBody>
      </p:sp>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FD5D97-AFF8-45BC-9C20-DDDC85599C0A}" type="slidenum">
              <a:rPr lang="en-US" altLang="en-US"/>
              <a:pPr eaLnBrk="1" hangingPunct="1"/>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en-US" sz="3600" dirty="0"/>
              <a:t>Software Development Tools</a:t>
            </a:r>
          </a:p>
        </p:txBody>
      </p:sp>
      <p:sp>
        <p:nvSpPr>
          <p:cNvPr id="14340" name="Rectangle 3"/>
          <p:cNvSpPr>
            <a:spLocks noGrp="1" noChangeArrowheads="1"/>
          </p:cNvSpPr>
          <p:nvPr>
            <p:ph idx="1"/>
          </p:nvPr>
        </p:nvSpPr>
        <p:spPr>
          <a:xfrm>
            <a:off x="457200" y="1295400"/>
            <a:ext cx="8229600" cy="4525963"/>
          </a:xfrm>
        </p:spPr>
        <p:txBody>
          <a:bodyPr/>
          <a:lstStyle/>
          <a:p>
            <a:pPr eaLnBrk="1" hangingPunct="1"/>
            <a:r>
              <a:rPr lang="en-US" altLang="en-US" dirty="0"/>
              <a:t>Using Sun Java SDK alone</a:t>
            </a:r>
          </a:p>
        </p:txBody>
      </p:sp>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9B7DBDC-9CEF-4173-9423-17D0456E87CB}" type="slidenum">
              <a:rPr lang="en-US" altLang="en-US"/>
              <a:pPr eaLnBrk="1" hangingPunct="1"/>
              <a:t>8</a:t>
            </a:fld>
            <a:endParaRPr lang="en-US" altLang="en-US"/>
          </a:p>
        </p:txBody>
      </p:sp>
      <p:sp>
        <p:nvSpPr>
          <p:cNvPr id="14341" name="Rectangle 4"/>
          <p:cNvSpPr>
            <a:spLocks noChangeArrowheads="1"/>
          </p:cNvSpPr>
          <p:nvPr/>
        </p:nvSpPr>
        <p:spPr bwMode="auto">
          <a:xfrm>
            <a:off x="1905000" y="3810000"/>
            <a:ext cx="990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2" name="Rectangle 5"/>
          <p:cNvSpPr>
            <a:spLocks noChangeArrowheads="1"/>
          </p:cNvSpPr>
          <p:nvPr/>
        </p:nvSpPr>
        <p:spPr bwMode="auto">
          <a:xfrm>
            <a:off x="1981200" y="4495800"/>
            <a:ext cx="9144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3" name="Oval 6"/>
          <p:cNvSpPr>
            <a:spLocks noChangeArrowheads="1"/>
          </p:cNvSpPr>
          <p:nvPr/>
        </p:nvSpPr>
        <p:spPr bwMode="auto">
          <a:xfrm>
            <a:off x="990600" y="2667000"/>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4" name="Line 7"/>
          <p:cNvSpPr>
            <a:spLocks noChangeShapeType="1"/>
          </p:cNvSpPr>
          <p:nvPr/>
        </p:nvSpPr>
        <p:spPr bwMode="auto">
          <a:xfrm>
            <a:off x="1143000" y="3048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8"/>
          <p:cNvSpPr>
            <a:spLocks noChangeShapeType="1"/>
          </p:cNvSpPr>
          <p:nvPr/>
        </p:nvSpPr>
        <p:spPr bwMode="auto">
          <a:xfrm>
            <a:off x="1143000" y="31242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6" name="Line 9"/>
          <p:cNvSpPr>
            <a:spLocks noChangeShapeType="1"/>
          </p:cNvSpPr>
          <p:nvPr/>
        </p:nvSpPr>
        <p:spPr bwMode="auto">
          <a:xfrm>
            <a:off x="1143000" y="3124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Line 10"/>
          <p:cNvSpPr>
            <a:spLocks noChangeShapeType="1"/>
          </p:cNvSpPr>
          <p:nvPr/>
        </p:nvSpPr>
        <p:spPr bwMode="auto">
          <a:xfrm flipH="1">
            <a:off x="990600" y="35814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Line 11"/>
          <p:cNvSpPr>
            <a:spLocks noChangeShapeType="1"/>
          </p:cNvSpPr>
          <p:nvPr/>
        </p:nvSpPr>
        <p:spPr bwMode="auto">
          <a:xfrm>
            <a:off x="1143000" y="3581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12"/>
          <p:cNvSpPr>
            <a:spLocks noChangeShapeType="1"/>
          </p:cNvSpPr>
          <p:nvPr/>
        </p:nvSpPr>
        <p:spPr bwMode="auto">
          <a:xfrm>
            <a:off x="1600200" y="3581400"/>
            <a:ext cx="838200" cy="0"/>
          </a:xfrm>
          <a:prstGeom prst="line">
            <a:avLst/>
          </a:prstGeom>
          <a:noFill/>
          <a:ln w="254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4350" name="Line 13"/>
          <p:cNvSpPr>
            <a:spLocks noChangeShapeType="1"/>
          </p:cNvSpPr>
          <p:nvPr/>
        </p:nvSpPr>
        <p:spPr bwMode="auto">
          <a:xfrm>
            <a:off x="2438400" y="4191000"/>
            <a:ext cx="0" cy="304800"/>
          </a:xfrm>
          <a:prstGeom prst="line">
            <a:avLst/>
          </a:prstGeom>
          <a:noFill/>
          <a:ln w="254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1" name="Text Box 14"/>
          <p:cNvSpPr txBox="1">
            <a:spLocks noChangeArrowheads="1"/>
          </p:cNvSpPr>
          <p:nvPr/>
        </p:nvSpPr>
        <p:spPr bwMode="auto">
          <a:xfrm>
            <a:off x="1981200" y="4572000"/>
            <a:ext cx="9080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Source</a:t>
            </a:r>
          </a:p>
          <a:p>
            <a:pPr algn="ctr" eaLnBrk="1" hangingPunct="1"/>
            <a:r>
              <a:rPr lang="en-US" altLang="en-US"/>
              <a:t>File(s)</a:t>
            </a:r>
          </a:p>
          <a:p>
            <a:pPr algn="ctr" eaLnBrk="1" hangingPunct="1"/>
            <a:r>
              <a:rPr lang="en-US" altLang="en-US"/>
              <a:t>(.java)</a:t>
            </a:r>
          </a:p>
        </p:txBody>
      </p:sp>
      <p:sp>
        <p:nvSpPr>
          <p:cNvPr id="14352" name="Oval 15"/>
          <p:cNvSpPr>
            <a:spLocks noChangeArrowheads="1"/>
          </p:cNvSpPr>
          <p:nvPr/>
        </p:nvSpPr>
        <p:spPr bwMode="auto">
          <a:xfrm>
            <a:off x="3200400" y="4572000"/>
            <a:ext cx="13716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3" name="Text Box 16"/>
          <p:cNvSpPr txBox="1">
            <a:spLocks noChangeArrowheads="1"/>
          </p:cNvSpPr>
          <p:nvPr/>
        </p:nvSpPr>
        <p:spPr bwMode="auto">
          <a:xfrm>
            <a:off x="381000" y="3962400"/>
            <a:ext cx="145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Programmer</a:t>
            </a:r>
          </a:p>
        </p:txBody>
      </p:sp>
      <p:sp>
        <p:nvSpPr>
          <p:cNvPr id="14354" name="Text Box 18"/>
          <p:cNvSpPr txBox="1">
            <a:spLocks noChangeArrowheads="1"/>
          </p:cNvSpPr>
          <p:nvPr/>
        </p:nvSpPr>
        <p:spPr bwMode="auto">
          <a:xfrm>
            <a:off x="3352800" y="4724400"/>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Compiler</a:t>
            </a:r>
          </a:p>
          <a:p>
            <a:pPr algn="ctr" eaLnBrk="1" hangingPunct="1"/>
            <a:r>
              <a:rPr lang="en-US" altLang="en-US"/>
              <a:t>(javac)</a:t>
            </a:r>
          </a:p>
        </p:txBody>
      </p:sp>
      <p:sp>
        <p:nvSpPr>
          <p:cNvPr id="14355" name="Rectangle 19"/>
          <p:cNvSpPr>
            <a:spLocks noChangeArrowheads="1"/>
          </p:cNvSpPr>
          <p:nvPr/>
        </p:nvSpPr>
        <p:spPr bwMode="auto">
          <a:xfrm>
            <a:off x="4876800" y="4495800"/>
            <a:ext cx="9144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6" name="Text Box 20"/>
          <p:cNvSpPr txBox="1">
            <a:spLocks noChangeArrowheads="1"/>
          </p:cNvSpPr>
          <p:nvPr/>
        </p:nvSpPr>
        <p:spPr bwMode="auto">
          <a:xfrm>
            <a:off x="4876800" y="4572000"/>
            <a:ext cx="920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Class</a:t>
            </a:r>
          </a:p>
          <a:p>
            <a:pPr algn="ctr" eaLnBrk="1" hangingPunct="1"/>
            <a:r>
              <a:rPr lang="en-US" altLang="en-US"/>
              <a:t>File(s)</a:t>
            </a:r>
          </a:p>
          <a:p>
            <a:pPr algn="ctr" eaLnBrk="1" hangingPunct="1"/>
            <a:r>
              <a:rPr lang="en-US" altLang="en-US"/>
              <a:t>(.class)</a:t>
            </a:r>
          </a:p>
        </p:txBody>
      </p:sp>
      <p:sp>
        <p:nvSpPr>
          <p:cNvPr id="14357" name="Oval 21"/>
          <p:cNvSpPr>
            <a:spLocks noChangeArrowheads="1"/>
          </p:cNvSpPr>
          <p:nvPr/>
        </p:nvSpPr>
        <p:spPr bwMode="auto">
          <a:xfrm>
            <a:off x="6172200" y="4572000"/>
            <a:ext cx="13716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8" name="Text Box 22"/>
          <p:cNvSpPr txBox="1">
            <a:spLocks noChangeArrowheads="1"/>
          </p:cNvSpPr>
          <p:nvPr/>
        </p:nvSpPr>
        <p:spPr bwMode="auto">
          <a:xfrm>
            <a:off x="6324600" y="4572000"/>
            <a:ext cx="1047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Virtual</a:t>
            </a:r>
          </a:p>
          <a:p>
            <a:pPr algn="ctr" eaLnBrk="1" hangingPunct="1"/>
            <a:r>
              <a:rPr lang="en-US" altLang="en-US"/>
              <a:t>Machine</a:t>
            </a:r>
          </a:p>
          <a:p>
            <a:pPr algn="ctr" eaLnBrk="1" hangingPunct="1"/>
            <a:r>
              <a:rPr lang="en-US" altLang="en-US"/>
              <a:t>(java)</a:t>
            </a:r>
          </a:p>
        </p:txBody>
      </p:sp>
      <p:sp>
        <p:nvSpPr>
          <p:cNvPr id="14359" name="Line 23"/>
          <p:cNvSpPr>
            <a:spLocks noChangeShapeType="1"/>
          </p:cNvSpPr>
          <p:nvPr/>
        </p:nvSpPr>
        <p:spPr bwMode="auto">
          <a:xfrm>
            <a:off x="7543800" y="50292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0" name="Line 24"/>
          <p:cNvSpPr>
            <a:spLocks noChangeShapeType="1"/>
          </p:cNvSpPr>
          <p:nvPr/>
        </p:nvSpPr>
        <p:spPr bwMode="auto">
          <a:xfrm>
            <a:off x="3886200" y="3200400"/>
            <a:ext cx="0" cy="1371600"/>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1" name="Line 25"/>
          <p:cNvSpPr>
            <a:spLocks noChangeShapeType="1"/>
          </p:cNvSpPr>
          <p:nvPr/>
        </p:nvSpPr>
        <p:spPr bwMode="auto">
          <a:xfrm>
            <a:off x="6858000" y="2819400"/>
            <a:ext cx="0" cy="1752600"/>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2" name="Line 26"/>
          <p:cNvSpPr>
            <a:spLocks noChangeShapeType="1"/>
          </p:cNvSpPr>
          <p:nvPr/>
        </p:nvSpPr>
        <p:spPr bwMode="auto">
          <a:xfrm>
            <a:off x="2895600" y="5029200"/>
            <a:ext cx="304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3" name="Line 27"/>
          <p:cNvSpPr>
            <a:spLocks noChangeShapeType="1"/>
          </p:cNvSpPr>
          <p:nvPr/>
        </p:nvSpPr>
        <p:spPr bwMode="auto">
          <a:xfrm>
            <a:off x="4572000" y="5029200"/>
            <a:ext cx="304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4" name="Text Box 28"/>
          <p:cNvSpPr txBox="1">
            <a:spLocks noChangeArrowheads="1"/>
          </p:cNvSpPr>
          <p:nvPr/>
        </p:nvSpPr>
        <p:spPr bwMode="auto">
          <a:xfrm>
            <a:off x="1981200" y="3810000"/>
            <a:ext cx="78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Editor</a:t>
            </a:r>
          </a:p>
        </p:txBody>
      </p:sp>
      <p:sp>
        <p:nvSpPr>
          <p:cNvPr id="14365" name="Line 31"/>
          <p:cNvSpPr>
            <a:spLocks noChangeShapeType="1"/>
          </p:cNvSpPr>
          <p:nvPr/>
        </p:nvSpPr>
        <p:spPr bwMode="auto">
          <a:xfrm>
            <a:off x="5791200" y="50292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6" name="Text Box 32"/>
          <p:cNvSpPr txBox="1">
            <a:spLocks noChangeArrowheads="1"/>
          </p:cNvSpPr>
          <p:nvPr/>
        </p:nvSpPr>
        <p:spPr bwMode="auto">
          <a:xfrm>
            <a:off x="7772400" y="4724400"/>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Program</a:t>
            </a:r>
          </a:p>
          <a:p>
            <a:pPr algn="ctr" eaLnBrk="1" hangingPunct="1"/>
            <a:r>
              <a:rPr lang="en-US" altLang="en-US"/>
              <a:t>executes</a:t>
            </a:r>
          </a:p>
        </p:txBody>
      </p:sp>
      <p:sp>
        <p:nvSpPr>
          <p:cNvPr id="14367" name="Text Box 33"/>
          <p:cNvSpPr txBox="1">
            <a:spLocks noChangeArrowheads="1"/>
          </p:cNvSpPr>
          <p:nvPr/>
        </p:nvSpPr>
        <p:spPr bwMode="auto">
          <a:xfrm>
            <a:off x="4114800" y="5867400"/>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Parts of Sun Java SDK</a:t>
            </a:r>
          </a:p>
        </p:txBody>
      </p:sp>
      <p:sp>
        <p:nvSpPr>
          <p:cNvPr id="14368" name="Line 34"/>
          <p:cNvSpPr>
            <a:spLocks noChangeShapeType="1"/>
          </p:cNvSpPr>
          <p:nvPr/>
        </p:nvSpPr>
        <p:spPr bwMode="auto">
          <a:xfrm flipH="1" flipV="1">
            <a:off x="4191000" y="5486400"/>
            <a:ext cx="381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9" name="Line 35"/>
          <p:cNvSpPr>
            <a:spLocks noChangeShapeType="1"/>
          </p:cNvSpPr>
          <p:nvPr/>
        </p:nvSpPr>
        <p:spPr bwMode="auto">
          <a:xfrm flipV="1">
            <a:off x="6096000" y="5486400"/>
            <a:ext cx="381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0" name="Line 36"/>
          <p:cNvSpPr>
            <a:spLocks noChangeShapeType="1"/>
          </p:cNvSpPr>
          <p:nvPr/>
        </p:nvSpPr>
        <p:spPr bwMode="auto">
          <a:xfrm flipH="1">
            <a:off x="1600200" y="3200400"/>
            <a:ext cx="2286000" cy="0"/>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1" name="Line 37"/>
          <p:cNvSpPr>
            <a:spLocks noChangeShapeType="1"/>
          </p:cNvSpPr>
          <p:nvPr/>
        </p:nvSpPr>
        <p:spPr bwMode="auto">
          <a:xfrm flipH="1">
            <a:off x="1600200" y="2819400"/>
            <a:ext cx="5257800" cy="0"/>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2" name="Line 39"/>
          <p:cNvSpPr>
            <a:spLocks noChangeShapeType="1"/>
          </p:cNvSpPr>
          <p:nvPr/>
        </p:nvSpPr>
        <p:spPr bwMode="auto">
          <a:xfrm>
            <a:off x="2438400" y="3581400"/>
            <a:ext cx="0" cy="228600"/>
          </a:xfrm>
          <a:prstGeom prst="line">
            <a:avLst/>
          </a:prstGeom>
          <a:noFill/>
          <a:ln w="254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3" name="Text Box 40"/>
          <p:cNvSpPr txBox="1">
            <a:spLocks noChangeArrowheads="1"/>
          </p:cNvSpPr>
          <p:nvPr/>
        </p:nvSpPr>
        <p:spPr bwMode="auto">
          <a:xfrm>
            <a:off x="1524000" y="2286000"/>
            <a:ext cx="268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Command Line Interface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en-US"/>
              <a:t>Using Sun Java SDK Alone</a:t>
            </a:r>
          </a:p>
        </p:txBody>
      </p:sp>
      <p:sp>
        <p:nvSpPr>
          <p:cNvPr id="15364" name="Rectangle 3"/>
          <p:cNvSpPr>
            <a:spLocks noGrp="1" noChangeArrowheads="1"/>
          </p:cNvSpPr>
          <p:nvPr>
            <p:ph idx="1"/>
          </p:nvPr>
        </p:nvSpPr>
        <p:spPr>
          <a:xfrm>
            <a:off x="457200" y="1600200"/>
            <a:ext cx="8534400" cy="4525963"/>
          </a:xfrm>
        </p:spPr>
        <p:txBody>
          <a:bodyPr/>
          <a:lstStyle/>
          <a:p>
            <a:pPr eaLnBrk="1" hangingPunct="1"/>
            <a:r>
              <a:rPr lang="en-US" altLang="en-US"/>
              <a:t>Example DOS Commands and Parameters</a:t>
            </a:r>
          </a:p>
          <a:p>
            <a:pPr lvl="1" eaLnBrk="1" hangingPunct="1">
              <a:buFontTx/>
              <a:buNone/>
            </a:pPr>
            <a:r>
              <a:rPr lang="en-US" altLang="en-US"/>
              <a:t>C:\ &gt; edit HelloWorld.java</a:t>
            </a:r>
          </a:p>
          <a:p>
            <a:pPr lvl="1" eaLnBrk="1" hangingPunct="1">
              <a:buFontTx/>
              <a:buNone/>
            </a:pPr>
            <a:r>
              <a:rPr lang="en-US" altLang="en-US"/>
              <a:t>   (Create/edit “source file” in an external window)</a:t>
            </a:r>
          </a:p>
          <a:p>
            <a:pPr lvl="1" eaLnBrk="1" hangingPunct="1">
              <a:buFontTx/>
              <a:buNone/>
            </a:pPr>
            <a:r>
              <a:rPr lang="en-US" altLang="en-US"/>
              <a:t>C:\ &gt; javac HelloWorld.java (creates .class file)</a:t>
            </a:r>
          </a:p>
          <a:p>
            <a:pPr lvl="1" eaLnBrk="1" hangingPunct="1">
              <a:buFontTx/>
              <a:buNone/>
            </a:pPr>
            <a:r>
              <a:rPr lang="en-US" altLang="en-US"/>
              <a:t>C:\ &gt; java -classpath … HelloWorld</a:t>
            </a:r>
          </a:p>
          <a:p>
            <a:pPr lvl="1" eaLnBrk="1" hangingPunct="1">
              <a:buFontTx/>
              <a:buNone/>
            </a:pPr>
            <a:r>
              <a:rPr lang="en-US" altLang="en-US"/>
              <a:t>Hello World</a:t>
            </a:r>
          </a:p>
          <a:p>
            <a:pPr lvl="1" eaLnBrk="1" hangingPunct="1">
              <a:buFontTx/>
              <a:buNone/>
            </a:pPr>
            <a:r>
              <a:rPr lang="en-US" altLang="en-US"/>
              <a:t>C:\ &gt; exit</a:t>
            </a:r>
          </a:p>
        </p:txBody>
      </p:sp>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340B0F-825B-47D1-AF1E-86CBBB0F916D}" type="slidenum">
              <a:rPr lang="en-US" altLang="en-US"/>
              <a:pPr eaLnBrk="1" hangingPunct="1"/>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2506</TotalTime>
  <Words>2700</Words>
  <Application>Microsoft Office PowerPoint</Application>
  <PresentationFormat>On-screen Show (4:3)</PresentationFormat>
  <Paragraphs>270</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 Unicode MS</vt:lpstr>
      <vt:lpstr>Arial</vt:lpstr>
      <vt:lpstr>Century Gothic</vt:lpstr>
      <vt:lpstr>Verdana</vt:lpstr>
      <vt:lpstr>Wingdings 3</vt:lpstr>
      <vt:lpstr>Ion</vt:lpstr>
      <vt:lpstr>Types of Software (Programs)</vt:lpstr>
      <vt:lpstr>Operating System Programs</vt:lpstr>
      <vt:lpstr>Application Programs</vt:lpstr>
      <vt:lpstr>Software Development Tools</vt:lpstr>
      <vt:lpstr>Styles of User Interface</vt:lpstr>
      <vt:lpstr>Styles of User Interface</vt:lpstr>
      <vt:lpstr>Styles of User Interface</vt:lpstr>
      <vt:lpstr>Software Development Tools</vt:lpstr>
      <vt:lpstr>Using Sun Java SDK Alone</vt:lpstr>
      <vt:lpstr>Software Development Tools</vt:lpstr>
      <vt:lpstr>On-line Demonstration</vt:lpstr>
      <vt:lpstr>Program Development Steps</vt:lpstr>
      <vt:lpstr>Errors</vt:lpstr>
      <vt:lpstr>A bit of humor: Input methods</vt:lpstr>
      <vt:lpstr>Translation</vt:lpstr>
      <vt:lpstr>Java translation</vt:lpstr>
      <vt:lpstr>Software</vt:lpstr>
      <vt:lpstr>Software</vt:lpstr>
      <vt:lpstr>Software</vt:lpstr>
      <vt:lpstr>Software</vt:lpstr>
      <vt:lpstr>Software</vt:lpstr>
      <vt:lpstr>Translation</vt:lpstr>
      <vt:lpstr>Java translation</vt:lpstr>
    </vt:vector>
  </TitlesOfParts>
  <Company>UMass-Boston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CS110 Introduction to Java</dc:title>
  <dc:creator>Bob</dc:creator>
  <cp:lastModifiedBy>Louis R Henry</cp:lastModifiedBy>
  <cp:revision>32</cp:revision>
  <dcterms:created xsi:type="dcterms:W3CDTF">2005-06-27T20:05:28Z</dcterms:created>
  <dcterms:modified xsi:type="dcterms:W3CDTF">2017-09-19T14:09:27Z</dcterms:modified>
</cp:coreProperties>
</file>