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56" r:id="rId2"/>
    <p:sldId id="304" r:id="rId3"/>
    <p:sldId id="305" r:id="rId4"/>
    <p:sldId id="306" r:id="rId5"/>
    <p:sldId id="307" r:id="rId6"/>
    <p:sldId id="308" r:id="rId7"/>
    <p:sldId id="309" r:id="rId8"/>
    <p:sldId id="310" r:id="rId9"/>
    <p:sldId id="312" r:id="rId10"/>
    <p:sldId id="311" r:id="rId11"/>
    <p:sldId id="320" r:id="rId12"/>
    <p:sldId id="321" r:id="rId13"/>
    <p:sldId id="327" r:id="rId14"/>
    <p:sldId id="322" r:id="rId15"/>
    <p:sldId id="325" r:id="rId16"/>
    <p:sldId id="328" r:id="rId17"/>
    <p:sldId id="329" r:id="rId18"/>
    <p:sldId id="323" r:id="rId19"/>
    <p:sldId id="326" r:id="rId20"/>
    <p:sldId id="331" r:id="rId21"/>
    <p:sldId id="330" r:id="rId22"/>
    <p:sldId id="324" r:id="rId23"/>
    <p:sldId id="342" r:id="rId24"/>
    <p:sldId id="346" r:id="rId25"/>
    <p:sldId id="347" r:id="rId26"/>
    <p:sldId id="34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1D411E-244D-41BD-8A67-9291409987D1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27551A-CA3A-4270-B1C1-8863AC22A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81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C0E3B9CA-FDF2-4A3E-BBAB-151DB6776A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0F6A07-7562-4F48-A3D7-770BFEC25B93}" type="slidenum">
              <a:rPr lang="en-US" altLang="en-US"/>
              <a:pPr/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0762508B-A778-48BC-9FC7-A3A0702E00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08D115-08EF-4597-AEA9-0218AC99EE40}" type="slidenum">
              <a:rPr lang="en-US" altLang="en-US"/>
              <a:pPr/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EBCB7EA0-0BF1-42B3-93CB-7BCCAED849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AF6EC1-10B8-4CE5-A009-00C00B776DC1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348610" name="Text Box 2">
            <a:extLst>
              <a:ext uri="{FF2B5EF4-FFF2-40B4-BE49-F238E27FC236}">
                <a16:creationId xmlns:a16="http://schemas.microsoft.com/office/drawing/2014/main" id="{3BB4E5CC-D829-44C8-8D1F-5DA1A81C0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8611" name="Rectangle 3">
            <a:extLst>
              <a:ext uri="{FF2B5EF4-FFF2-40B4-BE49-F238E27FC236}">
                <a16:creationId xmlns:a16="http://schemas.microsoft.com/office/drawing/2014/main" id="{A52A9E0B-E2EE-4BE2-B227-1453DE836F7B}"/>
              </a:ext>
            </a:extLst>
          </p:cNvPr>
          <p:cNvSpPr txBox="1">
            <a:spLocks noChangeArrowheads="1"/>
          </p:cNvSpPr>
          <p:nvPr>
            <p:ph type="body"/>
          </p:nvPr>
        </p:nvSpPr>
        <p:spPr>
          <a:xfrm>
            <a:off x="914400" y="4343400"/>
            <a:ext cx="5027613" cy="41148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19C85609-9679-4E76-92E7-2FFFF41853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83CF70-EB0E-4547-A66B-8C3E13B49EE7}" type="slidenum">
              <a:rPr lang="en-US" altLang="en-US"/>
              <a:pPr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9289962B-FFB3-4542-B2BA-D29BB0A250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AEA334-9E6A-48FF-823A-35168303F7A5}" type="slidenum">
              <a:rPr lang="en-US" altLang="en-US"/>
              <a:pPr/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76BEF1BF-E377-4064-A25D-22268C0BE9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231EDA-D81F-4CE9-8647-86CA0EE6907F}" type="slidenum">
              <a:rPr lang="en-US" altLang="en-US"/>
              <a:pPr/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571246C4-ED9E-4D08-8963-BCB741AB06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C27858-3CB3-468B-8A01-0110EA0CF973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419266" name="Text Box 2">
            <a:extLst>
              <a:ext uri="{FF2B5EF4-FFF2-40B4-BE49-F238E27FC236}">
                <a16:creationId xmlns:a16="http://schemas.microsoft.com/office/drawing/2014/main" id="{23DD9691-359A-4DCB-B21E-5554070F8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9267" name="Rectangle 3">
            <a:extLst>
              <a:ext uri="{FF2B5EF4-FFF2-40B4-BE49-F238E27FC236}">
                <a16:creationId xmlns:a16="http://schemas.microsoft.com/office/drawing/2014/main" id="{38A42E16-FA62-49C4-942F-6BE4383DDD7C}"/>
              </a:ext>
            </a:extLst>
          </p:cNvPr>
          <p:cNvSpPr txBox="1">
            <a:spLocks noChangeArrowheads="1"/>
          </p:cNvSpPr>
          <p:nvPr>
            <p:ph type="body"/>
          </p:nvPr>
        </p:nvSpPr>
        <p:spPr>
          <a:xfrm>
            <a:off x="914400" y="4343400"/>
            <a:ext cx="5027613" cy="41148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B5057-6BC4-4061-B52B-2769B470F1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Method and methods calls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BBDD1C-EEE2-4C93-A5A8-2842C475A0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157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734" name="Rectangle 6">
            <a:extLst>
              <a:ext uri="{FF2B5EF4-FFF2-40B4-BE49-F238E27FC236}">
                <a16:creationId xmlns:a16="http://schemas.microsoft.com/office/drawing/2014/main" id="{EC08AE30-4D9D-4522-AF80-5857666B0F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Static method questions</a:t>
            </a:r>
          </a:p>
        </p:txBody>
      </p:sp>
      <p:sp>
        <p:nvSpPr>
          <p:cNvPr id="1353731" name="Rectangle 3">
            <a:extLst>
              <a:ext uri="{FF2B5EF4-FFF2-40B4-BE49-F238E27FC236}">
                <a16:creationId xmlns:a16="http://schemas.microsoft.com/office/drawing/2014/main" id="{58A9E906-9AA9-4662-8080-6FE8FC4098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en-US" sz="2000"/>
              <a:t>Write a program that prints the following output to the console.  Use static methods as appropriate.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I do not like my email spam,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I do not like them, Sam I am!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I do not like them on my screen,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I do not like them to be seen.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I do not like my email spam,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I do not like them, Sam I am!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r>
              <a:rPr lang="en-US" altLang="en-US" sz="2000"/>
              <a:t>Write a program that prints the following output to the console.  Use static methods as appropriate.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Lollipop, lollipop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Oh, lolli lolli lolli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Lollipop, lollipop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Oh, lolli lolli lolli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Call my baby lollipop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EFE4BD8-7CC5-44FE-B70B-D4460DB86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7C667-58D5-4881-AE45-602798D07FDB}" type="slidenum">
              <a:rPr lang="en-US" altLang="en-US"/>
              <a:pPr/>
              <a:t>10</a:t>
            </a:fld>
            <a:endParaRPr lang="en-US" altLang="en-US"/>
          </a:p>
        </p:txBody>
      </p:sp>
      <p:pic>
        <p:nvPicPr>
          <p:cNvPr id="1353732" name="Picture 4">
            <a:extLst>
              <a:ext uri="{FF2B5EF4-FFF2-40B4-BE49-F238E27FC236}">
                <a16:creationId xmlns:a16="http://schemas.microsoft.com/office/drawing/2014/main" id="{E169CD36-1177-47A3-B9FA-CB54751C5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t="8311" r="6331" b="7686"/>
          <a:stretch>
            <a:fillRect/>
          </a:stretch>
        </p:blipFill>
        <p:spPr bwMode="auto">
          <a:xfrm>
            <a:off x="8108950" y="2128838"/>
            <a:ext cx="1512888" cy="149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3733" name="Picture 5">
            <a:extLst>
              <a:ext uri="{FF2B5EF4-FFF2-40B4-BE49-F238E27FC236}">
                <a16:creationId xmlns:a16="http://schemas.microsoft.com/office/drawing/2014/main" id="{33A7B6E2-38DC-44AF-9EEE-C9CD51DAF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4572001"/>
            <a:ext cx="2247900" cy="157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042" name="Rectangle 2">
            <a:extLst>
              <a:ext uri="{FF2B5EF4-FFF2-40B4-BE49-F238E27FC236}">
                <a16:creationId xmlns:a16="http://schemas.microsoft.com/office/drawing/2014/main" id="{90ABCC5D-FEB9-4830-B7C4-8E493BCE29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Static methods question</a:t>
            </a:r>
          </a:p>
        </p:txBody>
      </p:sp>
      <p:sp>
        <p:nvSpPr>
          <p:cNvPr id="1367043" name="Rectangle 3">
            <a:extLst>
              <a:ext uri="{FF2B5EF4-FFF2-40B4-BE49-F238E27FC236}">
                <a16:creationId xmlns:a16="http://schemas.microsoft.com/office/drawing/2014/main" id="{63AFA2E1-3BB6-4CF4-A83E-DC01D1E06B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en-US"/>
              <a:t>Write a program to print the following figures.  Use static methods for structure and to reduce redundancy.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______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/      \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/        \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\        /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\______/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40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\        /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\______/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+--------+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40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______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/      \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/        \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|  STOP  |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\        /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\______/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40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______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/      \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/        \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+--------+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9AE3D4-6422-45E1-8018-2900ECF8F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4E1D1-ABFB-46F1-9D72-CC2F5286ABF6}" type="slidenum">
              <a:rPr lang="en-US" altLang="en-US"/>
              <a:pPr/>
              <a:t>11</a:t>
            </a:fld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066" name="Rectangle 2">
            <a:extLst>
              <a:ext uri="{FF2B5EF4-FFF2-40B4-BE49-F238E27FC236}">
                <a16:creationId xmlns:a16="http://schemas.microsoft.com/office/drawing/2014/main" id="{554B5CD5-4DD5-4C8C-A5F6-BD524E0F6A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Problem-solving methodology</a:t>
            </a:r>
          </a:p>
        </p:txBody>
      </p:sp>
      <p:sp>
        <p:nvSpPr>
          <p:cNvPr id="1368067" name="Rectangle 3">
            <a:extLst>
              <a:ext uri="{FF2B5EF4-FFF2-40B4-BE49-F238E27FC236}">
                <a16:creationId xmlns:a16="http://schemas.microsoft.com/office/drawing/2014/main" id="{E04F5DFE-005A-4F36-9395-0F7982E43F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en-US"/>
              <a:t>Some steps we can use to print complex figures:</a:t>
            </a:r>
            <a:br>
              <a:rPr lang="en-US" altLang="en-US"/>
            </a:br>
            <a:endParaRPr lang="en-US" altLang="en-US"/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______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/      \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/        \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\        /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\______/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40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\        /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\______/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+--------+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40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______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/      \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/        \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|  STOP  |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\        /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\______/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40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______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/      \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/        \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+--------+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AE93F62C-6A9D-4454-BA4F-8C3DE1844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93BF-9309-4B82-AE48-7136BCED222D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368068" name="Text Box 4">
            <a:extLst>
              <a:ext uri="{FF2B5EF4-FFF2-40B4-BE49-F238E27FC236}">
                <a16:creationId xmlns:a16="http://schemas.microsoft.com/office/drawing/2014/main" id="{D5A87292-A884-4B37-8A58-8324DA5CB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1905000"/>
            <a:ext cx="6934200" cy="297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90513" indent="-290513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500"/>
              </a:spcBef>
            </a:pPr>
            <a:r>
              <a:rPr kumimoji="0" lang="en-US" altLang="en-US" sz="2000">
                <a:latin typeface="Verdana" panose="020B0604030504040204" pitchFamily="34" charset="0"/>
              </a:rPr>
              <a:t>First version of program (unstructured):</a:t>
            </a:r>
          </a:p>
          <a:p>
            <a:pPr eaLnBrk="1" hangingPunct="1">
              <a:spcBef>
                <a:spcPts val="500"/>
              </a:spcBef>
            </a:pPr>
            <a:endParaRPr kumimoji="0" lang="en-US" altLang="en-US" sz="800">
              <a:latin typeface="Verdana" panose="020B0604030504040204" pitchFamily="34" charset="0"/>
            </a:endParaRPr>
          </a:p>
          <a:p>
            <a:pPr eaLnBrk="1" hangingPunct="1">
              <a:spcBef>
                <a:spcPts val="500"/>
              </a:spcBef>
            </a:pPr>
            <a:r>
              <a:rPr kumimoji="0" lang="en-US" altLang="en-US" sz="2000">
                <a:latin typeface="Verdana" panose="020B0604030504040204" pitchFamily="34" charset="0"/>
              </a:rPr>
              <a:t>Create an empty program with a skeletal header and </a:t>
            </a:r>
            <a:r>
              <a:rPr kumimoji="0" lang="en-US" altLang="en-US" sz="2000">
                <a:latin typeface="Courier New" panose="02070309020205020404" pitchFamily="49" charset="0"/>
              </a:rPr>
              <a:t>main</a:t>
            </a:r>
            <a:r>
              <a:rPr kumimoji="0" lang="en-US" altLang="en-US" sz="2000">
                <a:latin typeface="Verdana" panose="020B0604030504040204" pitchFamily="34" charset="0"/>
              </a:rPr>
              <a:t> method.</a:t>
            </a:r>
          </a:p>
          <a:p>
            <a:pPr eaLnBrk="1" hangingPunct="1">
              <a:spcBef>
                <a:spcPts val="500"/>
              </a:spcBef>
            </a:pPr>
            <a:endParaRPr kumimoji="0" lang="en-US" altLang="en-US" sz="800">
              <a:latin typeface="Verdana" panose="020B0604030504040204" pitchFamily="34" charset="0"/>
            </a:endParaRPr>
          </a:p>
          <a:p>
            <a:pPr eaLnBrk="1" hangingPunct="1">
              <a:spcBef>
                <a:spcPts val="500"/>
              </a:spcBef>
            </a:pPr>
            <a:r>
              <a:rPr kumimoji="0" lang="en-US" altLang="en-US" sz="2000">
                <a:latin typeface="Verdana" panose="020B0604030504040204" pitchFamily="34" charset="0"/>
              </a:rPr>
              <a:t>Copy the expected output into it, surrounding each line with </a:t>
            </a:r>
            <a:r>
              <a:rPr kumimoji="0" lang="en-US" altLang="en-US" sz="2000">
                <a:latin typeface="Courier New" panose="02070309020205020404" pitchFamily="49" charset="0"/>
              </a:rPr>
              <a:t>System.out.println</a:t>
            </a:r>
            <a:r>
              <a:rPr kumimoji="0" lang="en-US" altLang="en-US" sz="2000">
                <a:latin typeface="Verdana" panose="020B0604030504040204" pitchFamily="34" charset="0"/>
              </a:rPr>
              <a:t> syntax.</a:t>
            </a:r>
          </a:p>
          <a:p>
            <a:pPr eaLnBrk="1" hangingPunct="1">
              <a:spcBef>
                <a:spcPts val="500"/>
              </a:spcBef>
            </a:pPr>
            <a:endParaRPr kumimoji="0" lang="en-US" altLang="en-US" sz="800">
              <a:latin typeface="Verdana" panose="020B0604030504040204" pitchFamily="34" charset="0"/>
            </a:endParaRPr>
          </a:p>
          <a:p>
            <a:pPr eaLnBrk="1" hangingPunct="1">
              <a:spcBef>
                <a:spcPts val="500"/>
              </a:spcBef>
            </a:pPr>
            <a:r>
              <a:rPr kumimoji="0" lang="en-US" altLang="en-US" sz="2000">
                <a:latin typeface="Verdana" panose="020B0604030504040204" pitchFamily="34" charset="0"/>
              </a:rPr>
              <a:t>Run our first version and verify that it produces the correct output.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426" name="Rectangle 2">
            <a:extLst>
              <a:ext uri="{FF2B5EF4-FFF2-40B4-BE49-F238E27FC236}">
                <a16:creationId xmlns:a16="http://schemas.microsoft.com/office/drawing/2014/main" id="{2205F4C8-ED16-4A1F-8625-D9CAE69081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Program, version 1</a:t>
            </a:r>
          </a:p>
        </p:txBody>
      </p:sp>
      <p:sp>
        <p:nvSpPr>
          <p:cNvPr id="1383427" name="Rectangle 3">
            <a:extLst>
              <a:ext uri="{FF2B5EF4-FFF2-40B4-BE49-F238E27FC236}">
                <a16:creationId xmlns:a16="http://schemas.microsoft.com/office/drawing/2014/main" id="{C38F01D1-B5A2-4F9E-867B-8959EFB020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endParaRPr lang="en-US" altLang="en-US" sz="1600">
              <a:latin typeface="Courier New" panose="02070309020205020404" pitchFamily="49" charset="0"/>
            </a:endParaRP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public class Figures1 {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public static void main(String[] args) {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System.out.println("  ______");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System.out.println(" /      \\");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System.out.println("/        \\");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System.out.println("\\        /");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System.out.println(" \\______/");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System.out.println();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System.out.println("\\        /");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System.out.println(" \\______/");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System.out.println("+--------+");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System.out.println();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System.out.println("  ______");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System.out.println(" /      \\");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System.out.println("/        \\");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System.out.println("|  STOP  |");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System.out.println("\\        /");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System.out.println(" \\______/");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System.out.println();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System.out.println("  ______");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System.out.println(" /      \\");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System.out.println("/        \\");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System.out.println("+--------+");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3E5484-A398-497F-AC4A-660D5FE67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98959-648F-4FE4-A275-5EFED362D489}" type="slidenum">
              <a:rPr lang="en-US" altLang="en-US"/>
              <a:pPr/>
              <a:t>13</a:t>
            </a:fld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090" name="Rectangle 2">
            <a:extLst>
              <a:ext uri="{FF2B5EF4-FFF2-40B4-BE49-F238E27FC236}">
                <a16:creationId xmlns:a16="http://schemas.microsoft.com/office/drawing/2014/main" id="{7EF51805-D2AB-47C7-AC19-0C53DF4CFC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Problem-solving 2</a:t>
            </a:r>
          </a:p>
        </p:txBody>
      </p:sp>
      <p:sp>
        <p:nvSpPr>
          <p:cNvPr id="1369091" name="Rectangle 3">
            <a:extLst>
              <a:ext uri="{FF2B5EF4-FFF2-40B4-BE49-F238E27FC236}">
                <a16:creationId xmlns:a16="http://schemas.microsoft.com/office/drawing/2014/main" id="{5605003A-5491-4618-9A41-726E8C9F46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br>
              <a:rPr lang="en-US" altLang="en-US"/>
            </a:br>
            <a:endParaRPr lang="en-US" altLang="en-US"/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______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/      \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/        \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\        /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\______/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40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\        /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\______/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+--------+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40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______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/      \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/        \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|  STOP  |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\        /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\______/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40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______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/      \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/        \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+--------+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CBB1BCE-149E-4ED9-82B6-2F0CB6AA3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76001-34F4-43DA-98BB-C0080B0B8B4E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369092" name="Text Box 4">
            <a:extLst>
              <a:ext uri="{FF2B5EF4-FFF2-40B4-BE49-F238E27FC236}">
                <a16:creationId xmlns:a16="http://schemas.microsoft.com/office/drawing/2014/main" id="{7CC09AB0-0D31-4C90-8E47-1A238E63C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905001"/>
            <a:ext cx="7010400" cy="192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90513" indent="-290513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500"/>
              </a:spcBef>
            </a:pPr>
            <a:r>
              <a:rPr kumimoji="0" lang="en-US" altLang="en-US" sz="2000">
                <a:latin typeface="Verdana" panose="020B0604030504040204" pitchFamily="34" charset="0"/>
              </a:rPr>
              <a:t>Second version of program</a:t>
            </a:r>
            <a:br>
              <a:rPr kumimoji="0" lang="en-US" altLang="en-US" sz="2000">
                <a:latin typeface="Verdana" panose="020B0604030504040204" pitchFamily="34" charset="0"/>
              </a:rPr>
            </a:br>
            <a:r>
              <a:rPr kumimoji="0" lang="en-US" altLang="en-US" sz="2000">
                <a:latin typeface="Verdana" panose="020B0604030504040204" pitchFamily="34" charset="0"/>
              </a:rPr>
              <a:t>(structured with redundancy):</a:t>
            </a:r>
          </a:p>
          <a:p>
            <a:pPr eaLnBrk="1" hangingPunct="1">
              <a:spcBef>
                <a:spcPts val="500"/>
              </a:spcBef>
            </a:pPr>
            <a:endParaRPr kumimoji="0" lang="en-US" altLang="en-US" sz="800">
              <a:latin typeface="Verdana" panose="020B0604030504040204" pitchFamily="34" charset="0"/>
            </a:endParaRPr>
          </a:p>
          <a:p>
            <a:pPr eaLnBrk="1" hangingPunct="1">
              <a:spcBef>
                <a:spcPts val="500"/>
              </a:spcBef>
            </a:pPr>
            <a:r>
              <a:rPr kumimoji="0" lang="en-US" altLang="en-US" sz="2000">
                <a:latin typeface="Verdana" panose="020B0604030504040204" pitchFamily="34" charset="0"/>
              </a:rPr>
              <a:t>Identify the structure of the output.</a:t>
            </a:r>
          </a:p>
          <a:p>
            <a:pPr eaLnBrk="1" hangingPunct="1">
              <a:spcBef>
                <a:spcPts val="500"/>
              </a:spcBef>
            </a:pPr>
            <a:r>
              <a:rPr kumimoji="0" lang="en-US" altLang="en-US" sz="2000">
                <a:latin typeface="Verdana" panose="020B0604030504040204" pitchFamily="34" charset="0"/>
              </a:rPr>
              <a:t>Divide the </a:t>
            </a:r>
            <a:r>
              <a:rPr kumimoji="0" lang="en-US" altLang="en-US" sz="2000">
                <a:latin typeface="Courier New" panose="02070309020205020404" pitchFamily="49" charset="0"/>
              </a:rPr>
              <a:t>main</a:t>
            </a:r>
            <a:r>
              <a:rPr kumimoji="0" lang="en-US" altLang="en-US" sz="2000">
                <a:latin typeface="Verdana" panose="020B0604030504040204" pitchFamily="34" charset="0"/>
              </a:rPr>
              <a:t> method into several static methods based on this structure.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354" name="Rectangle 2">
            <a:extLst>
              <a:ext uri="{FF2B5EF4-FFF2-40B4-BE49-F238E27FC236}">
                <a16:creationId xmlns:a16="http://schemas.microsoft.com/office/drawing/2014/main" id="{99A4560C-D7C6-4FF0-959E-ED9CA7F985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Problem-solving 2 answer</a:t>
            </a:r>
          </a:p>
        </p:txBody>
      </p:sp>
      <p:sp>
        <p:nvSpPr>
          <p:cNvPr id="1380355" name="Rectangle 3">
            <a:extLst>
              <a:ext uri="{FF2B5EF4-FFF2-40B4-BE49-F238E27FC236}">
                <a16:creationId xmlns:a16="http://schemas.microsoft.com/office/drawing/2014/main" id="{BB22F3CD-5675-469A-8615-5E3574CE17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br>
              <a:rPr lang="en-US" altLang="en-US"/>
            </a:br>
            <a:endParaRPr lang="en-US" altLang="en-US"/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______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/      \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/        \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\        /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\______/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40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\        /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\______/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+--------+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40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______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/      \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/        \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|  STOP  |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\        /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\______/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40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______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/      \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/        \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+--------+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F334ACB2-63F5-4756-823A-5AFDCA787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96E7-A29D-407C-9DF6-3CEAB179F9F1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380360" name="Rectangle 8">
            <a:extLst>
              <a:ext uri="{FF2B5EF4-FFF2-40B4-BE49-F238E27FC236}">
                <a16:creationId xmlns:a16="http://schemas.microsoft.com/office/drawing/2014/main" id="{8F143104-7BF2-469A-BD6B-216C8C1B9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568434"/>
            <a:ext cx="1219200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80359" name="Rectangle 7">
            <a:extLst>
              <a:ext uri="{FF2B5EF4-FFF2-40B4-BE49-F238E27FC236}">
                <a16:creationId xmlns:a16="http://schemas.microsoft.com/office/drawing/2014/main" id="{DDD4BF20-DB10-43D2-B655-E00ECA35D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349234"/>
            <a:ext cx="1219200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80358" name="Rectangle 6">
            <a:extLst>
              <a:ext uri="{FF2B5EF4-FFF2-40B4-BE49-F238E27FC236}">
                <a16:creationId xmlns:a16="http://schemas.microsoft.com/office/drawing/2014/main" id="{AF7DC2F8-4C69-46C7-96FD-3B524E6E1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053834"/>
            <a:ext cx="1219200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80357" name="Rectangle 5">
            <a:extLst>
              <a:ext uri="{FF2B5EF4-FFF2-40B4-BE49-F238E27FC236}">
                <a16:creationId xmlns:a16="http://schemas.microsoft.com/office/drawing/2014/main" id="{D63F1308-6005-4F64-83D1-4009317CE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101334"/>
            <a:ext cx="1219200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80356" name="Text Box 4">
            <a:extLst>
              <a:ext uri="{FF2B5EF4-FFF2-40B4-BE49-F238E27FC236}">
                <a16:creationId xmlns:a16="http://schemas.microsoft.com/office/drawing/2014/main" id="{9694139F-5B8A-4A3A-A099-08420F41C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905001"/>
            <a:ext cx="7010400" cy="407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90513" indent="-290513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500"/>
              </a:spcBef>
            </a:pPr>
            <a:r>
              <a:rPr kumimoji="0" lang="en-US" altLang="en-US" sz="2000">
                <a:latin typeface="Verdana" panose="020B0604030504040204" pitchFamily="34" charset="0"/>
              </a:rPr>
              <a:t>The structure of the output:</a:t>
            </a:r>
          </a:p>
          <a:p>
            <a:pPr eaLnBrk="1" hangingPunct="1">
              <a:spcBef>
                <a:spcPts val="500"/>
              </a:spcBef>
            </a:pPr>
            <a:r>
              <a:rPr kumimoji="0" lang="en-US" altLang="en-US" sz="2000">
                <a:latin typeface="Verdana" panose="020B0604030504040204" pitchFamily="34" charset="0"/>
              </a:rPr>
              <a:t>initial "egg" figure</a:t>
            </a:r>
          </a:p>
          <a:p>
            <a:pPr eaLnBrk="1" hangingPunct="1">
              <a:spcBef>
                <a:spcPts val="500"/>
              </a:spcBef>
            </a:pPr>
            <a:r>
              <a:rPr kumimoji="0" lang="en-US" altLang="en-US" sz="2000">
                <a:latin typeface="Verdana" panose="020B0604030504040204" pitchFamily="34" charset="0"/>
              </a:rPr>
              <a:t>second "teacup" figure</a:t>
            </a:r>
          </a:p>
          <a:p>
            <a:pPr eaLnBrk="1" hangingPunct="1">
              <a:spcBef>
                <a:spcPts val="500"/>
              </a:spcBef>
            </a:pPr>
            <a:r>
              <a:rPr kumimoji="0" lang="en-US" altLang="en-US" sz="2000">
                <a:latin typeface="Verdana" panose="020B0604030504040204" pitchFamily="34" charset="0"/>
              </a:rPr>
              <a:t>third "stop sign" figure</a:t>
            </a:r>
          </a:p>
          <a:p>
            <a:pPr eaLnBrk="1" hangingPunct="1">
              <a:spcBef>
                <a:spcPts val="500"/>
              </a:spcBef>
            </a:pPr>
            <a:r>
              <a:rPr kumimoji="0" lang="en-US" altLang="en-US" sz="2000">
                <a:latin typeface="Verdana" panose="020B0604030504040204" pitchFamily="34" charset="0"/>
              </a:rPr>
              <a:t>fourth "hat" figure</a:t>
            </a:r>
          </a:p>
          <a:p>
            <a:pPr eaLnBrk="1" hangingPunct="1">
              <a:spcBef>
                <a:spcPts val="500"/>
              </a:spcBef>
            </a:pPr>
            <a:endParaRPr kumimoji="0" lang="en-US" altLang="en-US" sz="2000">
              <a:latin typeface="Verdana" panose="020B0604030504040204" pitchFamily="34" charset="0"/>
            </a:endParaRPr>
          </a:p>
          <a:p>
            <a:pPr eaLnBrk="1" hangingPunct="1">
              <a:spcBef>
                <a:spcPts val="500"/>
              </a:spcBef>
            </a:pPr>
            <a:r>
              <a:rPr kumimoji="0" lang="en-US" altLang="en-US" sz="2000">
                <a:latin typeface="Verdana" panose="020B0604030504040204" pitchFamily="34" charset="0"/>
              </a:rPr>
              <a:t>This structure can be represented by methods:</a:t>
            </a:r>
          </a:p>
          <a:p>
            <a:pPr eaLnBrk="1" hangingPunct="1">
              <a:spcBef>
                <a:spcPts val="500"/>
              </a:spcBef>
            </a:pPr>
            <a:r>
              <a:rPr kumimoji="0" lang="en-US" altLang="en-US" sz="2000">
                <a:latin typeface="Courier New" panose="02070309020205020404" pitchFamily="49" charset="0"/>
              </a:rPr>
              <a:t>drawEgg</a:t>
            </a:r>
          </a:p>
          <a:p>
            <a:pPr eaLnBrk="1" hangingPunct="1">
              <a:spcBef>
                <a:spcPts val="500"/>
              </a:spcBef>
            </a:pPr>
            <a:r>
              <a:rPr kumimoji="0" lang="en-US" altLang="en-US" sz="2000">
                <a:latin typeface="Courier New" panose="02070309020205020404" pitchFamily="49" charset="0"/>
              </a:rPr>
              <a:t>drawTeaCup</a:t>
            </a:r>
          </a:p>
          <a:p>
            <a:pPr eaLnBrk="1" hangingPunct="1">
              <a:spcBef>
                <a:spcPts val="500"/>
              </a:spcBef>
            </a:pPr>
            <a:r>
              <a:rPr kumimoji="0" lang="en-US" altLang="en-US" sz="2000">
                <a:latin typeface="Courier New" panose="02070309020205020404" pitchFamily="49" charset="0"/>
              </a:rPr>
              <a:t>drawStopSign</a:t>
            </a:r>
          </a:p>
          <a:p>
            <a:pPr eaLnBrk="1" hangingPunct="1">
              <a:spcBef>
                <a:spcPts val="500"/>
              </a:spcBef>
            </a:pPr>
            <a:r>
              <a:rPr kumimoji="0" lang="en-US" altLang="en-US" sz="2000">
                <a:latin typeface="Courier New" panose="02070309020205020404" pitchFamily="49" charset="0"/>
              </a:rPr>
              <a:t>drawHat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450" name="Rectangle 2">
            <a:extLst>
              <a:ext uri="{FF2B5EF4-FFF2-40B4-BE49-F238E27FC236}">
                <a16:creationId xmlns:a16="http://schemas.microsoft.com/office/drawing/2014/main" id="{068EAC0C-F535-420B-A20E-31958703D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Program, version 2</a:t>
            </a:r>
          </a:p>
        </p:txBody>
      </p:sp>
      <p:sp>
        <p:nvSpPr>
          <p:cNvPr id="1384451" name="Rectangle 3">
            <a:extLst>
              <a:ext uri="{FF2B5EF4-FFF2-40B4-BE49-F238E27FC236}">
                <a16:creationId xmlns:a16="http://schemas.microsoft.com/office/drawing/2014/main" id="{87AC4C1E-917D-4232-B4D2-D1B2D896D6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endParaRPr lang="en-US" altLang="en-US" sz="1600">
              <a:latin typeface="Courier New" panose="02070309020205020404" pitchFamily="49" charset="0"/>
            </a:endParaRP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public class Figures2 {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public static void main(String[] args) {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    drawEgg();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    drawTeaCup();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    drawStopSign();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    drawHat();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800">
                <a:latin typeface="Courier New" panose="02070309020205020404" pitchFamily="49" charset="0"/>
              </a:rPr>
              <a:t>    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public static void drawEgg() {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System.out.println("  ______");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System.out.println(" /      \\");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System.out.println("/        \\");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System.out.println("\\        /");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System.out.println(" \\______/");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System.out.println();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800">
                <a:latin typeface="Courier New" panose="02070309020205020404" pitchFamily="49" charset="0"/>
              </a:rPr>
              <a:t>    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public static void drawTeaCup() {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System.out.println("\\        /");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System.out.println(" \\______/");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System.out.println("+--------+");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System.out.println();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5321AC-6396-4312-8B99-5DBC1F6C9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305BF-9BE9-4F59-97D9-BD048A57FDBF}" type="slidenum">
              <a:rPr lang="en-US" altLang="en-US"/>
              <a:pPr/>
              <a:t>16</a:t>
            </a:fld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474" name="Rectangle 2">
            <a:extLst>
              <a:ext uri="{FF2B5EF4-FFF2-40B4-BE49-F238E27FC236}">
                <a16:creationId xmlns:a16="http://schemas.microsoft.com/office/drawing/2014/main" id="{C52BE94F-3B30-4C6A-A80C-ED9A9F4355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Program, version 2, cont'd.</a:t>
            </a:r>
          </a:p>
        </p:txBody>
      </p:sp>
      <p:sp>
        <p:nvSpPr>
          <p:cNvPr id="1385475" name="Rectangle 3">
            <a:extLst>
              <a:ext uri="{FF2B5EF4-FFF2-40B4-BE49-F238E27FC236}">
                <a16:creationId xmlns:a16="http://schemas.microsoft.com/office/drawing/2014/main" id="{6E21BF0E-22CC-407E-B55C-68B827F682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endParaRPr lang="en-US" altLang="en-US" sz="1600">
              <a:latin typeface="Courier New" panose="02070309020205020404" pitchFamily="49" charset="0"/>
            </a:endParaRP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...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endParaRPr lang="en-US" altLang="en-US" sz="1600">
              <a:latin typeface="Courier New" panose="02070309020205020404" pitchFamily="49" charset="0"/>
            </a:endParaRP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public static void drawStopSign() {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System.out.println("  ______");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System.out.println(" /      \\");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System.out.println("/        \\");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System.out.println("|  STOP  |");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System.out.println("\\        /");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System.out.println(" \\______/");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System.out.println();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public static void drawHat() {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System.out.println("  ______");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System.out.println(" /      \\");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System.out.println("/        \\");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System.out.println("+--------+");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48A06-44CA-4A78-8F2B-B589A9697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9087D-290C-44AF-81B8-67F884350BFA}" type="slidenum">
              <a:rPr lang="en-US" altLang="en-US"/>
              <a:pPr/>
              <a:t>17</a:t>
            </a:fld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114" name="Rectangle 2">
            <a:extLst>
              <a:ext uri="{FF2B5EF4-FFF2-40B4-BE49-F238E27FC236}">
                <a16:creationId xmlns:a16="http://schemas.microsoft.com/office/drawing/2014/main" id="{A3D29299-6BED-49C7-A7BA-2B1CFACE1C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Problem-solving 3</a:t>
            </a:r>
          </a:p>
        </p:txBody>
      </p:sp>
      <p:sp>
        <p:nvSpPr>
          <p:cNvPr id="1370115" name="Rectangle 3">
            <a:extLst>
              <a:ext uri="{FF2B5EF4-FFF2-40B4-BE49-F238E27FC236}">
                <a16:creationId xmlns:a16="http://schemas.microsoft.com/office/drawing/2014/main" id="{8F03EFF4-6319-4F3D-89A2-A74B4617A4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br>
              <a:rPr lang="en-US" altLang="en-US"/>
            </a:br>
            <a:endParaRPr lang="en-US" altLang="en-US"/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______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/      \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/        \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\        /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\______/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40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\        /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\______/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+--------+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40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______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/      \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/        \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|  STOP  |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\        /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\______/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40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______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/      \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/        \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+--------+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4365DFB-AD78-4764-987D-755868B55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0261A-3B1C-412B-88BD-46EDD42239BE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370116" name="Text Box 4">
            <a:extLst>
              <a:ext uri="{FF2B5EF4-FFF2-40B4-BE49-F238E27FC236}">
                <a16:creationId xmlns:a16="http://schemas.microsoft.com/office/drawing/2014/main" id="{369E7D01-843B-4C4C-B7FC-CF572296F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905001"/>
            <a:ext cx="7010400" cy="290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90513" indent="-290513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500"/>
              </a:spcBef>
            </a:pPr>
            <a:r>
              <a:rPr kumimoji="0" lang="en-US" altLang="en-US" sz="2000">
                <a:latin typeface="Verdana" panose="020B0604030504040204" pitchFamily="34" charset="0"/>
              </a:rPr>
              <a:t>Third version of program</a:t>
            </a:r>
            <a:br>
              <a:rPr kumimoji="0" lang="en-US" altLang="en-US" sz="2000">
                <a:latin typeface="Verdana" panose="020B0604030504040204" pitchFamily="34" charset="0"/>
              </a:rPr>
            </a:br>
            <a:r>
              <a:rPr kumimoji="0" lang="en-US" altLang="en-US" sz="2000">
                <a:latin typeface="Verdana" panose="020B0604030504040204" pitchFamily="34" charset="0"/>
              </a:rPr>
              <a:t>(structured without redundancy):</a:t>
            </a:r>
          </a:p>
          <a:p>
            <a:pPr eaLnBrk="1" hangingPunct="1">
              <a:spcBef>
                <a:spcPts val="500"/>
              </a:spcBef>
            </a:pPr>
            <a:endParaRPr kumimoji="0" lang="en-US" altLang="en-US" sz="800">
              <a:latin typeface="Verdana" panose="020B0604030504040204" pitchFamily="34" charset="0"/>
            </a:endParaRPr>
          </a:p>
          <a:p>
            <a:pPr eaLnBrk="1" hangingPunct="1">
              <a:spcBef>
                <a:spcPts val="500"/>
              </a:spcBef>
            </a:pPr>
            <a:r>
              <a:rPr kumimoji="0" lang="en-US" altLang="en-US" sz="2000">
                <a:latin typeface="Verdana" panose="020B0604030504040204" pitchFamily="34" charset="0"/>
              </a:rPr>
              <a:t>Identify any redundancy in the output, and further divide the program into static methods to eliminate as much redundancy as possible.</a:t>
            </a:r>
          </a:p>
          <a:p>
            <a:pPr eaLnBrk="1" hangingPunct="1">
              <a:spcBef>
                <a:spcPts val="500"/>
              </a:spcBef>
            </a:pPr>
            <a:endParaRPr kumimoji="0" lang="en-US" altLang="en-US" sz="2000">
              <a:latin typeface="Verdana" panose="020B0604030504040204" pitchFamily="34" charset="0"/>
            </a:endParaRPr>
          </a:p>
          <a:p>
            <a:pPr eaLnBrk="1" hangingPunct="1">
              <a:spcBef>
                <a:spcPts val="500"/>
              </a:spcBef>
            </a:pPr>
            <a:r>
              <a:rPr kumimoji="0" lang="en-US" altLang="en-US" sz="2000">
                <a:latin typeface="Verdana" panose="020B0604030504040204" pitchFamily="34" charset="0"/>
              </a:rPr>
              <a:t>Add comments to the program to improve its readability.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378" name="Rectangle 2">
            <a:extLst>
              <a:ext uri="{FF2B5EF4-FFF2-40B4-BE49-F238E27FC236}">
                <a16:creationId xmlns:a16="http://schemas.microsoft.com/office/drawing/2014/main" id="{AF7687DB-FA03-432D-A7EC-197F9CA620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Problem-solving 3 answer</a:t>
            </a:r>
          </a:p>
        </p:txBody>
      </p:sp>
      <p:sp>
        <p:nvSpPr>
          <p:cNvPr id="1381379" name="Rectangle 3">
            <a:extLst>
              <a:ext uri="{FF2B5EF4-FFF2-40B4-BE49-F238E27FC236}">
                <a16:creationId xmlns:a16="http://schemas.microsoft.com/office/drawing/2014/main" id="{2C552641-5ECD-478D-A713-7C40F68DAA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br>
              <a:rPr lang="en-US" altLang="en-US"/>
            </a:br>
            <a:endParaRPr lang="en-US" altLang="en-US"/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______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/      \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/        \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\        /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\______/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40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\        /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\______/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+--------+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40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______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/      \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/        \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|  STOP  |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\        /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\______/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40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______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/      \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/        \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+--------+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7569361C-4379-4723-B650-01E1EE9C3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E8A4-8696-4CE8-9E3D-16970FA7BE5D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381388" name="Rectangle 12">
            <a:extLst>
              <a:ext uri="{FF2B5EF4-FFF2-40B4-BE49-F238E27FC236}">
                <a16:creationId xmlns:a16="http://schemas.microsoft.com/office/drawing/2014/main" id="{299041B2-9147-4169-A18F-159154778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835134"/>
            <a:ext cx="1066800" cy="369332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81387" name="Rectangle 11">
            <a:extLst>
              <a:ext uri="{FF2B5EF4-FFF2-40B4-BE49-F238E27FC236}">
                <a16:creationId xmlns:a16="http://schemas.microsoft.com/office/drawing/2014/main" id="{F34BDC91-3869-44AC-BF60-236D0D7C5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330059"/>
            <a:ext cx="1066800" cy="369332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81386" name="Rectangle 10">
            <a:extLst>
              <a:ext uri="{FF2B5EF4-FFF2-40B4-BE49-F238E27FC236}">
                <a16:creationId xmlns:a16="http://schemas.microsoft.com/office/drawing/2014/main" id="{1E8ADDEF-6FED-4340-8E3A-E4B4FF512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1" y="4701659"/>
            <a:ext cx="184731" cy="369332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81385" name="Rectangle 9">
            <a:extLst>
              <a:ext uri="{FF2B5EF4-FFF2-40B4-BE49-F238E27FC236}">
                <a16:creationId xmlns:a16="http://schemas.microsoft.com/office/drawing/2014/main" id="{EE1C342A-781E-47B2-A523-E8551776C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1" y="3025259"/>
            <a:ext cx="184731" cy="369332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81384" name="Rectangle 8">
            <a:extLst>
              <a:ext uri="{FF2B5EF4-FFF2-40B4-BE49-F238E27FC236}">
                <a16:creationId xmlns:a16="http://schemas.microsoft.com/office/drawing/2014/main" id="{A9B80E43-C83F-4FAC-8009-127F26F89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1" y="2339459"/>
            <a:ext cx="184731" cy="369332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81382" name="Rectangle 6">
            <a:extLst>
              <a:ext uri="{FF2B5EF4-FFF2-40B4-BE49-F238E27FC236}">
                <a16:creationId xmlns:a16="http://schemas.microsoft.com/office/drawing/2014/main" id="{15962C0F-762A-4AAA-9A98-C0F9A28CC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1" y="4015859"/>
            <a:ext cx="184731" cy="369332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81383" name="Rectangle 7">
            <a:extLst>
              <a:ext uri="{FF2B5EF4-FFF2-40B4-BE49-F238E27FC236}">
                <a16:creationId xmlns:a16="http://schemas.microsoft.com/office/drawing/2014/main" id="{7B17C64B-5DD1-4973-9624-AF60A128D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1" y="5520809"/>
            <a:ext cx="184731" cy="369332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81381" name="Rectangle 5">
            <a:extLst>
              <a:ext uri="{FF2B5EF4-FFF2-40B4-BE49-F238E27FC236}">
                <a16:creationId xmlns:a16="http://schemas.microsoft.com/office/drawing/2014/main" id="{A5152241-0DA7-4400-8856-E50AE9187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1" y="1882259"/>
            <a:ext cx="184731" cy="369332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81380" name="Text Box 4">
            <a:extLst>
              <a:ext uri="{FF2B5EF4-FFF2-40B4-BE49-F238E27FC236}">
                <a16:creationId xmlns:a16="http://schemas.microsoft.com/office/drawing/2014/main" id="{301F5677-EB13-44DE-BACB-2182C88D2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905000"/>
            <a:ext cx="7010400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90513" indent="-290513" eaLnBrk="0" hangingPunct="0">
              <a:spcBef>
                <a:spcPct val="0"/>
              </a:spcBef>
              <a:tabLst>
                <a:tab pos="2976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1363" indent="-284163" eaLnBrk="0" hangingPunct="0">
              <a:spcBef>
                <a:spcPct val="0"/>
              </a:spcBef>
              <a:tabLst>
                <a:tab pos="2976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0"/>
              </a:spcBef>
              <a:tabLst>
                <a:tab pos="2976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0"/>
              </a:spcBef>
              <a:tabLst>
                <a:tab pos="2976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0"/>
              </a:spcBef>
              <a:tabLst>
                <a:tab pos="2976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6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6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6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6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500"/>
              </a:spcBef>
            </a:pPr>
            <a:r>
              <a:rPr kumimoji="0" lang="en-US" altLang="en-US" sz="2000">
                <a:latin typeface="Verdana" panose="020B0604030504040204" pitchFamily="34" charset="0"/>
              </a:rPr>
              <a:t>The redundancy in the output:</a:t>
            </a:r>
          </a:p>
          <a:p>
            <a:pPr eaLnBrk="1" hangingPunct="1">
              <a:spcBef>
                <a:spcPts val="500"/>
              </a:spcBef>
            </a:pPr>
            <a:endParaRPr kumimoji="0" lang="en-US" altLang="en-US" sz="800">
              <a:latin typeface="Verdana" panose="020B0604030504040204" pitchFamily="34" charset="0"/>
            </a:endParaRPr>
          </a:p>
          <a:p>
            <a:pPr eaLnBrk="1" hangingPunct="1">
              <a:spcBef>
                <a:spcPts val="500"/>
              </a:spcBef>
            </a:pPr>
            <a:r>
              <a:rPr kumimoji="0" lang="en-US" altLang="en-US" sz="2000">
                <a:latin typeface="Verdana" panose="020B0604030504040204" pitchFamily="34" charset="0"/>
              </a:rPr>
              <a:t>top half of egg:	reused on stop sign, hat</a:t>
            </a:r>
          </a:p>
          <a:p>
            <a:pPr eaLnBrk="1" hangingPunct="1">
              <a:spcBef>
                <a:spcPts val="500"/>
              </a:spcBef>
            </a:pPr>
            <a:r>
              <a:rPr kumimoji="0" lang="en-US" altLang="en-US" sz="2000">
                <a:latin typeface="Verdana" panose="020B0604030504040204" pitchFamily="34" charset="0"/>
              </a:rPr>
              <a:t>bottom half of egg:	reused on teacup, stop sign</a:t>
            </a:r>
          </a:p>
          <a:p>
            <a:pPr eaLnBrk="1" hangingPunct="1">
              <a:spcBef>
                <a:spcPts val="500"/>
              </a:spcBef>
            </a:pPr>
            <a:r>
              <a:rPr kumimoji="0" lang="en-US" altLang="en-US" sz="2000">
                <a:latin typeface="Verdana" panose="020B0604030504040204" pitchFamily="34" charset="0"/>
              </a:rPr>
              <a:t>divider line:	used on teacup, hat</a:t>
            </a:r>
          </a:p>
          <a:p>
            <a:pPr lvl="1" eaLnBrk="1" hangingPunct="1">
              <a:spcBef>
                <a:spcPts val="500"/>
              </a:spcBef>
            </a:pPr>
            <a:r>
              <a:rPr kumimoji="0" lang="en-US" altLang="en-US" sz="1800">
                <a:latin typeface="Verdana" panose="020B0604030504040204" pitchFamily="34" charset="0"/>
              </a:rPr>
              <a:t>a single line, so making it a method is optional</a:t>
            </a:r>
          </a:p>
          <a:p>
            <a:pPr eaLnBrk="1" hangingPunct="1">
              <a:spcBef>
                <a:spcPts val="500"/>
              </a:spcBef>
            </a:pPr>
            <a:endParaRPr kumimoji="0" lang="en-US" altLang="en-US" sz="2000">
              <a:latin typeface="Verdana" panose="020B0604030504040204" pitchFamily="34" charset="0"/>
            </a:endParaRPr>
          </a:p>
          <a:p>
            <a:pPr eaLnBrk="1" hangingPunct="1">
              <a:spcBef>
                <a:spcPts val="500"/>
              </a:spcBef>
            </a:pPr>
            <a:r>
              <a:rPr kumimoji="0" lang="en-US" altLang="en-US" sz="2000">
                <a:latin typeface="Verdana" panose="020B0604030504040204" pitchFamily="34" charset="0"/>
              </a:rPr>
              <a:t>This redundancy can be fixed by methods:</a:t>
            </a:r>
          </a:p>
          <a:p>
            <a:pPr eaLnBrk="1" hangingPunct="1">
              <a:spcBef>
                <a:spcPts val="500"/>
              </a:spcBef>
            </a:pPr>
            <a:r>
              <a:rPr kumimoji="0" lang="en-US" altLang="en-US" sz="2000">
                <a:latin typeface="Courier New" panose="02070309020205020404" pitchFamily="49" charset="0"/>
              </a:rPr>
              <a:t>drawEggTop</a:t>
            </a:r>
          </a:p>
          <a:p>
            <a:pPr eaLnBrk="1" hangingPunct="1">
              <a:spcBef>
                <a:spcPts val="500"/>
              </a:spcBef>
            </a:pPr>
            <a:r>
              <a:rPr kumimoji="0" lang="en-US" altLang="en-US" sz="2000">
                <a:latin typeface="Courier New" panose="02070309020205020404" pitchFamily="49" charset="0"/>
              </a:rPr>
              <a:t>drawEggBottom</a:t>
            </a:r>
          </a:p>
          <a:p>
            <a:pPr eaLnBrk="1" hangingPunct="1">
              <a:spcBef>
                <a:spcPts val="500"/>
              </a:spcBef>
            </a:pPr>
            <a:r>
              <a:rPr kumimoji="0" lang="en-US" altLang="en-US" sz="2000">
                <a:latin typeface="Courier New" panose="02070309020205020404" pitchFamily="49" charset="0"/>
              </a:rPr>
              <a:t>drawLine</a:t>
            </a:r>
            <a:r>
              <a:rPr kumimoji="0" lang="en-US" altLang="en-US" sz="2000">
                <a:latin typeface="Verdana" panose="020B0604030504040204" pitchFamily="34" charset="0"/>
              </a:rPr>
              <a:t> (optional)</a:t>
            </a:r>
            <a:endParaRPr kumimoji="0" lang="en-US" altLang="en-US" sz="20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540" name="Rectangle 4">
            <a:extLst>
              <a:ext uri="{FF2B5EF4-FFF2-40B4-BE49-F238E27FC236}">
                <a16:creationId xmlns:a16="http://schemas.microsoft.com/office/drawing/2014/main" id="{5741A923-F588-48B4-A5DA-8F336449E3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A program with redundancy</a:t>
            </a:r>
            <a:endParaRPr lang="en-US" altLang="en-US"/>
          </a:p>
        </p:txBody>
      </p:sp>
      <p:sp>
        <p:nvSpPr>
          <p:cNvPr id="1345541" name="Rectangle 5">
            <a:extLst>
              <a:ext uri="{FF2B5EF4-FFF2-40B4-BE49-F238E27FC236}">
                <a16:creationId xmlns:a16="http://schemas.microsoft.com/office/drawing/2014/main" id="{954EF2C1-655B-4D74-9820-F9B138B08A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spcBef>
                <a:spcPts val="450"/>
              </a:spcBef>
            </a:pPr>
            <a:r>
              <a:rPr lang="en-GB" altLang="en-US" b="1" dirty="0"/>
              <a:t>redundancy</a:t>
            </a:r>
            <a:r>
              <a:rPr lang="en-GB" altLang="en-US" dirty="0"/>
              <a:t>: Occurrence of the same sequence of commands multiple times in a program.</a:t>
            </a:r>
          </a:p>
          <a:p>
            <a:pPr>
              <a:spcBef>
                <a:spcPts val="450"/>
              </a:spcBef>
              <a:buNone/>
            </a:pPr>
            <a:endParaRPr lang="en-GB" altLang="en-US" sz="800" dirty="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ts val="450"/>
              </a:spcBef>
              <a:buNone/>
            </a:pPr>
            <a:r>
              <a:rPr lang="en-GB" altLang="en-US" sz="1600" dirty="0">
                <a:latin typeface="Courier New" panose="02070309020205020404" pitchFamily="49" charset="0"/>
              </a:rPr>
              <a:t>public class </a:t>
            </a:r>
            <a:r>
              <a:rPr lang="en-GB" altLang="en-US" sz="1600" dirty="0" err="1">
                <a:latin typeface="Courier New" panose="02070309020205020404" pitchFamily="49" charset="0"/>
              </a:rPr>
              <a:t>TwoMessages</a:t>
            </a:r>
            <a:r>
              <a:rPr lang="en-GB" altLang="en-US" sz="1600" dirty="0">
                <a:latin typeface="Courier New" panose="02070309020205020404" pitchFamily="49" charset="0"/>
              </a:rPr>
              <a:t> {</a:t>
            </a:r>
          </a:p>
          <a:p>
            <a:pPr>
              <a:lnSpc>
                <a:spcPct val="70000"/>
              </a:lnSpc>
              <a:spcBef>
                <a:spcPts val="450"/>
              </a:spcBef>
              <a:buNone/>
            </a:pPr>
            <a:r>
              <a:rPr lang="en-GB" altLang="en-US" sz="1600" dirty="0">
                <a:latin typeface="Courier New" panose="02070309020205020404" pitchFamily="49" charset="0"/>
              </a:rPr>
              <a:t>    public static void main(String[] </a:t>
            </a:r>
            <a:r>
              <a:rPr lang="en-GB" altLang="en-US" sz="1600" dirty="0" err="1">
                <a:latin typeface="Courier New" panose="02070309020205020404" pitchFamily="49" charset="0"/>
              </a:rPr>
              <a:t>args</a:t>
            </a:r>
            <a:r>
              <a:rPr lang="en-GB" altLang="en-US" sz="1600" dirty="0">
                <a:latin typeface="Courier New" panose="02070309020205020404" pitchFamily="49" charset="0"/>
              </a:rPr>
              <a:t>) {</a:t>
            </a:r>
          </a:p>
          <a:p>
            <a:pPr>
              <a:lnSpc>
                <a:spcPct val="70000"/>
              </a:lnSpc>
              <a:spcBef>
                <a:spcPts val="450"/>
              </a:spcBef>
              <a:buNone/>
            </a:pPr>
            <a:r>
              <a:rPr lang="en-GB" altLang="en-US" sz="1600" dirty="0">
                <a:latin typeface="Courier New" panose="02070309020205020404" pitchFamily="49" charset="0"/>
              </a:rPr>
              <a:t>        </a:t>
            </a:r>
            <a:r>
              <a:rPr lang="en-GB" altLang="en-US" sz="1600" dirty="0" err="1">
                <a:latin typeface="Courier New" panose="02070309020205020404" pitchFamily="49" charset="0"/>
              </a:rPr>
              <a:t>System.out.println</a:t>
            </a:r>
            <a:r>
              <a:rPr lang="en-GB" altLang="en-US" sz="1600" dirty="0">
                <a:latin typeface="Courier New" panose="02070309020205020404" pitchFamily="49" charset="0"/>
              </a:rPr>
              <a:t>("Now this is the story all about how");</a:t>
            </a:r>
          </a:p>
          <a:p>
            <a:pPr>
              <a:lnSpc>
                <a:spcPct val="70000"/>
              </a:lnSpc>
              <a:spcBef>
                <a:spcPts val="450"/>
              </a:spcBef>
              <a:buNone/>
            </a:pPr>
            <a:r>
              <a:rPr lang="en-GB" altLang="en-US" sz="1600" dirty="0">
                <a:latin typeface="Courier New" panose="02070309020205020404" pitchFamily="49" charset="0"/>
              </a:rPr>
              <a:t>        </a:t>
            </a:r>
            <a:r>
              <a:rPr lang="en-GB" altLang="en-US" sz="1600" dirty="0" err="1">
                <a:latin typeface="Courier New" panose="02070309020205020404" pitchFamily="49" charset="0"/>
              </a:rPr>
              <a:t>System.out.println</a:t>
            </a:r>
            <a:r>
              <a:rPr lang="en-GB" altLang="en-US" sz="1600" dirty="0">
                <a:latin typeface="Courier New" panose="02070309020205020404" pitchFamily="49" charset="0"/>
              </a:rPr>
              <a:t>("My life got flipped turned upside-down");</a:t>
            </a:r>
          </a:p>
          <a:p>
            <a:pPr>
              <a:lnSpc>
                <a:spcPct val="70000"/>
              </a:lnSpc>
              <a:spcBef>
                <a:spcPts val="450"/>
              </a:spcBef>
              <a:buNone/>
            </a:pPr>
            <a:r>
              <a:rPr lang="en-GB" altLang="en-US" sz="1600" dirty="0">
                <a:latin typeface="Courier New" panose="02070309020205020404" pitchFamily="49" charset="0"/>
              </a:rPr>
              <a:t>        </a:t>
            </a:r>
            <a:r>
              <a:rPr lang="en-GB" altLang="en-US" sz="1600" dirty="0" err="1">
                <a:latin typeface="Courier New" panose="02070309020205020404" pitchFamily="49" charset="0"/>
              </a:rPr>
              <a:t>System.out.println</a:t>
            </a:r>
            <a:r>
              <a:rPr lang="en-GB" altLang="en-US" sz="1600" dirty="0"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70000"/>
              </a:lnSpc>
              <a:spcBef>
                <a:spcPts val="450"/>
              </a:spcBef>
              <a:buNone/>
            </a:pPr>
            <a:r>
              <a:rPr lang="en-GB" altLang="en-US" sz="1600" b="1" dirty="0">
                <a:latin typeface="Courier New" panose="02070309020205020404" pitchFamily="49" charset="0"/>
              </a:rPr>
              <a:t>        </a:t>
            </a:r>
            <a:r>
              <a:rPr lang="en-GB" altLang="en-US" sz="1600" b="1" dirty="0" err="1">
                <a:latin typeface="Courier New" panose="02070309020205020404" pitchFamily="49" charset="0"/>
              </a:rPr>
              <a:t>System.out.println</a:t>
            </a:r>
            <a:r>
              <a:rPr lang="en-GB" altLang="en-US" sz="1600" b="1" dirty="0">
                <a:latin typeface="Courier New" panose="02070309020205020404" pitchFamily="49" charset="0"/>
              </a:rPr>
              <a:t>("Now this is the story all about how");</a:t>
            </a:r>
          </a:p>
          <a:p>
            <a:pPr>
              <a:lnSpc>
                <a:spcPct val="70000"/>
              </a:lnSpc>
              <a:spcBef>
                <a:spcPts val="450"/>
              </a:spcBef>
              <a:buNone/>
            </a:pPr>
            <a:r>
              <a:rPr lang="en-GB" altLang="en-US" sz="1600" b="1" dirty="0">
                <a:latin typeface="Courier New" panose="02070309020205020404" pitchFamily="49" charset="0"/>
              </a:rPr>
              <a:t>        </a:t>
            </a:r>
            <a:r>
              <a:rPr lang="en-GB" altLang="en-US" sz="1600" b="1" dirty="0" err="1">
                <a:latin typeface="Courier New" panose="02070309020205020404" pitchFamily="49" charset="0"/>
              </a:rPr>
              <a:t>System.out.println</a:t>
            </a:r>
            <a:r>
              <a:rPr lang="en-GB" altLang="en-US" sz="1600" b="1" dirty="0">
                <a:latin typeface="Courier New" panose="02070309020205020404" pitchFamily="49" charset="0"/>
              </a:rPr>
              <a:t>("My life got flipped turned upside-down");</a:t>
            </a:r>
          </a:p>
          <a:p>
            <a:pPr>
              <a:lnSpc>
                <a:spcPct val="70000"/>
              </a:lnSpc>
              <a:spcBef>
                <a:spcPts val="450"/>
              </a:spcBef>
              <a:buNone/>
            </a:pPr>
            <a:r>
              <a:rPr lang="en-GB" altLang="en-US" sz="1600" dirty="0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70000"/>
              </a:lnSpc>
              <a:spcBef>
                <a:spcPts val="450"/>
              </a:spcBef>
              <a:buNone/>
            </a:pPr>
            <a:r>
              <a:rPr lang="en-GB" altLang="en-US" sz="1600" dirty="0"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ts val="450"/>
              </a:spcBef>
              <a:buNone/>
            </a:pPr>
            <a:endParaRPr lang="en-GB" altLang="en-US" sz="800" dirty="0">
              <a:latin typeface="Courier New" panose="02070309020205020404" pitchFamily="49" charset="0"/>
            </a:endParaRPr>
          </a:p>
          <a:p>
            <a:pPr>
              <a:spcBef>
                <a:spcPts val="500"/>
              </a:spcBef>
              <a:buNone/>
            </a:pPr>
            <a:r>
              <a:rPr lang="en-GB" altLang="en-US" sz="1800" dirty="0"/>
              <a:t>Output:</a:t>
            </a:r>
          </a:p>
          <a:p>
            <a:pPr>
              <a:spcBef>
                <a:spcPts val="150"/>
              </a:spcBef>
              <a:buNone/>
            </a:pPr>
            <a:endParaRPr lang="en-GB" altLang="en-US" sz="400" dirty="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ts val="450"/>
              </a:spcBef>
              <a:buNone/>
            </a:pPr>
            <a:r>
              <a:rPr lang="en-GB" altLang="en-US" sz="1600" dirty="0">
                <a:latin typeface="Courier New" panose="02070309020205020404" pitchFamily="49" charset="0"/>
              </a:rPr>
              <a:t>Now this is the story all about how</a:t>
            </a:r>
          </a:p>
          <a:p>
            <a:pPr>
              <a:lnSpc>
                <a:spcPct val="70000"/>
              </a:lnSpc>
              <a:spcBef>
                <a:spcPts val="450"/>
              </a:spcBef>
              <a:buNone/>
            </a:pPr>
            <a:r>
              <a:rPr lang="en-GB" altLang="en-US" sz="1600" dirty="0">
                <a:latin typeface="Courier New" panose="02070309020205020404" pitchFamily="49" charset="0"/>
              </a:rPr>
              <a:t>My life got flipped turned upside-down</a:t>
            </a:r>
          </a:p>
          <a:p>
            <a:pPr>
              <a:lnSpc>
                <a:spcPct val="70000"/>
              </a:lnSpc>
              <a:spcBef>
                <a:spcPts val="450"/>
              </a:spcBef>
              <a:buNone/>
            </a:pPr>
            <a:endParaRPr lang="en-GB" altLang="en-US" sz="1600" dirty="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ts val="450"/>
              </a:spcBef>
              <a:buNone/>
            </a:pPr>
            <a:r>
              <a:rPr lang="en-GB" altLang="en-US" sz="1600" dirty="0">
                <a:latin typeface="Courier New" panose="02070309020205020404" pitchFamily="49" charset="0"/>
              </a:rPr>
              <a:t>Now this is the story all about how</a:t>
            </a:r>
          </a:p>
          <a:p>
            <a:pPr>
              <a:lnSpc>
                <a:spcPct val="70000"/>
              </a:lnSpc>
              <a:spcBef>
                <a:spcPts val="450"/>
              </a:spcBef>
              <a:buNone/>
            </a:pPr>
            <a:r>
              <a:rPr lang="en-GB" altLang="en-US" sz="1600" dirty="0">
                <a:latin typeface="Courier New" panose="02070309020205020404" pitchFamily="49" charset="0"/>
              </a:rPr>
              <a:t>My life got flipped turned upside-down</a:t>
            </a:r>
          </a:p>
          <a:p>
            <a:pPr>
              <a:spcBef>
                <a:spcPts val="450"/>
              </a:spcBef>
              <a:buNone/>
            </a:pPr>
            <a:endParaRPr lang="en-GB" altLang="en-US" sz="800" dirty="0"/>
          </a:p>
          <a:p>
            <a:pPr lvl="1">
              <a:spcBef>
                <a:spcPts val="450"/>
              </a:spcBef>
            </a:pPr>
            <a:r>
              <a:rPr lang="en-GB" altLang="en-US" dirty="0"/>
              <a:t>We print the same messages twice in the program.</a:t>
            </a:r>
            <a:endParaRPr lang="en-US" alt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9E2D1E-EFD5-4FF3-9CB6-532A98306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7997F-5DDC-4EF5-ABB0-AA00279BC61A}" type="slidenum">
              <a:rPr lang="en-US" altLang="en-US"/>
              <a:pPr/>
              <a:t>2</a:t>
            </a:fld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546" name="Rectangle 2">
            <a:extLst>
              <a:ext uri="{FF2B5EF4-FFF2-40B4-BE49-F238E27FC236}">
                <a16:creationId xmlns:a16="http://schemas.microsoft.com/office/drawing/2014/main" id="{F0DBA5F1-BCE2-49CC-9A1A-9839485FDB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Program, version 3</a:t>
            </a:r>
          </a:p>
        </p:txBody>
      </p:sp>
      <p:sp>
        <p:nvSpPr>
          <p:cNvPr id="1388547" name="Rectangle 3">
            <a:extLst>
              <a:ext uri="{FF2B5EF4-FFF2-40B4-BE49-F238E27FC236}">
                <a16:creationId xmlns:a16="http://schemas.microsoft.com/office/drawing/2014/main" id="{2BB5DFF6-BF62-42A2-841D-AD0643A2BA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endParaRPr lang="en-US" altLang="en-US" sz="1600">
              <a:latin typeface="Courier New" panose="02070309020205020404" pitchFamily="49" charset="0"/>
            </a:endParaRP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public class Figures3 {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public static void main(String[] args) {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drawEgg();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drawTeaCup();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drawStopSign();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drawHat();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800">
                <a:latin typeface="Courier New" panose="02070309020205020404" pitchFamily="49" charset="0"/>
              </a:rPr>
              <a:t>    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public static void drawEggTop() {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System.out.println("  ______");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System.out.println(" /      \\");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System.out.println("/        \\");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800">
                <a:latin typeface="Courier New" panose="02070309020205020404" pitchFamily="49" charset="0"/>
              </a:rPr>
              <a:t>    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public static void drawEggBottom() {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System.out.println("\\        /");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System.out.println(" \\______/");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800">
                <a:latin typeface="Courier New" panose="02070309020205020404" pitchFamily="49" charset="0"/>
              </a:rPr>
              <a:t>    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E96596-2CD0-41FB-86C2-3547EF07B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3F59A-95BB-4F50-8AB2-851A3F2A2BC4}" type="slidenum">
              <a:rPr lang="en-US" altLang="en-US"/>
              <a:pPr/>
              <a:t>20</a:t>
            </a:fld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522" name="Rectangle 2">
            <a:extLst>
              <a:ext uri="{FF2B5EF4-FFF2-40B4-BE49-F238E27FC236}">
                <a16:creationId xmlns:a16="http://schemas.microsoft.com/office/drawing/2014/main" id="{CAB33AA8-8AA5-457F-A485-3AC4E7ED97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Program, version 3, cont'd.</a:t>
            </a:r>
          </a:p>
        </p:txBody>
      </p:sp>
      <p:sp>
        <p:nvSpPr>
          <p:cNvPr id="1387523" name="Rectangle 3">
            <a:extLst>
              <a:ext uri="{FF2B5EF4-FFF2-40B4-BE49-F238E27FC236}">
                <a16:creationId xmlns:a16="http://schemas.microsoft.com/office/drawing/2014/main" id="{492745E3-C81C-4A8E-8E9A-F2CB93234C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...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endParaRPr lang="en-US" altLang="en-US" sz="1600">
              <a:latin typeface="Courier New" panose="02070309020205020404" pitchFamily="49" charset="0"/>
            </a:endParaRP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public static void drawEgg() {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    drawEggTop();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    drawEggBottom();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System.out.println();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800">
                <a:latin typeface="Courier New" panose="02070309020205020404" pitchFamily="49" charset="0"/>
              </a:rPr>
              <a:t>    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public static void drawTeaCup() {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    drawEggBottom();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System.out.println("+--------+");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System.out.println();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800">
                <a:latin typeface="Courier New" panose="02070309020205020404" pitchFamily="49" charset="0"/>
              </a:rPr>
              <a:t>    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public static void drawStopSign() {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    drawEggTop();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System.out.println("|  STOP  |");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    drawEggBottom();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System.out.println();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800">
                <a:latin typeface="Courier New" panose="02070309020205020404" pitchFamily="49" charset="0"/>
              </a:rPr>
              <a:t>    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public static void drawHat() {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    drawEggTop();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System.out.println("+--------+");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93CB45-D305-483B-8552-6A0A80CA6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4C94-8DC8-4852-8DBB-54D957A96198}" type="slidenum">
              <a:rPr lang="en-US" altLang="en-US"/>
              <a:pPr/>
              <a:t>21</a:t>
            </a:fld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138" name="Rectangle 2">
            <a:extLst>
              <a:ext uri="{FF2B5EF4-FFF2-40B4-BE49-F238E27FC236}">
                <a16:creationId xmlns:a16="http://schemas.microsoft.com/office/drawing/2014/main" id="{95BBB1D8-10F1-44E9-BB52-6FDCF78F71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Another example</a:t>
            </a:r>
          </a:p>
        </p:txBody>
      </p:sp>
      <p:sp>
        <p:nvSpPr>
          <p:cNvPr id="1371139" name="Rectangle 3">
            <a:extLst>
              <a:ext uri="{FF2B5EF4-FFF2-40B4-BE49-F238E27FC236}">
                <a16:creationId xmlns:a16="http://schemas.microsoft.com/office/drawing/2014/main" id="{38F3A164-6259-4AF5-AF1F-B734110AA6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en-US"/>
              <a:t>Write a program to print letters spelling "banana".  Use static methods for structure and to reduce redundancy.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BBBBB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B    B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BBBBB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B    B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BBBBB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None/>
            </a:pPr>
            <a:endParaRPr lang="en-US" altLang="en-US" sz="1200">
              <a:latin typeface="Courier New" panose="02070309020205020404" pitchFamily="49" charset="0"/>
            </a:endParaRPr>
          </a:p>
          <a:p>
            <a:pPr lvl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AAAA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A    A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AAAAAA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A    A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None/>
            </a:pPr>
            <a:endParaRPr lang="en-US" altLang="en-US" sz="1200">
              <a:latin typeface="Courier New" panose="02070309020205020404" pitchFamily="49" charset="0"/>
            </a:endParaRPr>
          </a:p>
          <a:p>
            <a:pPr lvl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N    N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NNN  N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N  NNN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N    N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None/>
            </a:pPr>
            <a:endParaRPr lang="en-US" altLang="en-US" sz="1200">
              <a:latin typeface="Courier New" panose="02070309020205020404" pitchFamily="49" charset="0"/>
            </a:endParaRPr>
          </a:p>
          <a:p>
            <a:pPr lvl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AAAA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A    A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AAAAAA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A    A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None/>
            </a:pPr>
            <a:endParaRPr lang="en-US" altLang="en-US" sz="1200">
              <a:latin typeface="Courier New" panose="02070309020205020404" pitchFamily="49" charset="0"/>
            </a:endParaRPr>
          </a:p>
          <a:p>
            <a:pPr lvl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N    N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NNN  N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N  NNN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N    N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None/>
            </a:pPr>
            <a:endParaRPr lang="en-US" altLang="en-US" sz="1200">
              <a:latin typeface="Courier New" panose="02070309020205020404" pitchFamily="49" charset="0"/>
            </a:endParaRPr>
          </a:p>
          <a:p>
            <a:pPr lvl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AAAA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A    A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AAAAAA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A    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24B14D-D155-4DF6-818E-F577B2C59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3C99-DEE3-4BC5-AF81-1F171C9BBD4F}" type="slidenum">
              <a:rPr lang="en-US" altLang="en-US"/>
              <a:pPr/>
              <a:t>22</a:t>
            </a:fld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074" name="Rectangle 2">
            <a:extLst>
              <a:ext uri="{FF2B5EF4-FFF2-40B4-BE49-F238E27FC236}">
                <a16:creationId xmlns:a16="http://schemas.microsoft.com/office/drawing/2014/main" id="{8A850748-4874-4B57-B396-A99D85EA46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Details about identifiers</a:t>
            </a:r>
          </a:p>
        </p:txBody>
      </p:sp>
      <p:sp>
        <p:nvSpPr>
          <p:cNvPr id="1411075" name="Rectangle 3">
            <a:extLst>
              <a:ext uri="{FF2B5EF4-FFF2-40B4-BE49-F238E27FC236}">
                <a16:creationId xmlns:a16="http://schemas.microsoft.com/office/drawing/2014/main" id="{80E9BB26-DCAE-4B9B-8C87-BE0BC9AC68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339725" indent="-339725" defTabSz="449263">
              <a:spcBef>
                <a:spcPts val="500"/>
              </a:spcBef>
            </a:pPr>
            <a:r>
              <a:rPr lang="en-GB" altLang="en-US"/>
              <a:t>Java identifiers:</a:t>
            </a:r>
          </a:p>
          <a:p>
            <a:pPr marL="739775" lvl="1" indent="-282575" defTabSz="449263">
              <a:spcBef>
                <a:spcPts val="450"/>
              </a:spcBef>
            </a:pPr>
            <a:r>
              <a:rPr lang="en-GB" altLang="en-US"/>
              <a:t>first character must a letter or </a:t>
            </a:r>
            <a:r>
              <a:rPr lang="en-GB" altLang="en-US">
                <a:latin typeface="Courier New" panose="02070309020205020404" pitchFamily="49" charset="0"/>
              </a:rPr>
              <a:t>_</a:t>
            </a:r>
            <a:r>
              <a:rPr lang="en-GB" altLang="en-US"/>
              <a:t> or </a:t>
            </a:r>
            <a:r>
              <a:rPr lang="en-GB" altLang="en-US">
                <a:latin typeface="Courier New" panose="02070309020205020404" pitchFamily="49" charset="0"/>
              </a:rPr>
              <a:t>$</a:t>
            </a:r>
          </a:p>
          <a:p>
            <a:pPr marL="739775" lvl="1" indent="-282575" defTabSz="449263">
              <a:spcBef>
                <a:spcPts val="450"/>
              </a:spcBef>
            </a:pPr>
            <a:r>
              <a:rPr lang="en-GB" altLang="en-US"/>
              <a:t>following characters can be any of those or a number</a:t>
            </a:r>
          </a:p>
          <a:p>
            <a:pPr marL="739775" lvl="1" indent="-282575" defTabSz="449263">
              <a:spcBef>
                <a:spcPts val="450"/>
              </a:spcBef>
            </a:pPr>
            <a:r>
              <a:rPr lang="en-GB" altLang="en-US"/>
              <a:t>identifiers are case-sensitive (</a:t>
            </a:r>
            <a:r>
              <a:rPr lang="en-GB" altLang="en-US">
                <a:latin typeface="Courier New" panose="02070309020205020404" pitchFamily="49" charset="0"/>
              </a:rPr>
              <a:t>name</a:t>
            </a:r>
            <a:r>
              <a:rPr lang="en-GB" altLang="en-US"/>
              <a:t> is different from </a:t>
            </a:r>
            <a:r>
              <a:rPr lang="en-GB" altLang="en-US">
                <a:latin typeface="Courier New" panose="02070309020205020404" pitchFamily="49" charset="0"/>
              </a:rPr>
              <a:t>Name</a:t>
            </a:r>
            <a:r>
              <a:rPr lang="en-GB" altLang="en-US"/>
              <a:t>)</a:t>
            </a:r>
            <a:endParaRPr lang="en-GB" altLang="en-US">
              <a:latin typeface="Courier New" panose="02070309020205020404" pitchFamily="49" charset="0"/>
            </a:endParaRPr>
          </a:p>
          <a:p>
            <a:pPr marL="339725" indent="-339725" defTabSz="449263">
              <a:spcBef>
                <a:spcPts val="500"/>
              </a:spcBef>
              <a:buNone/>
            </a:pPr>
            <a:endParaRPr lang="en-GB" altLang="en-US"/>
          </a:p>
          <a:p>
            <a:pPr marL="339725" indent="-339725" defTabSz="449263">
              <a:spcBef>
                <a:spcPts val="500"/>
              </a:spcBef>
            </a:pPr>
            <a:r>
              <a:rPr lang="en-GB" altLang="en-US"/>
              <a:t>Example Java identifiers:</a:t>
            </a:r>
          </a:p>
          <a:p>
            <a:pPr marL="739775" lvl="1" indent="-282575" defTabSz="449263">
              <a:spcBef>
                <a:spcPts val="450"/>
              </a:spcBef>
            </a:pPr>
            <a:r>
              <a:rPr lang="en-GB" altLang="en-US"/>
              <a:t>legal:	</a:t>
            </a:r>
            <a:r>
              <a:rPr lang="en-GB" altLang="en-US">
                <a:latin typeface="Courier New" panose="02070309020205020404" pitchFamily="49" charset="0"/>
              </a:rPr>
              <a:t>susan        second_place    _myName</a:t>
            </a:r>
            <a:br>
              <a:rPr lang="en-GB" altLang="en-US">
                <a:latin typeface="Courier New" panose="02070309020205020404" pitchFamily="49" charset="0"/>
              </a:rPr>
            </a:br>
            <a:r>
              <a:rPr lang="en-GB" altLang="en-US">
                <a:latin typeface="Courier New" panose="02070309020205020404" pitchFamily="49" charset="0"/>
              </a:rPr>
              <a:t>		   TheCure      ANSWER_IS_42    $variable</a:t>
            </a:r>
          </a:p>
          <a:p>
            <a:pPr marL="739775" lvl="1" indent="-282575" defTabSz="449263">
              <a:spcBef>
                <a:spcPts val="450"/>
              </a:spcBef>
            </a:pPr>
            <a:endParaRPr lang="en-GB" altLang="en-US"/>
          </a:p>
          <a:p>
            <a:pPr marL="739775" lvl="1" indent="-282575" defTabSz="449263">
              <a:spcBef>
                <a:spcPts val="450"/>
              </a:spcBef>
            </a:pPr>
            <a:r>
              <a:rPr lang="en-GB" altLang="en-US"/>
              <a:t>illegal:	</a:t>
            </a:r>
            <a:r>
              <a:rPr lang="en-GB" altLang="en-US">
                <a:solidFill>
                  <a:srgbClr val="800000"/>
                </a:solidFill>
                <a:latin typeface="Courier New" panose="02070309020205020404" pitchFamily="49" charset="0"/>
              </a:rPr>
              <a:t>me+u         49er            question?</a:t>
            </a:r>
            <a:br>
              <a:rPr lang="en-GB" altLang="en-US">
                <a:solidFill>
                  <a:srgbClr val="800000"/>
                </a:solidFill>
                <a:latin typeface="Courier New" panose="02070309020205020404" pitchFamily="49" charset="0"/>
              </a:rPr>
            </a:br>
            <a:r>
              <a:rPr lang="en-GB" altLang="en-US">
                <a:solidFill>
                  <a:srgbClr val="800000"/>
                </a:solidFill>
                <a:latin typeface="Courier New" panose="02070309020205020404" pitchFamily="49" charset="0"/>
              </a:rPr>
              <a:t>       side-swipe   hi there        ph.d</a:t>
            </a:r>
            <a:br>
              <a:rPr lang="en-GB" altLang="en-US">
                <a:solidFill>
                  <a:srgbClr val="800000"/>
                </a:solidFill>
                <a:latin typeface="Courier New" panose="02070309020205020404" pitchFamily="49" charset="0"/>
              </a:rPr>
            </a:br>
            <a:r>
              <a:rPr lang="en-GB" altLang="en-US">
                <a:solidFill>
                  <a:srgbClr val="800000"/>
                </a:solidFill>
                <a:latin typeface="Courier New" panose="02070309020205020404" pitchFamily="49" charset="0"/>
              </a:rPr>
              <a:t>			jim's        2%milk          suzy@yahoo.com</a:t>
            </a:r>
            <a:br>
              <a:rPr lang="en-GB" altLang="en-US">
                <a:latin typeface="Courier New" panose="02070309020205020404" pitchFamily="49" charset="0"/>
              </a:rPr>
            </a:br>
            <a:r>
              <a:rPr lang="en-GB" altLang="en-US" sz="800">
                <a:latin typeface="Courier New" panose="02070309020205020404" pitchFamily="49" charset="0"/>
              </a:rPr>
              <a:t> </a:t>
            </a:r>
            <a:r>
              <a:rPr lang="en-GB" altLang="en-US">
                <a:latin typeface="Courier New" panose="02070309020205020404" pitchFamily="49" charset="0"/>
              </a:rPr>
              <a:t>     </a:t>
            </a:r>
          </a:p>
          <a:p>
            <a:pPr lvl="2" defTabSz="449263"/>
            <a:r>
              <a:rPr lang="en-US" altLang="en-US"/>
              <a:t>can you explain why each of the above identifiers is not legal?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D4686-0678-4E74-9CC5-542D51368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473A-625D-43D6-85F2-E729E73CF22A}" type="slidenum">
              <a:rPr lang="en-US" altLang="en-US"/>
              <a:pPr/>
              <a:t>23</a:t>
            </a:fld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242" name="Rectangle 2">
            <a:extLst>
              <a:ext uri="{FF2B5EF4-FFF2-40B4-BE49-F238E27FC236}">
                <a16:creationId xmlns:a16="http://schemas.microsoft.com/office/drawing/2014/main" id="{9CD62CD7-D743-4ECF-9A32-13884D3898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Comments example</a:t>
            </a:r>
            <a:endParaRPr lang="en-US" altLang="en-US"/>
          </a:p>
        </p:txBody>
      </p:sp>
      <p:sp>
        <p:nvSpPr>
          <p:cNvPr id="1418243" name="Rectangle 3">
            <a:extLst>
              <a:ext uri="{FF2B5EF4-FFF2-40B4-BE49-F238E27FC236}">
                <a16:creationId xmlns:a16="http://schemas.microsoft.com/office/drawing/2014/main" id="{F2A1B25B-7E5C-4839-9E6A-43F61A3DE4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GB" altLang="en-US" sz="1600" b="1">
                <a:solidFill>
                  <a:srgbClr val="006666"/>
                </a:solidFill>
                <a:latin typeface="Courier New" panose="02070309020205020404" pitchFamily="49" charset="0"/>
              </a:rPr>
              <a:t>/* Suzy Student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GB" altLang="en-US" sz="1600" b="1">
                <a:solidFill>
                  <a:srgbClr val="006666"/>
                </a:solidFill>
                <a:latin typeface="Courier New" panose="02070309020205020404" pitchFamily="49" charset="0"/>
              </a:rPr>
              <a:t>   CS 101, Fall 2019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GB" altLang="en-US" sz="1600" b="1">
                <a:solidFill>
                  <a:srgbClr val="006666"/>
                </a:solidFill>
                <a:latin typeface="Courier New" panose="02070309020205020404" pitchFamily="49" charset="0"/>
              </a:rPr>
              <a:t>   This program prints lyrics from my favorite song! */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GB" altLang="en-US" sz="1600">
                <a:latin typeface="Courier New" panose="02070309020205020404" pitchFamily="49" charset="0"/>
              </a:rPr>
              <a:t>public class MyFavoriteSong {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GB" altLang="en-US" sz="1600" b="1">
                <a:solidFill>
                  <a:srgbClr val="006666"/>
                </a:solidFill>
                <a:latin typeface="Courier New" panose="02070309020205020404" pitchFamily="49" charset="0"/>
              </a:rPr>
              <a:t>    /* Runs the overall program to print the song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GB" altLang="en-US" sz="1600" b="1">
                <a:solidFill>
                  <a:srgbClr val="006666"/>
                </a:solidFill>
                <a:latin typeface="Courier New" panose="02070309020205020404" pitchFamily="49" charset="0"/>
              </a:rPr>
              <a:t>       on the console. */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GB" altLang="en-US" sz="1600">
                <a:latin typeface="Courier New" panose="02070309020205020404" pitchFamily="49" charset="0"/>
              </a:rPr>
              <a:t>    public static void main(String[] args) {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GB" altLang="en-US" sz="1600">
                <a:latin typeface="Courier New" panose="02070309020205020404" pitchFamily="49" charset="0"/>
              </a:rPr>
              <a:t>        sing();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endParaRPr lang="en-GB" altLang="en-US" sz="16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GB" altLang="en-US" sz="1600" b="1">
                <a:solidFill>
                  <a:srgbClr val="006666"/>
                </a:solidFill>
                <a:latin typeface="Courier New" panose="02070309020205020404" pitchFamily="49" charset="0"/>
              </a:rPr>
              <a:t>        // Separate the two verses with a blank line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GB" altLang="en-US" sz="1600">
                <a:latin typeface="Courier New" panose="02070309020205020404" pitchFamily="49" charset="0"/>
              </a:rPr>
              <a:t>        System.out.println();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endParaRPr lang="en-GB" altLang="en-US" sz="16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GB" altLang="en-US" sz="1600">
                <a:latin typeface="Courier New" panose="02070309020205020404" pitchFamily="49" charset="0"/>
              </a:rPr>
              <a:t>        sing();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GB" altLang="en-US" sz="1600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endParaRPr lang="en-GB" altLang="en-US" sz="16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GB" altLang="en-US" sz="1600" b="1">
                <a:solidFill>
                  <a:srgbClr val="006666"/>
                </a:solidFill>
                <a:latin typeface="Courier New" panose="02070309020205020404" pitchFamily="49" charset="0"/>
              </a:rPr>
              <a:t>    // Displays the first verse of the theme song.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GB" altLang="en-US" sz="1600">
                <a:latin typeface="Courier New" panose="02070309020205020404" pitchFamily="49" charset="0"/>
              </a:rPr>
              <a:t>    public static void sing() {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GB" altLang="en-US" sz="1600">
                <a:latin typeface="Courier New" panose="02070309020205020404" pitchFamily="49" charset="0"/>
              </a:rPr>
              <a:t>        System.out.println("Now this is the story all about how");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GB" altLang="en-US" sz="1600">
                <a:latin typeface="Courier New" panose="02070309020205020404" pitchFamily="49" charset="0"/>
              </a:rPr>
              <a:t>        System.out.println("My life got flipped turned upside-down");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GB" altLang="en-US" sz="1600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GB" altLang="en-US" sz="1600">
                <a:latin typeface="Courier New" panose="02070309020205020404" pitchFamily="49" charset="0"/>
              </a:rPr>
              <a:t>}</a:t>
            </a:r>
            <a:endParaRPr lang="en-US" altLang="en-US" sz="16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57217-A497-4E9A-B105-A2163C322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63966-1DAF-480E-9150-7EE7E12AD193}" type="slidenum">
              <a:rPr lang="en-US" altLang="en-US"/>
              <a:pPr/>
              <a:t>24</a:t>
            </a:fld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290" name="Rectangle 2">
            <a:extLst>
              <a:ext uri="{FF2B5EF4-FFF2-40B4-BE49-F238E27FC236}">
                <a16:creationId xmlns:a16="http://schemas.microsoft.com/office/drawing/2014/main" id="{302B7C91-36A6-4D10-8E8A-1DA55119ED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to comment: methods</a:t>
            </a:r>
          </a:p>
        </p:txBody>
      </p:sp>
      <p:sp>
        <p:nvSpPr>
          <p:cNvPr id="1420291" name="Rectangle 3">
            <a:extLst>
              <a:ext uri="{FF2B5EF4-FFF2-40B4-BE49-F238E27FC236}">
                <a16:creationId xmlns:a16="http://schemas.microsoft.com/office/drawing/2014/main" id="{F843FE8E-216A-494A-9966-F2A103F7BF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Do not describe the syntax/statements in detail.</a:t>
            </a:r>
          </a:p>
          <a:p>
            <a:pPr>
              <a:lnSpc>
                <a:spcPct val="90000"/>
              </a:lnSpc>
            </a:pPr>
            <a:r>
              <a:rPr lang="en-US" altLang="en-US"/>
              <a:t>Instead, provide a short English description of the observed behavior when the method is run.</a:t>
            </a:r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/>
              <a:t>Example: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solidFill>
                  <a:srgbClr val="008080"/>
                </a:solidFill>
                <a:latin typeface="Courier New" panose="02070309020205020404" pitchFamily="49" charset="0"/>
              </a:rPr>
              <a:t>	// This method prints the lyrics to the first verse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solidFill>
                  <a:srgbClr val="008080"/>
                </a:solidFill>
                <a:latin typeface="Courier New" panose="02070309020205020404" pitchFamily="49" charset="0"/>
              </a:rPr>
              <a:t>	// of my favorite TV theme song.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solidFill>
                  <a:srgbClr val="008080"/>
                </a:solidFill>
                <a:latin typeface="Courier New" panose="02070309020205020404" pitchFamily="49" charset="0"/>
              </a:rPr>
              <a:t>	// Blank lines separate the parts of the verse.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public static void verse1() {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    System.out.println("Now this is the story all about how");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    System.out.println("My life got flipped turned upside-down");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    System.out.println();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    System.out.println("And I'd like to take a minute,");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    System.out.println("just sit right there");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    System.out.println("I'll tell you how I became the prince");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    System.out.println("of a town called Bel-Air");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}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600">
              <a:latin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16644B-8D20-4039-8001-BDAB7AA34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9848-5590-409B-B03C-82226A03D7B4}" type="slidenum">
              <a:rPr lang="en-US" altLang="en-US"/>
              <a:pPr/>
              <a:t>25</a:t>
            </a:fld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314" name="Rectangle 2">
            <a:extLst>
              <a:ext uri="{FF2B5EF4-FFF2-40B4-BE49-F238E27FC236}">
                <a16:creationId xmlns:a16="http://schemas.microsoft.com/office/drawing/2014/main" id="{97EB9F80-E4A8-4B56-977D-246B136C36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Commented Figures program</a:t>
            </a:r>
          </a:p>
        </p:txBody>
      </p:sp>
      <p:sp>
        <p:nvSpPr>
          <p:cNvPr id="1421315" name="Rectangle 3">
            <a:extLst>
              <a:ext uri="{FF2B5EF4-FFF2-40B4-BE49-F238E27FC236}">
                <a16:creationId xmlns:a16="http://schemas.microsoft.com/office/drawing/2014/main" id="{7EB73883-48A5-4733-A0F9-A7AB2E27E8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Author: Suzy Student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Prints several figures, with methods for structure and redundancy.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//</a:t>
            </a:r>
            <a:endParaRPr lang="en-US" altLang="en-US" sz="800" b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public class Figures3 {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public static void main(String[] </a:t>
            </a:r>
            <a:r>
              <a:rPr lang="en-US" altLang="en-US" sz="1600" dirty="0" err="1">
                <a:latin typeface="Courier New" panose="02070309020205020404" pitchFamily="49" charset="0"/>
              </a:rPr>
              <a:t>args</a:t>
            </a:r>
            <a:r>
              <a:rPr lang="en-US" altLang="en-US" sz="1600" dirty="0">
                <a:latin typeface="Courier New" panose="02070309020205020404" pitchFamily="49" charset="0"/>
              </a:rPr>
              <a:t>) {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</a:t>
            </a:r>
            <a:r>
              <a:rPr lang="en-US" altLang="en-US" sz="1600" dirty="0" err="1">
                <a:latin typeface="Courier New" panose="02070309020205020404" pitchFamily="49" charset="0"/>
              </a:rPr>
              <a:t>drawEgg</a:t>
            </a:r>
            <a:r>
              <a:rPr lang="en-US" altLang="en-US" sz="1600" dirty="0"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</a:t>
            </a:r>
            <a:r>
              <a:rPr lang="en-US" altLang="en-US" sz="1600" dirty="0" err="1">
                <a:latin typeface="Courier New" panose="02070309020205020404" pitchFamily="49" charset="0"/>
              </a:rPr>
              <a:t>drawTeaCup</a:t>
            </a:r>
            <a:r>
              <a:rPr lang="en-US" altLang="en-US" sz="1600" dirty="0"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</a:t>
            </a:r>
            <a:r>
              <a:rPr lang="en-US" altLang="en-US" sz="1600" dirty="0" err="1">
                <a:latin typeface="Courier New" panose="02070309020205020404" pitchFamily="49" charset="0"/>
              </a:rPr>
              <a:t>drawStopSign</a:t>
            </a:r>
            <a:r>
              <a:rPr lang="en-US" altLang="en-US" sz="1600" dirty="0"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</a:t>
            </a:r>
            <a:r>
              <a:rPr lang="en-US" altLang="en-US" sz="1600" dirty="0" err="1">
                <a:latin typeface="Courier New" panose="02070309020205020404" pitchFamily="49" charset="0"/>
              </a:rPr>
              <a:t>drawHat</a:t>
            </a:r>
            <a:r>
              <a:rPr lang="en-US" altLang="en-US" sz="1600" dirty="0"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800" dirty="0">
                <a:latin typeface="Courier New" panose="02070309020205020404" pitchFamily="49" charset="0"/>
              </a:rPr>
              <a:t>    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    // draws redundant part that looks like the top of an egg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public static void </a:t>
            </a:r>
            <a:r>
              <a:rPr lang="en-US" altLang="en-US" sz="1600" dirty="0" err="1">
                <a:latin typeface="Courier New" panose="02070309020205020404" pitchFamily="49" charset="0"/>
              </a:rPr>
              <a:t>drawEggTop</a:t>
            </a:r>
            <a:r>
              <a:rPr lang="en-US" altLang="en-US" sz="1600" dirty="0">
                <a:latin typeface="Courier New" panose="02070309020205020404" pitchFamily="49" charset="0"/>
              </a:rPr>
              <a:t>() {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</a:t>
            </a:r>
            <a:r>
              <a:rPr lang="en-US" altLang="en-US" sz="16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600" dirty="0">
                <a:latin typeface="Courier New" panose="02070309020205020404" pitchFamily="49" charset="0"/>
              </a:rPr>
              <a:t>("  ______");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</a:t>
            </a:r>
            <a:r>
              <a:rPr lang="en-US" altLang="en-US" sz="16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600" dirty="0">
                <a:latin typeface="Courier New" panose="02070309020205020404" pitchFamily="49" charset="0"/>
              </a:rPr>
              <a:t>(" /      \\");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</a:t>
            </a:r>
            <a:r>
              <a:rPr lang="en-US" altLang="en-US" sz="16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600" dirty="0">
                <a:latin typeface="Courier New" panose="02070309020205020404" pitchFamily="49" charset="0"/>
              </a:rPr>
              <a:t>("/        \\");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800" dirty="0">
                <a:latin typeface="Courier New" panose="02070309020205020404" pitchFamily="49" charset="0"/>
              </a:rPr>
              <a:t>    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    // draws redundant part that looks like the bottom of an egg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public static void </a:t>
            </a:r>
            <a:r>
              <a:rPr lang="en-US" altLang="en-US" sz="1600" dirty="0" err="1">
                <a:latin typeface="Courier New" panose="02070309020205020404" pitchFamily="49" charset="0"/>
              </a:rPr>
              <a:t>drawEggBottom</a:t>
            </a:r>
            <a:r>
              <a:rPr lang="en-US" altLang="en-US" sz="1600" dirty="0">
                <a:latin typeface="Courier New" panose="02070309020205020404" pitchFamily="49" charset="0"/>
              </a:rPr>
              <a:t>() {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</a:t>
            </a:r>
            <a:r>
              <a:rPr lang="en-US" altLang="en-US" sz="16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600" dirty="0">
                <a:latin typeface="Courier New" panose="02070309020205020404" pitchFamily="49" charset="0"/>
              </a:rPr>
              <a:t>("\\        /");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</a:t>
            </a:r>
            <a:r>
              <a:rPr lang="en-US" altLang="en-US" sz="16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600" dirty="0">
                <a:latin typeface="Courier New" panose="02070309020205020404" pitchFamily="49" charset="0"/>
              </a:rPr>
              <a:t>(" \\______/");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800" dirty="0">
                <a:latin typeface="Courier New" panose="02070309020205020404" pitchFamily="49" charset="0"/>
              </a:rPr>
              <a:t>    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D232F7-3AEF-4FD0-B497-F6F628928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4E44D-88BB-4D74-99D1-EC235AE9AA79}" type="slidenum">
              <a:rPr lang="en-US" altLang="en-US"/>
              <a:pPr/>
              <a:t>26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565" name="Rectangle 5">
            <a:extLst>
              <a:ext uri="{FF2B5EF4-FFF2-40B4-BE49-F238E27FC236}">
                <a16:creationId xmlns:a16="http://schemas.microsoft.com/office/drawing/2014/main" id="{FEB644CA-F6DC-4EEB-942E-D56C624CD3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Static methods</a:t>
            </a:r>
            <a:endParaRPr lang="en-US" altLang="en-US"/>
          </a:p>
        </p:txBody>
      </p:sp>
      <p:sp>
        <p:nvSpPr>
          <p:cNvPr id="1346566" name="Rectangle 6">
            <a:extLst>
              <a:ext uri="{FF2B5EF4-FFF2-40B4-BE49-F238E27FC236}">
                <a16:creationId xmlns:a16="http://schemas.microsoft.com/office/drawing/2014/main" id="{24300804-08A5-4577-BFE4-DAC06A7035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GB" altLang="en-US" b="1"/>
              <a:t>static method</a:t>
            </a:r>
            <a:r>
              <a:rPr lang="en-GB" altLang="en-US"/>
              <a:t>: A group of statements given a name.</a:t>
            </a:r>
          </a:p>
          <a:p>
            <a:pPr lvl="1">
              <a:lnSpc>
                <a:spcPct val="110000"/>
              </a:lnSpc>
            </a:pPr>
            <a:r>
              <a:rPr lang="en-GB" altLang="en-US" b="1"/>
              <a:t>procedural decomposition</a:t>
            </a:r>
            <a:r>
              <a:rPr lang="en-GB" altLang="en-US"/>
              <a:t>: breaking a problem into methods</a:t>
            </a:r>
          </a:p>
          <a:p>
            <a:pPr lvl="1">
              <a:lnSpc>
                <a:spcPct val="110000"/>
              </a:lnSpc>
            </a:pPr>
            <a:endParaRPr lang="en-GB" altLang="en-US"/>
          </a:p>
          <a:p>
            <a:pPr>
              <a:lnSpc>
                <a:spcPct val="110000"/>
              </a:lnSpc>
            </a:pPr>
            <a:r>
              <a:rPr lang="en-GB" altLang="en-US"/>
              <a:t>using a static method requires two steps: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GB" altLang="en-US"/>
              <a:t>1.	</a:t>
            </a:r>
            <a:r>
              <a:rPr lang="en-GB" altLang="en-US" b="1"/>
              <a:t>declare</a:t>
            </a:r>
            <a:r>
              <a:rPr lang="en-GB" altLang="en-US"/>
              <a:t> it	(write down the recipe)</a:t>
            </a:r>
          </a:p>
          <a:p>
            <a:pPr lvl="2">
              <a:lnSpc>
                <a:spcPct val="110000"/>
              </a:lnSpc>
            </a:pPr>
            <a:r>
              <a:rPr lang="en-GB" altLang="en-US"/>
              <a:t>write a group of statements and give it a name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GB" altLang="en-US"/>
              <a:t>2.	</a:t>
            </a:r>
            <a:r>
              <a:rPr lang="en-GB" altLang="en-US" b="1"/>
              <a:t>call</a:t>
            </a:r>
            <a:r>
              <a:rPr lang="en-GB" altLang="en-US"/>
              <a:t> it		(cook using the recipe)</a:t>
            </a:r>
          </a:p>
          <a:p>
            <a:pPr lvl="2">
              <a:lnSpc>
                <a:spcPct val="110000"/>
              </a:lnSpc>
            </a:pPr>
            <a:r>
              <a:rPr lang="en-GB" altLang="en-US"/>
              <a:t>tell our program to execute the method</a:t>
            </a:r>
          </a:p>
          <a:p>
            <a:pPr lvl="1">
              <a:lnSpc>
                <a:spcPct val="110000"/>
              </a:lnSpc>
            </a:pPr>
            <a:endParaRPr lang="en-GB" altLang="en-US"/>
          </a:p>
          <a:p>
            <a:pPr>
              <a:lnSpc>
                <a:spcPct val="110000"/>
              </a:lnSpc>
            </a:pPr>
            <a:r>
              <a:rPr lang="en-GB" altLang="en-US"/>
              <a:t>static methods are useful for:</a:t>
            </a:r>
          </a:p>
          <a:p>
            <a:pPr lvl="1">
              <a:lnSpc>
                <a:spcPct val="110000"/>
              </a:lnSpc>
            </a:pPr>
            <a:r>
              <a:rPr lang="en-GB" altLang="en-US"/>
              <a:t>denoting the </a:t>
            </a:r>
            <a:r>
              <a:rPr lang="en-GB" altLang="en-US" i="1"/>
              <a:t>structure</a:t>
            </a:r>
            <a:r>
              <a:rPr lang="en-GB" altLang="en-US"/>
              <a:t> of a larger program in smaller pieces</a:t>
            </a:r>
          </a:p>
          <a:p>
            <a:pPr lvl="1">
              <a:lnSpc>
                <a:spcPct val="110000"/>
              </a:lnSpc>
            </a:pPr>
            <a:r>
              <a:rPr lang="en-GB" altLang="en-US"/>
              <a:t>eliminating </a:t>
            </a:r>
            <a:r>
              <a:rPr lang="en-GB" altLang="en-US" i="1"/>
              <a:t>redundancy</a:t>
            </a:r>
            <a:r>
              <a:rPr lang="en-GB" altLang="en-US"/>
              <a:t> through reuse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F278E-0127-44D0-9582-6BB95684F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6EF8F-7EB2-4C71-AB49-BED7C02EAB4E}" type="slidenum">
              <a:rPr lang="en-US" altLang="en-US"/>
              <a:pPr/>
              <a:t>3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588" name="Rectangle 4">
            <a:extLst>
              <a:ext uri="{FF2B5EF4-FFF2-40B4-BE49-F238E27FC236}">
                <a16:creationId xmlns:a16="http://schemas.microsoft.com/office/drawing/2014/main" id="{F19BB773-6667-4FBE-A95C-8490249492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Declaring a static method</a:t>
            </a:r>
            <a:endParaRPr lang="en-US" altLang="en-US"/>
          </a:p>
        </p:txBody>
      </p:sp>
      <p:sp>
        <p:nvSpPr>
          <p:cNvPr id="1347587" name="Rectangle 3">
            <a:extLst>
              <a:ext uri="{FF2B5EF4-FFF2-40B4-BE49-F238E27FC236}">
                <a16:creationId xmlns:a16="http://schemas.microsoft.com/office/drawing/2014/main" id="{91D8896A-0D75-45A7-8212-CFDB532F3B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1" y="1066801"/>
            <a:ext cx="9147175" cy="526977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90000" tIns="46800" rIns="90000" bIns="46800" rtlCol="0">
            <a:spAutoFit/>
          </a:bodyPr>
          <a:lstStyle/>
          <a:p>
            <a:pPr marL="339725" indent="-339725" defTabSz="449263">
              <a:lnSpc>
                <a:spcPct val="9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Syntax for </a:t>
            </a:r>
            <a:r>
              <a:rPr lang="en-GB" altLang="en-US" i="1"/>
              <a:t>declaring</a:t>
            </a:r>
            <a:r>
              <a:rPr lang="en-GB" altLang="en-US"/>
              <a:t> a static method</a:t>
            </a:r>
            <a:br>
              <a:rPr lang="en-GB" altLang="en-US"/>
            </a:br>
            <a:r>
              <a:rPr lang="en-GB" altLang="en-US"/>
              <a:t>(writing down the recipe):</a:t>
            </a:r>
            <a:br>
              <a:rPr lang="en-GB" altLang="en-US"/>
            </a:br>
            <a:br>
              <a:rPr lang="en-GB" altLang="en-US" sz="800"/>
            </a:br>
            <a:br>
              <a:rPr lang="en-GB" altLang="en-US" sz="800"/>
            </a:br>
            <a:r>
              <a:rPr lang="en-GB" altLang="en-US" sz="2000">
                <a:solidFill>
                  <a:srgbClr val="4D4D4D"/>
                </a:solidFill>
                <a:latin typeface="Courier New" panose="02070309020205020404" pitchFamily="49" charset="0"/>
              </a:rPr>
              <a:t>public class </a:t>
            </a:r>
            <a:r>
              <a:rPr lang="en-GB" altLang="en-US" sz="2000" i="1">
                <a:solidFill>
                  <a:srgbClr val="4D4D4D"/>
                </a:solidFill>
              </a:rPr>
              <a:t>&lt;class name&gt;</a:t>
            </a:r>
            <a:r>
              <a:rPr lang="en-GB" altLang="en-US" sz="2000">
                <a:solidFill>
                  <a:srgbClr val="4D4D4D"/>
                </a:solidFill>
                <a:latin typeface="Courier New" panose="02070309020205020404" pitchFamily="49" charset="0"/>
              </a:rPr>
              <a:t> {</a:t>
            </a:r>
            <a:br>
              <a:rPr lang="en-GB" altLang="en-US" sz="2000">
                <a:solidFill>
                  <a:srgbClr val="4D4D4D"/>
                </a:solidFill>
                <a:latin typeface="Courier New" panose="02070309020205020404" pitchFamily="49" charset="0"/>
              </a:rPr>
            </a:br>
            <a:endParaRPr lang="en-GB" altLang="en-US" sz="800">
              <a:solidFill>
                <a:srgbClr val="C0C0C0"/>
              </a:solidFill>
              <a:latin typeface="Courier New" panose="02070309020205020404" pitchFamily="49" charset="0"/>
            </a:endParaRPr>
          </a:p>
          <a:p>
            <a:pPr marL="339725" indent="-339725" defTabSz="449263">
              <a:lnSpc>
                <a:spcPct val="90000"/>
              </a:lnSpc>
              <a:spcBef>
                <a:spcPts val="500"/>
              </a:spcBef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000" b="1">
                <a:latin typeface="Courier New" panose="02070309020205020404" pitchFamily="49" charset="0"/>
              </a:rPr>
              <a:t>	    public static void </a:t>
            </a:r>
            <a:r>
              <a:rPr lang="en-GB" altLang="en-US" sz="2000" b="1" i="1"/>
              <a:t>&lt;method name&gt;</a:t>
            </a:r>
            <a:r>
              <a:rPr lang="en-GB" altLang="en-US" sz="2000" b="1"/>
              <a:t> </a:t>
            </a:r>
            <a:r>
              <a:rPr lang="en-GB" altLang="en-US" sz="2000" b="1">
                <a:latin typeface="Courier New" panose="02070309020205020404" pitchFamily="49" charset="0"/>
              </a:rPr>
              <a:t>() {</a:t>
            </a:r>
            <a:br>
              <a:rPr lang="en-GB" altLang="en-US" sz="2000" b="1">
                <a:latin typeface="Courier New" panose="02070309020205020404" pitchFamily="49" charset="0"/>
              </a:rPr>
            </a:br>
            <a:r>
              <a:rPr lang="en-GB" altLang="en-US" sz="2000" b="1">
                <a:latin typeface="Courier New" panose="02070309020205020404" pitchFamily="49" charset="0"/>
              </a:rPr>
              <a:t>        </a:t>
            </a:r>
            <a:r>
              <a:rPr lang="en-GB" altLang="en-US" sz="2000" b="1" i="1"/>
              <a:t>&lt;statement&gt;</a:t>
            </a:r>
            <a:r>
              <a:rPr lang="en-GB" altLang="en-US" sz="2000" b="1">
                <a:latin typeface="Courier New" panose="02070309020205020404" pitchFamily="49" charset="0"/>
              </a:rPr>
              <a:t>;</a:t>
            </a:r>
            <a:br>
              <a:rPr lang="en-GB" altLang="en-US" sz="2000" b="1">
                <a:latin typeface="Courier New" panose="02070309020205020404" pitchFamily="49" charset="0"/>
              </a:rPr>
            </a:br>
            <a:r>
              <a:rPr lang="en-GB" altLang="en-US" sz="2000" b="1">
                <a:latin typeface="Courier New" panose="02070309020205020404" pitchFamily="49" charset="0"/>
              </a:rPr>
              <a:t>        </a:t>
            </a:r>
            <a:r>
              <a:rPr lang="en-GB" altLang="en-US" sz="2000" b="1" i="1"/>
              <a:t>&lt;statement&gt;</a:t>
            </a:r>
            <a:r>
              <a:rPr lang="en-GB" altLang="en-US" sz="2000" b="1">
                <a:latin typeface="Courier New" panose="02070309020205020404" pitchFamily="49" charset="0"/>
              </a:rPr>
              <a:t>;</a:t>
            </a:r>
            <a:br>
              <a:rPr lang="en-GB" altLang="en-US" sz="2000" b="1">
                <a:latin typeface="Courier New" panose="02070309020205020404" pitchFamily="49" charset="0"/>
              </a:rPr>
            </a:br>
            <a:r>
              <a:rPr lang="en-GB" altLang="en-US" sz="2000" b="1">
                <a:latin typeface="Courier New" panose="02070309020205020404" pitchFamily="49" charset="0"/>
              </a:rPr>
              <a:t>        ...</a:t>
            </a:r>
            <a:br>
              <a:rPr lang="en-GB" altLang="en-US" sz="2000" b="1">
                <a:latin typeface="Courier New" panose="02070309020205020404" pitchFamily="49" charset="0"/>
              </a:rPr>
            </a:br>
            <a:r>
              <a:rPr lang="en-GB" altLang="en-US" sz="2000" b="1">
                <a:latin typeface="Courier New" panose="02070309020205020404" pitchFamily="49" charset="0"/>
              </a:rPr>
              <a:t>        </a:t>
            </a:r>
            <a:r>
              <a:rPr lang="en-GB" altLang="en-US" sz="2000" b="1" i="1"/>
              <a:t>&lt;statement&gt;</a:t>
            </a:r>
            <a:r>
              <a:rPr lang="en-GB" altLang="en-US" sz="2000" b="1">
                <a:latin typeface="Courier New" panose="02070309020205020404" pitchFamily="49" charset="0"/>
              </a:rPr>
              <a:t>;</a:t>
            </a:r>
            <a:br>
              <a:rPr lang="en-GB" altLang="en-US" sz="2000" b="1">
                <a:latin typeface="Courier New" panose="02070309020205020404" pitchFamily="49" charset="0"/>
              </a:rPr>
            </a:br>
            <a:r>
              <a:rPr lang="en-GB" altLang="en-US" sz="2000" b="1">
                <a:latin typeface="Courier New" panose="02070309020205020404" pitchFamily="49" charset="0"/>
              </a:rPr>
              <a:t>    }</a:t>
            </a:r>
            <a:br>
              <a:rPr lang="en-GB" altLang="en-US" sz="2000">
                <a:latin typeface="Courier New" panose="02070309020205020404" pitchFamily="49" charset="0"/>
              </a:rPr>
            </a:br>
            <a:r>
              <a:rPr lang="en-GB" altLang="en-US" sz="2000">
                <a:solidFill>
                  <a:srgbClr val="4D4D4D"/>
                </a:solidFill>
                <a:latin typeface="Courier New" panose="02070309020205020404" pitchFamily="49" charset="0"/>
              </a:rPr>
              <a:t>}</a:t>
            </a:r>
          </a:p>
          <a:p>
            <a:pPr marL="339725" indent="-339725" defTabSz="449263">
              <a:lnSpc>
                <a:spcPct val="90000"/>
              </a:lnSpc>
              <a:spcBef>
                <a:spcPts val="500"/>
              </a:spcBef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2000">
              <a:solidFill>
                <a:srgbClr val="4D4D4D"/>
              </a:solidFill>
              <a:latin typeface="Courier New" panose="02070309020205020404" pitchFamily="49" charset="0"/>
            </a:endParaRPr>
          </a:p>
          <a:p>
            <a:pPr marL="339725" indent="-339725" defTabSz="449263">
              <a:lnSpc>
                <a:spcPct val="90000"/>
              </a:lnSpc>
              <a:spcBef>
                <a:spcPts val="1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Example:</a:t>
            </a:r>
            <a:br>
              <a:rPr lang="en-GB" altLang="en-US"/>
            </a:br>
            <a:br>
              <a:rPr lang="en-GB" altLang="en-US" sz="800"/>
            </a:br>
            <a:r>
              <a:rPr lang="en-GB" altLang="en-US" sz="2000">
                <a:latin typeface="Courier New" panose="02070309020205020404" pitchFamily="49" charset="0"/>
              </a:rPr>
              <a:t>public static void printWarning() {</a:t>
            </a:r>
            <a:br>
              <a:rPr lang="en-GB" altLang="en-US" sz="2000">
                <a:latin typeface="Courier New" panose="02070309020205020404" pitchFamily="49" charset="0"/>
              </a:rPr>
            </a:br>
            <a:r>
              <a:rPr lang="en-GB" altLang="en-US" sz="1900">
                <a:latin typeface="Courier New" panose="02070309020205020404" pitchFamily="49" charset="0"/>
              </a:rPr>
              <a:t>    System.out.println("This product is known to cause");</a:t>
            </a:r>
            <a:br>
              <a:rPr lang="en-GB" altLang="en-US" sz="1900">
                <a:latin typeface="Courier New" panose="02070309020205020404" pitchFamily="49" charset="0"/>
              </a:rPr>
            </a:br>
            <a:r>
              <a:rPr lang="en-GB" altLang="en-US" sz="1900">
                <a:latin typeface="Courier New" panose="02070309020205020404" pitchFamily="49" charset="0"/>
              </a:rPr>
              <a:t>    System.out.println("cancer in lab rats and humans.");</a:t>
            </a:r>
            <a:br>
              <a:rPr lang="en-GB" altLang="en-US" sz="1900">
                <a:latin typeface="Courier New" panose="02070309020205020404" pitchFamily="49" charset="0"/>
              </a:rPr>
            </a:br>
            <a:r>
              <a:rPr lang="en-GB" altLang="en-US" sz="20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8B728-AB5C-4203-8D04-9185EAA88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EF54-70E9-4718-9533-88B6D75A3F83}" type="slidenum">
              <a:rPr lang="en-US" altLang="en-US"/>
              <a:pPr/>
              <a:t>4</a:t>
            </a:fld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636" name="Rectangle 4">
            <a:extLst>
              <a:ext uri="{FF2B5EF4-FFF2-40B4-BE49-F238E27FC236}">
                <a16:creationId xmlns:a16="http://schemas.microsoft.com/office/drawing/2014/main" id="{C47AEF76-6B39-478F-9A14-AE2418C85D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Calling a static method</a:t>
            </a:r>
            <a:endParaRPr lang="en-US" altLang="en-US"/>
          </a:p>
        </p:txBody>
      </p:sp>
      <p:sp>
        <p:nvSpPr>
          <p:cNvPr id="1349637" name="Rectangle 5">
            <a:extLst>
              <a:ext uri="{FF2B5EF4-FFF2-40B4-BE49-F238E27FC236}">
                <a16:creationId xmlns:a16="http://schemas.microsoft.com/office/drawing/2014/main" id="{2F34129A-1DD2-4A63-8C36-E1D0BFD76B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  <a:spcBef>
                <a:spcPts val="450"/>
              </a:spcBef>
            </a:pPr>
            <a:r>
              <a:rPr lang="en-GB" altLang="en-US" sz="2200"/>
              <a:t>Syntax for </a:t>
            </a:r>
            <a:r>
              <a:rPr lang="en-GB" altLang="en-US" sz="2200" i="1"/>
              <a:t>calling</a:t>
            </a:r>
            <a:r>
              <a:rPr lang="en-GB" altLang="en-US" sz="2200"/>
              <a:t> a static method (cooking using the recipe):</a:t>
            </a:r>
          </a:p>
          <a:p>
            <a:pPr lvl="1">
              <a:lnSpc>
                <a:spcPct val="90000"/>
              </a:lnSpc>
              <a:spcBef>
                <a:spcPts val="450"/>
              </a:spcBef>
            </a:pPr>
            <a:r>
              <a:rPr lang="en-GB" altLang="en-US"/>
              <a:t>In another method such as </a:t>
            </a:r>
            <a:r>
              <a:rPr lang="en-GB" altLang="en-US">
                <a:latin typeface="Courier New" panose="02070309020205020404" pitchFamily="49" charset="0"/>
              </a:rPr>
              <a:t>main</a:t>
            </a:r>
            <a:r>
              <a:rPr lang="en-GB" altLang="en-US"/>
              <a:t>, write:</a:t>
            </a:r>
            <a:br>
              <a:rPr lang="en-GB" altLang="en-US"/>
            </a:br>
            <a:br>
              <a:rPr lang="en-GB" altLang="en-US" sz="800"/>
            </a:br>
            <a:r>
              <a:rPr lang="en-GB" altLang="en-US" sz="700"/>
              <a:t>	</a:t>
            </a:r>
            <a:r>
              <a:rPr lang="en-GB" altLang="en-US" b="1" i="1"/>
              <a:t>&lt;method name&gt;</a:t>
            </a:r>
            <a:r>
              <a:rPr lang="en-GB" altLang="en-US" b="1"/>
              <a:t> </a:t>
            </a:r>
            <a:r>
              <a:rPr lang="en-GB" altLang="en-US" b="1">
                <a:latin typeface="Courier New" panose="02070309020205020404" pitchFamily="49" charset="0"/>
              </a:rPr>
              <a:t>();</a:t>
            </a:r>
          </a:p>
          <a:p>
            <a:pPr>
              <a:spcBef>
                <a:spcPts val="450"/>
              </a:spcBef>
              <a:buNone/>
            </a:pPr>
            <a:endParaRPr lang="en-GB" altLang="en-US" sz="900">
              <a:solidFill>
                <a:srgbClr val="4D4D4D"/>
              </a:solidFill>
              <a:latin typeface="Courier New" panose="02070309020205020404" pitchFamily="49" charset="0"/>
            </a:endParaRPr>
          </a:p>
          <a:p>
            <a:pPr>
              <a:spcBef>
                <a:spcPts val="450"/>
              </a:spcBef>
            </a:pPr>
            <a:r>
              <a:rPr lang="en-GB" altLang="en-US"/>
              <a:t>Example:</a:t>
            </a:r>
            <a:endParaRPr lang="en-GB" altLang="en-US" sz="1800">
              <a:latin typeface="Courier New" panose="02070309020205020404" pitchFamily="49" charset="0"/>
            </a:endParaRPr>
          </a:p>
          <a:p>
            <a:pPr lvl="1">
              <a:spcBef>
                <a:spcPts val="450"/>
              </a:spcBef>
              <a:buNone/>
            </a:pPr>
            <a:r>
              <a:rPr lang="en-GB" altLang="en-US">
                <a:latin typeface="Courier New" panose="02070309020205020404" pitchFamily="49" charset="0"/>
              </a:rPr>
              <a:t>printWarning();</a:t>
            </a:r>
          </a:p>
          <a:p>
            <a:pPr lvl="1">
              <a:spcBef>
                <a:spcPts val="450"/>
              </a:spcBef>
            </a:pPr>
            <a:endParaRPr lang="en-GB" altLang="en-US" sz="900">
              <a:latin typeface="Courier New" panose="02070309020205020404" pitchFamily="49" charset="0"/>
            </a:endParaRPr>
          </a:p>
          <a:p>
            <a:pPr lvl="1">
              <a:spcBef>
                <a:spcPts val="450"/>
              </a:spcBef>
            </a:pPr>
            <a:endParaRPr lang="en-GB" altLang="en-US" sz="900">
              <a:latin typeface="Courier New" panose="02070309020205020404" pitchFamily="49" charset="0"/>
            </a:endParaRPr>
          </a:p>
          <a:p>
            <a:pPr>
              <a:spcBef>
                <a:spcPts val="450"/>
              </a:spcBef>
            </a:pPr>
            <a:r>
              <a:rPr lang="en-GB" altLang="en-US"/>
              <a:t>You can call the method multiple times.</a:t>
            </a:r>
            <a:endParaRPr lang="en-GB" altLang="en-US" sz="180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spcBef>
                <a:spcPts val="450"/>
              </a:spcBef>
              <a:buNone/>
            </a:pPr>
            <a:r>
              <a:rPr lang="en-GB" altLang="en-US">
                <a:latin typeface="Courier New" panose="02070309020205020404" pitchFamily="49" charset="0"/>
              </a:rPr>
              <a:t>printWarning();</a:t>
            </a:r>
          </a:p>
          <a:p>
            <a:pPr lvl="1">
              <a:lnSpc>
                <a:spcPct val="80000"/>
              </a:lnSpc>
              <a:spcBef>
                <a:spcPts val="450"/>
              </a:spcBef>
              <a:buNone/>
            </a:pPr>
            <a:r>
              <a:rPr lang="en-GB" altLang="en-US">
                <a:latin typeface="Courier New" panose="02070309020205020404" pitchFamily="49" charset="0"/>
              </a:rPr>
              <a:t>printWarning();</a:t>
            </a:r>
          </a:p>
          <a:p>
            <a:pPr lvl="1">
              <a:spcBef>
                <a:spcPts val="450"/>
              </a:spcBef>
              <a:buNone/>
            </a:pPr>
            <a:endParaRPr lang="en-GB" altLang="en-US" sz="800" u="sng"/>
          </a:p>
          <a:p>
            <a:pPr lvl="1">
              <a:spcBef>
                <a:spcPts val="450"/>
              </a:spcBef>
              <a:buNone/>
            </a:pPr>
            <a:r>
              <a:rPr lang="en-GB" altLang="en-US" sz="1800"/>
              <a:t>Resulting output:</a:t>
            </a:r>
          </a:p>
          <a:p>
            <a:pPr lvl="1">
              <a:lnSpc>
                <a:spcPct val="70000"/>
              </a:lnSpc>
              <a:spcBef>
                <a:spcPts val="450"/>
              </a:spcBef>
              <a:buNone/>
            </a:pPr>
            <a:r>
              <a:rPr lang="en-GB" altLang="en-US" sz="1800">
                <a:latin typeface="Courier New" panose="02070309020205020404" pitchFamily="49" charset="0"/>
              </a:rPr>
              <a:t>This product is known to cause</a:t>
            </a:r>
          </a:p>
          <a:p>
            <a:pPr lvl="1">
              <a:lnSpc>
                <a:spcPct val="70000"/>
              </a:lnSpc>
              <a:spcBef>
                <a:spcPts val="450"/>
              </a:spcBef>
              <a:buNone/>
            </a:pPr>
            <a:r>
              <a:rPr lang="en-GB" altLang="en-US" sz="1800">
                <a:latin typeface="Courier New" panose="02070309020205020404" pitchFamily="49" charset="0"/>
              </a:rPr>
              <a:t>cancer in lab rats and humans.</a:t>
            </a:r>
          </a:p>
          <a:p>
            <a:pPr lvl="1">
              <a:lnSpc>
                <a:spcPct val="70000"/>
              </a:lnSpc>
              <a:spcBef>
                <a:spcPts val="450"/>
              </a:spcBef>
              <a:buNone/>
            </a:pPr>
            <a:r>
              <a:rPr lang="en-GB" altLang="en-US" sz="1800">
                <a:latin typeface="Courier New" panose="02070309020205020404" pitchFamily="49" charset="0"/>
              </a:rPr>
              <a:t>This product is known to cause</a:t>
            </a:r>
          </a:p>
          <a:p>
            <a:pPr lvl="1">
              <a:lnSpc>
                <a:spcPct val="70000"/>
              </a:lnSpc>
              <a:spcBef>
                <a:spcPts val="450"/>
              </a:spcBef>
              <a:buNone/>
            </a:pPr>
            <a:r>
              <a:rPr lang="en-GB" altLang="en-US" sz="1800">
                <a:latin typeface="Courier New" panose="02070309020205020404" pitchFamily="49" charset="0"/>
              </a:rPr>
              <a:t>cancer in lab rats and humans.</a:t>
            </a:r>
            <a:endParaRPr lang="en-US" altLang="en-US" sz="1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FA03AF-84A8-4255-927C-916279E06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9F910-87A1-4680-A2CC-9C458C85CDAA}" type="slidenum">
              <a:rPr lang="en-US" altLang="en-US"/>
              <a:pPr/>
              <a:t>5</a:t>
            </a:fld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658" name="Rectangle 2">
            <a:extLst>
              <a:ext uri="{FF2B5EF4-FFF2-40B4-BE49-F238E27FC236}">
                <a16:creationId xmlns:a16="http://schemas.microsoft.com/office/drawing/2014/main" id="{09EA0435-8184-49E9-8DC3-3C4DDCDD4A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program w/ static method</a:t>
            </a:r>
          </a:p>
        </p:txBody>
      </p:sp>
      <p:sp>
        <p:nvSpPr>
          <p:cNvPr id="1350659" name="Rectangle 3">
            <a:extLst>
              <a:ext uri="{FF2B5EF4-FFF2-40B4-BE49-F238E27FC236}">
                <a16:creationId xmlns:a16="http://schemas.microsoft.com/office/drawing/2014/main" id="{6160ED68-1C6D-4364-8660-A68027DB5A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80000"/>
              </a:lnSpc>
              <a:spcBef>
                <a:spcPts val="450"/>
              </a:spcBef>
              <a:buNone/>
            </a:pPr>
            <a:r>
              <a:rPr lang="en-GB" altLang="en-US" sz="1600">
                <a:latin typeface="Courier New" panose="02070309020205020404" pitchFamily="49" charset="0"/>
              </a:rPr>
              <a:t>public class TwoMessages {</a:t>
            </a:r>
          </a:p>
          <a:p>
            <a:pPr>
              <a:lnSpc>
                <a:spcPct val="80000"/>
              </a:lnSpc>
              <a:spcBef>
                <a:spcPts val="450"/>
              </a:spcBef>
              <a:buNone/>
            </a:pPr>
            <a:r>
              <a:rPr lang="en-GB" altLang="en-US" sz="1600">
                <a:latin typeface="Courier New" panose="02070309020205020404" pitchFamily="49" charset="0"/>
              </a:rPr>
              <a:t>    public static void main(String[] args) {</a:t>
            </a:r>
          </a:p>
          <a:p>
            <a:pPr>
              <a:lnSpc>
                <a:spcPct val="80000"/>
              </a:lnSpc>
              <a:spcBef>
                <a:spcPts val="450"/>
              </a:spcBef>
              <a:buNone/>
            </a:pPr>
            <a:r>
              <a:rPr lang="en-GB" altLang="en-US" sz="1600" b="1">
                <a:latin typeface="Courier New" panose="02070309020205020404" pitchFamily="49" charset="0"/>
              </a:rPr>
              <a:t>        displayMessage();</a:t>
            </a:r>
          </a:p>
          <a:p>
            <a:pPr>
              <a:lnSpc>
                <a:spcPct val="80000"/>
              </a:lnSpc>
              <a:spcBef>
                <a:spcPts val="450"/>
              </a:spcBef>
              <a:buNone/>
            </a:pPr>
            <a:r>
              <a:rPr lang="en-GB" altLang="en-US" sz="1600">
                <a:latin typeface="Courier New" panose="02070309020205020404" pitchFamily="49" charset="0"/>
              </a:rPr>
              <a:t>        System.out.println();</a:t>
            </a:r>
          </a:p>
          <a:p>
            <a:pPr>
              <a:lnSpc>
                <a:spcPct val="80000"/>
              </a:lnSpc>
              <a:spcBef>
                <a:spcPts val="450"/>
              </a:spcBef>
              <a:buNone/>
            </a:pPr>
            <a:r>
              <a:rPr lang="en-GB" altLang="en-US" sz="1600" b="1">
                <a:latin typeface="Courier New" panose="02070309020205020404" pitchFamily="49" charset="0"/>
              </a:rPr>
              <a:t>        displayMessage();</a:t>
            </a:r>
          </a:p>
          <a:p>
            <a:pPr>
              <a:lnSpc>
                <a:spcPct val="80000"/>
              </a:lnSpc>
              <a:spcBef>
                <a:spcPts val="450"/>
              </a:spcBef>
              <a:buNone/>
            </a:pPr>
            <a:r>
              <a:rPr lang="en-GB" altLang="en-US" sz="1600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ts val="450"/>
              </a:spcBef>
              <a:buNone/>
            </a:pPr>
            <a:endParaRPr lang="en-GB" altLang="en-US" sz="16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450"/>
              </a:spcBef>
              <a:buNone/>
            </a:pPr>
            <a:r>
              <a:rPr lang="en-GB" altLang="en-US" sz="1600" b="1">
                <a:latin typeface="Courier New" panose="02070309020205020404" pitchFamily="49" charset="0"/>
              </a:rPr>
              <a:t>    public static void displayMessage() {</a:t>
            </a:r>
          </a:p>
          <a:p>
            <a:pPr>
              <a:lnSpc>
                <a:spcPct val="80000"/>
              </a:lnSpc>
              <a:spcBef>
                <a:spcPts val="450"/>
              </a:spcBef>
              <a:buNone/>
            </a:pPr>
            <a:r>
              <a:rPr lang="en-GB" altLang="en-US" sz="1600">
                <a:latin typeface="Courier New" panose="02070309020205020404" pitchFamily="49" charset="0"/>
              </a:rPr>
              <a:t>        System.out.println("Now this is the story all about how");</a:t>
            </a:r>
          </a:p>
          <a:p>
            <a:pPr>
              <a:lnSpc>
                <a:spcPct val="80000"/>
              </a:lnSpc>
              <a:spcBef>
                <a:spcPts val="450"/>
              </a:spcBef>
              <a:buNone/>
            </a:pPr>
            <a:r>
              <a:rPr lang="en-GB" altLang="en-US" sz="1600">
                <a:latin typeface="Courier New" panose="02070309020205020404" pitchFamily="49" charset="0"/>
              </a:rPr>
              <a:t>        System.out.println("My life got flipped turned upside-down");</a:t>
            </a:r>
          </a:p>
          <a:p>
            <a:pPr>
              <a:lnSpc>
                <a:spcPct val="80000"/>
              </a:lnSpc>
              <a:spcBef>
                <a:spcPts val="450"/>
              </a:spcBef>
              <a:buNone/>
            </a:pPr>
            <a:r>
              <a:rPr lang="en-GB" altLang="en-US" sz="1600" b="1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ts val="450"/>
              </a:spcBef>
              <a:buNone/>
            </a:pPr>
            <a:r>
              <a:rPr lang="en-GB" altLang="en-US" sz="160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450"/>
              </a:spcBef>
              <a:buNone/>
            </a:pPr>
            <a:endParaRPr lang="en-GB" altLang="en-US" sz="16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en-GB" altLang="en-US" sz="1800"/>
              <a:t>Program's output:</a:t>
            </a:r>
          </a:p>
          <a:p>
            <a:pPr>
              <a:lnSpc>
                <a:spcPct val="80000"/>
              </a:lnSpc>
              <a:spcBef>
                <a:spcPts val="150"/>
              </a:spcBef>
              <a:buNone/>
            </a:pPr>
            <a:endParaRPr lang="en-GB" altLang="en-US" sz="3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450"/>
              </a:spcBef>
              <a:buNone/>
            </a:pPr>
            <a:r>
              <a:rPr lang="en-GB" altLang="en-US" sz="1600">
                <a:latin typeface="Courier New" panose="02070309020205020404" pitchFamily="49" charset="0"/>
              </a:rPr>
              <a:t>Now this is the story all about how</a:t>
            </a:r>
          </a:p>
          <a:p>
            <a:pPr>
              <a:lnSpc>
                <a:spcPct val="80000"/>
              </a:lnSpc>
              <a:spcBef>
                <a:spcPts val="450"/>
              </a:spcBef>
              <a:buNone/>
            </a:pPr>
            <a:r>
              <a:rPr lang="en-GB" altLang="en-US" sz="1600">
                <a:latin typeface="Courier New" panose="02070309020205020404" pitchFamily="49" charset="0"/>
              </a:rPr>
              <a:t>My life got flipped turned upside-down</a:t>
            </a:r>
          </a:p>
          <a:p>
            <a:pPr>
              <a:lnSpc>
                <a:spcPct val="80000"/>
              </a:lnSpc>
              <a:spcBef>
                <a:spcPts val="450"/>
              </a:spcBef>
              <a:buNone/>
            </a:pPr>
            <a:endParaRPr lang="en-GB" altLang="en-US" sz="16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450"/>
              </a:spcBef>
              <a:buNone/>
            </a:pPr>
            <a:r>
              <a:rPr lang="en-GB" altLang="en-US" sz="1600">
                <a:latin typeface="Courier New" panose="02070309020205020404" pitchFamily="49" charset="0"/>
              </a:rPr>
              <a:t>Now this is the story all about how</a:t>
            </a:r>
          </a:p>
          <a:p>
            <a:pPr>
              <a:lnSpc>
                <a:spcPct val="80000"/>
              </a:lnSpc>
              <a:spcBef>
                <a:spcPts val="450"/>
              </a:spcBef>
              <a:buNone/>
            </a:pPr>
            <a:r>
              <a:rPr lang="en-GB" altLang="en-US" sz="1600">
                <a:latin typeface="Courier New" panose="02070309020205020404" pitchFamily="49" charset="0"/>
              </a:rPr>
              <a:t>My life got flipped turned upside-down</a:t>
            </a:r>
            <a:endParaRPr lang="en-US" altLang="en-US" sz="16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E071D1-02BD-4818-AF29-EA23E7819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BC6B-F216-4965-8FAC-098A8A3C3333}" type="slidenum">
              <a:rPr lang="en-US" altLang="en-US"/>
              <a:pPr/>
              <a:t>6</a:t>
            </a:fld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84" name="Rectangle 4">
            <a:extLst>
              <a:ext uri="{FF2B5EF4-FFF2-40B4-BE49-F238E27FC236}">
                <a16:creationId xmlns:a16="http://schemas.microsoft.com/office/drawing/2014/main" id="{CA8DEFD9-BFD6-4CD2-B4C1-CBC2585E54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Methods calling methods</a:t>
            </a:r>
            <a:endParaRPr lang="en-US" altLang="en-US"/>
          </a:p>
        </p:txBody>
      </p:sp>
      <p:sp>
        <p:nvSpPr>
          <p:cNvPr id="1351685" name="Rectangle 5">
            <a:extLst>
              <a:ext uri="{FF2B5EF4-FFF2-40B4-BE49-F238E27FC236}">
                <a16:creationId xmlns:a16="http://schemas.microsoft.com/office/drawing/2014/main" id="{E3CC7344-8DD1-409F-9329-B4DF15900A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altLang="en-US"/>
              <a:t>One static method can call another: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GB" altLang="en-US" sz="1800">
                <a:latin typeface="Courier New" panose="02070309020205020404" pitchFamily="49" charset="0"/>
              </a:rPr>
              <a:t>public class MethodsExample {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GB" altLang="en-US" sz="1800">
                <a:latin typeface="Courier New" panose="02070309020205020404" pitchFamily="49" charset="0"/>
              </a:rPr>
              <a:t>    public static void main(String[] args) {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GB" altLang="en-US" sz="1800">
                <a:latin typeface="Courier New" panose="02070309020205020404" pitchFamily="49" charset="0"/>
              </a:rPr>
              <a:t>        message1();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GB" altLang="en-US" sz="1800">
                <a:latin typeface="Courier New" panose="02070309020205020404" pitchFamily="49" charset="0"/>
              </a:rPr>
              <a:t>        message2();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GB" altLang="en-US" sz="1800">
                <a:latin typeface="Courier New" panose="02070309020205020404" pitchFamily="49" charset="0"/>
              </a:rPr>
              <a:t>        System.out.println("Done with main.");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GB" altLang="en-US" sz="1800">
                <a:latin typeface="Courier New" panose="02070309020205020404" pitchFamily="49" charset="0"/>
              </a:rPr>
              <a:t>    }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None/>
            </a:pPr>
            <a:endParaRPr lang="en-GB" altLang="en-US" sz="800">
              <a:latin typeface="Courier New" panose="02070309020205020404" pitchFamily="49" charset="0"/>
            </a:endParaRPr>
          </a:p>
          <a:p>
            <a:pPr lvl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GB" altLang="en-US" sz="1800">
                <a:latin typeface="Courier New" panose="02070309020205020404" pitchFamily="49" charset="0"/>
              </a:rPr>
              <a:t>    public static void message1() {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GB" altLang="en-US" sz="1800">
                <a:latin typeface="Courier New" panose="02070309020205020404" pitchFamily="49" charset="0"/>
              </a:rPr>
              <a:t>        System.out.println("This is message1.");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GB" altLang="en-US" sz="1800">
                <a:latin typeface="Courier New" panose="02070309020205020404" pitchFamily="49" charset="0"/>
              </a:rPr>
              <a:t>    }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None/>
            </a:pPr>
            <a:endParaRPr lang="en-GB" altLang="en-US" sz="800">
              <a:latin typeface="Courier New" panose="02070309020205020404" pitchFamily="49" charset="0"/>
            </a:endParaRPr>
          </a:p>
          <a:p>
            <a:pPr lvl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GB" altLang="en-US" sz="1800">
                <a:latin typeface="Courier New" panose="02070309020205020404" pitchFamily="49" charset="0"/>
              </a:rPr>
              <a:t>    public static void message2() {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GB" altLang="en-US" sz="1800">
                <a:latin typeface="Courier New" panose="02070309020205020404" pitchFamily="49" charset="0"/>
              </a:rPr>
              <a:t>        System.out.println("This is message2.");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GB" altLang="en-US" sz="1800" b="1">
                <a:latin typeface="Courier New" panose="02070309020205020404" pitchFamily="49" charset="0"/>
              </a:rPr>
              <a:t>        message1();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GB" altLang="en-US" sz="1800">
                <a:latin typeface="Courier New" panose="02070309020205020404" pitchFamily="49" charset="0"/>
              </a:rPr>
              <a:t>        System.out.println("Done with message2.");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GB" altLang="en-US" sz="1800">
                <a:latin typeface="Courier New" panose="02070309020205020404" pitchFamily="49" charset="0"/>
              </a:rPr>
              <a:t>    }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GB" altLang="en-US" sz="1800">
                <a:latin typeface="Courier New" panose="02070309020205020404" pitchFamily="49" charset="0"/>
              </a:rPr>
              <a:t>}</a:t>
            </a:r>
          </a:p>
          <a:p>
            <a:r>
              <a:rPr lang="en-GB" altLang="en-US"/>
              <a:t>Output: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This is message1.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This is message2.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This is message1.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Done with message2.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Done with main.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7102C5-4304-4FE2-AB85-0078F11BC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3A9C4-97B8-459F-AAC5-EBAD0944A47F}" type="slidenum">
              <a:rPr lang="en-US" altLang="en-US"/>
              <a:pPr/>
              <a:t>7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724" name="Rectangle 20">
            <a:extLst>
              <a:ext uri="{FF2B5EF4-FFF2-40B4-BE49-F238E27FC236}">
                <a16:creationId xmlns:a16="http://schemas.microsoft.com/office/drawing/2014/main" id="{36C6B3E1-90F9-4758-99C5-F040F865B5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Control flow of methods</a:t>
            </a:r>
            <a:endParaRPr lang="en-US" altLang="en-US"/>
          </a:p>
        </p:txBody>
      </p:sp>
      <p:sp>
        <p:nvSpPr>
          <p:cNvPr id="1352726" name="Rectangle 22">
            <a:extLst>
              <a:ext uri="{FF2B5EF4-FFF2-40B4-BE49-F238E27FC236}">
                <a16:creationId xmlns:a16="http://schemas.microsoft.com/office/drawing/2014/main" id="{A48EC7AF-9477-4D36-A3F8-6F6A4E66D8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altLang="en-US"/>
              <a:t>When a method is called:</a:t>
            </a:r>
          </a:p>
          <a:p>
            <a:pPr lvl="1">
              <a:lnSpc>
                <a:spcPct val="90000"/>
              </a:lnSpc>
            </a:pPr>
            <a:r>
              <a:rPr lang="en-GB" altLang="en-US"/>
              <a:t>the execution "jumps" into that method,</a:t>
            </a:r>
          </a:p>
          <a:p>
            <a:pPr lvl="1">
              <a:lnSpc>
                <a:spcPct val="90000"/>
              </a:lnSpc>
            </a:pPr>
            <a:r>
              <a:rPr lang="en-GB" altLang="en-US"/>
              <a:t>executes all of its statements, and then</a:t>
            </a:r>
          </a:p>
          <a:p>
            <a:pPr lvl="1">
              <a:lnSpc>
                <a:spcPct val="90000"/>
              </a:lnSpc>
            </a:pPr>
            <a:r>
              <a:rPr lang="en-GB" altLang="en-US"/>
              <a:t>"jumps" back to the statement after the method call.</a:t>
            </a:r>
          </a:p>
          <a:p>
            <a:pPr>
              <a:spcBef>
                <a:spcPts val="450"/>
              </a:spcBef>
              <a:buNone/>
            </a:pPr>
            <a:endParaRPr lang="en-GB" altLang="en-US" sz="1600">
              <a:latin typeface="Courier New" panose="02070309020205020404" pitchFamily="49" charset="0"/>
            </a:endParaRPr>
          </a:p>
          <a:p>
            <a:pPr>
              <a:spcBef>
                <a:spcPts val="450"/>
              </a:spcBef>
              <a:buNone/>
            </a:pPr>
            <a:r>
              <a:rPr lang="en-GB" altLang="en-US" sz="1600">
                <a:latin typeface="Courier New" panose="02070309020205020404" pitchFamily="49" charset="0"/>
              </a:rPr>
              <a:t>public class MethodsExample {</a:t>
            </a:r>
          </a:p>
          <a:p>
            <a:pPr>
              <a:spcBef>
                <a:spcPts val="450"/>
              </a:spcBef>
              <a:buNone/>
            </a:pPr>
            <a:r>
              <a:rPr lang="en-GB" altLang="en-US" sz="1600">
                <a:latin typeface="Courier New" panose="02070309020205020404" pitchFamily="49" charset="0"/>
              </a:rPr>
              <a:t>    public static void main(String[] args) {</a:t>
            </a:r>
          </a:p>
          <a:p>
            <a:pPr>
              <a:spcBef>
                <a:spcPts val="450"/>
              </a:spcBef>
              <a:buNone/>
            </a:pPr>
            <a:r>
              <a:rPr lang="en-GB" altLang="en-US" sz="1600">
                <a:latin typeface="Courier New" panose="02070309020205020404" pitchFamily="49" charset="0"/>
              </a:rPr>
              <a:t>        </a:t>
            </a:r>
            <a:r>
              <a:rPr lang="en-GB" altLang="en-US" sz="1600" b="1">
                <a:latin typeface="Courier New" panose="02070309020205020404" pitchFamily="49" charset="0"/>
              </a:rPr>
              <a:t>message1();</a:t>
            </a:r>
          </a:p>
          <a:p>
            <a:pPr>
              <a:spcBef>
                <a:spcPts val="450"/>
              </a:spcBef>
              <a:buNone/>
            </a:pPr>
            <a:r>
              <a:rPr lang="en-GB" altLang="en-US" sz="1600">
                <a:latin typeface="Courier New" panose="02070309020205020404" pitchFamily="49" charset="0"/>
              </a:rPr>
              <a:t>        </a:t>
            </a:r>
          </a:p>
          <a:p>
            <a:pPr>
              <a:spcBef>
                <a:spcPts val="450"/>
              </a:spcBef>
              <a:buNone/>
            </a:pPr>
            <a:r>
              <a:rPr lang="en-GB" altLang="en-US" sz="1600">
                <a:latin typeface="Courier New" panose="02070309020205020404" pitchFamily="49" charset="0"/>
              </a:rPr>
              <a:t>       </a:t>
            </a:r>
          </a:p>
          <a:p>
            <a:pPr>
              <a:spcBef>
                <a:spcPts val="450"/>
              </a:spcBef>
              <a:buNone/>
            </a:pPr>
            <a:r>
              <a:rPr lang="en-GB" altLang="en-US" sz="1600">
                <a:latin typeface="Courier New" panose="02070309020205020404" pitchFamily="49" charset="0"/>
              </a:rPr>
              <a:t>        </a:t>
            </a:r>
            <a:r>
              <a:rPr lang="en-GB" altLang="en-US" sz="1600" b="1">
                <a:latin typeface="Courier New" panose="02070309020205020404" pitchFamily="49" charset="0"/>
              </a:rPr>
              <a:t>message2();</a:t>
            </a:r>
          </a:p>
          <a:p>
            <a:pPr>
              <a:spcBef>
                <a:spcPts val="450"/>
              </a:spcBef>
              <a:buNone/>
            </a:pPr>
            <a:endParaRPr lang="en-GB" altLang="en-US" sz="1600">
              <a:latin typeface="Courier New" panose="02070309020205020404" pitchFamily="49" charset="0"/>
            </a:endParaRPr>
          </a:p>
          <a:p>
            <a:pPr>
              <a:spcBef>
                <a:spcPts val="450"/>
              </a:spcBef>
              <a:buNone/>
            </a:pPr>
            <a:endParaRPr lang="en-GB" altLang="en-US" sz="1600">
              <a:latin typeface="Courier New" panose="02070309020205020404" pitchFamily="49" charset="0"/>
            </a:endParaRPr>
          </a:p>
          <a:p>
            <a:pPr>
              <a:spcBef>
                <a:spcPts val="450"/>
              </a:spcBef>
              <a:buNone/>
            </a:pPr>
            <a:r>
              <a:rPr lang="en-GB" altLang="en-US" sz="1600">
                <a:latin typeface="Courier New" panose="02070309020205020404" pitchFamily="49" charset="0"/>
              </a:rPr>
              <a:t>        System.out.println("Done with main.");</a:t>
            </a:r>
          </a:p>
          <a:p>
            <a:pPr>
              <a:spcBef>
                <a:spcPts val="450"/>
              </a:spcBef>
              <a:buNone/>
            </a:pPr>
            <a:r>
              <a:rPr lang="en-GB" altLang="en-US" sz="1600">
                <a:latin typeface="Courier New" panose="02070309020205020404" pitchFamily="49" charset="0"/>
              </a:rPr>
              <a:t>    }</a:t>
            </a:r>
          </a:p>
          <a:p>
            <a:pPr>
              <a:spcBef>
                <a:spcPts val="450"/>
              </a:spcBef>
              <a:buNone/>
            </a:pPr>
            <a:endParaRPr lang="en-GB" altLang="en-US" sz="1600">
              <a:latin typeface="Courier New" panose="02070309020205020404" pitchFamily="49" charset="0"/>
            </a:endParaRPr>
          </a:p>
          <a:p>
            <a:pPr>
              <a:spcBef>
                <a:spcPts val="450"/>
              </a:spcBef>
              <a:buNone/>
            </a:pPr>
            <a:r>
              <a:rPr lang="en-GB" altLang="en-US" sz="1600">
                <a:latin typeface="Courier New" panose="02070309020205020404" pitchFamily="49" charset="0"/>
              </a:rPr>
              <a:t>    ...</a:t>
            </a:r>
          </a:p>
          <a:p>
            <a:pPr>
              <a:spcBef>
                <a:spcPts val="450"/>
              </a:spcBef>
              <a:buNone/>
            </a:pPr>
            <a:r>
              <a:rPr lang="en-GB" altLang="en-US" sz="1600">
                <a:latin typeface="Courier New" panose="02070309020205020404" pitchFamily="49" charset="0"/>
              </a:rPr>
              <a:t>}</a:t>
            </a:r>
            <a:endParaRPr lang="en-US" altLang="en-US" sz="1800"/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54F104EE-6FA5-43CA-8A51-74E859DC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FA950-8394-4AF7-BB6E-7D339E1E4AA3}" type="slidenum">
              <a:rPr lang="en-US" altLang="en-US"/>
              <a:pPr/>
              <a:t>8</a:t>
            </a:fld>
            <a:endParaRPr lang="en-US" altLang="en-US"/>
          </a:p>
        </p:txBody>
      </p:sp>
      <p:grpSp>
        <p:nvGrpSpPr>
          <p:cNvPr id="1352723" name="Group 19">
            <a:extLst>
              <a:ext uri="{FF2B5EF4-FFF2-40B4-BE49-F238E27FC236}">
                <a16:creationId xmlns:a16="http://schemas.microsoft.com/office/drawing/2014/main" id="{D59BAE18-A641-4D30-8DB5-1D2F9CBCFB3D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3505201"/>
            <a:ext cx="7848600" cy="747713"/>
            <a:chOff x="672" y="2208"/>
            <a:chExt cx="4944" cy="471"/>
          </a:xfrm>
        </p:grpSpPr>
        <p:sp>
          <p:nvSpPr>
            <p:cNvPr id="1352709" name="Text Box 5">
              <a:extLst>
                <a:ext uri="{FF2B5EF4-FFF2-40B4-BE49-F238E27FC236}">
                  <a16:creationId xmlns:a16="http://schemas.microsoft.com/office/drawing/2014/main" id="{86C5D9D9-77A9-4527-84B9-5CE6BD3308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0" y="2208"/>
              <a:ext cx="3206" cy="4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ts val="450"/>
                </a:spcBef>
                <a:buClr>
                  <a:srgbClr val="808080"/>
                </a:buClr>
                <a:buSzPct val="60000"/>
              </a:pPr>
              <a:r>
                <a:rPr lang="en-GB" altLang="en-US" sz="1400">
                  <a:latin typeface="Courier New" panose="02070309020205020404" pitchFamily="49" charset="0"/>
                </a:rPr>
                <a:t>public static void message1() {</a:t>
              </a:r>
            </a:p>
            <a:p>
              <a:pPr>
                <a:lnSpc>
                  <a:spcPct val="80000"/>
                </a:lnSpc>
                <a:spcBef>
                  <a:spcPts val="450"/>
                </a:spcBef>
                <a:buClr>
                  <a:srgbClr val="808080"/>
                </a:buClr>
                <a:buSzPct val="60000"/>
              </a:pPr>
              <a:r>
                <a:rPr lang="en-GB" altLang="en-US" sz="1400">
                  <a:latin typeface="Courier New" panose="02070309020205020404" pitchFamily="49" charset="0"/>
                </a:rPr>
                <a:t>    System.out.println("This is message1.");</a:t>
              </a:r>
            </a:p>
            <a:p>
              <a:pPr>
                <a:lnSpc>
                  <a:spcPct val="80000"/>
                </a:lnSpc>
                <a:spcBef>
                  <a:spcPts val="450"/>
                </a:spcBef>
                <a:buClr>
                  <a:srgbClr val="808080"/>
                </a:buClr>
                <a:buSzPct val="60000"/>
              </a:pPr>
              <a:r>
                <a:rPr lang="en-GB" altLang="en-US" sz="1400">
                  <a:latin typeface="Courier New" panose="02070309020205020404" pitchFamily="49" charset="0"/>
                </a:rPr>
                <a:t>}</a:t>
              </a:r>
              <a:endParaRPr lang="en-US" altLang="en-US" sz="1400">
                <a:latin typeface="Courier New" panose="02070309020205020404" pitchFamily="49" charset="0"/>
              </a:endParaRPr>
            </a:p>
          </p:txBody>
        </p:sp>
        <p:sp>
          <p:nvSpPr>
            <p:cNvPr id="1352710" name="Line 6">
              <a:extLst>
                <a:ext uri="{FF2B5EF4-FFF2-40B4-BE49-F238E27FC236}">
                  <a16:creationId xmlns:a16="http://schemas.microsoft.com/office/drawing/2014/main" id="{61E6CA9C-F877-47B0-A02A-6650EA14DF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256"/>
              <a:ext cx="1200" cy="144"/>
            </a:xfrm>
            <a:prstGeom prst="line">
              <a:avLst/>
            </a:prstGeom>
            <a:noFill/>
            <a:ln w="9525">
              <a:solidFill>
                <a:srgbClr val="003399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52711" name="Line 7">
              <a:extLst>
                <a:ext uri="{FF2B5EF4-FFF2-40B4-BE49-F238E27FC236}">
                  <a16:creationId xmlns:a16="http://schemas.microsoft.com/office/drawing/2014/main" id="{D738A396-9BBF-4316-966A-5D9975E423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72" y="2400"/>
              <a:ext cx="1776" cy="144"/>
            </a:xfrm>
            <a:prstGeom prst="line">
              <a:avLst/>
            </a:prstGeom>
            <a:noFill/>
            <a:ln w="9525">
              <a:solidFill>
                <a:srgbClr val="003399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352722" name="Group 18">
            <a:extLst>
              <a:ext uri="{FF2B5EF4-FFF2-40B4-BE49-F238E27FC236}">
                <a16:creationId xmlns:a16="http://schemas.microsoft.com/office/drawing/2014/main" id="{31D26FEB-0796-422C-84AA-502D65902247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4343401"/>
            <a:ext cx="7772400" cy="1457325"/>
            <a:chOff x="720" y="2736"/>
            <a:chExt cx="4896" cy="918"/>
          </a:xfrm>
        </p:grpSpPr>
        <p:sp>
          <p:nvSpPr>
            <p:cNvPr id="1352713" name="Text Box 9">
              <a:extLst>
                <a:ext uri="{FF2B5EF4-FFF2-40B4-BE49-F238E27FC236}">
                  <a16:creationId xmlns:a16="http://schemas.microsoft.com/office/drawing/2014/main" id="{DB911F0B-B98E-497F-A830-010F50585A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2" y="2736"/>
              <a:ext cx="3214" cy="9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ts val="450"/>
                </a:spcBef>
                <a:buClr>
                  <a:srgbClr val="808080"/>
                </a:buClr>
                <a:buSzPct val="60000"/>
              </a:pPr>
              <a:r>
                <a:rPr lang="en-GB" altLang="en-US" sz="1400">
                  <a:latin typeface="Courier New" panose="02070309020205020404" pitchFamily="49" charset="0"/>
                </a:rPr>
                <a:t>public static void message2() {</a:t>
              </a:r>
            </a:p>
            <a:p>
              <a:pPr>
                <a:lnSpc>
                  <a:spcPct val="80000"/>
                </a:lnSpc>
                <a:spcBef>
                  <a:spcPts val="450"/>
                </a:spcBef>
                <a:buClr>
                  <a:srgbClr val="808080"/>
                </a:buClr>
                <a:buSzPct val="60000"/>
              </a:pPr>
              <a:r>
                <a:rPr lang="en-GB" altLang="en-US" sz="1400">
                  <a:latin typeface="Courier New" panose="02070309020205020404" pitchFamily="49" charset="0"/>
                </a:rPr>
                <a:t>    System.out.println("This is message2.");</a:t>
              </a:r>
            </a:p>
            <a:p>
              <a:pPr>
                <a:lnSpc>
                  <a:spcPct val="80000"/>
                </a:lnSpc>
                <a:spcBef>
                  <a:spcPts val="450"/>
                </a:spcBef>
                <a:buClr>
                  <a:srgbClr val="808080"/>
                </a:buClr>
                <a:buSzPct val="60000"/>
              </a:pPr>
              <a:r>
                <a:rPr lang="en-GB" altLang="en-US" sz="1400" b="1">
                  <a:latin typeface="Courier New" panose="02070309020205020404" pitchFamily="49" charset="0"/>
                </a:rPr>
                <a:t>    message1();</a:t>
              </a:r>
            </a:p>
            <a:p>
              <a:pPr>
                <a:lnSpc>
                  <a:spcPct val="80000"/>
                </a:lnSpc>
                <a:spcBef>
                  <a:spcPts val="450"/>
                </a:spcBef>
                <a:buClr>
                  <a:srgbClr val="808080"/>
                </a:buClr>
                <a:buSzPct val="60000"/>
              </a:pPr>
              <a:endParaRPr lang="en-GB" altLang="en-US" sz="1400">
                <a:latin typeface="Courier New" panose="02070309020205020404" pitchFamily="49" charset="0"/>
              </a:endParaRPr>
            </a:p>
            <a:p>
              <a:pPr>
                <a:lnSpc>
                  <a:spcPct val="80000"/>
                </a:lnSpc>
                <a:spcBef>
                  <a:spcPts val="450"/>
                </a:spcBef>
                <a:buClr>
                  <a:srgbClr val="808080"/>
                </a:buClr>
                <a:buSzPct val="60000"/>
              </a:pPr>
              <a:r>
                <a:rPr lang="en-GB" altLang="en-US" sz="1400">
                  <a:latin typeface="Courier New" panose="02070309020205020404" pitchFamily="49" charset="0"/>
                </a:rPr>
                <a:t>    System.out.println("Done with message2.");</a:t>
              </a:r>
            </a:p>
            <a:p>
              <a:pPr>
                <a:lnSpc>
                  <a:spcPct val="80000"/>
                </a:lnSpc>
                <a:spcBef>
                  <a:spcPts val="450"/>
                </a:spcBef>
                <a:buClr>
                  <a:srgbClr val="808080"/>
                </a:buClr>
                <a:buSzPct val="60000"/>
              </a:pPr>
              <a:r>
                <a:rPr lang="en-GB" altLang="en-US" sz="1400">
                  <a:latin typeface="Courier New" panose="02070309020205020404" pitchFamily="49" charset="0"/>
                </a:rPr>
                <a:t>}</a:t>
              </a:r>
            </a:p>
          </p:txBody>
        </p:sp>
        <p:sp>
          <p:nvSpPr>
            <p:cNvPr id="1352714" name="Line 10">
              <a:extLst>
                <a:ext uri="{FF2B5EF4-FFF2-40B4-BE49-F238E27FC236}">
                  <a16:creationId xmlns:a16="http://schemas.microsoft.com/office/drawing/2014/main" id="{746DEB9A-26FA-4411-B2BD-54F2E8F5AD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784"/>
              <a:ext cx="1152" cy="144"/>
            </a:xfrm>
            <a:prstGeom prst="line">
              <a:avLst/>
            </a:prstGeom>
            <a:noFill/>
            <a:ln w="9525">
              <a:solidFill>
                <a:srgbClr val="003399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52720" name="Line 16">
              <a:extLst>
                <a:ext uri="{FF2B5EF4-FFF2-40B4-BE49-F238E27FC236}">
                  <a16:creationId xmlns:a16="http://schemas.microsoft.com/office/drawing/2014/main" id="{459C2F68-7C89-4177-85A2-1236B715FC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20" y="2880"/>
              <a:ext cx="1728" cy="624"/>
            </a:xfrm>
            <a:prstGeom prst="line">
              <a:avLst/>
            </a:prstGeom>
            <a:noFill/>
            <a:ln w="9525">
              <a:solidFill>
                <a:srgbClr val="003399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352725" name="Group 21">
            <a:extLst>
              <a:ext uri="{FF2B5EF4-FFF2-40B4-BE49-F238E27FC236}">
                <a16:creationId xmlns:a16="http://schemas.microsoft.com/office/drawing/2014/main" id="{01EC5008-1564-47C6-8BBB-8C7B5E8C0981}"/>
              </a:ext>
            </a:extLst>
          </p:cNvPr>
          <p:cNvGrpSpPr>
            <a:grpSpLocks/>
          </p:cNvGrpSpPr>
          <p:nvPr/>
        </p:nvGrpSpPr>
        <p:grpSpPr bwMode="auto">
          <a:xfrm>
            <a:off x="5492750" y="5029201"/>
            <a:ext cx="4910138" cy="1622425"/>
            <a:chOff x="2500" y="3168"/>
            <a:chExt cx="3093" cy="1022"/>
          </a:xfrm>
        </p:grpSpPr>
        <p:sp>
          <p:nvSpPr>
            <p:cNvPr id="1352716" name="Text Box 12">
              <a:extLst>
                <a:ext uri="{FF2B5EF4-FFF2-40B4-BE49-F238E27FC236}">
                  <a16:creationId xmlns:a16="http://schemas.microsoft.com/office/drawing/2014/main" id="{D037E8A5-091A-4998-9612-9071BA541F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" y="3719"/>
              <a:ext cx="3093" cy="4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  <a:spcBef>
                  <a:spcPts val="450"/>
                </a:spcBef>
                <a:buClr>
                  <a:srgbClr val="808080"/>
                </a:buClr>
                <a:buSzPct val="60000"/>
              </a:pPr>
              <a:r>
                <a:rPr lang="en-GB" altLang="en-US" sz="1400">
                  <a:latin typeface="Courier New" panose="02070309020205020404" pitchFamily="49" charset="0"/>
                </a:rPr>
                <a:t>public static void message1() {</a:t>
              </a:r>
            </a:p>
            <a:p>
              <a:pPr>
                <a:lnSpc>
                  <a:spcPct val="80000"/>
                </a:lnSpc>
                <a:spcBef>
                  <a:spcPts val="450"/>
                </a:spcBef>
                <a:buClr>
                  <a:srgbClr val="808080"/>
                </a:buClr>
                <a:buSzPct val="60000"/>
              </a:pPr>
              <a:r>
                <a:rPr lang="en-GB" altLang="en-US" sz="1400">
                  <a:latin typeface="Courier New" panose="02070309020205020404" pitchFamily="49" charset="0"/>
                </a:rPr>
                <a:t>    System.out.println("This is message1.");</a:t>
              </a:r>
            </a:p>
            <a:p>
              <a:pPr>
                <a:lnSpc>
                  <a:spcPct val="80000"/>
                </a:lnSpc>
                <a:spcBef>
                  <a:spcPts val="450"/>
                </a:spcBef>
                <a:buClr>
                  <a:srgbClr val="808080"/>
                </a:buClr>
                <a:buSzPct val="60000"/>
              </a:pPr>
              <a:r>
                <a:rPr lang="en-GB" altLang="en-US" sz="1400">
                  <a:latin typeface="Courier New" panose="02070309020205020404" pitchFamily="49" charset="0"/>
                </a:rPr>
                <a:t>}</a:t>
              </a:r>
              <a:endParaRPr lang="en-US" altLang="en-US" sz="1400">
                <a:latin typeface="Courier New" panose="02070309020205020404" pitchFamily="49" charset="0"/>
              </a:endParaRPr>
            </a:p>
          </p:txBody>
        </p:sp>
        <p:sp>
          <p:nvSpPr>
            <p:cNvPr id="1352717" name="Line 13">
              <a:extLst>
                <a:ext uri="{FF2B5EF4-FFF2-40B4-BE49-F238E27FC236}">
                  <a16:creationId xmlns:a16="http://schemas.microsoft.com/office/drawing/2014/main" id="{ED4F9FCE-236B-4A35-95BF-A5F05A5B43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2" y="3168"/>
              <a:ext cx="528" cy="720"/>
            </a:xfrm>
            <a:prstGeom prst="line">
              <a:avLst/>
            </a:prstGeom>
            <a:noFill/>
            <a:ln w="9525">
              <a:solidFill>
                <a:srgbClr val="003399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52718" name="Line 14">
              <a:extLst>
                <a:ext uri="{FF2B5EF4-FFF2-40B4-BE49-F238E27FC236}">
                  <a16:creationId xmlns:a16="http://schemas.microsoft.com/office/drawing/2014/main" id="{F6CA50C4-A85B-44E2-A163-D2BEAF34EC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92" y="3168"/>
              <a:ext cx="144" cy="912"/>
            </a:xfrm>
            <a:prstGeom prst="line">
              <a:avLst/>
            </a:prstGeom>
            <a:noFill/>
            <a:ln w="9525">
              <a:solidFill>
                <a:srgbClr val="003399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52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52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52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52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52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52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754" name="Rectangle 2">
            <a:extLst>
              <a:ext uri="{FF2B5EF4-FFF2-40B4-BE49-F238E27FC236}">
                <a16:creationId xmlns:a16="http://schemas.microsoft.com/office/drawing/2014/main" id="{96AECC6B-1553-47CD-88E6-6550C6A046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When to use static methods</a:t>
            </a:r>
          </a:p>
        </p:txBody>
      </p:sp>
      <p:sp>
        <p:nvSpPr>
          <p:cNvPr id="1354755" name="Rectangle 3">
            <a:extLst>
              <a:ext uri="{FF2B5EF4-FFF2-40B4-BE49-F238E27FC236}">
                <a16:creationId xmlns:a16="http://schemas.microsoft.com/office/drawing/2014/main" id="{4E0099E7-1558-40AC-AC34-548775DA89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en-US"/>
              <a:t>Place statements into a static method if:</a:t>
            </a:r>
          </a:p>
          <a:p>
            <a:pPr lvl="1">
              <a:lnSpc>
                <a:spcPct val="110000"/>
              </a:lnSpc>
            </a:pPr>
            <a:r>
              <a:rPr lang="en-US" altLang="en-US"/>
              <a:t>The statements are related to each other and</a:t>
            </a:r>
            <a:br>
              <a:rPr lang="en-US" altLang="en-US"/>
            </a:br>
            <a:r>
              <a:rPr lang="en-US" altLang="en-US"/>
              <a:t>form a part of the program's structure, or</a:t>
            </a:r>
          </a:p>
          <a:p>
            <a:pPr lvl="1">
              <a:lnSpc>
                <a:spcPct val="110000"/>
              </a:lnSpc>
            </a:pPr>
            <a:r>
              <a:rPr lang="en-US" altLang="en-US"/>
              <a:t>The statements are repeated in the program.</a:t>
            </a:r>
          </a:p>
          <a:p>
            <a:pPr lvl="1">
              <a:lnSpc>
                <a:spcPct val="110000"/>
              </a:lnSpc>
            </a:pPr>
            <a:endParaRPr lang="en-US" altLang="en-US"/>
          </a:p>
          <a:p>
            <a:pPr>
              <a:lnSpc>
                <a:spcPct val="110000"/>
              </a:lnSpc>
            </a:pPr>
            <a:r>
              <a:rPr lang="en-US" altLang="en-US"/>
              <a:t>You need not create static methods for:</a:t>
            </a:r>
          </a:p>
          <a:p>
            <a:pPr lvl="1">
              <a:lnSpc>
                <a:spcPct val="110000"/>
              </a:lnSpc>
            </a:pPr>
            <a:r>
              <a:rPr lang="en-US" altLang="en-US"/>
              <a:t>Individual statements only occurring once in the program.</a:t>
            </a:r>
            <a:br>
              <a:rPr lang="en-US" altLang="en-US"/>
            </a:br>
            <a:r>
              <a:rPr lang="en-US" altLang="en-US"/>
              <a:t>(A single println in a method does not improve the program.)</a:t>
            </a:r>
          </a:p>
          <a:p>
            <a:pPr lvl="1">
              <a:lnSpc>
                <a:spcPct val="110000"/>
              </a:lnSpc>
            </a:pPr>
            <a:r>
              <a:rPr lang="en-US" altLang="en-US"/>
              <a:t>Unrelated or weakly related statements.</a:t>
            </a:r>
            <a:br>
              <a:rPr lang="en-US" altLang="en-US"/>
            </a:br>
            <a:r>
              <a:rPr lang="en-US" altLang="en-US"/>
              <a:t>(Consider splitting the method into two smaller methods.)</a:t>
            </a:r>
          </a:p>
          <a:p>
            <a:pPr lvl="1">
              <a:lnSpc>
                <a:spcPct val="110000"/>
              </a:lnSpc>
            </a:pPr>
            <a:r>
              <a:rPr lang="en-US" altLang="en-US"/>
              <a:t>Only blank lines.</a:t>
            </a:r>
            <a:br>
              <a:rPr lang="en-US" altLang="en-US"/>
            </a:br>
            <a:r>
              <a:rPr lang="en-US" altLang="en-US"/>
              <a:t>(Blank </a:t>
            </a:r>
            <a:r>
              <a:rPr lang="en-US" altLang="en-US">
                <a:latin typeface="Courier New" panose="02070309020205020404" pitchFamily="49" charset="0"/>
              </a:rPr>
              <a:t>println</a:t>
            </a:r>
            <a:r>
              <a:rPr lang="en-US" altLang="en-US"/>
              <a:t> statements can go in the </a:t>
            </a:r>
            <a:r>
              <a:rPr lang="en-US" altLang="en-US">
                <a:latin typeface="Courier New" panose="02070309020205020404" pitchFamily="49" charset="0"/>
              </a:rPr>
              <a:t>main</a:t>
            </a:r>
            <a:r>
              <a:rPr lang="en-US" altLang="en-US"/>
              <a:t> method.)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8A64BD-9749-49CD-8FC1-F7924F5D8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923F-A541-45FC-A48C-2AFBED67A97E}" type="slidenum">
              <a:rPr lang="en-US" altLang="en-US"/>
              <a:pPr/>
              <a:t>9</a:t>
            </a:fld>
            <a:endParaRPr lang="en-US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{620EEC6A-4A4C-44FE-8B9B-0BD61703F29B}tf04033919</Template>
  <TotalTime>2</TotalTime>
  <Words>2808</Words>
  <Application>Microsoft Office PowerPoint</Application>
  <PresentationFormat>Widescreen</PresentationFormat>
  <Paragraphs>600</Paragraphs>
  <Slides>26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Courier New</vt:lpstr>
      <vt:lpstr>Tw Cen MT</vt:lpstr>
      <vt:lpstr>Verdana</vt:lpstr>
      <vt:lpstr>Wingdings</vt:lpstr>
      <vt:lpstr>Circuit</vt:lpstr>
      <vt:lpstr>Method and methods calls</vt:lpstr>
      <vt:lpstr>A program with redundancy</vt:lpstr>
      <vt:lpstr>Static methods</vt:lpstr>
      <vt:lpstr>Declaring a static method</vt:lpstr>
      <vt:lpstr>Calling a static method</vt:lpstr>
      <vt:lpstr>A program w/ static method</vt:lpstr>
      <vt:lpstr>Methods calling methods</vt:lpstr>
      <vt:lpstr>Control flow of methods</vt:lpstr>
      <vt:lpstr>When to use static methods</vt:lpstr>
      <vt:lpstr>Static method questions</vt:lpstr>
      <vt:lpstr>Static methods question</vt:lpstr>
      <vt:lpstr>Problem-solving methodology</vt:lpstr>
      <vt:lpstr>Program, version 1</vt:lpstr>
      <vt:lpstr>Problem-solving 2</vt:lpstr>
      <vt:lpstr>Problem-solving 2 answer</vt:lpstr>
      <vt:lpstr>Program, version 2</vt:lpstr>
      <vt:lpstr>Program, version 2, cont'd.</vt:lpstr>
      <vt:lpstr>Problem-solving 3</vt:lpstr>
      <vt:lpstr>Problem-solving 3 answer</vt:lpstr>
      <vt:lpstr>Program, version 3</vt:lpstr>
      <vt:lpstr>Program, version 3, cont'd.</vt:lpstr>
      <vt:lpstr>Another example</vt:lpstr>
      <vt:lpstr>Details about identifiers</vt:lpstr>
      <vt:lpstr>Comments example</vt:lpstr>
      <vt:lpstr>How to comment: methods</vt:lpstr>
      <vt:lpstr>Commented Figures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 and methods calls</dc:title>
  <dc:creator>Louis Henry</dc:creator>
  <cp:lastModifiedBy>Louis Henry</cp:lastModifiedBy>
  <cp:revision>1</cp:revision>
  <dcterms:created xsi:type="dcterms:W3CDTF">2020-02-19T06:47:18Z</dcterms:created>
  <dcterms:modified xsi:type="dcterms:W3CDTF">2020-02-19T06:50:17Z</dcterms:modified>
</cp:coreProperties>
</file>