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34DF6-14C6-477B-ACAD-E0CBA52A694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1FA21-2BFB-462C-A24F-616B9C73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3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86733-DDDE-40FA-B7B7-9B6D5C714E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97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86733-DDDE-40FA-B7B7-9B6D5C714E1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97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4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003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9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876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7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1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7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6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9739-A16C-44A4-B4ED-52CC4C9C820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8BC682-E0A9-4F91-8BAE-9C989F4D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1. Number Systems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9525000" y="57912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/>
              <a:t>Chapt. 2</a:t>
            </a: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7620000" y="4038600"/>
            <a:ext cx="2362200" cy="1066800"/>
          </a:xfrm>
          <a:prstGeom prst="wedgeRoundRectCallout">
            <a:avLst>
              <a:gd name="adj1" fmla="val 48319"/>
              <a:gd name="adj2" fmla="val 110565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Location in course textbook</a:t>
            </a:r>
          </a:p>
        </p:txBody>
      </p:sp>
    </p:spTree>
    <p:extLst>
      <p:ext uri="{BB962C8B-B14F-4D97-AF65-F5344CB8AC3E}">
        <p14:creationId xmlns:p14="http://schemas.microsoft.com/office/powerpoint/2010/main" val="8386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Decimal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30052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30053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30054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V="1">
            <a:off x="4038600" y="2708275"/>
            <a:ext cx="0" cy="1295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1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Decimal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Multiply each bit by 2</a:t>
            </a:r>
            <a:r>
              <a:rPr lang="en-US" altLang="en-US" sz="2900" i="1" baseline="30000"/>
              <a:t>n</a:t>
            </a:r>
            <a:r>
              <a:rPr lang="en-US" altLang="en-US"/>
              <a:t>, where </a:t>
            </a:r>
            <a:r>
              <a:rPr lang="en-US" altLang="en-US" i="1"/>
              <a:t>n</a:t>
            </a:r>
            <a:r>
              <a:rPr lang="en-US" altLang="en-US"/>
              <a:t> is the “weight” of the bit</a:t>
            </a:r>
          </a:p>
          <a:p>
            <a:pPr lvl="1"/>
            <a:r>
              <a:rPr lang="en-US" altLang="en-US"/>
              <a:t>The weight is the position of the bit, starting from 0 on the right</a:t>
            </a:r>
          </a:p>
          <a:p>
            <a:pPr lvl="1"/>
            <a:r>
              <a:rPr lang="en-US" altLang="en-US"/>
              <a:t>Add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981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352800" y="2438400"/>
            <a:ext cx="6629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101011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=&gt; 	1 x 2</a:t>
            </a:r>
            <a:r>
              <a:rPr lang="en-US" altLang="en-US" baseline="30000">
                <a:latin typeface="Courier New" panose="02070309020205020404" pitchFamily="49" charset="0"/>
              </a:rPr>
              <a:t>0</a:t>
            </a:r>
            <a:r>
              <a:rPr lang="en-US" altLang="en-US">
                <a:latin typeface="Courier New" panose="02070309020205020404" pitchFamily="49" charset="0"/>
              </a:rPr>
              <a:t> = 	 1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			1 x 2</a:t>
            </a:r>
            <a:r>
              <a:rPr lang="en-US" altLang="en-US" baseline="30000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 =	 2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			0 x 2</a:t>
            </a:r>
            <a:r>
              <a:rPr lang="en-US" altLang="en-US" baseline="30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= 	 0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			1 x 2</a:t>
            </a:r>
            <a:r>
              <a:rPr lang="en-US" altLang="en-US" baseline="30000">
                <a:latin typeface="Courier New" panose="02070309020205020404" pitchFamily="49" charset="0"/>
              </a:rPr>
              <a:t>3</a:t>
            </a:r>
            <a:r>
              <a:rPr lang="en-US" altLang="en-US">
                <a:latin typeface="Courier New" panose="02070309020205020404" pitchFamily="49" charset="0"/>
              </a:rPr>
              <a:t> = 	 8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			0 x 2</a:t>
            </a:r>
            <a:r>
              <a:rPr lang="en-US" altLang="en-US" baseline="30000">
                <a:latin typeface="Courier New" panose="02070309020205020404" pitchFamily="49" charset="0"/>
              </a:rPr>
              <a:t>4</a:t>
            </a:r>
            <a:r>
              <a:rPr lang="en-US" altLang="en-US">
                <a:latin typeface="Courier New" panose="02070309020205020404" pitchFamily="49" charset="0"/>
              </a:rPr>
              <a:t> =	 0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			1 x 2</a:t>
            </a:r>
            <a:r>
              <a:rPr lang="en-US" altLang="en-US" baseline="30000">
                <a:latin typeface="Courier New" panose="02070309020205020404" pitchFamily="49" charset="0"/>
              </a:rPr>
              <a:t>5</a:t>
            </a:r>
            <a:r>
              <a:rPr lang="en-US" altLang="en-US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									43</a:t>
            </a:r>
            <a:r>
              <a:rPr lang="en-US" altLang="en-US" baseline="-25000">
                <a:latin typeface="Courier New" panose="02070309020205020404" pitchFamily="49" charset="0"/>
              </a:rPr>
              <a:t>10</a:t>
            </a:r>
            <a:r>
              <a:rPr lang="en-US" altLang="en-US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		</a:t>
            </a: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7391400" y="4724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3549650" y="1266825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Bit “0”</a:t>
            </a:r>
          </a:p>
        </p:txBody>
      </p:sp>
    </p:spTree>
    <p:extLst>
      <p:ext uri="{BB962C8B-B14F-4D97-AF65-F5344CB8AC3E}">
        <p14:creationId xmlns:p14="http://schemas.microsoft.com/office/powerpoint/2010/main" val="195275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Decimal</a:t>
            </a:r>
          </a:p>
        </p:txBody>
      </p:sp>
      <p:sp>
        <p:nvSpPr>
          <p:cNvPr id="133123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rot="16200000" flipV="1">
            <a:off x="6076950" y="1619250"/>
            <a:ext cx="0" cy="13335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Decimal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Multiply each bit by 8</a:t>
            </a:r>
            <a:r>
              <a:rPr lang="en-US" altLang="en-US" sz="2900" i="1" baseline="30000"/>
              <a:t>n</a:t>
            </a:r>
            <a:r>
              <a:rPr lang="en-US" altLang="en-US"/>
              <a:t>, where </a:t>
            </a:r>
            <a:r>
              <a:rPr lang="en-US" altLang="en-US" i="1"/>
              <a:t>n</a:t>
            </a:r>
            <a:r>
              <a:rPr lang="en-US" altLang="en-US"/>
              <a:t> is the “weight” of the bit</a:t>
            </a:r>
          </a:p>
          <a:p>
            <a:pPr lvl="1"/>
            <a:r>
              <a:rPr lang="en-US" altLang="en-US"/>
              <a:t>The weight is the position of the bit, starting from 0 on the right</a:t>
            </a:r>
          </a:p>
          <a:p>
            <a:pPr lvl="1"/>
            <a:r>
              <a:rPr lang="en-US" altLang="en-US"/>
              <a:t>Add the results</a:t>
            </a:r>
          </a:p>
        </p:txBody>
      </p:sp>
      <p:sp>
        <p:nvSpPr>
          <p:cNvPr id="134148" name="Line 4"/>
          <p:cNvSpPr>
            <a:spLocks noChangeShapeType="1"/>
          </p:cNvSpPr>
          <p:nvPr/>
        </p:nvSpPr>
        <p:spPr bwMode="auto">
          <a:xfrm>
            <a:off x="6019800" y="23622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3352800" y="2638426"/>
            <a:ext cx="6629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724</a:t>
            </a:r>
            <a:r>
              <a:rPr lang="en-US" altLang="en-US" baseline="-25000">
                <a:latin typeface="Courier New" panose="02070309020205020404" pitchFamily="49" charset="0"/>
              </a:rPr>
              <a:t>8</a:t>
            </a:r>
            <a:r>
              <a:rPr lang="en-US" altLang="en-US">
                <a:latin typeface="Courier New" panose="02070309020205020404" pitchFamily="49" charset="0"/>
              </a:rPr>
              <a:t> =&gt; 	4 x 8</a:t>
            </a:r>
            <a:r>
              <a:rPr lang="en-US" altLang="en-US" baseline="30000">
                <a:latin typeface="Courier New" panose="02070309020205020404" pitchFamily="49" charset="0"/>
              </a:rPr>
              <a:t>0</a:t>
            </a:r>
            <a:r>
              <a:rPr lang="en-US" altLang="en-US">
                <a:latin typeface="Courier New" panose="02070309020205020404" pitchFamily="49" charset="0"/>
              </a:rPr>
              <a:t> = 	  4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2 x 8</a:t>
            </a:r>
            <a:r>
              <a:rPr lang="en-US" altLang="en-US" baseline="30000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 = 	 16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7 x 8</a:t>
            </a:r>
            <a:r>
              <a:rPr lang="en-US" altLang="en-US" baseline="30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= 	448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		468</a:t>
            </a:r>
            <a:r>
              <a:rPr lang="en-US" altLang="en-US" baseline="-2500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>
            <a:off x="7086600" y="37814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3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Decimal</a:t>
            </a:r>
          </a:p>
        </p:txBody>
      </p:sp>
      <p:sp>
        <p:nvSpPr>
          <p:cNvPr id="139267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 rot="16200000" flipV="1">
            <a:off x="5295900" y="2705100"/>
            <a:ext cx="14478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Decimal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Multiply each bit by 16</a:t>
            </a:r>
            <a:r>
              <a:rPr lang="en-US" altLang="en-US" sz="2900" i="1" baseline="30000"/>
              <a:t>n</a:t>
            </a:r>
            <a:r>
              <a:rPr lang="en-US" altLang="en-US"/>
              <a:t>, where </a:t>
            </a:r>
            <a:r>
              <a:rPr lang="en-US" altLang="en-US" i="1"/>
              <a:t>n</a:t>
            </a:r>
            <a:r>
              <a:rPr lang="en-US" altLang="en-US"/>
              <a:t> is the “weight” of the bit</a:t>
            </a:r>
          </a:p>
          <a:p>
            <a:pPr lvl="1"/>
            <a:r>
              <a:rPr lang="en-US" altLang="en-US"/>
              <a:t>The weight is the position of the bit, starting from 0 on the right</a:t>
            </a:r>
          </a:p>
          <a:p>
            <a:pPr lvl="1"/>
            <a:r>
              <a:rPr lang="en-US" altLang="en-US"/>
              <a:t>Add the results</a:t>
            </a:r>
          </a:p>
        </p:txBody>
      </p:sp>
      <p:sp>
        <p:nvSpPr>
          <p:cNvPr id="140292" name="Line 4"/>
          <p:cNvSpPr>
            <a:spLocks noChangeShapeType="1"/>
          </p:cNvSpPr>
          <p:nvPr/>
        </p:nvSpPr>
        <p:spPr bwMode="auto">
          <a:xfrm>
            <a:off x="6019800" y="2362200"/>
            <a:ext cx="533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2743200" y="2760663"/>
            <a:ext cx="7086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ABC</a:t>
            </a:r>
            <a:r>
              <a:rPr lang="en-US" altLang="en-US" baseline="-25000">
                <a:latin typeface="Courier New" panose="02070309020205020404" pitchFamily="49" charset="0"/>
              </a:rPr>
              <a:t>16</a:t>
            </a:r>
            <a:r>
              <a:rPr lang="en-US" altLang="en-US">
                <a:latin typeface="Courier New" panose="02070309020205020404" pitchFamily="49" charset="0"/>
              </a:rPr>
              <a:t> =&gt;	C x 16</a:t>
            </a:r>
            <a:r>
              <a:rPr lang="en-US" altLang="en-US" baseline="30000">
                <a:latin typeface="Courier New" panose="02070309020205020404" pitchFamily="49" charset="0"/>
              </a:rPr>
              <a:t>0</a:t>
            </a:r>
            <a:r>
              <a:rPr lang="en-US" altLang="en-US">
                <a:latin typeface="Courier New" panose="02070309020205020404" pitchFamily="49" charset="0"/>
              </a:rPr>
              <a:t> = 12 x   1 =   12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   	B x 16</a:t>
            </a:r>
            <a:r>
              <a:rPr lang="en-US" altLang="en-US" baseline="30000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 = 11 x  16 =  176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		A x 16</a:t>
            </a:r>
            <a:r>
              <a:rPr lang="en-US" altLang="en-US" baseline="30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= 10 x 256 = 2560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		                     2748</a:t>
            </a:r>
            <a:r>
              <a:rPr lang="en-US" altLang="en-US" baseline="-2500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8305800" y="3932238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9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Binary</a:t>
            </a:r>
          </a:p>
        </p:txBody>
      </p:sp>
      <p:sp>
        <p:nvSpPr>
          <p:cNvPr id="142339" name="Oval 1027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42340" name="Oval 1028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42341" name="Oval 1029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42342" name="Oval 1030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42343" name="Line 1031"/>
          <p:cNvSpPr>
            <a:spLocks noChangeShapeType="1"/>
          </p:cNvSpPr>
          <p:nvPr/>
        </p:nvSpPr>
        <p:spPr bwMode="auto">
          <a:xfrm>
            <a:off x="3962400" y="28956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Number Systems</a:t>
            </a:r>
          </a:p>
        </p:txBody>
      </p:sp>
      <p:graphicFrame>
        <p:nvGraphicFramePr>
          <p:cNvPr id="107600" name="Group 80"/>
          <p:cNvGraphicFramePr>
            <a:graphicFrameLocks noGrp="1"/>
          </p:cNvGraphicFramePr>
          <p:nvPr/>
        </p:nvGraphicFramePr>
        <p:xfrm>
          <a:off x="2590800" y="1714500"/>
          <a:ext cx="6934200" cy="3429002"/>
        </p:xfrm>
        <a:graphic>
          <a:graphicData uri="http://schemas.openxmlformats.org/drawingml/2006/table">
            <a:tbl>
              <a:tblPr/>
              <a:tblGrid>
                <a:gridCol w="1346200"/>
                <a:gridCol w="850900"/>
                <a:gridCol w="1565275"/>
                <a:gridCol w="1387475"/>
                <a:gridCol w="1784350"/>
              </a:tblGrid>
              <a:tr h="896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in computers?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487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Binary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Divide by two, keep track of the remainder</a:t>
            </a:r>
          </a:p>
          <a:p>
            <a:pPr lvl="1"/>
            <a:r>
              <a:rPr lang="en-US" altLang="en-US"/>
              <a:t>First remainder is bit 0 (LSB, least-significant bit)</a:t>
            </a:r>
          </a:p>
          <a:p>
            <a:pPr lvl="1"/>
            <a:r>
              <a:rPr lang="en-US" altLang="en-US"/>
              <a:t>Second remainder is bit 1</a:t>
            </a:r>
          </a:p>
          <a:p>
            <a:pPr lvl="1"/>
            <a:r>
              <a:rPr lang="en-US" altLang="en-US"/>
              <a:t>Etc.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94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44387" name="Text Box 1027"/>
          <p:cNvSpPr txBox="1">
            <a:spLocks noChangeArrowheads="1"/>
          </p:cNvSpPr>
          <p:nvPr/>
        </p:nvSpPr>
        <p:spPr bwMode="auto">
          <a:xfrm>
            <a:off x="1828800" y="1371600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125</a:t>
            </a:r>
            <a:r>
              <a:rPr lang="en-US" altLang="en-US" baseline="-25000">
                <a:latin typeface="Courier New" panose="02070309020205020404" pitchFamily="49" charset="0"/>
              </a:rPr>
              <a:t>10</a:t>
            </a:r>
            <a:r>
              <a:rPr lang="en-US" altLang="en-US">
                <a:latin typeface="Courier New" panose="02070309020205020404" pitchFamily="49" charset="0"/>
              </a:rPr>
              <a:t> = ?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44388" name="Group 1028"/>
          <p:cNvGrpSpPr>
            <a:grpSpLocks/>
          </p:cNvGrpSpPr>
          <p:nvPr/>
        </p:nvGrpSpPr>
        <p:grpSpPr bwMode="auto">
          <a:xfrm>
            <a:off x="5067300" y="1295402"/>
            <a:ext cx="2057400" cy="646113"/>
            <a:chOff x="2232" y="816"/>
            <a:chExt cx="1296" cy="407"/>
          </a:xfrm>
        </p:grpSpPr>
        <p:sp>
          <p:nvSpPr>
            <p:cNvPr id="144389" name="Text Box 1029"/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2 125</a:t>
              </a:r>
              <a:br>
                <a:rPr lang="en-US" altLang="en-US">
                  <a:latin typeface="Courier New" panose="02070309020205020404" pitchFamily="49" charset="0"/>
                </a:rPr>
              </a:br>
              <a:r>
                <a:rPr lang="en-US" altLang="en-US">
                  <a:latin typeface="Courier New" panose="02070309020205020404" pitchFamily="49" charset="0"/>
                </a:rPr>
                <a:t>   62   1</a:t>
              </a:r>
              <a:endParaRPr lang="en-US" alt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144390" name="Line 1030"/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391" name="Line 1031"/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392" name="Group 1032"/>
          <p:cNvGrpSpPr>
            <a:grpSpLocks/>
          </p:cNvGrpSpPr>
          <p:nvPr/>
        </p:nvGrpSpPr>
        <p:grpSpPr bwMode="auto">
          <a:xfrm>
            <a:off x="5067300" y="1676402"/>
            <a:ext cx="2057400" cy="646113"/>
            <a:chOff x="2232" y="1056"/>
            <a:chExt cx="1296" cy="407"/>
          </a:xfrm>
        </p:grpSpPr>
        <p:sp>
          <p:nvSpPr>
            <p:cNvPr id="144393" name="Text Box 1033"/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2    </a:t>
              </a:r>
              <a:br>
                <a:rPr lang="en-US" altLang="en-US">
                  <a:latin typeface="Courier New" panose="02070309020205020404" pitchFamily="49" charset="0"/>
                </a:rPr>
              </a:br>
              <a:r>
                <a:rPr lang="en-US" altLang="en-US">
                  <a:latin typeface="Courier New" panose="02070309020205020404" pitchFamily="49" charset="0"/>
                </a:rPr>
                <a:t>   31   0</a:t>
              </a:r>
              <a:endParaRPr lang="en-US" alt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144394" name="Line 1034"/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395" name="Line 1035"/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396" name="Group 1036"/>
          <p:cNvGrpSpPr>
            <a:grpSpLocks/>
          </p:cNvGrpSpPr>
          <p:nvPr/>
        </p:nvGrpSpPr>
        <p:grpSpPr bwMode="auto">
          <a:xfrm>
            <a:off x="5067300" y="2057403"/>
            <a:ext cx="2057400" cy="646113"/>
            <a:chOff x="2232" y="1296"/>
            <a:chExt cx="1296" cy="407"/>
          </a:xfrm>
        </p:grpSpPr>
        <p:sp>
          <p:nvSpPr>
            <p:cNvPr id="144397" name="Text Box 1037"/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2    </a:t>
              </a:r>
              <a:br>
                <a:rPr lang="en-US" altLang="en-US">
                  <a:latin typeface="Courier New" panose="02070309020205020404" pitchFamily="49" charset="0"/>
                </a:rPr>
              </a:br>
              <a:r>
                <a:rPr lang="en-US" altLang="en-US">
                  <a:latin typeface="Courier New" panose="02070309020205020404" pitchFamily="49" charset="0"/>
                </a:rPr>
                <a:t>   15   1</a:t>
              </a:r>
              <a:endParaRPr lang="en-US" alt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144398" name="Line 1038"/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399" name="Line 1039"/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400" name="Group 1040"/>
          <p:cNvGrpSpPr>
            <a:grpSpLocks/>
          </p:cNvGrpSpPr>
          <p:nvPr/>
        </p:nvGrpSpPr>
        <p:grpSpPr bwMode="auto">
          <a:xfrm>
            <a:off x="5051425" y="2451104"/>
            <a:ext cx="2057400" cy="646113"/>
            <a:chOff x="624" y="2112"/>
            <a:chExt cx="1296" cy="407"/>
          </a:xfrm>
        </p:grpSpPr>
        <p:sp>
          <p:nvSpPr>
            <p:cNvPr id="144401" name="Text Box 1041"/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2    </a:t>
              </a:r>
              <a:br>
                <a:rPr lang="en-US" altLang="en-US">
                  <a:latin typeface="Courier New" panose="02070309020205020404" pitchFamily="49" charset="0"/>
                </a:rPr>
              </a:br>
              <a:r>
                <a:rPr lang="en-US" altLang="en-US">
                  <a:latin typeface="Courier New" panose="02070309020205020404" pitchFamily="49" charset="0"/>
                </a:rPr>
                <a:t>    7   1</a:t>
              </a:r>
              <a:endParaRPr lang="en-US" alt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144402" name="Line 1042"/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403" name="Line 1043"/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404" name="Group 1044"/>
          <p:cNvGrpSpPr>
            <a:grpSpLocks/>
          </p:cNvGrpSpPr>
          <p:nvPr/>
        </p:nvGrpSpPr>
        <p:grpSpPr bwMode="auto">
          <a:xfrm>
            <a:off x="5083175" y="2846391"/>
            <a:ext cx="2057400" cy="646113"/>
            <a:chOff x="2232" y="1783"/>
            <a:chExt cx="1296" cy="407"/>
          </a:xfrm>
        </p:grpSpPr>
        <p:sp>
          <p:nvSpPr>
            <p:cNvPr id="144405" name="Text Box 1045"/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2    </a:t>
              </a:r>
              <a:br>
                <a:rPr lang="en-US" altLang="en-US">
                  <a:latin typeface="Courier New" panose="02070309020205020404" pitchFamily="49" charset="0"/>
                </a:rPr>
              </a:br>
              <a:r>
                <a:rPr lang="en-US" altLang="en-US">
                  <a:latin typeface="Courier New" panose="02070309020205020404" pitchFamily="49" charset="0"/>
                </a:rPr>
                <a:t>    3   1</a:t>
              </a:r>
              <a:endParaRPr lang="en-US" alt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144406" name="Line 1046"/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407" name="Line 1047"/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408" name="Group 1048"/>
          <p:cNvGrpSpPr>
            <a:grpSpLocks/>
          </p:cNvGrpSpPr>
          <p:nvPr/>
        </p:nvGrpSpPr>
        <p:grpSpPr bwMode="auto">
          <a:xfrm>
            <a:off x="5083175" y="3228980"/>
            <a:ext cx="2057400" cy="646113"/>
            <a:chOff x="2232" y="2976"/>
            <a:chExt cx="1296" cy="407"/>
          </a:xfrm>
        </p:grpSpPr>
        <p:sp>
          <p:nvSpPr>
            <p:cNvPr id="144409" name="Text Box 1049"/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2    </a:t>
              </a:r>
              <a:br>
                <a:rPr lang="en-US" altLang="en-US">
                  <a:latin typeface="Courier New" panose="02070309020205020404" pitchFamily="49" charset="0"/>
                </a:rPr>
              </a:br>
              <a:r>
                <a:rPr lang="en-US" altLang="en-US">
                  <a:latin typeface="Courier New" panose="02070309020205020404" pitchFamily="49" charset="0"/>
                </a:rPr>
                <a:t>    1   1</a:t>
              </a:r>
              <a:endParaRPr lang="en-US" alt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144410" name="Line 1050"/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411" name="Line 1051"/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412" name="Group 1052"/>
          <p:cNvGrpSpPr>
            <a:grpSpLocks/>
          </p:cNvGrpSpPr>
          <p:nvPr/>
        </p:nvGrpSpPr>
        <p:grpSpPr bwMode="auto">
          <a:xfrm>
            <a:off x="5067300" y="3609979"/>
            <a:ext cx="2057400" cy="646113"/>
            <a:chOff x="2232" y="2284"/>
            <a:chExt cx="1296" cy="407"/>
          </a:xfrm>
        </p:grpSpPr>
        <p:sp>
          <p:nvSpPr>
            <p:cNvPr id="144413" name="Text Box 1053"/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2    </a:t>
              </a:r>
              <a:br>
                <a:rPr lang="en-US" altLang="en-US">
                  <a:latin typeface="Courier New" panose="02070309020205020404" pitchFamily="49" charset="0"/>
                </a:rPr>
              </a:br>
              <a:r>
                <a:rPr lang="en-US" altLang="en-US">
                  <a:latin typeface="Courier New" panose="02070309020205020404" pitchFamily="49" charset="0"/>
                </a:rPr>
                <a:t>    0   1</a:t>
              </a:r>
              <a:endParaRPr lang="en-US" alt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144414" name="Line 1054"/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415" name="Line 1055"/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4416" name="Text Box 1056"/>
          <p:cNvSpPr txBox="1">
            <a:spLocks noChangeArrowheads="1"/>
          </p:cNvSpPr>
          <p:nvPr/>
        </p:nvSpPr>
        <p:spPr bwMode="auto">
          <a:xfrm>
            <a:off x="7010400" y="5181600"/>
            <a:ext cx="327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125</a:t>
            </a:r>
            <a:r>
              <a:rPr lang="en-US" altLang="en-US" baseline="-25000">
                <a:latin typeface="Courier New" panose="02070309020205020404" pitchFamily="49" charset="0"/>
              </a:rPr>
              <a:t>10</a:t>
            </a:r>
            <a:r>
              <a:rPr lang="en-US" altLang="en-US">
                <a:latin typeface="Courier New" panose="02070309020205020404" pitchFamily="49" charset="0"/>
              </a:rPr>
              <a:t> = 1111101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44417" name="Freeform 1057"/>
          <p:cNvSpPr>
            <a:spLocks/>
          </p:cNvSpPr>
          <p:nvPr/>
        </p:nvSpPr>
        <p:spPr bwMode="auto">
          <a:xfrm>
            <a:off x="6978650" y="3282434"/>
            <a:ext cx="2819400" cy="369332"/>
          </a:xfrm>
          <a:custGeom>
            <a:avLst/>
            <a:gdLst>
              <a:gd name="T0" fmla="*/ 0 w 1776"/>
              <a:gd name="T1" fmla="*/ 0 h 2064"/>
              <a:gd name="T2" fmla="*/ 1036 w 1776"/>
              <a:gd name="T3" fmla="*/ 408 h 2064"/>
              <a:gd name="T4" fmla="*/ 1776 w 1776"/>
              <a:gd name="T5" fmla="*/ 2064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6" h="2064">
                <a:moveTo>
                  <a:pt x="0" y="0"/>
                </a:moveTo>
                <a:cubicBezTo>
                  <a:pt x="173" y="68"/>
                  <a:pt x="740" y="64"/>
                  <a:pt x="1036" y="408"/>
                </a:cubicBezTo>
                <a:cubicBezTo>
                  <a:pt x="1332" y="752"/>
                  <a:pt x="1622" y="1719"/>
                  <a:pt x="1776" y="2064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6" grpId="0" build="p" autoUpdateAnimBg="0"/>
      <p:bldP spid="1444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Binary</a:t>
            </a:r>
          </a:p>
        </p:txBody>
      </p:sp>
      <p:sp>
        <p:nvSpPr>
          <p:cNvPr id="145411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45412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 flipH="1">
            <a:off x="5334000" y="2743200"/>
            <a:ext cx="15240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Binary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Convert each octal digit to a 3-bit equivalent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48643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828800" y="1371600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705</a:t>
            </a:r>
            <a:r>
              <a:rPr lang="en-US" altLang="en-US" baseline="-25000">
                <a:latin typeface="Courier New" panose="02070309020205020404" pitchFamily="49" charset="0"/>
              </a:rPr>
              <a:t>8</a:t>
            </a:r>
            <a:r>
              <a:rPr lang="en-US" altLang="en-US">
                <a:latin typeface="Courier New" panose="02070309020205020404" pitchFamily="49" charset="0"/>
              </a:rPr>
              <a:t> = ?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47460" name="Group 4"/>
          <p:cNvGrpSpPr>
            <a:grpSpLocks/>
          </p:cNvGrpSpPr>
          <p:nvPr/>
        </p:nvGrpSpPr>
        <p:grpSpPr bwMode="auto">
          <a:xfrm>
            <a:off x="5029200" y="2667001"/>
            <a:ext cx="2667000" cy="1570038"/>
            <a:chOff x="2208" y="1680"/>
            <a:chExt cx="1680" cy="989"/>
          </a:xfrm>
        </p:grpSpPr>
        <p:sp>
          <p:nvSpPr>
            <p:cNvPr id="147461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168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7   0   5</a:t>
              </a:r>
            </a:p>
            <a:p>
              <a:pPr>
                <a:spcBef>
                  <a:spcPct val="50000"/>
                </a:spcBef>
              </a:pPr>
              <a:endParaRPr lang="en-US" alt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111 000 101</a:t>
              </a:r>
            </a:p>
          </p:txBody>
        </p:sp>
        <p:sp>
          <p:nvSpPr>
            <p:cNvPr id="147462" name="Line 6"/>
            <p:cNvSpPr>
              <a:spLocks noChangeShapeType="1"/>
            </p:cNvSpPr>
            <p:nvPr/>
          </p:nvSpPr>
          <p:spPr bwMode="auto">
            <a:xfrm>
              <a:off x="24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463" name="Line 7"/>
            <p:cNvSpPr>
              <a:spLocks noChangeShapeType="1"/>
            </p:cNvSpPr>
            <p:nvPr/>
          </p:nvSpPr>
          <p:spPr bwMode="auto">
            <a:xfrm>
              <a:off x="288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464" name="Line 8"/>
            <p:cNvSpPr>
              <a:spLocks noChangeShapeType="1"/>
            </p:cNvSpPr>
            <p:nvPr/>
          </p:nvSpPr>
          <p:spPr bwMode="auto">
            <a:xfrm>
              <a:off x="336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705600" y="5257800"/>
            <a:ext cx="358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705</a:t>
            </a:r>
            <a:r>
              <a:rPr lang="en-US" altLang="en-US" baseline="-25000">
                <a:latin typeface="Courier New" panose="02070309020205020404" pitchFamily="49" charset="0"/>
              </a:rPr>
              <a:t>8</a:t>
            </a:r>
            <a:r>
              <a:rPr lang="en-US" altLang="en-US">
                <a:latin typeface="Courier New" panose="02070309020205020404" pitchFamily="49" charset="0"/>
              </a:rPr>
              <a:t> = 111000101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8520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Binary</a:t>
            </a:r>
          </a:p>
        </p:txBody>
      </p:sp>
      <p:sp>
        <p:nvSpPr>
          <p:cNvPr id="148483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H="1">
            <a:off x="5448300" y="44958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48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Binary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Convert each hexadecimal digit to a 4-bit equivalent binary representation</a:t>
            </a:r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>
            <a:off x="5029200" y="2362200"/>
            <a:ext cx="1752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828800" y="1371600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10AF</a:t>
            </a:r>
            <a:r>
              <a:rPr lang="en-US" altLang="en-US" baseline="-25000">
                <a:latin typeface="Courier New" panose="02070309020205020404" pitchFamily="49" charset="0"/>
              </a:rPr>
              <a:t>16</a:t>
            </a:r>
            <a:r>
              <a:rPr lang="en-US" altLang="en-US">
                <a:latin typeface="Courier New" panose="02070309020205020404" pitchFamily="49" charset="0"/>
              </a:rPr>
              <a:t> = ?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50532" name="Group 4"/>
          <p:cNvGrpSpPr>
            <a:grpSpLocks/>
          </p:cNvGrpSpPr>
          <p:nvPr/>
        </p:nvGrpSpPr>
        <p:grpSpPr bwMode="auto">
          <a:xfrm>
            <a:off x="4343400" y="2667001"/>
            <a:ext cx="3810000" cy="1570038"/>
            <a:chOff x="2208" y="1680"/>
            <a:chExt cx="2400" cy="989"/>
          </a:xfrm>
        </p:grpSpPr>
        <p:sp>
          <p:nvSpPr>
            <p:cNvPr id="150533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240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1    0    A    F</a:t>
              </a:r>
            </a:p>
            <a:p>
              <a:pPr>
                <a:spcBef>
                  <a:spcPct val="50000"/>
                </a:spcBef>
              </a:pPr>
              <a:endParaRPr lang="en-US" alt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0001 0000 1010 1111</a:t>
              </a:r>
            </a:p>
          </p:txBody>
        </p:sp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>
              <a:off x="2448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535" name="Line 7"/>
            <p:cNvSpPr>
              <a:spLocks noChangeShapeType="1"/>
            </p:cNvSpPr>
            <p:nvPr/>
          </p:nvSpPr>
          <p:spPr bwMode="auto">
            <a:xfrm>
              <a:off x="30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536" name="Line 8"/>
            <p:cNvSpPr>
              <a:spLocks noChangeShapeType="1"/>
            </p:cNvSpPr>
            <p:nvPr/>
          </p:nvSpPr>
          <p:spPr bwMode="auto">
            <a:xfrm>
              <a:off x="36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537" name="Line 9"/>
            <p:cNvSpPr>
              <a:spLocks noChangeShapeType="1"/>
            </p:cNvSpPr>
            <p:nvPr/>
          </p:nvSpPr>
          <p:spPr bwMode="auto">
            <a:xfrm>
              <a:off x="42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5562600" y="5334000"/>
            <a:ext cx="480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10AF</a:t>
            </a:r>
            <a:r>
              <a:rPr lang="en-US" altLang="en-US" baseline="-25000">
                <a:latin typeface="Courier New" panose="02070309020205020404" pitchFamily="49" charset="0"/>
              </a:rPr>
              <a:t>16</a:t>
            </a:r>
            <a:r>
              <a:rPr lang="en-US" altLang="en-US">
                <a:latin typeface="Courier New" panose="02070309020205020404" pitchFamily="49" charset="0"/>
              </a:rPr>
              <a:t> = 0001000010101111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224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Octal</a:t>
            </a:r>
          </a:p>
        </p:txBody>
      </p:sp>
      <p:sp>
        <p:nvSpPr>
          <p:cNvPr id="151555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51556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51557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51558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5448300" y="23622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68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Octal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Divide by 8</a:t>
            </a:r>
          </a:p>
          <a:p>
            <a:pPr lvl="1"/>
            <a:r>
              <a:rPr lang="en-US" altLang="en-US"/>
              <a:t>Keep track of the remainder</a:t>
            </a:r>
          </a:p>
        </p:txBody>
      </p:sp>
    </p:spTree>
    <p:extLst>
      <p:ext uri="{BB962C8B-B14F-4D97-AF65-F5344CB8AC3E}">
        <p14:creationId xmlns:p14="http://schemas.microsoft.com/office/powerpoint/2010/main" val="371383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Quantities/Counting (1 of 3)</a:t>
            </a:r>
          </a:p>
        </p:txBody>
      </p:sp>
      <p:graphicFrame>
        <p:nvGraphicFramePr>
          <p:cNvPr id="119913" name="Group 105"/>
          <p:cNvGraphicFramePr>
            <a:graphicFrameLocks noGrp="1"/>
          </p:cNvGraphicFramePr>
          <p:nvPr/>
        </p:nvGraphicFramePr>
        <p:xfrm>
          <a:off x="3733800" y="1371600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162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828800" y="1371600"/>
            <a:ext cx="205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1234</a:t>
            </a:r>
            <a:r>
              <a:rPr lang="en-US" altLang="en-US" baseline="-25000">
                <a:latin typeface="Courier New" panose="02070309020205020404" pitchFamily="49" charset="0"/>
              </a:rPr>
              <a:t>10</a:t>
            </a:r>
            <a:r>
              <a:rPr lang="en-US" altLang="en-US">
                <a:latin typeface="Courier New" panose="02070309020205020404" pitchFamily="49" charset="0"/>
              </a:rPr>
              <a:t> = ?</a:t>
            </a:r>
            <a:r>
              <a:rPr lang="en-US" altLang="en-US" baseline="-2500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5076826" y="2352676"/>
            <a:ext cx="22124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8  1234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154   2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>
            <a:off x="5473700" y="2438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5473700" y="2743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53607" name="Group 7"/>
          <p:cNvGrpSpPr>
            <a:grpSpLocks/>
          </p:cNvGrpSpPr>
          <p:nvPr/>
        </p:nvGrpSpPr>
        <p:grpSpPr bwMode="auto">
          <a:xfrm>
            <a:off x="5059363" y="2743204"/>
            <a:ext cx="2212974" cy="830263"/>
            <a:chOff x="1056" y="2688"/>
            <a:chExt cx="1394" cy="523"/>
          </a:xfrm>
        </p:grpSpPr>
        <p:sp>
          <p:nvSpPr>
            <p:cNvPr id="153608" name="Text Box 8"/>
            <p:cNvSpPr txBox="1">
              <a:spLocks noChangeArrowheads="1"/>
            </p:cNvSpPr>
            <p:nvPr/>
          </p:nvSpPr>
          <p:spPr bwMode="auto">
            <a:xfrm>
              <a:off x="1056" y="2688"/>
              <a:ext cx="139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 altLang="en-US">
                  <a:latin typeface="Courier New" panose="02070309020205020404" pitchFamily="49" charset="0"/>
                </a:rPr>
                <a:t>     19   2</a:t>
              </a:r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>
              <a:off x="1306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610" name="Line 10"/>
            <p:cNvSpPr>
              <a:spLocks noChangeShapeType="1"/>
            </p:cNvSpPr>
            <p:nvPr/>
          </p:nvSpPr>
          <p:spPr bwMode="auto">
            <a:xfrm>
              <a:off x="1306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3611" name="Group 11"/>
          <p:cNvGrpSpPr>
            <a:grpSpLocks/>
          </p:cNvGrpSpPr>
          <p:nvPr/>
        </p:nvGrpSpPr>
        <p:grpSpPr bwMode="auto">
          <a:xfrm>
            <a:off x="5062537" y="3140079"/>
            <a:ext cx="2212974" cy="830263"/>
            <a:chOff x="2640" y="2688"/>
            <a:chExt cx="1394" cy="523"/>
          </a:xfrm>
        </p:grpSpPr>
        <p:sp>
          <p:nvSpPr>
            <p:cNvPr id="153612" name="Text Box 12"/>
            <p:cNvSpPr txBox="1">
              <a:spLocks noChangeArrowheads="1"/>
            </p:cNvSpPr>
            <p:nvPr/>
          </p:nvSpPr>
          <p:spPr bwMode="auto">
            <a:xfrm>
              <a:off x="2640" y="2688"/>
              <a:ext cx="139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 altLang="en-US">
                  <a:latin typeface="Courier New" panose="02070309020205020404" pitchFamily="49" charset="0"/>
                </a:rPr>
                <a:t>      2   3</a:t>
              </a:r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>
              <a:off x="2890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>
              <a:off x="2890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3615" name="Group 15"/>
          <p:cNvGrpSpPr>
            <a:grpSpLocks/>
          </p:cNvGrpSpPr>
          <p:nvPr/>
        </p:nvGrpSpPr>
        <p:grpSpPr bwMode="auto">
          <a:xfrm>
            <a:off x="5062536" y="3530604"/>
            <a:ext cx="2212974" cy="830263"/>
            <a:chOff x="4224" y="2688"/>
            <a:chExt cx="1394" cy="523"/>
          </a:xfrm>
        </p:grpSpPr>
        <p:sp>
          <p:nvSpPr>
            <p:cNvPr id="153616" name="Text Box 16"/>
            <p:cNvSpPr txBox="1">
              <a:spLocks noChangeArrowheads="1"/>
            </p:cNvSpPr>
            <p:nvPr/>
          </p:nvSpPr>
          <p:spPr bwMode="auto">
            <a:xfrm>
              <a:off x="4224" y="2688"/>
              <a:ext cx="139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 altLang="en-US">
                  <a:latin typeface="Courier New" panose="02070309020205020404" pitchFamily="49" charset="0"/>
                </a:rPr>
                <a:t>      0   2</a:t>
              </a:r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4474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4474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7543800" y="5029200"/>
            <a:ext cx="289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1234</a:t>
            </a:r>
            <a:r>
              <a:rPr lang="en-US" altLang="en-US" baseline="-25000">
                <a:latin typeface="Courier New" panose="02070309020205020404" pitchFamily="49" charset="0"/>
              </a:rPr>
              <a:t>10</a:t>
            </a:r>
            <a:r>
              <a:rPr lang="en-US" altLang="en-US">
                <a:latin typeface="Courier New" panose="02070309020205020404" pitchFamily="49" charset="0"/>
              </a:rPr>
              <a:t> = 2322</a:t>
            </a:r>
            <a:r>
              <a:rPr lang="en-US" altLang="en-US" baseline="-2500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53620" name="Freeform 20"/>
          <p:cNvSpPr>
            <a:spLocks/>
          </p:cNvSpPr>
          <p:nvPr/>
        </p:nvSpPr>
        <p:spPr bwMode="auto">
          <a:xfrm>
            <a:off x="7391400" y="3739634"/>
            <a:ext cx="2514600" cy="369332"/>
          </a:xfrm>
          <a:custGeom>
            <a:avLst/>
            <a:gdLst>
              <a:gd name="T0" fmla="*/ 0 w 1584"/>
              <a:gd name="T1" fmla="*/ 0 h 1296"/>
              <a:gd name="T2" fmla="*/ 927 w 1584"/>
              <a:gd name="T3" fmla="*/ 291 h 1296"/>
              <a:gd name="T4" fmla="*/ 1584 w 1584"/>
              <a:gd name="T5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296">
                <a:moveTo>
                  <a:pt x="0" y="0"/>
                </a:moveTo>
                <a:cubicBezTo>
                  <a:pt x="154" y="48"/>
                  <a:pt x="663" y="75"/>
                  <a:pt x="927" y="291"/>
                </a:cubicBezTo>
                <a:cubicBezTo>
                  <a:pt x="1191" y="507"/>
                  <a:pt x="1447" y="1087"/>
                  <a:pt x="1584" y="1296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9" grpId="0" build="p" autoUpdateAnimBg="0"/>
      <p:bldP spid="1536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Hexadecimal</a:t>
            </a:r>
          </a:p>
        </p:txBody>
      </p:sp>
      <p:sp>
        <p:nvSpPr>
          <p:cNvPr id="154627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54628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54629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5181600" y="2667000"/>
            <a:ext cx="16764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3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Hexadecimal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Divide by 16</a:t>
            </a:r>
          </a:p>
          <a:p>
            <a:pPr lvl="1"/>
            <a:r>
              <a:rPr lang="en-US" altLang="en-US"/>
              <a:t>Keep track of the remainder</a:t>
            </a:r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4572000" y="2362200"/>
            <a:ext cx="304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1828800" y="1371600"/>
            <a:ext cx="289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1234</a:t>
            </a:r>
            <a:r>
              <a:rPr lang="en-US" altLang="en-US" baseline="-25000">
                <a:latin typeface="Courier New" panose="02070309020205020404" pitchFamily="49" charset="0"/>
              </a:rPr>
              <a:t>10</a:t>
            </a:r>
            <a:r>
              <a:rPr lang="en-US" altLang="en-US">
                <a:latin typeface="Courier New" panose="02070309020205020404" pitchFamily="49" charset="0"/>
              </a:rPr>
              <a:t> = ?</a:t>
            </a:r>
            <a:r>
              <a:rPr lang="en-US" altLang="en-US" baseline="-2500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543800" y="5029200"/>
            <a:ext cx="289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1234</a:t>
            </a:r>
            <a:r>
              <a:rPr lang="en-US" altLang="en-US" baseline="-25000">
                <a:latin typeface="Courier New" panose="02070309020205020404" pitchFamily="49" charset="0"/>
              </a:rPr>
              <a:t>10</a:t>
            </a:r>
            <a:r>
              <a:rPr lang="en-US" altLang="en-US">
                <a:latin typeface="Courier New" panose="02070309020205020404" pitchFamily="49" charset="0"/>
              </a:rPr>
              <a:t> = 4D2</a:t>
            </a:r>
            <a:r>
              <a:rPr lang="en-US" altLang="en-US" baseline="-2500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6677" name="Freeform 5"/>
          <p:cNvSpPr>
            <a:spLocks/>
          </p:cNvSpPr>
          <p:nvPr/>
        </p:nvSpPr>
        <p:spPr bwMode="auto">
          <a:xfrm>
            <a:off x="7391400" y="3697565"/>
            <a:ext cx="2395538" cy="369332"/>
          </a:xfrm>
          <a:custGeom>
            <a:avLst/>
            <a:gdLst>
              <a:gd name="T0" fmla="*/ 0 w 1509"/>
              <a:gd name="T1" fmla="*/ 75 h 1393"/>
              <a:gd name="T2" fmla="*/ 1038 w 1509"/>
              <a:gd name="T3" fmla="*/ 220 h 1393"/>
              <a:gd name="T4" fmla="*/ 1509 w 1509"/>
              <a:gd name="T5" fmla="*/ 1393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1393">
                <a:moveTo>
                  <a:pt x="0" y="75"/>
                </a:moveTo>
                <a:cubicBezTo>
                  <a:pt x="173" y="99"/>
                  <a:pt x="787" y="0"/>
                  <a:pt x="1038" y="220"/>
                </a:cubicBezTo>
                <a:cubicBezTo>
                  <a:pt x="1302" y="436"/>
                  <a:pt x="1411" y="1149"/>
                  <a:pt x="1509" y="1393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56678" name="Group 6"/>
          <p:cNvGrpSpPr>
            <a:grpSpLocks/>
          </p:cNvGrpSpPr>
          <p:nvPr/>
        </p:nvGrpSpPr>
        <p:grpSpPr bwMode="auto">
          <a:xfrm>
            <a:off x="4800600" y="2352676"/>
            <a:ext cx="3581400" cy="1601788"/>
            <a:chOff x="2064" y="1482"/>
            <a:chExt cx="2256" cy="1009"/>
          </a:xfrm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2064" y="1482"/>
              <a:ext cx="155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16  1234</a:t>
              </a:r>
            </a:p>
            <a:p>
              <a:r>
                <a:rPr lang="en-US" altLang="en-US">
                  <a:latin typeface="Courier New" panose="02070309020205020404" pitchFamily="49" charset="0"/>
                </a:rPr>
                <a:t>      77   2</a:t>
              </a:r>
            </a:p>
          </p:txBody>
        </p:sp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6682" name="Group 10"/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56683" name="Text Box 11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>
                    <a:latin typeface="Courier New" panose="02070309020205020404" pitchFamily="49" charset="0"/>
                  </a:rPr>
                  <a:t>       4   13 = D</a:t>
                </a:r>
              </a:p>
            </p:txBody>
          </p:sp>
          <p:sp>
            <p:nvSpPr>
              <p:cNvPr id="156684" name="Line 12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685" name="Line 13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6686" name="Group 14"/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56687" name="Text Box 15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>
                    <a:latin typeface="Courier New" panose="02070309020205020404" pitchFamily="49" charset="0"/>
                  </a:rPr>
                  <a:t>       0   4</a:t>
                </a:r>
              </a:p>
            </p:txBody>
          </p:sp>
          <p:sp>
            <p:nvSpPr>
              <p:cNvPr id="156688" name="Line 16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689" name="Line 17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37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autoUpdateAnimBg="0"/>
      <p:bldP spid="1566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Octal</a:t>
            </a:r>
          </a:p>
        </p:txBody>
      </p:sp>
      <p:sp>
        <p:nvSpPr>
          <p:cNvPr id="157699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57700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 flipV="1">
            <a:off x="5334000" y="2743200"/>
            <a:ext cx="17526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5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Octal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Group bits in threes, starting on right</a:t>
            </a:r>
          </a:p>
          <a:p>
            <a:pPr lvl="1"/>
            <a:r>
              <a:rPr lang="en-US" altLang="en-US"/>
              <a:t>Convert to octal digits</a:t>
            </a:r>
          </a:p>
        </p:txBody>
      </p:sp>
    </p:spTree>
    <p:extLst>
      <p:ext uri="{BB962C8B-B14F-4D97-AF65-F5344CB8AC3E}">
        <p14:creationId xmlns:p14="http://schemas.microsoft.com/office/powerpoint/2010/main" val="3890074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1828800" y="1371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1011010111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= ?</a:t>
            </a:r>
            <a:r>
              <a:rPr lang="en-US" altLang="en-US" baseline="-25000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4953000" y="2667000"/>
            <a:ext cx="4267200" cy="1200150"/>
            <a:chOff x="2160" y="1680"/>
            <a:chExt cx="2688" cy="756"/>
          </a:xfrm>
        </p:grpSpPr>
        <p:sp>
          <p:nvSpPr>
            <p:cNvPr id="159749" name="Text Box 5"/>
            <p:cNvSpPr txBox="1">
              <a:spLocks noChangeArrowheads="1"/>
            </p:cNvSpPr>
            <p:nvPr/>
          </p:nvSpPr>
          <p:spPr bwMode="auto">
            <a:xfrm>
              <a:off x="2160" y="1680"/>
              <a:ext cx="268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1 011 010 111</a:t>
              </a:r>
            </a:p>
            <a:p>
              <a:pPr>
                <a:spcBef>
                  <a:spcPct val="50000"/>
                </a:spcBef>
              </a:pPr>
              <a:endParaRPr lang="en-US" alt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1  3   2   7</a:t>
              </a:r>
              <a:r>
                <a:rPr lang="en-US" altLang="en-US" baseline="-25000">
                  <a:latin typeface="Courier New" panose="02070309020205020404" pitchFamily="49" charset="0"/>
                </a:rPr>
                <a:t>  </a:t>
              </a:r>
            </a:p>
          </p:txBody>
        </p:sp>
        <p:sp>
          <p:nvSpPr>
            <p:cNvPr id="159750" name="Line 6"/>
            <p:cNvSpPr>
              <a:spLocks noChangeShapeType="1"/>
            </p:cNvSpPr>
            <p:nvPr/>
          </p:nvSpPr>
          <p:spPr bwMode="auto">
            <a:xfrm>
              <a:off x="2236" y="196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9751" name="Line 7"/>
            <p:cNvSpPr>
              <a:spLocks noChangeShapeType="1"/>
            </p:cNvSpPr>
            <p:nvPr/>
          </p:nvSpPr>
          <p:spPr bwMode="auto">
            <a:xfrm>
              <a:off x="2668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9752" name="Line 8"/>
            <p:cNvSpPr>
              <a:spLocks noChangeShapeType="1"/>
            </p:cNvSpPr>
            <p:nvPr/>
          </p:nvSpPr>
          <p:spPr bwMode="auto">
            <a:xfrm>
              <a:off x="3100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9753" name="Line 9"/>
            <p:cNvSpPr>
              <a:spLocks noChangeShapeType="1"/>
            </p:cNvSpPr>
            <p:nvPr/>
          </p:nvSpPr>
          <p:spPr bwMode="auto">
            <a:xfrm>
              <a:off x="3532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6096000" y="54102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1011010111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= 1327</a:t>
            </a:r>
            <a:r>
              <a:rPr lang="en-US" altLang="en-US" baseline="-25000">
                <a:latin typeface="Courier New" panose="020703090202050204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946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Hexadecimal</a:t>
            </a:r>
          </a:p>
        </p:txBody>
      </p:sp>
      <p:sp>
        <p:nvSpPr>
          <p:cNvPr id="160771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60774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5486400" y="4495800"/>
            <a:ext cx="1219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06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Hexadecimal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Group bits in fours, starting on right</a:t>
            </a:r>
          </a:p>
          <a:p>
            <a:pPr lvl="1"/>
            <a:r>
              <a:rPr lang="en-US" altLang="en-US"/>
              <a:t>Convert to hexadecimal digits</a:t>
            </a:r>
          </a:p>
        </p:txBody>
      </p:sp>
    </p:spTree>
    <p:extLst>
      <p:ext uri="{BB962C8B-B14F-4D97-AF65-F5344CB8AC3E}">
        <p14:creationId xmlns:p14="http://schemas.microsoft.com/office/powerpoint/2010/main" val="1658993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828800" y="1371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1010111011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= ?</a:t>
            </a:r>
            <a:r>
              <a:rPr lang="en-US" altLang="en-US" baseline="-2500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953000" y="2667000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10 1011 1011</a:t>
            </a:r>
          </a:p>
          <a:p>
            <a:pPr>
              <a:spcBef>
                <a:spcPct val="50000"/>
              </a:spcBef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AutoNum type="arabicPlain" startAt="2"/>
            </a:pPr>
            <a:r>
              <a:rPr lang="en-US" altLang="en-US">
                <a:latin typeface="Courier New" panose="02070309020205020404" pitchFamily="49" charset="0"/>
              </a:rPr>
              <a:t>  B     B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162821" name="Line 5"/>
          <p:cNvSpPr>
            <a:spLocks noChangeShapeType="1"/>
          </p:cNvSpPr>
          <p:nvPr/>
        </p:nvSpPr>
        <p:spPr bwMode="auto">
          <a:xfrm>
            <a:off x="51054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60198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69342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6172200" y="5562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1010111011</a:t>
            </a:r>
            <a:r>
              <a:rPr lang="en-US" altLang="en-US" baseline="-25000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 = 2BB</a:t>
            </a:r>
            <a:r>
              <a:rPr lang="en-US" altLang="en-US" baseline="-25000">
                <a:latin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1350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Quantities/Counting (2 of 3) </a:t>
            </a:r>
          </a:p>
        </p:txBody>
      </p:sp>
      <p:graphicFrame>
        <p:nvGraphicFramePr>
          <p:cNvPr id="120890" name="Group 58"/>
          <p:cNvGraphicFramePr>
            <a:graphicFrameLocks noGrp="1"/>
          </p:cNvGraphicFramePr>
          <p:nvPr/>
        </p:nvGraphicFramePr>
        <p:xfrm>
          <a:off x="3733800" y="1371600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126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Hexadecimal</a:t>
            </a:r>
          </a:p>
        </p:txBody>
      </p:sp>
      <p:sp>
        <p:nvSpPr>
          <p:cNvPr id="163843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63844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63845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63846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8153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45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Hexadecimal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Use binary as an intermediary</a:t>
            </a:r>
          </a:p>
        </p:txBody>
      </p:sp>
    </p:spTree>
    <p:extLst>
      <p:ext uri="{BB962C8B-B14F-4D97-AF65-F5344CB8AC3E}">
        <p14:creationId xmlns:p14="http://schemas.microsoft.com/office/powerpoint/2010/main" val="3842218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828800" y="1371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1076</a:t>
            </a:r>
            <a:r>
              <a:rPr lang="en-US" altLang="en-US" baseline="-25000">
                <a:latin typeface="Courier New" panose="02070309020205020404" pitchFamily="49" charset="0"/>
              </a:rPr>
              <a:t>8</a:t>
            </a:r>
            <a:r>
              <a:rPr lang="en-US" altLang="en-US">
                <a:latin typeface="Courier New" panose="02070309020205020404" pitchFamily="49" charset="0"/>
              </a:rPr>
              <a:t> = ?</a:t>
            </a:r>
            <a:r>
              <a:rPr lang="en-US" altLang="en-US" baseline="-25000">
                <a:latin typeface="Courier New" panose="02070309020205020404" pitchFamily="49" charset="0"/>
              </a:rPr>
              <a:t>16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4572000" y="2105025"/>
            <a:ext cx="4267200" cy="2286000"/>
            <a:chOff x="1920" y="1326"/>
            <a:chExt cx="2688" cy="1440"/>
          </a:xfrm>
        </p:grpSpPr>
        <p:sp>
          <p:nvSpPr>
            <p:cNvPr id="165893" name="Text Box 5"/>
            <p:cNvSpPr txBox="1">
              <a:spLocks noChangeArrowheads="1"/>
            </p:cNvSpPr>
            <p:nvPr/>
          </p:nvSpPr>
          <p:spPr bwMode="auto">
            <a:xfrm>
              <a:off x="1920" y="1326"/>
              <a:ext cx="2688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1    0     7     6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alt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001  000   111   110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altLang="en-US" baseline="-2500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165894" name="Line 6"/>
            <p:cNvSpPr>
              <a:spLocks noChangeShapeType="1"/>
            </p:cNvSpPr>
            <p:nvPr/>
          </p:nvSpPr>
          <p:spPr bwMode="auto">
            <a:xfrm>
              <a:off x="21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895" name="Line 7"/>
            <p:cNvSpPr>
              <a:spLocks noChangeShapeType="1"/>
            </p:cNvSpPr>
            <p:nvPr/>
          </p:nvSpPr>
          <p:spPr bwMode="auto">
            <a:xfrm>
              <a:off x="340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896" name="Line 8"/>
            <p:cNvSpPr>
              <a:spLocks noChangeShapeType="1"/>
            </p:cNvSpPr>
            <p:nvPr/>
          </p:nvSpPr>
          <p:spPr bwMode="auto">
            <a:xfrm>
              <a:off x="273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897" name="Line 9"/>
            <p:cNvSpPr>
              <a:spLocks noChangeShapeType="1"/>
            </p:cNvSpPr>
            <p:nvPr/>
          </p:nvSpPr>
          <p:spPr bwMode="auto">
            <a:xfrm>
              <a:off x="41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898" name="Group 10"/>
          <p:cNvGrpSpPr>
            <a:grpSpLocks/>
          </p:cNvGrpSpPr>
          <p:nvPr/>
        </p:nvGrpSpPr>
        <p:grpSpPr bwMode="auto">
          <a:xfrm>
            <a:off x="5029200" y="3317877"/>
            <a:ext cx="3276600" cy="1166813"/>
            <a:chOff x="2208" y="2090"/>
            <a:chExt cx="2064" cy="735"/>
          </a:xfrm>
        </p:grpSpPr>
        <p:sp>
          <p:nvSpPr>
            <p:cNvPr id="165899" name="Text Box 11"/>
            <p:cNvSpPr txBox="1">
              <a:spLocks noChangeArrowheads="1"/>
            </p:cNvSpPr>
            <p:nvPr/>
          </p:nvSpPr>
          <p:spPr bwMode="auto">
            <a:xfrm>
              <a:off x="2208" y="2592"/>
              <a:ext cx="20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2     3       E</a:t>
              </a:r>
            </a:p>
          </p:txBody>
        </p:sp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>
              <a:off x="3476" y="209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>
              <a:off x="2660" y="209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6248400" y="56388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1076</a:t>
            </a:r>
            <a:r>
              <a:rPr lang="en-US" altLang="en-US" baseline="-25000">
                <a:latin typeface="Courier New" panose="02070309020205020404" pitchFamily="49" charset="0"/>
              </a:rPr>
              <a:t>8</a:t>
            </a:r>
            <a:r>
              <a:rPr lang="en-US" altLang="en-US">
                <a:latin typeface="Courier New" panose="02070309020205020404" pitchFamily="49" charset="0"/>
              </a:rPr>
              <a:t> = 23E</a:t>
            </a:r>
            <a:r>
              <a:rPr lang="en-US" altLang="en-US" baseline="-25000">
                <a:latin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6722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2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Octal</a:t>
            </a:r>
          </a:p>
        </p:txBody>
      </p:sp>
      <p:sp>
        <p:nvSpPr>
          <p:cNvPr id="129027" name="Oval 3"/>
          <p:cNvSpPr>
            <a:spLocks noChangeArrowheads="1"/>
          </p:cNvSpPr>
          <p:nvPr/>
        </p:nvSpPr>
        <p:spPr bwMode="auto">
          <a:xfrm>
            <a:off x="7144070" y="42456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29028" name="Oval 4"/>
          <p:cNvSpPr>
            <a:spLocks noChangeArrowheads="1"/>
          </p:cNvSpPr>
          <p:nvPr/>
        </p:nvSpPr>
        <p:spPr bwMode="auto">
          <a:xfrm>
            <a:off x="2744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9029" name="Oval 5"/>
          <p:cNvSpPr>
            <a:spLocks noChangeArrowheads="1"/>
          </p:cNvSpPr>
          <p:nvPr/>
        </p:nvSpPr>
        <p:spPr bwMode="auto">
          <a:xfrm>
            <a:off x="6859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2744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8153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24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Octal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Use binary as an intermediary</a:t>
            </a:r>
          </a:p>
        </p:txBody>
      </p:sp>
    </p:spTree>
    <p:extLst>
      <p:ext uri="{BB962C8B-B14F-4D97-AF65-F5344CB8AC3E}">
        <p14:creationId xmlns:p14="http://schemas.microsoft.com/office/powerpoint/2010/main" val="1221378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828800" y="13716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1F0C</a:t>
            </a:r>
            <a:r>
              <a:rPr lang="en-US" altLang="en-US" baseline="-25000">
                <a:latin typeface="Courier New" panose="02070309020205020404" pitchFamily="49" charset="0"/>
              </a:rPr>
              <a:t>16</a:t>
            </a:r>
            <a:r>
              <a:rPr lang="en-US" altLang="en-US">
                <a:latin typeface="Courier New" panose="02070309020205020404" pitchFamily="49" charset="0"/>
              </a:rPr>
              <a:t> = ?</a:t>
            </a:r>
            <a:r>
              <a:rPr lang="en-US" altLang="en-US" baseline="-25000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128144" name="Group 144"/>
          <p:cNvGrpSpPr>
            <a:grpSpLocks/>
          </p:cNvGrpSpPr>
          <p:nvPr/>
        </p:nvGrpSpPr>
        <p:grpSpPr bwMode="auto">
          <a:xfrm>
            <a:off x="4572000" y="2105025"/>
            <a:ext cx="4876800" cy="2286000"/>
            <a:chOff x="1920" y="1326"/>
            <a:chExt cx="3072" cy="1440"/>
          </a:xfrm>
        </p:grpSpPr>
        <p:sp>
          <p:nvSpPr>
            <p:cNvPr id="128124" name="Text Box 124"/>
            <p:cNvSpPr txBox="1">
              <a:spLocks noChangeArrowheads="1"/>
            </p:cNvSpPr>
            <p:nvPr/>
          </p:nvSpPr>
          <p:spPr bwMode="auto">
            <a:xfrm>
              <a:off x="1920" y="1326"/>
              <a:ext cx="3072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  1     F      0      C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alt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0001  1111   0000   1100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altLang="en-US" baseline="-2500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128126" name="Line 126"/>
            <p:cNvSpPr>
              <a:spLocks noChangeShapeType="1"/>
            </p:cNvSpPr>
            <p:nvPr/>
          </p:nvSpPr>
          <p:spPr bwMode="auto">
            <a:xfrm>
              <a:off x="225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27" name="Line 127"/>
            <p:cNvSpPr>
              <a:spLocks noChangeShapeType="1"/>
            </p:cNvSpPr>
            <p:nvPr/>
          </p:nvSpPr>
          <p:spPr bwMode="auto">
            <a:xfrm>
              <a:off x="3744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28" name="Line 128"/>
            <p:cNvSpPr>
              <a:spLocks noChangeShapeType="1"/>
            </p:cNvSpPr>
            <p:nvPr/>
          </p:nvSpPr>
          <p:spPr bwMode="auto">
            <a:xfrm>
              <a:off x="29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32" name="Line 132"/>
            <p:cNvSpPr>
              <a:spLocks noChangeShapeType="1"/>
            </p:cNvSpPr>
            <p:nvPr/>
          </p:nvSpPr>
          <p:spPr bwMode="auto">
            <a:xfrm>
              <a:off x="45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8145" name="Group 145"/>
          <p:cNvGrpSpPr>
            <a:grpSpLocks/>
          </p:cNvGrpSpPr>
          <p:nvPr/>
        </p:nvGrpSpPr>
        <p:grpSpPr bwMode="auto">
          <a:xfrm>
            <a:off x="4848226" y="3349625"/>
            <a:ext cx="4403725" cy="1066800"/>
            <a:chOff x="2094" y="2110"/>
            <a:chExt cx="2774" cy="672"/>
          </a:xfrm>
        </p:grpSpPr>
        <p:sp>
          <p:nvSpPr>
            <p:cNvPr id="128133" name="Text Box 133"/>
            <p:cNvSpPr txBox="1">
              <a:spLocks noChangeArrowheads="1"/>
            </p:cNvSpPr>
            <p:nvPr/>
          </p:nvSpPr>
          <p:spPr bwMode="auto">
            <a:xfrm>
              <a:off x="2208" y="2544"/>
              <a:ext cx="26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1   7   4     1     4</a:t>
              </a:r>
            </a:p>
          </p:txBody>
        </p:sp>
        <p:sp>
          <p:nvSpPr>
            <p:cNvPr id="128134" name="Line 134"/>
            <p:cNvSpPr>
              <a:spLocks noChangeShapeType="1"/>
            </p:cNvSpPr>
            <p:nvPr/>
          </p:nvSpPr>
          <p:spPr bwMode="auto">
            <a:xfrm>
              <a:off x="4388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35" name="Line 135"/>
            <p:cNvSpPr>
              <a:spLocks noChangeShapeType="1"/>
            </p:cNvSpPr>
            <p:nvPr/>
          </p:nvSpPr>
          <p:spPr bwMode="auto">
            <a:xfrm>
              <a:off x="370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40" name="Line 140"/>
            <p:cNvSpPr>
              <a:spLocks noChangeShapeType="1"/>
            </p:cNvSpPr>
            <p:nvPr/>
          </p:nvSpPr>
          <p:spPr bwMode="auto">
            <a:xfrm>
              <a:off x="3010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41" name="Line 141"/>
            <p:cNvSpPr>
              <a:spLocks noChangeShapeType="1"/>
            </p:cNvSpPr>
            <p:nvPr/>
          </p:nvSpPr>
          <p:spPr bwMode="auto">
            <a:xfrm>
              <a:off x="254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42" name="Line 142"/>
            <p:cNvSpPr>
              <a:spLocks noChangeShapeType="1"/>
            </p:cNvSpPr>
            <p:nvPr/>
          </p:nvSpPr>
          <p:spPr bwMode="auto">
            <a:xfrm>
              <a:off x="209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8143" name="Text Box 143"/>
          <p:cNvSpPr txBox="1">
            <a:spLocks noChangeArrowheads="1"/>
          </p:cNvSpPr>
          <p:nvPr/>
        </p:nvSpPr>
        <p:spPr bwMode="auto">
          <a:xfrm>
            <a:off x="6172200" y="56388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1F0C</a:t>
            </a:r>
            <a:r>
              <a:rPr lang="en-US" altLang="en-US" baseline="-25000">
                <a:latin typeface="Courier New" panose="02070309020205020404" pitchFamily="49" charset="0"/>
              </a:rPr>
              <a:t>16</a:t>
            </a:r>
            <a:r>
              <a:rPr lang="en-US" altLang="en-US">
                <a:latin typeface="Courier New" panose="02070309020205020404" pitchFamily="49" charset="0"/>
              </a:rPr>
              <a:t> = 17414</a:t>
            </a:r>
            <a:r>
              <a:rPr lang="en-US" altLang="en-US" baseline="-25000">
                <a:latin typeface="Courier New" panose="020703090202050204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022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4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– Convert ...</a:t>
            </a:r>
          </a:p>
        </p:txBody>
      </p:sp>
      <p:grpSp>
        <p:nvGrpSpPr>
          <p:cNvPr id="169021" name="Group 61"/>
          <p:cNvGrpSpPr>
            <a:grpSpLocks/>
          </p:cNvGrpSpPr>
          <p:nvPr/>
        </p:nvGrpSpPr>
        <p:grpSpPr bwMode="auto">
          <a:xfrm>
            <a:off x="4654550" y="4876801"/>
            <a:ext cx="2889250" cy="415925"/>
            <a:chOff x="1972" y="3242"/>
            <a:chExt cx="1820" cy="262"/>
          </a:xfrm>
        </p:grpSpPr>
        <p:sp>
          <p:nvSpPr>
            <p:cNvPr id="169019" name="Text Box 59"/>
            <p:cNvSpPr txBox="1">
              <a:spLocks noChangeArrowheads="1"/>
            </p:cNvSpPr>
            <p:nvPr/>
          </p:nvSpPr>
          <p:spPr bwMode="auto">
            <a:xfrm>
              <a:off x="1972" y="3242"/>
              <a:ext cx="14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Don’t use a calculator!</a:t>
              </a:r>
            </a:p>
          </p:txBody>
        </p:sp>
        <p:sp>
          <p:nvSpPr>
            <p:cNvPr id="169020" name="Line 60"/>
            <p:cNvSpPr>
              <a:spLocks noChangeShapeType="1"/>
            </p:cNvSpPr>
            <p:nvPr/>
          </p:nvSpPr>
          <p:spPr bwMode="auto">
            <a:xfrm>
              <a:off x="2016" y="3504"/>
              <a:ext cx="1776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69058" name="Group 98"/>
          <p:cNvGraphicFramePr>
            <a:graphicFrameLocks noGrp="1"/>
          </p:cNvGraphicFramePr>
          <p:nvPr/>
        </p:nvGraphicFramePr>
        <p:xfrm>
          <a:off x="2819400" y="13970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/>
                <a:gridCol w="1828800"/>
                <a:gridCol w="1714500"/>
                <a:gridCol w="1714500"/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69061" name="AutoShape 10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53221" y="5643046"/>
            <a:ext cx="1301958" cy="369332"/>
          </a:xfrm>
          <a:prstGeom prst="actionButtonBlank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Skip answer</a:t>
            </a:r>
          </a:p>
        </p:txBody>
      </p:sp>
      <p:sp>
        <p:nvSpPr>
          <p:cNvPr id="169062" name="AutoShape 10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465785" y="5646221"/>
            <a:ext cx="886781" cy="369332"/>
          </a:xfrm>
          <a:prstGeom prst="actionButtonBlank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839921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4824" y="290735"/>
            <a:ext cx="8911687" cy="1280890"/>
          </a:xfrm>
        </p:spPr>
        <p:txBody>
          <a:bodyPr/>
          <a:lstStyle/>
          <a:p>
            <a:r>
              <a:rPr lang="en-US" altLang="en-US" dirty="0"/>
              <a:t>Exercise – Convert …</a:t>
            </a:r>
          </a:p>
        </p:txBody>
      </p:sp>
      <p:graphicFrame>
        <p:nvGraphicFramePr>
          <p:cNvPr id="170027" name="Group 43"/>
          <p:cNvGraphicFramePr>
            <a:graphicFrameLocks noGrp="1"/>
          </p:cNvGraphicFramePr>
          <p:nvPr/>
        </p:nvGraphicFramePr>
        <p:xfrm>
          <a:off x="2819400" y="13970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/>
                <a:gridCol w="1828800"/>
                <a:gridCol w="1714500"/>
                <a:gridCol w="1714500"/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70028" name="AutoShape 44"/>
          <p:cNvSpPr>
            <a:spLocks noChangeArrowheads="1"/>
          </p:cNvSpPr>
          <p:nvPr/>
        </p:nvSpPr>
        <p:spPr bwMode="auto">
          <a:xfrm>
            <a:off x="5715000" y="5226725"/>
            <a:ext cx="259766" cy="519351"/>
          </a:xfrm>
          <a:prstGeom prst="smileyFace">
            <a:avLst>
              <a:gd name="adj" fmla="val 4653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0031" name="AutoShape 47"/>
          <p:cNvSpPr>
            <a:spLocks noChangeArrowheads="1"/>
          </p:cNvSpPr>
          <p:nvPr/>
        </p:nvSpPr>
        <p:spPr bwMode="auto">
          <a:xfrm>
            <a:off x="1755775" y="931180"/>
            <a:ext cx="8699500" cy="30646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pPr algn="ctr"/>
            <a:r>
              <a:rPr lang="en-US" alt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6777943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Powers (1 of 2)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Base 10</a:t>
            </a:r>
          </a:p>
        </p:txBody>
      </p:sp>
      <p:graphicFrame>
        <p:nvGraphicFramePr>
          <p:cNvPr id="171087" name="Group 79"/>
          <p:cNvGraphicFramePr>
            <a:graphicFrameLocks noGrp="1"/>
          </p:cNvGraphicFramePr>
          <p:nvPr/>
        </p:nvGraphicFramePr>
        <p:xfrm>
          <a:off x="4343400" y="1828801"/>
          <a:ext cx="3505200" cy="4038603"/>
        </p:xfrm>
        <a:graphic>
          <a:graphicData uri="http://schemas.openxmlformats.org/drawingml/2006/table">
            <a:tbl>
              <a:tblPr/>
              <a:tblGrid>
                <a:gridCol w="800100"/>
                <a:gridCol w="1414463"/>
                <a:gridCol w="1290637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Preface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pico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nano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micro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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milli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kilo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tera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1189" name="Group 181"/>
          <p:cNvGraphicFramePr>
            <a:graphicFrameLocks noGrp="1"/>
          </p:cNvGraphicFramePr>
          <p:nvPr/>
        </p:nvGraphicFramePr>
        <p:xfrm>
          <a:off x="7848600" y="1828801"/>
          <a:ext cx="1752600" cy="4038603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.000000000001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.000000001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1000000000000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0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Powers (2 of 2)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Base 2</a:t>
            </a:r>
          </a:p>
        </p:txBody>
      </p:sp>
      <p:graphicFrame>
        <p:nvGraphicFramePr>
          <p:cNvPr id="172102" name="Group 70"/>
          <p:cNvGraphicFramePr>
            <a:graphicFrameLocks noGrp="1"/>
          </p:cNvGraphicFramePr>
          <p:nvPr/>
        </p:nvGraphicFramePr>
        <p:xfrm>
          <a:off x="4305300" y="1828801"/>
          <a:ext cx="3543300" cy="1828801"/>
        </p:xfrm>
        <a:graphic>
          <a:graphicData uri="http://schemas.openxmlformats.org/drawingml/2006/table">
            <a:tbl>
              <a:tblPr/>
              <a:tblGrid>
                <a:gridCol w="808038"/>
                <a:gridCol w="1430337"/>
                <a:gridCol w="1304925"/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Preface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kilo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2141" name="Group 109"/>
          <p:cNvGraphicFramePr>
            <a:graphicFrameLocks noGrp="1"/>
          </p:cNvGraphicFramePr>
          <p:nvPr/>
        </p:nvGraphicFramePr>
        <p:xfrm>
          <a:off x="7848600" y="1828801"/>
          <a:ext cx="1524000" cy="1828801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1024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1048576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1073741824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142" name="Text Box 110"/>
          <p:cNvSpPr txBox="1">
            <a:spLocks noChangeArrowheads="1"/>
          </p:cNvSpPr>
          <p:nvPr/>
        </p:nvSpPr>
        <p:spPr bwMode="auto">
          <a:xfrm>
            <a:off x="2190751" y="4114800"/>
            <a:ext cx="712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3200"/>
              <a:t>  What is the value of “k”, “M”, and “G”?</a:t>
            </a:r>
          </a:p>
        </p:txBody>
      </p:sp>
      <p:sp>
        <p:nvSpPr>
          <p:cNvPr id="172143" name="Text Box 111"/>
          <p:cNvSpPr txBox="1">
            <a:spLocks noChangeArrowheads="1"/>
          </p:cNvSpPr>
          <p:nvPr/>
        </p:nvSpPr>
        <p:spPr bwMode="auto">
          <a:xfrm>
            <a:off x="2209800" y="4648200"/>
            <a:ext cx="75413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3200"/>
              <a:t> In computing, particularly w.r.t. </a:t>
            </a:r>
            <a:r>
              <a:rPr lang="en-US" altLang="en-US" sz="3200" u="sng"/>
              <a:t>memory</a:t>
            </a:r>
            <a:r>
              <a:rPr lang="en-US" altLang="en-US" sz="3200"/>
              <a:t>,</a:t>
            </a:r>
            <a:br>
              <a:rPr lang="en-US" altLang="en-US" sz="3200"/>
            </a:br>
            <a:r>
              <a:rPr lang="en-US" altLang="en-US" sz="3200"/>
              <a:t>   the base-2 interpretation generally applies</a:t>
            </a:r>
          </a:p>
        </p:txBody>
      </p:sp>
    </p:spTree>
    <p:extLst>
      <p:ext uri="{BB962C8B-B14F-4D97-AF65-F5344CB8AC3E}">
        <p14:creationId xmlns:p14="http://schemas.microsoft.com/office/powerpoint/2010/main" val="134426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42" grpId="0" build="p" autoUpdateAnimBg="0"/>
      <p:bldP spid="1721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Quantities/Counting (3 of 3) </a:t>
            </a:r>
          </a:p>
        </p:txBody>
      </p:sp>
      <p:graphicFrame>
        <p:nvGraphicFramePr>
          <p:cNvPr id="121914" name="Group 58"/>
          <p:cNvGraphicFramePr>
            <a:graphicFrameLocks noGrp="1"/>
          </p:cNvGraphicFramePr>
          <p:nvPr/>
        </p:nvGraphicFramePr>
        <p:xfrm>
          <a:off x="3733800" y="1371600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917" name="Text Box 61"/>
          <p:cNvSpPr txBox="1">
            <a:spLocks noChangeArrowheads="1"/>
          </p:cNvSpPr>
          <p:nvPr/>
        </p:nvSpPr>
        <p:spPr bwMode="auto">
          <a:xfrm>
            <a:off x="8686800" y="5410200"/>
            <a:ext cx="523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1904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6" y="987425"/>
            <a:ext cx="42703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3067" name="Group 11"/>
          <p:cNvGrpSpPr>
            <a:grpSpLocks/>
          </p:cNvGrpSpPr>
          <p:nvPr/>
        </p:nvGrpSpPr>
        <p:grpSpPr bwMode="auto">
          <a:xfrm>
            <a:off x="2209800" y="2482850"/>
            <a:ext cx="8153400" cy="1608138"/>
            <a:chOff x="432" y="1564"/>
            <a:chExt cx="5136" cy="1013"/>
          </a:xfrm>
        </p:grpSpPr>
        <p:pic>
          <p:nvPicPr>
            <p:cNvPr id="17306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" y="2160"/>
              <a:ext cx="4733" cy="417"/>
            </a:xfrm>
            <a:prstGeom prst="rect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3061" name="Rectangle 5"/>
            <p:cNvSpPr>
              <a:spLocks noChangeArrowheads="1"/>
            </p:cNvSpPr>
            <p:nvPr/>
          </p:nvSpPr>
          <p:spPr bwMode="auto">
            <a:xfrm>
              <a:off x="432" y="1564"/>
              <a:ext cx="116" cy="233"/>
            </a:xfrm>
            <a:prstGeom prst="rect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3062" name="Line 6"/>
            <p:cNvSpPr>
              <a:spLocks noChangeShapeType="1"/>
            </p:cNvSpPr>
            <p:nvPr/>
          </p:nvSpPr>
          <p:spPr bwMode="auto">
            <a:xfrm>
              <a:off x="432" y="1776"/>
              <a:ext cx="384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2688" y="1776"/>
              <a:ext cx="2880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7010400" y="4311653"/>
            <a:ext cx="2667000" cy="935038"/>
            <a:chOff x="3456" y="2716"/>
            <a:chExt cx="1680" cy="589"/>
          </a:xfrm>
        </p:grpSpPr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3936" y="3072"/>
              <a:ext cx="9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/ 2</a:t>
              </a:r>
              <a:r>
                <a:rPr lang="en-US" altLang="en-US" baseline="30000">
                  <a:latin typeface="Courier New" panose="02070309020205020404" pitchFamily="49" charset="0"/>
                </a:rPr>
                <a:t>30</a:t>
              </a:r>
              <a:r>
                <a:rPr lang="en-US" altLang="en-US">
                  <a:latin typeface="Courier New" panose="02070309020205020404" pitchFamily="49" charset="0"/>
                </a:rPr>
                <a:t> =</a:t>
              </a:r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3456" y="2716"/>
              <a:ext cx="432" cy="233"/>
            </a:xfrm>
            <a:custGeom>
              <a:avLst/>
              <a:gdLst>
                <a:gd name="T0" fmla="*/ 0 w 432"/>
                <a:gd name="T1" fmla="*/ 0 h 672"/>
                <a:gd name="T2" fmla="*/ 126 w 432"/>
                <a:gd name="T3" fmla="*/ 520 h 672"/>
                <a:gd name="T4" fmla="*/ 432 w 432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72">
                  <a:moveTo>
                    <a:pt x="0" y="0"/>
                  </a:moveTo>
                  <a:cubicBezTo>
                    <a:pt x="21" y="87"/>
                    <a:pt x="54" y="408"/>
                    <a:pt x="126" y="520"/>
                  </a:cubicBezTo>
                  <a:cubicBezTo>
                    <a:pt x="198" y="632"/>
                    <a:pt x="368" y="640"/>
                    <a:pt x="432" y="672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066" name="Freeform 10"/>
            <p:cNvSpPr>
              <a:spLocks/>
            </p:cNvSpPr>
            <p:nvPr/>
          </p:nvSpPr>
          <p:spPr bwMode="auto">
            <a:xfrm>
              <a:off x="4848" y="2716"/>
              <a:ext cx="288" cy="233"/>
            </a:xfrm>
            <a:custGeom>
              <a:avLst/>
              <a:gdLst>
                <a:gd name="T0" fmla="*/ 0 w 288"/>
                <a:gd name="T1" fmla="*/ 672 h 672"/>
                <a:gd name="T2" fmla="*/ 225 w 288"/>
                <a:gd name="T3" fmla="*/ 415 h 672"/>
                <a:gd name="T4" fmla="*/ 288 w 288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672">
                  <a:moveTo>
                    <a:pt x="0" y="672"/>
                  </a:moveTo>
                  <a:cubicBezTo>
                    <a:pt x="37" y="629"/>
                    <a:pt x="177" y="527"/>
                    <a:pt x="225" y="415"/>
                  </a:cubicBezTo>
                  <a:cubicBezTo>
                    <a:pt x="273" y="303"/>
                    <a:pt x="275" y="86"/>
                    <a:pt x="288" y="0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6629400" y="1109664"/>
            <a:ext cx="3429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 the lab…</a:t>
            </a:r>
            <a:br>
              <a:rPr lang="en-US" altLang="en-US"/>
            </a:br>
            <a:r>
              <a:rPr lang="en-US" altLang="en-US"/>
              <a:t>1. Double click on </a:t>
            </a:r>
            <a:r>
              <a:rPr lang="en-US" altLang="en-US" u="sng"/>
              <a:t>My Computer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2. Right click on </a:t>
            </a:r>
            <a:r>
              <a:rPr lang="en-US" altLang="en-US" u="sng"/>
              <a:t>C:</a:t>
            </a:r>
            <a:br>
              <a:rPr lang="en-US" altLang="en-US" u="sng"/>
            </a:br>
            <a:r>
              <a:rPr lang="en-US" altLang="en-US"/>
              <a:t>3. Click on </a:t>
            </a:r>
            <a:r>
              <a:rPr lang="en-US" altLang="en-US" u="sng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08039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Among Bases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possibilities:</a:t>
            </a:r>
          </a:p>
        </p:txBody>
      </p:sp>
      <p:sp>
        <p:nvSpPr>
          <p:cNvPr id="123908" name="Oval 4"/>
          <p:cNvSpPr>
            <a:spLocks noChangeArrowheads="1"/>
          </p:cNvSpPr>
          <p:nvPr/>
        </p:nvSpPr>
        <p:spPr bwMode="auto">
          <a:xfrm>
            <a:off x="7144070" y="4826675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27447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3910" name="Oval 6"/>
          <p:cNvSpPr>
            <a:spLocks noChangeArrowheads="1"/>
          </p:cNvSpPr>
          <p:nvPr/>
        </p:nvSpPr>
        <p:spPr bwMode="auto">
          <a:xfrm>
            <a:off x="68595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2744788" y="46767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V="1">
            <a:off x="5257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 flipV="1">
            <a:off x="5257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 flipV="1">
            <a:off x="8153400" y="3381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 flipV="1">
            <a:off x="3962400" y="3305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rot="5400000" flipV="1">
            <a:off x="6096000" y="2238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rot="5400000" flipV="1">
            <a:off x="6096000" y="4448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Example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743200" y="2971801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25</a:t>
            </a:r>
            <a:r>
              <a:rPr lang="en-US" altLang="en-US" sz="4800" baseline="-25000"/>
              <a:t>10</a:t>
            </a:r>
            <a:r>
              <a:rPr lang="en-US" altLang="en-US" sz="4800"/>
              <a:t> = 11001</a:t>
            </a:r>
            <a:r>
              <a:rPr lang="en-US" altLang="en-US" sz="4800" baseline="-25000"/>
              <a:t>2</a:t>
            </a:r>
            <a:r>
              <a:rPr lang="en-US" altLang="en-US" sz="4800"/>
              <a:t> = 31</a:t>
            </a:r>
            <a:r>
              <a:rPr lang="en-US" altLang="en-US" sz="4800" baseline="-25000"/>
              <a:t>8</a:t>
            </a:r>
            <a:r>
              <a:rPr lang="en-US" altLang="en-US" sz="4800"/>
              <a:t> = 19</a:t>
            </a:r>
            <a:r>
              <a:rPr lang="en-US" altLang="en-US" sz="4800" baseline="-25000"/>
              <a:t>16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3657600" y="4495800"/>
            <a:ext cx="1295400" cy="533400"/>
          </a:xfrm>
          <a:prstGeom prst="wedgeRoundRectCallout">
            <a:avLst>
              <a:gd name="adj1" fmla="val -40440"/>
              <a:gd name="adj2" fmla="val -165773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205445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Decimal (just for fun)</a:t>
            </a:r>
          </a:p>
        </p:txBody>
      </p:sp>
      <p:sp>
        <p:nvSpPr>
          <p:cNvPr id="124931" name="Oval 3"/>
          <p:cNvSpPr>
            <a:spLocks noChangeArrowheads="1"/>
          </p:cNvSpPr>
          <p:nvPr/>
        </p:nvSpPr>
        <p:spPr bwMode="auto">
          <a:xfrm>
            <a:off x="7144070" y="4779050"/>
            <a:ext cx="1944048" cy="519351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124932" name="Oval 4"/>
          <p:cNvSpPr>
            <a:spLocks noChangeArrowheads="1"/>
          </p:cNvSpPr>
          <p:nvPr/>
        </p:nvSpPr>
        <p:spPr bwMode="auto">
          <a:xfrm>
            <a:off x="2744788" y="25495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6859588" y="25495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Octal</a:t>
            </a:r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2744788" y="47117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124942" name="Freeform 14"/>
          <p:cNvSpPr>
            <a:spLocks/>
          </p:cNvSpPr>
          <p:nvPr/>
        </p:nvSpPr>
        <p:spPr bwMode="auto">
          <a:xfrm>
            <a:off x="3429000" y="1752084"/>
            <a:ext cx="990600" cy="369332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9400858" y="5791200"/>
            <a:ext cx="1267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/>
              <a:t>Next slide…</a:t>
            </a:r>
          </a:p>
        </p:txBody>
      </p:sp>
    </p:spTree>
    <p:extLst>
      <p:ext uri="{BB962C8B-B14F-4D97-AF65-F5344CB8AC3E}">
        <p14:creationId xmlns:p14="http://schemas.microsoft.com/office/powerpoint/2010/main" val="196596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3276600" y="2362201"/>
            <a:ext cx="6019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125</a:t>
            </a:r>
            <a:r>
              <a:rPr lang="en-US" altLang="en-US" baseline="-25000">
                <a:latin typeface="Courier New" panose="02070309020205020404" pitchFamily="49" charset="0"/>
              </a:rPr>
              <a:t>10</a:t>
            </a:r>
            <a:r>
              <a:rPr lang="en-US" altLang="en-US">
                <a:latin typeface="Courier New" panose="02070309020205020404" pitchFamily="49" charset="0"/>
              </a:rPr>
              <a:t> =&gt;	5 x 10</a:t>
            </a:r>
            <a:r>
              <a:rPr lang="en-US" altLang="en-US" baseline="30000">
                <a:latin typeface="Courier New" panose="02070309020205020404" pitchFamily="49" charset="0"/>
              </a:rPr>
              <a:t>0</a:t>
            </a:r>
            <a:r>
              <a:rPr lang="en-US" altLang="en-US">
                <a:latin typeface="Courier New" panose="02070309020205020404" pitchFamily="49" charset="0"/>
              </a:rPr>
              <a:t>	=   5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2 x 10</a:t>
            </a:r>
            <a:r>
              <a:rPr lang="en-US" altLang="en-US" baseline="30000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	=  20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1 x 10</a:t>
            </a:r>
            <a:r>
              <a:rPr lang="en-US" altLang="en-US" baseline="30000">
                <a:latin typeface="Courier New" panose="02070309020205020404" pitchFamily="49" charset="0"/>
              </a:rPr>
              <a:t>2	</a:t>
            </a:r>
            <a:r>
              <a:rPr lang="en-US" altLang="en-US">
                <a:latin typeface="Courier New" panose="02070309020205020404" pitchFamily="49" charset="0"/>
              </a:rPr>
              <a:t>= 100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		  125</a:t>
            </a:r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7239000" y="3505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5029200" y="4343400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6324600" y="1143000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31136726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902</Words>
  <Application>Microsoft Office PowerPoint</Application>
  <PresentationFormat>Widescreen</PresentationFormat>
  <Paragraphs>462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Century Gothic</vt:lpstr>
      <vt:lpstr>Courier New</vt:lpstr>
      <vt:lpstr>Symbol</vt:lpstr>
      <vt:lpstr>Times New Roman</vt:lpstr>
      <vt:lpstr>Wingdings 3</vt:lpstr>
      <vt:lpstr>Wisp</vt:lpstr>
      <vt:lpstr>1. Number Systems</vt:lpstr>
      <vt:lpstr>Common Number Systems</vt:lpstr>
      <vt:lpstr>Quantities/Counting (1 of 3)</vt:lpstr>
      <vt:lpstr>Quantities/Counting (2 of 3) </vt:lpstr>
      <vt:lpstr>Quantities/Counting (3 of 3) </vt:lpstr>
      <vt:lpstr>Conversion Among Bases</vt:lpstr>
      <vt:lpstr>Quick Example</vt:lpstr>
      <vt:lpstr>Decimal to Decimal (just for fun)</vt:lpstr>
      <vt:lpstr>PowerPoint Presentation</vt:lpstr>
      <vt:lpstr>Binary to Decimal</vt:lpstr>
      <vt:lpstr>Binary to Decimal</vt:lpstr>
      <vt:lpstr>Example</vt:lpstr>
      <vt:lpstr>Octal to Decimal</vt:lpstr>
      <vt:lpstr>Octal to Decimal</vt:lpstr>
      <vt:lpstr>Example</vt:lpstr>
      <vt:lpstr>Hexadecimal to Decimal</vt:lpstr>
      <vt:lpstr>Hexadecimal to Decimal</vt:lpstr>
      <vt:lpstr>Example</vt:lpstr>
      <vt:lpstr>Decimal to Binary</vt:lpstr>
      <vt:lpstr>Decimal to Binary</vt:lpstr>
      <vt:lpstr>Example</vt:lpstr>
      <vt:lpstr>Octal to Binary</vt:lpstr>
      <vt:lpstr>Octal to Binary</vt:lpstr>
      <vt:lpstr>Example</vt:lpstr>
      <vt:lpstr>Hexadecimal to Binary</vt:lpstr>
      <vt:lpstr>Hexadecimal to Binary</vt:lpstr>
      <vt:lpstr>Example</vt:lpstr>
      <vt:lpstr>Decimal to Octal</vt:lpstr>
      <vt:lpstr>Decimal to Octal</vt:lpstr>
      <vt:lpstr>Example</vt:lpstr>
      <vt:lpstr>Decimal to Hexadecimal</vt:lpstr>
      <vt:lpstr>Decimal to Hexadecimal</vt:lpstr>
      <vt:lpstr>Example</vt:lpstr>
      <vt:lpstr>Binary to Octal</vt:lpstr>
      <vt:lpstr>Binary to Octal</vt:lpstr>
      <vt:lpstr>Example</vt:lpstr>
      <vt:lpstr>Binary to Hexadecimal</vt:lpstr>
      <vt:lpstr>Binary to Hexadecimal</vt:lpstr>
      <vt:lpstr>Example</vt:lpstr>
      <vt:lpstr>Octal to Hexadecimal</vt:lpstr>
      <vt:lpstr>Octal to Hexadecimal</vt:lpstr>
      <vt:lpstr>Example</vt:lpstr>
      <vt:lpstr>Hexadecimal to Octal</vt:lpstr>
      <vt:lpstr>Hexadecimal to Octal</vt:lpstr>
      <vt:lpstr>Example</vt:lpstr>
      <vt:lpstr>Exercise – Convert ...</vt:lpstr>
      <vt:lpstr>Exercise – Convert …</vt:lpstr>
      <vt:lpstr>Common Powers (1 of 2)</vt:lpstr>
      <vt:lpstr>Common Powers (2 of 2)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Number Systems</dc:title>
  <dc:creator>Louis R Henry</dc:creator>
  <cp:lastModifiedBy>Louis R Henry</cp:lastModifiedBy>
  <cp:revision>1</cp:revision>
  <dcterms:created xsi:type="dcterms:W3CDTF">2019-02-07T19:50:13Z</dcterms:created>
  <dcterms:modified xsi:type="dcterms:W3CDTF">2019-02-07T19:55:15Z</dcterms:modified>
</cp:coreProperties>
</file>