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4" d="100"/>
          <a:sy n="64" d="100"/>
        </p:scale>
        <p:origin x="68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08BB8-95A5-41B4-979A-82891977A32B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2D733-A606-4E5F-B8AC-9C1C93284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192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08BB8-95A5-41B4-979A-82891977A32B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2D733-A606-4E5F-B8AC-9C1C93284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43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08BB8-95A5-41B4-979A-82891977A32B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2D733-A606-4E5F-B8AC-9C1C93284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111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08BB8-95A5-41B4-979A-82891977A32B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2D733-A606-4E5F-B8AC-9C1C9328415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4811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08BB8-95A5-41B4-979A-82891977A32B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2D733-A606-4E5F-B8AC-9C1C93284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0761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08BB8-95A5-41B4-979A-82891977A32B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2D733-A606-4E5F-B8AC-9C1C93284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983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08BB8-95A5-41B4-979A-82891977A32B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2D733-A606-4E5F-B8AC-9C1C93284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8736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08BB8-95A5-41B4-979A-82891977A32B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2D733-A606-4E5F-B8AC-9C1C93284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597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08BB8-95A5-41B4-979A-82891977A32B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2D733-A606-4E5F-B8AC-9C1C93284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384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08BB8-95A5-41B4-979A-82891977A32B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2D733-A606-4E5F-B8AC-9C1C93284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023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08BB8-95A5-41B4-979A-82891977A32B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2D733-A606-4E5F-B8AC-9C1C93284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961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08BB8-95A5-41B4-979A-82891977A32B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2D733-A606-4E5F-B8AC-9C1C93284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605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08BB8-95A5-41B4-979A-82891977A32B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2D733-A606-4E5F-B8AC-9C1C93284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58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08BB8-95A5-41B4-979A-82891977A32B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2D733-A606-4E5F-B8AC-9C1C93284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81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08BB8-95A5-41B4-979A-82891977A32B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2D733-A606-4E5F-B8AC-9C1C93284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62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08BB8-95A5-41B4-979A-82891977A32B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2D733-A606-4E5F-B8AC-9C1C93284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88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08BB8-95A5-41B4-979A-82891977A32B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2D733-A606-4E5F-B8AC-9C1C93284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3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F408BB8-95A5-41B4-979A-82891977A32B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2D733-A606-4E5F-B8AC-9C1C93284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2292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6B6226-8BB1-4F3B-B3F2-4017F7305D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3523885"/>
          </a:xfrm>
        </p:spPr>
        <p:txBody>
          <a:bodyPr>
            <a:normAutofit/>
          </a:bodyPr>
          <a:lstStyle/>
          <a:p>
            <a:pPr algn="ctr"/>
            <a:r>
              <a:rPr lang="en-US" sz="8000"/>
              <a:t>LAB 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27F158-DB7F-48B5-BC7F-0998D43F4F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505" y="4777380"/>
            <a:ext cx="10260990" cy="1209763"/>
          </a:xfrm>
        </p:spPr>
        <p:txBody>
          <a:bodyPr>
            <a:normAutofit/>
          </a:bodyPr>
          <a:lstStyle/>
          <a:p>
            <a:pPr algn="ctr"/>
            <a:endParaRPr lang="en-US" sz="24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546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FFCB2-CE51-4940-81CE-36E155264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CBA27-C1FE-44B4-8297-AB0991B62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en-US" b="1" dirty="0"/>
              <a:t> loop</a:t>
            </a:r>
          </a:p>
          <a:p>
            <a:pPr lvl="1"/>
            <a:r>
              <a:rPr lang="en-US" altLang="en-US" dirty="0"/>
              <a:t>Used when a definite number of loop iterations is required</a:t>
            </a:r>
          </a:p>
          <a:p>
            <a:pPr lvl="1"/>
            <a:r>
              <a:rPr lang="en-US" altLang="en-US" dirty="0"/>
              <a:t>One convenient statement indicates:</a:t>
            </a:r>
          </a:p>
          <a:p>
            <a:pPr lvl="2"/>
            <a:r>
              <a:rPr lang="en-US" altLang="en-US" dirty="0"/>
              <a:t>The starting value for the loop control variable </a:t>
            </a:r>
          </a:p>
          <a:p>
            <a:pPr lvl="2"/>
            <a:r>
              <a:rPr lang="en-US" altLang="en-US" dirty="0"/>
              <a:t>The test condition that controls loop entry</a:t>
            </a:r>
          </a:p>
          <a:p>
            <a:pPr lvl="2"/>
            <a:r>
              <a:rPr lang="en-US" altLang="en-US" dirty="0"/>
              <a:t>The expression that alters the loop control variable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728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C90E0-53D3-4944-9735-A630F753B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1856" y="3113415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5400"/>
          </a:p>
        </p:txBody>
      </p:sp>
      <p:pic>
        <p:nvPicPr>
          <p:cNvPr id="4" name="Content Placeholder 2" descr="Figure 6-18 A for loop and a while loop that display the integers 1 through 10">
            <a:extLst>
              <a:ext uri="{FF2B5EF4-FFF2-40B4-BE49-F238E27FC236}">
                <a16:creationId xmlns:a16="http://schemas.microsoft.com/office/drawing/2014/main" id="{37BCED47-A7AF-4D3C-8239-D6E879F206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2" r="-1" b="-1"/>
          <a:stretch/>
        </p:blipFill>
        <p:spPr>
          <a:xfrm>
            <a:off x="733507" y="596348"/>
            <a:ext cx="9473980" cy="553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194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243D0-668C-4339-AF7D-363696599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6FC73-6C38-48A2-94EA-F49346009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Unconventional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en-US" dirty="0"/>
              <a:t> loops</a:t>
            </a:r>
          </a:p>
          <a:p>
            <a:pPr lvl="1"/>
            <a:r>
              <a:rPr lang="en-US" altLang="en-US" dirty="0"/>
              <a:t>Initialization of more than one variable </a:t>
            </a:r>
          </a:p>
          <a:p>
            <a:pPr lvl="2"/>
            <a:r>
              <a:rPr lang="en-US" altLang="en-US" dirty="0"/>
              <a:t>Place commas between separate statements</a:t>
            </a:r>
          </a:p>
          <a:p>
            <a:pPr lvl="1"/>
            <a:r>
              <a:rPr lang="en-US" altLang="en-US" dirty="0"/>
              <a:t>Performance of more than one test using AND or </a:t>
            </a:r>
            <a:r>
              <a:rPr lang="en-US" altLang="en-US" dirty="0" err="1"/>
              <a:t>OR</a:t>
            </a:r>
            <a:r>
              <a:rPr lang="en-US" altLang="en-US" dirty="0"/>
              <a:t> operators</a:t>
            </a:r>
          </a:p>
          <a:p>
            <a:pPr lvl="1"/>
            <a:r>
              <a:rPr lang="en-US" altLang="en-US" dirty="0"/>
              <a:t>Decrementing or performance of some other task</a:t>
            </a:r>
          </a:p>
          <a:p>
            <a:pPr lvl="1"/>
            <a:r>
              <a:rPr lang="en-US" altLang="en-US" dirty="0"/>
              <a:t>Altering more than one value</a:t>
            </a:r>
          </a:p>
          <a:p>
            <a:r>
              <a:rPr lang="en-US" altLang="en-US" dirty="0"/>
              <a:t>You can leave one or more portions of a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en-US" dirty="0"/>
              <a:t> loop empty </a:t>
            </a:r>
          </a:p>
          <a:p>
            <a:pPr lvl="2"/>
            <a:r>
              <a:rPr lang="en-US" altLang="en-US" dirty="0"/>
              <a:t>Two semicolons are still required as placeholders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138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A2FDD-8A42-4962-8958-78B16E3E3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A47BE-C7F4-410B-B381-BBD82BD42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Use the same loop control variable in all three parts of a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en-US" dirty="0"/>
              <a:t> statement</a:t>
            </a:r>
          </a:p>
          <a:p>
            <a:r>
              <a:rPr lang="en-US" altLang="en-US" dirty="0"/>
              <a:t>To pause a program:</a:t>
            </a:r>
          </a:p>
          <a:p>
            <a:pPr lvl="1"/>
            <a:r>
              <a:rPr lang="en-US" altLang="en-US" dirty="0"/>
              <a:t>Use the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en-US" dirty="0"/>
              <a:t> loop that contains no body (</a:t>
            </a:r>
            <a:r>
              <a:rPr lang="en-US" altLang="en-US" b="1" dirty="0"/>
              <a:t>do-nothing</a:t>
            </a:r>
            <a:r>
              <a:rPr lang="en-US" altLang="en-US" dirty="0"/>
              <a:t> loop)</a:t>
            </a:r>
          </a:p>
          <a:p>
            <a:pPr lvl="2">
              <a:buNone/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	for(x = 0; x &lt; 100000; ++x);</a:t>
            </a:r>
          </a:p>
          <a:p>
            <a:pPr lvl="1"/>
            <a:r>
              <a:rPr lang="en-US" altLang="en-US" dirty="0"/>
              <a:t>Or use the built-in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sleep()</a:t>
            </a:r>
            <a:r>
              <a:rPr lang="en-US" altLang="en-US" dirty="0"/>
              <a:t> method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681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C0B42-7321-4A04-8645-8E3144E96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65DAC-FEF8-40C3-8046-B519B7E1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•</a:t>
            </a:r>
            <a:r>
              <a:rPr lang="en-US" b="1" dirty="0"/>
              <a:t>nested loop</a:t>
            </a:r>
            <a:r>
              <a:rPr lang="en-US" dirty="0"/>
              <a:t>: A loop placed inside another loop. </a:t>
            </a:r>
          </a:p>
          <a:p>
            <a:pPr marL="0" indent="0">
              <a:buNone/>
            </a:pPr>
            <a:r>
              <a:rPr lang="en-US" dirty="0"/>
              <a:t>        for (int </a:t>
            </a:r>
            <a:r>
              <a:rPr lang="en-US" dirty="0" err="1"/>
              <a:t>i</a:t>
            </a:r>
            <a:r>
              <a:rPr lang="en-US" dirty="0"/>
              <a:t> = 1; </a:t>
            </a:r>
            <a:r>
              <a:rPr lang="en-US" dirty="0" err="1"/>
              <a:t>i</a:t>
            </a:r>
            <a:r>
              <a:rPr lang="en-US" dirty="0"/>
              <a:t> &lt;= 5;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 marL="0" indent="0">
              <a:buNone/>
            </a:pPr>
            <a:r>
              <a:rPr lang="en-US" b="1" dirty="0"/>
              <a:t>           for (int j = 1; j &lt;= 10; </a:t>
            </a:r>
            <a:r>
              <a:rPr lang="en-US" b="1" dirty="0" err="1"/>
              <a:t>j++</a:t>
            </a:r>
            <a:r>
              <a:rPr lang="en-US" b="1" dirty="0"/>
              <a:t>) {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               </a:t>
            </a:r>
            <a:r>
              <a:rPr lang="en-US" b="1" dirty="0" err="1"/>
              <a:t>System.out.print</a:t>
            </a:r>
            <a:r>
              <a:rPr lang="en-US" b="1" dirty="0"/>
              <a:t>("*");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           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          </a:t>
            </a:r>
            <a:r>
              <a:rPr lang="en-US" dirty="0" err="1"/>
              <a:t>System.out.println</a:t>
            </a:r>
            <a:r>
              <a:rPr lang="en-US" dirty="0"/>
              <a:t>();   </a:t>
            </a:r>
            <a:r>
              <a:rPr lang="en-US" b="1" dirty="0"/>
              <a:t>// to end the line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       }</a:t>
            </a:r>
          </a:p>
          <a:p>
            <a:pPr marL="0" indent="0">
              <a:buNone/>
            </a:pPr>
            <a:r>
              <a:rPr lang="en-US" dirty="0"/>
              <a:t>•Output: </a:t>
            </a:r>
          </a:p>
          <a:p>
            <a:pPr marL="0" indent="0">
              <a:buNone/>
            </a:pPr>
            <a:r>
              <a:rPr lang="en-US" dirty="0"/>
              <a:t>       </a:t>
            </a:r>
          </a:p>
          <a:p>
            <a:pPr marL="0" indent="0">
              <a:buNone/>
            </a:pPr>
            <a:r>
              <a:rPr lang="en-US" dirty="0"/>
              <a:t>        **********</a:t>
            </a:r>
          </a:p>
          <a:p>
            <a:pPr marL="0" indent="0">
              <a:buNone/>
            </a:pPr>
            <a:r>
              <a:rPr lang="en-US" dirty="0"/>
              <a:t>        **********</a:t>
            </a:r>
          </a:p>
          <a:p>
            <a:pPr marL="0" indent="0">
              <a:buNone/>
            </a:pPr>
            <a:r>
              <a:rPr lang="en-US" dirty="0"/>
              <a:t>        **********</a:t>
            </a:r>
          </a:p>
          <a:p>
            <a:pPr marL="0" indent="0">
              <a:buNone/>
            </a:pPr>
            <a:r>
              <a:rPr lang="en-US" dirty="0"/>
              <a:t>        **********</a:t>
            </a:r>
          </a:p>
          <a:p>
            <a:pPr marL="0" indent="0">
              <a:buNone/>
            </a:pPr>
            <a:r>
              <a:rPr lang="en-US" dirty="0"/>
              <a:t>        **********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574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C71B2-56AA-4C86-BEB2-C5BF8DA29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6F7EB-B827-4A11-A2DE-0EAD62898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 </a:t>
            </a:r>
            <a:r>
              <a:rPr lang="en-US" i="1" dirty="0"/>
              <a:t>while statement</a:t>
            </a:r>
            <a:r>
              <a:rPr lang="en-US" dirty="0"/>
              <a:t> has the following syntax: </a:t>
            </a:r>
          </a:p>
          <a:p>
            <a:pPr marL="0" indent="0">
              <a:buNone/>
            </a:pPr>
            <a:r>
              <a:rPr lang="en-US" dirty="0"/>
              <a:t>•If the condition is true, the statement is executed </a:t>
            </a:r>
          </a:p>
          <a:p>
            <a:pPr marL="0" indent="0">
              <a:buNone/>
            </a:pPr>
            <a:r>
              <a:rPr lang="en-US" dirty="0"/>
              <a:t>•Then the condition is evaluated again, and if it is still true, the statement is executed again </a:t>
            </a:r>
          </a:p>
          <a:p>
            <a:pPr marL="0" indent="0">
              <a:buNone/>
            </a:pPr>
            <a:r>
              <a:rPr lang="en-US" dirty="0"/>
              <a:t>•The statement is executed repeatedly until the condition becomes false 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255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583B3-A9A7-45F6-A815-E6A218548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A7BBA51-948D-4543-B270-19F482D0871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39070" y="2052638"/>
            <a:ext cx="5475636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8682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1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3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5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309F268-A45B-4517-B03F-2774BAEFF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020385EA-7984-43BC-B644-7C642C0D8D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060374"/>
              </p:ext>
            </p:extLst>
          </p:nvPr>
        </p:nvGraphicFramePr>
        <p:xfrm>
          <a:off x="643467" y="1096264"/>
          <a:ext cx="10905066" cy="4665476"/>
        </p:xfrm>
        <a:graphic>
          <a:graphicData uri="http://schemas.openxmlformats.org/drawingml/2006/table">
            <a:tbl>
              <a:tblPr firstRow="1" bandRow="1">
                <a:noFill/>
                <a:tableStyleId>{8EC20E35-A176-4012-BC5E-935CFFF8708E}</a:tableStyleId>
              </a:tblPr>
              <a:tblGrid>
                <a:gridCol w="5517630">
                  <a:extLst>
                    <a:ext uri="{9D8B030D-6E8A-4147-A177-3AD203B41FA5}">
                      <a16:colId xmlns:a16="http://schemas.microsoft.com/office/drawing/2014/main" val="3689792393"/>
                    </a:ext>
                  </a:extLst>
                </a:gridCol>
                <a:gridCol w="5387436">
                  <a:extLst>
                    <a:ext uri="{9D8B030D-6E8A-4147-A177-3AD203B41FA5}">
                      <a16:colId xmlns:a16="http://schemas.microsoft.com/office/drawing/2014/main" val="2161073749"/>
                    </a:ext>
                  </a:extLst>
                </a:gridCol>
              </a:tblGrid>
              <a:tr h="46465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 cap="all" spc="15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FOR LOOP</a:t>
                      </a:r>
                    </a:p>
                  </a:txBody>
                  <a:tcPr marL="189653" marR="127990" marT="94827" marB="9482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 cap="all" spc="15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WHILE LOOP</a:t>
                      </a:r>
                    </a:p>
                  </a:txBody>
                  <a:tcPr marL="189653" marR="127990" marT="94827" marB="9482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957384"/>
                  </a:ext>
                </a:extLst>
              </a:tr>
              <a:tr h="70171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Initialization may be either in loop statement or outside the loop.</a:t>
                      </a:r>
                    </a:p>
                  </a:txBody>
                  <a:tcPr marL="189653" marR="127990" marT="94827" marB="94827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Initialization is always outside the loop.</a:t>
                      </a:r>
                    </a:p>
                  </a:txBody>
                  <a:tcPr marL="189653" marR="127990" marT="94827" marB="94827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381132"/>
                  </a:ext>
                </a:extLst>
              </a:tr>
              <a:tr h="70171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Once the statement(s) is executed then after increment is done.</a:t>
                      </a:r>
                    </a:p>
                  </a:txBody>
                  <a:tcPr marL="189653" marR="127990" marT="94827" marB="94827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Increment can be done before or after the execution of the statement(s).</a:t>
                      </a:r>
                    </a:p>
                  </a:txBody>
                  <a:tcPr marL="189653" marR="127990" marT="94827" marB="94827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8484115"/>
                  </a:ext>
                </a:extLst>
              </a:tr>
              <a:tr h="70171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It is normally used when the number of iterations is known.</a:t>
                      </a:r>
                    </a:p>
                  </a:txBody>
                  <a:tcPr marL="189653" marR="127990" marT="94827" marB="94827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It is normally used when the number of iterations is unknown.</a:t>
                      </a:r>
                    </a:p>
                  </a:txBody>
                  <a:tcPr marL="189653" marR="127990" marT="94827" marB="94827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463326"/>
                  </a:ext>
                </a:extLst>
              </a:tr>
              <a:tr h="46465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Condition is a relational expression.</a:t>
                      </a:r>
                    </a:p>
                  </a:txBody>
                  <a:tcPr marL="189653" marR="127990" marT="94827" marB="94827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Condition may be expression or non-zero value.</a:t>
                      </a:r>
                    </a:p>
                  </a:txBody>
                  <a:tcPr marL="189653" marR="127990" marT="94827" marB="94827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4318451"/>
                  </a:ext>
                </a:extLst>
              </a:tr>
              <a:tr h="46465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It is used when initialization and increment is simple.</a:t>
                      </a:r>
                    </a:p>
                  </a:txBody>
                  <a:tcPr marL="189653" marR="127990" marT="94827" marB="94827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It is used for complex initialization.</a:t>
                      </a:r>
                    </a:p>
                  </a:txBody>
                  <a:tcPr marL="189653" marR="127990" marT="94827" marB="94827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474564"/>
                  </a:ext>
                </a:extLst>
              </a:tr>
              <a:tr h="46465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For is entry controlled loop.</a:t>
                      </a:r>
                    </a:p>
                  </a:txBody>
                  <a:tcPr marL="189653" marR="127990" marT="94827" marB="94827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While is also entry controlled loop.</a:t>
                      </a:r>
                    </a:p>
                  </a:txBody>
                  <a:tcPr marL="189653" marR="127990" marT="94827" marB="94827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2021374"/>
                  </a:ext>
                </a:extLst>
              </a:tr>
              <a:tr h="70171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for ( init ; condition ; iteration )</a:t>
                      </a:r>
                      <a:br>
                        <a:rPr lang="en-US" sz="1600" b="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</a:br>
                      <a:r>
                        <a:rPr lang="en-US" sz="1600" b="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{ statement(s); }</a:t>
                      </a:r>
                    </a:p>
                  </a:txBody>
                  <a:tcPr marL="189653" marR="127990" marT="94827" marB="94827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while ( condition )</a:t>
                      </a:r>
                      <a:br>
                        <a:rPr lang="en-US" sz="1600" b="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</a:br>
                      <a:r>
                        <a:rPr lang="en-US" sz="1600" b="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{ statement(s); }</a:t>
                      </a:r>
                    </a:p>
                  </a:txBody>
                  <a:tcPr marL="189653" marR="127990" marT="94827" marB="94827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7361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39057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278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Courier New</vt:lpstr>
      <vt:lpstr>Wingdings 3</vt:lpstr>
      <vt:lpstr>Ion</vt:lpstr>
      <vt:lpstr>LAB 11</vt:lpstr>
      <vt:lpstr>PowerPoint Presentation</vt:lpstr>
      <vt:lpstr>PowerPoint Presentation</vt:lpstr>
      <vt:lpstr>PowerPoint Presentation</vt:lpstr>
      <vt:lpstr>PowerPoint Presentation</vt:lpstr>
      <vt:lpstr>Nested For loop</vt:lpstr>
      <vt:lpstr>While loop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11</dc:title>
  <dc:creator>Mounika Gottipati</dc:creator>
  <cp:lastModifiedBy>Mounika Gottipati</cp:lastModifiedBy>
  <cp:revision>1</cp:revision>
  <dcterms:created xsi:type="dcterms:W3CDTF">2020-04-08T13:34:57Z</dcterms:created>
  <dcterms:modified xsi:type="dcterms:W3CDTF">2020-04-08T13:35:29Z</dcterms:modified>
</cp:coreProperties>
</file>