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24384000" cy="13716000"/>
  <p:notesSz cx="6858000" cy="9144000"/>
  <p:embeddedFontLst>
    <p:embeddedFont>
      <p:font typeface="Gill Sans" panose="02010600030101010101" charset="0"/>
      <p:regular r:id="rId41"/>
      <p:bold r:id="rId42"/>
    </p:embeddedFont>
    <p:embeddedFont>
      <p:font typeface="Merriweather Sans" panose="02010600030101010101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LjdQqDRC/GrW0HHfwCOk/5UTj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0904F9-C73D-4A3C-A6CE-1673930420A1}">
  <a:tblStyle styleId="{C70904F9-C73D-4A3C-A6CE-1673930420A1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2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365C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0" d="100"/>
          <a:sy n="30" d="100"/>
        </p:scale>
        <p:origin x="459" y="4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822e24d0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6d822e24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Today in class, we are going to play a game! :)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(Take your time on this slide, explain the depth intended and the application to interviews)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Why Guess My Number? This game is a great foundation for thinking like a computer scientist, and builds into learning about search, and analyzing algorithm performance. </a:t>
            </a:r>
            <a:r>
              <a:rPr lang="en-US"/>
              <a:t>Secondly</a:t>
            </a: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 logarithms are extremely important to be able to analyze performance, so we will review that concept as well as relate it to the game.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Think/Pair/Share. Give 30 seconds to think to yourself, a few minutes to discuss with classmates.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488e3b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g60488e3b0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8d25dd6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6d8d25dd66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structures - how we organize the data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Algorithms - how we think about computational problems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Show why on the docucam – say guess is 31.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00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Raise your hand if this makes sense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Raise your hand if this does not make sense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Raise your hand if you know how to raise your hand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00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Math below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(31+0) / 2 = 15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(31+16) / 2 = 23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(31+24) /2 = 27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(31+28) / 2 = 29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(31+30)/2 = 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(31+31)/2 = 31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00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00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Hint: It’s on the screen.</a:t>
            </a:r>
            <a:endParaRPr/>
          </a:p>
        </p:txBody>
      </p:sp>
      <p:sp>
        <p:nvSpPr>
          <p:cNvPr id="246" name="Google Shape;2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822e24d0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6d822e24d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822e24d0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6d822e24d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822e24d0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6d822e24d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5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6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6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7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8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 with Subtitle">
  <p:cSld name="Bullets with Subtitle">
    <p:bg>
      <p:bgPr>
        <a:solidFill>
          <a:srgbClr val="E9EAED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9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9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1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1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2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2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3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3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4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5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5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body" idx="1"/>
          </p:nvPr>
        </p:nvSpPr>
        <p:spPr>
          <a:xfrm>
            <a:off x="1529823" y="4601977"/>
            <a:ext cx="22353996" cy="283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CS</a:t>
            </a:r>
            <a:r>
              <a:rPr lang="en-US"/>
              <a:t>C</a:t>
            </a:r>
            <a:r>
              <a:rPr lang="en-US"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 2720: Data Structures and Algorithms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dirty="0"/>
              <a:t>Jun Yi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Course Components: Programming Assignments</a:t>
            </a:r>
            <a:endParaRPr/>
          </a:p>
        </p:txBody>
      </p:sp>
      <p:sp>
        <p:nvSpPr>
          <p:cNvPr id="139" name="Google Shape;139;p35"/>
          <p:cNvSpPr txBox="1">
            <a:spLocks noGrp="1"/>
          </p:cNvSpPr>
          <p:nvPr>
            <p:ph type="body" idx="3"/>
          </p:nvPr>
        </p:nvSpPr>
        <p:spPr>
          <a:xfrm>
            <a:off x="1491287" y="4157702"/>
            <a:ext cx="21337925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Programming Assignments</a:t>
            </a:r>
            <a:r>
              <a:rPr lang="en-US"/>
              <a:t> are integral to growing in your understanding of the material taught in class. They will be submitted on repl.it and will be graded on correctness and clarity.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822e24d0_0_24"/>
          <p:cNvSpPr txBox="1">
            <a:spLocks noGrp="1"/>
          </p:cNvSpPr>
          <p:nvPr>
            <p:ph type="body" idx="1"/>
          </p:nvPr>
        </p:nvSpPr>
        <p:spPr>
          <a:xfrm>
            <a:off x="1491287" y="3418407"/>
            <a:ext cx="21337800" cy="6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Attendance (10%)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Lab (20%)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Programming Assignments (25%)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Char char="•"/>
            </a:pPr>
            <a:r>
              <a:rPr lang="en-US" sz="7000" b="1" dirty="0"/>
              <a:t>Midterms (20%)</a:t>
            </a:r>
            <a:endParaRPr b="1"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Char char="•"/>
            </a:pPr>
            <a:r>
              <a:rPr lang="en-US" sz="7000" b="1" dirty="0"/>
              <a:t>Final (25%)</a:t>
            </a:r>
            <a:endParaRPr b="1" dirty="0"/>
          </a:p>
        </p:txBody>
      </p:sp>
      <p:sp>
        <p:nvSpPr>
          <p:cNvPr id="145" name="Google Shape;145;g6d822e24d0_0_24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Course Components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Course Components: Exams</a:t>
            </a:r>
            <a:endParaRPr/>
          </a:p>
        </p:txBody>
      </p:sp>
      <p:sp>
        <p:nvSpPr>
          <p:cNvPr id="151" name="Google Shape;151;p37"/>
          <p:cNvSpPr txBox="1">
            <a:spLocks noGrp="1"/>
          </p:cNvSpPr>
          <p:nvPr>
            <p:ph type="body" idx="3"/>
          </p:nvPr>
        </p:nvSpPr>
        <p:spPr>
          <a:xfrm>
            <a:off x="1491287" y="3207442"/>
            <a:ext cx="21337925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lvl="0" indent="-857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Char char="•"/>
            </a:pPr>
            <a:r>
              <a:rPr lang="en-US" sz="6000" dirty="0"/>
              <a:t>Exams will have written and coding portions (in particular, note that you will need to write code on paper without use of a computer).</a:t>
            </a:r>
            <a:endParaRPr dirty="0"/>
          </a:p>
          <a:p>
            <a:pPr marL="857250" lvl="0" indent="-857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Char char="•"/>
            </a:pPr>
            <a:r>
              <a:rPr lang="en-US" sz="6000" dirty="0"/>
              <a:t>Final exam will cover all the content.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Course Resources</a:t>
            </a:r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b="1" dirty="0" err="1"/>
              <a:t>iCollege</a:t>
            </a:r>
            <a:r>
              <a:rPr lang="en-US" sz="7000" dirty="0"/>
              <a:t> - All course documentation and </a:t>
            </a:r>
            <a:r>
              <a:rPr lang="en-US" dirty="0"/>
              <a:t>grades</a:t>
            </a:r>
            <a:r>
              <a:rPr lang="en-US" sz="7000" dirty="0"/>
              <a:t>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b="0" dirty="0"/>
              <a:t>TA office hour.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283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1: Divide-and-Conquer (Part 1)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Lecture 1 Objectives</a:t>
            </a:r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body" idx="3"/>
          </p:nvPr>
        </p:nvSpPr>
        <p:spPr>
          <a:xfrm>
            <a:off x="1491287" y="3350878"/>
            <a:ext cx="21337925" cy="8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4305" lvl="0" indent="-86430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5250"/>
              <a:buFont typeface="Arial"/>
              <a:buChar char="-"/>
            </a:pPr>
            <a:r>
              <a:rPr lang="en-US" sz="7000"/>
              <a:t>Explain and analyze the optimal algorithm for solving the "Guess My Number" game.</a:t>
            </a:r>
            <a:endParaRPr/>
          </a:p>
          <a:p>
            <a:pPr marL="2235905" lvl="3" indent="-86430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50"/>
              <a:buFont typeface="Arial"/>
              <a:buChar char="-"/>
            </a:pPr>
            <a:r>
              <a:rPr lang="en-US"/>
              <a:t>Think like a computer scientist. Start with the slow strategy and then get better and analyze the improvements. </a:t>
            </a:r>
            <a:endParaRPr/>
          </a:p>
          <a:p>
            <a:pPr marL="864305" lvl="0" indent="-53093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5250"/>
              <a:buFont typeface="Arial"/>
              <a:buNone/>
            </a:pPr>
            <a:endParaRPr sz="7000"/>
          </a:p>
          <a:p>
            <a:pPr marL="864305" lvl="0" indent="-86430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5250"/>
              <a:buFont typeface="Arial"/>
              <a:buChar char="-"/>
            </a:pPr>
            <a:r>
              <a:rPr lang="en-US" sz="7000"/>
              <a:t>Understand logarithms and explore how they help us analyze algorithms.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>
            <a:spLocks noGrp="1"/>
          </p:cNvSpPr>
          <p:nvPr>
            <p:ph type="body" idx="1"/>
          </p:nvPr>
        </p:nvSpPr>
        <p:spPr>
          <a:xfrm>
            <a:off x="1491287" y="3724489"/>
            <a:ext cx="21337925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Guessing a number between 0 and 31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Guessing a number between 0 and 2</a:t>
            </a:r>
            <a:r>
              <a:rPr lang="en-US" baseline="30000" dirty="0"/>
              <a:t>n</a:t>
            </a:r>
            <a:r>
              <a:rPr lang="en-US" sz="7000" dirty="0"/>
              <a:t>-1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Algorithms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Approximating a formula for number of guesses G(n)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An exact formula for number of guesses G(n)</a:t>
            </a:r>
            <a:endParaRPr dirty="0"/>
          </a:p>
        </p:txBody>
      </p:sp>
      <p:sp>
        <p:nvSpPr>
          <p:cNvPr id="180" name="Google Shape;180;p4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Lecture 1 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6"/>
          <p:cNvSpPr txBox="1">
            <a:spLocks noGrp="1"/>
          </p:cNvSpPr>
          <p:nvPr>
            <p:ph type="body" idx="1"/>
          </p:nvPr>
        </p:nvSpPr>
        <p:spPr>
          <a:xfrm>
            <a:off x="1491287" y="3724489"/>
            <a:ext cx="21337925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Guessing a number between 0 and 31</a:t>
            </a:r>
            <a:endParaRPr b="1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Guessing a number between 0 and 2</a:t>
            </a:r>
            <a:r>
              <a:rPr lang="en-US" baseline="30000"/>
              <a:t>n</a:t>
            </a:r>
            <a:r>
              <a:rPr lang="en-US" sz="7000"/>
              <a:t>-1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Logarithms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Approximating a formula for number of guesses G(n)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An exact formula for number of guesses G(n)</a:t>
            </a:r>
            <a:endParaRPr/>
          </a:p>
        </p:txBody>
      </p:sp>
      <p:sp>
        <p:nvSpPr>
          <p:cNvPr id="186" name="Google Shape;186;p66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Lecture 1 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Guess My Number</a:t>
            </a:r>
            <a:endParaRPr/>
          </a:p>
        </p:txBody>
      </p:sp>
      <p:sp>
        <p:nvSpPr>
          <p:cNvPr id="192" name="Google Shape;192;p6"/>
          <p:cNvSpPr txBox="1">
            <a:spLocks noGrp="1"/>
          </p:cNvSpPr>
          <p:nvPr>
            <p:ph type="body" idx="3"/>
          </p:nvPr>
        </p:nvSpPr>
        <p:spPr>
          <a:xfrm>
            <a:off x="1523037" y="3321626"/>
            <a:ext cx="21337925" cy="770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600"/>
              <a:t>I am thinking of a number between 0 and 31, inclusive. Guess what it is! After each guess, I will tell you if your number is correct, too low, or too high.</a:t>
            </a:r>
            <a:endParaRPr sz="6600"/>
          </a:p>
          <a:p>
            <a:pPr marL="1234722" lvl="0" indent="-12093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600"/>
              <a:buFont typeface="Arial"/>
              <a:buAutoNum type="arabicParenR"/>
            </a:pPr>
            <a:r>
              <a:rPr lang="en-US" sz="6600"/>
              <a:t>What are the lowest and highest number of guesses possible?</a:t>
            </a:r>
            <a:endParaRPr sz="6600"/>
          </a:p>
          <a:p>
            <a:pPr marL="1234722" lvl="0" indent="-12093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600"/>
              <a:buFont typeface="Arial"/>
              <a:buAutoNum type="arabicParenR"/>
            </a:pPr>
            <a:r>
              <a:rPr lang="en-US" sz="6600"/>
              <a:t>What is the best strategy?</a:t>
            </a:r>
            <a:endParaRPr sz="6600"/>
          </a:p>
          <a:p>
            <a:pPr marL="1234722" lvl="0" indent="-12093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600"/>
              <a:buFont typeface="Arial"/>
              <a:buAutoNum type="arabicParenR"/>
            </a:pPr>
            <a:r>
              <a:rPr lang="en-US" sz="6600"/>
              <a:t>In the best strategy, what is the worst case?</a:t>
            </a:r>
            <a:endParaRPr sz="6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0488e3b06_0_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Guess My Number</a:t>
            </a:r>
            <a:endParaRPr/>
          </a:p>
        </p:txBody>
      </p:sp>
      <p:sp>
        <p:nvSpPr>
          <p:cNvPr id="198" name="Google Shape;198;g60488e3b06_0_0"/>
          <p:cNvSpPr txBox="1">
            <a:spLocks noGrp="1"/>
          </p:cNvSpPr>
          <p:nvPr>
            <p:ph type="body" idx="3"/>
          </p:nvPr>
        </p:nvSpPr>
        <p:spPr>
          <a:xfrm>
            <a:off x="1523037" y="3321626"/>
            <a:ext cx="21337800" cy="77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600"/>
              <a:t>I am thinking of a number between 0 and 31, inclusive. Guess what it is! After each guess, I will tell you if your number is correct, too low, or too high.</a:t>
            </a:r>
            <a:endParaRPr sz="6600"/>
          </a:p>
          <a:p>
            <a:pPr marL="1234721" lvl="0" indent="-12093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600"/>
              <a:buFont typeface="Arial"/>
              <a:buAutoNum type="arabicParenR"/>
            </a:pPr>
            <a:r>
              <a:rPr lang="en-US" sz="6600"/>
              <a:t>What are the lowest and highest number of guesses possible? </a:t>
            </a:r>
            <a:r>
              <a:rPr lang="en-US" sz="6600" b="1"/>
              <a:t>Lowest: 1, Highest: 32</a:t>
            </a:r>
            <a:endParaRPr sz="6600" b="1"/>
          </a:p>
          <a:p>
            <a:pPr marL="1234721" lvl="0" indent="-12093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600"/>
              <a:buFont typeface="Arial"/>
              <a:buAutoNum type="arabicParenR"/>
            </a:pPr>
            <a:r>
              <a:rPr lang="en-US" sz="6600"/>
              <a:t>What is the best strategy? </a:t>
            </a:r>
            <a:endParaRPr/>
          </a:p>
          <a:p>
            <a:pPr marL="1234721" lvl="0" indent="-12093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600"/>
              <a:buFont typeface="Arial"/>
              <a:buAutoNum type="arabicParenR"/>
            </a:pPr>
            <a:r>
              <a:rPr lang="en-US" sz="6600"/>
              <a:t>In the best strategy, what is the worst case?</a:t>
            </a:r>
            <a:endParaRPr sz="66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8d25dd66_0_1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The Medium: In Computer Science</a:t>
            </a:r>
            <a:endParaRPr/>
          </a:p>
        </p:txBody>
      </p:sp>
      <p:sp>
        <p:nvSpPr>
          <p:cNvPr id="90" name="Google Shape;90;g6d8d25dd66_0_14"/>
          <p:cNvSpPr txBox="1">
            <a:spLocks noGrp="1"/>
          </p:cNvSpPr>
          <p:nvPr>
            <p:ph type="body" idx="3"/>
          </p:nvPr>
        </p:nvSpPr>
        <p:spPr>
          <a:xfrm>
            <a:off x="1491287" y="3502653"/>
            <a:ext cx="21337800" cy="100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90625" lvl="0" indent="-5238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50"/>
              <a:buFont typeface="Arial"/>
              <a:buNone/>
            </a:pPr>
            <a:r>
              <a:rPr lang="en-US"/>
              <a:t>This might be your first computer science class ever. Coding is actually just </a:t>
            </a:r>
            <a:r>
              <a:rPr lang="en-US" b="1"/>
              <a:t>the medium</a:t>
            </a:r>
            <a:r>
              <a:rPr lang="en-US"/>
              <a:t> in which we do computer science.</a:t>
            </a:r>
            <a:endParaRPr/>
          </a:p>
          <a:p>
            <a:pPr marL="1190625" lvl="0" indent="-5238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50"/>
              <a:buFont typeface="Arial"/>
              <a:buNone/>
            </a:pPr>
            <a:endParaRPr/>
          </a:p>
          <a:p>
            <a:pPr marL="1190625" lvl="0" indent="-5238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50"/>
              <a:buFont typeface="Arial"/>
              <a:buNone/>
            </a:pPr>
            <a:r>
              <a:rPr lang="en-US" b="1"/>
              <a:t>Data structures</a:t>
            </a:r>
            <a:r>
              <a:rPr lang="en-US"/>
              <a:t> and </a:t>
            </a:r>
            <a:r>
              <a:rPr lang="en-US" b="1"/>
              <a:t>algorithms</a:t>
            </a:r>
            <a:r>
              <a:rPr lang="en-US"/>
              <a:t> are important elements of computer science in which we learn how to think.</a:t>
            </a:r>
            <a:endParaRPr/>
          </a:p>
          <a:p>
            <a:pPr marL="1190625" lvl="0" indent="-5238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50"/>
              <a:buFont typeface="Arial"/>
              <a:buNone/>
            </a:pPr>
            <a:endParaRPr/>
          </a:p>
          <a:p>
            <a:pPr marL="66675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5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Guess My Number</a:t>
            </a:r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body" idx="3"/>
          </p:nvPr>
        </p:nvSpPr>
        <p:spPr>
          <a:xfrm>
            <a:off x="1523037" y="3321626"/>
            <a:ext cx="21337800" cy="77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600"/>
              <a:t>I am thinking of a number between 0 and 31, inclusive. Guess what it is! After each guess, I will tell you if your number is correct, too low, or too high.</a:t>
            </a:r>
            <a:endParaRPr sz="6600"/>
          </a:p>
          <a:p>
            <a:pPr marL="1234721" lvl="0" indent="-12093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600"/>
              <a:buFont typeface="Arial"/>
              <a:buAutoNum type="arabicParenR"/>
            </a:pPr>
            <a:r>
              <a:rPr lang="en-US" sz="6600"/>
              <a:t>What are the lowest and highest number of guesses possible? </a:t>
            </a:r>
            <a:r>
              <a:rPr lang="en-US" sz="6600" b="1"/>
              <a:t>Lowest: 1, Highest: 32</a:t>
            </a:r>
            <a:endParaRPr sz="6600" b="1"/>
          </a:p>
          <a:p>
            <a:pPr marL="1234721" lvl="0" indent="-12093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600"/>
              <a:buFont typeface="Arial"/>
              <a:buAutoNum type="arabicParenR"/>
            </a:pPr>
            <a:r>
              <a:rPr lang="en-US" sz="6600"/>
              <a:t>What is the best strategy? </a:t>
            </a:r>
            <a:r>
              <a:rPr lang="en-US" sz="6600" b="1"/>
              <a:t>Guess middle each time</a:t>
            </a:r>
            <a:endParaRPr sz="6600" b="1"/>
          </a:p>
          <a:p>
            <a:pPr marL="1234721" lvl="0" indent="-12093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600"/>
              <a:buFont typeface="Arial"/>
              <a:buAutoNum type="arabicParenR"/>
            </a:pPr>
            <a:r>
              <a:rPr lang="en-US" sz="6600"/>
              <a:t>In the best strategy, what is the worst case?</a:t>
            </a:r>
            <a:endParaRPr sz="66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Guess My Number</a:t>
            </a:r>
            <a:endParaRPr/>
          </a:p>
        </p:txBody>
      </p:sp>
      <p:sp>
        <p:nvSpPr>
          <p:cNvPr id="210" name="Google Shape;210;p8"/>
          <p:cNvSpPr txBox="1">
            <a:spLocks noGrp="1"/>
          </p:cNvSpPr>
          <p:nvPr>
            <p:ph type="body" idx="3"/>
          </p:nvPr>
        </p:nvSpPr>
        <p:spPr>
          <a:xfrm>
            <a:off x="1523037" y="3321626"/>
            <a:ext cx="21337800" cy="77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600"/>
              <a:t>I am thinking of a number between 0 and 31, inclusive. Guess what it is! After each guess, I will tell you if your number is correct, too low, or too high.</a:t>
            </a:r>
            <a:endParaRPr sz="6600"/>
          </a:p>
          <a:p>
            <a:pPr marL="1234721" lvl="0" indent="-12093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600"/>
              <a:buFont typeface="Arial"/>
              <a:buAutoNum type="arabicParenR"/>
            </a:pPr>
            <a:r>
              <a:rPr lang="en-US" sz="6600"/>
              <a:t>What are the lowest and highest number of guesses possible? </a:t>
            </a:r>
            <a:r>
              <a:rPr lang="en-US" sz="6600" b="1"/>
              <a:t>Lowest: 1, Highest: 32</a:t>
            </a:r>
            <a:endParaRPr sz="6600" b="1"/>
          </a:p>
          <a:p>
            <a:pPr marL="1234721" lvl="0" indent="-12093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600"/>
              <a:buFont typeface="Arial"/>
              <a:buAutoNum type="arabicParenR"/>
            </a:pPr>
            <a:r>
              <a:rPr lang="en-US" sz="6600"/>
              <a:t>What is the best strategy? </a:t>
            </a:r>
            <a:r>
              <a:rPr lang="en-US" sz="6600" b="1"/>
              <a:t>Guess middle each time</a:t>
            </a:r>
            <a:endParaRPr sz="6600" b="1"/>
          </a:p>
          <a:p>
            <a:pPr marL="1234721" lvl="0" indent="-12093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600"/>
              <a:buFont typeface="Arial"/>
              <a:buAutoNum type="arabicParenR"/>
            </a:pPr>
            <a:r>
              <a:rPr lang="en-US" sz="6600"/>
              <a:t>In the best strategy, what is the worst case? </a:t>
            </a:r>
            <a:r>
              <a:rPr lang="en-US" sz="6600" b="1"/>
              <a:t>6</a:t>
            </a:r>
            <a:endParaRPr sz="66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Guessing a number between 0 and 31</a:t>
            </a:r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It turns out that the optimal strategy of guessing the middle every time takes 6 guesses in the worst case. Let’s see why.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7"/>
          <p:cNvSpPr txBox="1">
            <a:spLocks noGrp="1"/>
          </p:cNvSpPr>
          <p:nvPr>
            <p:ph type="body" idx="1"/>
          </p:nvPr>
        </p:nvSpPr>
        <p:spPr>
          <a:xfrm>
            <a:off x="1491287" y="3724489"/>
            <a:ext cx="21337925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Guessing a number between 0 and 31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Guessing a number between 0 and 2</a:t>
            </a:r>
            <a:r>
              <a:rPr lang="en-US" b="1" baseline="30000"/>
              <a:t>k</a:t>
            </a:r>
            <a:r>
              <a:rPr lang="en-US" sz="7000" b="1"/>
              <a:t>-1</a:t>
            </a:r>
            <a:endParaRPr b="1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Logarithms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Approximating a formula for number of guesses G(n)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An exact formula for number of guesses G(n)</a:t>
            </a:r>
            <a:endParaRPr/>
          </a:p>
        </p:txBody>
      </p:sp>
      <p:sp>
        <p:nvSpPr>
          <p:cNvPr id="222" name="Google Shape;222;p67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Lecture 1 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Guessing a number between 0 and 2</a:t>
            </a:r>
            <a:r>
              <a:rPr lang="en-US" baseline="30000"/>
              <a:t>k</a:t>
            </a: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body" idx="3"/>
          </p:nvPr>
        </p:nvSpPr>
        <p:spPr>
          <a:xfrm>
            <a:off x="1491287" y="4012922"/>
            <a:ext cx="21337925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dirty="0"/>
              <a:t>Fill in the below table of # of guesses G(n) as a function of n (recall that we are guessing a number between 0 and 2^(n-1)) </a:t>
            </a:r>
            <a:endParaRPr dirty="0"/>
          </a:p>
        </p:txBody>
      </p:sp>
      <p:graphicFrame>
        <p:nvGraphicFramePr>
          <p:cNvPr id="229" name="Google Shape;229;p9"/>
          <p:cNvGraphicFramePr/>
          <p:nvPr/>
        </p:nvGraphicFramePr>
        <p:xfrm>
          <a:off x="2249730" y="8279409"/>
          <a:ext cx="19884550" cy="4117100"/>
        </p:xfrm>
        <a:graphic>
          <a:graphicData uri="http://schemas.openxmlformats.org/drawingml/2006/table">
            <a:tbl>
              <a:tblPr>
                <a:noFill/>
                <a:tableStyleId>{C70904F9-C73D-4A3C-A6CE-1673930420A1}</a:tableStyleId>
              </a:tblPr>
              <a:tblGrid>
                <a:gridCol w="2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0" name="Google Shape;230;p9"/>
          <p:cNvGraphicFramePr/>
          <p:nvPr/>
        </p:nvGraphicFramePr>
        <p:xfrm>
          <a:off x="2249730" y="8279409"/>
          <a:ext cx="19884550" cy="4117100"/>
        </p:xfrm>
        <a:graphic>
          <a:graphicData uri="http://schemas.openxmlformats.org/drawingml/2006/table">
            <a:tbl>
              <a:tblPr>
                <a:noFill/>
                <a:tableStyleId>{C70904F9-C73D-4A3C-A6CE-1673930420A1}</a:tableStyleId>
              </a:tblPr>
              <a:tblGrid>
                <a:gridCol w="2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Guessing a number between 0 and 2</a:t>
            </a:r>
            <a:r>
              <a:rPr lang="en-US" baseline="30000"/>
              <a:t>k</a:t>
            </a: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body" idx="3"/>
          </p:nvPr>
        </p:nvSpPr>
        <p:spPr>
          <a:xfrm>
            <a:off x="1491287" y="4012922"/>
            <a:ext cx="21337925" cy="20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Fill in the below table of # of guesses G(n) as a function of n (recall that we are guessing a number between 0 and n-1) </a:t>
            </a:r>
            <a:endParaRPr/>
          </a:p>
        </p:txBody>
      </p:sp>
      <p:graphicFrame>
        <p:nvGraphicFramePr>
          <p:cNvPr id="237" name="Google Shape;237;p10"/>
          <p:cNvGraphicFramePr/>
          <p:nvPr/>
        </p:nvGraphicFramePr>
        <p:xfrm>
          <a:off x="2249730" y="8279409"/>
          <a:ext cx="19884550" cy="4117100"/>
        </p:xfrm>
        <a:graphic>
          <a:graphicData uri="http://schemas.openxmlformats.org/drawingml/2006/table">
            <a:tbl>
              <a:tblPr>
                <a:noFill/>
                <a:tableStyleId>{C70904F9-C73D-4A3C-A6CE-1673930420A1}</a:tableStyleId>
              </a:tblPr>
              <a:tblGrid>
                <a:gridCol w="2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8"/>
          <p:cNvSpPr txBox="1">
            <a:spLocks noGrp="1"/>
          </p:cNvSpPr>
          <p:nvPr>
            <p:ph type="body" idx="1"/>
          </p:nvPr>
        </p:nvSpPr>
        <p:spPr>
          <a:xfrm>
            <a:off x="1491287" y="3724489"/>
            <a:ext cx="21337925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Guessing a number between 0 and 31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Guessing a number between 0 and 2</a:t>
            </a:r>
            <a:r>
              <a:rPr lang="en-US" baseline="30000"/>
              <a:t>n</a:t>
            </a:r>
            <a:r>
              <a:rPr lang="en-US" sz="7000"/>
              <a:t>-1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Logarithms</a:t>
            </a:r>
            <a:endParaRPr b="1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Approximating a formula for number of guesses G(n)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An exact formula for number of guesses G(n)</a:t>
            </a:r>
            <a:endParaRPr/>
          </a:p>
        </p:txBody>
      </p:sp>
      <p:sp>
        <p:nvSpPr>
          <p:cNvPr id="243" name="Google Shape;243;p68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Lecture 1 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Logarithms</a:t>
            </a:r>
            <a:endParaRPr/>
          </a:p>
        </p:txBody>
      </p:sp>
      <p:sp>
        <p:nvSpPr>
          <p:cNvPr id="249" name="Google Shape;249;p12"/>
          <p:cNvSpPr txBox="1">
            <a:spLocks noGrp="1"/>
          </p:cNvSpPr>
          <p:nvPr>
            <p:ph type="body" idx="3"/>
          </p:nvPr>
        </p:nvSpPr>
        <p:spPr>
          <a:xfrm>
            <a:off x="1491287" y="3820090"/>
            <a:ext cx="21337925" cy="90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What mathematical function fits the pattern below?</a:t>
            </a:r>
            <a:endParaRPr/>
          </a:p>
        </p:txBody>
      </p:sp>
      <p:graphicFrame>
        <p:nvGraphicFramePr>
          <p:cNvPr id="250" name="Google Shape;250;p12"/>
          <p:cNvGraphicFramePr/>
          <p:nvPr/>
        </p:nvGraphicFramePr>
        <p:xfrm>
          <a:off x="2217974" y="6858000"/>
          <a:ext cx="19884550" cy="4117100"/>
        </p:xfrm>
        <a:graphic>
          <a:graphicData uri="http://schemas.openxmlformats.org/drawingml/2006/table">
            <a:tbl>
              <a:tblPr>
                <a:noFill/>
                <a:tableStyleId>{C70904F9-C73D-4A3C-A6CE-1673930420A1}</a:tableStyleId>
              </a:tblPr>
              <a:tblGrid>
                <a:gridCol w="2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Logarithms</a:t>
            </a:r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body" idx="3"/>
          </p:nvPr>
        </p:nvSpPr>
        <p:spPr>
          <a:xfrm>
            <a:off x="1491287" y="3820090"/>
            <a:ext cx="21337925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What mathematical function fits the pattern below?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Recall that y = log</a:t>
            </a:r>
            <a:r>
              <a:rPr lang="en-US" baseline="-25000"/>
              <a:t>2</a:t>
            </a:r>
            <a:r>
              <a:rPr lang="en-US" sz="7000"/>
              <a:t>(n) is the solution to 2</a:t>
            </a:r>
            <a:r>
              <a:rPr lang="en-US" baseline="30000"/>
              <a:t>y </a:t>
            </a:r>
            <a:r>
              <a:rPr lang="en-US" sz="7000"/>
              <a:t>= n.</a:t>
            </a:r>
            <a:endParaRPr/>
          </a:p>
        </p:txBody>
      </p:sp>
      <p:graphicFrame>
        <p:nvGraphicFramePr>
          <p:cNvPr id="257" name="Google Shape;257;p13"/>
          <p:cNvGraphicFramePr/>
          <p:nvPr/>
        </p:nvGraphicFramePr>
        <p:xfrm>
          <a:off x="2217974" y="6858000"/>
          <a:ext cx="19884550" cy="4117100"/>
        </p:xfrm>
        <a:graphic>
          <a:graphicData uri="http://schemas.openxmlformats.org/drawingml/2006/table">
            <a:tbl>
              <a:tblPr>
                <a:noFill/>
                <a:tableStyleId>{C70904F9-C73D-4A3C-A6CE-1673930420A1}</a:tableStyleId>
              </a:tblPr>
              <a:tblGrid>
                <a:gridCol w="2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Logarithms</a:t>
            </a:r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body" idx="3"/>
          </p:nvPr>
        </p:nvSpPr>
        <p:spPr>
          <a:xfrm>
            <a:off x="1523037" y="3006534"/>
            <a:ext cx="21337925" cy="860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600"/>
              <a:t>Here are some useful properties of logs:</a:t>
            </a:r>
            <a:endParaRPr sz="660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6600"/>
              <a:t>log(ab) = log(a) + log(b)</a:t>
            </a:r>
            <a:endParaRPr sz="660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6600"/>
              <a:t>log(a</a:t>
            </a:r>
            <a:r>
              <a:rPr lang="en-US" sz="6600" baseline="30000"/>
              <a:t>b</a:t>
            </a:r>
            <a:r>
              <a:rPr lang="en-US" sz="6600"/>
              <a:t>) = b log(a)</a:t>
            </a:r>
            <a:endParaRPr sz="660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6600"/>
              <a:t>log</a:t>
            </a:r>
            <a:r>
              <a:rPr lang="en-US" sz="6600" baseline="-25000"/>
              <a:t>b</a:t>
            </a:r>
            <a:r>
              <a:rPr lang="en-US" sz="6600"/>
              <a:t>(a) = log(a) / log(b)</a:t>
            </a:r>
            <a:endParaRPr sz="66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66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600"/>
              <a:t>Important: Normally if you see log(n) it refers to log</a:t>
            </a:r>
            <a:r>
              <a:rPr lang="en-US" sz="6600" baseline="-25000"/>
              <a:t>10 </a:t>
            </a:r>
            <a:r>
              <a:rPr lang="en-US" sz="6600"/>
              <a:t>(n)</a:t>
            </a:r>
            <a:endParaRPr sz="66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600"/>
              <a:t>However, in this class it will refer to log</a:t>
            </a:r>
            <a:r>
              <a:rPr lang="en-US" sz="6600" baseline="-25000"/>
              <a:t>2</a:t>
            </a:r>
            <a:r>
              <a:rPr lang="en-US" sz="6600"/>
              <a:t>(n)</a:t>
            </a:r>
            <a:endParaRPr sz="6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Unit 1: Programming Review and Basic Algorithms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Unit 2: Asymptotic Analysis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Unit 3: Sorting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Unit 4: Data Structures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Unit 5: Advanced Topics(if we have time)</a:t>
            </a:r>
            <a:endParaRPr dirty="0"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 sz="6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9"/>
          <p:cNvSpPr txBox="1">
            <a:spLocks noGrp="1"/>
          </p:cNvSpPr>
          <p:nvPr>
            <p:ph type="body" idx="1"/>
          </p:nvPr>
        </p:nvSpPr>
        <p:spPr>
          <a:xfrm>
            <a:off x="1491287" y="3724489"/>
            <a:ext cx="21337925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Guessing a number between 0 and 31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Guessing a number between 0 and 2</a:t>
            </a:r>
            <a:r>
              <a:rPr lang="en-US" baseline="30000"/>
              <a:t>n</a:t>
            </a:r>
            <a:r>
              <a:rPr lang="en-US" sz="7000"/>
              <a:t>-1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Logarithms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Approximating a formula for number of guesses G(n)</a:t>
            </a:r>
            <a:endParaRPr b="1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An exact formula for number of guesses G(n)</a:t>
            </a:r>
            <a:endParaRPr/>
          </a:p>
        </p:txBody>
      </p:sp>
      <p:sp>
        <p:nvSpPr>
          <p:cNvPr id="269" name="Google Shape;269;p69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Lecture 1 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Approximating a formula for G(n)</a:t>
            </a:r>
            <a:endParaRPr/>
          </a:p>
        </p:txBody>
      </p:sp>
      <p:sp>
        <p:nvSpPr>
          <p:cNvPr id="275" name="Google Shape;275;p70"/>
          <p:cNvSpPr txBox="1">
            <a:spLocks noGrp="1"/>
          </p:cNvSpPr>
          <p:nvPr>
            <p:ph type="body" idx="3"/>
          </p:nvPr>
        </p:nvSpPr>
        <p:spPr>
          <a:xfrm>
            <a:off x="1311674" y="3558347"/>
            <a:ext cx="21337925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Recall that y = log</a:t>
            </a:r>
            <a:r>
              <a:rPr lang="en-US" baseline="-25000"/>
              <a:t>2</a:t>
            </a:r>
            <a:r>
              <a:rPr lang="en-US" sz="7000"/>
              <a:t>(x) is the solution to 2</a:t>
            </a:r>
            <a:r>
              <a:rPr lang="en-US" baseline="30000"/>
              <a:t>y </a:t>
            </a:r>
            <a:r>
              <a:rPr lang="en-US" sz="7000"/>
              <a:t>= x. </a:t>
            </a:r>
            <a:endParaRPr/>
          </a:p>
        </p:txBody>
      </p:sp>
      <p:graphicFrame>
        <p:nvGraphicFramePr>
          <p:cNvPr id="276" name="Google Shape;276;p70"/>
          <p:cNvGraphicFramePr/>
          <p:nvPr/>
        </p:nvGraphicFramePr>
        <p:xfrm>
          <a:off x="2249730" y="8279409"/>
          <a:ext cx="19884550" cy="4117050"/>
        </p:xfrm>
        <a:graphic>
          <a:graphicData uri="http://schemas.openxmlformats.org/drawingml/2006/table">
            <a:tbl>
              <a:tblPr>
                <a:noFill/>
                <a:tableStyleId>{C70904F9-C73D-4A3C-A6CE-1673930420A1}</a:tableStyleId>
              </a:tblPr>
              <a:tblGrid>
                <a:gridCol w="2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/>
                        <a:t>log</a:t>
                      </a:r>
                      <a:r>
                        <a:rPr lang="en-US" sz="3800" u="none" strike="noStrike" cap="none" baseline="-25000"/>
                        <a:t>2</a:t>
                      </a:r>
                      <a:r>
                        <a:rPr lang="en-US" sz="3800" u="none" strike="noStrike" cap="none"/>
                        <a:t>(</a:t>
                      </a:r>
                      <a:r>
                        <a:rPr lang="en-US" sz="3800"/>
                        <a:t>n</a:t>
                      </a:r>
                      <a:r>
                        <a:rPr lang="en-US" sz="3800" u="none" strike="noStrike" cap="none"/>
                        <a:t>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Approximating a formula for G(n)</a:t>
            </a:r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3"/>
          </p:nvPr>
        </p:nvSpPr>
        <p:spPr>
          <a:xfrm>
            <a:off x="1311674" y="3558347"/>
            <a:ext cx="21337925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Recall that y = log</a:t>
            </a:r>
            <a:r>
              <a:rPr lang="en-US" baseline="-25000"/>
              <a:t>2</a:t>
            </a:r>
            <a:r>
              <a:rPr lang="en-US" sz="7000"/>
              <a:t>(x) is the solution to 2</a:t>
            </a:r>
            <a:r>
              <a:rPr lang="en-US" baseline="30000"/>
              <a:t>y </a:t>
            </a:r>
            <a:r>
              <a:rPr lang="en-US" sz="7000"/>
              <a:t>= x.  </a:t>
            </a:r>
            <a:endParaRPr/>
          </a:p>
        </p:txBody>
      </p:sp>
      <p:graphicFrame>
        <p:nvGraphicFramePr>
          <p:cNvPr id="283" name="Google Shape;283;p17"/>
          <p:cNvGraphicFramePr/>
          <p:nvPr/>
        </p:nvGraphicFramePr>
        <p:xfrm>
          <a:off x="2249730" y="8279409"/>
          <a:ext cx="19884550" cy="4117050"/>
        </p:xfrm>
        <a:graphic>
          <a:graphicData uri="http://schemas.openxmlformats.org/drawingml/2006/table">
            <a:tbl>
              <a:tblPr>
                <a:noFill/>
                <a:tableStyleId>{C70904F9-C73D-4A3C-A6CE-1673930420A1}</a:tableStyleId>
              </a:tblPr>
              <a:tblGrid>
                <a:gridCol w="2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/>
                        <a:t>log</a:t>
                      </a:r>
                      <a:r>
                        <a:rPr lang="en-US" sz="3800" u="none" strike="noStrike" cap="none" baseline="-25000"/>
                        <a:t>2</a:t>
                      </a:r>
                      <a:r>
                        <a:rPr lang="en-US" sz="3800" u="none" strike="noStrike" cap="none"/>
                        <a:t>(</a:t>
                      </a:r>
                      <a:r>
                        <a:rPr lang="en-US" sz="3800"/>
                        <a:t>n</a:t>
                      </a:r>
                      <a:r>
                        <a:rPr lang="en-US" sz="3800" u="none" strike="noStrike" cap="none"/>
                        <a:t>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Approximating a formula for G(n)</a:t>
            </a:r>
            <a:endParaRPr/>
          </a:p>
        </p:txBody>
      </p:sp>
      <p:sp>
        <p:nvSpPr>
          <p:cNvPr id="289" name="Google Shape;289;p71"/>
          <p:cNvSpPr txBox="1">
            <a:spLocks noGrp="1"/>
          </p:cNvSpPr>
          <p:nvPr>
            <p:ph type="body" idx="3"/>
          </p:nvPr>
        </p:nvSpPr>
        <p:spPr>
          <a:xfrm>
            <a:off x="1311674" y="3558347"/>
            <a:ext cx="21337925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Recall that y = log</a:t>
            </a:r>
            <a:r>
              <a:rPr lang="en-US" baseline="-25000"/>
              <a:t>2</a:t>
            </a:r>
            <a:r>
              <a:rPr lang="en-US" sz="7000"/>
              <a:t>(x) is the solution to 2</a:t>
            </a:r>
            <a:r>
              <a:rPr lang="en-US" baseline="30000"/>
              <a:t>y </a:t>
            </a:r>
            <a:r>
              <a:rPr lang="en-US" sz="7000"/>
              <a:t>= x.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Given this data, we see that for n a power of 2, we have </a:t>
            </a:r>
            <a:r>
              <a:rPr lang="en-US" sz="7000" b="1"/>
              <a:t>G(n) = log</a:t>
            </a:r>
            <a:r>
              <a:rPr lang="en-US" b="1" baseline="-25000"/>
              <a:t>2</a:t>
            </a:r>
            <a:r>
              <a:rPr lang="en-US" sz="7000" b="1"/>
              <a:t>(n) + 1.</a:t>
            </a:r>
            <a:endParaRPr b="1"/>
          </a:p>
        </p:txBody>
      </p:sp>
      <p:graphicFrame>
        <p:nvGraphicFramePr>
          <p:cNvPr id="290" name="Google Shape;290;p71"/>
          <p:cNvGraphicFramePr/>
          <p:nvPr/>
        </p:nvGraphicFramePr>
        <p:xfrm>
          <a:off x="2249730" y="8279409"/>
          <a:ext cx="19884550" cy="4117050"/>
        </p:xfrm>
        <a:graphic>
          <a:graphicData uri="http://schemas.openxmlformats.org/drawingml/2006/table">
            <a:tbl>
              <a:tblPr>
                <a:noFill/>
                <a:tableStyleId>{C70904F9-C73D-4A3C-A6CE-1673930420A1}</a:tableStyleId>
              </a:tblPr>
              <a:tblGrid>
                <a:gridCol w="2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/>
                        <a:t>log</a:t>
                      </a:r>
                      <a:r>
                        <a:rPr lang="en-US" sz="3800" u="none" strike="noStrike" cap="none" baseline="-25000"/>
                        <a:t>2</a:t>
                      </a:r>
                      <a:r>
                        <a:rPr lang="en-US" sz="3800" u="none" strike="noStrike" cap="none"/>
                        <a:t>(</a:t>
                      </a:r>
                      <a:r>
                        <a:rPr lang="en-US" sz="3800"/>
                        <a:t>n</a:t>
                      </a:r>
                      <a:r>
                        <a:rPr lang="en-US" sz="3800" u="none" strike="noStrike" cap="none"/>
                        <a:t>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2"/>
          <p:cNvSpPr txBox="1">
            <a:spLocks noGrp="1"/>
          </p:cNvSpPr>
          <p:nvPr>
            <p:ph type="body" idx="1"/>
          </p:nvPr>
        </p:nvSpPr>
        <p:spPr>
          <a:xfrm>
            <a:off x="1491287" y="3724489"/>
            <a:ext cx="21337925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Guessing a number between 0 and 31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Guessing a number between 0 and 2</a:t>
            </a:r>
            <a:r>
              <a:rPr lang="en-US" baseline="30000"/>
              <a:t>n</a:t>
            </a:r>
            <a:r>
              <a:rPr lang="en-US" sz="7000"/>
              <a:t>-1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Logarithms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Approximating a formula for number of guesses G(n)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An exact formula for number of guesses G(n)</a:t>
            </a:r>
            <a:endParaRPr b="1"/>
          </a:p>
        </p:txBody>
      </p:sp>
      <p:sp>
        <p:nvSpPr>
          <p:cNvPr id="296" name="Google Shape;296;p72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Lecture 1 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An exact formula for number of guesses G(n)</a:t>
            </a:r>
            <a:endParaRPr/>
          </a:p>
        </p:txBody>
      </p:sp>
      <p:sp>
        <p:nvSpPr>
          <p:cNvPr id="302" name="Google Shape;302;p19"/>
          <p:cNvSpPr txBox="1">
            <a:spLocks noGrp="1"/>
          </p:cNvSpPr>
          <p:nvPr>
            <p:ph type="body" idx="3"/>
          </p:nvPr>
        </p:nvSpPr>
        <p:spPr>
          <a:xfrm>
            <a:off x="1491287" y="4167947"/>
            <a:ext cx="21337925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5400"/>
              <a:t>Fill in the below table of # of guesses G(n) as a function of n (recall that we are guessing a number between 0 and n-1), and then fill in the formula: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5400"/>
              <a:t>G(n) = ???</a:t>
            </a:r>
            <a:endParaRPr sz="5400"/>
          </a:p>
        </p:txBody>
      </p:sp>
      <p:graphicFrame>
        <p:nvGraphicFramePr>
          <p:cNvPr id="303" name="Google Shape;303;p19"/>
          <p:cNvGraphicFramePr/>
          <p:nvPr/>
        </p:nvGraphicFramePr>
        <p:xfrm>
          <a:off x="2249730" y="8279409"/>
          <a:ext cx="19884550" cy="4117100"/>
        </p:xfrm>
        <a:graphic>
          <a:graphicData uri="http://schemas.openxmlformats.org/drawingml/2006/table">
            <a:tbl>
              <a:tblPr>
                <a:noFill/>
                <a:tableStyleId>{C70904F9-C73D-4A3C-A6CE-1673930420A1}</a:tableStyleId>
              </a:tblPr>
              <a:tblGrid>
                <a:gridCol w="2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4" name="Google Shape;304;p19"/>
          <p:cNvGraphicFramePr/>
          <p:nvPr/>
        </p:nvGraphicFramePr>
        <p:xfrm>
          <a:off x="2249730" y="8279409"/>
          <a:ext cx="19884600" cy="4117100"/>
        </p:xfrm>
        <a:graphic>
          <a:graphicData uri="http://schemas.openxmlformats.org/drawingml/2006/table">
            <a:tbl>
              <a:tblPr>
                <a:noFill/>
                <a:tableStyleId>{C70904F9-C73D-4A3C-A6CE-1673930420A1}</a:tableStyleId>
              </a:tblPr>
              <a:tblGrid>
                <a:gridCol w="33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7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An exact formula for number of guesses G(n)</a:t>
            </a:r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body" idx="3"/>
          </p:nvPr>
        </p:nvSpPr>
        <p:spPr>
          <a:xfrm>
            <a:off x="1491287" y="4167949"/>
            <a:ext cx="21337925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400"/>
              <a:t>Fill in the below table of # of guesses G(n) as a function of n (recall that we are guessing a number between 0 and n-1), and then fill in the formula: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400"/>
              <a:t>G(n) = Floor(log(n)) + 1</a:t>
            </a:r>
            <a:endParaRPr/>
          </a:p>
        </p:txBody>
      </p:sp>
      <p:graphicFrame>
        <p:nvGraphicFramePr>
          <p:cNvPr id="311" name="Google Shape;311;p20"/>
          <p:cNvGraphicFramePr/>
          <p:nvPr/>
        </p:nvGraphicFramePr>
        <p:xfrm>
          <a:off x="2249730" y="8279409"/>
          <a:ext cx="19884550" cy="4117100"/>
        </p:xfrm>
        <a:graphic>
          <a:graphicData uri="http://schemas.openxmlformats.org/drawingml/2006/table">
            <a:tbl>
              <a:tblPr>
                <a:noFill/>
                <a:tableStyleId>{C70904F9-C73D-4A3C-A6CE-1673930420A1}</a:tableStyleId>
              </a:tblPr>
              <a:tblGrid>
                <a:gridCol w="2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2" name="Google Shape;312;p20"/>
          <p:cNvGraphicFramePr/>
          <p:nvPr/>
        </p:nvGraphicFramePr>
        <p:xfrm>
          <a:off x="2249730" y="8279409"/>
          <a:ext cx="19884600" cy="4117100"/>
        </p:xfrm>
        <a:graphic>
          <a:graphicData uri="http://schemas.openxmlformats.org/drawingml/2006/table">
            <a:tbl>
              <a:tblPr>
                <a:noFill/>
                <a:tableStyleId>{C70904F9-C73D-4A3C-A6CE-1673930420A1}</a:tableStyleId>
              </a:tblPr>
              <a:tblGrid>
                <a:gridCol w="33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7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Divide and Conquer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3"/>
          </p:nvPr>
        </p:nvSpPr>
        <p:spPr>
          <a:xfrm>
            <a:off x="1491287" y="4167949"/>
            <a:ext cx="21337925" cy="376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400"/>
              <a:t>This algorithm is an example of a class of algorithms called divide and conquer.</a:t>
            </a:r>
            <a:endParaRPr/>
          </a:p>
          <a:p>
            <a:pPr marL="1600200" lvl="2" indent="-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Char char="•"/>
            </a:pPr>
            <a:r>
              <a:rPr lang="en-US"/>
              <a:t>Divide your problem space, and then conquer the relevant part. </a:t>
            </a:r>
            <a:endParaRPr/>
          </a:p>
          <a:p>
            <a:pPr marL="1600200" lvl="2" indent="-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Char char="•"/>
            </a:pPr>
            <a:r>
              <a:rPr lang="en-US"/>
              <a:t>Rinse and repeat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Reminders</a:t>
            </a: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body" idx="3"/>
          </p:nvPr>
        </p:nvSpPr>
        <p:spPr>
          <a:xfrm>
            <a:off x="1491287" y="4167949"/>
            <a:ext cx="21337925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Char char="•"/>
            </a:pPr>
            <a:r>
              <a:rPr lang="en-US" sz="5400" dirty="0"/>
              <a:t>Make sure you have your laptops next lecture, </a:t>
            </a:r>
            <a:r>
              <a:rPr lang="en-US" sz="5400"/>
              <a:t>we may </a:t>
            </a:r>
            <a:r>
              <a:rPr lang="en-US" sz="5400" dirty="0"/>
              <a:t>be doing some interactive coding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1491287" y="3418407"/>
            <a:ext cx="21337925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Attendance (10%)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Lab (20%)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Programming Assignments (25%)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Midterms  (20%)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Final (25%)</a:t>
            </a:r>
            <a:endParaRPr dirty="0"/>
          </a:p>
        </p:txBody>
      </p:sp>
      <p:sp>
        <p:nvSpPr>
          <p:cNvPr id="103" name="Google Shape;103;p29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Course Components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822e24d0_0_8"/>
          <p:cNvSpPr txBox="1">
            <a:spLocks noGrp="1"/>
          </p:cNvSpPr>
          <p:nvPr>
            <p:ph type="body" idx="1"/>
          </p:nvPr>
        </p:nvSpPr>
        <p:spPr>
          <a:xfrm>
            <a:off x="1491287" y="3418407"/>
            <a:ext cx="21337800" cy="6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Char char="•"/>
            </a:pPr>
            <a:r>
              <a:rPr lang="en-US" sz="7000" b="1" dirty="0"/>
              <a:t>Attendance (10%)</a:t>
            </a:r>
            <a:endParaRPr b="1"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Lab (20%)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Programming Assignments (25%)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Midterms (20%)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Final (25%)</a:t>
            </a:r>
            <a:endParaRPr dirty="0"/>
          </a:p>
        </p:txBody>
      </p:sp>
      <p:sp>
        <p:nvSpPr>
          <p:cNvPr id="109" name="Google Shape;109;g6d822e24d0_0_8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Course Components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23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Course Components: </a:t>
            </a:r>
            <a:r>
              <a:rPr lang="en-US" sz="10000">
                <a:solidFill>
                  <a:srgbClr val="4266B0"/>
                </a:solidFill>
              </a:rPr>
              <a:t>Attendance</a:t>
            </a:r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body" idx="3"/>
          </p:nvPr>
        </p:nvSpPr>
        <p:spPr>
          <a:xfrm>
            <a:off x="1491287" y="2956431"/>
            <a:ext cx="21337925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5400" dirty="0"/>
              <a:t>Pop quiz will work as the attendance.</a:t>
            </a:r>
            <a:endParaRPr sz="66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endParaRPr sz="54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5400" dirty="0"/>
              <a:t>Laptops and a pen/pencil are required in lecture. Please reach out to me privately if this presents a problem.</a:t>
            </a:r>
            <a:endParaRPr sz="6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822e24d0_0_13"/>
          <p:cNvSpPr txBox="1">
            <a:spLocks noGrp="1"/>
          </p:cNvSpPr>
          <p:nvPr>
            <p:ph type="body" idx="1"/>
          </p:nvPr>
        </p:nvSpPr>
        <p:spPr>
          <a:xfrm>
            <a:off x="1491287" y="3418407"/>
            <a:ext cx="21337800" cy="6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Attendance (10%)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Char char="•"/>
            </a:pPr>
            <a:r>
              <a:rPr lang="en-US" sz="7000" b="1" dirty="0"/>
              <a:t>Lab (20%)</a:t>
            </a:r>
            <a:endParaRPr b="1"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Programming Assignments (25%)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Midterms (2) (20%)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Final (25%)</a:t>
            </a:r>
            <a:endParaRPr dirty="0"/>
          </a:p>
        </p:txBody>
      </p:sp>
      <p:sp>
        <p:nvSpPr>
          <p:cNvPr id="121" name="Google Shape;121;g6d822e24d0_0_13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Course Components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Course Components: </a:t>
            </a:r>
            <a:r>
              <a:rPr lang="en-US" sz="10000">
                <a:solidFill>
                  <a:srgbClr val="4266B0"/>
                </a:solidFill>
              </a:rPr>
              <a:t>Labs</a:t>
            </a:r>
            <a:endParaRPr/>
          </a:p>
        </p:txBody>
      </p:sp>
      <p:sp>
        <p:nvSpPr>
          <p:cNvPr id="127" name="Google Shape;127;p63"/>
          <p:cNvSpPr txBox="1">
            <a:spLocks noGrp="1"/>
          </p:cNvSpPr>
          <p:nvPr>
            <p:ph type="body" idx="3"/>
          </p:nvPr>
        </p:nvSpPr>
        <p:spPr>
          <a:xfrm>
            <a:off x="1491287" y="3573144"/>
            <a:ext cx="21337925" cy="1034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Every week students will have a lab to solve Data Structure problems.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Tools: Eclipse.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Late submission will not be accepted. Absolutely no exceptions.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822e24d0_0_19"/>
          <p:cNvSpPr txBox="1">
            <a:spLocks noGrp="1"/>
          </p:cNvSpPr>
          <p:nvPr>
            <p:ph type="body" idx="1"/>
          </p:nvPr>
        </p:nvSpPr>
        <p:spPr>
          <a:xfrm>
            <a:off x="1491287" y="3418407"/>
            <a:ext cx="21337800" cy="6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Attendance (10%)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Lab (20%)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Char char="•"/>
            </a:pPr>
            <a:r>
              <a:rPr lang="en-US" sz="7000" b="1" dirty="0"/>
              <a:t>Programming Assignments (25%)</a:t>
            </a:r>
            <a:endParaRPr b="1"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Midterms (20%)</a:t>
            </a:r>
            <a:endParaRPr dirty="0"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dirty="0"/>
              <a:t>Final (25%)</a:t>
            </a:r>
            <a:endParaRPr dirty="0"/>
          </a:p>
        </p:txBody>
      </p:sp>
      <p:sp>
        <p:nvSpPr>
          <p:cNvPr id="133" name="Google Shape;133;g6d822e24d0_0_19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Course Components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1878</Words>
  <Application>Microsoft Office PowerPoint</Application>
  <PresentationFormat>Custom</PresentationFormat>
  <Paragraphs>336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Gill Sans</vt:lpstr>
      <vt:lpstr>Arial</vt:lpstr>
      <vt:lpstr>Merriweather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Yi</dc:creator>
  <cp:lastModifiedBy>Jun Yi</cp:lastModifiedBy>
  <cp:revision>16</cp:revision>
  <dcterms:modified xsi:type="dcterms:W3CDTF">2021-08-23T04:08:47Z</dcterms:modified>
</cp:coreProperties>
</file>