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24384000" cy="13716000"/>
  <p:notesSz cx="6858000" cy="9144000"/>
  <p:embeddedFontLst>
    <p:embeddedFont>
      <p:font typeface="Gill Sans" panose="02010600030101010101" charset="0"/>
      <p:regular r:id="rId23"/>
      <p:bold r:id="rId24"/>
    </p:embeddedFont>
    <p:embeddedFont>
      <p:font typeface="Merriweather Sans" panose="02010600030101010101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jEcpy0XlekSx/rW5uNpAgrYGIN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30" d="100"/>
          <a:sy n="30" d="100"/>
        </p:scale>
        <p:origin x="459" y="4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\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Talk about how we are basically ignoring the input bc we assume we’re always too low, because we are incrementing.</a:t>
            </a: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Write this down, you’ll need it later!!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Write this down, you’ll need it later!!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Walk through example with 0,15</a:t>
            </a:r>
            <a:b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</a:b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0,15 (15 is the number)</a:t>
            </a:r>
            <a:b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</a:b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(0+15)/2 = 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(8+15) / 2 = 11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(12+15) / 2 = 13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13 + 15 / 28 = 14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Guess 15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\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\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\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 type="tx">
  <p:cSld name="TITLE_AND_BODY">
    <p:bg>
      <p:bgPr>
        <a:solidFill>
          <a:srgbClr val="E9EAE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1529823" y="5909061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  <a:defRPr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3"/>
          </p:nvPr>
        </p:nvSpPr>
        <p:spPr>
          <a:xfrm>
            <a:off x="1529823" y="11629054"/>
            <a:ext cx="22353996" cy="6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78D9C"/>
              </a:buClr>
              <a:buSzPts val="5000"/>
              <a:buFont typeface="Arial"/>
              <a:buNone/>
              <a:defRPr sz="5000">
                <a:solidFill>
                  <a:srgbClr val="878D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E9EAE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d (Full)">
  <p:cSld name="Card (Full)">
    <p:bg>
      <p:bgPr>
        <a:solidFill>
          <a:srgbClr val="EAEAEA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0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id">
  <p:cSld name="Grid">
    <p:bg>
      <p:bgPr>
        <a:solidFill>
          <a:srgbClr val="E9EAE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1" descr="gri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stitial">
  <p:cSld name="Interstiti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body" idx="1"/>
          </p:nvPr>
        </p:nvSpPr>
        <p:spPr>
          <a:xfrm>
            <a:off x="1521833" y="6042152"/>
            <a:ext cx="21340333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  <a:defRPr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Paragraph">
    <p:bg>
      <p:bgPr>
        <a:solidFill>
          <a:srgbClr val="E9EAED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 with Subtitle">
  <p:cSld name="Bullets with Subtitle">
    <p:bg>
      <p:bgPr>
        <a:solidFill>
          <a:srgbClr val="E9EAED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— Horizontal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E9EAE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1529388" y="3806131"/>
            <a:ext cx="21337925" cy="615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s">
  <p:cSld name="Quotes">
    <p:bg>
      <p:bgPr>
        <a:solidFill>
          <a:srgbClr val="E9EAE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1"/>
          </p:nvPr>
        </p:nvSpPr>
        <p:spPr>
          <a:xfrm>
            <a:off x="1534249" y="4190877"/>
            <a:ext cx="21338857" cy="53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2"/>
          </p:nvPr>
        </p:nvSpPr>
        <p:spPr>
          <a:xfrm>
            <a:off x="1522572" y="11749991"/>
            <a:ext cx="21338855" cy="55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phs / Charts">
  <p:cSld name="Graphs / Charts">
    <p:bg>
      <p:bgPr>
        <a:solidFill>
          <a:srgbClr val="E9EAED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1"/>
          </p:nvPr>
        </p:nvSpPr>
        <p:spPr>
          <a:xfrm>
            <a:off x="1516688" y="12443032"/>
            <a:ext cx="21341939" cy="38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B2BB"/>
              </a:buClr>
              <a:buSzPts val="3100"/>
              <a:buFont typeface="Arial"/>
              <a:buNone/>
              <a:defRPr sz="3100">
                <a:solidFill>
                  <a:srgbClr val="ADB2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Code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635" cy="77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  <a:defRPr sz="6000">
                <a:solidFill>
                  <a:srgbClr val="DBD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Arial"/>
              <a:buNone/>
              <a:defRPr sz="1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6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9" descr="Facebook-06-2015-Whit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786" y="5080000"/>
            <a:ext cx="1010442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9"/>
          <p:cNvSpPr txBox="1">
            <a:spLocks noGrp="1"/>
          </p:cNvSpPr>
          <p:nvPr>
            <p:ph type="title"/>
          </p:nvPr>
        </p:nvSpPr>
        <p:spPr>
          <a:xfrm>
            <a:off x="1733550" y="2305050"/>
            <a:ext cx="208978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body" idx="1"/>
          </p:nvPr>
        </p:nvSpPr>
        <p:spPr>
          <a:xfrm>
            <a:off x="1733550" y="7067550"/>
            <a:ext cx="20897850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pl.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Cracking-Coding-Interview-Programming-Questions/dp/098478285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body" idx="1"/>
          </p:nvPr>
        </p:nvSpPr>
        <p:spPr>
          <a:xfrm>
            <a:off x="1529823" y="4483487"/>
            <a:ext cx="22353996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</a:pPr>
            <a:r>
              <a:rPr lang="en-US"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CSC 2720: Data Structures and Algorithms</a:t>
            </a: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 dirty="0"/>
              <a:t>Jun Yi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Review: Arrays</a:t>
            </a:r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body" idx="3"/>
          </p:nvPr>
        </p:nvSpPr>
        <p:spPr>
          <a:xfrm>
            <a:off x="1523025" y="3131265"/>
            <a:ext cx="21337800" cy="904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Consider array x which is [0, 2, 5, 7]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7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In small groups, figure out what these would output:</a:t>
            </a:r>
            <a:br>
              <a:rPr lang="en-US" sz="7000"/>
            </a:br>
            <a:r>
              <a:rPr lang="en-US" sz="7000"/>
              <a:t>1) x[0] </a:t>
            </a:r>
            <a:r>
              <a:rPr lang="en-US" sz="7000" b="1"/>
              <a:t>0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2) x[2] </a:t>
            </a:r>
            <a:r>
              <a:rPr lang="en-US" sz="7000" b="1"/>
              <a:t>5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3) x[4] </a:t>
            </a:r>
            <a:r>
              <a:rPr lang="en-US" sz="7000" b="1"/>
              <a:t>IndexOutOfBoundsException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4) x.length </a:t>
            </a:r>
            <a:r>
              <a:rPr lang="en-US" sz="7000" b="1"/>
              <a:t>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Lecture 2 Objectives</a:t>
            </a: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20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After today, you will know how to code the optimal algorithm for solving the "Guess My Number" game.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 "Hello World!" Program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 simple print program with user input 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 simple guessing function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an optimal guessing function</a:t>
            </a:r>
            <a:endParaRPr/>
          </a:p>
        </p:txBody>
      </p:sp>
      <p:sp>
        <p:nvSpPr>
          <p:cNvPr id="146" name="Google Shape;146;p10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Lecture 2 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43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/>
              <a:t>Writing a "Hello World!" Program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 simple print program with user input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 simple guessing function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an optimal guessing function</a:t>
            </a:r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Lecture 2 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43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 "Hello World!" Program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/>
              <a:t>Writing a simple print program with user input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 simple guessing function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an optimal guessing function</a:t>
            </a:r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Lecture 2 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43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 "Hello World!" Program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 simple print program with user input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/>
              <a:t>Writing a simple guessing function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an optimal guessing function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Lecture 2 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body" idx="1"/>
          </p:nvPr>
        </p:nvSpPr>
        <p:spPr>
          <a:xfrm>
            <a:off x="1523025" y="4706368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34722" lvl="0" indent="-123472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eriod"/>
            </a:pPr>
            <a:r>
              <a:rPr lang="en-US" sz="7000"/>
              <a:t>Start the game with some print statements and input</a:t>
            </a:r>
            <a:endParaRPr/>
          </a:p>
          <a:p>
            <a:pPr marL="1234722" lvl="0" indent="-123472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eriod"/>
            </a:pPr>
            <a:r>
              <a:rPr lang="en-US" sz="7000"/>
              <a:t>Initialize guess</a:t>
            </a:r>
            <a:endParaRPr/>
          </a:p>
          <a:p>
            <a:pPr marL="1234722" lvl="0" indent="-123472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eriod"/>
            </a:pPr>
            <a:r>
              <a:rPr lang="en-US" sz="7000"/>
              <a:t>Loop until you get it right (each time you get it wrong, adjust your guess)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Putting the solution into code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body" idx="1"/>
          </p:nvPr>
        </p:nvSpPr>
        <p:spPr>
          <a:xfrm>
            <a:off x="1523100" y="3573156"/>
            <a:ext cx="2133780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Go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repl.it</a:t>
            </a:r>
            <a:r>
              <a:rPr lang="en-US" sz="7000"/>
              <a:t> and select "Java"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Write up the code we wrote together and verify that your simple guessing solution works</a:t>
            </a:r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Putting the solution into code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43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 "Hello World!" Program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 simple print program with user input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Writing a simple guessing function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/>
              <a:t>Writing an optimal guessing function</a:t>
            </a:r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Lecture 2 Agenda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777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200"/>
              <a:buFont typeface="Arial"/>
              <a:buNone/>
            </a:pPr>
            <a:r>
              <a:rPr lang="en-US" sz="4800"/>
              <a:t>Remember from last class, we came up with an algorithm for the "Guess My Number Game".</a:t>
            </a:r>
            <a:br>
              <a:rPr lang="en-US" sz="4800"/>
            </a:br>
            <a:r>
              <a:rPr lang="en-US" sz="4800"/>
              <a:t>It roughly looked like this:</a:t>
            </a:r>
            <a:endParaRPr sz="4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200"/>
              <a:buFont typeface="Arial"/>
              <a:buNone/>
            </a:pPr>
            <a:r>
              <a:rPr lang="en-US" sz="4800"/>
              <a:t>Given range 0-x inclusive:</a:t>
            </a:r>
            <a:br>
              <a:rPr lang="en-US" sz="4800"/>
            </a:br>
            <a:r>
              <a:rPr lang="en-US" sz="4800"/>
              <a:t>1) Pick the middle of the range. (0+x)/2, rounded down if necessary. If you're right, celebrate! </a:t>
            </a:r>
            <a:br>
              <a:rPr lang="en-US" sz="4800"/>
            </a:br>
            <a:r>
              <a:rPr lang="en-US" sz="4800"/>
              <a:t>2) If the answer was too low, repeat mid+1 being the new start</a:t>
            </a:r>
            <a:endParaRPr sz="4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200"/>
              <a:buFont typeface="Arial"/>
              <a:buNone/>
            </a:pPr>
            <a:r>
              <a:rPr lang="en-US" sz="4800"/>
              <a:t>3) If answer was too high, repeat with mid-1 being the new end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Announcements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77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 dirty="0"/>
              <a:t>Cracking the Coding Interview: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https://www.amazon.com/Cracking-Coding-Interview-Programming-Questions/dp/0984782850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Diagnostic Quiz in Lab (Graded on effort!) - review logarithms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body" idx="1"/>
          </p:nvPr>
        </p:nvSpPr>
        <p:spPr>
          <a:xfrm>
            <a:off x="1523100" y="3573156"/>
            <a:ext cx="2133780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</a:pPr>
            <a:r>
              <a:rPr lang="en-US" sz="7000"/>
              <a:t>Now, it's time to take the algorithm and adjust it to be the optimal guessing. Do this on your own computer, but you may talk to the people around you</a:t>
            </a:r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Optimal Guessing Function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283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Lecture 2: Divide-and-Conquer (Part 2)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777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200"/>
              <a:buFont typeface="Arial"/>
              <a:buNone/>
            </a:pPr>
            <a:r>
              <a:rPr lang="en-US" sz="4800"/>
              <a:t>Remember from last class, we came up with an algorithm for the "Guess My Number Game".</a:t>
            </a:r>
            <a:br>
              <a:rPr lang="en-US" sz="4800"/>
            </a:br>
            <a:r>
              <a:rPr lang="en-US" sz="4800"/>
              <a:t>It roughly looked like this:</a:t>
            </a:r>
            <a:endParaRPr sz="4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200"/>
              <a:buFont typeface="Arial"/>
              <a:buNone/>
            </a:pPr>
            <a:r>
              <a:rPr lang="en-US" sz="4800"/>
              <a:t>Given range 0-x inclusive:</a:t>
            </a:r>
            <a:br>
              <a:rPr lang="en-US" sz="4800"/>
            </a:br>
            <a:r>
              <a:rPr lang="en-US" sz="4800"/>
              <a:t>1) Pick the middle of the range. (0+x)/2, rounded down if necessary. If you're right, celebrate! </a:t>
            </a:r>
            <a:br>
              <a:rPr lang="en-US" sz="4800"/>
            </a:br>
            <a:r>
              <a:rPr lang="en-US" sz="4800"/>
              <a:t>2) If the answer was too low, repeat mid+1 being the new start</a:t>
            </a:r>
            <a:endParaRPr sz="4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200"/>
              <a:buFont typeface="Arial"/>
              <a:buNone/>
            </a:pPr>
            <a:r>
              <a:rPr lang="en-US" sz="4800"/>
              <a:t>3) If answer was too high, repeat with mid-1 being the new end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200"/>
              <a:buFont typeface="Arial"/>
              <a:buNone/>
            </a:pPr>
            <a:r>
              <a:rPr lang="en-US" sz="4800"/>
              <a:t>If our game was between 0 and 15, let’s walk through what that process looks like one more time.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Review: Arrays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body" idx="3"/>
          </p:nvPr>
        </p:nvSpPr>
        <p:spPr>
          <a:xfrm>
            <a:off x="1523025" y="3131265"/>
            <a:ext cx="21337800" cy="77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Consider array x which is [0, 2, 5, 7]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7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In small groups, figure out what these would output:</a:t>
            </a:r>
            <a:br>
              <a:rPr lang="en-US" sz="7000"/>
            </a:br>
            <a:r>
              <a:rPr lang="en-US" sz="7000"/>
              <a:t>1) x[0]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2) x[2]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3) x[4]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4) x.length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Review: Arrays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3"/>
          </p:nvPr>
        </p:nvSpPr>
        <p:spPr>
          <a:xfrm>
            <a:off x="1523025" y="3131265"/>
            <a:ext cx="21337800" cy="904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Consider array x which is [0, 2, 5, 7]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7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In small groups, figure out what these would output:</a:t>
            </a:r>
            <a:br>
              <a:rPr lang="en-US" sz="7000"/>
            </a:br>
            <a:r>
              <a:rPr lang="en-US" sz="7000"/>
              <a:t>1) x[0] </a:t>
            </a:r>
            <a:r>
              <a:rPr lang="en-US" sz="7000" b="1"/>
              <a:t>0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2) x[2]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3) x[4]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4) x.length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Review: Arrays</a:t>
            </a:r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body" idx="3"/>
          </p:nvPr>
        </p:nvSpPr>
        <p:spPr>
          <a:xfrm>
            <a:off x="1523025" y="3131265"/>
            <a:ext cx="21337800" cy="904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Consider array x which is [0, 2, 5, 7]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7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In small groups, figure out what these would output:</a:t>
            </a:r>
            <a:br>
              <a:rPr lang="en-US" sz="7000"/>
            </a:br>
            <a:r>
              <a:rPr lang="en-US" sz="7000"/>
              <a:t>1) x[0] </a:t>
            </a:r>
            <a:r>
              <a:rPr lang="en-US" sz="7000" b="1"/>
              <a:t>0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2) x[2] </a:t>
            </a:r>
            <a:r>
              <a:rPr lang="en-US" sz="7000" b="1"/>
              <a:t>5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3) x[4]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4) x.length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Review: Arrays</a:t>
            </a:r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body" idx="3"/>
          </p:nvPr>
        </p:nvSpPr>
        <p:spPr>
          <a:xfrm>
            <a:off x="1523025" y="3131265"/>
            <a:ext cx="21337800" cy="904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Consider array x which is [0, 2, 5, 7]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7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In small groups, figure out what these would output:</a:t>
            </a:r>
            <a:br>
              <a:rPr lang="en-US" sz="7000"/>
            </a:br>
            <a:r>
              <a:rPr lang="en-US" sz="7000"/>
              <a:t>1) x[0] </a:t>
            </a:r>
            <a:r>
              <a:rPr lang="en-US" sz="7000" b="1"/>
              <a:t>0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2) x[2] </a:t>
            </a:r>
            <a:r>
              <a:rPr lang="en-US" sz="7000" b="1"/>
              <a:t>5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3) x[4] </a:t>
            </a:r>
            <a:r>
              <a:rPr lang="en-US" sz="7000" b="1"/>
              <a:t>IndexOutOfBoundsException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4) x.length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878</Words>
  <Application>Microsoft Office PowerPoint</Application>
  <PresentationFormat>Custom</PresentationFormat>
  <Paragraphs>100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Gill Sans</vt:lpstr>
      <vt:lpstr>Merriweather Sans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 Yi</cp:lastModifiedBy>
  <cp:revision>3</cp:revision>
  <dcterms:modified xsi:type="dcterms:W3CDTF">2021-08-25T00:46:03Z</dcterms:modified>
</cp:coreProperties>
</file>