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24384000" cy="13716000"/>
  <p:notesSz cx="6858000" cy="9144000"/>
  <p:embeddedFontLst>
    <p:embeddedFont>
      <p:font typeface="Gill Sans" panose="020B0604020202020204" charset="0"/>
      <p:regular r:id="rId28"/>
      <p:bold r:id="rId29"/>
    </p:embeddedFont>
    <p:embeddedFont>
      <p:font typeface="Merriweather Sans" panose="020B0604020202020204" charset="0"/>
      <p:regular r:id="rId30"/>
      <p:bold r:id="rId31"/>
      <p:italic r:id="rId32"/>
      <p:boldItalic r:id="rId33"/>
    </p:embeddedFont>
    <p:embeddedFont>
      <p:font typeface="Times" panose="02020603050405020304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9" roundtripDataSignature="AMtx7mgcdiJgZzM0V6tO7FeYmab9EYqB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25" autoAdjust="0"/>
  </p:normalViewPr>
  <p:slideViewPr>
    <p:cSldViewPr snapToGrid="0" showGuides="1">
      <p:cViewPr varScale="1">
        <p:scale>
          <a:sx n="44" d="100"/>
          <a:sy n="44" d="100"/>
        </p:scale>
        <p:origin x="45" y="45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id Shaon" userId="cc0872f513b3579a" providerId="LiveId" clId="{6EEA3AA2-1BF8-440C-A8CA-10F49E8FBB1D}"/>
    <pc:docChg chg="custSel modSld">
      <pc:chgData name="Rafid Shaon" userId="cc0872f513b3579a" providerId="LiveId" clId="{6EEA3AA2-1BF8-440C-A8CA-10F49E8FBB1D}" dt="2021-09-03T16:57:04.999" v="0" actId="478"/>
      <pc:docMkLst>
        <pc:docMk/>
      </pc:docMkLst>
      <pc:sldChg chg="delSp mod">
        <pc:chgData name="Rafid Shaon" userId="cc0872f513b3579a" providerId="LiveId" clId="{6EEA3AA2-1BF8-440C-A8CA-10F49E8FBB1D}" dt="2021-09-03T16:57:04.999" v="0" actId="478"/>
        <pc:sldMkLst>
          <pc:docMk/>
          <pc:sldMk cId="0" sldId="266"/>
        </pc:sldMkLst>
        <pc:spChg chg="del">
          <ac:chgData name="Rafid Shaon" userId="cc0872f513b3579a" providerId="LiveId" clId="{6EEA3AA2-1BF8-440C-A8CA-10F49E8FBB1D}" dt="2021-09-03T16:57:04.999" v="0" actId="478"/>
          <ac:spMkLst>
            <pc:docMk/>
            <pc:sldMk cId="0" sldId="266"/>
            <ac:spMk id="1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343fdcba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-if you have statement A is true and A implies B, then B is true and build upon that until you get to the conclusion you want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-most intuitive: a fact leads to a fact leads to a fact</a:t>
            </a:r>
            <a:endParaRPr/>
          </a:p>
        </p:txBody>
      </p:sp>
      <p:sp>
        <p:nvSpPr>
          <p:cNvPr id="134" name="Google Shape;134;g6e343fdcb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343fdcba_0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6e343fdcb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343fdcba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only proves for n = 100</a:t>
            </a:r>
            <a:endParaRPr/>
          </a:p>
        </p:txBody>
      </p:sp>
      <p:sp>
        <p:nvSpPr>
          <p:cNvPr id="155" name="Google Shape;155;g6e343fdcb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raise your hand if the person on your left and in front are raising their hand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an example of how if n = 100 is proven, you can show it for n = 101</a:t>
            </a: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summation</a:t>
            </a: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343fdcba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2400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rPr>
              <a:t>(hint: if a number, n, is divisible by 5 means there’s some k such that 5k = n)</a:t>
            </a:r>
            <a:endParaRPr sz="2400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try it out, then provide hint, guided practice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1234721" lvl="0" indent="-9045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AutoNum type="arabicParenR"/>
            </a:pPr>
            <a:r>
              <a:rPr lang="en-US" sz="1800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rPr>
              <a:t>Prove true for a base case (e.g. n=1) </a:t>
            </a:r>
            <a:endParaRPr sz="1800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34721" lvl="0" indent="-9045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AutoNum type="arabicParenR"/>
            </a:pPr>
            <a:r>
              <a:rPr lang="en-US" sz="1800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rPr>
              <a:t>Assume the statement is true for some number k</a:t>
            </a:r>
            <a:endParaRPr sz="1800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34721" lvl="0" indent="-9045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AutoNum type="arabicParenR"/>
            </a:pPr>
            <a:r>
              <a:rPr lang="en-US" sz="1800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rPr>
              <a:t>With that information, prove it’s true for k+1</a:t>
            </a:r>
            <a:endParaRPr sz="1800"/>
          </a:p>
        </p:txBody>
      </p:sp>
      <p:sp>
        <p:nvSpPr>
          <p:cNvPr id="183" name="Google Shape;183;g6e343fdcb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343fdcba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6e343fdcb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343fdcba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6e343fdcb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e343fdcba_0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lots of people don’t know how to negate a statement correctly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-all prime numbers greater than 2 are even (NO)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 prime number greater than 2 is odd (NO)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-there is a prime number greater than 2 that is even (YES)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-There is no greatest odd number (NO)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-There is a greatest even number (YES)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-for all integers n, if n^2 is odd, then n is even (NO)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-there exists an integer n such that n^2 is odd and n is even (YES)</a:t>
            </a:r>
            <a:endParaRPr/>
          </a:p>
        </p:txBody>
      </p:sp>
      <p:sp>
        <p:nvSpPr>
          <p:cNvPr id="218" name="Google Shape;218;g6e343fdcb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e56d8bb0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g6e56d8bb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343fdcba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people believe that they’re anxious about math because they’re bad at it, but many times they’re bad at it because they’re anxious about it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/>
          </a:p>
        </p:txBody>
      </p:sp>
      <p:sp>
        <p:nvSpPr>
          <p:cNvPr id="86" name="Google Shape;86;g6e343fdcb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343fdcba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classroom values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WITH CONFIDENCE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build math skills with failure</a:t>
            </a:r>
            <a:endParaRPr/>
          </a:p>
        </p:txBody>
      </p:sp>
      <p:sp>
        <p:nvSpPr>
          <p:cNvPr id="93" name="Google Shape;93;g6e343fdc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343fdcba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-Intuition is definitely built. Heard “oh you make it look so easy” but I said the exact same things in high school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-the difficulty about teaching math is it’s difficult but then people assume it’s not for them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-the best mathematicians I know would be so chill with getting things wrong and they’d just continue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-being good at math is a mentality, not a innate talent</a:t>
            </a:r>
            <a:endParaRPr/>
          </a:p>
        </p:txBody>
      </p:sp>
      <p:sp>
        <p:nvSpPr>
          <p:cNvPr id="100" name="Google Shape;100;g6e343fdcb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343fdcba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6e343fdcb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answer: 500,500</a:t>
            </a: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explain why proofs are important in work/life/etc.</a:t>
            </a: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2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925" cy="615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1939" cy="38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635" cy="77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1" descr="Facebook-06-2015-White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39786" y="5080000"/>
            <a:ext cx="1010442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1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explained.com/articles/understanding-the-birthday-paradox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body" idx="1"/>
          </p:nvPr>
        </p:nvSpPr>
        <p:spPr>
          <a:xfrm>
            <a:off x="1529823" y="4453799"/>
            <a:ext cx="22353996" cy="298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</a:pPr>
            <a:r>
              <a:rPr lang="en-US"/>
              <a:t>CSC 2720: Data Structures and Algorithms</a:t>
            </a:r>
            <a:endParaRPr/>
          </a:p>
        </p:txBody>
      </p:sp>
      <p:sp>
        <p:nvSpPr>
          <p:cNvPr id="58" name="Google Shape;58;p1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 dirty="0"/>
              <a:t>Jun Yi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e343fdcba_0_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Direct P</a:t>
            </a: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roofs</a:t>
            </a:r>
            <a:endParaRPr/>
          </a:p>
        </p:txBody>
      </p:sp>
      <p:sp>
        <p:nvSpPr>
          <p:cNvPr id="137" name="Google Shape;137;g6e343fdcba_0_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38" name="Google Shape;138;g6e343fdcba_0_7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a way of showing the truth of a conclusion by a straightforward combination of given facts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We do this every day with deductive reasoning</a:t>
            </a:r>
            <a:endParaRPr/>
          </a:p>
          <a:p>
            <a:pPr marL="9144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ex: All students love free pizza. Bernex attends Georgia State University. Conclusion: Bernex loves free pizza.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 b="0" i="0" u="none" strike="noStrike" cap="none" dirty="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0000" dirty="0">
                <a:solidFill>
                  <a:srgbClr val="3A5998"/>
                </a:solidFill>
              </a:rPr>
              <a:t>irect</a:t>
            </a:r>
            <a:r>
              <a:rPr lang="en-US" sz="10000" b="0" i="0" u="none" strike="noStrike" cap="none" dirty="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 Proofs</a:t>
            </a:r>
            <a:endParaRPr dirty="0"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20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Example: Prove that the sum of the integers from 1 to n is given by (n)(n+1)/2.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e343fdcba_0_1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Agenda</a:t>
            </a:r>
            <a:endParaRPr/>
          </a:p>
        </p:txBody>
      </p:sp>
      <p:sp>
        <p:nvSpPr>
          <p:cNvPr id="151" name="Google Shape;151;g6e343fdcba_0_1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52" name="Google Shape;152;g6e343fdcba_0_13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Direct Proofs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 b="1"/>
              <a:t>Inductive Proofs</a:t>
            </a:r>
            <a:endParaRPr b="1"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Proof by Contradiction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343fdcba_0_4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Proofs</a:t>
            </a:r>
            <a:endParaRPr/>
          </a:p>
        </p:txBody>
      </p:sp>
      <p:sp>
        <p:nvSpPr>
          <p:cNvPr id="158" name="Google Shape;158;g6e343fdcba_0_4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59" name="Google Shape;159;g6e343fdcba_0_47"/>
          <p:cNvSpPr txBox="1">
            <a:spLocks noGrp="1"/>
          </p:cNvSpPr>
          <p:nvPr>
            <p:ph type="body" idx="3"/>
          </p:nvPr>
        </p:nvSpPr>
        <p:spPr>
          <a:xfrm>
            <a:off x="1523025" y="3725647"/>
            <a:ext cx="21337800" cy="9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000"/>
              <a:t>What's wrong with the following proof?</a:t>
            </a:r>
            <a:endParaRPr sz="6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5000"/>
              <a:buFont typeface="Arial"/>
              <a:buNone/>
            </a:pPr>
            <a:r>
              <a:rPr lang="en-US" sz="5000"/>
              <a:t>Prove that the sum of all integers 1 to n equals n (n+1) / 2</a:t>
            </a:r>
            <a:endParaRPr sz="50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"/>
              <a:buNone/>
            </a:pPr>
            <a:r>
              <a:rPr lang="en-US" sz="5000"/>
              <a:t>Let n = 100. Then, the sum of the  integers 1 to 100 can be computed as follows: Pair 1 and 100, whose sum is 101. Then, pair 2 and 99, whose sum is 101. Continue this process up to 50 and 51, whose sum is also 101. Then, the sum of the integers from 1 to 100 is (101)(50) = 5050. This proves the formula, since 5050 = (100)(101)/2 . </a:t>
            </a:r>
            <a:endParaRPr sz="5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Inductive Proofs</a:t>
            </a:r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Proof by induction is a proof technique in which we first prove an assertion for one case called the base case. We then show that if our assertion holds fo</a:t>
            </a:r>
            <a:r>
              <a:rPr lang="en-US"/>
              <a:t>r some number k</a:t>
            </a:r>
            <a:r>
              <a:rPr lang="en-US" sz="7000"/>
              <a:t>, it also holds for input </a:t>
            </a:r>
            <a:r>
              <a:rPr lang="en-US"/>
              <a:t>k</a:t>
            </a:r>
            <a:r>
              <a:rPr lang="en-US" sz="7000"/>
              <a:t> + 1. This then creates a domino effect started by the base case, in which the assertion is shown to hold for all inputs.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Steps to </a:t>
            </a: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Inductive Proofs</a:t>
            </a:r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770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34722" lvl="0" indent="-12347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/>
              <a:t>Prove true for a base case</a:t>
            </a:r>
            <a:r>
              <a:rPr lang="en-US" sz="7000"/>
              <a:t> (e.g. n=1) </a:t>
            </a:r>
            <a:endParaRPr/>
          </a:p>
          <a:p>
            <a:pPr marL="1234722" lvl="0" indent="-12347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/>
              <a:t>Assume the statement is true for some number k</a:t>
            </a:r>
            <a:endParaRPr/>
          </a:p>
          <a:p>
            <a:pPr marL="1234722" lvl="0" indent="-12347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/>
              <a:t>With that information, prove it’s true for the “next” number (ex: k+1)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Proof by Induction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20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Example: Prove using induction that the sum of the integers from 1 to n is given by (n)(n+1)/2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e343fdcba_0_1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Proof by Induction</a:t>
            </a:r>
            <a:endParaRPr/>
          </a:p>
        </p:txBody>
      </p:sp>
      <p:sp>
        <p:nvSpPr>
          <p:cNvPr id="186" name="Google Shape;186;g6e343fdcba_0_1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87" name="Google Shape;187;g6e343fdcba_0_19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20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Prove by induction that 11</a:t>
            </a:r>
            <a:r>
              <a:rPr lang="en-US" baseline="30000"/>
              <a:t>n</a:t>
            </a:r>
            <a:r>
              <a:rPr lang="en-US"/>
              <a:t> − 6 is divisible by 5 for every positive integer 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Note: If a number b is divisibile by 5, this means that there is some number c, such that b = 5c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Proof by Induction</a:t>
            </a:r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636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With the people around you, you try it!: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Prove by induction that Σ</a:t>
            </a:r>
            <a:r>
              <a:rPr lang="en-US" baseline="30000"/>
              <a:t>n</a:t>
            </a:r>
            <a:r>
              <a:rPr lang="en-US" baseline="-25000"/>
              <a:t>i=1</a:t>
            </a:r>
            <a:r>
              <a:rPr lang="en-US"/>
              <a:t>(2i - 1) is equal to n</a:t>
            </a:r>
            <a:r>
              <a:rPr lang="en-US" baseline="30000"/>
              <a:t>2</a:t>
            </a:r>
            <a:r>
              <a:rPr lang="en-US"/>
              <a:t> for all positive integers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1234721" lvl="0" indent="-1234721" algn="l" rtl="0"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Prove true for a base case (e.g. n=1) </a:t>
            </a:r>
            <a:endParaRPr/>
          </a:p>
          <a:p>
            <a:pPr marL="1234721" lvl="0" indent="-1234721" algn="l" rtl="0"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Assume the statement is true for some number k</a:t>
            </a:r>
            <a:endParaRPr/>
          </a:p>
          <a:p>
            <a:pPr marL="1234721" lvl="0" indent="-1234721" algn="l" rtl="0"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With that information, prove it’s true for next number (ex: k+1)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e343fdcba_0_5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Agenda</a:t>
            </a:r>
            <a:endParaRPr/>
          </a:p>
        </p:txBody>
      </p:sp>
      <p:sp>
        <p:nvSpPr>
          <p:cNvPr id="200" name="Google Shape;200;g6e343fdcba_0_5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01" name="Google Shape;201;g6e343fdcba_0_53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Direct Proofs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Inductive Proofs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 b="1"/>
              <a:t>Proof by Contradiction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dirty="0"/>
              <a:t>Jun’s Personal Philosophy on Math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Proof by Contradiction</a:t>
            </a: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43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Proof by contradiction is a proof technique in which we assume the opposite of what we are seeking to prove and then show that this leads to an invalid state of the world. </a:t>
            </a:r>
            <a:endParaRPr sz="7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e343fdcba_0_5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Steps to </a:t>
            </a: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Proof by Contradiction</a:t>
            </a:r>
            <a:endParaRPr/>
          </a:p>
        </p:txBody>
      </p:sp>
      <p:sp>
        <p:nvSpPr>
          <p:cNvPr id="214" name="Google Shape;214;g6e343fdcba_0_5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15" name="Google Shape;215;g6e343fdcba_0_59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Assume </a:t>
            </a:r>
            <a:r>
              <a:rPr lang="en-US" b="1"/>
              <a:t>the</a:t>
            </a:r>
            <a:r>
              <a:rPr lang="en-US"/>
              <a:t> statement you want to prove is false</a:t>
            </a:r>
            <a:endParaRPr/>
          </a:p>
          <a:p>
            <a:pPr marL="9144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Note: in logic, the opposite of “all” is “there exists a”</a:t>
            </a:r>
            <a:endParaRPr sz="4800"/>
          </a:p>
          <a:p>
            <a:pPr marL="9144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ex: All students love pizza. The opposite is actually there exists a student who does not love pizza</a:t>
            </a:r>
            <a:endParaRPr sz="4800"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Use direct proofs from here to lead to a conclusion that’s false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e343fdcba_0_6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Step 1: assume the statement is false</a:t>
            </a:r>
            <a:endParaRPr/>
          </a:p>
        </p:txBody>
      </p:sp>
      <p:sp>
        <p:nvSpPr>
          <p:cNvPr id="221" name="Google Shape;221;g6e343fdcba_0_6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22" name="Google Shape;222;g6e343fdcba_0_65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43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Remember: Opposite of “all” is “there exists a” and vice versa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All prime numbers greater than 2 are odd.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There is no greatest even number </a:t>
            </a:r>
            <a:endParaRPr/>
          </a:p>
          <a:p>
            <a:pPr marL="457200" lvl="0" indent="-673100" algn="l" rtl="0"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For all integers n, if n</a:t>
            </a:r>
            <a:r>
              <a:rPr lang="en-US" baseline="30000"/>
              <a:t>2</a:t>
            </a:r>
            <a:r>
              <a:rPr lang="en-US"/>
              <a:t> is odd, then n is odd.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Proof by Contradiction</a:t>
            </a:r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20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 dirty="0"/>
              <a:t>Example: Prove by contradiction that all prime numbers greater than 2 are odd.</a:t>
            </a:r>
            <a:endParaRPr sz="7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AFSOC = assume for sake of contradiction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e56d8bb0d_0_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Proof by Contradiction</a:t>
            </a:r>
            <a:endParaRPr/>
          </a:p>
        </p:txBody>
      </p:sp>
      <p:sp>
        <p:nvSpPr>
          <p:cNvPr id="235" name="Google Shape;235;g6e56d8bb0d_0_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36" name="Google Shape;236;g6e56d8bb0d_0_0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is no greatest even number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Proof by Contradiction</a:t>
            </a: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636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With people around you, you try it!</a:t>
            </a:r>
            <a:br>
              <a:rPr lang="en-US"/>
            </a:b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For all integers n, if n</a:t>
            </a:r>
            <a:r>
              <a:rPr lang="en-US" baseline="30000"/>
              <a:t>2</a:t>
            </a:r>
            <a:r>
              <a:rPr lang="en-US"/>
              <a:t> is odd, then n is odd.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Remember: the contradictory belief was “There exists some integer n where n</a:t>
            </a:r>
            <a:r>
              <a:rPr lang="en-US" baseline="30000"/>
              <a:t>2</a:t>
            </a:r>
            <a:r>
              <a:rPr lang="en-US"/>
              <a:t> is odd, then n is even.”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343fdcba_0_2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Math Anxiety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6e343fdcba_0_2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90" name="Google Shape;90;g6e343fdcba_0_29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50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57250" lvl="0" indent="-857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Studies have shown that many people find math hard because they’re anxious about it and that anxiety leads to reduced cognitive thinking</a:t>
            </a:r>
            <a:endParaRPr/>
          </a:p>
          <a:p>
            <a:pPr marL="857250" lvl="0" indent="-857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/>
              <a:t>Math anxiety can passed down from teacher to student, so if the mentality is “math is something to be feared” then students can internalize that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343fdcba_0_7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How do we approach math?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6e343fdcba_0_7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97" name="Google Shape;97;g6e343fdcba_0_77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50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 dirty="0"/>
              <a:t>Respect</a:t>
            </a:r>
            <a:endParaRPr dirty="0"/>
          </a:p>
          <a:p>
            <a:pPr marL="9144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respect your professor, each other, and yourself</a:t>
            </a:r>
            <a:endParaRPr sz="4800" dirty="0"/>
          </a:p>
          <a:p>
            <a:pPr marL="457200" lvl="0" indent="-673100" algn="l" rtl="0"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 dirty="0"/>
              <a:t>Bravery</a:t>
            </a:r>
            <a:endParaRPr dirty="0"/>
          </a:p>
          <a:p>
            <a:pPr marL="9144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ask yourself “what is the worst that could happen?”</a:t>
            </a:r>
            <a:endParaRPr sz="4800" dirty="0"/>
          </a:p>
          <a:p>
            <a:pPr marL="457200" lvl="0" indent="-673100" algn="l" rtl="0"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 dirty="0"/>
              <a:t>Vulnerability</a:t>
            </a:r>
            <a:endParaRPr dirty="0"/>
          </a:p>
          <a:p>
            <a:pPr marL="9144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let me help you in whatever ways I can</a:t>
            </a:r>
            <a:endParaRPr sz="4800" dirty="0"/>
          </a:p>
          <a:p>
            <a:pPr marL="457200" lvl="0" indent="-673100" algn="l" rtl="0"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 b="1" dirty="0"/>
              <a:t>Grit</a:t>
            </a:r>
            <a:endParaRPr b="1" dirty="0"/>
          </a:p>
          <a:p>
            <a:pPr marL="9144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failure does not define you</a:t>
            </a:r>
            <a:endParaRPr b="1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343fdcba_0_3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Building Intuition</a:t>
            </a:r>
            <a:endParaRPr sz="10000" b="0" i="0" u="none" strike="noStrike" cap="none">
              <a:solidFill>
                <a:srgbClr val="3A599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6e343fdcba_0_3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04" name="Google Shape;104;g6e343fdcba_0_35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50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57250" lvl="0" indent="-857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Char char="•"/>
            </a:pPr>
            <a:r>
              <a:rPr lang="en-US" dirty="0"/>
              <a:t>“Intuition”: the ability to understand something immediately, without need for conscious reasoning</a:t>
            </a:r>
            <a:endParaRPr dirty="0"/>
          </a:p>
          <a:p>
            <a:pPr marL="457200" lvl="0" indent="-673100" algn="l" rtl="0">
              <a:spcBef>
                <a:spcPts val="0"/>
              </a:spcBef>
              <a:spcAft>
                <a:spcPts val="0"/>
              </a:spcAft>
              <a:buSzPts val="7000"/>
              <a:buChar char="•"/>
            </a:pPr>
            <a:r>
              <a:rPr lang="en-US" dirty="0"/>
              <a:t> A lot of math is about getting things wrong then continuing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343fdcba_0_25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Lecture 5: Proofs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Warmup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What is the sum of all integers from 1 to 1000, inclusive? (i.e. 1+2+3+...+998+999+1000)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If you finish this quickly, see if you can come up with and prove a formula for the sum of all integers from 1 to 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Proofs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927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b="1"/>
              <a:t>Proofs</a:t>
            </a:r>
            <a:r>
              <a:rPr lang="en-US" sz="7000"/>
              <a:t> are logical arguments that we as computer scientists use to justify our assertions</a:t>
            </a: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1523112" y="6819862"/>
            <a:ext cx="21337800" cy="6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4800" dirty="0"/>
              <a:t>Fun results of mathematical proofs (will not be proved in this class):</a:t>
            </a:r>
            <a:endParaRPr sz="48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48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4800" dirty="0"/>
              <a:t>Birthday Paradox: in a random room of 23 people, there’s a 50% chance that 2 people share a birthday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4800" dirty="0">
                <a:hlinkClick r:id="rId3"/>
              </a:rPr>
              <a:t>https://betterexplained.com/articles/understanding-the-birthday-paradox/</a:t>
            </a:r>
            <a:r>
              <a:rPr lang="en-US" sz="4800" dirty="0"/>
              <a:t> </a:t>
            </a:r>
            <a:endParaRPr sz="48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</a:rPr>
              <a:t>Agenda</a:t>
            </a: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3"/>
          </p:nvPr>
        </p:nvSpPr>
        <p:spPr>
          <a:xfrm>
            <a:off x="1523037" y="3725662"/>
            <a:ext cx="213378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 b="1"/>
              <a:t>Direct Proofs</a:t>
            </a:r>
            <a:endParaRPr b="1"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Inductive Proofs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Proof by Contradiction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1364</Words>
  <Application>Microsoft Office PowerPoint</Application>
  <PresentationFormat>Custom</PresentationFormat>
  <Paragraphs>126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Merriweather Sans</vt:lpstr>
      <vt:lpstr>Times</vt:lpstr>
      <vt:lpstr>Arial</vt:lpstr>
      <vt:lpstr>Gill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Rafid Shaon</cp:lastModifiedBy>
  <cp:revision>3</cp:revision>
  <dcterms:modified xsi:type="dcterms:W3CDTF">2021-09-03T16:57:32Z</dcterms:modified>
</cp:coreProperties>
</file>