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51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</p:sldIdLst>
  <p:sldSz cx="24384000" cy="13716000"/>
  <p:notesSz cx="6858000" cy="9144000"/>
  <p:embeddedFontLst>
    <p:embeddedFont>
      <p:font typeface="Gill Sans" panose="02010600030101010101" charset="0"/>
      <p:regular r:id="rId52"/>
      <p:bold r:id="rId53"/>
    </p:embeddedFont>
    <p:embeddedFont>
      <p:font typeface="Merriweather Sans" panose="02010600030101010101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8" roundtripDataSignature="AMtx7mjeqlnfcx65bL4SV1Dc3YnNXRJ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06A3A1-EF12-4B4C-8F85-66BA9C7239E4}">
  <a:tblStyle styleId="{A606A3A1-EF12-4B4C-8F85-66BA9C7239E4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chemeClr val="accent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365C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35" autoAdjust="0"/>
  </p:normalViewPr>
  <p:slideViewPr>
    <p:cSldViewPr snapToGrid="0" showGuides="1">
      <p:cViewPr varScale="1">
        <p:scale>
          <a:sx n="27" d="100"/>
          <a:sy n="27" d="100"/>
        </p:scale>
        <p:origin x="699" y="66"/>
      </p:cViewPr>
      <p:guideLst>
        <p:guide orient="horz" pos="4320"/>
        <p:guide pos="7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68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56c4662c_0_5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2000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Big-O notation represents the relationship between</a:t>
            </a:r>
            <a:endParaRPr sz="2000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2000"/>
              <a:buAutoNum type="arabicParenR"/>
            </a:pPr>
            <a:r>
              <a:rPr lang="en-US" sz="2000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the input size n to an algorithm</a:t>
            </a:r>
            <a:endParaRPr sz="2000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2000"/>
              <a:buAutoNum type="arabicParenR"/>
            </a:pPr>
            <a:r>
              <a:rPr lang="en-US" sz="2000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how many steps that algorithm takes for an input in the </a:t>
            </a:r>
            <a:r>
              <a:rPr lang="en-US" sz="2000" b="1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r>
              <a:rPr lang="en-US" sz="2000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/>
          </a:p>
        </p:txBody>
      </p:sp>
      <p:sp>
        <p:nvSpPr>
          <p:cNvPr id="195" name="Google Shape;195;g6e56c4662c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e8abdca3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Before we formalize what this means,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closest function that models that growth is log(n) so O(log(n))</a:t>
            </a:r>
            <a:endParaRPr/>
          </a:p>
        </p:txBody>
      </p:sp>
      <p:sp>
        <p:nvSpPr>
          <p:cNvPr id="203" name="Google Shape;203;g6e8abdca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e813f139d_0_9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Before we formalize what this means,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closest function that models that growth is log(n) so O(log(n))</a:t>
            </a:r>
            <a:endParaRPr/>
          </a:p>
        </p:txBody>
      </p:sp>
      <p:sp>
        <p:nvSpPr>
          <p:cNvPr id="210" name="Google Shape;210;g6e813f139d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e813f139d_0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6e813f139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813f139d_0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6e813f139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e813f139d_0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6e813f139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813f139d_0_2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6e813f139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e813f139d_0_3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6e813f139d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e813f139d_0_3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6e813f139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e813f139d_0_4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6e813f139d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813f139d_0_4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6e813f139d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e90f1cca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6e90f1cc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e90f1cca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6e90f1cc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e90f1cca8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6e90f1cc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90f1cca8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6e90f1cc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e813f139d_0_8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813f139d_0_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e90f1cca8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6e90f1cc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e813f139d_0_5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6e813f139d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813f139d_0_6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6e813f139d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e813f139d_0_7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6e813f139d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e9a629ac0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6e9a629ac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e9a629ac0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6e9a629ac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e9a629ac0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6e9a629ac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e9a629ac0_0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= length of items</a:t>
            </a:r>
            <a:endParaRPr/>
          </a:p>
        </p:txBody>
      </p:sp>
      <p:sp>
        <p:nvSpPr>
          <p:cNvPr id="385" name="Google Shape;385;g6e9a629a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e9a629ac0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= length of items</a:t>
            </a:r>
            <a:endParaRPr/>
          </a:p>
        </p:txBody>
      </p:sp>
      <p:sp>
        <p:nvSpPr>
          <p:cNvPr id="392" name="Google Shape;392;g6e9a629ac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e9a629ac0_0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= length of items</a:t>
            </a:r>
            <a:endParaRPr/>
          </a:p>
        </p:txBody>
      </p:sp>
      <p:sp>
        <p:nvSpPr>
          <p:cNvPr id="399" name="Google Shape;399;g6e9a629ac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e813f139d_0_9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= length of items</a:t>
            </a:r>
            <a:endParaRPr/>
          </a:p>
        </p:txBody>
      </p:sp>
      <p:sp>
        <p:nvSpPr>
          <p:cNvPr id="406" name="Google Shape;406;g6e813f139d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e813f139d_0_10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6e813f139d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e813f139d_0_1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6e813f139d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e813f139d_0_12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6e813f139d_0_1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813f139d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$124 billion</a:t>
            </a:r>
            <a:endParaRPr/>
          </a:p>
        </p:txBody>
      </p:sp>
      <p:sp>
        <p:nvSpPr>
          <p:cNvPr id="152" name="Google Shape;152;g6e813f139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e813f139d_0_12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6e813f139d_0_1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e813f139d_0_12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6e813f139d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e813f139d_0_12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6e813f139d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e813f139d_0_12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6e813f139d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e813f139d_0_12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6e813f139d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e813f139d_0_12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6e813f139d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e813f139d_0_12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6e813f139d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e90f1cca8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6e90f1cc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e813f139d_0_11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6e813f139d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56c4662c_0_4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6e56c4662c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813f139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e813f1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56c4662c_0_4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run time: how long things take to run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doesn’t matter what you code on computer, etc.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doesn’t matter what programming language you use!</a:t>
            </a:r>
            <a:endParaRPr dirty="0"/>
          </a:p>
        </p:txBody>
      </p:sp>
      <p:sp>
        <p:nvSpPr>
          <p:cNvPr id="173" name="Google Shape;173;g6e56c4662c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56c4662c_0_5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Before we formalize what this means</a:t>
            </a:r>
            <a:endParaRPr/>
          </a:p>
        </p:txBody>
      </p:sp>
      <p:sp>
        <p:nvSpPr>
          <p:cNvPr id="180" name="Google Shape;180;g6e56c4662c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e56c4662c_0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6e56c4662c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9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60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56c4662c_0_64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6e56c4662c_0_64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6e56c4662c_0_64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6e56c4662c_0_64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56c4662c_0_644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6e56c4662c_0_644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6e56c4662c_0_644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6e56c4662c_0_64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56c4662c_0_654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800" cy="6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6e56c4662c_0_654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6e56c4662c_0_654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6e56c4662c_0_65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56c4662c_0_659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2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6e56c4662c_0_65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56c4662c_0_66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56c4662c_0_664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800" cy="6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6e56c4662c_0_664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6e56c4662c_0_66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56c4662c_0_668"/>
          <p:cNvSpPr/>
          <p:nvPr/>
        </p:nvSpPr>
        <p:spPr>
          <a:xfrm>
            <a:off x="495299" y="508000"/>
            <a:ext cx="23367900" cy="12699901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6e56c4662c_0_668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9000" cy="53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6e56c4662c_0_668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9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6e56c4662c_0_66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56c4662c_0_673"/>
          <p:cNvSpPr/>
          <p:nvPr/>
        </p:nvSpPr>
        <p:spPr>
          <a:xfrm>
            <a:off x="495299" y="508000"/>
            <a:ext cx="23367900" cy="12699901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6e56c4662c_0_673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20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6e56c4662c_0_673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6e56c4662c_0_673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6e56c4662c_0_67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56c4662c_0_679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6e56c4662c_0_679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6e56c4662c_0_679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6e56c4662c_0_67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56c4662c_0_684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56c4662c_0_686"/>
          <p:cNvSpPr/>
          <p:nvPr/>
        </p:nvSpPr>
        <p:spPr>
          <a:xfrm>
            <a:off x="495299" y="508000"/>
            <a:ext cx="23367900" cy="12699901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6e56c4662c_0_686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6e56c4662c_0_689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6e56c4662c_0_68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3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7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8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8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48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6e56c4662c_0_639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7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6e56c4662c_0_639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80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g6e56c4662c_0_639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8000" cy="15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6e56c4662c_0_63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4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a.edu/Users/cs/crabbe/SI321/current/bigO/big-o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116" name="Google Shape;116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e56c4662c_0_5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2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An exact formula for number of guesses G(n)</a:t>
            </a:r>
            <a:endParaRPr/>
          </a:p>
        </p:txBody>
      </p:sp>
      <p:sp>
        <p:nvSpPr>
          <p:cNvPr id="198" name="Google Shape;198;g6e56c4662c_0_512"/>
          <p:cNvSpPr txBox="1">
            <a:spLocks noGrp="1"/>
          </p:cNvSpPr>
          <p:nvPr>
            <p:ph type="body" idx="3"/>
          </p:nvPr>
        </p:nvSpPr>
        <p:spPr>
          <a:xfrm>
            <a:off x="1491287" y="4167949"/>
            <a:ext cx="21337800" cy="3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400"/>
              <a:t>Fill in the below table of # of guesses G(n) as a function of n (recall that we are guessing a number between 0 and n-1), and then fill in the formula: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400"/>
              <a:t>G(n) = Floor(log(n)) + 1</a:t>
            </a:r>
            <a:endParaRPr/>
          </a:p>
        </p:txBody>
      </p:sp>
      <p:graphicFrame>
        <p:nvGraphicFramePr>
          <p:cNvPr id="199" name="Google Shape;199;g6e56c4662c_0_512"/>
          <p:cNvGraphicFramePr/>
          <p:nvPr/>
        </p:nvGraphicFramePr>
        <p:xfrm>
          <a:off x="2249730" y="8279409"/>
          <a:ext cx="19884550" cy="4117100"/>
        </p:xfrm>
        <a:graphic>
          <a:graphicData uri="http://schemas.openxmlformats.org/drawingml/2006/table">
            <a:tbl>
              <a:tblPr>
                <a:noFill/>
                <a:tableStyleId>{A606A3A1-EF12-4B4C-8F85-66BA9C7239E4}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0" name="Google Shape;200;g6e56c4662c_0_512"/>
          <p:cNvGraphicFramePr/>
          <p:nvPr/>
        </p:nvGraphicFramePr>
        <p:xfrm>
          <a:off x="2249730" y="8279409"/>
          <a:ext cx="19884600" cy="4117100"/>
        </p:xfrm>
        <a:graphic>
          <a:graphicData uri="http://schemas.openxmlformats.org/drawingml/2006/table">
            <a:tbl>
              <a:tblPr>
                <a:noFill/>
                <a:tableStyleId>{A606A3A1-EF12-4B4C-8F85-66BA9C7239E4}</a:tableStyleId>
              </a:tblPr>
              <a:tblGrid>
                <a:gridCol w="33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7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e8abdca33_0_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What is runtime?</a:t>
            </a:r>
            <a:endParaRPr/>
          </a:p>
        </p:txBody>
      </p:sp>
      <p:sp>
        <p:nvSpPr>
          <p:cNvPr id="206" name="Google Shape;206;g6e8abdca33_0_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7" name="Google Shape;207;g6e8abdca33_0_0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run time represents the relationship or growth between: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the input size n to an algorithm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how many steps that algorithm takes for input of size n in the </a:t>
            </a:r>
            <a:r>
              <a:rPr lang="en-US" b="1"/>
              <a:t>worst case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We can see that for the guess my number game (binary search), the run time for the algorithm is Floor(log(n)) + 1) =&gt; O(log n)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813f139d_0_90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How do you find the big O?</a:t>
            </a:r>
            <a:endParaRPr/>
          </a:p>
        </p:txBody>
      </p:sp>
      <p:sp>
        <p:nvSpPr>
          <p:cNvPr id="213" name="Google Shape;213;g6e813f139d_0_90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14" name="Google Shape;214;g6e813f139d_0_908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 dirty="0"/>
              <a:t>Determine the run-time:</a:t>
            </a:r>
            <a:endParaRPr dirty="0"/>
          </a:p>
          <a:p>
            <a:pPr marL="2286000" lvl="0" indent="-673100" algn="l" rtl="0">
              <a:spcBef>
                <a:spcPts val="0"/>
              </a:spcBef>
              <a:spcAft>
                <a:spcPts val="0"/>
              </a:spcAft>
              <a:buSzPts val="7000"/>
              <a:buAutoNum type="alphaUcParenR"/>
            </a:pPr>
            <a:r>
              <a:rPr lang="en-US" dirty="0"/>
              <a:t>determine the input</a:t>
            </a:r>
            <a:endParaRPr dirty="0"/>
          </a:p>
          <a:p>
            <a:pPr marL="2286000" lvl="0" indent="-673100" algn="l" rtl="0">
              <a:spcBef>
                <a:spcPts val="0"/>
              </a:spcBef>
              <a:spcAft>
                <a:spcPts val="0"/>
              </a:spcAft>
              <a:buSzPts val="7000"/>
              <a:buAutoNum type="alphaUcParenR"/>
            </a:pPr>
            <a:r>
              <a:rPr lang="en-US" dirty="0"/>
              <a:t>determine the steps relative to the input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000"/>
            </a:pPr>
            <a:r>
              <a:rPr lang="en-US" dirty="0"/>
              <a:t>2) drop the constants and lower order terms to get the big-O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e813f139d_0_71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boolean linearSearch(int[] numbers, int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(int i = 0; i &lt; numbers.length; i++)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(numbers[i] ==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return true;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false;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20" name="Google Shape;220;g6e813f139d_0_71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21" name="Google Shape;221;g6e813f139d_0_71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e813f139d_0_130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public boolean linearSearch(int[] numbers, int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for (int i = 0; i &lt; numbers.length; i++)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if (numbers[i] ==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    return true;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return false;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27" name="Google Shape;227;g6e813f139d_0_130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28" name="Google Shape;228;g6e813f139d_0_130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  <p:sp>
        <p:nvSpPr>
          <p:cNvPr id="229" name="Google Shape;229;g6e813f139d_0_130"/>
          <p:cNvSpPr/>
          <p:nvPr/>
        </p:nvSpPr>
        <p:spPr>
          <a:xfrm>
            <a:off x="11743765" y="4231341"/>
            <a:ext cx="5988300" cy="13806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e813f139d_0_190"/>
          <p:cNvSpPr txBox="1">
            <a:spLocks noGrp="1"/>
          </p:cNvSpPr>
          <p:nvPr>
            <p:ph type="body" idx="1"/>
          </p:nvPr>
        </p:nvSpPr>
        <p:spPr>
          <a:xfrm>
            <a:off x="1966711" y="4009701"/>
            <a:ext cx="21337800" cy="7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We count all operations whose time is independent of the size of the input.</a:t>
            </a:r>
            <a:endParaRPr dirty="0"/>
          </a:p>
          <a:p>
            <a:pPr marL="0" indent="0">
              <a:buSzPts val="7000"/>
            </a:pPr>
            <a:r>
              <a:rPr lang="en-US" dirty="0"/>
              <a:t>Examples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Primitive operation. On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set of operations that typically take the same amount of time: assigning values, method calls, arithmetic, comparison, array index, following a pointer/reference, returning from method.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</p:txBody>
      </p:sp>
      <p:sp>
        <p:nvSpPr>
          <p:cNvPr id="235" name="Google Shape;235;g6e813f139d_0_190"/>
          <p:cNvSpPr txBox="1">
            <a:spLocks noGrp="1"/>
          </p:cNvSpPr>
          <p:nvPr>
            <p:ph type="body" idx="2"/>
          </p:nvPr>
        </p:nvSpPr>
        <p:spPr>
          <a:xfrm>
            <a:off x="1523100" y="1568387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9600" dirty="0"/>
              <a:t>What is a basic step?</a:t>
            </a:r>
            <a:endParaRPr sz="9600" dirty="0"/>
          </a:p>
        </p:txBody>
      </p:sp>
      <p:sp>
        <p:nvSpPr>
          <p:cNvPr id="236" name="Google Shape;236;g6e813f139d_0_190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e813f139d_0_249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7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boolean linearSearch(int[] numbers, int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 (int i = 0; i &lt; numbers.length; i++)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 (numbers[i] ==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return true;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false;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2" name="Google Shape;242;g6e813f139d_0_249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43" name="Google Shape;243;g6e813f139d_0_249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e813f139d_0_308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24460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linearSearch</a:t>
            </a:r>
            <a:r>
              <a:rPr lang="en-US" dirty="0"/>
              <a:t>(int[] numbers, int k) 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>
                <a:solidFill>
                  <a:srgbClr val="18B40E"/>
                </a:solidFill>
              </a:rPr>
              <a:t>// n times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    if (numbers[</a:t>
            </a:r>
            <a:r>
              <a:rPr lang="en-US" dirty="0" err="1"/>
              <a:t>i</a:t>
            </a:r>
            <a:r>
              <a:rPr lang="en-US" dirty="0"/>
              <a:t>] == k) 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        return true;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return false;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}</a:t>
            </a:r>
            <a:endParaRPr dirty="0"/>
          </a:p>
        </p:txBody>
      </p:sp>
      <p:sp>
        <p:nvSpPr>
          <p:cNvPr id="249" name="Google Shape;249;g6e813f139d_0_308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50" name="Google Shape;250;g6e813f139d_0_308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e813f139d_0_367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24460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public boolean linearSearch(int[] numbers, int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for (int i = 0; i &lt; numbers.length; i++) { </a:t>
            </a:r>
            <a:r>
              <a:rPr lang="en-US">
                <a:solidFill>
                  <a:srgbClr val="18B40E"/>
                </a:solidFill>
              </a:rPr>
              <a:t>// n times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if (numbers[i] == k) { </a:t>
            </a:r>
            <a:r>
              <a:rPr lang="en-US">
                <a:solidFill>
                  <a:srgbClr val="18B40E"/>
                </a:solidFill>
              </a:rPr>
              <a:t>// 2 steps: numbers[i] and ==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    return true;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return false;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56" name="Google Shape;256;g6e813f139d_0_367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57" name="Google Shape;257;g6e813f139d_0_367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e813f139d_0_426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24460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public boolean linearSearch(int[] numbers, int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for (int i = 0; i &lt; numbers.length; i++) { </a:t>
            </a:r>
            <a:r>
              <a:rPr lang="en-US">
                <a:solidFill>
                  <a:srgbClr val="18B40E"/>
                </a:solidFill>
              </a:rPr>
              <a:t>// n times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if (numbers[i] == k) { </a:t>
            </a:r>
            <a:r>
              <a:rPr lang="en-US">
                <a:solidFill>
                  <a:srgbClr val="18B40E"/>
                </a:solidFill>
              </a:rPr>
              <a:t>// 2 steps: numbers[i] and ==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    return true; </a:t>
            </a:r>
            <a:r>
              <a:rPr lang="en-US">
                <a:solidFill>
                  <a:srgbClr val="18B40E"/>
                </a:solidFill>
              </a:rPr>
              <a:t>// 1 step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return false;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63" name="Google Shape;263;g6e813f139d_0_426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64" name="Google Shape;264;g6e813f139d_0_426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Big-O Notation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e813f139d_0_485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24460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linearSearch</a:t>
            </a:r>
            <a:r>
              <a:rPr lang="en-US" dirty="0"/>
              <a:t>(int[] numbers, int k) 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  <a:r>
              <a:rPr lang="en-US" dirty="0">
                <a:solidFill>
                  <a:srgbClr val="18B40E"/>
                </a:solidFill>
              </a:rPr>
              <a:t>// n times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    if (numbers[</a:t>
            </a:r>
            <a:r>
              <a:rPr lang="en-US" dirty="0" err="1"/>
              <a:t>i</a:t>
            </a:r>
            <a:r>
              <a:rPr lang="en-US" dirty="0"/>
              <a:t>] == k) { </a:t>
            </a:r>
            <a:r>
              <a:rPr lang="en-US" dirty="0">
                <a:solidFill>
                  <a:srgbClr val="18B40E"/>
                </a:solidFill>
              </a:rPr>
              <a:t>// 2 steps: numbers[</a:t>
            </a:r>
            <a:r>
              <a:rPr lang="en-US" dirty="0" err="1">
                <a:solidFill>
                  <a:srgbClr val="18B40E"/>
                </a:solidFill>
              </a:rPr>
              <a:t>i</a:t>
            </a:r>
            <a:r>
              <a:rPr lang="en-US" dirty="0">
                <a:solidFill>
                  <a:srgbClr val="18B40E"/>
                </a:solidFill>
              </a:rPr>
              <a:t>] and ==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        return true; </a:t>
            </a:r>
            <a:r>
              <a:rPr lang="en-US" dirty="0">
                <a:solidFill>
                  <a:srgbClr val="18B40E"/>
                </a:solidFill>
              </a:rPr>
              <a:t>// 1 step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    return false; </a:t>
            </a:r>
            <a:r>
              <a:rPr lang="en-US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B40E"/>
              </a:buClr>
              <a:buSzPts val="5000"/>
              <a:buFont typeface="Arial"/>
              <a:buNone/>
            </a:pPr>
            <a:r>
              <a:rPr lang="en-US" dirty="0">
                <a:solidFill>
                  <a:srgbClr val="18B40E"/>
                </a:solidFill>
              </a:rPr>
              <a:t>Total steps: 3n + 1</a:t>
            </a:r>
            <a:endParaRPr dirty="0">
              <a:solidFill>
                <a:srgbClr val="18B40E"/>
              </a:solidFill>
            </a:endParaRPr>
          </a:p>
        </p:txBody>
      </p:sp>
      <p:sp>
        <p:nvSpPr>
          <p:cNvPr id="271" name="Google Shape;271;g6e813f139d_0_485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36719-D2A0-4CCC-8E59-AAC52ADFC59C}"/>
              </a:ext>
            </a:extLst>
          </p:cNvPr>
          <p:cNvSpPr txBox="1"/>
          <p:nvPr/>
        </p:nvSpPr>
        <p:spPr>
          <a:xfrm>
            <a:off x="1525682" y="3083859"/>
            <a:ext cx="12907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Assume the length is 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e90f1cca8_0_0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2446000" cy="7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public boolean linearSearch(int[] numbers, int 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for (int i = 0; i &lt; numbers.length; i++) { </a:t>
            </a:r>
            <a:r>
              <a:rPr lang="en-US">
                <a:solidFill>
                  <a:srgbClr val="18B40E"/>
                </a:solidFill>
              </a:rPr>
              <a:t>// n times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if (numbers[i] == k) { </a:t>
            </a:r>
            <a:r>
              <a:rPr lang="en-US">
                <a:solidFill>
                  <a:srgbClr val="18B40E"/>
                </a:solidFill>
              </a:rPr>
              <a:t>// 2 steps: numbers[i] and ==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    return true; </a:t>
            </a:r>
            <a:r>
              <a:rPr lang="en-US">
                <a:solidFill>
                  <a:srgbClr val="18B40E"/>
                </a:solidFill>
              </a:rPr>
              <a:t>// 1 step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    return false; </a:t>
            </a:r>
            <a:r>
              <a:rPr lang="en-US">
                <a:solidFill>
                  <a:srgbClr val="18B40E"/>
                </a:solidFill>
              </a:rPr>
              <a:t>// 1 step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B40E"/>
              </a:buClr>
              <a:buSzPts val="5000"/>
              <a:buFont typeface="Arial"/>
              <a:buNone/>
            </a:pPr>
            <a:r>
              <a:rPr lang="en-US">
                <a:solidFill>
                  <a:srgbClr val="18B40E"/>
                </a:solidFill>
              </a:rPr>
              <a:t>Total steps: 3n + 1  ⇒ O(n)</a:t>
            </a:r>
            <a:endParaRPr>
              <a:solidFill>
                <a:srgbClr val="18B40E"/>
              </a:solidFill>
            </a:endParaRPr>
          </a:p>
        </p:txBody>
      </p:sp>
      <p:sp>
        <p:nvSpPr>
          <p:cNvPr id="277" name="Google Shape;277;g6e90f1cca8_0_0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78" name="Google Shape;278;g6e90f1cca8_0_0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Running Example: 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e90f1cca8_0_2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Big-O Notation: Ignoring Constants and Lo</a:t>
            </a:r>
            <a:r>
              <a:rPr lang="en-US" sz="10000" dirty="0">
                <a:solidFill>
                  <a:srgbClr val="3A5998"/>
                </a:solidFill>
              </a:rPr>
              <a:t>wer Order Terms</a:t>
            </a:r>
            <a:endParaRPr dirty="0"/>
          </a:p>
        </p:txBody>
      </p:sp>
      <p:sp>
        <p:nvSpPr>
          <p:cNvPr id="285" name="Google Shape;285;g6e90f1cca8_0_24"/>
          <p:cNvSpPr txBox="1">
            <a:spLocks noGrp="1"/>
          </p:cNvSpPr>
          <p:nvPr>
            <p:ph type="body" idx="3"/>
          </p:nvPr>
        </p:nvSpPr>
        <p:spPr>
          <a:xfrm>
            <a:off x="1491303" y="4700737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1000n</a:t>
            </a:r>
            <a:r>
              <a:rPr lang="en-US" baseline="30000"/>
              <a:t>2</a:t>
            </a:r>
            <a:r>
              <a:rPr lang="en-US"/>
              <a:t>+ 6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(0.5)n</a:t>
            </a:r>
            <a:r>
              <a:rPr lang="en-US" baseline="30000"/>
              <a:t>3</a:t>
            </a:r>
            <a:r>
              <a:rPr lang="en-US"/>
              <a:t>+ 6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50n</a:t>
            </a:r>
            <a:r>
              <a:rPr lang="en-US" baseline="30000"/>
              <a:t>2</a:t>
            </a:r>
            <a:r>
              <a:rPr lang="en-US"/>
              <a:t>+ 20n + 6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100000log(n) + n + 6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e90f1cca8_0_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Big-O Notation: Ignoring Constants and Lo</a:t>
            </a:r>
            <a:r>
              <a:rPr lang="en-US" sz="10000">
                <a:solidFill>
                  <a:srgbClr val="3A5998"/>
                </a:solidFill>
              </a:rPr>
              <a:t>wer Order Terms</a:t>
            </a:r>
            <a:endParaRPr/>
          </a:p>
        </p:txBody>
      </p:sp>
      <p:sp>
        <p:nvSpPr>
          <p:cNvPr id="292" name="Google Shape;292;g6e90f1cca8_0_18"/>
          <p:cNvSpPr txBox="1">
            <a:spLocks noGrp="1"/>
          </p:cNvSpPr>
          <p:nvPr>
            <p:ph type="body" idx="3"/>
          </p:nvPr>
        </p:nvSpPr>
        <p:spPr>
          <a:xfrm>
            <a:off x="1491303" y="4700737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1000n</a:t>
            </a:r>
            <a:r>
              <a:rPr lang="en-US" baseline="30000"/>
              <a:t>2</a:t>
            </a:r>
            <a:r>
              <a:rPr lang="en-US"/>
              <a:t>+ 6 =&gt; O(n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(0.5)n</a:t>
            </a:r>
            <a:r>
              <a:rPr lang="en-US" baseline="30000"/>
              <a:t>3</a:t>
            </a:r>
            <a:r>
              <a:rPr lang="en-US"/>
              <a:t>+ 6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50n</a:t>
            </a:r>
            <a:r>
              <a:rPr lang="en-US" baseline="30000"/>
              <a:t>2</a:t>
            </a:r>
            <a:r>
              <a:rPr lang="en-US"/>
              <a:t>+ 20n + 6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100000log(n) + n + 6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e90f1cca8_0_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Big-O Notation: Ignoring Constants and Lo</a:t>
            </a:r>
            <a:r>
              <a:rPr lang="en-US" sz="10000">
                <a:solidFill>
                  <a:srgbClr val="3A5998"/>
                </a:solidFill>
              </a:rPr>
              <a:t>wer Order Terms</a:t>
            </a:r>
            <a:endParaRPr/>
          </a:p>
        </p:txBody>
      </p:sp>
      <p:sp>
        <p:nvSpPr>
          <p:cNvPr id="299" name="Google Shape;299;g6e90f1cca8_0_12"/>
          <p:cNvSpPr txBox="1">
            <a:spLocks noGrp="1"/>
          </p:cNvSpPr>
          <p:nvPr>
            <p:ph type="body" idx="3"/>
          </p:nvPr>
        </p:nvSpPr>
        <p:spPr>
          <a:xfrm>
            <a:off x="1491303" y="4700737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1000n</a:t>
            </a:r>
            <a:r>
              <a:rPr lang="en-US" baseline="30000"/>
              <a:t>2</a:t>
            </a:r>
            <a:r>
              <a:rPr lang="en-US"/>
              <a:t>+ 6 =&gt; O(n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(0.5)n</a:t>
            </a:r>
            <a:r>
              <a:rPr lang="en-US" baseline="30000"/>
              <a:t>3</a:t>
            </a:r>
            <a:r>
              <a:rPr lang="en-US"/>
              <a:t>+ 6 =&gt; O(n</a:t>
            </a:r>
            <a:r>
              <a:rPr lang="en-US" baseline="30000"/>
              <a:t>3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50n</a:t>
            </a:r>
            <a:r>
              <a:rPr lang="en-US" baseline="30000"/>
              <a:t>2</a:t>
            </a:r>
            <a:r>
              <a:rPr lang="en-US"/>
              <a:t>+ 20n + 6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100000log(n) + n + 6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e813f139d_0_83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Big-O Notation: Ignoring Constants and Lo</a:t>
            </a:r>
            <a:r>
              <a:rPr lang="en-US" sz="10000" dirty="0">
                <a:solidFill>
                  <a:srgbClr val="3A5998"/>
                </a:solidFill>
              </a:rPr>
              <a:t>wer Order Terms</a:t>
            </a:r>
            <a:endParaRPr dirty="0"/>
          </a:p>
        </p:txBody>
      </p:sp>
      <p:sp>
        <p:nvSpPr>
          <p:cNvPr id="306" name="Google Shape;306;g6e813f139d_0_839"/>
          <p:cNvSpPr txBox="1">
            <a:spLocks noGrp="1"/>
          </p:cNvSpPr>
          <p:nvPr>
            <p:ph type="body" idx="3"/>
          </p:nvPr>
        </p:nvSpPr>
        <p:spPr>
          <a:xfrm>
            <a:off x="1491303" y="4700737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1000n</a:t>
            </a:r>
            <a:r>
              <a:rPr lang="en-US" baseline="30000"/>
              <a:t>2</a:t>
            </a:r>
            <a:r>
              <a:rPr lang="en-US"/>
              <a:t>+ 6 =&gt; O(n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(0.5)n</a:t>
            </a:r>
            <a:r>
              <a:rPr lang="en-US" baseline="30000"/>
              <a:t>3</a:t>
            </a:r>
            <a:r>
              <a:rPr lang="en-US"/>
              <a:t>+ 6 =&gt; O(n</a:t>
            </a:r>
            <a:r>
              <a:rPr lang="en-US" baseline="30000"/>
              <a:t>3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50n</a:t>
            </a:r>
            <a:r>
              <a:rPr lang="en-US" baseline="30000"/>
              <a:t>2</a:t>
            </a:r>
            <a:r>
              <a:rPr lang="en-US"/>
              <a:t>+ 20n + 6 =&gt; O(n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100000log(n) + n + 6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e90f1cca8_0_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Big-O Notation: Ignoring Constants and Lo</a:t>
            </a:r>
            <a:r>
              <a:rPr lang="en-US" sz="10000" dirty="0">
                <a:solidFill>
                  <a:srgbClr val="3A5998"/>
                </a:solidFill>
              </a:rPr>
              <a:t>wer Order Terms</a:t>
            </a:r>
            <a:endParaRPr dirty="0"/>
          </a:p>
        </p:txBody>
      </p:sp>
      <p:sp>
        <p:nvSpPr>
          <p:cNvPr id="313" name="Google Shape;313;g6e90f1cca8_0_6"/>
          <p:cNvSpPr txBox="1">
            <a:spLocks noGrp="1"/>
          </p:cNvSpPr>
          <p:nvPr>
            <p:ph type="body" idx="3"/>
          </p:nvPr>
        </p:nvSpPr>
        <p:spPr>
          <a:xfrm>
            <a:off x="1491303" y="4700737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1000n</a:t>
            </a:r>
            <a:r>
              <a:rPr lang="en-US" baseline="30000"/>
              <a:t>2</a:t>
            </a:r>
            <a:r>
              <a:rPr lang="en-US"/>
              <a:t>+ 6 =&gt; O(n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(0.5)n</a:t>
            </a:r>
            <a:r>
              <a:rPr lang="en-US" baseline="30000"/>
              <a:t>3</a:t>
            </a:r>
            <a:r>
              <a:rPr lang="en-US"/>
              <a:t>+ 6 =&gt; O(n</a:t>
            </a:r>
            <a:r>
              <a:rPr lang="en-US" baseline="30000"/>
              <a:t>3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50n</a:t>
            </a:r>
            <a:r>
              <a:rPr lang="en-US" baseline="30000"/>
              <a:t>2</a:t>
            </a:r>
            <a:r>
              <a:rPr lang="en-US"/>
              <a:t>+</a:t>
            </a:r>
            <a:r>
              <a:rPr lang="en-US" baseline="30000"/>
              <a:t> </a:t>
            </a:r>
            <a:r>
              <a:rPr lang="en-US"/>
              <a:t>20n + 6 =&gt; O(n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100000log(n) + n + 6 =&gt; O(n)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e813f139d_0_544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Determining Input Size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Counting Operations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 b="1"/>
              <a:t>Definition of Big-O</a:t>
            </a:r>
            <a:endParaRPr/>
          </a:p>
          <a:p>
            <a:pPr marL="635000" lvl="0" indent="-635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Char char="•"/>
            </a:pPr>
            <a:r>
              <a:rPr lang="en-US" sz="7000"/>
              <a:t>Classifying Algorithms</a:t>
            </a:r>
            <a:endParaRPr/>
          </a:p>
        </p:txBody>
      </p:sp>
      <p:sp>
        <p:nvSpPr>
          <p:cNvPr id="319" name="Google Shape;319;g6e813f139d_0_544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e813f139d_0_66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Definition of Big-O</a:t>
            </a:r>
            <a:endParaRPr/>
          </a:p>
        </p:txBody>
      </p:sp>
      <p:sp>
        <p:nvSpPr>
          <p:cNvPr id="327" name="Google Shape;327;g6e813f139d_0_662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6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O(g(n)) is the set of all functions f(n) where there exist constants N, C such that n &gt; N implies f(n) &lt; Cg(n).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Remember we said, big O is how we group functions. Informally,                             if f(n) is less than some constant times g(n) for large enough n. </a:t>
            </a:r>
            <a:endParaRPr/>
          </a:p>
        </p:txBody>
      </p:sp>
      <p:sp>
        <p:nvSpPr>
          <p:cNvPr id="328" name="Google Shape;328;g6e813f139d_0_662"/>
          <p:cNvSpPr txBox="1"/>
          <p:nvPr/>
        </p:nvSpPr>
        <p:spPr>
          <a:xfrm>
            <a:off x="5956454" y="8907209"/>
            <a:ext cx="5825700" cy="93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099" b="-333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000"/>
              <a:buFont typeface="Arial"/>
              <a:buNone/>
            </a:pPr>
            <a:r>
              <a:rPr lang="en-US" sz="90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e813f139d_0_72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Definition of Big-O</a:t>
            </a:r>
            <a:endParaRPr/>
          </a:p>
        </p:txBody>
      </p:sp>
      <p:sp>
        <p:nvSpPr>
          <p:cNvPr id="335" name="Google Shape;335;g6e813f139d_0_722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With Big O Notation, we express the runtime in terms of — </a:t>
            </a:r>
            <a:r>
              <a:rPr lang="en-US" i="1"/>
              <a:t>how quickly it grows relative to the input as the input gets larger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Warmup (5 minutes)</a:t>
            </a:r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843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600"/>
              <a:buFont typeface="Arial"/>
              <a:buNone/>
            </a:pPr>
            <a:r>
              <a:rPr lang="en-US" sz="6600"/>
              <a:t>On a piece of paper try to draw these functions:</a:t>
            </a:r>
            <a:endParaRPr/>
          </a:p>
          <a:p>
            <a:pPr marL="864304" lvl="0" indent="-86430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f(x) = 1</a:t>
            </a:r>
            <a:endParaRPr/>
          </a:p>
          <a:p>
            <a:pPr marL="864304" lvl="0" indent="-86430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f(x) = x</a:t>
            </a:r>
            <a:endParaRPr/>
          </a:p>
          <a:p>
            <a:pPr marL="864304" lvl="0" indent="-86430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f(x) = x</a:t>
            </a:r>
            <a:r>
              <a:rPr lang="en-US" sz="6600" baseline="30000"/>
              <a:t>2</a:t>
            </a:r>
            <a:endParaRPr baseline="30000"/>
          </a:p>
          <a:p>
            <a:pPr marL="864304" lvl="0" indent="-86430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f(x) = 2</a:t>
            </a:r>
            <a:r>
              <a:rPr lang="en-US" sz="6600" baseline="30000"/>
              <a:t>x</a:t>
            </a:r>
            <a:endParaRPr baseline="30000"/>
          </a:p>
          <a:p>
            <a:pPr marL="864305" lvl="0" indent="-86430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f(x) = log</a:t>
            </a:r>
            <a:r>
              <a:rPr lang="en-US" sz="6600" baseline="-25000"/>
              <a:t>2</a:t>
            </a:r>
            <a:r>
              <a:rPr lang="en-US" sz="6600"/>
              <a:t>(x)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9625" y="4918149"/>
            <a:ext cx="7015500" cy="81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e9a629ac0_0_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6e9a629ac0_0_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70" name="Google Shape;370;g6e9a629ac0_0_18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796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public static void </a:t>
            </a:r>
            <a:r>
              <a:rPr lang="en-US" sz="6000" dirty="0" err="1"/>
              <a:t>printFirstItem</a:t>
            </a:r>
            <a:r>
              <a:rPr lang="en-US" sz="6000" dirty="0"/>
              <a:t>(int </a:t>
            </a:r>
            <a:r>
              <a:rPr lang="en-US" sz="6000" dirty="0" err="1"/>
              <a:t>i</a:t>
            </a:r>
            <a:r>
              <a:rPr lang="en-US" sz="6000" dirty="0"/>
              <a:t>) {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        int j = 2;    //1 step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        int temp=0;  //1 step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rgbClr val="18B40E"/>
                </a:solidFill>
              </a:rPr>
              <a:t> 				I++;         //2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		temp = </a:t>
            </a:r>
            <a:r>
              <a:rPr lang="en-US" sz="6000" dirty="0" err="1"/>
              <a:t>j+I</a:t>
            </a:r>
            <a:r>
              <a:rPr lang="en-US" sz="6000" dirty="0"/>
              <a:t>;    //2 step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rgbClr val="18B40E"/>
                </a:solidFill>
              </a:rPr>
              <a:t>		         return temp;   //1 step</a:t>
            </a:r>
            <a:endParaRPr sz="60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		}	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/>
              <a:t>}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rgbClr val="18B40E"/>
                </a:solidFill>
              </a:rPr>
              <a:t>total: 7 steps ⇒ O(1)</a:t>
            </a:r>
            <a:endParaRPr sz="6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e9a629ac0_0_7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Binary Search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6e9a629ac0_0_78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public static int </a:t>
            </a:r>
            <a:r>
              <a:rPr lang="en-US" sz="4000" dirty="0" err="1"/>
              <a:t>binarySearch</a:t>
            </a:r>
            <a:r>
              <a:rPr lang="en-US" sz="4000" dirty="0"/>
              <a:t>(int[] items, int target) {          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int low = 0; </a:t>
            </a:r>
            <a:r>
              <a:rPr lang="en-US" sz="4000" dirty="0">
                <a:solidFill>
                  <a:srgbClr val="18B40E"/>
                </a:solidFill>
              </a:rPr>
              <a:t>// 1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int high = 0; </a:t>
            </a:r>
            <a:r>
              <a:rPr lang="en-US" sz="4000" dirty="0">
                <a:solidFill>
                  <a:srgbClr val="18B40E"/>
                </a:solidFill>
              </a:rPr>
              <a:t>// 1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while (low &lt;= high) { </a:t>
            </a:r>
            <a:r>
              <a:rPr lang="en-US" sz="4000" dirty="0">
                <a:solidFill>
                  <a:srgbClr val="18B40E"/>
                </a:solidFill>
              </a:rPr>
              <a:t>// ????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int middle = (low + high)/2; </a:t>
            </a:r>
            <a:r>
              <a:rPr lang="en-US" sz="4000" dirty="0">
                <a:solidFill>
                  <a:srgbClr val="18B40E"/>
                </a:solidFill>
              </a:rPr>
              <a:t>// 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if (items[middle] == target) { </a:t>
            </a:r>
            <a:r>
              <a:rPr lang="en-US" sz="4000" dirty="0">
                <a:solidFill>
                  <a:srgbClr val="18B40E"/>
                </a:solidFill>
              </a:rPr>
              <a:t>// 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return middle; </a:t>
            </a:r>
            <a:r>
              <a:rPr lang="en-US" sz="4000" dirty="0">
                <a:solidFill>
                  <a:srgbClr val="18B40E"/>
                </a:solidFill>
              </a:rPr>
              <a:t>// 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 else if (items[middle] &lt;= target) { </a:t>
            </a:r>
            <a:r>
              <a:rPr lang="en-US" sz="4000" dirty="0">
                <a:solidFill>
                  <a:srgbClr val="18B40E"/>
                </a:solidFill>
              </a:rPr>
              <a:t>// 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low = middle + 1; </a:t>
            </a:r>
            <a:r>
              <a:rPr lang="en-US" sz="4000" dirty="0">
                <a:solidFill>
                  <a:srgbClr val="18B40E"/>
                </a:solidFill>
              </a:rPr>
              <a:t>// 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 else if (items[middle] &gt; target) { </a:t>
            </a:r>
            <a:r>
              <a:rPr lang="en-US" sz="4000" dirty="0">
                <a:solidFill>
                  <a:srgbClr val="18B40E"/>
                </a:solidFill>
              </a:rPr>
              <a:t>// 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high = middle - 1; </a:t>
            </a:r>
            <a:r>
              <a:rPr lang="en-US" sz="4000" dirty="0">
                <a:solidFill>
                  <a:srgbClr val="18B40E"/>
                </a:solidFill>
              </a:rPr>
              <a:t>// 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}	</a:t>
            </a:r>
            <a:endParaRPr sz="4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}</a:t>
            </a:r>
            <a:endParaRPr sz="4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e9a629ac0_0_8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Binary Search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6e9a629ac0_0_88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public static int </a:t>
            </a:r>
            <a:r>
              <a:rPr lang="en-US" sz="4000" dirty="0" err="1"/>
              <a:t>binarySearch</a:t>
            </a:r>
            <a:r>
              <a:rPr lang="en-US" sz="4000" dirty="0"/>
              <a:t>(int[] items, int target) {          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int low = 0; </a:t>
            </a:r>
            <a:r>
              <a:rPr lang="en-US" sz="4000" dirty="0">
                <a:solidFill>
                  <a:srgbClr val="18B40E"/>
                </a:solidFill>
              </a:rPr>
              <a:t>// 1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int high = 0; </a:t>
            </a:r>
            <a:r>
              <a:rPr lang="en-US" sz="4000" dirty="0">
                <a:solidFill>
                  <a:srgbClr val="18B40E"/>
                </a:solidFill>
              </a:rPr>
              <a:t>// 1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while (low &lt;= high) { </a:t>
            </a:r>
            <a:r>
              <a:rPr lang="en-US" sz="4000" dirty="0">
                <a:solidFill>
                  <a:srgbClr val="18B40E"/>
                </a:solidFill>
              </a:rPr>
              <a:t>// log(n) times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int middle = (low + high)/2; </a:t>
            </a:r>
            <a:r>
              <a:rPr lang="en-US" sz="4000" dirty="0">
                <a:solidFill>
                  <a:srgbClr val="18B40E"/>
                </a:solidFill>
              </a:rPr>
              <a:t>// 3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if (items[middle] == target) {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return middle; </a:t>
            </a:r>
            <a:r>
              <a:rPr lang="en-US" sz="4000" dirty="0">
                <a:solidFill>
                  <a:srgbClr val="18B40E"/>
                </a:solidFill>
              </a:rPr>
              <a:t>// 1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 else if (items[middle] &lt;= target) {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low = middle + 1;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 else if (items[middle] &gt; target) {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	high = middle - 1; </a:t>
            </a:r>
            <a:r>
              <a:rPr lang="en-US" sz="4000" dirty="0">
                <a:solidFill>
                  <a:srgbClr val="18B40E"/>
                </a:solidFill>
              </a:rPr>
              <a:t>// 2 step</a:t>
            </a:r>
            <a:endParaRPr sz="4000" dirty="0">
              <a:solidFill>
                <a:srgbClr val="18B40E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	}</a:t>
            </a:r>
            <a:endParaRPr sz="4000"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}	</a:t>
            </a:r>
            <a:endParaRPr sz="4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000" dirty="0"/>
              <a:t>}  </a:t>
            </a:r>
            <a:r>
              <a:rPr lang="en-US" sz="4000" dirty="0">
                <a:solidFill>
                  <a:srgbClr val="18B40E"/>
                </a:solidFill>
              </a:rPr>
              <a:t>2 + (11 or 6)log(n) ⇒ log(n)</a:t>
            </a:r>
            <a:endParaRPr sz="40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e9a629ac0_0_6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6e9a629ac0_0_6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89" name="Google Shape;389;g6e9a629ac0_0_66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public static void printAllItemsTwice(int[] items)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 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System.out.println(item);</a:t>
            </a:r>
            <a:r>
              <a:rPr lang="en-US" sz="6000">
                <a:solidFill>
                  <a:srgbClr val="18B40E"/>
                </a:solidFill>
              </a:rPr>
              <a:t> 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}	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// once more, with feeling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System.out.println(item); </a:t>
            </a:r>
            <a:endParaRPr sz="600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} </a:t>
            </a:r>
            <a:endParaRPr sz="600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e9a629ac0_0_7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6e9a629ac0_0_7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96" name="Google Shape;396;g6e9a629ac0_0_72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public static void printAllItemsTwice(int[] items)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 </a:t>
            </a:r>
            <a:r>
              <a:rPr lang="en-US" sz="6000">
                <a:solidFill>
                  <a:srgbClr val="18B40E"/>
                </a:solidFill>
              </a:rPr>
              <a:t>// n times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System.out.println(item);</a:t>
            </a:r>
            <a:r>
              <a:rPr lang="en-US" sz="6000">
                <a:solidFill>
                  <a:srgbClr val="18B40E"/>
                </a:solidFill>
              </a:rPr>
              <a:t> // 1 step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}	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// once more, with feeling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System.out.println(item); </a:t>
            </a:r>
            <a:endParaRPr sz="600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} </a:t>
            </a:r>
            <a:endParaRPr sz="600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e9a629ac0_0_6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6e9a629ac0_0_6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03" name="Google Shape;403;g6e9a629ac0_0_60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public static void printAllItemsTwice(int[] items)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 </a:t>
            </a:r>
            <a:r>
              <a:rPr lang="en-US" sz="6000">
                <a:solidFill>
                  <a:srgbClr val="18B40E"/>
                </a:solidFill>
              </a:rPr>
              <a:t>// n times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System.out.println(item);</a:t>
            </a:r>
            <a:r>
              <a:rPr lang="en-US" sz="6000">
                <a:solidFill>
                  <a:srgbClr val="18B40E"/>
                </a:solidFill>
              </a:rPr>
              <a:t> // 1 step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}	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// once more, with feeling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</a:t>
            </a:r>
            <a:r>
              <a:rPr lang="en-US" sz="6000">
                <a:solidFill>
                  <a:srgbClr val="18B40E"/>
                </a:solidFill>
              </a:rPr>
              <a:t>// n times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System.out.println(item); </a:t>
            </a:r>
            <a:r>
              <a:rPr lang="en-US" sz="6000">
                <a:solidFill>
                  <a:srgbClr val="18B40E"/>
                </a:solidFill>
              </a:rPr>
              <a:t>// 1 step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} </a:t>
            </a:r>
            <a:endParaRPr sz="600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e813f139d_0_97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6e813f139d_0_97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10" name="Google Shape;410;g6e813f139d_0_972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9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public static void printAllItemsTwice(int[] items)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 </a:t>
            </a:r>
            <a:r>
              <a:rPr lang="en-US" sz="6000">
                <a:solidFill>
                  <a:srgbClr val="18B40E"/>
                </a:solidFill>
              </a:rPr>
              <a:t>// n times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System.out.println(item);</a:t>
            </a:r>
            <a:r>
              <a:rPr lang="en-US" sz="6000">
                <a:solidFill>
                  <a:srgbClr val="18B40E"/>
                </a:solidFill>
              </a:rPr>
              <a:t> // 1 step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}	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// once more, with feeling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for (int item : items) { </a:t>
            </a:r>
            <a:r>
              <a:rPr lang="en-US" sz="6000">
                <a:solidFill>
                  <a:srgbClr val="18B40E"/>
                </a:solidFill>
              </a:rPr>
              <a:t>// n times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		System.out.println(item); </a:t>
            </a:r>
            <a:r>
              <a:rPr lang="en-US" sz="6000">
                <a:solidFill>
                  <a:srgbClr val="18B40E"/>
                </a:solidFill>
              </a:rPr>
              <a:t>// 1 step</a:t>
            </a:r>
            <a:endParaRPr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		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6000"/>
              <a:buFont typeface="Arial"/>
              <a:buNone/>
            </a:pPr>
            <a:r>
              <a:rPr lang="en-US" sz="6000"/>
              <a:t>} </a:t>
            </a:r>
            <a:r>
              <a:rPr lang="en-US" sz="6000">
                <a:solidFill>
                  <a:srgbClr val="18B40E"/>
                </a:solidFill>
              </a:rPr>
              <a:t>2n ⇒ O(n)</a:t>
            </a:r>
            <a:endParaRPr sz="600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e813f139d_0_108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6e813f139d_0_1089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public static void printFirstItemThenFirstHalfThenSayHi(int[] items) {         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System.out.println(items[0]);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int middleIndex = items.length / 2;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int index = 0;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while (index &lt; middleIndex)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		System.out.println(items[index]);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		index++;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for (int i = 0; i &lt; 100; i++) {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		System.out.println("hi");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		}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/>
              <a:t>}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e813f139d_0_125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6e813f139d_0_1251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 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e813f139d_0_124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6e813f139d_0_1246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 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813f139d_0_5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Function Reviews</a:t>
            </a:r>
            <a:endParaRPr/>
          </a:p>
        </p:txBody>
      </p:sp>
      <p:sp>
        <p:nvSpPr>
          <p:cNvPr id="155" name="Google Shape;155;g6e813f139d_0_5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6" name="Google Shape;156;g6e813f139d_0_59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8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/>
              <a:t>Imagine you’re the new CEO of Amazon. You have lots and lots of work to hand off to your employees. Imagine you have n amounts of work you want one employee to handle. They give you functions representing how much they want to get paid for n amounts of work. As a stingy CEO, you’re going to look for the one you have to pay the least.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e813f139d_0_124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6e813f139d_0_1241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 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e813f139d_0_123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6e813f139d_0_1236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r>
              <a:rPr lang="en-US" sz="4800" dirty="0">
                <a:solidFill>
                  <a:srgbClr val="18B40E"/>
                </a:solidFill>
              </a:rPr>
              <a:t> // n/2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 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e813f139d_0_121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6e813f139d_0_1211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 </a:t>
            </a:r>
            <a:r>
              <a:rPr lang="en-US" sz="4800" dirty="0">
                <a:solidFill>
                  <a:srgbClr val="18B40E"/>
                </a:solidFill>
              </a:rPr>
              <a:t>// 3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r>
              <a:rPr lang="en-US" sz="4800" dirty="0">
                <a:solidFill>
                  <a:srgbClr val="18B40E"/>
                </a:solidFill>
              </a:rPr>
              <a:t> // n/2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 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e813f139d_0_121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6e813f139d_0_1216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 </a:t>
            </a:r>
            <a:r>
              <a:rPr lang="en-US" sz="4800" dirty="0">
                <a:solidFill>
                  <a:srgbClr val="18B40E"/>
                </a:solidFill>
              </a:rPr>
              <a:t>// 3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r>
              <a:rPr lang="en-US" sz="4800" dirty="0">
                <a:solidFill>
                  <a:srgbClr val="18B40E"/>
                </a:solidFill>
              </a:rPr>
              <a:t> // n/2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e813f139d_0_122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6e813f139d_0_1221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r>
              <a:rPr lang="en-US" sz="4800" dirty="0">
                <a:solidFill>
                  <a:srgbClr val="18B40E"/>
                </a:solidFill>
              </a:rPr>
              <a:t> // n/2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 </a:t>
            </a:r>
            <a:r>
              <a:rPr lang="en-US" sz="4800" dirty="0">
                <a:solidFill>
                  <a:srgbClr val="18B40E"/>
                </a:solidFill>
              </a:rPr>
              <a:t>// 100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 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e813f139d_0_122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6e813f139d_0_1226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 </a:t>
            </a:r>
            <a:r>
              <a:rPr lang="en-US" sz="4800" dirty="0">
                <a:solidFill>
                  <a:srgbClr val="18B40E"/>
                </a:solidFill>
              </a:rPr>
              <a:t>// 3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r>
              <a:rPr lang="en-US" sz="4800" dirty="0">
                <a:solidFill>
                  <a:srgbClr val="18B40E"/>
                </a:solidFill>
              </a:rPr>
              <a:t> // n/2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 </a:t>
            </a:r>
            <a:r>
              <a:rPr lang="en-US" sz="4800" dirty="0">
                <a:solidFill>
                  <a:srgbClr val="18B40E"/>
                </a:solidFill>
              </a:rPr>
              <a:t>// 100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 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e813f139d_0_123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6e813f139d_0_1231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 </a:t>
            </a:r>
            <a:r>
              <a:rPr lang="en-US" sz="4800" dirty="0">
                <a:solidFill>
                  <a:srgbClr val="18B40E"/>
                </a:solidFill>
              </a:rPr>
              <a:t>// 3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r>
              <a:rPr lang="en-US" sz="4800" dirty="0">
                <a:solidFill>
                  <a:srgbClr val="18B40E"/>
                </a:solidFill>
              </a:rPr>
              <a:t> // n/2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 </a:t>
            </a:r>
            <a:r>
              <a:rPr lang="en-US" sz="4800" dirty="0">
                <a:solidFill>
                  <a:srgbClr val="18B40E"/>
                </a:solidFill>
              </a:rPr>
              <a:t>// 100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 </a:t>
            </a:r>
            <a:r>
              <a:rPr lang="en-US" sz="4800" dirty="0">
                <a:solidFill>
                  <a:srgbClr val="18B40E"/>
                </a:solidFill>
              </a:rPr>
              <a:t>// 4*(n/2) + 105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e90f1cca8_0_3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Example: Read this code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6e90f1cca8_0_30"/>
          <p:cNvSpPr txBox="1">
            <a:spLocks noGrp="1"/>
          </p:cNvSpPr>
          <p:nvPr>
            <p:ph type="body" idx="3"/>
          </p:nvPr>
        </p:nvSpPr>
        <p:spPr>
          <a:xfrm>
            <a:off x="1462903" y="2721620"/>
            <a:ext cx="213378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public static void </a:t>
            </a:r>
            <a:r>
              <a:rPr lang="en-US" sz="4800" dirty="0" err="1"/>
              <a:t>printFirstItemThenFirstHalfThenSayHi</a:t>
            </a:r>
            <a:r>
              <a:rPr lang="en-US" sz="4800" dirty="0"/>
              <a:t>(int[] items) {       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</a:t>
            </a:r>
            <a:r>
              <a:rPr lang="en-US" sz="4800" dirty="0" err="1"/>
              <a:t>System.out.println</a:t>
            </a:r>
            <a:r>
              <a:rPr lang="en-US" sz="4800" dirty="0"/>
              <a:t>(items[0]);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sz="4800"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</a:t>
            </a:r>
            <a:r>
              <a:rPr lang="en-US" sz="4800" dirty="0" err="1"/>
              <a:t>middleIndex</a:t>
            </a:r>
            <a:r>
              <a:rPr lang="en-US" sz="4800" dirty="0"/>
              <a:t> = </a:t>
            </a:r>
            <a:r>
              <a:rPr lang="en-US" sz="4800" dirty="0" err="1"/>
              <a:t>items.length</a:t>
            </a:r>
            <a:r>
              <a:rPr lang="en-US" sz="4800" dirty="0"/>
              <a:t> / 2; </a:t>
            </a:r>
            <a:r>
              <a:rPr lang="en-US" sz="4800" dirty="0">
                <a:solidFill>
                  <a:srgbClr val="18B40E"/>
                </a:solidFill>
              </a:rPr>
              <a:t>// 3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int index = 0;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while (index &lt; </a:t>
            </a:r>
            <a:r>
              <a:rPr lang="en-US" sz="4800" dirty="0" err="1"/>
              <a:t>middleIndex</a:t>
            </a:r>
            <a:r>
              <a:rPr lang="en-US" sz="4800" dirty="0"/>
              <a:t>) { </a:t>
            </a:r>
            <a:r>
              <a:rPr lang="en-US" sz="4800" dirty="0">
                <a:solidFill>
                  <a:srgbClr val="18B40E"/>
                </a:solidFill>
              </a:rPr>
              <a:t> // n/2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(items[index]);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index++;  </a:t>
            </a:r>
            <a:r>
              <a:rPr lang="en-US" sz="4800" dirty="0">
                <a:solidFill>
                  <a:srgbClr val="18B40E"/>
                </a:solidFill>
              </a:rPr>
              <a:t>// 2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for (int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100; </a:t>
            </a:r>
            <a:r>
              <a:rPr lang="en-US" sz="4800" dirty="0" err="1"/>
              <a:t>i</a:t>
            </a:r>
            <a:r>
              <a:rPr lang="en-US" sz="4800" dirty="0"/>
              <a:t>++) {  </a:t>
            </a:r>
            <a:r>
              <a:rPr lang="en-US" sz="4800" dirty="0">
                <a:solidFill>
                  <a:srgbClr val="18B40E"/>
                </a:solidFill>
              </a:rPr>
              <a:t>// 100 times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		</a:t>
            </a:r>
            <a:r>
              <a:rPr lang="en-US" sz="4800" dirty="0" err="1"/>
              <a:t>System.out.println</a:t>
            </a:r>
            <a:r>
              <a:rPr lang="en-US" sz="4800" dirty="0"/>
              <a:t>("hi");  </a:t>
            </a:r>
            <a:r>
              <a:rPr lang="en-US" sz="4800" dirty="0">
                <a:solidFill>
                  <a:srgbClr val="18B40E"/>
                </a:solidFill>
              </a:rPr>
              <a:t>// 1 step</a:t>
            </a:r>
            <a:endParaRPr dirty="0">
              <a:solidFill>
                <a:srgbClr val="18B40E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		}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</a:pPr>
            <a:r>
              <a:rPr lang="en-US" sz="4800" dirty="0"/>
              <a:t>} </a:t>
            </a:r>
            <a:r>
              <a:rPr lang="en-US" sz="4800" dirty="0">
                <a:solidFill>
                  <a:srgbClr val="18B40E"/>
                </a:solidFill>
              </a:rPr>
              <a:t>// 4(n/2) + 106  ⇒ O(n)</a:t>
            </a:r>
            <a:endParaRPr sz="4800" dirty="0">
              <a:solidFill>
                <a:srgbClr val="18B4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e813f139d_0_114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482" name="Google Shape;482;g6e813f139d_0_114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83" name="Google Shape;483;g6e813f139d_0_1147"/>
          <p:cNvSpPr txBox="1">
            <a:spLocks noGrp="1"/>
          </p:cNvSpPr>
          <p:nvPr>
            <p:ph type="body" idx="3"/>
          </p:nvPr>
        </p:nvSpPr>
        <p:spPr>
          <a:xfrm>
            <a:off x="1462903" y="3725662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Big-O notation, by ignoring constants and insignificant terms, distinguishes slower and faster algorithms independent of the computers on which they are running. </a:t>
            </a:r>
            <a:r>
              <a:rPr lang="en-US" dirty="0"/>
              <a:t>For this reason, is the most widely accepted way to measure the running time of an algorithm.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>
                <a:hlinkClick r:id="rId3"/>
              </a:rPr>
              <a:t>https://www.usna.edu/Users/cs/crabbe/SI321/current/bigO/big-o.html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56c4662c_0_45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Function Reviews</a:t>
            </a:r>
            <a:endParaRPr/>
          </a:p>
        </p:txBody>
      </p:sp>
      <p:sp>
        <p:nvSpPr>
          <p:cNvPr id="162" name="Google Shape;162;g6e56c4662c_0_45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3" name="Google Shape;163;g6e56c4662c_0_452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8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f(x) = 1			constant</a:t>
            </a:r>
            <a:endParaRPr sz="6600" dirty="0"/>
          </a:p>
          <a:p>
            <a:pPr marL="864303" lvl="0" indent="-86430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f(x) = log</a:t>
            </a:r>
            <a:r>
              <a:rPr lang="en-US" sz="6600" baseline="-25000" dirty="0"/>
              <a:t>2</a:t>
            </a:r>
            <a:r>
              <a:rPr lang="en-US" sz="6600" dirty="0"/>
              <a:t>(x)		logarithmic</a:t>
            </a:r>
            <a:endParaRPr sz="6600" dirty="0"/>
          </a:p>
          <a:p>
            <a:pPr marL="864304" lvl="0" indent="-86430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f(x) = x			linear</a:t>
            </a:r>
            <a:endParaRPr dirty="0"/>
          </a:p>
          <a:p>
            <a:pPr marL="864304" lvl="0" indent="-86430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f(x) = x</a:t>
            </a:r>
            <a:r>
              <a:rPr lang="en-US" sz="6600" baseline="30000" dirty="0"/>
              <a:t>2</a:t>
            </a:r>
            <a:r>
              <a:rPr lang="en-US" sz="6600" dirty="0"/>
              <a:t>		quadratic</a:t>
            </a:r>
            <a:endParaRPr dirty="0"/>
          </a:p>
          <a:p>
            <a:pPr marL="864304" lvl="0" indent="-86430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950"/>
              <a:buFont typeface="Arial"/>
              <a:buChar char="-"/>
            </a:pPr>
            <a:r>
              <a:rPr lang="en-US" sz="6600" dirty="0"/>
              <a:t>f(x) = 2</a:t>
            </a:r>
            <a:r>
              <a:rPr lang="en-US" sz="6600" baseline="30000" dirty="0"/>
              <a:t>x</a:t>
            </a:r>
            <a:r>
              <a:rPr lang="en-US" sz="6600" dirty="0"/>
              <a:t>		exponential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813f139d_0_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169" name="Google Shape;169;g6e813f139d_0_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0" name="Google Shape;170;g6e813f139d_0_0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We have so much data and information that exists. We use algorithms to manipulate the data to do what we want. Now, we want a way to measure how efficient (how fast) these algorithms are, especially as the size of the data we look at increases and independent of computing platform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56c4662c_0_48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What is Big O? (informally)</a:t>
            </a:r>
            <a:endParaRPr/>
          </a:p>
        </p:txBody>
      </p:sp>
      <p:sp>
        <p:nvSpPr>
          <p:cNvPr id="176" name="Google Shape;176;g6e56c4662c_0_48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7" name="Google Shape;177;g6e56c4662c_0_482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Big-O notation </a:t>
            </a:r>
            <a:r>
              <a:rPr lang="en-US"/>
              <a:t>is</a:t>
            </a:r>
            <a:r>
              <a:rPr lang="en-US" sz="7000"/>
              <a:t> a way to </a:t>
            </a:r>
            <a:r>
              <a:rPr lang="en-US" b="1"/>
              <a:t>mathematically</a:t>
            </a:r>
            <a:r>
              <a:rPr lang="en-US"/>
              <a:t> group the run</a:t>
            </a:r>
            <a:r>
              <a:rPr lang="en-US" sz="7000"/>
              <a:t> time of algorithms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56c4662c_0_50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What is runtime?</a:t>
            </a:r>
            <a:endParaRPr/>
          </a:p>
        </p:txBody>
      </p:sp>
      <p:sp>
        <p:nvSpPr>
          <p:cNvPr id="183" name="Google Shape;183;g6e56c4662c_0_50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4" name="Google Shape;184;g6e56c4662c_0_500"/>
          <p:cNvSpPr txBox="1">
            <a:spLocks noGrp="1"/>
          </p:cNvSpPr>
          <p:nvPr>
            <p:ph type="body" idx="3"/>
          </p:nvPr>
        </p:nvSpPr>
        <p:spPr>
          <a:xfrm>
            <a:off x="1491300" y="4441737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run time represents the relationship or growth between: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 the input size n to an algorithm (the amount of work)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 how many steps that algorithm takes for input of size n in the </a:t>
            </a:r>
            <a:r>
              <a:rPr lang="en-US" b="1"/>
              <a:t>worst case </a:t>
            </a:r>
            <a:r>
              <a:rPr lang="en-US"/>
              <a:t>(the amount you’re paying in time)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56c4662c_0_63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2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An exact formula for number of guesses G(n)</a:t>
            </a:r>
            <a:endParaRPr/>
          </a:p>
        </p:txBody>
      </p:sp>
      <p:sp>
        <p:nvSpPr>
          <p:cNvPr id="190" name="Google Shape;190;g6e56c4662c_0_632"/>
          <p:cNvSpPr txBox="1">
            <a:spLocks noGrp="1"/>
          </p:cNvSpPr>
          <p:nvPr>
            <p:ph type="body" idx="3"/>
          </p:nvPr>
        </p:nvSpPr>
        <p:spPr>
          <a:xfrm>
            <a:off x="1491287" y="4167947"/>
            <a:ext cx="21337800" cy="3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5400"/>
              <a:t>Fill in the below table of # of guesses G(n) as a function of n (recall that we are guessing a number between 0 and n-1), and then fill in the formula: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5400"/>
              <a:t>G(n) = ???</a:t>
            </a:r>
            <a:endParaRPr sz="5400"/>
          </a:p>
        </p:txBody>
      </p:sp>
      <p:graphicFrame>
        <p:nvGraphicFramePr>
          <p:cNvPr id="191" name="Google Shape;191;g6e56c4662c_0_632"/>
          <p:cNvGraphicFramePr/>
          <p:nvPr/>
        </p:nvGraphicFramePr>
        <p:xfrm>
          <a:off x="2249730" y="8279409"/>
          <a:ext cx="19884550" cy="4117100"/>
        </p:xfrm>
        <a:graphic>
          <a:graphicData uri="http://schemas.openxmlformats.org/drawingml/2006/table">
            <a:tbl>
              <a:tblPr>
                <a:noFill/>
                <a:tableStyleId>{A606A3A1-EF12-4B4C-8F85-66BA9C7239E4}</a:tableStyleId>
              </a:tblPr>
              <a:tblGrid>
                <a:gridCol w="284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16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32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2" name="Google Shape;192;g6e56c4662c_0_632"/>
          <p:cNvGraphicFramePr/>
          <p:nvPr/>
        </p:nvGraphicFramePr>
        <p:xfrm>
          <a:off x="2249730" y="8279409"/>
          <a:ext cx="19884600" cy="4117100"/>
        </p:xfrm>
        <a:graphic>
          <a:graphicData uri="http://schemas.openxmlformats.org/drawingml/2006/table">
            <a:tbl>
              <a:tblPr>
                <a:noFill/>
                <a:tableStyleId>{A606A3A1-EF12-4B4C-8F85-66BA9C7239E4}</a:tableStyleId>
              </a:tblPr>
              <a:tblGrid>
                <a:gridCol w="33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n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7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8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G(n)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800"/>
                        <a:buFont typeface="Arial"/>
                        <a:buNone/>
                      </a:pPr>
                      <a:endParaRPr sz="38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3832</Words>
  <Application>Microsoft Office PowerPoint</Application>
  <PresentationFormat>Custom</PresentationFormat>
  <Paragraphs>443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Gill Sans</vt:lpstr>
      <vt:lpstr>Times New Roman</vt:lpstr>
      <vt:lpstr>Merriweather Sans</vt:lpstr>
      <vt:lpstr>Arial</vt:lpstr>
      <vt:lpstr>White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Yi</dc:creator>
  <cp:lastModifiedBy>Jun Yi</cp:lastModifiedBy>
  <cp:revision>17</cp:revision>
  <dcterms:modified xsi:type="dcterms:W3CDTF">2021-09-09T00:04:56Z</dcterms:modified>
</cp:coreProperties>
</file>