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58" r:id="rId20"/>
  </p:sldIdLst>
  <p:sldSz cx="24384000" cy="13716000"/>
  <p:notesSz cx="6858000" cy="9144000"/>
  <p:embeddedFontLst>
    <p:embeddedFont>
      <p:font typeface="Gill Sans" panose="02010600030101010101" charset="0"/>
      <p:regular r:id="rId22"/>
      <p:bold r:id="rId23"/>
    </p:embeddedFont>
    <p:embeddedFont>
      <p:font typeface="Merriweather Sans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iwsZSVbx+cz2kaQC0GvQIJSSHb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 showGuides="1">
      <p:cViewPr varScale="1">
        <p:scale>
          <a:sx n="32" d="100"/>
          <a:sy n="32" d="100"/>
        </p:scale>
        <p:origin x="297" y="45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" name="Google Shape;6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e03456d65_0_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9" name="Google Shape;129;g6e03456d6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8" name="Google Shape;13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5" name="Google Shape;14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2" name="Google Shape;15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" name="Google Shape;15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3" name="Google Shape;17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0" name="Google Shape;18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talk about why this is important in industry</a:t>
            </a:r>
            <a:endParaRPr/>
          </a:p>
        </p:txBody>
      </p:sp>
      <p:sp>
        <p:nvSpPr>
          <p:cNvPr id="72" name="Google Shape;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-differences in industry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-diary vs. publication</a:t>
            </a:r>
            <a:endParaRPr/>
          </a:p>
        </p:txBody>
      </p:sp>
      <p:sp>
        <p:nvSpPr>
          <p:cNvPr id="67" name="Google Shape;6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" name="Google Shape;7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e22f48998_0_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5" name="Google Shape;85;g6e22f4899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" name="Google Shape;9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Brackets and Spacing</a:t>
            </a:r>
            <a:endParaRPr/>
          </a:p>
        </p:txBody>
      </p:sp>
      <p:sp>
        <p:nvSpPr>
          <p:cNvPr id="106" name="Google Shape;10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" name="Google Shape;11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e03456d65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g6e03456d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resentation Title" type="tx">
  <p:cSld name="TITLE_AND_BODY">
    <p:bg>
      <p:bgPr>
        <a:solidFill>
          <a:srgbClr val="E9EAED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4"/>
          <p:cNvSpPr txBox="1">
            <a:spLocks noGrp="1"/>
          </p:cNvSpPr>
          <p:nvPr>
            <p:ph type="body" idx="1"/>
          </p:nvPr>
        </p:nvSpPr>
        <p:spPr>
          <a:xfrm>
            <a:off x="1529823" y="5909061"/>
            <a:ext cx="22353996" cy="152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2000"/>
              <a:buFont typeface="Arial"/>
              <a:buNone/>
              <a:defRPr sz="12000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34"/>
          <p:cNvSpPr txBox="1">
            <a:spLocks noGrp="1"/>
          </p:cNvSpPr>
          <p:nvPr>
            <p:ph type="body" idx="2"/>
          </p:nvPr>
        </p:nvSpPr>
        <p:spPr>
          <a:xfrm>
            <a:off x="1529823" y="10632259"/>
            <a:ext cx="22353996" cy="758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sz="6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4"/>
          <p:cNvSpPr txBox="1">
            <a:spLocks noGrp="1"/>
          </p:cNvSpPr>
          <p:nvPr>
            <p:ph type="body" idx="3"/>
          </p:nvPr>
        </p:nvSpPr>
        <p:spPr>
          <a:xfrm>
            <a:off x="1529823" y="11629054"/>
            <a:ext cx="22353996" cy="643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78D9C"/>
              </a:buClr>
              <a:buSzPts val="5000"/>
              <a:buFont typeface="Arial"/>
              <a:buNone/>
              <a:defRPr sz="5000">
                <a:solidFill>
                  <a:srgbClr val="878D9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4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bg>
      <p:bgPr>
        <a:solidFill>
          <a:srgbClr val="E9EAED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3"/>
          <p:cNvSpPr txBox="1">
            <a:spLocks noGrp="1"/>
          </p:cNvSpPr>
          <p:nvPr>
            <p:ph type="sldNum" idx="12"/>
          </p:nvPr>
        </p:nvSpPr>
        <p:spPr>
          <a:xfrm>
            <a:off x="12020550" y="13030200"/>
            <a:ext cx="3175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rd (Full)">
  <p:cSld name="Card (Full)">
    <p:bg>
      <p:bgPr>
        <a:solidFill>
          <a:srgbClr val="EAEAEA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4"/>
          <p:cNvSpPr/>
          <p:nvPr/>
        </p:nvSpPr>
        <p:spPr>
          <a:xfrm>
            <a:off x="495299" y="508000"/>
            <a:ext cx="23368001" cy="12699999"/>
          </a:xfrm>
          <a:prstGeom prst="roundRect">
            <a:avLst>
              <a:gd name="adj" fmla="val 279"/>
            </a:avLst>
          </a:prstGeom>
          <a:solidFill>
            <a:schemeClr val="accent2"/>
          </a:solidFill>
          <a:ln w="12700" cap="flat" cmpd="sng">
            <a:solidFill>
              <a:srgbClr val="DBDEE2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2700" dist="12700" dir="5400000" rotWithShape="0">
              <a:srgbClr val="BBC0C7"/>
            </a:outerShdw>
          </a:effectLst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9000"/>
              <a:buFont typeface="Arial"/>
              <a:buNone/>
            </a:pPr>
            <a:endParaRPr sz="9000" b="0" i="0" u="none" strike="noStrike" cap="none">
              <a:solidFill>
                <a:srgbClr val="6A71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44"/>
          <p:cNvSpPr txBox="1">
            <a:spLocks noGrp="1"/>
          </p:cNvSpPr>
          <p:nvPr>
            <p:ph type="sldNum" idx="12"/>
          </p:nvPr>
        </p:nvSpPr>
        <p:spPr>
          <a:xfrm>
            <a:off x="12020550" y="13030200"/>
            <a:ext cx="3175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id">
  <p:cSld name="Grid">
    <p:bg>
      <p:bgPr>
        <a:solidFill>
          <a:srgbClr val="E9EAED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45" descr="gri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24384001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45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erstitial">
  <p:cSld name="Interstitial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5"/>
          <p:cNvSpPr txBox="1">
            <a:spLocks noGrp="1"/>
          </p:cNvSpPr>
          <p:nvPr>
            <p:ph type="body" idx="1"/>
          </p:nvPr>
        </p:nvSpPr>
        <p:spPr>
          <a:xfrm>
            <a:off x="1521833" y="6042152"/>
            <a:ext cx="21340333" cy="1529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Arial"/>
              <a:buNone/>
              <a:defRPr sz="1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5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aragraph">
  <p:cSld name="1_Paragraph">
    <p:bg>
      <p:bgPr>
        <a:solidFill>
          <a:srgbClr val="E9EAED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6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Font typeface="Arial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Font typeface="Arial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Font typeface="Arial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Font typeface="Arial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Font typeface="Arial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6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sz="6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Font typeface="Arial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Font typeface="Arial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Font typeface="Arial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Font typeface="Arial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6"/>
          <p:cNvSpPr txBox="1">
            <a:spLocks noGrp="1"/>
          </p:cNvSpPr>
          <p:nvPr>
            <p:ph type="body" idx="3"/>
          </p:nvPr>
        </p:nvSpPr>
        <p:spPr>
          <a:xfrm>
            <a:off x="1529388" y="4821090"/>
            <a:ext cx="21337925" cy="543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  <a:defRPr sz="7000"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Font typeface="Arial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Font typeface="Arial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Font typeface="Arial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Font typeface="Arial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6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aragraph">
  <p:cSld name="Paragraph">
    <p:bg>
      <p:bgPr>
        <a:solidFill>
          <a:srgbClr val="E9EAED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7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7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sz="6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7"/>
          <p:cNvSpPr txBox="1">
            <a:spLocks noGrp="1"/>
          </p:cNvSpPr>
          <p:nvPr>
            <p:ph type="body" idx="3"/>
          </p:nvPr>
        </p:nvSpPr>
        <p:spPr>
          <a:xfrm>
            <a:off x="1529388" y="4821090"/>
            <a:ext cx="21337925" cy="543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  <a:defRPr sz="7000"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7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— Horizontal" type="title">
  <p:cSld name="TITL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8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ullets">
  <p:cSld name="Bullets">
    <p:bg>
      <p:bgPr>
        <a:solidFill>
          <a:srgbClr val="E9EAED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9"/>
          <p:cNvSpPr txBox="1">
            <a:spLocks noGrp="1"/>
          </p:cNvSpPr>
          <p:nvPr>
            <p:ph type="body" idx="1"/>
          </p:nvPr>
        </p:nvSpPr>
        <p:spPr>
          <a:xfrm>
            <a:off x="1529388" y="3806131"/>
            <a:ext cx="21337925" cy="6156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9"/>
          <p:cNvSpPr txBox="1">
            <a:spLocks noGrp="1"/>
          </p:cNvSpPr>
          <p:nvPr>
            <p:ph type="body" idx="2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9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s">
  <p:cSld name="Quotes">
    <p:bg>
      <p:bgPr>
        <a:solidFill>
          <a:srgbClr val="E9EAED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0"/>
          <p:cNvSpPr/>
          <p:nvPr/>
        </p:nvSpPr>
        <p:spPr>
          <a:xfrm>
            <a:off x="495299" y="508000"/>
            <a:ext cx="23368001" cy="12699999"/>
          </a:xfrm>
          <a:prstGeom prst="roundRect">
            <a:avLst>
              <a:gd name="adj" fmla="val 279"/>
            </a:avLst>
          </a:prstGeom>
          <a:solidFill>
            <a:schemeClr val="accent2"/>
          </a:solidFill>
          <a:ln w="12700" cap="flat" cmpd="sng">
            <a:solidFill>
              <a:srgbClr val="DBDEE2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2700" dist="12700" dir="5400000" rotWithShape="0">
              <a:srgbClr val="BBC0C7"/>
            </a:outerShdw>
          </a:effectLst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9000"/>
              <a:buFont typeface="Arial"/>
              <a:buNone/>
            </a:pPr>
            <a:endParaRPr sz="9000" b="0" i="0" u="none" strike="noStrike" cap="none">
              <a:solidFill>
                <a:srgbClr val="6A71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40"/>
          <p:cNvSpPr txBox="1">
            <a:spLocks noGrp="1"/>
          </p:cNvSpPr>
          <p:nvPr>
            <p:ph type="body" idx="1"/>
          </p:nvPr>
        </p:nvSpPr>
        <p:spPr>
          <a:xfrm>
            <a:off x="1534249" y="4190877"/>
            <a:ext cx="21338857" cy="5334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0"/>
          <p:cNvSpPr txBox="1">
            <a:spLocks noGrp="1"/>
          </p:cNvSpPr>
          <p:nvPr>
            <p:ph type="body" idx="2"/>
          </p:nvPr>
        </p:nvSpPr>
        <p:spPr>
          <a:xfrm>
            <a:off x="1522572" y="11749991"/>
            <a:ext cx="21338855" cy="553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0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aphs / Charts">
  <p:cSld name="Graphs / Charts">
    <p:bg>
      <p:bgPr>
        <a:solidFill>
          <a:srgbClr val="E9EAED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1"/>
          <p:cNvSpPr/>
          <p:nvPr/>
        </p:nvSpPr>
        <p:spPr>
          <a:xfrm>
            <a:off x="495299" y="508000"/>
            <a:ext cx="23368001" cy="12699999"/>
          </a:xfrm>
          <a:prstGeom prst="roundRect">
            <a:avLst>
              <a:gd name="adj" fmla="val 279"/>
            </a:avLst>
          </a:prstGeom>
          <a:solidFill>
            <a:schemeClr val="accent2"/>
          </a:solidFill>
          <a:ln w="12700" cap="flat" cmpd="sng">
            <a:solidFill>
              <a:srgbClr val="DBDEE2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2700" dist="12700" dir="5400000" rotWithShape="0">
              <a:srgbClr val="BBC0C7"/>
            </a:outerShdw>
          </a:effectLst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9000"/>
              <a:buFont typeface="Arial"/>
              <a:buNone/>
            </a:pPr>
            <a:endParaRPr sz="9000" b="0" i="0" u="none" strike="noStrike" cap="none">
              <a:solidFill>
                <a:srgbClr val="6A71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1"/>
          <p:cNvSpPr txBox="1">
            <a:spLocks noGrp="1"/>
          </p:cNvSpPr>
          <p:nvPr>
            <p:ph type="body" idx="1"/>
          </p:nvPr>
        </p:nvSpPr>
        <p:spPr>
          <a:xfrm>
            <a:off x="1516688" y="12443032"/>
            <a:ext cx="21341939" cy="388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DB2BB"/>
              </a:buClr>
              <a:buSzPts val="3100"/>
              <a:buFont typeface="Arial"/>
              <a:buNone/>
              <a:defRPr sz="3100">
                <a:solidFill>
                  <a:srgbClr val="ADB2B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1"/>
          <p:cNvSpPr txBox="1">
            <a:spLocks noGrp="1"/>
          </p:cNvSpPr>
          <p:nvPr>
            <p:ph type="body" idx="2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1"/>
          <p:cNvSpPr txBox="1">
            <a:spLocks noGrp="1"/>
          </p:cNvSpPr>
          <p:nvPr>
            <p:ph type="body" idx="3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sz="6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1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de">
  <p:cSld name="Code">
    <p:bg>
      <p:bgPr>
        <a:solidFill>
          <a:srgbClr val="000000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2"/>
          <p:cNvSpPr txBox="1">
            <a:spLocks noGrp="1"/>
          </p:cNvSpPr>
          <p:nvPr>
            <p:ph type="body" idx="1"/>
          </p:nvPr>
        </p:nvSpPr>
        <p:spPr>
          <a:xfrm>
            <a:off x="1525682" y="4495199"/>
            <a:ext cx="21332635" cy="7724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2"/>
          <p:cNvSpPr txBox="1">
            <a:spLocks noGrp="1"/>
          </p:cNvSpPr>
          <p:nvPr>
            <p:ph type="body" idx="2"/>
          </p:nvPr>
        </p:nvSpPr>
        <p:spPr>
          <a:xfrm>
            <a:off x="1491288" y="28194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EE2"/>
              </a:buClr>
              <a:buSzPts val="6000"/>
              <a:buFont typeface="Arial"/>
              <a:buNone/>
              <a:defRPr sz="6000">
                <a:solidFill>
                  <a:srgbClr val="DBDEE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2"/>
          <p:cNvSpPr txBox="1">
            <a:spLocks noGrp="1"/>
          </p:cNvSpPr>
          <p:nvPr>
            <p:ph type="body" idx="3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Font typeface="Arial"/>
              <a:buNone/>
              <a:defRPr sz="10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2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66B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33" descr="Facebook-06-2015-White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139786" y="5080000"/>
            <a:ext cx="10104428" cy="35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33"/>
          <p:cNvSpPr txBox="1">
            <a:spLocks noGrp="1"/>
          </p:cNvSpPr>
          <p:nvPr>
            <p:ph type="title"/>
          </p:nvPr>
        </p:nvSpPr>
        <p:spPr>
          <a:xfrm>
            <a:off x="1733550" y="2305050"/>
            <a:ext cx="2089785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" name="Google Shape;8;p33"/>
          <p:cNvSpPr txBox="1">
            <a:spLocks noGrp="1"/>
          </p:cNvSpPr>
          <p:nvPr>
            <p:ph type="body" idx="1"/>
          </p:nvPr>
        </p:nvSpPr>
        <p:spPr>
          <a:xfrm>
            <a:off x="1733550" y="7067550"/>
            <a:ext cx="20897850" cy="158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33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>
            <a:spLocks noGrp="1"/>
          </p:cNvSpPr>
          <p:nvPr>
            <p:ph type="body" idx="1"/>
          </p:nvPr>
        </p:nvSpPr>
        <p:spPr>
          <a:xfrm>
            <a:off x="1529823" y="4453799"/>
            <a:ext cx="22353996" cy="298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2000"/>
              <a:buFont typeface="Arial"/>
              <a:buNone/>
            </a:pPr>
            <a:r>
              <a:rPr lang="en-US"/>
              <a:t>CSC 2720: Data Structures and Algorithms</a:t>
            </a:r>
            <a:endParaRPr/>
          </a:p>
        </p:txBody>
      </p:sp>
      <p:sp>
        <p:nvSpPr>
          <p:cNvPr id="63" name="Google Shape;63;p1"/>
          <p:cNvSpPr txBox="1">
            <a:spLocks noGrp="1"/>
          </p:cNvSpPr>
          <p:nvPr>
            <p:ph type="body" idx="2"/>
          </p:nvPr>
        </p:nvSpPr>
        <p:spPr>
          <a:xfrm>
            <a:off x="1529823" y="10632259"/>
            <a:ext cx="22353996" cy="758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r>
              <a:rPr lang="en-US" dirty="0"/>
              <a:t>Jun Yi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e03456d65_0_8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3A5998"/>
                </a:solidFill>
              </a:rPr>
              <a:t>Variables</a:t>
            </a:r>
            <a:endParaRPr/>
          </a:p>
        </p:txBody>
      </p:sp>
      <p:sp>
        <p:nvSpPr>
          <p:cNvPr id="132" name="Google Shape;132;g6e03456d65_0_8"/>
          <p:cNvSpPr txBox="1"/>
          <p:nvPr/>
        </p:nvSpPr>
        <p:spPr>
          <a:xfrm>
            <a:off x="1306938" y="5539557"/>
            <a:ext cx="13500600" cy="60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6000"/>
              <a:buFont typeface="Arial"/>
              <a:buNone/>
            </a:pPr>
            <a:endParaRPr sz="6000" b="0" i="0" u="none" strike="noStrike" cap="none">
              <a:solidFill>
                <a:srgbClr val="6A71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6e03456d65_0_8"/>
          <p:cNvSpPr txBox="1"/>
          <p:nvPr/>
        </p:nvSpPr>
        <p:spPr>
          <a:xfrm>
            <a:off x="1491312" y="3722925"/>
            <a:ext cx="2491200" cy="15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9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6e03456d65_0_8"/>
          <p:cNvSpPr txBox="1"/>
          <p:nvPr/>
        </p:nvSpPr>
        <p:spPr>
          <a:xfrm>
            <a:off x="14041799" y="4969875"/>
            <a:ext cx="10342200" cy="81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6000"/>
              <a:buFont typeface="Arial"/>
              <a:buNone/>
            </a:pPr>
            <a:endParaRPr sz="6000" b="0" i="0" u="none" strike="noStrike" cap="none">
              <a:solidFill>
                <a:srgbClr val="6A71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6e03456d65_0_8"/>
          <p:cNvSpPr txBox="1"/>
          <p:nvPr/>
        </p:nvSpPr>
        <p:spPr>
          <a:xfrm>
            <a:off x="1306950" y="2729300"/>
            <a:ext cx="21142800" cy="99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marR="0" lvl="0" indent="-609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6000"/>
              <a:buChar char="●"/>
            </a:pPr>
            <a:r>
              <a:rPr lang="en-US" sz="6000"/>
              <a:t>if you’re using using something once, probably don’t need to save it to a variable </a:t>
            </a:r>
            <a:endParaRPr sz="6000"/>
          </a:p>
          <a:p>
            <a:pPr marL="45720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0"/>
          </a:p>
          <a:p>
            <a:pPr marL="45720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ex: </a:t>
            </a:r>
            <a:endParaRPr sz="6000"/>
          </a:p>
          <a:p>
            <a:pPr marL="45720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int range = max - min;</a:t>
            </a:r>
            <a:endParaRPr sz="6000"/>
          </a:p>
          <a:p>
            <a:pPr marL="45720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return range;</a:t>
            </a:r>
            <a:endParaRPr sz="6000"/>
          </a:p>
          <a:p>
            <a:pPr marL="45720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/>
              <a:t>vs.</a:t>
            </a:r>
            <a:endParaRPr sz="7200" b="1"/>
          </a:p>
          <a:p>
            <a:pPr marL="45720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return max - min;</a:t>
            </a:r>
            <a:endParaRPr sz="6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3A5998"/>
                </a:solidFill>
                <a:latin typeface="Arial"/>
                <a:ea typeface="Arial"/>
                <a:cs typeface="Arial"/>
                <a:sym typeface="Arial"/>
              </a:rPr>
              <a:t>Comments</a:t>
            </a:r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body" idx="3"/>
          </p:nvPr>
        </p:nvSpPr>
        <p:spPr>
          <a:xfrm>
            <a:off x="1523037" y="3725662"/>
            <a:ext cx="21337927" cy="3778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int x = a + 1;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3A5998"/>
                </a:solidFill>
                <a:latin typeface="Arial"/>
                <a:ea typeface="Arial"/>
                <a:cs typeface="Arial"/>
                <a:sym typeface="Arial"/>
              </a:rPr>
              <a:t>Comments</a:t>
            </a:r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1523037" y="3725662"/>
            <a:ext cx="21337927" cy="3778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// Make x equal to a + 1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int x = a + 1;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3A5998"/>
                </a:solidFill>
                <a:latin typeface="Arial"/>
                <a:ea typeface="Arial"/>
                <a:cs typeface="Arial"/>
                <a:sym typeface="Arial"/>
              </a:rPr>
              <a:t>Comments</a:t>
            </a:r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156" name="Google Shape;156;p17"/>
          <p:cNvSpPr txBox="1">
            <a:spLocks noGrp="1"/>
          </p:cNvSpPr>
          <p:nvPr>
            <p:ph type="body" idx="3"/>
          </p:nvPr>
        </p:nvSpPr>
        <p:spPr>
          <a:xfrm>
            <a:off x="1523037" y="3725662"/>
            <a:ext cx="21337927" cy="3778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What is this code actually doing??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int x = a + 1;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3A5998"/>
                </a:solidFill>
                <a:latin typeface="Arial"/>
                <a:ea typeface="Arial"/>
                <a:cs typeface="Arial"/>
                <a:sym typeface="Arial"/>
              </a:rPr>
              <a:t>Self commenting code</a:t>
            </a:r>
            <a:endParaRPr sz="10000" b="0" i="0" u="none" strike="noStrike" cap="none">
              <a:solidFill>
                <a:srgbClr val="3A599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8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163" name="Google Shape;163;p18"/>
          <p:cNvSpPr txBox="1">
            <a:spLocks noGrp="1"/>
          </p:cNvSpPr>
          <p:nvPr>
            <p:ph type="body" idx="3"/>
          </p:nvPr>
        </p:nvSpPr>
        <p:spPr>
          <a:xfrm>
            <a:off x="1523037" y="3725662"/>
            <a:ext cx="21337927" cy="3778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float x = 9.81;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float y = 5;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float z = (1 / 2) * x * (y ^ 2);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3A5998"/>
                </a:solidFill>
                <a:latin typeface="Arial"/>
                <a:ea typeface="Arial"/>
                <a:cs typeface="Arial"/>
                <a:sym typeface="Arial"/>
              </a:rPr>
              <a:t>Self commenting code</a:t>
            </a:r>
            <a:endParaRPr sz="10000" b="0" i="0" u="none" strike="noStrike" cap="none">
              <a:solidFill>
                <a:srgbClr val="3A599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9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170" name="Google Shape;170;p19"/>
          <p:cNvSpPr txBox="1">
            <a:spLocks noGrp="1"/>
          </p:cNvSpPr>
          <p:nvPr>
            <p:ph type="body" idx="3"/>
          </p:nvPr>
        </p:nvSpPr>
        <p:spPr>
          <a:xfrm>
            <a:off x="1491288" y="4541207"/>
            <a:ext cx="22053655" cy="32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/>
              <a:t>float gravitationalForce = 9.81;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/>
              <a:t>float timeInSeconds = 5;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/>
              <a:t>float displacement = (1 / 2) * gravitationalForce * (timeInSeconds ^ 2);</a:t>
            </a:r>
            <a:endParaRPr sz="6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3A5998"/>
                </a:solidFill>
                <a:latin typeface="Arial"/>
                <a:ea typeface="Arial"/>
                <a:cs typeface="Arial"/>
                <a:sym typeface="Arial"/>
              </a:rPr>
              <a:t>Self commenting code</a:t>
            </a:r>
            <a:endParaRPr sz="10000" b="0" i="0" u="none" strike="noStrike" cap="none">
              <a:solidFill>
                <a:srgbClr val="3A599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0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3"/>
          </p:nvPr>
        </p:nvSpPr>
        <p:spPr>
          <a:xfrm>
            <a:off x="1491288" y="4541207"/>
            <a:ext cx="22053655" cy="434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/>
              <a:t>float gravitationalForce = 9.81; // gravity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/>
              <a:t>float timeInSeconds = 5; // time is in seconds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/>
              <a:t>// Compute displacement with gravity and time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/>
              <a:t>float displacement = (1 / 2) * gravitationalForce * (timeInSeconds ^ 2);</a:t>
            </a:r>
            <a:endParaRPr sz="6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3A5998"/>
                </a:solidFill>
                <a:latin typeface="Arial"/>
                <a:ea typeface="Arial"/>
                <a:cs typeface="Arial"/>
                <a:sym typeface="Arial"/>
              </a:rPr>
              <a:t>Self commenting code</a:t>
            </a:r>
            <a:endParaRPr sz="10000" b="0" i="0" u="none" strike="noStrike" cap="none">
              <a:solidFill>
                <a:srgbClr val="3A599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1"/>
          <p:cNvSpPr txBox="1">
            <a:spLocks noGrp="1"/>
          </p:cNvSpPr>
          <p:nvPr>
            <p:ph type="body" idx="3"/>
          </p:nvPr>
        </p:nvSpPr>
        <p:spPr>
          <a:xfrm>
            <a:off x="848475" y="3274175"/>
            <a:ext cx="23837100" cy="76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4161A"/>
              </a:buClr>
              <a:buSzPts val="6000"/>
              <a:buFont typeface="Arial"/>
              <a:buNone/>
            </a:pPr>
            <a:r>
              <a:rPr lang="en-US" sz="4800">
                <a:solidFill>
                  <a:srgbClr val="14161A"/>
                </a:solidFill>
              </a:rPr>
              <a:t>/* compute displacement with Newton's equation x = vₒt + ½at² */</a:t>
            </a:r>
            <a:endParaRPr sz="480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4161A"/>
              </a:buClr>
              <a:buSzPts val="6000"/>
              <a:buFont typeface="Arial"/>
              <a:buNone/>
            </a:pPr>
            <a:r>
              <a:rPr lang="en-US" sz="4800">
                <a:solidFill>
                  <a:srgbClr val="14161A"/>
                </a:solidFill>
              </a:rPr>
              <a:t>float gravitationalForce = 9.81; </a:t>
            </a:r>
            <a:endParaRPr sz="480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4161A"/>
              </a:buClr>
              <a:buSzPts val="6000"/>
              <a:buFont typeface="Arial"/>
              <a:buNone/>
            </a:pPr>
            <a:r>
              <a:rPr lang="en-US" sz="4800">
                <a:solidFill>
                  <a:srgbClr val="14161A"/>
                </a:solidFill>
              </a:rPr>
              <a:t>float timeInSeconds = 5; </a:t>
            </a:r>
            <a:endParaRPr sz="480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4161A"/>
              </a:buClr>
              <a:buSzPts val="6000"/>
              <a:buFont typeface="Arial"/>
              <a:buNone/>
            </a:pPr>
            <a:r>
              <a:rPr lang="en-US" sz="4800">
                <a:solidFill>
                  <a:srgbClr val="14161A"/>
                </a:solidFill>
              </a:rPr>
              <a:t>float displacement = (1 / 2) * gravitationalForce * (timeInSeconds ^ 2);</a:t>
            </a:r>
            <a:endParaRPr sz="480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4161A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14161A"/>
                </a:solidFill>
              </a:rPr>
              <a:t>																				</a:t>
            </a:r>
            <a:r>
              <a:rPr lang="en-US" sz="6000" b="1">
                <a:solidFill>
                  <a:srgbClr val="14161A"/>
                </a:solidFill>
              </a:rPr>
              <a:t>			</a:t>
            </a:r>
            <a:r>
              <a:rPr lang="en-US" sz="6000">
                <a:solidFill>
                  <a:srgbClr val="14161A"/>
                </a:solidFill>
              </a:rPr>
              <a:t>				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endParaRPr sz="6000">
              <a:solidFill>
                <a:srgbClr val="14161A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endParaRPr sz="6000">
              <a:solidFill>
                <a:srgbClr val="14161A"/>
              </a:solidFill>
            </a:endParaRPr>
          </a:p>
        </p:txBody>
      </p:sp>
      <p:sp>
        <p:nvSpPr>
          <p:cNvPr id="184" name="Google Shape;184;p21"/>
          <p:cNvSpPr txBox="1"/>
          <p:nvPr/>
        </p:nvSpPr>
        <p:spPr>
          <a:xfrm>
            <a:off x="718950" y="7374025"/>
            <a:ext cx="24869400" cy="60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4161A"/>
              </a:buClr>
              <a:buSzPts val="6000"/>
              <a:buFont typeface="Arial"/>
              <a:buNone/>
            </a:pPr>
            <a:r>
              <a:rPr lang="en-US" sz="4800" b="0" i="0" u="none" strike="noStrike" cap="none">
                <a:solidFill>
                  <a:srgbClr val="14161A"/>
                </a:solidFill>
                <a:latin typeface="Arial"/>
                <a:ea typeface="Arial"/>
                <a:cs typeface="Arial"/>
                <a:sym typeface="Arial"/>
              </a:rPr>
              <a:t>float computeDisplacement(float timeInSeconds) { 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457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4161A"/>
              </a:buClr>
              <a:buSzPts val="6000"/>
              <a:buFont typeface="Arial"/>
              <a:buNone/>
            </a:pPr>
            <a:r>
              <a:rPr lang="en-US" sz="4800" b="0" i="0" u="none" strike="noStrike" cap="none">
                <a:solidFill>
                  <a:srgbClr val="14161A"/>
                </a:solidFill>
                <a:latin typeface="Arial"/>
                <a:ea typeface="Arial"/>
                <a:cs typeface="Arial"/>
                <a:sym typeface="Arial"/>
              </a:rPr>
              <a:t>const float gravitationalForce = 9.81; 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457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4161A"/>
              </a:buClr>
              <a:buSzPts val="6000"/>
              <a:buFont typeface="Arial"/>
              <a:buNone/>
            </a:pPr>
            <a:r>
              <a:rPr lang="en-US" sz="4800" b="0" i="0" u="none" strike="noStrike" cap="none">
                <a:solidFill>
                  <a:srgbClr val="14161A"/>
                </a:solidFill>
                <a:latin typeface="Arial"/>
                <a:ea typeface="Arial"/>
                <a:cs typeface="Arial"/>
                <a:sym typeface="Arial"/>
              </a:rPr>
              <a:t>float displacement = (1 / 2) * gravitationalForce * (timeInSeconds ^ 2);      	     	  </a:t>
            </a:r>
            <a:endParaRPr sz="4800" b="0" i="0" u="none" strike="noStrike" cap="none">
              <a:solidFill>
                <a:srgbClr val="14161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457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4161A"/>
              </a:buClr>
              <a:buSzPts val="6000"/>
              <a:buFont typeface="Arial"/>
              <a:buNone/>
            </a:pPr>
            <a:r>
              <a:rPr lang="en-US" sz="4800" b="0" i="0" u="none" strike="noStrike" cap="none">
                <a:solidFill>
                  <a:srgbClr val="14161A"/>
                </a:solidFill>
                <a:latin typeface="Arial"/>
                <a:ea typeface="Arial"/>
                <a:cs typeface="Arial"/>
                <a:sym typeface="Arial"/>
              </a:rPr>
              <a:t>return displacement; 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4161A"/>
              </a:buClr>
              <a:buSzPts val="6000"/>
              <a:buFont typeface="Arial"/>
              <a:buNone/>
            </a:pPr>
            <a:r>
              <a:rPr lang="en-US" sz="4800" b="0" i="0" u="none" strike="noStrike" cap="none">
                <a:solidFill>
                  <a:srgbClr val="14161A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6000"/>
              <a:buFont typeface="Arial"/>
              <a:buNone/>
            </a:pPr>
            <a:endParaRPr sz="6000" b="0" i="0" u="none" strike="noStrike" cap="none">
              <a:solidFill>
                <a:srgbClr val="14161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3A5998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196" name="Google Shape;196;p23"/>
          <p:cNvSpPr txBox="1">
            <a:spLocks noGrp="1"/>
          </p:cNvSpPr>
          <p:nvPr>
            <p:ph type="body" idx="3"/>
          </p:nvPr>
        </p:nvSpPr>
        <p:spPr>
          <a:xfrm>
            <a:off x="1491286" y="3023914"/>
            <a:ext cx="21337927" cy="8836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Unfortunately, there is no one-size-fits-all set of guidelines for Java. (There kind of is with Python if you google for PEP 8.)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The important thing is </a:t>
            </a:r>
            <a:r>
              <a:rPr lang="en-US" b="1"/>
              <a:t>consistency</a:t>
            </a:r>
            <a:r>
              <a:rPr lang="en-US"/>
              <a:t> within a group or company. In particular, if you join an established company, you must either follow their guidelines or persuade **everyone** why yours are better.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 dirty="0">
                <a:solidFill>
                  <a:srgbClr val="3A5998"/>
                </a:solidFill>
              </a:rPr>
              <a:t>Reference</a:t>
            </a:r>
            <a:endParaRPr dirty="0"/>
          </a:p>
        </p:txBody>
      </p:sp>
      <p:sp>
        <p:nvSpPr>
          <p:cNvPr id="75" name="Google Shape;75;p8"/>
          <p:cNvSpPr txBox="1">
            <a:spLocks noGrp="1"/>
          </p:cNvSpPr>
          <p:nvPr>
            <p:ph type="body" idx="3"/>
          </p:nvPr>
        </p:nvSpPr>
        <p:spPr>
          <a:xfrm>
            <a:off x="1523037" y="3725662"/>
            <a:ext cx="21337927" cy="5170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dirty="0"/>
              <a:t>Please skim through the Google Java style guidelines (https://google.github.io/styleguide/javaguide.html).)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dirty="0"/>
              <a:t>Alternative link: bit.ly/googlestyle1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 txBox="1">
            <a:spLocks noGrp="1"/>
          </p:cNvSpPr>
          <p:nvPr>
            <p:ph type="body" idx="1"/>
          </p:nvPr>
        </p:nvSpPr>
        <p:spPr>
          <a:xfrm>
            <a:off x="1015002" y="5882385"/>
            <a:ext cx="22353996" cy="152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Arial"/>
              <a:buNone/>
            </a:pPr>
            <a:r>
              <a:rPr lang="en-US" sz="1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Lecture 4: Coding Style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3A5998"/>
                </a:solidFill>
                <a:latin typeface="Arial"/>
                <a:ea typeface="Arial"/>
                <a:cs typeface="Arial"/>
                <a:sym typeface="Arial"/>
              </a:rPr>
              <a:t>Naming</a:t>
            </a:r>
            <a:endParaRPr/>
          </a:p>
        </p:txBody>
      </p:sp>
      <p:pic>
        <p:nvPicPr>
          <p:cNvPr id="82" name="Google Shape;82;p9" descr="Screen Shot 2019-01-30 at 18.31.0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9410" y="2729160"/>
            <a:ext cx="22415093" cy="9534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e22f48998_0_6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3A5998"/>
                </a:solidFill>
              </a:rPr>
              <a:t>Naming</a:t>
            </a:r>
            <a:endParaRPr/>
          </a:p>
        </p:txBody>
      </p:sp>
      <p:sp>
        <p:nvSpPr>
          <p:cNvPr id="88" name="Google Shape;88;g6e22f48998_0_6"/>
          <p:cNvSpPr txBox="1">
            <a:spLocks noGrp="1"/>
          </p:cNvSpPr>
          <p:nvPr>
            <p:ph type="body" idx="3"/>
          </p:nvPr>
        </p:nvSpPr>
        <p:spPr>
          <a:xfrm>
            <a:off x="1523037" y="3725662"/>
            <a:ext cx="21337800" cy="76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ThisIsUpperCamelCase</a:t>
            </a:r>
            <a:endParaRPr/>
          </a:p>
          <a:p>
            <a:pPr marL="457200" lvl="0" indent="-673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Char char="●"/>
            </a:pPr>
            <a:r>
              <a:rPr lang="en-US"/>
              <a:t>every first letter of a new word is capitalized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thisIsLowerCamelCase</a:t>
            </a:r>
            <a:endParaRPr/>
          </a:p>
          <a:p>
            <a:pPr marL="457200" lvl="0" indent="-673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Char char="●"/>
            </a:pPr>
            <a:r>
              <a:rPr lang="en-US"/>
              <a:t>every first letter of a new word is capitalized </a:t>
            </a:r>
            <a:r>
              <a:rPr lang="en-US" b="1"/>
              <a:t>except</a:t>
            </a:r>
            <a:r>
              <a:rPr lang="en-US"/>
              <a:t> the first word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3A5998"/>
                </a:solidFill>
                <a:latin typeface="Arial"/>
                <a:ea typeface="Arial"/>
                <a:cs typeface="Arial"/>
                <a:sym typeface="Arial"/>
              </a:rPr>
              <a:t>Brackets</a:t>
            </a:r>
            <a:endParaRPr/>
          </a:p>
        </p:txBody>
      </p:sp>
      <p:pic>
        <p:nvPicPr>
          <p:cNvPr id="94" name="Google Shape;94;p11" descr="Screen Shot 2019-01-30 at 18.33.09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91803" y="146863"/>
            <a:ext cx="18739693" cy="1371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3A5998"/>
                </a:solidFill>
                <a:latin typeface="Arial"/>
                <a:ea typeface="Arial"/>
                <a:cs typeface="Arial"/>
                <a:sym typeface="Arial"/>
              </a:rPr>
              <a:t>Brackets</a:t>
            </a:r>
            <a:endParaRPr/>
          </a:p>
        </p:txBody>
      </p:sp>
      <p:sp>
        <p:nvSpPr>
          <p:cNvPr id="100" name="Google Shape;100;p12"/>
          <p:cNvSpPr txBox="1"/>
          <p:nvPr/>
        </p:nvSpPr>
        <p:spPr>
          <a:xfrm>
            <a:off x="1306938" y="5539557"/>
            <a:ext cx="13500600" cy="60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6A717D"/>
                </a:solidFill>
                <a:latin typeface="Arial"/>
                <a:ea typeface="Arial"/>
                <a:cs typeface="Arial"/>
                <a:sym typeface="Arial"/>
              </a:rPr>
              <a:t>public myFunction()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6A717D"/>
                </a:solidFill>
                <a:latin typeface="Arial"/>
                <a:ea typeface="Arial"/>
                <a:cs typeface="Arial"/>
                <a:sym typeface="Arial"/>
              </a:rPr>
              <a:t>    if (</a:t>
            </a:r>
            <a:r>
              <a:rPr lang="en-US" sz="6000">
                <a:solidFill>
                  <a:srgbClr val="6A717D"/>
                </a:solidFill>
              </a:rPr>
              <a:t>apples</a:t>
            </a:r>
            <a:r>
              <a:rPr lang="en-US" sz="6000" b="0" i="0" u="none" strike="noStrike" cap="none">
                <a:solidFill>
                  <a:srgbClr val="6A717D"/>
                </a:solidFill>
                <a:latin typeface="Arial"/>
                <a:ea typeface="Arial"/>
                <a:cs typeface="Arial"/>
                <a:sym typeface="Arial"/>
              </a:rPr>
              <a:t> == </a:t>
            </a:r>
            <a:r>
              <a:rPr lang="en-US" sz="6000">
                <a:solidFill>
                  <a:srgbClr val="6A717D"/>
                </a:solidFill>
              </a:rPr>
              <a:t>oranges</a:t>
            </a:r>
            <a:r>
              <a:rPr lang="en-US" sz="6000" b="0" i="0" u="none" strike="noStrike" cap="none">
                <a:solidFill>
                  <a:srgbClr val="6A717D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6A717D"/>
                </a:solidFill>
                <a:latin typeface="Arial"/>
                <a:ea typeface="Arial"/>
                <a:cs typeface="Arial"/>
                <a:sym typeface="Arial"/>
              </a:rPr>
              <a:t>		 return 2;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6A717D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6A717D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6000"/>
              <a:buFont typeface="Arial"/>
              <a:buNone/>
            </a:pPr>
            <a:endParaRPr sz="6000" b="0" i="0" u="none" strike="noStrike" cap="none">
              <a:solidFill>
                <a:srgbClr val="6A71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2"/>
          <p:cNvSpPr txBox="1"/>
          <p:nvPr/>
        </p:nvSpPr>
        <p:spPr>
          <a:xfrm>
            <a:off x="1491312" y="3722925"/>
            <a:ext cx="2491200" cy="15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9000"/>
              <a:buFont typeface="Arial"/>
              <a:buNone/>
            </a:pPr>
            <a:r>
              <a:rPr lang="en-US" sz="9000" b="0" i="0" u="none" strike="noStrike" cap="none">
                <a:solidFill>
                  <a:srgbClr val="6A717D"/>
                </a:solidFill>
                <a:latin typeface="Arial"/>
                <a:ea typeface="Arial"/>
                <a:cs typeface="Arial"/>
                <a:sym typeface="Arial"/>
              </a:rPr>
              <a:t>#1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2"/>
          <p:cNvSpPr txBox="1"/>
          <p:nvPr/>
        </p:nvSpPr>
        <p:spPr>
          <a:xfrm>
            <a:off x="14041799" y="4969875"/>
            <a:ext cx="10342200" cy="81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6A717D"/>
                </a:solidFill>
                <a:latin typeface="Arial"/>
                <a:ea typeface="Arial"/>
                <a:cs typeface="Arial"/>
                <a:sym typeface="Arial"/>
              </a:rPr>
              <a:t>public myFunction()</a:t>
            </a:r>
            <a:br>
              <a:rPr lang="en-US" sz="6000" b="0" i="0" u="none" strike="noStrike" cap="none">
                <a:solidFill>
                  <a:srgbClr val="6A717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6000" b="0" i="0" u="none" strike="noStrike" cap="none">
                <a:solidFill>
                  <a:srgbClr val="6A717D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br>
              <a:rPr lang="en-US" sz="6000" b="0" i="0" u="none" strike="noStrike" cap="none">
                <a:solidFill>
                  <a:srgbClr val="6A717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6000" b="0" i="0" u="none" strike="noStrike" cap="none">
                <a:solidFill>
                  <a:srgbClr val="6A717D"/>
                </a:solidFill>
                <a:latin typeface="Arial"/>
                <a:ea typeface="Arial"/>
                <a:cs typeface="Arial"/>
                <a:sym typeface="Arial"/>
              </a:rPr>
              <a:t>    if (</a:t>
            </a:r>
            <a:r>
              <a:rPr lang="en-US" sz="6000">
                <a:solidFill>
                  <a:srgbClr val="6A717D"/>
                </a:solidFill>
              </a:rPr>
              <a:t>apple</a:t>
            </a:r>
            <a:r>
              <a:rPr lang="en-US" sz="6000" b="0" i="0" u="none" strike="noStrike" cap="none">
                <a:solidFill>
                  <a:srgbClr val="6A717D"/>
                </a:solidFill>
                <a:latin typeface="Arial"/>
                <a:ea typeface="Arial"/>
                <a:cs typeface="Arial"/>
                <a:sym typeface="Arial"/>
              </a:rPr>
              <a:t> == </a:t>
            </a:r>
            <a:r>
              <a:rPr lang="en-US" sz="6000">
                <a:solidFill>
                  <a:srgbClr val="6A717D"/>
                </a:solidFill>
              </a:rPr>
              <a:t>oranges</a:t>
            </a:r>
            <a:r>
              <a:rPr lang="en-US" sz="6000" b="0" i="0" u="none" strike="noStrike" cap="none">
                <a:solidFill>
                  <a:srgbClr val="6A717D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en-US" sz="6000" b="0" i="0" u="none" strike="noStrike" cap="none">
                <a:solidFill>
                  <a:srgbClr val="6A717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6000" b="0" i="0" u="none" strike="noStrike" cap="none">
                <a:solidFill>
                  <a:srgbClr val="6A717D"/>
                </a:solidFill>
                <a:latin typeface="Arial"/>
                <a:ea typeface="Arial"/>
                <a:cs typeface="Arial"/>
                <a:sym typeface="Arial"/>
              </a:rPr>
              <a:t>		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6A717D"/>
                </a:solidFill>
                <a:latin typeface="Arial"/>
                <a:ea typeface="Arial"/>
                <a:cs typeface="Arial"/>
                <a:sym typeface="Arial"/>
              </a:rPr>
              <a:t>         return 2;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6A717D"/>
                </a:solidFill>
                <a:latin typeface="Arial"/>
                <a:ea typeface="Arial"/>
                <a:cs typeface="Arial"/>
                <a:sym typeface="Arial"/>
              </a:rPr>
              <a:t>		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6A717D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br>
              <a:rPr lang="en-US" sz="6000" b="0" i="0" u="none" strike="noStrike" cap="none">
                <a:solidFill>
                  <a:srgbClr val="6A717D"/>
                </a:solidFill>
                <a:latin typeface="Arial"/>
                <a:ea typeface="Arial"/>
                <a:cs typeface="Arial"/>
                <a:sym typeface="Arial"/>
              </a:rPr>
            </a:br>
            <a:endParaRPr sz="6000" b="0" i="0" u="none" strike="noStrike" cap="none">
              <a:solidFill>
                <a:srgbClr val="6A71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2"/>
          <p:cNvSpPr txBox="1"/>
          <p:nvPr/>
        </p:nvSpPr>
        <p:spPr>
          <a:xfrm>
            <a:off x="14490489" y="3372650"/>
            <a:ext cx="2599800" cy="15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9000"/>
              <a:buFont typeface="Arial"/>
              <a:buNone/>
            </a:pPr>
            <a:r>
              <a:rPr lang="en-US" sz="9000" b="0" i="0" u="none" strike="noStrike" cap="none">
                <a:solidFill>
                  <a:srgbClr val="6A717D"/>
                </a:solidFill>
                <a:latin typeface="Arial"/>
                <a:ea typeface="Arial"/>
                <a:cs typeface="Arial"/>
                <a:sym typeface="Arial"/>
              </a:rPr>
              <a:t>#2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3A5998"/>
                </a:solidFill>
                <a:latin typeface="Arial"/>
                <a:ea typeface="Arial"/>
                <a:cs typeface="Arial"/>
                <a:sym typeface="Arial"/>
              </a:rPr>
              <a:t>Brackets</a:t>
            </a:r>
            <a:endParaRPr/>
          </a:p>
        </p:txBody>
      </p:sp>
      <p:sp>
        <p:nvSpPr>
          <p:cNvPr id="109" name="Google Shape;109;p13"/>
          <p:cNvSpPr txBox="1"/>
          <p:nvPr/>
        </p:nvSpPr>
        <p:spPr>
          <a:xfrm>
            <a:off x="1491288" y="4244414"/>
            <a:ext cx="19539913" cy="7109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6A717D"/>
                </a:solidFill>
                <a:latin typeface="Arial"/>
                <a:ea typeface="Arial"/>
                <a:cs typeface="Arial"/>
                <a:sym typeface="Arial"/>
              </a:rPr>
              <a:t>public myFunction()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6A717D"/>
                </a:solidFill>
                <a:latin typeface="Arial"/>
                <a:ea typeface="Arial"/>
                <a:cs typeface="Arial"/>
                <a:sym typeface="Arial"/>
              </a:rPr>
              <a:t>{if (</a:t>
            </a:r>
            <a:r>
              <a:rPr lang="en-US" sz="6000">
                <a:solidFill>
                  <a:srgbClr val="6A717D"/>
                </a:solidFill>
              </a:rPr>
              <a:t>apple</a:t>
            </a:r>
            <a:r>
              <a:rPr lang="en-US" sz="6000" b="0" i="0" u="none" strike="noStrike" cap="none">
                <a:solidFill>
                  <a:srgbClr val="6A717D"/>
                </a:solidFill>
                <a:latin typeface="Arial"/>
                <a:ea typeface="Arial"/>
                <a:cs typeface="Arial"/>
                <a:sym typeface="Arial"/>
              </a:rPr>
              <a:t> == </a:t>
            </a:r>
            <a:r>
              <a:rPr lang="en-US" sz="6000">
                <a:solidFill>
                  <a:srgbClr val="6A717D"/>
                </a:solidFill>
              </a:rPr>
              <a:t>oranges</a:t>
            </a:r>
            <a:r>
              <a:rPr lang="en-US" sz="6000" b="0" i="0" u="none" strike="noStrike" cap="none">
                <a:solidFill>
                  <a:srgbClr val="6A717D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en-US" sz="6000" b="0" i="0" u="none" strike="noStrike" cap="none">
                <a:solidFill>
                  <a:srgbClr val="6A717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6000" b="0" i="0" u="none" strike="noStrike" cap="none">
                <a:solidFill>
                  <a:srgbClr val="6A717D"/>
                </a:solidFill>
                <a:latin typeface="Arial"/>
                <a:ea typeface="Arial"/>
                <a:cs typeface="Arial"/>
                <a:sym typeface="Arial"/>
              </a:rPr>
              <a:t>{return 2;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6A717D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6A717D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6A717D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br>
              <a:rPr lang="en-US" sz="6000" b="0" i="0" u="none" strike="noStrike" cap="none">
                <a:solidFill>
                  <a:srgbClr val="6A717D"/>
                </a:solidFill>
                <a:latin typeface="Arial"/>
                <a:ea typeface="Arial"/>
                <a:cs typeface="Arial"/>
                <a:sym typeface="Arial"/>
              </a:rPr>
            </a:br>
            <a:endParaRPr sz="6000" b="0" i="0" u="none" strike="noStrike" cap="none">
              <a:solidFill>
                <a:srgbClr val="6A71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2970074" y="752424"/>
            <a:ext cx="7152651" cy="1221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3A5998"/>
                </a:solidFill>
                <a:latin typeface="Arial"/>
                <a:ea typeface="Arial"/>
                <a:cs typeface="Arial"/>
                <a:sym typeface="Arial"/>
              </a:rPr>
              <a:t>2-space tabs</a:t>
            </a:r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pic>
        <p:nvPicPr>
          <p:cNvPr id="117" name="Google Shape;117;p14" descr="Screen Shot 2019-01-30 at 18.36.4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3471" y="6233136"/>
            <a:ext cx="22957058" cy="2462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e03456d65_0_0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3A5998"/>
                </a:solidFill>
              </a:rPr>
              <a:t>Variables</a:t>
            </a:r>
            <a:endParaRPr/>
          </a:p>
        </p:txBody>
      </p:sp>
      <p:sp>
        <p:nvSpPr>
          <p:cNvPr id="123" name="Google Shape;123;g6e03456d65_0_0"/>
          <p:cNvSpPr txBox="1"/>
          <p:nvPr/>
        </p:nvSpPr>
        <p:spPr>
          <a:xfrm>
            <a:off x="1306938" y="5539557"/>
            <a:ext cx="13500600" cy="60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6000"/>
              <a:buFont typeface="Arial"/>
              <a:buNone/>
            </a:pPr>
            <a:endParaRPr sz="6000" b="0" i="0" u="none" strike="noStrike" cap="none">
              <a:solidFill>
                <a:srgbClr val="6A71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6e03456d65_0_0"/>
          <p:cNvSpPr txBox="1"/>
          <p:nvPr/>
        </p:nvSpPr>
        <p:spPr>
          <a:xfrm>
            <a:off x="1491312" y="3722925"/>
            <a:ext cx="2491200" cy="15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9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6e03456d65_0_0"/>
          <p:cNvSpPr txBox="1"/>
          <p:nvPr/>
        </p:nvSpPr>
        <p:spPr>
          <a:xfrm>
            <a:off x="14041799" y="4969875"/>
            <a:ext cx="10342200" cy="81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6000"/>
              <a:buFont typeface="Arial"/>
              <a:buNone/>
            </a:pPr>
            <a:endParaRPr sz="6000" b="0" i="0" u="none" strike="noStrike" cap="none">
              <a:solidFill>
                <a:srgbClr val="6A71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6e03456d65_0_0"/>
          <p:cNvSpPr txBox="1"/>
          <p:nvPr/>
        </p:nvSpPr>
        <p:spPr>
          <a:xfrm>
            <a:off x="1417050" y="5615675"/>
            <a:ext cx="21142800" cy="3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marR="0" lvl="0" indent="-609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6000"/>
              <a:buChar char="●"/>
            </a:pPr>
            <a:r>
              <a:rPr lang="en-US" sz="6000" dirty="0"/>
              <a:t>if you’re using </a:t>
            </a:r>
            <a:r>
              <a:rPr lang="en-US" sz="6000" dirty="0" err="1"/>
              <a:t>using</a:t>
            </a:r>
            <a:r>
              <a:rPr lang="en-US" sz="6000" dirty="0"/>
              <a:t> something more than once, save it in a variable</a:t>
            </a:r>
            <a:endParaRPr sz="6000" dirty="0"/>
          </a:p>
          <a:p>
            <a:pPr marL="45720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0" dirty="0"/>
          </a:p>
          <a:p>
            <a:pPr marL="45720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ex:</a:t>
            </a:r>
            <a:endParaRPr sz="6000" dirty="0"/>
          </a:p>
          <a:p>
            <a:pPr marL="45720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int middle = (low + high) / 2;</a:t>
            </a:r>
            <a:endParaRPr sz="6000" dirty="0"/>
          </a:p>
          <a:p>
            <a:pPr marL="45720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if (middle == value) { … }</a:t>
            </a:r>
            <a:endParaRPr sz="6000" dirty="0"/>
          </a:p>
          <a:p>
            <a:pPr marL="45720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else if (middle &lt;= value) { ... }</a:t>
            </a:r>
            <a:endParaRPr sz="6000" dirty="0"/>
          </a:p>
          <a:p>
            <a:pPr marL="45720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else if (value &lt;= middle) { ... }</a:t>
            </a:r>
            <a:endParaRPr sz="6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hite">
  <a:themeElements>
    <a:clrScheme name="White">
      <a:dk1>
        <a:srgbClr val="6A717D"/>
      </a:dk1>
      <a:lt1>
        <a:srgbClr val="EDEEF1"/>
      </a:lt1>
      <a:dk2>
        <a:srgbClr val="25ED17"/>
      </a:dk2>
      <a:lt2>
        <a:srgbClr val="25ED15"/>
      </a:lt2>
      <a:accent1>
        <a:srgbClr val="5890FF"/>
      </a:accent1>
      <a:accent2>
        <a:srgbClr val="FFFFFF"/>
      </a:accent2>
      <a:accent3>
        <a:srgbClr val="6BCEBB"/>
      </a:accent3>
      <a:accent4>
        <a:srgbClr val="54C7EC"/>
      </a:accent4>
      <a:accent5>
        <a:srgbClr val="F34F46"/>
      </a:accent5>
      <a:accent6>
        <a:srgbClr val="FCD872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25ED17"/>
      </a:dk2>
      <a:lt2>
        <a:srgbClr val="25ED15"/>
      </a:lt2>
      <a:accent1>
        <a:srgbClr val="5890FF"/>
      </a:accent1>
      <a:accent2>
        <a:srgbClr val="FFFFFF"/>
      </a:accent2>
      <a:accent3>
        <a:srgbClr val="6BCEBB"/>
      </a:accent3>
      <a:accent4>
        <a:srgbClr val="54C7EC"/>
      </a:accent4>
      <a:accent5>
        <a:srgbClr val="F34F46"/>
      </a:accent5>
      <a:accent6>
        <a:srgbClr val="FCD872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571</Words>
  <Application>Microsoft Office PowerPoint</Application>
  <PresentationFormat>Custom</PresentationFormat>
  <Paragraphs>94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Gill Sans</vt:lpstr>
      <vt:lpstr>Arial</vt:lpstr>
      <vt:lpstr>Merriweather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Jun Yi</cp:lastModifiedBy>
  <cp:revision>5</cp:revision>
  <dcterms:modified xsi:type="dcterms:W3CDTF">2021-09-15T14:29:21Z</dcterms:modified>
</cp:coreProperties>
</file>