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</p:sldIdLst>
  <p:sldSz cx="24384000" cy="13716000"/>
  <p:notesSz cx="6858000" cy="9144000"/>
  <p:embeddedFontLst>
    <p:embeddedFont>
      <p:font typeface="Gill Sans" panose="02010600030101010101" charset="0"/>
      <p:regular r:id="rId34"/>
      <p:bold r:id="rId35"/>
    </p:embeddedFont>
    <p:embeddedFont>
      <p:font typeface="Merriweather Sans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USW8bzydtE7u3dbWoYTfQGrLe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 showGuides="1">
      <p:cViewPr varScale="1">
        <p:scale>
          <a:sx n="30" d="100"/>
          <a:sy n="30" d="100"/>
        </p:scale>
        <p:origin x="459" y="4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a5c43434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da5c4343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a5c43434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da5c4343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da5c4343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7da5c434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da5c43434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7da5c4343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" type="tx">
  <p:cSld name="TITLE_AND_BODY">
    <p:bg>
      <p:bgPr>
        <a:solidFill>
          <a:srgbClr val="E9EAE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1529823" y="5909061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  <a:defRPr sz="12000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body" idx="3"/>
          </p:nvPr>
        </p:nvSpPr>
        <p:spPr>
          <a:xfrm>
            <a:off x="1529823" y="11629054"/>
            <a:ext cx="22353996" cy="6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78D9C"/>
              </a:buClr>
              <a:buSzPts val="5000"/>
              <a:buFont typeface="Arial"/>
              <a:buNone/>
              <a:defRPr sz="5000">
                <a:solidFill>
                  <a:srgbClr val="878D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rgbClr val="E9EAED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rd (Full)">
  <p:cSld name="Card (Full)">
    <p:bg>
      <p:bgPr>
        <a:solidFill>
          <a:srgbClr val="EAEAE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12020550" y="13030200"/>
            <a:ext cx="3175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id">
  <p:cSld name="Grid">
    <p:bg>
      <p:bgPr>
        <a:solidFill>
          <a:srgbClr val="E9EAED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1" descr="gri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erstitial">
  <p:cSld name="Interstitial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>
            <a:spLocks noGrp="1"/>
          </p:cNvSpPr>
          <p:nvPr>
            <p:ph type="body" idx="1"/>
          </p:nvPr>
        </p:nvSpPr>
        <p:spPr>
          <a:xfrm>
            <a:off x="1521833" y="6042152"/>
            <a:ext cx="21340333" cy="15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  <a:defRPr sz="1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1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ragraph">
  <p:cSld name="Paragraph">
    <p:bg>
      <p:bgPr>
        <a:solidFill>
          <a:srgbClr val="E9EAED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43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  <a:defRPr sz="7000"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— Horizontal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 with Subtitle">
  <p:cSld name="Bullets with Subtitle">
    <p:bg>
      <p:bgPr>
        <a:solidFill>
          <a:srgbClr val="E9EAED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1529388" y="4834831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bg>
      <p:bgPr>
        <a:solidFill>
          <a:srgbClr val="E9EAE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>
            <a:spLocks noGrp="1"/>
          </p:cNvSpPr>
          <p:nvPr>
            <p:ph type="body" idx="1"/>
          </p:nvPr>
        </p:nvSpPr>
        <p:spPr>
          <a:xfrm>
            <a:off x="1529388" y="3806131"/>
            <a:ext cx="21337925" cy="615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s">
  <p:cSld name="Quotes">
    <p:bg>
      <p:bgPr>
        <a:solidFill>
          <a:srgbClr val="E9EAED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6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1"/>
          </p:nvPr>
        </p:nvSpPr>
        <p:spPr>
          <a:xfrm>
            <a:off x="1534249" y="4190877"/>
            <a:ext cx="21338857" cy="533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body" idx="2"/>
          </p:nvPr>
        </p:nvSpPr>
        <p:spPr>
          <a:xfrm>
            <a:off x="1522572" y="11749991"/>
            <a:ext cx="21338855" cy="55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aphs / Charts">
  <p:cSld name="Graphs / Charts">
    <p:bg>
      <p:bgPr>
        <a:solidFill>
          <a:srgbClr val="E9EAE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/>
          <p:nvPr/>
        </p:nvSpPr>
        <p:spPr>
          <a:xfrm>
            <a:off x="495299" y="508000"/>
            <a:ext cx="23368001" cy="12699999"/>
          </a:xfrm>
          <a:prstGeom prst="roundRect">
            <a:avLst>
              <a:gd name="adj" fmla="val 279"/>
            </a:avLst>
          </a:prstGeom>
          <a:solidFill>
            <a:schemeClr val="accent2"/>
          </a:solidFill>
          <a:ln w="12700" cap="flat" cmpd="sng">
            <a:solidFill>
              <a:srgbClr val="DBDEE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9000"/>
              <a:buFont typeface="Arial"/>
              <a:buNone/>
            </a:pPr>
            <a:endParaRPr sz="9000" b="0" i="0" u="none" strike="noStrike" cap="none">
              <a:solidFill>
                <a:srgbClr val="6A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516688" y="12443032"/>
            <a:ext cx="21341939" cy="38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DB2BB"/>
              </a:buClr>
              <a:buSzPts val="3100"/>
              <a:buFont typeface="Arial"/>
              <a:buNone/>
              <a:defRPr sz="3100">
                <a:solidFill>
                  <a:srgbClr val="ADB2B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de">
  <p:cSld name="Code">
    <p:bg>
      <p:bgPr>
        <a:solidFill>
          <a:srgbClr val="000000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>
            <a:spLocks noGrp="1"/>
          </p:cNvSpPr>
          <p:nvPr>
            <p:ph type="body" idx="1"/>
          </p:nvPr>
        </p:nvSpPr>
        <p:spPr>
          <a:xfrm>
            <a:off x="1525682" y="4495199"/>
            <a:ext cx="21332635" cy="7724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2"/>
          </p:nvPr>
        </p:nvSpPr>
        <p:spPr>
          <a:xfrm>
            <a:off x="1491288" y="28194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DEE2"/>
              </a:buClr>
              <a:buSzPts val="6000"/>
              <a:buFont typeface="Arial"/>
              <a:buNone/>
              <a:defRPr sz="6000">
                <a:solidFill>
                  <a:srgbClr val="DBD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body" idx="3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Font typeface="Arial"/>
              <a:buNone/>
              <a:defRPr sz="10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5pPr>
            <a:lvl6pPr marL="2743200" lvl="5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6pPr>
            <a:lvl7pPr marL="3200400" lvl="6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7pPr>
            <a:lvl8pPr marL="3657600" lvl="7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8pPr>
            <a:lvl9pPr marL="4114800" lvl="8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6B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9" descr="Facebook-06-2015-White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139786" y="5080000"/>
            <a:ext cx="10104428" cy="35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9"/>
          <p:cNvSpPr txBox="1">
            <a:spLocks noGrp="1"/>
          </p:cNvSpPr>
          <p:nvPr>
            <p:ph type="title"/>
          </p:nvPr>
        </p:nvSpPr>
        <p:spPr>
          <a:xfrm>
            <a:off x="1733550" y="2305050"/>
            <a:ext cx="208978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400"/>
              <a:buFont typeface="Gill Sans"/>
              <a:buNone/>
              <a:defRPr sz="11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39"/>
          <p:cNvSpPr txBox="1">
            <a:spLocks noGrp="1"/>
          </p:cNvSpPr>
          <p:nvPr>
            <p:ph type="body" idx="1"/>
          </p:nvPr>
        </p:nvSpPr>
        <p:spPr>
          <a:xfrm>
            <a:off x="1733550" y="7067550"/>
            <a:ext cx="20897850" cy="158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4E546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9"/>
          <p:cNvSpPr txBox="1">
            <a:spLocks noGrp="1"/>
          </p:cNvSpPr>
          <p:nvPr>
            <p:ph type="sldNum" idx="12"/>
          </p:nvPr>
        </p:nvSpPr>
        <p:spPr>
          <a:xfrm>
            <a:off x="12020550" y="12852400"/>
            <a:ext cx="317500" cy="3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1529823" y="4453799"/>
            <a:ext cx="22353996" cy="298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2000"/>
              <a:buFont typeface="Arial"/>
              <a:buNone/>
            </a:pPr>
            <a:r>
              <a:rPr lang="en-US"/>
              <a:t>CSC 2720: Data Structures and Algorithms</a:t>
            </a:r>
            <a:endParaRPr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2"/>
          </p:nvPr>
        </p:nvSpPr>
        <p:spPr>
          <a:xfrm>
            <a:off x="1529823" y="10632259"/>
            <a:ext cx="2235399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 dirty="0"/>
              <a:t>Jun Yi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a5c43434_0_3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da5c43434_0_3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8" name="Google Shape;138;g7da5c43434_0_3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</a:t>
            </a:r>
            <a:r>
              <a:rPr lang="en-US"/>
              <a:t>, 3, 4, 1,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3</a:t>
            </a:r>
            <a:r>
              <a:rPr lang="en-US"/>
              <a:t>, 4, 8,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4</a:t>
            </a:r>
            <a:r>
              <a:rPr lang="en-US"/>
              <a:t>, 8,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1, 2, 3, 4, 8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139" name="Google Shape;139;g7da5c43434_0_37"/>
          <p:cNvSpPr txBox="1">
            <a:spLocks noGrp="1"/>
          </p:cNvSpPr>
          <p:nvPr>
            <p:ph type="body" idx="3"/>
          </p:nvPr>
        </p:nvSpPr>
        <p:spPr>
          <a:xfrm>
            <a:off x="11321600" y="4721925"/>
            <a:ext cx="135951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index we’re looking 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886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 err="1"/>
              <a:t>SelectionSort</a:t>
            </a:r>
            <a:r>
              <a:rPr lang="en-US" sz="6000" dirty="0"/>
              <a:t> can be written in the following way: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/>
              <a:t>For each index </a:t>
            </a:r>
            <a:r>
              <a:rPr lang="en-US" sz="6000" dirty="0" err="1"/>
              <a:t>i</a:t>
            </a:r>
            <a:r>
              <a:rPr lang="en-US" sz="6000" dirty="0"/>
              <a:t> (0 to n-2):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/>
              <a:t>	-find the smallest element and the index from 1 to n-1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/>
              <a:t>	-swap those two elements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/>
              <a:t>At the end, we will have a sorted list.</a:t>
            </a: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sz="6000"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6000" dirty="0"/>
              <a:t>Why do we only go from 0 to n-2?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 Sort</a:t>
            </a: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/>
              <a:t>Visualization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dirty="0">
                <a:hlinkClick r:id="rId3"/>
              </a:rPr>
              <a:t>https://visualgo.net/en/sorting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0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What is the runtime of Selection Sort? How much space does it use?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BubbleSort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5998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3A5998"/>
                </a:solidFill>
                <a:latin typeface="Arial"/>
                <a:ea typeface="Arial"/>
                <a:cs typeface="Arial"/>
                <a:sym typeface="Arial"/>
              </a:rPr>
              <a:t>Bubble</a:t>
            </a:r>
            <a:r>
              <a:rPr lang="en-US">
                <a:solidFill>
                  <a:srgbClr val="4266B0"/>
                </a:solidFill>
              </a:rPr>
              <a:t>Sort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765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Bubble Sort is an algorithm in which we go through the list n times, and swap any adjacent pairs of elements that are out of order. This leads to the largest element “bubbling” to the “top” (end)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Example: 8, 3, 4, 1,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8, 3</a:t>
            </a:r>
            <a:r>
              <a:rPr lang="en-US"/>
              <a:t>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elements we’re looking 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</a:t>
            </a:r>
            <a:r>
              <a:rPr lang="en-US">
                <a:highlight>
                  <a:schemeClr val="accent1"/>
                </a:highlight>
              </a:rPr>
              <a:t>8, 4</a:t>
            </a:r>
            <a:r>
              <a:rPr lang="en-US"/>
              <a:t>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3, 8, 4, 1, 2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</a:t>
            </a:r>
            <a:r>
              <a:rPr lang="en-US">
                <a:highlight>
                  <a:schemeClr val="accent1"/>
                </a:highlight>
              </a:rPr>
              <a:t>8, 1</a:t>
            </a:r>
            <a:r>
              <a:rPr lang="en-US"/>
              <a:t>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765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3, 8, 4, 1, 2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3, 4, 8, 1, 2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3, 4, 1, </a:t>
            </a:r>
            <a:r>
              <a:rPr lang="en-US">
                <a:highlight>
                  <a:schemeClr val="accent1"/>
                </a:highlight>
              </a:rPr>
              <a:t>8, 2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Sorting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r>
              <a:rPr lang="en-US"/>
              <a:t>(Again)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3"/>
          </p:nvPr>
        </p:nvSpPr>
        <p:spPr>
          <a:xfrm>
            <a:off x="1529393" y="4821100"/>
            <a:ext cx="9487800" cy="7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8, 3</a:t>
            </a:r>
            <a:r>
              <a:rPr lang="en-US"/>
              <a:t>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</a:t>
            </a:r>
            <a:r>
              <a:rPr lang="en-US">
                <a:highlight>
                  <a:schemeClr val="accent1"/>
                </a:highlight>
              </a:rPr>
              <a:t>8, 4</a:t>
            </a:r>
            <a:r>
              <a:rPr lang="en-US"/>
              <a:t>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</a:t>
            </a:r>
            <a:r>
              <a:rPr lang="en-US">
                <a:highlight>
                  <a:schemeClr val="accent1"/>
                </a:highlight>
              </a:rPr>
              <a:t>8, 1</a:t>
            </a:r>
            <a:r>
              <a:rPr lang="en-US"/>
              <a:t>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3, 4, 1, </a:t>
            </a:r>
            <a:r>
              <a:rPr lang="en-US">
                <a:highlight>
                  <a:schemeClr val="accent1"/>
                </a:highlight>
              </a:rPr>
              <a:t>8, 2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3, 4,</a:t>
            </a:r>
            <a:r>
              <a:rPr lang="en-US"/>
              <a:t> 1, 2, </a:t>
            </a:r>
            <a:r>
              <a:rPr lang="en-US">
                <a:highlight>
                  <a:schemeClr val="dk2"/>
                </a:highlight>
              </a:rPr>
              <a:t>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</a:t>
            </a:r>
            <a:r>
              <a:rPr lang="en-US">
                <a:highlight>
                  <a:schemeClr val="accent1"/>
                </a:highlight>
              </a:rPr>
              <a:t>4, 1</a:t>
            </a:r>
            <a:r>
              <a:rPr lang="en-US"/>
              <a:t>, 2, </a:t>
            </a:r>
            <a:r>
              <a:rPr lang="en-US">
                <a:highlight>
                  <a:schemeClr val="dk2"/>
                </a:highlight>
              </a:rPr>
              <a:t>8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3"/>
          </p:nvPr>
        </p:nvSpPr>
        <p:spPr>
          <a:xfrm>
            <a:off x="11945843" y="4973500"/>
            <a:ext cx="9487800" cy="77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3, 1, </a:t>
            </a:r>
            <a:r>
              <a:rPr lang="en-US">
                <a:highlight>
                  <a:schemeClr val="accent1"/>
                </a:highlight>
              </a:rPr>
              <a:t>4, 2,</a:t>
            </a:r>
            <a:r>
              <a:rPr lang="en-US"/>
              <a:t> </a:t>
            </a:r>
            <a:r>
              <a:rPr lang="en-US">
                <a:highlight>
                  <a:schemeClr val="dk2"/>
                </a:highlight>
              </a:rPr>
              <a:t>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3, 1,</a:t>
            </a:r>
            <a:r>
              <a:rPr lang="en-US"/>
              <a:t> 2, </a:t>
            </a:r>
            <a:r>
              <a:rPr lang="en-US">
                <a:highlight>
                  <a:schemeClr val="dk2"/>
                </a:highlight>
              </a:rPr>
              <a:t>4, 8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1, </a:t>
            </a:r>
            <a:r>
              <a:rPr lang="en-US">
                <a:highlight>
                  <a:schemeClr val="accent1"/>
                </a:highlight>
              </a:rPr>
              <a:t>3, 2</a:t>
            </a:r>
            <a:r>
              <a:rPr lang="en-US"/>
              <a:t>, </a:t>
            </a:r>
            <a:r>
              <a:rPr lang="en-US">
                <a:highlight>
                  <a:schemeClr val="dk2"/>
                </a:highlight>
              </a:rPr>
              <a:t>4, 8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1, 2</a:t>
            </a:r>
            <a:r>
              <a:rPr lang="en-US"/>
              <a:t>, </a:t>
            </a:r>
            <a:r>
              <a:rPr lang="en-US">
                <a:highlight>
                  <a:schemeClr val="dk2"/>
                </a:highlight>
              </a:rPr>
              <a:t>3, 4, 8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1, 2, 3, 4, 8</a:t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body" idx="3"/>
          </p:nvPr>
        </p:nvSpPr>
        <p:spPr>
          <a:xfrm>
            <a:off x="11525775" y="1545450"/>
            <a:ext cx="11505300" cy="26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elements we’re looking 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56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BubbleSort can be written in the following way: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For each index i (0 to n-1)</a:t>
            </a:r>
            <a:endParaRPr/>
          </a:p>
          <a:p>
            <a:pPr marL="864305" lvl="0" indent="-86430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250"/>
              <a:buFont typeface="Arial"/>
              <a:buChar char="-"/>
            </a:pPr>
            <a:r>
              <a:rPr lang="en-US"/>
              <a:t>Iterate through the elements</a:t>
            </a:r>
            <a:r>
              <a:rPr lang="en-US" sz="7000"/>
              <a:t> </a:t>
            </a:r>
            <a:r>
              <a:rPr lang="en-US"/>
              <a:t>j (0 to n - 1 - i)</a:t>
            </a:r>
            <a:r>
              <a:rPr lang="en-US" sz="7000"/>
              <a:t>:</a:t>
            </a:r>
            <a:endParaRPr/>
          </a:p>
          <a:p>
            <a:pPr marL="1308805" lvl="1" indent="-86430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250"/>
              <a:buFont typeface="Arial"/>
              <a:buChar char="-"/>
            </a:pPr>
            <a:r>
              <a:rPr lang="en-US" sz="7000"/>
              <a:t>If element j and its right neighbor are out of order:</a:t>
            </a:r>
            <a:endParaRPr/>
          </a:p>
          <a:p>
            <a:pPr marL="1753304" lvl="2" indent="-86430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5250"/>
              <a:buFont typeface="Arial"/>
              <a:buChar char="-"/>
            </a:pPr>
            <a:r>
              <a:rPr lang="en-US" sz="7000"/>
              <a:t>Swap them.</a:t>
            </a:r>
            <a:endParaRPr sz="700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loop j until n - 1 - i?</a:t>
            </a:r>
            <a:endParaRPr sz="7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BubbleSort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4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What is the runtime of BubbleSort? How much space does it use?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 sz="7000"/>
              <a:t>(It's good practice to do this without seeing explicit code.)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Insertion 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Insertion is an algorithm in which we go through the list n time, and </a:t>
            </a:r>
            <a:r>
              <a:rPr lang="en-US" b="1"/>
              <a:t>insert</a:t>
            </a:r>
            <a:r>
              <a:rPr lang="en-US"/>
              <a:t> each number in the ongoing subarray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Example: 8, 3, 4, 1,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8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3</a:t>
            </a:r>
            <a:r>
              <a:rPr lang="en-US"/>
              <a:t>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 we’re looking at</a:t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377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3, 8,</a:t>
            </a:r>
            <a:r>
              <a:rPr lang="en-US"/>
              <a:t> </a:t>
            </a:r>
            <a:r>
              <a:rPr lang="en-US">
                <a:highlight>
                  <a:schemeClr val="accent1"/>
                </a:highlight>
              </a:rPr>
              <a:t>4</a:t>
            </a:r>
            <a:r>
              <a:rPr lang="en-US"/>
              <a:t>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 we’re looking at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3, 8,</a:t>
            </a:r>
            <a:r>
              <a:rPr lang="en-US"/>
              <a:t>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3, 4, 8,</a:t>
            </a:r>
            <a:r>
              <a:rPr lang="en-US"/>
              <a:t> </a:t>
            </a:r>
            <a:r>
              <a:rPr lang="en-US">
                <a:highlight>
                  <a:schemeClr val="accent1"/>
                </a:highlight>
              </a:rPr>
              <a:t>1</a:t>
            </a:r>
            <a:r>
              <a:rPr lang="en-US"/>
              <a:t>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 we’re looking at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507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3, 8, 4, 1, 2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3, 4, 8, 1, 2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1, 3, 4, 8</a:t>
            </a:r>
            <a:r>
              <a:rPr lang="en-US"/>
              <a:t>,</a:t>
            </a:r>
            <a:r>
              <a:rPr lang="en-US" b="1"/>
              <a:t> </a:t>
            </a:r>
            <a:r>
              <a:rPr lang="en-US">
                <a:highlight>
                  <a:schemeClr val="accent1"/>
                </a:highlight>
              </a:rPr>
              <a:t>2</a:t>
            </a:r>
            <a:endParaRPr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 we’re looking at</a:t>
            </a:r>
            <a:endParaRPr>
              <a:highlight>
                <a:schemeClr val="accent1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6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8, 3, 4, 1, 2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3, 8, 4, 1, 2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3, 4, 8, 1, 2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1, 3, 4, 8, 2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1, 2, 3, 4, 8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element we’re looking at</a:t>
            </a:r>
            <a:endParaRPr>
              <a:highlight>
                <a:schemeClr val="dk2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Warmups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4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Imagine you were me. You have 200 tests in a random order, how do you sort them quickly?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765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InsertionSort can be written in the following way: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Repeat the following for each index i in the list: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- Take the element at i and insert into the array 0 to i-1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- Insert element at i in such a way array 0 to i is sorted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At the end, we will have a sorted list.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InsertionSort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7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24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What is the runtime of InsertionSort? How much space does it use?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1015002" y="5882385"/>
            <a:ext cx="22353996" cy="152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Arial"/>
              <a:buNone/>
            </a:pPr>
            <a:r>
              <a:rPr lang="en-US"/>
              <a:t>SelectionSort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925" cy="127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6363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Selection Sort is an algorithm in which we go through the list n times, and put the i</a:t>
            </a:r>
            <a:r>
              <a:rPr lang="en-US" baseline="30000"/>
              <a:t>th</a:t>
            </a:r>
            <a:r>
              <a:rPr lang="en-US"/>
              <a:t> smallest number in the proper slot each time.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/>
              <a:t>Example: 8, 3, 4, 1, 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925" cy="76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925" cy="119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</a:t>
            </a:r>
            <a:r>
              <a:rPr lang="en-US"/>
              <a:t>, 3, 4, 1,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3"/>
          </p:nvPr>
        </p:nvSpPr>
        <p:spPr>
          <a:xfrm>
            <a:off x="11321600" y="4721925"/>
            <a:ext cx="135951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index we’re looking 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da5c43434_0_2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da5c43434_0_2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14" name="Google Shape;114;g7da5c43434_0_2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</a:t>
            </a:r>
            <a:r>
              <a:rPr lang="en-US"/>
              <a:t>, 3, 4, 1,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3</a:t>
            </a:r>
            <a:r>
              <a:rPr lang="en-US"/>
              <a:t>, 4, 8,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115" name="Google Shape;115;g7da5c43434_0_2"/>
          <p:cNvSpPr txBox="1">
            <a:spLocks noGrp="1"/>
          </p:cNvSpPr>
          <p:nvPr>
            <p:ph type="body" idx="3"/>
          </p:nvPr>
        </p:nvSpPr>
        <p:spPr>
          <a:xfrm>
            <a:off x="11321600" y="4721925"/>
            <a:ext cx="135951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index we’re looking 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a5c43434_0_16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7da5c43434_0_16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22" name="Google Shape;122;g7da5c43434_0_16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</a:t>
            </a:r>
            <a:r>
              <a:rPr lang="en-US"/>
              <a:t>, 3, 4, 1,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3</a:t>
            </a:r>
            <a:r>
              <a:rPr lang="en-US"/>
              <a:t>, 4, 8,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4</a:t>
            </a:r>
            <a:r>
              <a:rPr lang="en-US"/>
              <a:t>, 8,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123" name="Google Shape;123;g7da5c43434_0_16"/>
          <p:cNvSpPr txBox="1">
            <a:spLocks noGrp="1"/>
          </p:cNvSpPr>
          <p:nvPr>
            <p:ph type="body" idx="3"/>
          </p:nvPr>
        </p:nvSpPr>
        <p:spPr>
          <a:xfrm>
            <a:off x="11321600" y="4721925"/>
            <a:ext cx="135951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index we’re looking 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da5c43434_0_23"/>
          <p:cNvSpPr txBox="1">
            <a:spLocks noGrp="1"/>
          </p:cNvSpPr>
          <p:nvPr>
            <p:ph type="body" idx="1"/>
          </p:nvPr>
        </p:nvSpPr>
        <p:spPr>
          <a:xfrm>
            <a:off x="1491288" y="1452809"/>
            <a:ext cx="21337800" cy="12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66B0"/>
              </a:buClr>
              <a:buSzPts val="10000"/>
              <a:buFont typeface="Arial"/>
              <a:buNone/>
            </a:pPr>
            <a:r>
              <a:rPr lang="en-US" sz="10000" b="0" i="0" u="none" strike="noStrike" cap="none">
                <a:solidFill>
                  <a:srgbClr val="4266B0"/>
                </a:solidFill>
                <a:latin typeface="Arial"/>
                <a:ea typeface="Arial"/>
                <a:cs typeface="Arial"/>
                <a:sym typeface="Arial"/>
              </a:rPr>
              <a:t>SelectionSort</a:t>
            </a:r>
            <a:endParaRPr sz="10000" b="0" i="0" u="none" strike="noStrike" cap="none">
              <a:solidFill>
                <a:srgbClr val="4266B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7da5c43434_0_23"/>
          <p:cNvSpPr txBox="1">
            <a:spLocks noGrp="1"/>
          </p:cNvSpPr>
          <p:nvPr>
            <p:ph type="body" idx="2"/>
          </p:nvPr>
        </p:nvSpPr>
        <p:spPr>
          <a:xfrm>
            <a:off x="1491288" y="2844887"/>
            <a:ext cx="213378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130" name="Google Shape;130;g7da5c43434_0_23"/>
          <p:cNvSpPr txBox="1">
            <a:spLocks noGrp="1"/>
          </p:cNvSpPr>
          <p:nvPr>
            <p:ph type="body" idx="3"/>
          </p:nvPr>
        </p:nvSpPr>
        <p:spPr>
          <a:xfrm>
            <a:off x="1529388" y="4821090"/>
            <a:ext cx="21337800" cy="1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8</a:t>
            </a:r>
            <a:r>
              <a:rPr lang="en-US"/>
              <a:t>, 3, 4, 1,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3</a:t>
            </a:r>
            <a:r>
              <a:rPr lang="en-US"/>
              <a:t>, 4, 8,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4</a:t>
            </a:r>
            <a:r>
              <a:rPr lang="en-US"/>
              <a:t>, 8,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1, 2, 3</a:t>
            </a:r>
            <a:r>
              <a:rPr lang="en-US"/>
              <a:t>, </a:t>
            </a:r>
            <a:r>
              <a:rPr lang="en-US">
                <a:highlight>
                  <a:schemeClr val="accent1"/>
                </a:highlight>
              </a:rPr>
              <a:t>8</a:t>
            </a:r>
            <a:r>
              <a:rPr lang="en-US"/>
              <a:t>,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endParaRPr/>
          </a:p>
        </p:txBody>
      </p:sp>
      <p:sp>
        <p:nvSpPr>
          <p:cNvPr id="131" name="Google Shape;131;g7da5c43434_0_23"/>
          <p:cNvSpPr txBox="1">
            <a:spLocks noGrp="1"/>
          </p:cNvSpPr>
          <p:nvPr>
            <p:ph type="body" idx="3"/>
          </p:nvPr>
        </p:nvSpPr>
        <p:spPr>
          <a:xfrm>
            <a:off x="11321600" y="4721925"/>
            <a:ext cx="13595100" cy="31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dk2"/>
                </a:highlight>
              </a:rPr>
              <a:t>sorted list</a:t>
            </a:r>
            <a:endParaRPr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462"/>
              </a:buClr>
              <a:buSzPts val="7000"/>
              <a:buFont typeface="Arial"/>
              <a:buNone/>
            </a:pPr>
            <a:r>
              <a:rPr lang="en-US">
                <a:highlight>
                  <a:schemeClr val="accent1"/>
                </a:highlight>
              </a:rPr>
              <a:t>index we’re looking at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6A717D"/>
      </a:dk1>
      <a:lt1>
        <a:srgbClr val="EDEEF1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25ED17"/>
      </a:dk2>
      <a:lt2>
        <a:srgbClr val="25ED15"/>
      </a:lt2>
      <a:accent1>
        <a:srgbClr val="5890FF"/>
      </a:accent1>
      <a:accent2>
        <a:srgbClr val="FFFFFF"/>
      </a:accent2>
      <a:accent3>
        <a:srgbClr val="6BCEBB"/>
      </a:accent3>
      <a:accent4>
        <a:srgbClr val="54C7EC"/>
      </a:accent4>
      <a:accent5>
        <a:srgbClr val="F34F46"/>
      </a:accent5>
      <a:accent6>
        <a:srgbClr val="FCD87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957</Words>
  <Application>Microsoft Office PowerPoint</Application>
  <PresentationFormat>Custom</PresentationFormat>
  <Paragraphs>158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Gill Sans</vt:lpstr>
      <vt:lpstr>Merriweather Sans</vt:lpstr>
      <vt:lpstr>Arial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 Yi</cp:lastModifiedBy>
  <cp:revision>2</cp:revision>
  <dcterms:modified xsi:type="dcterms:W3CDTF">2021-09-19T19:03:15Z</dcterms:modified>
</cp:coreProperties>
</file>