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74" r:id="rId10"/>
    <p:sldId id="273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</p:sldIdLst>
  <p:sldSz cx="24384000" cy="13716000"/>
  <p:notesSz cx="6858000" cy="9144000"/>
  <p:embeddedFontLst>
    <p:embeddedFont>
      <p:font typeface="Gill Sans" panose="02010600030101010101" charset="0"/>
      <p:regular r:id="rId39"/>
      <p:bold r:id="rId40"/>
    </p:embeddedFont>
    <p:embeddedFont>
      <p:font typeface="Merriweather Sans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9" roundtripDataSignature="AMtx7mhHF6oKE2tKVvBTcFesRQhN2+m7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25" autoAdjust="0"/>
  </p:normalViewPr>
  <p:slideViewPr>
    <p:cSldViewPr snapToGrid="0" showGuides="1">
      <p:cViewPr varScale="1">
        <p:scale>
          <a:sx n="32" d="100"/>
          <a:sy n="32" d="100"/>
        </p:scale>
        <p:origin x="297" y="45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30b3d8a8e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730b3d8a8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30b3d8a8e_0_2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730b3d8a8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30b3d8a8e_0_2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730b3d8a8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30b3d8a8e_0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730b3d8a8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30b3d8a8e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730b3d8a8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30b3d8a8e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730b3d8a8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30b3d8a8e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730b3d8a8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30b3d8a8e_0_1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730b3d8a8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30b3d8a8e_0_1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730b3d8a8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30b3d8a8e_0_2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730b3d8a8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30b3d8a8e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730b3d8a8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30b3d8a8e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730b3d8a8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30b3d8a8e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30b3d8a8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30b3d8a8e_0_3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730b3d8a8e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30b3d8a8e_0_4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730b3d8a8e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730b3d8a8e_0_4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730b3d8a8e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730b3d8a8e_0_4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730b3d8a8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30b3d8a8e_0_4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g730b3d8a8e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30b3d8a8e_0_4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730b3d8a8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30b3d8a8e_0_4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730b3d8a8e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730b3d8a8e_0_5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g730b3d8a8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30b3d8a8e_0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730b3d8a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0b3d8a8e_0_2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730b3d8a8e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0b3d8a8e_0_2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30b3d8a8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0b3d8a8e_0_5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30b3d8a8e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0b3d8a8e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30b3d8a8e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30b3d8a8e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30b3d8a8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2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0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0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0b3d8a8e_0_2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Representing Trees</a:t>
            </a:r>
            <a:endParaRPr/>
          </a:p>
        </p:txBody>
      </p:sp>
      <p:sp>
        <p:nvSpPr>
          <p:cNvPr id="268" name="Google Shape;268;g730b3d8a8e_0_2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69" name="Google Shape;269;g730b3d8a8e_0_2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Tree: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b="1"/>
              <a:t>root</a:t>
            </a:r>
            <a:r>
              <a:rPr lang="en-US"/>
              <a:t> node</a:t>
            </a:r>
            <a:endParaRPr/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Node: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value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left child (node)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right (node)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30b3d8a8e_0_25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Graph Traversal</a:t>
            </a:r>
            <a:endParaRPr/>
          </a:p>
        </p:txBody>
      </p:sp>
      <p:sp>
        <p:nvSpPr>
          <p:cNvPr id="282" name="Google Shape;282;g730b3d8a8e_0_25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83" name="Google Shape;283;g730b3d8a8e_0_25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Graph traversal is the process of visiting each node </a:t>
            </a:r>
            <a:r>
              <a:rPr lang="en-US" b="1"/>
              <a:t>exactly once</a:t>
            </a:r>
            <a:endParaRPr b="1"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The most common reason we traverse a graph is for searching</a:t>
            </a:r>
            <a:endParaRPr/>
          </a:p>
          <a:p>
            <a:pPr marL="9144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instagram/facebook social graph, looking for someone specific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30b3d8a8e_0_25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Graph Search</a:t>
            </a:r>
            <a:endParaRPr/>
          </a:p>
        </p:txBody>
      </p:sp>
      <p:sp>
        <p:nvSpPr>
          <p:cNvPr id="289" name="Google Shape;289;g730b3d8a8e_0_25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90" name="Google Shape;290;g730b3d8a8e_0_25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starting at some node, can we find a specific node we’re looking for?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Depth First Search and Breadth First Search are the most common ways we do this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296" name="Google Shape;296;p8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97" name="Google Shape;297;p8"/>
          <p:cNvSpPr txBox="1">
            <a:spLocks noGrp="1"/>
          </p:cNvSpPr>
          <p:nvPr>
            <p:ph type="body" idx="3"/>
          </p:nvPr>
        </p:nvSpPr>
        <p:spPr>
          <a:xfrm>
            <a:off x="1523037" y="4821090"/>
            <a:ext cx="21337927" cy="7702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1"/>
              <a:t>Depth-first search</a:t>
            </a:r>
            <a:r>
              <a:rPr lang="en-US" b="0"/>
              <a:t> is an algorithm commonly used to find a given </a:t>
            </a:r>
            <a:r>
              <a:rPr lang="en-US"/>
              <a:t>vertex in a graph</a:t>
            </a:r>
            <a:r>
              <a:rPr lang="en-US" b="0"/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b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0"/>
              <a:t>In depth-first search, we go down one path until we hit the end, then backtrack and try another path.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311" name="Google Shape;311;p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312" name="Google Shape;312;p9"/>
          <p:cNvSpPr txBox="1">
            <a:spLocks noGrp="1"/>
          </p:cNvSpPr>
          <p:nvPr>
            <p:ph type="body" idx="3"/>
          </p:nvPr>
        </p:nvSpPr>
        <p:spPr>
          <a:xfrm>
            <a:off x="1523037" y="4821090"/>
            <a:ext cx="21337800" cy="7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1"/>
              <a:t>Depth-first search</a:t>
            </a:r>
            <a:r>
              <a:rPr lang="en-US" b="0"/>
              <a:t> can be executed </a:t>
            </a:r>
            <a:r>
              <a:rPr lang="en-US" b="1"/>
              <a:t>recursively</a:t>
            </a:r>
            <a:r>
              <a:rPr lang="en-US" b="0"/>
              <a:t> as follows: </a:t>
            </a:r>
            <a:endParaRPr/>
          </a:p>
          <a:p>
            <a:pPr marL="1234721" lvl="0" indent="-12347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 b="0"/>
              <a:t>Check the current vertex to see if it's the desired value. If so, return true.</a:t>
            </a:r>
            <a:endParaRPr/>
          </a:p>
          <a:p>
            <a:pPr marL="1234721" lvl="0" indent="-12347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AutoNum type="arabicParenR"/>
            </a:pPr>
            <a:r>
              <a:rPr lang="en-US" b="0"/>
              <a:t>Recursively run DFS on each of this vertex's child nodes and return true if one such run returns true.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5180554" y="528241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7433036" y="7112690"/>
            <a:ext cx="1270001" cy="12700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8686277" y="528241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11985356" y="528241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10519283" y="9166429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15560695" y="7112690"/>
            <a:ext cx="1270001" cy="12700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 rot="2377972">
            <a:off x="6283092" y="6278398"/>
            <a:ext cx="1291820" cy="125464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/>
          <p:nvPr/>
        </p:nvSpPr>
        <p:spPr>
          <a:xfrm rot="2377972">
            <a:off x="8588851" y="8308758"/>
            <a:ext cx="2044618" cy="125464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/>
          <p:nvPr/>
        </p:nvSpPr>
        <p:spPr>
          <a:xfrm rot="1965984">
            <a:off x="13528591" y="6230679"/>
            <a:ext cx="2044618" cy="1254642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6929002" y="5276211"/>
            <a:ext cx="1291820" cy="125464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10453347" y="5308493"/>
            <a:ext cx="1291820" cy="125464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 rot="-1487373">
            <a:off x="12182725" y="8441143"/>
            <a:ext cx="3136832" cy="1254642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 rot="833458">
            <a:off x="12118546" y="10288956"/>
            <a:ext cx="3136832" cy="1254642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15584641" y="10693476"/>
            <a:ext cx="1270001" cy="12700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30b3d8a8e_0_10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337" name="Google Shape;337;g730b3d8a8e_0_106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38" name="Google Shape;338;g730b3d8a8e_0_106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39" name="Google Shape;339;g730b3d8a8e_0_106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0" name="Google Shape;340;g730b3d8a8e_0_106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1" name="Google Shape;341;g730b3d8a8e_0_106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42" name="Google Shape;342;g730b3d8a8e_0_106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43" name="Google Shape;343;g730b3d8a8e_0_106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730b3d8a8e_0_106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730b3d8a8e_0_106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730b3d8a8e_0_106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730b3d8a8e_0_106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730b3d8a8e_0_106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730b3d8a8e_0_106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730b3d8a8e_0_106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30b3d8a8e_0_12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356" name="Google Shape;356;g730b3d8a8e_0_124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57" name="Google Shape;357;g730b3d8a8e_0_124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58" name="Google Shape;358;g730b3d8a8e_0_124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59" name="Google Shape;359;g730b3d8a8e_0_124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60" name="Google Shape;360;g730b3d8a8e_0_124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1" name="Google Shape;361;g730b3d8a8e_0_124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62" name="Google Shape;362;g730b3d8a8e_0_124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730b3d8a8e_0_124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730b3d8a8e_0_124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730b3d8a8e_0_124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730b3d8a8e_0_124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730b3d8a8e_0_124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730b3d8a8e_0_124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730b3d8a8e_0_124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30b3d8a8e_0_14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375" name="Google Shape;375;g730b3d8a8e_0_142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76" name="Google Shape;376;g730b3d8a8e_0_142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7" name="Google Shape;377;g730b3d8a8e_0_142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8" name="Google Shape;378;g730b3d8a8e_0_142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9" name="Google Shape;379;g730b3d8a8e_0_142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80" name="Google Shape;380;g730b3d8a8e_0_142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81" name="Google Shape;381;g730b3d8a8e_0_142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30b3d8a8e_0_142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730b3d8a8e_0_142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730b3d8a8e_0_142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730b3d8a8e_0_142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730b3d8a8e_0_142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730b3d8a8e_0_142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730b3d8a8e_0_142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30b3d8a8e_0_16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394" name="Google Shape;394;g730b3d8a8e_0_160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5" name="Google Shape;395;g730b3d8a8e_0_160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6" name="Google Shape;396;g730b3d8a8e_0_160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7" name="Google Shape;397;g730b3d8a8e_0_160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98" name="Google Shape;398;g730b3d8a8e_0_160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99" name="Google Shape;399;g730b3d8a8e_0_160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00" name="Google Shape;400;g730b3d8a8e_0_160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730b3d8a8e_0_160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730b3d8a8e_0_160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730b3d8a8e_0_160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730b3d8a8e_0_160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730b3d8a8e_0_160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730b3d8a8e_0_160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730b3d8a8e_0_160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Lecture 17: Graph Traversal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30b3d8a8e_0_17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413" name="Google Shape;413;g730b3d8a8e_0_178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14" name="Google Shape;414;g730b3d8a8e_0_178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15" name="Google Shape;415;g730b3d8a8e_0_178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6" name="Google Shape;416;g730b3d8a8e_0_178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17" name="Google Shape;417;g730b3d8a8e_0_178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8" name="Google Shape;418;g730b3d8a8e_0_178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19" name="Google Shape;419;g730b3d8a8e_0_178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730b3d8a8e_0_178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730b3d8a8e_0_178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730b3d8a8e_0_178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730b3d8a8e_0_178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730b3d8a8e_0_178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730b3d8a8e_0_178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730b3d8a8e_0_178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30b3d8a8e_0_19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432" name="Google Shape;432;g730b3d8a8e_0_196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33" name="Google Shape;433;g730b3d8a8e_0_196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4" name="Google Shape;434;g730b3d8a8e_0_196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5" name="Google Shape;435;g730b3d8a8e_0_196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36" name="Google Shape;436;g730b3d8a8e_0_196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37" name="Google Shape;437;g730b3d8a8e_0_196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38" name="Google Shape;438;g730b3d8a8e_0_196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730b3d8a8e_0_196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730b3d8a8e_0_196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730b3d8a8e_0_196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730b3d8a8e_0_196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730b3d8a8e_0_196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730b3d8a8e_0_196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730b3d8a8e_0_196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30b3d8a8e_0_21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451" name="Google Shape;451;g730b3d8a8e_0_214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52" name="Google Shape;452;g730b3d8a8e_0_214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53" name="Google Shape;453;g730b3d8a8e_0_214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4" name="Google Shape;454;g730b3d8a8e_0_214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5" name="Google Shape;455;g730b3d8a8e_0_214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56" name="Google Shape;456;g730b3d8a8e_0_214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57" name="Google Shape;457;g730b3d8a8e_0_214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730b3d8a8e_0_214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730b3d8a8e_0_214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730b3d8a8e_0_214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730b3d8a8e_0_214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730b3d8a8e_0_214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730b3d8a8e_0_214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730b3d8a8e_0_214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30b3d8a8e_0_23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470" name="Google Shape;470;g730b3d8a8e_0_232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1" name="Google Shape;471;g730b3d8a8e_0_232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2" name="Google Shape;472;g730b3d8a8e_0_232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3" name="Google Shape;473;g730b3d8a8e_0_232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74" name="Google Shape;474;g730b3d8a8e_0_232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5" name="Google Shape;475;g730b3d8a8e_0_232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76" name="Google Shape;476;g730b3d8a8e_0_232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730b3d8a8e_0_232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730b3d8a8e_0_232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730b3d8a8e_0_232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730b3d8a8e_0_232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730b3d8a8e_0_232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730b3d8a8e_0_232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730b3d8a8e_0_232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730b3d8a8e_0_232"/>
          <p:cNvSpPr txBox="1"/>
          <p:nvPr/>
        </p:nvSpPr>
        <p:spPr>
          <a:xfrm>
            <a:off x="11604900" y="41125"/>
            <a:ext cx="127791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4E5462"/>
                </a:solidFill>
              </a:rPr>
              <a:t>Depth-first search</a:t>
            </a:r>
            <a:r>
              <a:rPr lang="en-US" sz="3000">
                <a:solidFill>
                  <a:srgbClr val="4E5462"/>
                </a:solidFill>
              </a:rPr>
              <a:t> can be executed </a:t>
            </a:r>
            <a:r>
              <a:rPr lang="en-US" sz="3000" b="1">
                <a:solidFill>
                  <a:srgbClr val="4E5462"/>
                </a:solidFill>
              </a:rPr>
              <a:t>recursively</a:t>
            </a:r>
            <a:r>
              <a:rPr lang="en-US" sz="3000">
                <a:solidFill>
                  <a:srgbClr val="4E5462"/>
                </a:solidFill>
              </a:rPr>
              <a:t> as follows: </a:t>
            </a:r>
            <a:endParaRPr sz="3000">
              <a:solidFill>
                <a:srgbClr val="4E5462"/>
              </a:solidFill>
            </a:endParaRPr>
          </a:p>
          <a:p>
            <a:pPr marL="1234721" lvl="0" indent="-9807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3000"/>
              <a:buAutoNum type="arabicParenR"/>
            </a:pPr>
            <a:r>
              <a:rPr lang="en-US" sz="3000">
                <a:solidFill>
                  <a:srgbClr val="4E5462"/>
                </a:solidFill>
              </a:rPr>
              <a:t>Check the current vertex to see if it's the desired value. If so, return true.</a:t>
            </a:r>
            <a:endParaRPr sz="3000">
              <a:solidFill>
                <a:srgbClr val="4E5462"/>
              </a:solidFill>
            </a:endParaRPr>
          </a:p>
          <a:p>
            <a:pPr marL="1234721" lvl="0" indent="-98072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3000"/>
              <a:buAutoNum type="arabicParenR"/>
            </a:pPr>
            <a:r>
              <a:rPr lang="en-US" sz="3000">
                <a:solidFill>
                  <a:srgbClr val="4E5462"/>
                </a:solidFill>
              </a:rPr>
              <a:t>Recursively run DFS on each of this vertex's child nodes and return true if one such run returns true.</a:t>
            </a:r>
            <a:endParaRPr sz="3000">
              <a:solidFill>
                <a:srgbClr val="4E5462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4E546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body" idx="3"/>
          </p:nvPr>
        </p:nvSpPr>
        <p:spPr>
          <a:xfrm>
            <a:off x="1523037" y="4821090"/>
            <a:ext cx="213378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Breadth-first search</a:t>
            </a:r>
            <a:r>
              <a:rPr lang="en-US" b="0"/>
              <a:t> is an algorithm commonly used to find a given vertex in a tree.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 breadth-first search, we check all the neighbors before checking the neighbors’ neighbors.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730b3d8a8e_0_88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/>
          </a:p>
        </p:txBody>
      </p:sp>
      <p:sp>
        <p:nvSpPr>
          <p:cNvPr id="505" name="Google Shape;505;g730b3d8a8e_0_88"/>
          <p:cNvSpPr txBox="1">
            <a:spLocks noGrp="1"/>
          </p:cNvSpPr>
          <p:nvPr>
            <p:ph type="body" idx="3"/>
          </p:nvPr>
        </p:nvSpPr>
        <p:spPr>
          <a:xfrm>
            <a:off x="1523112" y="2655840"/>
            <a:ext cx="213378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b="1"/>
              <a:t>Breadth-first search</a:t>
            </a:r>
            <a:r>
              <a:rPr lang="en-US"/>
              <a:t> can be executed </a:t>
            </a:r>
            <a:r>
              <a:rPr lang="en-US" b="1"/>
              <a:t>non-recursively</a:t>
            </a:r>
            <a:r>
              <a:rPr lang="en-US"/>
              <a:t> as follows: </a:t>
            </a:r>
            <a:endParaRPr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Keep a queue of nodes we need to visit</a:t>
            </a:r>
            <a:endParaRPr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While the queue is not empty: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a node from the queue, if it’s the correct node, return true, if not, add all the neighbors to the queue</a:t>
            </a:r>
            <a:endParaRPr/>
          </a:p>
          <a:p>
            <a:pPr marL="457200" lvl="0" indent="-673100" algn="l" rtl="0">
              <a:spcBef>
                <a:spcPts val="0"/>
              </a:spcBef>
              <a:spcAft>
                <a:spcPts val="0"/>
              </a:spcAft>
              <a:buSzPts val="7000"/>
              <a:buAutoNum type="arabicParenR"/>
            </a:pPr>
            <a:r>
              <a:rPr lang="en-US"/>
              <a:t>If the queue is empty, we’ve looked at every node, so return false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30b3d8a8e_0_4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511" name="Google Shape;511;g730b3d8a8e_0_46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12" name="Google Shape;512;g730b3d8a8e_0_46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13" name="Google Shape;513;g730b3d8a8e_0_46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14" name="Google Shape;514;g730b3d8a8e_0_46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15" name="Google Shape;515;g730b3d8a8e_0_46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16" name="Google Shape;516;g730b3d8a8e_0_46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17" name="Google Shape;517;g730b3d8a8e_0_46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730b3d8a8e_0_46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730b3d8a8e_0_46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730b3d8a8e_0_46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730b3d8a8e_0_46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730b3d8a8e_0_46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730b3d8a8e_0_46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730b3d8a8e_0_46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30b3d8a8e_0_38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530" name="Google Shape;530;g730b3d8a8e_0_387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31" name="Google Shape;531;g730b3d8a8e_0_387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2" name="Google Shape;532;g730b3d8a8e_0_387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33" name="Google Shape;533;g730b3d8a8e_0_387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4" name="Google Shape;534;g730b3d8a8e_0_387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35" name="Google Shape;535;g730b3d8a8e_0_387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36" name="Google Shape;536;g730b3d8a8e_0_387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730b3d8a8e_0_387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730b3d8a8e_0_387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730b3d8a8e_0_387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730b3d8a8e_0_387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730b3d8a8e_0_387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730b3d8a8e_0_387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730b3d8a8e_0_387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30b3d8a8e_0_40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549" name="Google Shape;549;g730b3d8a8e_0_405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50" name="Google Shape;550;g730b3d8a8e_0_405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1" name="Google Shape;551;g730b3d8a8e_0_405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52" name="Google Shape;552;g730b3d8a8e_0_405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53" name="Google Shape;553;g730b3d8a8e_0_405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54" name="Google Shape;554;g730b3d8a8e_0_405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55" name="Google Shape;555;g730b3d8a8e_0_405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730b3d8a8e_0_405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730b3d8a8e_0_405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730b3d8a8e_0_405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730b3d8a8e_0_405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730b3d8a8e_0_405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730b3d8a8e_0_405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730b3d8a8e_0_405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30b3d8a8e_0_4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568" name="Google Shape;568;g730b3d8a8e_0_423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69" name="Google Shape;569;g730b3d8a8e_0_423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70" name="Google Shape;570;g730b3d8a8e_0_423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71" name="Google Shape;571;g730b3d8a8e_0_423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72" name="Google Shape;572;g730b3d8a8e_0_423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73" name="Google Shape;573;g730b3d8a8e_0_423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74" name="Google Shape;574;g730b3d8a8e_0_423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730b3d8a8e_0_423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730b3d8a8e_0_423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730b3d8a8e_0_423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730b3d8a8e_0_423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730b3d8a8e_0_423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730b3d8a8e_0_423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730b3d8a8e_0_423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3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 </a:t>
            </a:r>
            <a:r>
              <a:rPr lang="en-US" b="1"/>
              <a:t>graph</a:t>
            </a:r>
            <a:r>
              <a:rPr lang="en-US"/>
              <a:t> is a set of vertices V together with a set of edges E representing objects and their relationships.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730b3d8a8e_0_44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587" name="Google Shape;587;g730b3d8a8e_0_441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8" name="Google Shape;588;g730b3d8a8e_0_441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9" name="Google Shape;589;g730b3d8a8e_0_441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0" name="Google Shape;590;g730b3d8a8e_0_441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1" name="Google Shape;591;g730b3d8a8e_0_441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92" name="Google Shape;592;g730b3d8a8e_0_441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93" name="Google Shape;593;g730b3d8a8e_0_441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730b3d8a8e_0_441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730b3d8a8e_0_441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730b3d8a8e_0_441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730b3d8a8e_0_441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730b3d8a8e_0_441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730b3d8a8e_0_441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730b3d8a8e_0_441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30b3d8a8e_0_45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606" name="Google Shape;606;g730b3d8a8e_0_459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07" name="Google Shape;607;g730b3d8a8e_0_459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08" name="Google Shape;608;g730b3d8a8e_0_459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09" name="Google Shape;609;g730b3d8a8e_0_459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10" name="Google Shape;610;g730b3d8a8e_0_459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11" name="Google Shape;611;g730b3d8a8e_0_459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12" name="Google Shape;612;g730b3d8a8e_0_459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730b3d8a8e_0_459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730b3d8a8e_0_459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730b3d8a8e_0_459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730b3d8a8e_0_459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730b3d8a8e_0_459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730b3d8a8e_0_459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730b3d8a8e_0_459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30b3d8a8e_0_47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625" name="Google Shape;625;g730b3d8a8e_0_477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26" name="Google Shape;626;g730b3d8a8e_0_477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27" name="Google Shape;627;g730b3d8a8e_0_477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28" name="Google Shape;628;g730b3d8a8e_0_477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29" name="Google Shape;629;g730b3d8a8e_0_477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30" name="Google Shape;630;g730b3d8a8e_0_477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31" name="Google Shape;631;g730b3d8a8e_0_477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730b3d8a8e_0_477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730b3d8a8e_0_477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730b3d8a8e_0_477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730b3d8a8e_0_477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730b3d8a8e_0_477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730b3d8a8e_0_477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730b3d8a8e_0_477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30b3d8a8e_0_49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644" name="Google Shape;644;g730b3d8a8e_0_495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45" name="Google Shape;645;g730b3d8a8e_0_495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46" name="Google Shape;646;g730b3d8a8e_0_495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47" name="Google Shape;647;g730b3d8a8e_0_495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48" name="Google Shape;648;g730b3d8a8e_0_495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49" name="Google Shape;649;g730b3d8a8e_0_495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50" name="Google Shape;650;g730b3d8a8e_0_495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730b3d8a8e_0_495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730b3d8a8e_0_495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730b3d8a8e_0_495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730b3d8a8e_0_495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730b3d8a8e_0_495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730b3d8a8e_0_495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730b3d8a8e_0_495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30b3d8a8e_0_51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663" name="Google Shape;663;g730b3d8a8e_0_513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64" name="Google Shape;664;g730b3d8a8e_0_513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5" name="Google Shape;665;g730b3d8a8e_0_513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666" name="Google Shape;666;g730b3d8a8e_0_513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667" name="Google Shape;667;g730b3d8a8e_0_513"/>
          <p:cNvSpPr/>
          <p:nvPr/>
        </p:nvSpPr>
        <p:spPr>
          <a:xfrm>
            <a:off x="10519283" y="9166429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668" name="Google Shape;668;g730b3d8a8e_0_513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669" name="Google Shape;669;g730b3d8a8e_0_513"/>
          <p:cNvSpPr/>
          <p:nvPr/>
        </p:nvSpPr>
        <p:spPr>
          <a:xfrm rot="2378317">
            <a:off x="6282998" y="6278415"/>
            <a:ext cx="1291808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730b3d8a8e_0_513"/>
          <p:cNvSpPr/>
          <p:nvPr/>
        </p:nvSpPr>
        <p:spPr>
          <a:xfrm rot="2377807">
            <a:off x="8588832" y="8308682"/>
            <a:ext cx="2044592" cy="1254741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730b3d8a8e_0_513"/>
          <p:cNvSpPr/>
          <p:nvPr/>
        </p:nvSpPr>
        <p:spPr>
          <a:xfrm rot="1966144">
            <a:off x="13528624" y="6230783"/>
            <a:ext cx="2044695" cy="1254648"/>
          </a:xfrm>
          <a:prstGeom prst="rightArrow">
            <a:avLst>
              <a:gd name="adj1" fmla="val 50000"/>
              <a:gd name="adj2" fmla="val 46717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730b3d8a8e_0_513"/>
          <p:cNvSpPr/>
          <p:nvPr/>
        </p:nvSpPr>
        <p:spPr>
          <a:xfrm>
            <a:off x="6929002" y="5276211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730b3d8a8e_0_513"/>
          <p:cNvSpPr/>
          <p:nvPr/>
        </p:nvSpPr>
        <p:spPr>
          <a:xfrm>
            <a:off x="10453347" y="5308493"/>
            <a:ext cx="1291800" cy="1254600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730b3d8a8e_0_513"/>
          <p:cNvSpPr/>
          <p:nvPr/>
        </p:nvSpPr>
        <p:spPr>
          <a:xfrm rot="-1487289">
            <a:off x="12182810" y="8441132"/>
            <a:ext cx="3136923" cy="1254765"/>
          </a:xfrm>
          <a:prstGeom prst="rightArrow">
            <a:avLst>
              <a:gd name="adj1" fmla="val 50000"/>
              <a:gd name="adj2" fmla="val 50000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730b3d8a8e_0_513"/>
          <p:cNvSpPr/>
          <p:nvPr/>
        </p:nvSpPr>
        <p:spPr>
          <a:xfrm rot="833403">
            <a:off x="12118558" y="10288920"/>
            <a:ext cx="3136723" cy="1254689"/>
          </a:xfrm>
          <a:prstGeom prst="rightArrow">
            <a:avLst>
              <a:gd name="adj1" fmla="val 50000"/>
              <a:gd name="adj2" fmla="val 46459"/>
            </a:avLst>
          </a:prstGeom>
          <a:blipFill rotWithShape="1">
            <a:blip r:embed="rId3">
              <a:alphaModFix/>
            </a:blip>
            <a:tile tx="0" ty="0" sx="99997" sy="99997" flip="none" algn="tl"/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17D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rgbClr val="4E54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730b3d8a8e_0_513"/>
          <p:cNvSpPr/>
          <p:nvPr/>
        </p:nvSpPr>
        <p:spPr>
          <a:xfrm>
            <a:off x="15584641" y="10693476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30b3d8a8e_0_8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4266B0"/>
                </a:solidFill>
              </a:rPr>
              <a:t>DFS vs. BFS</a:t>
            </a:r>
            <a:endParaRPr dirty="0"/>
          </a:p>
        </p:txBody>
      </p:sp>
      <p:sp>
        <p:nvSpPr>
          <p:cNvPr id="682" name="Google Shape;682;g730b3d8a8e_0_8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683" name="Google Shape;683;g730b3d8a8e_0_82"/>
          <p:cNvSpPr txBox="1">
            <a:spLocks noGrp="1"/>
          </p:cNvSpPr>
          <p:nvPr>
            <p:ph type="body" idx="3"/>
          </p:nvPr>
        </p:nvSpPr>
        <p:spPr>
          <a:xfrm>
            <a:off x="1523037" y="4821090"/>
            <a:ext cx="213378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 dirty="0"/>
              <a:t>both have O(n) time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</a:pPr>
            <a:r>
              <a:rPr lang="en-US" dirty="0"/>
              <a:t>.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1;g730b3d8a8e_0_82">
            <a:extLst>
              <a:ext uri="{FF2B5EF4-FFF2-40B4-BE49-F238E27FC236}">
                <a16:creationId xmlns:a16="http://schemas.microsoft.com/office/drawing/2014/main" id="{244F64B1-C3F2-48E9-87DB-AF6D7E0BA83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08842" y="1422400"/>
            <a:ext cx="21339175" cy="5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dirty="0">
                <a:solidFill>
                  <a:srgbClr val="4266B0"/>
                </a:solidFill>
              </a:rPr>
              <a:t>DFS vs. BFS</a:t>
            </a:r>
            <a:endParaRPr dirty="0"/>
          </a:p>
        </p:txBody>
      </p:sp>
      <p:sp>
        <p:nvSpPr>
          <p:cNvPr id="6" name="Google Shape;683;g730b3d8a8e_0_82">
            <a:extLst>
              <a:ext uri="{FF2B5EF4-FFF2-40B4-BE49-F238E27FC236}">
                <a16:creationId xmlns:a16="http://schemas.microsoft.com/office/drawing/2014/main" id="{A29699EB-139E-4D90-87FA-F9777A4A5880}"/>
              </a:ext>
            </a:extLst>
          </p:cNvPr>
          <p:cNvSpPr txBox="1">
            <a:spLocks/>
          </p:cNvSpPr>
          <p:nvPr/>
        </p:nvSpPr>
        <p:spPr>
          <a:xfrm>
            <a:off x="1523037" y="4821090"/>
            <a:ext cx="213378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673100">
              <a:buFont typeface="Arial"/>
              <a:buChar char="●"/>
            </a:pPr>
            <a:r>
              <a:rPr lang="en-US" dirty="0"/>
              <a:t>If you don’t know the depth of the tree, you should use BFS for safety</a:t>
            </a:r>
          </a:p>
          <a:p>
            <a:pPr indent="-673100">
              <a:buFont typeface="Arial"/>
              <a:buChar char="●"/>
            </a:pPr>
            <a:r>
              <a:rPr lang="en-US" dirty="0"/>
              <a:t>BFS consumes more space compared with DFS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.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13064625" y="5873578"/>
            <a:ext cx="2687104" cy="1741486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" name="Google Shape;106;p7"/>
          <p:cNvCxnSpPr/>
          <p:nvPr/>
        </p:nvCxnSpPr>
        <p:spPr>
          <a:xfrm>
            <a:off x="9942285" y="5917413"/>
            <a:ext cx="2177528" cy="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7" name="Google Shape;107;p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180554" y="528241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7433036" y="7112690"/>
            <a:ext cx="1270001" cy="12700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10" name="Google Shape;110;p7"/>
          <p:cNvCxnSpPr/>
          <p:nvPr/>
        </p:nvCxnSpPr>
        <p:spPr>
          <a:xfrm>
            <a:off x="6243295" y="6375290"/>
            <a:ext cx="1245544" cy="12471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1" name="Google Shape;111;p7"/>
          <p:cNvSpPr/>
          <p:nvPr/>
        </p:nvSpPr>
        <p:spPr>
          <a:xfrm>
            <a:off x="8686277" y="528241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11985356" y="5282413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10396049" y="9297440"/>
            <a:ext cx="1270001" cy="1270001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15560695" y="7112690"/>
            <a:ext cx="1270001" cy="12700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15" name="Google Shape;115;p7"/>
          <p:cNvCxnSpPr/>
          <p:nvPr/>
        </p:nvCxnSpPr>
        <p:spPr>
          <a:xfrm>
            <a:off x="6479459" y="5917413"/>
            <a:ext cx="2177529" cy="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6" name="Google Shape;116;p7"/>
          <p:cNvCxnSpPr/>
          <p:nvPr/>
        </p:nvCxnSpPr>
        <p:spPr>
          <a:xfrm rot="10800000" flipH="1">
            <a:off x="11436731" y="6494731"/>
            <a:ext cx="1390269" cy="2950944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7" name="Google Shape;117;p7"/>
          <p:cNvCxnSpPr/>
          <p:nvPr/>
        </p:nvCxnSpPr>
        <p:spPr>
          <a:xfrm rot="10800000" flipH="1">
            <a:off x="8694240" y="6414671"/>
            <a:ext cx="3580749" cy="13652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g730b3d8a8e_0_263"/>
          <p:cNvCxnSpPr/>
          <p:nvPr/>
        </p:nvCxnSpPr>
        <p:spPr>
          <a:xfrm>
            <a:off x="13064625" y="5873578"/>
            <a:ext cx="2687100" cy="174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3" name="Google Shape;123;g730b3d8a8e_0_263"/>
          <p:cNvCxnSpPr/>
          <p:nvPr/>
        </p:nvCxnSpPr>
        <p:spPr>
          <a:xfrm>
            <a:off x="9942285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4" name="Google Shape;124;g730b3d8a8e_0_26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Usefulness of Graphs: Covid-19</a:t>
            </a:r>
            <a:endParaRPr/>
          </a:p>
        </p:txBody>
      </p:sp>
      <p:sp>
        <p:nvSpPr>
          <p:cNvPr id="125" name="Google Shape;125;g730b3d8a8e_0_263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" name="Google Shape;126;g730b3d8a8e_0_263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27" name="Google Shape;127;g730b3d8a8e_0_263"/>
          <p:cNvCxnSpPr/>
          <p:nvPr/>
        </p:nvCxnSpPr>
        <p:spPr>
          <a:xfrm>
            <a:off x="6243295" y="6375290"/>
            <a:ext cx="1245600" cy="124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8" name="Google Shape;128;g730b3d8a8e_0_263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9" name="Google Shape;129;g730b3d8a8e_0_263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0" name="Google Shape;130;g730b3d8a8e_0_263"/>
          <p:cNvSpPr/>
          <p:nvPr/>
        </p:nvSpPr>
        <p:spPr>
          <a:xfrm>
            <a:off x="10396049" y="929744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31" name="Google Shape;131;g730b3d8a8e_0_263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32" name="Google Shape;132;g730b3d8a8e_0_263"/>
          <p:cNvCxnSpPr/>
          <p:nvPr/>
        </p:nvCxnSpPr>
        <p:spPr>
          <a:xfrm>
            <a:off x="6479459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3" name="Google Shape;133;g730b3d8a8e_0_263"/>
          <p:cNvCxnSpPr/>
          <p:nvPr/>
        </p:nvCxnSpPr>
        <p:spPr>
          <a:xfrm rot="10800000" flipH="1">
            <a:off x="11436731" y="6494875"/>
            <a:ext cx="1390200" cy="295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4" name="Google Shape;134;g730b3d8a8e_0_263"/>
          <p:cNvCxnSpPr/>
          <p:nvPr/>
        </p:nvCxnSpPr>
        <p:spPr>
          <a:xfrm rot="10800000" flipH="1">
            <a:off x="8694240" y="6414621"/>
            <a:ext cx="3580800" cy="1365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g730b3d8a8e_0_279"/>
          <p:cNvCxnSpPr/>
          <p:nvPr/>
        </p:nvCxnSpPr>
        <p:spPr>
          <a:xfrm>
            <a:off x="13064625" y="5873578"/>
            <a:ext cx="2687100" cy="174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0" name="Google Shape;140;g730b3d8a8e_0_279"/>
          <p:cNvCxnSpPr/>
          <p:nvPr/>
        </p:nvCxnSpPr>
        <p:spPr>
          <a:xfrm>
            <a:off x="9942285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1" name="Google Shape;141;g730b3d8a8e_0_27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Usefulness of Graphs: Covid-19</a:t>
            </a:r>
            <a:endParaRPr/>
          </a:p>
        </p:txBody>
      </p:sp>
      <p:sp>
        <p:nvSpPr>
          <p:cNvPr id="142" name="Google Shape;142;g730b3d8a8e_0_279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" name="Google Shape;143;g730b3d8a8e_0_279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44" name="Google Shape;144;g730b3d8a8e_0_279"/>
          <p:cNvCxnSpPr/>
          <p:nvPr/>
        </p:nvCxnSpPr>
        <p:spPr>
          <a:xfrm>
            <a:off x="6243295" y="6375290"/>
            <a:ext cx="1245600" cy="124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45" name="Google Shape;145;g730b3d8a8e_0_279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6" name="Google Shape;146;g730b3d8a8e_0_279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7" name="Google Shape;147;g730b3d8a8e_0_279"/>
          <p:cNvSpPr/>
          <p:nvPr/>
        </p:nvSpPr>
        <p:spPr>
          <a:xfrm>
            <a:off x="10396049" y="929744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8" name="Google Shape;148;g730b3d8a8e_0_279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49" name="Google Shape;149;g730b3d8a8e_0_279"/>
          <p:cNvCxnSpPr/>
          <p:nvPr/>
        </p:nvCxnSpPr>
        <p:spPr>
          <a:xfrm>
            <a:off x="6479459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50" name="Google Shape;150;g730b3d8a8e_0_279"/>
          <p:cNvCxnSpPr/>
          <p:nvPr/>
        </p:nvCxnSpPr>
        <p:spPr>
          <a:xfrm rot="10800000" flipH="1">
            <a:off x="11436731" y="6494875"/>
            <a:ext cx="1390200" cy="295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51" name="Google Shape;151;g730b3d8a8e_0_279"/>
          <p:cNvCxnSpPr/>
          <p:nvPr/>
        </p:nvCxnSpPr>
        <p:spPr>
          <a:xfrm rot="10800000" flipH="1">
            <a:off x="8694240" y="6414621"/>
            <a:ext cx="3580800" cy="1365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g730b3d8a8e_0_537"/>
          <p:cNvCxnSpPr/>
          <p:nvPr/>
        </p:nvCxnSpPr>
        <p:spPr>
          <a:xfrm>
            <a:off x="13064625" y="5873578"/>
            <a:ext cx="2687100" cy="174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57" name="Google Shape;157;g730b3d8a8e_0_537"/>
          <p:cNvCxnSpPr/>
          <p:nvPr/>
        </p:nvCxnSpPr>
        <p:spPr>
          <a:xfrm>
            <a:off x="9942285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8" name="Google Shape;158;g730b3d8a8e_0_53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Usefulness of Graphs: Covid-19</a:t>
            </a:r>
            <a:endParaRPr/>
          </a:p>
        </p:txBody>
      </p:sp>
      <p:sp>
        <p:nvSpPr>
          <p:cNvPr id="159" name="Google Shape;159;g730b3d8a8e_0_537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0" name="Google Shape;160;g730b3d8a8e_0_537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1" name="Google Shape;161;g730b3d8a8e_0_537"/>
          <p:cNvCxnSpPr/>
          <p:nvPr/>
        </p:nvCxnSpPr>
        <p:spPr>
          <a:xfrm>
            <a:off x="6243295" y="6375290"/>
            <a:ext cx="1245600" cy="124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2" name="Google Shape;162;g730b3d8a8e_0_537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3" name="Google Shape;163;g730b3d8a8e_0_537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4" name="Google Shape;164;g730b3d8a8e_0_537"/>
          <p:cNvSpPr/>
          <p:nvPr/>
        </p:nvSpPr>
        <p:spPr>
          <a:xfrm>
            <a:off x="10396049" y="929744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5" name="Google Shape;165;g730b3d8a8e_0_537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66" name="Google Shape;166;g730b3d8a8e_0_537"/>
          <p:cNvCxnSpPr/>
          <p:nvPr/>
        </p:nvCxnSpPr>
        <p:spPr>
          <a:xfrm>
            <a:off x="6479459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7" name="Google Shape;167;g730b3d8a8e_0_537"/>
          <p:cNvCxnSpPr/>
          <p:nvPr/>
        </p:nvCxnSpPr>
        <p:spPr>
          <a:xfrm rot="10800000" flipH="1">
            <a:off x="11436731" y="6494875"/>
            <a:ext cx="1390200" cy="295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8" name="Google Shape;168;g730b3d8a8e_0_537"/>
          <p:cNvCxnSpPr/>
          <p:nvPr/>
        </p:nvCxnSpPr>
        <p:spPr>
          <a:xfrm rot="10800000" flipH="1">
            <a:off x="8694240" y="6414621"/>
            <a:ext cx="3580800" cy="1365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g730b3d8a8e_0_295"/>
          <p:cNvCxnSpPr/>
          <p:nvPr/>
        </p:nvCxnSpPr>
        <p:spPr>
          <a:xfrm>
            <a:off x="13064625" y="5873578"/>
            <a:ext cx="2687100" cy="174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" name="Google Shape;174;g730b3d8a8e_0_295"/>
          <p:cNvCxnSpPr/>
          <p:nvPr/>
        </p:nvCxnSpPr>
        <p:spPr>
          <a:xfrm>
            <a:off x="9942285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5" name="Google Shape;175;g730b3d8a8e_0_29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Usefulness of Graphs: Covid-19</a:t>
            </a:r>
            <a:endParaRPr/>
          </a:p>
        </p:txBody>
      </p:sp>
      <p:sp>
        <p:nvSpPr>
          <p:cNvPr id="176" name="Google Shape;176;g730b3d8a8e_0_295"/>
          <p:cNvSpPr/>
          <p:nvPr/>
        </p:nvSpPr>
        <p:spPr>
          <a:xfrm>
            <a:off x="5180554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7" name="Google Shape;177;g730b3d8a8e_0_295"/>
          <p:cNvSpPr/>
          <p:nvPr/>
        </p:nvSpPr>
        <p:spPr>
          <a:xfrm>
            <a:off x="7433036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78" name="Google Shape;178;g730b3d8a8e_0_295"/>
          <p:cNvCxnSpPr/>
          <p:nvPr/>
        </p:nvCxnSpPr>
        <p:spPr>
          <a:xfrm>
            <a:off x="6243295" y="6375290"/>
            <a:ext cx="1245600" cy="1247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9" name="Google Shape;179;g730b3d8a8e_0_295"/>
          <p:cNvSpPr/>
          <p:nvPr/>
        </p:nvSpPr>
        <p:spPr>
          <a:xfrm>
            <a:off x="8686277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0" name="Google Shape;180;g730b3d8a8e_0_295"/>
          <p:cNvSpPr/>
          <p:nvPr/>
        </p:nvSpPr>
        <p:spPr>
          <a:xfrm>
            <a:off x="11985356" y="5282413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1" name="Google Shape;181;g730b3d8a8e_0_295"/>
          <p:cNvSpPr/>
          <p:nvPr/>
        </p:nvSpPr>
        <p:spPr>
          <a:xfrm>
            <a:off x="10396049" y="929744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2" name="Google Shape;182;g730b3d8a8e_0_295"/>
          <p:cNvSpPr/>
          <p:nvPr/>
        </p:nvSpPr>
        <p:spPr>
          <a:xfrm>
            <a:off x="15560695" y="7112690"/>
            <a:ext cx="1269900" cy="1269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rial"/>
              <a:buNone/>
            </a:pPr>
            <a:r>
              <a:rPr lang="en-US" sz="7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83" name="Google Shape;183;g730b3d8a8e_0_295"/>
          <p:cNvCxnSpPr/>
          <p:nvPr/>
        </p:nvCxnSpPr>
        <p:spPr>
          <a:xfrm>
            <a:off x="6479459" y="5917413"/>
            <a:ext cx="21774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4" name="Google Shape;184;g730b3d8a8e_0_295"/>
          <p:cNvCxnSpPr/>
          <p:nvPr/>
        </p:nvCxnSpPr>
        <p:spPr>
          <a:xfrm rot="10800000" flipH="1">
            <a:off x="11436731" y="6494875"/>
            <a:ext cx="1390200" cy="295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5" name="Google Shape;185;g730b3d8a8e_0_295"/>
          <p:cNvCxnSpPr/>
          <p:nvPr/>
        </p:nvCxnSpPr>
        <p:spPr>
          <a:xfrm rot="10800000" flipH="1">
            <a:off x="8694240" y="6414621"/>
            <a:ext cx="3580800" cy="1365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30b3d8a8e_0_2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4266B0"/>
                </a:solidFill>
              </a:rPr>
              <a:t>Representing Graphs (for now)</a:t>
            </a:r>
            <a:endParaRPr/>
          </a:p>
        </p:txBody>
      </p:sp>
      <p:sp>
        <p:nvSpPr>
          <p:cNvPr id="275" name="Google Shape;275;g730b3d8a8e_0_2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76" name="Google Shape;276;g730b3d8a8e_0_2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Node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value</a:t>
            </a:r>
            <a:endParaRPr/>
          </a:p>
          <a:p>
            <a:pPr marL="457200" lvl="0" indent="-673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Char char="●"/>
            </a:pPr>
            <a:r>
              <a:rPr lang="en-US"/>
              <a:t>edges (all the nodes it’s connected to)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613</Words>
  <Application>Microsoft Office PowerPoint</Application>
  <PresentationFormat>Custom</PresentationFormat>
  <Paragraphs>232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Merriweather Sans</vt:lpstr>
      <vt:lpstr>Arial</vt:lpstr>
      <vt:lpstr>Gill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2</cp:revision>
  <dcterms:modified xsi:type="dcterms:W3CDTF">2021-11-01T00:01:37Z</dcterms:modified>
</cp:coreProperties>
</file>