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63" r:id="rId4"/>
    <p:sldId id="264" r:id="rId5"/>
    <p:sldId id="266" r:id="rId6"/>
    <p:sldId id="268" r:id="rId7"/>
    <p:sldId id="270" r:id="rId8"/>
    <p:sldId id="271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92" r:id="rId20"/>
    <p:sldId id="293" r:id="rId21"/>
    <p:sldId id="283" r:id="rId22"/>
    <p:sldId id="295" r:id="rId23"/>
    <p:sldId id="284" r:id="rId24"/>
    <p:sldId id="285" r:id="rId25"/>
    <p:sldId id="286" r:id="rId26"/>
    <p:sldId id="287" r:id="rId27"/>
    <p:sldId id="288" r:id="rId28"/>
    <p:sldId id="289" r:id="rId29"/>
    <p:sldId id="296" r:id="rId30"/>
    <p:sldId id="297" r:id="rId31"/>
  </p:sldIdLst>
  <p:sldSz cx="24384000" cy="13716000"/>
  <p:notesSz cx="6858000" cy="9144000"/>
  <p:embeddedFontLst>
    <p:embeddedFont>
      <p:font typeface="Gill Sans" panose="02010600030101010101" charset="0"/>
      <p:regular r:id="rId33"/>
      <p:bold r:id="rId34"/>
    </p:embeddedFont>
    <p:embeddedFont>
      <p:font typeface="Merriweather Sans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7" roundtripDataSignature="AMtx7mg/elmzXjSqInXmTzB07L46XnwG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34" autoAdjust="0"/>
  </p:normalViewPr>
  <p:slideViewPr>
    <p:cSldViewPr snapToGrid="0" showGuides="1">
      <p:cViewPr varScale="1">
        <p:scale>
          <a:sx n="25" d="100"/>
          <a:sy n="25" d="100"/>
        </p:scale>
        <p:origin x="819" y="9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2c7e21f6f_1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72c7e21f6f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341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c7e21f6f_1_1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2c7e21f6f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c7e21f6f_1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72c7e21f6f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 type="tx">
  <p:cSld name="TITLE_AND_BODY">
    <p:bg>
      <p:bgPr>
        <a:solidFill>
          <a:srgbClr val="E9EAE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1529823" y="5909061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  <a:defRPr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body" idx="3"/>
          </p:nvPr>
        </p:nvSpPr>
        <p:spPr>
          <a:xfrm>
            <a:off x="1529823" y="11629054"/>
            <a:ext cx="22353996" cy="6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78D9C"/>
              </a:buClr>
              <a:buSzPts val="5000"/>
              <a:buFont typeface="Arial"/>
              <a:buNone/>
              <a:defRPr sz="5000">
                <a:solidFill>
                  <a:srgbClr val="878D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E9EAE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d (Full)">
  <p:cSld name="Card (Full)">
    <p:bg>
      <p:bgPr>
        <a:solidFill>
          <a:srgbClr val="EAEAEA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3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id">
  <p:cSld name="Grid">
    <p:bg>
      <p:bgPr>
        <a:solidFill>
          <a:srgbClr val="E9EAE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44" descr="gri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stitial">
  <p:cSld name="Interstiti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body" idx="1"/>
          </p:nvPr>
        </p:nvSpPr>
        <p:spPr>
          <a:xfrm>
            <a:off x="1521833" y="6042152"/>
            <a:ext cx="21340333" cy="15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  <a:defRPr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">
  <p:cSld name="Paragraph">
    <p:bg>
      <p:bgPr>
        <a:solidFill>
          <a:srgbClr val="E9EAED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— Horizontal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 with Subtitle">
  <p:cSld name="Bullets with Subtitle">
    <p:bg>
      <p:bgPr>
        <a:solidFill>
          <a:srgbClr val="E9EAED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E9EAE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1529388" y="3806131"/>
            <a:ext cx="21337925" cy="615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s">
  <p:cSld name="Quotes">
    <p:bg>
      <p:bgPr>
        <a:solidFill>
          <a:srgbClr val="E9EAED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9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9"/>
          <p:cNvSpPr txBox="1">
            <a:spLocks noGrp="1"/>
          </p:cNvSpPr>
          <p:nvPr>
            <p:ph type="body" idx="1"/>
          </p:nvPr>
        </p:nvSpPr>
        <p:spPr>
          <a:xfrm>
            <a:off x="1534249" y="4190877"/>
            <a:ext cx="21338857" cy="53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body" idx="2"/>
          </p:nvPr>
        </p:nvSpPr>
        <p:spPr>
          <a:xfrm>
            <a:off x="1522572" y="11749991"/>
            <a:ext cx="21338855" cy="55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phs / Charts">
  <p:cSld name="Graphs / Charts">
    <p:bg>
      <p:bgPr>
        <a:solidFill>
          <a:srgbClr val="E9EAED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0"/>
          <p:cNvSpPr txBox="1">
            <a:spLocks noGrp="1"/>
          </p:cNvSpPr>
          <p:nvPr>
            <p:ph type="body" idx="1"/>
          </p:nvPr>
        </p:nvSpPr>
        <p:spPr>
          <a:xfrm>
            <a:off x="1516688" y="12443032"/>
            <a:ext cx="21341939" cy="38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B2BB"/>
              </a:buClr>
              <a:buSzPts val="3100"/>
              <a:buFont typeface="Arial"/>
              <a:buNone/>
              <a:defRPr sz="3100">
                <a:solidFill>
                  <a:srgbClr val="ADB2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">
  <p:cSld name="Code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635" cy="772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  <a:defRPr sz="6000">
                <a:solidFill>
                  <a:srgbClr val="DBD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Arial"/>
              <a:buNone/>
              <a:defRPr sz="1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6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2" descr="Facebook-06-2015-Whit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9786" y="5080000"/>
            <a:ext cx="1010442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2"/>
          <p:cNvSpPr txBox="1">
            <a:spLocks noGrp="1"/>
          </p:cNvSpPr>
          <p:nvPr>
            <p:ph type="title"/>
          </p:nvPr>
        </p:nvSpPr>
        <p:spPr>
          <a:xfrm>
            <a:off x="1733550" y="2305050"/>
            <a:ext cx="208978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body" idx="1"/>
          </p:nvPr>
        </p:nvSpPr>
        <p:spPr>
          <a:xfrm>
            <a:off x="1733550" y="7067550"/>
            <a:ext cx="20897850" cy="15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body" idx="1"/>
          </p:nvPr>
        </p:nvSpPr>
        <p:spPr>
          <a:xfrm>
            <a:off x="1529823" y="4453799"/>
            <a:ext cx="22353996" cy="298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</a:pPr>
            <a:r>
              <a:rPr lang="en-US"/>
              <a:t>CSc 2720: Data Structures and Algorithms</a:t>
            </a:r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 dirty="0"/>
              <a:t>Jun Yi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In-Order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body" idx="3"/>
          </p:nvPr>
        </p:nvSpPr>
        <p:spPr>
          <a:xfrm>
            <a:off x="1523037" y="4400960"/>
            <a:ext cx="10880700" cy="3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In-Order</a:t>
            </a:r>
            <a:endParaRPr/>
          </a:p>
          <a:p>
            <a:pPr marL="1143000" lvl="0" indent="-1143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arenR"/>
            </a:pPr>
            <a:r>
              <a:rPr lang="en-US"/>
              <a:t>Visit Left</a:t>
            </a:r>
            <a:endParaRPr/>
          </a:p>
          <a:p>
            <a:pPr marL="1143000" lvl="0" indent="-1143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arenR"/>
            </a:pPr>
            <a:r>
              <a:rPr lang="en-US"/>
              <a:t>Visit Node</a:t>
            </a:r>
            <a:endParaRPr/>
          </a:p>
          <a:p>
            <a:pPr marL="1143000" lvl="0" indent="-1143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arenR"/>
            </a:pPr>
            <a:r>
              <a:rPr lang="en-US"/>
              <a:t>Visit Right</a:t>
            </a:r>
            <a:endParaRPr/>
          </a:p>
        </p:txBody>
      </p:sp>
      <p:cxnSp>
        <p:nvCxnSpPr>
          <p:cNvPr id="227" name="Google Shape;227;p16"/>
          <p:cNvCxnSpPr/>
          <p:nvPr/>
        </p:nvCxnSpPr>
        <p:spPr>
          <a:xfrm rot="10800000">
            <a:off x="21257782" y="833706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28" name="Google Shape;228;p16"/>
          <p:cNvCxnSpPr/>
          <p:nvPr/>
        </p:nvCxnSpPr>
        <p:spPr>
          <a:xfrm rot="10800000" flipH="1">
            <a:off x="18470363" y="83370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29" name="Google Shape;229;p16"/>
          <p:cNvCxnSpPr/>
          <p:nvPr/>
        </p:nvCxnSpPr>
        <p:spPr>
          <a:xfrm rot="10800000" flipH="1">
            <a:off x="13587781" y="83370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30" name="Google Shape;230;p16"/>
          <p:cNvCxnSpPr/>
          <p:nvPr/>
        </p:nvCxnSpPr>
        <p:spPr>
          <a:xfrm rot="10800000" flipH="1">
            <a:off x="16297342" y="5435134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31" name="Google Shape;231;p16"/>
          <p:cNvCxnSpPr/>
          <p:nvPr/>
        </p:nvCxnSpPr>
        <p:spPr>
          <a:xfrm rot="10800000">
            <a:off x="19211944" y="5435133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32" name="Google Shape;232;p16"/>
          <p:cNvSpPr/>
          <p:nvPr/>
        </p:nvSpPr>
        <p:spPr>
          <a:xfrm>
            <a:off x="18287273" y="4400960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20303591" y="7396497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>
            <a:off x="15500653" y="7396497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17753134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36" name="Google Shape;236;p16"/>
          <p:cNvSpPr/>
          <p:nvPr/>
        </p:nvSpPr>
        <p:spPr>
          <a:xfrm>
            <a:off x="12852718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22367263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In-Order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body" idx="3"/>
          </p:nvPr>
        </p:nvSpPr>
        <p:spPr>
          <a:xfrm>
            <a:off x="1523037" y="4400960"/>
            <a:ext cx="10880752" cy="119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2-3-4-6-7-8</a:t>
            </a:r>
            <a:endParaRPr/>
          </a:p>
        </p:txBody>
      </p:sp>
      <p:cxnSp>
        <p:nvCxnSpPr>
          <p:cNvPr id="209" name="Google Shape;209;p17"/>
          <p:cNvCxnSpPr/>
          <p:nvPr/>
        </p:nvCxnSpPr>
        <p:spPr>
          <a:xfrm rot="10800000">
            <a:off x="21257782" y="833706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10" name="Google Shape;210;p17"/>
          <p:cNvCxnSpPr/>
          <p:nvPr/>
        </p:nvCxnSpPr>
        <p:spPr>
          <a:xfrm rot="10800000" flipH="1">
            <a:off x="18470363" y="83370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11" name="Google Shape;211;p17"/>
          <p:cNvCxnSpPr/>
          <p:nvPr/>
        </p:nvCxnSpPr>
        <p:spPr>
          <a:xfrm rot="10800000" flipH="1">
            <a:off x="13587781" y="83370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12" name="Google Shape;212;p17"/>
          <p:cNvCxnSpPr/>
          <p:nvPr/>
        </p:nvCxnSpPr>
        <p:spPr>
          <a:xfrm rot="10800000" flipH="1">
            <a:off x="16297342" y="5435134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13" name="Google Shape;213;p17"/>
          <p:cNvCxnSpPr/>
          <p:nvPr/>
        </p:nvCxnSpPr>
        <p:spPr>
          <a:xfrm rot="10800000">
            <a:off x="19211944" y="5435133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14" name="Google Shape;214;p17"/>
          <p:cNvSpPr/>
          <p:nvPr/>
        </p:nvSpPr>
        <p:spPr>
          <a:xfrm>
            <a:off x="18287273" y="4400960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20303591" y="7396497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15500653" y="7396497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17753134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12852718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22367263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2c7e21f6f_1_15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In-Order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72c7e21f6f_1_15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44" name="Google Shape;244;g72c7e21f6f_1_158"/>
          <p:cNvSpPr txBox="1">
            <a:spLocks noGrp="1"/>
          </p:cNvSpPr>
          <p:nvPr>
            <p:ph type="body" idx="3"/>
          </p:nvPr>
        </p:nvSpPr>
        <p:spPr>
          <a:xfrm>
            <a:off x="20110383" y="1452800"/>
            <a:ext cx="3526800" cy="3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In-Order</a:t>
            </a:r>
            <a:endParaRPr sz="3600"/>
          </a:p>
          <a:p>
            <a:pPr marL="1143000" lvl="0" indent="-927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3600"/>
              <a:buFont typeface="Arial"/>
              <a:buAutoNum type="arabicParenR"/>
            </a:pPr>
            <a:r>
              <a:rPr lang="en-US" sz="3600"/>
              <a:t>Visit Left</a:t>
            </a:r>
            <a:endParaRPr sz="3600"/>
          </a:p>
          <a:p>
            <a:pPr marL="1143000" lvl="0" indent="-927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3600"/>
              <a:buFont typeface="Arial"/>
              <a:buAutoNum type="arabicParenR"/>
            </a:pPr>
            <a:r>
              <a:rPr lang="en-US" sz="3600"/>
              <a:t>Visit Node</a:t>
            </a:r>
            <a:endParaRPr sz="3600"/>
          </a:p>
          <a:p>
            <a:pPr marL="1143000" lvl="0" indent="-927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3600"/>
              <a:buFont typeface="Arial"/>
              <a:buAutoNum type="arabicParenR"/>
            </a:pPr>
            <a:r>
              <a:rPr lang="en-US" sz="3600"/>
              <a:t>Visit Right</a:t>
            </a:r>
            <a:endParaRPr sz="3600"/>
          </a:p>
        </p:txBody>
      </p:sp>
      <p:cxnSp>
        <p:nvCxnSpPr>
          <p:cNvPr id="245" name="Google Shape;245;g72c7e21f6f_1_158"/>
          <p:cNvCxnSpPr/>
          <p:nvPr/>
        </p:nvCxnSpPr>
        <p:spPr>
          <a:xfrm rot="10800000">
            <a:off x="21257883" y="8337060"/>
            <a:ext cx="1499700" cy="219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46" name="Google Shape;246;g72c7e21f6f_1_158"/>
          <p:cNvCxnSpPr/>
          <p:nvPr/>
        </p:nvCxnSpPr>
        <p:spPr>
          <a:xfrm rot="10800000" flipH="1">
            <a:off x="18470363" y="8337060"/>
            <a:ext cx="2197200" cy="219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47" name="Google Shape;247;g72c7e21f6f_1_158"/>
          <p:cNvCxnSpPr/>
          <p:nvPr/>
        </p:nvCxnSpPr>
        <p:spPr>
          <a:xfrm rot="10800000" flipH="1">
            <a:off x="13587781" y="8337060"/>
            <a:ext cx="2197200" cy="219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48" name="Google Shape;248;g72c7e21f6f_1_158"/>
          <p:cNvCxnSpPr/>
          <p:nvPr/>
        </p:nvCxnSpPr>
        <p:spPr>
          <a:xfrm rot="10800000" flipH="1">
            <a:off x="16297342" y="5435125"/>
            <a:ext cx="2197200" cy="219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49" name="Google Shape;249;g72c7e21f6f_1_158"/>
          <p:cNvCxnSpPr/>
          <p:nvPr/>
        </p:nvCxnSpPr>
        <p:spPr>
          <a:xfrm rot="10800000">
            <a:off x="19212045" y="5435124"/>
            <a:ext cx="1499700" cy="219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0" name="Google Shape;250;g72c7e21f6f_1_158"/>
          <p:cNvSpPr/>
          <p:nvPr/>
        </p:nvSpPr>
        <p:spPr>
          <a:xfrm>
            <a:off x="18287273" y="440096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51" name="Google Shape;251;g72c7e21f6f_1_158"/>
          <p:cNvSpPr/>
          <p:nvPr/>
        </p:nvSpPr>
        <p:spPr>
          <a:xfrm>
            <a:off x="20303591" y="7396497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52" name="Google Shape;252;g72c7e21f6f_1_158"/>
          <p:cNvSpPr/>
          <p:nvPr/>
        </p:nvSpPr>
        <p:spPr>
          <a:xfrm>
            <a:off x="15500653" y="7396497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53" name="Google Shape;253;g72c7e21f6f_1_158"/>
          <p:cNvSpPr/>
          <p:nvPr/>
        </p:nvSpPr>
        <p:spPr>
          <a:xfrm>
            <a:off x="17753134" y="1027782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54" name="Google Shape;254;g72c7e21f6f_1_158"/>
          <p:cNvSpPr/>
          <p:nvPr/>
        </p:nvSpPr>
        <p:spPr>
          <a:xfrm>
            <a:off x="12852718" y="1027782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55" name="Google Shape;255;g72c7e21f6f_1_158"/>
          <p:cNvSpPr/>
          <p:nvPr/>
        </p:nvSpPr>
        <p:spPr>
          <a:xfrm>
            <a:off x="22367263" y="1027782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Pre-Order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4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62" name="Google Shape;262;p14"/>
          <p:cNvSpPr txBox="1">
            <a:spLocks noGrp="1"/>
          </p:cNvSpPr>
          <p:nvPr>
            <p:ph type="body" idx="3"/>
          </p:nvPr>
        </p:nvSpPr>
        <p:spPr>
          <a:xfrm>
            <a:off x="1523037" y="4400960"/>
            <a:ext cx="10880752" cy="377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0" lvl="0" indent="-1143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arenR"/>
            </a:pPr>
            <a:r>
              <a:rPr lang="en-US"/>
              <a:t>Visit Node</a:t>
            </a:r>
            <a:endParaRPr/>
          </a:p>
          <a:p>
            <a:pPr marL="1143000" lvl="0" indent="-1143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arenR"/>
            </a:pPr>
            <a:r>
              <a:rPr lang="en-US"/>
              <a:t>Visit Left</a:t>
            </a:r>
            <a:endParaRPr/>
          </a:p>
          <a:p>
            <a:pPr marL="1143000" lvl="0" indent="-1143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arenR"/>
            </a:pPr>
            <a:r>
              <a:rPr lang="en-US"/>
              <a:t>Visit Right</a:t>
            </a:r>
            <a:endParaRPr/>
          </a:p>
        </p:txBody>
      </p:sp>
      <p:cxnSp>
        <p:nvCxnSpPr>
          <p:cNvPr id="263" name="Google Shape;263;p14"/>
          <p:cNvCxnSpPr/>
          <p:nvPr/>
        </p:nvCxnSpPr>
        <p:spPr>
          <a:xfrm rot="10800000">
            <a:off x="21257782" y="833706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64" name="Google Shape;264;p14"/>
          <p:cNvCxnSpPr/>
          <p:nvPr/>
        </p:nvCxnSpPr>
        <p:spPr>
          <a:xfrm rot="10800000" flipH="1">
            <a:off x="18470363" y="83370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65" name="Google Shape;265;p14"/>
          <p:cNvCxnSpPr/>
          <p:nvPr/>
        </p:nvCxnSpPr>
        <p:spPr>
          <a:xfrm rot="10800000" flipH="1">
            <a:off x="13587781" y="83370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66" name="Google Shape;266;p14"/>
          <p:cNvCxnSpPr/>
          <p:nvPr/>
        </p:nvCxnSpPr>
        <p:spPr>
          <a:xfrm rot="10800000" flipH="1">
            <a:off x="16297342" y="5435134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67" name="Google Shape;267;p14"/>
          <p:cNvCxnSpPr/>
          <p:nvPr/>
        </p:nvCxnSpPr>
        <p:spPr>
          <a:xfrm rot="10800000">
            <a:off x="19211944" y="5435133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68" name="Google Shape;268;p14"/>
          <p:cNvSpPr/>
          <p:nvPr/>
        </p:nvSpPr>
        <p:spPr>
          <a:xfrm>
            <a:off x="18287273" y="4400960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69" name="Google Shape;269;p14"/>
          <p:cNvSpPr/>
          <p:nvPr/>
        </p:nvSpPr>
        <p:spPr>
          <a:xfrm>
            <a:off x="20303591" y="7396497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15500653" y="7396497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17753134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72" name="Google Shape;272;p14"/>
          <p:cNvSpPr/>
          <p:nvPr/>
        </p:nvSpPr>
        <p:spPr>
          <a:xfrm>
            <a:off x="12852718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3" name="Google Shape;273;p14"/>
          <p:cNvSpPr/>
          <p:nvPr/>
        </p:nvSpPr>
        <p:spPr>
          <a:xfrm>
            <a:off x="22367263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Pre-Order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body" idx="3"/>
          </p:nvPr>
        </p:nvSpPr>
        <p:spPr>
          <a:xfrm>
            <a:off x="1523037" y="4400960"/>
            <a:ext cx="10880752" cy="119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4, 3, 2, 7, 6, 8</a:t>
            </a:r>
            <a:endParaRPr/>
          </a:p>
        </p:txBody>
      </p:sp>
      <p:cxnSp>
        <p:nvCxnSpPr>
          <p:cNvPr id="281" name="Google Shape;281;p15"/>
          <p:cNvCxnSpPr/>
          <p:nvPr/>
        </p:nvCxnSpPr>
        <p:spPr>
          <a:xfrm rot="10800000">
            <a:off x="21257782" y="833706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2" name="Google Shape;282;p15"/>
          <p:cNvCxnSpPr/>
          <p:nvPr/>
        </p:nvCxnSpPr>
        <p:spPr>
          <a:xfrm rot="10800000" flipH="1">
            <a:off x="18470363" y="83370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3" name="Google Shape;283;p15"/>
          <p:cNvCxnSpPr/>
          <p:nvPr/>
        </p:nvCxnSpPr>
        <p:spPr>
          <a:xfrm rot="10800000" flipH="1">
            <a:off x="13587781" y="83370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4" name="Google Shape;284;p15"/>
          <p:cNvCxnSpPr/>
          <p:nvPr/>
        </p:nvCxnSpPr>
        <p:spPr>
          <a:xfrm rot="10800000" flipH="1">
            <a:off x="16297342" y="5435134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5" name="Google Shape;285;p15"/>
          <p:cNvCxnSpPr/>
          <p:nvPr/>
        </p:nvCxnSpPr>
        <p:spPr>
          <a:xfrm rot="10800000">
            <a:off x="19211944" y="5435133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6" name="Google Shape;286;p15"/>
          <p:cNvSpPr/>
          <p:nvPr/>
        </p:nvSpPr>
        <p:spPr>
          <a:xfrm>
            <a:off x="18287273" y="4400960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7" name="Google Shape;287;p15"/>
          <p:cNvSpPr/>
          <p:nvPr/>
        </p:nvSpPr>
        <p:spPr>
          <a:xfrm>
            <a:off x="20303591" y="7396497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15500653" y="7396497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>
            <a:off x="17753134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12852718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22367263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Post-Order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98" name="Google Shape;298;p18"/>
          <p:cNvSpPr txBox="1">
            <a:spLocks noGrp="1"/>
          </p:cNvSpPr>
          <p:nvPr>
            <p:ph type="body" idx="3"/>
          </p:nvPr>
        </p:nvSpPr>
        <p:spPr>
          <a:xfrm>
            <a:off x="1523037" y="4400960"/>
            <a:ext cx="10880752" cy="377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0" lvl="0" indent="-1143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arenR"/>
            </a:pPr>
            <a:r>
              <a:rPr lang="en-US"/>
              <a:t>Visit Left</a:t>
            </a:r>
            <a:endParaRPr/>
          </a:p>
          <a:p>
            <a:pPr marL="1143000" lvl="0" indent="-1143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arenR"/>
            </a:pPr>
            <a:r>
              <a:rPr lang="en-US"/>
              <a:t>Visit Right</a:t>
            </a:r>
            <a:endParaRPr/>
          </a:p>
          <a:p>
            <a:pPr marL="1143000" lvl="0" indent="-1143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arenR"/>
            </a:pPr>
            <a:r>
              <a:rPr lang="en-US"/>
              <a:t>Visit Node</a:t>
            </a:r>
            <a:endParaRPr/>
          </a:p>
        </p:txBody>
      </p:sp>
      <p:cxnSp>
        <p:nvCxnSpPr>
          <p:cNvPr id="299" name="Google Shape;299;p18"/>
          <p:cNvCxnSpPr/>
          <p:nvPr/>
        </p:nvCxnSpPr>
        <p:spPr>
          <a:xfrm rot="10800000">
            <a:off x="21257782" y="833706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00" name="Google Shape;300;p18"/>
          <p:cNvCxnSpPr/>
          <p:nvPr/>
        </p:nvCxnSpPr>
        <p:spPr>
          <a:xfrm rot="10800000" flipH="1">
            <a:off x="18470363" y="83370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01" name="Google Shape;301;p18"/>
          <p:cNvCxnSpPr/>
          <p:nvPr/>
        </p:nvCxnSpPr>
        <p:spPr>
          <a:xfrm rot="10800000" flipH="1">
            <a:off x="13587781" y="83370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02" name="Google Shape;302;p18"/>
          <p:cNvCxnSpPr/>
          <p:nvPr/>
        </p:nvCxnSpPr>
        <p:spPr>
          <a:xfrm rot="10800000" flipH="1">
            <a:off x="16297342" y="5435134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03" name="Google Shape;303;p18"/>
          <p:cNvCxnSpPr/>
          <p:nvPr/>
        </p:nvCxnSpPr>
        <p:spPr>
          <a:xfrm rot="10800000">
            <a:off x="19211944" y="5435133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04" name="Google Shape;304;p18"/>
          <p:cNvSpPr/>
          <p:nvPr/>
        </p:nvSpPr>
        <p:spPr>
          <a:xfrm>
            <a:off x="18287273" y="4400960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05" name="Google Shape;305;p18"/>
          <p:cNvSpPr/>
          <p:nvPr/>
        </p:nvSpPr>
        <p:spPr>
          <a:xfrm>
            <a:off x="20303591" y="7396497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>
            <a:off x="15500653" y="7396497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07" name="Google Shape;307;p18"/>
          <p:cNvSpPr/>
          <p:nvPr/>
        </p:nvSpPr>
        <p:spPr>
          <a:xfrm>
            <a:off x="17753134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>
            <a:off x="12852718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22367263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Post-Order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body" idx="3"/>
          </p:nvPr>
        </p:nvSpPr>
        <p:spPr>
          <a:xfrm>
            <a:off x="1523037" y="4400960"/>
            <a:ext cx="10880752" cy="119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2-3-6-8-7-4</a:t>
            </a:r>
            <a:endParaRPr/>
          </a:p>
        </p:txBody>
      </p:sp>
      <p:cxnSp>
        <p:nvCxnSpPr>
          <p:cNvPr id="317" name="Google Shape;317;p19"/>
          <p:cNvCxnSpPr/>
          <p:nvPr/>
        </p:nvCxnSpPr>
        <p:spPr>
          <a:xfrm rot="10800000">
            <a:off x="21257782" y="833706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18" name="Google Shape;318;p19"/>
          <p:cNvCxnSpPr/>
          <p:nvPr/>
        </p:nvCxnSpPr>
        <p:spPr>
          <a:xfrm rot="10800000" flipH="1">
            <a:off x="18470363" y="83370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19" name="Google Shape;319;p19"/>
          <p:cNvCxnSpPr/>
          <p:nvPr/>
        </p:nvCxnSpPr>
        <p:spPr>
          <a:xfrm rot="10800000" flipH="1">
            <a:off x="13587781" y="83370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20" name="Google Shape;320;p19"/>
          <p:cNvCxnSpPr/>
          <p:nvPr/>
        </p:nvCxnSpPr>
        <p:spPr>
          <a:xfrm rot="10800000" flipH="1">
            <a:off x="16297342" y="5435134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21" name="Google Shape;321;p19"/>
          <p:cNvCxnSpPr/>
          <p:nvPr/>
        </p:nvCxnSpPr>
        <p:spPr>
          <a:xfrm rot="10800000">
            <a:off x="19211944" y="5435133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2" name="Google Shape;322;p19"/>
          <p:cNvSpPr/>
          <p:nvPr/>
        </p:nvSpPr>
        <p:spPr>
          <a:xfrm>
            <a:off x="18287273" y="4400960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20303591" y="7396497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15500653" y="7396497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17753134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12852718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22367263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Level-Order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body" idx="3"/>
          </p:nvPr>
        </p:nvSpPr>
        <p:spPr>
          <a:xfrm>
            <a:off x="1523037" y="4400960"/>
            <a:ext cx="10880752" cy="24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Print each level, left to right</a:t>
            </a:r>
            <a:endParaRPr/>
          </a:p>
          <a:p>
            <a:pPr marL="1143000" lvl="0" indent="-698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  <p:cxnSp>
        <p:nvCxnSpPr>
          <p:cNvPr id="335" name="Google Shape;335;p20"/>
          <p:cNvCxnSpPr/>
          <p:nvPr/>
        </p:nvCxnSpPr>
        <p:spPr>
          <a:xfrm rot="10800000">
            <a:off x="21257782" y="833706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36" name="Google Shape;336;p20"/>
          <p:cNvCxnSpPr/>
          <p:nvPr/>
        </p:nvCxnSpPr>
        <p:spPr>
          <a:xfrm rot="10800000" flipH="1">
            <a:off x="18470363" y="83370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37" name="Google Shape;337;p20"/>
          <p:cNvCxnSpPr/>
          <p:nvPr/>
        </p:nvCxnSpPr>
        <p:spPr>
          <a:xfrm rot="10800000" flipH="1">
            <a:off x="13587781" y="83370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38" name="Google Shape;338;p20"/>
          <p:cNvCxnSpPr/>
          <p:nvPr/>
        </p:nvCxnSpPr>
        <p:spPr>
          <a:xfrm rot="10800000" flipH="1">
            <a:off x="16297342" y="5435134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39" name="Google Shape;339;p20"/>
          <p:cNvCxnSpPr/>
          <p:nvPr/>
        </p:nvCxnSpPr>
        <p:spPr>
          <a:xfrm rot="10800000">
            <a:off x="19211944" y="5435133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40" name="Google Shape;340;p20"/>
          <p:cNvSpPr/>
          <p:nvPr/>
        </p:nvSpPr>
        <p:spPr>
          <a:xfrm>
            <a:off x="18287273" y="4400960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20303591" y="7396497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15500653" y="7396497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17753134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12852718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22367263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Level-Order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52" name="Google Shape;352;p21"/>
          <p:cNvSpPr txBox="1">
            <a:spLocks noGrp="1"/>
          </p:cNvSpPr>
          <p:nvPr>
            <p:ph type="body" idx="3"/>
          </p:nvPr>
        </p:nvSpPr>
        <p:spPr>
          <a:xfrm>
            <a:off x="1491288" y="4477942"/>
            <a:ext cx="10880752" cy="119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4-3-7-2-6-8</a:t>
            </a:r>
            <a:endParaRPr/>
          </a:p>
        </p:txBody>
      </p:sp>
      <p:cxnSp>
        <p:nvCxnSpPr>
          <p:cNvPr id="353" name="Google Shape;353;p21"/>
          <p:cNvCxnSpPr/>
          <p:nvPr/>
        </p:nvCxnSpPr>
        <p:spPr>
          <a:xfrm rot="10800000">
            <a:off x="21257782" y="833706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54" name="Google Shape;354;p21"/>
          <p:cNvCxnSpPr/>
          <p:nvPr/>
        </p:nvCxnSpPr>
        <p:spPr>
          <a:xfrm rot="10800000" flipH="1">
            <a:off x="18470363" y="83370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55" name="Google Shape;355;p21"/>
          <p:cNvCxnSpPr/>
          <p:nvPr/>
        </p:nvCxnSpPr>
        <p:spPr>
          <a:xfrm rot="10800000" flipH="1">
            <a:off x="13587781" y="83370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56" name="Google Shape;356;p21"/>
          <p:cNvCxnSpPr/>
          <p:nvPr/>
        </p:nvCxnSpPr>
        <p:spPr>
          <a:xfrm rot="10800000" flipH="1">
            <a:off x="16297342" y="5435134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57" name="Google Shape;357;p21"/>
          <p:cNvCxnSpPr/>
          <p:nvPr/>
        </p:nvCxnSpPr>
        <p:spPr>
          <a:xfrm rot="10800000">
            <a:off x="19211944" y="5435133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58" name="Google Shape;358;p21"/>
          <p:cNvSpPr/>
          <p:nvPr/>
        </p:nvSpPr>
        <p:spPr>
          <a:xfrm>
            <a:off x="18287273" y="4400960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20303591" y="7396497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15500653" y="7396497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17753134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12852718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>
            <a:off x="22367263" y="102778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0;p21">
            <a:extLst>
              <a:ext uri="{FF2B5EF4-FFF2-40B4-BE49-F238E27FC236}">
                <a16:creationId xmlns:a16="http://schemas.microsoft.com/office/drawing/2014/main" id="{460BFD02-DE36-40A3-8381-349E1B7C22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 dirty="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Practices</a:t>
            </a:r>
            <a:endParaRPr sz="10000" b="0" i="0" u="none" strike="noStrike" cap="none" dirty="0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Google Shape;353;p21">
            <a:extLst>
              <a:ext uri="{FF2B5EF4-FFF2-40B4-BE49-F238E27FC236}">
                <a16:creationId xmlns:a16="http://schemas.microsoft.com/office/drawing/2014/main" id="{49D8096E-DE73-4F6F-A933-2D3D1938F428}"/>
              </a:ext>
            </a:extLst>
          </p:cNvPr>
          <p:cNvCxnSpPr/>
          <p:nvPr/>
        </p:nvCxnSpPr>
        <p:spPr>
          <a:xfrm rot="10800000">
            <a:off x="14685532" y="639396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" name="Google Shape;354;p21">
            <a:extLst>
              <a:ext uri="{FF2B5EF4-FFF2-40B4-BE49-F238E27FC236}">
                <a16:creationId xmlns:a16="http://schemas.microsoft.com/office/drawing/2014/main" id="{0CC5D89F-3187-404B-9C78-4A8B6BDA7485}"/>
              </a:ext>
            </a:extLst>
          </p:cNvPr>
          <p:cNvCxnSpPr/>
          <p:nvPr/>
        </p:nvCxnSpPr>
        <p:spPr>
          <a:xfrm rot="10800000" flipH="1">
            <a:off x="11898113" y="63939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8" name="Google Shape;355;p21">
            <a:extLst>
              <a:ext uri="{FF2B5EF4-FFF2-40B4-BE49-F238E27FC236}">
                <a16:creationId xmlns:a16="http://schemas.microsoft.com/office/drawing/2014/main" id="{354BA499-81FB-46D9-9289-C0B687330C4A}"/>
              </a:ext>
            </a:extLst>
          </p:cNvPr>
          <p:cNvCxnSpPr/>
          <p:nvPr/>
        </p:nvCxnSpPr>
        <p:spPr>
          <a:xfrm rot="10800000" flipH="1">
            <a:off x="7015531" y="639396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" name="Google Shape;356;p21">
            <a:extLst>
              <a:ext uri="{FF2B5EF4-FFF2-40B4-BE49-F238E27FC236}">
                <a16:creationId xmlns:a16="http://schemas.microsoft.com/office/drawing/2014/main" id="{B817F52E-DBA3-4ABE-B570-D099DDEFA65C}"/>
              </a:ext>
            </a:extLst>
          </p:cNvPr>
          <p:cNvCxnSpPr/>
          <p:nvPr/>
        </p:nvCxnSpPr>
        <p:spPr>
          <a:xfrm rot="10800000" flipH="1">
            <a:off x="9725092" y="3492034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" name="Google Shape;357;p21">
            <a:extLst>
              <a:ext uri="{FF2B5EF4-FFF2-40B4-BE49-F238E27FC236}">
                <a16:creationId xmlns:a16="http://schemas.microsoft.com/office/drawing/2014/main" id="{D03ADAD6-A593-4AB7-827A-10A4DC30FA20}"/>
              </a:ext>
            </a:extLst>
          </p:cNvPr>
          <p:cNvCxnSpPr/>
          <p:nvPr/>
        </p:nvCxnSpPr>
        <p:spPr>
          <a:xfrm rot="10800000">
            <a:off x="12639694" y="3492033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" name="Google Shape;358;p21">
            <a:extLst>
              <a:ext uri="{FF2B5EF4-FFF2-40B4-BE49-F238E27FC236}">
                <a16:creationId xmlns:a16="http://schemas.microsoft.com/office/drawing/2014/main" id="{3DB2B00A-A5DB-41AB-B74E-BB9BF87E3D77}"/>
              </a:ext>
            </a:extLst>
          </p:cNvPr>
          <p:cNvSpPr/>
          <p:nvPr/>
        </p:nvSpPr>
        <p:spPr>
          <a:xfrm>
            <a:off x="11715023" y="2457860"/>
            <a:ext cx="1270001" cy="1270001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dirty="0">
                <a:solidFill>
                  <a:schemeClr val="accent2"/>
                </a:solidFill>
              </a:rPr>
              <a:t>A</a:t>
            </a:r>
            <a:endParaRPr dirty="0"/>
          </a:p>
        </p:txBody>
      </p:sp>
      <p:sp>
        <p:nvSpPr>
          <p:cNvPr id="12" name="Google Shape;359;p21">
            <a:extLst>
              <a:ext uri="{FF2B5EF4-FFF2-40B4-BE49-F238E27FC236}">
                <a16:creationId xmlns:a16="http://schemas.microsoft.com/office/drawing/2014/main" id="{A0F7A49F-814B-4E71-9D04-D8ED06B458E3}"/>
              </a:ext>
            </a:extLst>
          </p:cNvPr>
          <p:cNvSpPr/>
          <p:nvPr/>
        </p:nvSpPr>
        <p:spPr>
          <a:xfrm>
            <a:off x="13731341" y="5453397"/>
            <a:ext cx="1270001" cy="1270001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dirty="0">
                <a:solidFill>
                  <a:schemeClr val="accent2"/>
                </a:solidFill>
              </a:rPr>
              <a:t>C</a:t>
            </a:r>
            <a:endParaRPr dirty="0"/>
          </a:p>
        </p:txBody>
      </p:sp>
      <p:sp>
        <p:nvSpPr>
          <p:cNvPr id="13" name="Google Shape;360;p21">
            <a:extLst>
              <a:ext uri="{FF2B5EF4-FFF2-40B4-BE49-F238E27FC236}">
                <a16:creationId xmlns:a16="http://schemas.microsoft.com/office/drawing/2014/main" id="{5C3E212F-F540-4120-BD39-AD4F286DB61D}"/>
              </a:ext>
            </a:extLst>
          </p:cNvPr>
          <p:cNvSpPr/>
          <p:nvPr/>
        </p:nvSpPr>
        <p:spPr>
          <a:xfrm>
            <a:off x="8928403" y="5453397"/>
            <a:ext cx="1270001" cy="1270001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dirty="0">
                <a:solidFill>
                  <a:schemeClr val="accent2"/>
                </a:solidFill>
              </a:rPr>
              <a:t>B</a:t>
            </a:r>
            <a:endParaRPr dirty="0"/>
          </a:p>
        </p:txBody>
      </p:sp>
      <p:sp>
        <p:nvSpPr>
          <p:cNvPr id="14" name="Google Shape;361;p21">
            <a:extLst>
              <a:ext uri="{FF2B5EF4-FFF2-40B4-BE49-F238E27FC236}">
                <a16:creationId xmlns:a16="http://schemas.microsoft.com/office/drawing/2014/main" id="{49697060-FEE5-47D2-A0A5-57884552F907}"/>
              </a:ext>
            </a:extLst>
          </p:cNvPr>
          <p:cNvSpPr/>
          <p:nvPr/>
        </p:nvSpPr>
        <p:spPr>
          <a:xfrm>
            <a:off x="11180884" y="8334729"/>
            <a:ext cx="1270001" cy="1270001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dirty="0">
                <a:solidFill>
                  <a:schemeClr val="accent2"/>
                </a:solidFill>
              </a:rPr>
              <a:t>E</a:t>
            </a:r>
            <a:endParaRPr dirty="0"/>
          </a:p>
        </p:txBody>
      </p:sp>
      <p:sp>
        <p:nvSpPr>
          <p:cNvPr id="15" name="Google Shape;362;p21">
            <a:extLst>
              <a:ext uri="{FF2B5EF4-FFF2-40B4-BE49-F238E27FC236}">
                <a16:creationId xmlns:a16="http://schemas.microsoft.com/office/drawing/2014/main" id="{B5CD5B55-3E0B-40B2-9061-93F66FC952D2}"/>
              </a:ext>
            </a:extLst>
          </p:cNvPr>
          <p:cNvSpPr/>
          <p:nvPr/>
        </p:nvSpPr>
        <p:spPr>
          <a:xfrm>
            <a:off x="6280468" y="8334729"/>
            <a:ext cx="1270001" cy="1270001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dirty="0">
                <a:solidFill>
                  <a:schemeClr val="accent2"/>
                </a:solidFill>
              </a:rPr>
              <a:t>D</a:t>
            </a:r>
            <a:endParaRPr dirty="0"/>
          </a:p>
        </p:txBody>
      </p:sp>
      <p:sp>
        <p:nvSpPr>
          <p:cNvPr id="16" name="Google Shape;363;p21">
            <a:extLst>
              <a:ext uri="{FF2B5EF4-FFF2-40B4-BE49-F238E27FC236}">
                <a16:creationId xmlns:a16="http://schemas.microsoft.com/office/drawing/2014/main" id="{AE6E591A-C638-45F8-8A6F-47FFF332FF2E}"/>
              </a:ext>
            </a:extLst>
          </p:cNvPr>
          <p:cNvSpPr/>
          <p:nvPr/>
        </p:nvSpPr>
        <p:spPr>
          <a:xfrm>
            <a:off x="15795013" y="8334729"/>
            <a:ext cx="1270001" cy="1270001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dirty="0">
                <a:solidFill>
                  <a:schemeClr val="accent2"/>
                </a:solidFill>
              </a:rPr>
              <a:t>F</a:t>
            </a:r>
            <a:endParaRPr dirty="0"/>
          </a:p>
        </p:txBody>
      </p:sp>
      <p:cxnSp>
        <p:nvCxnSpPr>
          <p:cNvPr id="17" name="Google Shape;355;p21">
            <a:extLst>
              <a:ext uri="{FF2B5EF4-FFF2-40B4-BE49-F238E27FC236}">
                <a16:creationId xmlns:a16="http://schemas.microsoft.com/office/drawing/2014/main" id="{80E9C390-DEB3-4CFD-BEA6-DF657029A35D}"/>
              </a:ext>
            </a:extLst>
          </p:cNvPr>
          <p:cNvCxnSpPr/>
          <p:nvPr/>
        </p:nvCxnSpPr>
        <p:spPr>
          <a:xfrm rot="10800000" flipH="1">
            <a:off x="4389685" y="9348299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8" name="Google Shape;355;p21">
            <a:extLst>
              <a:ext uri="{FF2B5EF4-FFF2-40B4-BE49-F238E27FC236}">
                <a16:creationId xmlns:a16="http://schemas.microsoft.com/office/drawing/2014/main" id="{356A4B78-219B-4B1C-8D73-1DBDE2EDF9C2}"/>
              </a:ext>
            </a:extLst>
          </p:cNvPr>
          <p:cNvCxnSpPr>
            <a:cxnSpLocks/>
          </p:cNvCxnSpPr>
          <p:nvPr/>
        </p:nvCxnSpPr>
        <p:spPr>
          <a:xfrm flipH="1" flipV="1">
            <a:off x="7274083" y="9433325"/>
            <a:ext cx="1385868" cy="211216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0" name="Google Shape;355;p21">
            <a:extLst>
              <a:ext uri="{FF2B5EF4-FFF2-40B4-BE49-F238E27FC236}">
                <a16:creationId xmlns:a16="http://schemas.microsoft.com/office/drawing/2014/main" id="{945A361D-9B13-473A-8C00-A8AF0DBC39CC}"/>
              </a:ext>
            </a:extLst>
          </p:cNvPr>
          <p:cNvCxnSpPr>
            <a:cxnSpLocks/>
          </p:cNvCxnSpPr>
          <p:nvPr/>
        </p:nvCxnSpPr>
        <p:spPr>
          <a:xfrm flipH="1" flipV="1">
            <a:off x="12143612" y="9447636"/>
            <a:ext cx="1416755" cy="2097854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2" name="Google Shape;362;p21">
            <a:extLst>
              <a:ext uri="{FF2B5EF4-FFF2-40B4-BE49-F238E27FC236}">
                <a16:creationId xmlns:a16="http://schemas.microsoft.com/office/drawing/2014/main" id="{88237687-53D7-450C-90F1-3ADEF0544BF1}"/>
              </a:ext>
            </a:extLst>
          </p:cNvPr>
          <p:cNvSpPr/>
          <p:nvPr/>
        </p:nvSpPr>
        <p:spPr>
          <a:xfrm>
            <a:off x="3466709" y="11289059"/>
            <a:ext cx="1270001" cy="1270001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dirty="0">
                <a:solidFill>
                  <a:schemeClr val="accent2"/>
                </a:solidFill>
              </a:rPr>
              <a:t>G</a:t>
            </a:r>
            <a:endParaRPr dirty="0"/>
          </a:p>
        </p:txBody>
      </p:sp>
      <p:sp>
        <p:nvSpPr>
          <p:cNvPr id="23" name="Google Shape;362;p21">
            <a:extLst>
              <a:ext uri="{FF2B5EF4-FFF2-40B4-BE49-F238E27FC236}">
                <a16:creationId xmlns:a16="http://schemas.microsoft.com/office/drawing/2014/main" id="{CE6C9BE6-63D3-4402-BC83-53C004129686}"/>
              </a:ext>
            </a:extLst>
          </p:cNvPr>
          <p:cNvSpPr/>
          <p:nvPr/>
        </p:nvSpPr>
        <p:spPr>
          <a:xfrm>
            <a:off x="8114126" y="11545490"/>
            <a:ext cx="1270001" cy="1270001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dirty="0">
                <a:solidFill>
                  <a:schemeClr val="accent2"/>
                </a:solidFill>
              </a:rPr>
              <a:t>H</a:t>
            </a:r>
            <a:endParaRPr dirty="0"/>
          </a:p>
        </p:txBody>
      </p:sp>
      <p:sp>
        <p:nvSpPr>
          <p:cNvPr id="24" name="Google Shape;362;p21">
            <a:extLst>
              <a:ext uri="{FF2B5EF4-FFF2-40B4-BE49-F238E27FC236}">
                <a16:creationId xmlns:a16="http://schemas.microsoft.com/office/drawing/2014/main" id="{82CBC6BC-6F24-43AC-96D3-40BC847A70B1}"/>
              </a:ext>
            </a:extLst>
          </p:cNvPr>
          <p:cNvSpPr/>
          <p:nvPr/>
        </p:nvSpPr>
        <p:spPr>
          <a:xfrm>
            <a:off x="12954184" y="11545490"/>
            <a:ext cx="1270001" cy="1270001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dirty="0">
                <a:solidFill>
                  <a:schemeClr val="accent2"/>
                </a:solidFill>
              </a:rPr>
              <a:t>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90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298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 dirty="0"/>
              <a:t>Lecture 15: BST Removal and Traversal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0B761E-714A-4A17-BB31-4C417823E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9837" y="3209924"/>
            <a:ext cx="21337925" cy="3656386"/>
          </a:xfrm>
        </p:spPr>
        <p:txBody>
          <a:bodyPr/>
          <a:lstStyle/>
          <a:p>
            <a:pPr marL="1143000" indent="-914400">
              <a:buAutoNum type="arabicPeriod"/>
            </a:pPr>
            <a:r>
              <a:rPr lang="en-US" sz="6600" dirty="0"/>
              <a:t>The node has no subtrees</a:t>
            </a:r>
          </a:p>
          <a:p>
            <a:pPr marL="1143000" indent="-914400">
              <a:buAutoNum type="arabicPeriod"/>
            </a:pPr>
            <a:r>
              <a:rPr lang="en-US" sz="6600" dirty="0"/>
              <a:t>The node has one subtree</a:t>
            </a:r>
          </a:p>
          <a:p>
            <a:pPr marL="1143000" indent="-914400">
              <a:buAutoNum type="arabicPeriod"/>
            </a:pPr>
            <a:r>
              <a:rPr lang="en-US" sz="6600" dirty="0"/>
              <a:t>The node has two subtrees</a:t>
            </a:r>
          </a:p>
        </p:txBody>
      </p:sp>
      <p:sp>
        <p:nvSpPr>
          <p:cNvPr id="5" name="Google Shape;380;p23">
            <a:extLst>
              <a:ext uri="{FF2B5EF4-FFF2-40B4-BE49-F238E27FC236}">
                <a16:creationId xmlns:a16="http://schemas.microsoft.com/office/drawing/2014/main" id="{8B850E90-1B98-4C2E-823E-BDFEB8E39E7A}"/>
              </a:ext>
            </a:extLst>
          </p:cNvPr>
          <p:cNvSpPr txBox="1">
            <a:spLocks/>
          </p:cNvSpPr>
          <p:nvPr/>
        </p:nvSpPr>
        <p:spPr>
          <a:xfrm>
            <a:off x="1319838" y="135755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4266B0"/>
              </a:buClr>
              <a:buSzPts val="10000"/>
            </a:pPr>
            <a:r>
              <a:rPr lang="en-US" sz="10000">
                <a:solidFill>
                  <a:srgbClr val="4266B0"/>
                </a:solidFill>
              </a:rPr>
              <a:t>Binary Search Trees Removal</a:t>
            </a:r>
            <a:endParaRPr lang="en-US" sz="10000" dirty="0">
              <a:solidFill>
                <a:srgbClr val="4266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61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5" name="Google Shape;375;p23"/>
          <p:cNvCxnSpPr/>
          <p:nvPr/>
        </p:nvCxnSpPr>
        <p:spPr>
          <a:xfrm rot="10800000">
            <a:off x="8901025" y="8586055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76" name="Google Shape;376;p23"/>
          <p:cNvCxnSpPr/>
          <p:nvPr/>
        </p:nvCxnSpPr>
        <p:spPr>
          <a:xfrm rot="10800000" flipH="1">
            <a:off x="6113606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77" name="Google Shape;377;p23"/>
          <p:cNvCxnSpPr/>
          <p:nvPr/>
        </p:nvCxnSpPr>
        <p:spPr>
          <a:xfrm rot="10800000" flipH="1">
            <a:off x="1231024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78" name="Google Shape;378;p23"/>
          <p:cNvCxnSpPr/>
          <p:nvPr/>
        </p:nvCxnSpPr>
        <p:spPr>
          <a:xfrm rot="10800000" flipH="1">
            <a:off x="3940585" y="5684120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79" name="Google Shape;379;p23"/>
          <p:cNvCxnSpPr/>
          <p:nvPr/>
        </p:nvCxnSpPr>
        <p:spPr>
          <a:xfrm rot="10800000">
            <a:off x="6855187" y="568411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80" name="Google Shape;380;p2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Binary Search Trees Removal</a:t>
            </a:r>
            <a:endParaRPr lang="en-US" sz="10000" b="0" i="0" u="none" strike="noStrike" cap="none" dirty="0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5930516" y="4649946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7946833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3143896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>
            <a:off x="5396377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495961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10010506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89" name="Google Shape;389;p23"/>
          <p:cNvSpPr/>
          <p:nvPr/>
        </p:nvSpPr>
        <p:spPr>
          <a:xfrm>
            <a:off x="17248428" y="7145328"/>
            <a:ext cx="1564477" cy="1000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790F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3"/>
          <p:cNvSpPr txBox="1"/>
          <p:nvPr/>
        </p:nvSpPr>
        <p:spPr>
          <a:xfrm>
            <a:off x="20031945" y="6883736"/>
            <a:ext cx="3040912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/>
          </a:p>
        </p:txBody>
      </p:sp>
      <p:sp>
        <p:nvSpPr>
          <p:cNvPr id="21" name="Google Shape;388;p23">
            <a:extLst>
              <a:ext uri="{FF2B5EF4-FFF2-40B4-BE49-F238E27FC236}">
                <a16:creationId xmlns:a16="http://schemas.microsoft.com/office/drawing/2014/main" id="{DED6F4D7-39D5-4034-A068-8DF5C56C9F83}"/>
              </a:ext>
            </a:extLst>
          </p:cNvPr>
          <p:cNvSpPr txBox="1"/>
          <p:nvPr/>
        </p:nvSpPr>
        <p:spPr>
          <a:xfrm>
            <a:off x="11834037" y="6510216"/>
            <a:ext cx="537298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9000"/>
              <a:buFont typeface="Arial"/>
              <a:buNone/>
            </a:pPr>
            <a:r>
              <a:rPr lang="en-US" sz="9000" b="0" i="0" u="none" strike="noStrike" cap="none" dirty="0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Remove the 6?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5" name="Google Shape;375;p23"/>
          <p:cNvCxnSpPr/>
          <p:nvPr/>
        </p:nvCxnSpPr>
        <p:spPr>
          <a:xfrm rot="10800000">
            <a:off x="8901025" y="8586055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76" name="Google Shape;376;p23"/>
          <p:cNvCxnSpPr/>
          <p:nvPr/>
        </p:nvCxnSpPr>
        <p:spPr>
          <a:xfrm rot="10800000" flipH="1">
            <a:off x="6113606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77" name="Google Shape;377;p23"/>
          <p:cNvCxnSpPr/>
          <p:nvPr/>
        </p:nvCxnSpPr>
        <p:spPr>
          <a:xfrm rot="10800000" flipH="1">
            <a:off x="1231024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78" name="Google Shape;378;p23"/>
          <p:cNvCxnSpPr/>
          <p:nvPr/>
        </p:nvCxnSpPr>
        <p:spPr>
          <a:xfrm rot="10800000" flipH="1">
            <a:off x="3940585" y="5684120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79" name="Google Shape;379;p23"/>
          <p:cNvCxnSpPr/>
          <p:nvPr/>
        </p:nvCxnSpPr>
        <p:spPr>
          <a:xfrm rot="10800000">
            <a:off x="6855187" y="568411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80" name="Google Shape;380;p2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Binary Search Trees Removal</a:t>
            </a:r>
            <a:endParaRPr lang="en-US" sz="10000" b="0" i="0" u="none" strike="noStrike" cap="none" dirty="0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5930516" y="4649946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7946833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3143896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>
            <a:off x="5396377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495961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10010506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88" name="Google Shape;388;p23"/>
          <p:cNvSpPr txBox="1"/>
          <p:nvPr/>
        </p:nvSpPr>
        <p:spPr>
          <a:xfrm>
            <a:off x="12344638" y="10400068"/>
            <a:ext cx="7029212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9000"/>
              <a:buFont typeface="Arial"/>
              <a:buNone/>
            </a:pPr>
            <a:r>
              <a:rPr lang="en-US" sz="9000" b="0" i="0" u="none" strike="noStrike" cap="none" dirty="0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7.Left == null</a:t>
            </a:r>
            <a:endParaRPr dirty="0"/>
          </a:p>
        </p:txBody>
      </p:sp>
      <p:sp>
        <p:nvSpPr>
          <p:cNvPr id="389" name="Google Shape;389;p23"/>
          <p:cNvSpPr/>
          <p:nvPr/>
        </p:nvSpPr>
        <p:spPr>
          <a:xfrm>
            <a:off x="17248428" y="7145328"/>
            <a:ext cx="1564477" cy="1000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790F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3"/>
          <p:cNvSpPr txBox="1"/>
          <p:nvPr/>
        </p:nvSpPr>
        <p:spPr>
          <a:xfrm>
            <a:off x="20031945" y="6883736"/>
            <a:ext cx="3040912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/>
          </a:p>
        </p:txBody>
      </p:sp>
      <p:sp>
        <p:nvSpPr>
          <p:cNvPr id="21" name="Google Shape;388;p23">
            <a:extLst>
              <a:ext uri="{FF2B5EF4-FFF2-40B4-BE49-F238E27FC236}">
                <a16:creationId xmlns:a16="http://schemas.microsoft.com/office/drawing/2014/main" id="{DED6F4D7-39D5-4034-A068-8DF5C56C9F83}"/>
              </a:ext>
            </a:extLst>
          </p:cNvPr>
          <p:cNvSpPr txBox="1"/>
          <p:nvPr/>
        </p:nvSpPr>
        <p:spPr>
          <a:xfrm>
            <a:off x="11834037" y="6510216"/>
            <a:ext cx="537298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9000"/>
              <a:buFont typeface="Arial"/>
              <a:buNone/>
            </a:pPr>
            <a:r>
              <a:rPr lang="en-US" sz="9000" b="0" i="0" u="none" strike="noStrike" cap="none" dirty="0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Remove the 6?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Google Shape;395;p24"/>
          <p:cNvCxnSpPr/>
          <p:nvPr/>
        </p:nvCxnSpPr>
        <p:spPr>
          <a:xfrm rot="10800000">
            <a:off x="8901025" y="8586055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96" name="Google Shape;396;p24"/>
          <p:cNvCxnSpPr/>
          <p:nvPr/>
        </p:nvCxnSpPr>
        <p:spPr>
          <a:xfrm rot="10800000" flipH="1">
            <a:off x="6113606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97" name="Google Shape;397;p24"/>
          <p:cNvCxnSpPr/>
          <p:nvPr/>
        </p:nvCxnSpPr>
        <p:spPr>
          <a:xfrm rot="10800000" flipH="1">
            <a:off x="1231024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98" name="Google Shape;398;p24"/>
          <p:cNvCxnSpPr/>
          <p:nvPr/>
        </p:nvCxnSpPr>
        <p:spPr>
          <a:xfrm rot="10800000" flipH="1">
            <a:off x="3940585" y="5684120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99" name="Google Shape;399;p24"/>
          <p:cNvCxnSpPr/>
          <p:nvPr/>
        </p:nvCxnSpPr>
        <p:spPr>
          <a:xfrm rot="10800000">
            <a:off x="6855187" y="568411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0" name="Google Shape;400;p2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Binary Search Trees Removal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930516" y="4649946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7946833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3143896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5396377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495961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10010506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408" name="Google Shape;408;p24"/>
          <p:cNvCxnSpPr/>
          <p:nvPr/>
        </p:nvCxnSpPr>
        <p:spPr>
          <a:xfrm rot="10800000">
            <a:off x="21414365" y="8586055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09" name="Google Shape;409;p24"/>
          <p:cNvCxnSpPr/>
          <p:nvPr/>
        </p:nvCxnSpPr>
        <p:spPr>
          <a:xfrm rot="10800000" flipH="1">
            <a:off x="13744364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10" name="Google Shape;410;p24"/>
          <p:cNvCxnSpPr/>
          <p:nvPr/>
        </p:nvCxnSpPr>
        <p:spPr>
          <a:xfrm rot="10800000" flipH="1">
            <a:off x="16453925" y="5684120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11" name="Google Shape;411;p24"/>
          <p:cNvCxnSpPr/>
          <p:nvPr/>
        </p:nvCxnSpPr>
        <p:spPr>
          <a:xfrm rot="10800000">
            <a:off x="19368527" y="568411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12" name="Google Shape;412;p24"/>
          <p:cNvSpPr/>
          <p:nvPr/>
        </p:nvSpPr>
        <p:spPr>
          <a:xfrm>
            <a:off x="18443856" y="4649946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20460173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15657236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13009301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22523845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Google Shape;421;p25"/>
          <p:cNvCxnSpPr/>
          <p:nvPr/>
        </p:nvCxnSpPr>
        <p:spPr>
          <a:xfrm rot="10800000">
            <a:off x="8901025" y="8586055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22" name="Google Shape;422;p25"/>
          <p:cNvCxnSpPr/>
          <p:nvPr/>
        </p:nvCxnSpPr>
        <p:spPr>
          <a:xfrm rot="10800000" flipH="1">
            <a:off x="1231024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23" name="Google Shape;423;p25"/>
          <p:cNvCxnSpPr/>
          <p:nvPr/>
        </p:nvCxnSpPr>
        <p:spPr>
          <a:xfrm rot="10800000" flipH="1">
            <a:off x="3940585" y="5684120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24" name="Google Shape;424;p25"/>
          <p:cNvCxnSpPr/>
          <p:nvPr/>
        </p:nvCxnSpPr>
        <p:spPr>
          <a:xfrm rot="10800000">
            <a:off x="6855187" y="568411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25" name="Google Shape;425;p2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Binary Search Trees Removal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27" name="Google Shape;427;p25"/>
          <p:cNvSpPr/>
          <p:nvPr/>
        </p:nvSpPr>
        <p:spPr>
          <a:xfrm>
            <a:off x="5930516" y="4649946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7946833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3143896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30" name="Google Shape;430;p25"/>
          <p:cNvSpPr/>
          <p:nvPr/>
        </p:nvSpPr>
        <p:spPr>
          <a:xfrm>
            <a:off x="495961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31" name="Google Shape;431;p25"/>
          <p:cNvSpPr/>
          <p:nvPr/>
        </p:nvSpPr>
        <p:spPr>
          <a:xfrm>
            <a:off x="10010506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432" name="Google Shape;432;p25"/>
          <p:cNvSpPr txBox="1"/>
          <p:nvPr/>
        </p:nvSpPr>
        <p:spPr>
          <a:xfrm>
            <a:off x="11681637" y="6357816"/>
            <a:ext cx="537298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Remove the 6?</a:t>
            </a:r>
            <a:endParaRPr/>
          </a:p>
        </p:txBody>
      </p:sp>
      <p:sp>
        <p:nvSpPr>
          <p:cNvPr id="433" name="Google Shape;433;p25"/>
          <p:cNvSpPr txBox="1"/>
          <p:nvPr/>
        </p:nvSpPr>
        <p:spPr>
          <a:xfrm>
            <a:off x="20031945" y="6883736"/>
            <a:ext cx="3040912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/>
          </a:p>
        </p:txBody>
      </p:sp>
      <p:sp>
        <p:nvSpPr>
          <p:cNvPr id="434" name="Google Shape;434;p25"/>
          <p:cNvSpPr/>
          <p:nvPr/>
        </p:nvSpPr>
        <p:spPr>
          <a:xfrm>
            <a:off x="8388079" y="12263191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25"/>
          <p:cNvCxnSpPr/>
          <p:nvPr/>
        </p:nvCxnSpPr>
        <p:spPr>
          <a:xfrm rot="10800000" flipH="1">
            <a:off x="9564480" y="11723818"/>
            <a:ext cx="836346" cy="84555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36" name="Google Shape;436;p25"/>
          <p:cNvSpPr/>
          <p:nvPr/>
        </p:nvSpPr>
        <p:spPr>
          <a:xfrm>
            <a:off x="17248428" y="7145328"/>
            <a:ext cx="1564477" cy="1000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790F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Google Shape;441;p26"/>
          <p:cNvCxnSpPr/>
          <p:nvPr/>
        </p:nvCxnSpPr>
        <p:spPr>
          <a:xfrm rot="10800000">
            <a:off x="8901025" y="8586055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42" name="Google Shape;442;p26"/>
          <p:cNvCxnSpPr/>
          <p:nvPr/>
        </p:nvCxnSpPr>
        <p:spPr>
          <a:xfrm rot="10800000" flipH="1">
            <a:off x="1231024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43" name="Google Shape;443;p26"/>
          <p:cNvCxnSpPr/>
          <p:nvPr/>
        </p:nvCxnSpPr>
        <p:spPr>
          <a:xfrm rot="10800000" flipH="1">
            <a:off x="3940585" y="5684120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44" name="Google Shape;444;p26"/>
          <p:cNvCxnSpPr/>
          <p:nvPr/>
        </p:nvCxnSpPr>
        <p:spPr>
          <a:xfrm rot="10800000">
            <a:off x="6855187" y="568411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45" name="Google Shape;445;p2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Binary Search Trees Removal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5930516" y="4649946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7946833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3143896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0" name="Google Shape;450;p26"/>
          <p:cNvSpPr/>
          <p:nvPr/>
        </p:nvSpPr>
        <p:spPr>
          <a:xfrm>
            <a:off x="495961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51" name="Google Shape;451;p26"/>
          <p:cNvSpPr/>
          <p:nvPr/>
        </p:nvSpPr>
        <p:spPr>
          <a:xfrm>
            <a:off x="10010506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452" name="Google Shape;452;p26"/>
          <p:cNvCxnSpPr/>
          <p:nvPr/>
        </p:nvCxnSpPr>
        <p:spPr>
          <a:xfrm rot="10800000" flipH="1">
            <a:off x="13744364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53" name="Google Shape;453;p26"/>
          <p:cNvCxnSpPr/>
          <p:nvPr/>
        </p:nvCxnSpPr>
        <p:spPr>
          <a:xfrm rot="10800000" flipH="1">
            <a:off x="16453925" y="5684120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54" name="Google Shape;454;p26"/>
          <p:cNvCxnSpPr/>
          <p:nvPr/>
        </p:nvCxnSpPr>
        <p:spPr>
          <a:xfrm rot="10800000">
            <a:off x="19368527" y="568411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55" name="Google Shape;455;p26"/>
          <p:cNvSpPr/>
          <p:nvPr/>
        </p:nvSpPr>
        <p:spPr>
          <a:xfrm>
            <a:off x="18443856" y="4649946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56" name="Google Shape;456;p26"/>
          <p:cNvSpPr/>
          <p:nvPr/>
        </p:nvSpPr>
        <p:spPr>
          <a:xfrm>
            <a:off x="20460173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6"/>
          <p:cNvSpPr/>
          <p:nvPr/>
        </p:nvSpPr>
        <p:spPr>
          <a:xfrm>
            <a:off x="15657236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8" name="Google Shape;458;p26"/>
          <p:cNvSpPr/>
          <p:nvPr/>
        </p:nvSpPr>
        <p:spPr>
          <a:xfrm>
            <a:off x="13009301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59" name="Google Shape;459;p26"/>
          <p:cNvCxnSpPr/>
          <p:nvPr/>
        </p:nvCxnSpPr>
        <p:spPr>
          <a:xfrm rot="10800000">
            <a:off x="8901025" y="8586055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60" name="Google Shape;460;p26"/>
          <p:cNvCxnSpPr/>
          <p:nvPr/>
        </p:nvCxnSpPr>
        <p:spPr>
          <a:xfrm rot="10800000" flipH="1">
            <a:off x="1231024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61" name="Google Shape;461;p26"/>
          <p:cNvCxnSpPr/>
          <p:nvPr/>
        </p:nvCxnSpPr>
        <p:spPr>
          <a:xfrm rot="10800000" flipH="1">
            <a:off x="3940585" y="5684120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62" name="Google Shape;462;p26"/>
          <p:cNvCxnSpPr/>
          <p:nvPr/>
        </p:nvCxnSpPr>
        <p:spPr>
          <a:xfrm rot="10800000">
            <a:off x="6855187" y="568411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63" name="Google Shape;463;p26"/>
          <p:cNvSpPr/>
          <p:nvPr/>
        </p:nvSpPr>
        <p:spPr>
          <a:xfrm>
            <a:off x="5930516" y="4649946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64" name="Google Shape;464;p26"/>
          <p:cNvSpPr/>
          <p:nvPr/>
        </p:nvSpPr>
        <p:spPr>
          <a:xfrm>
            <a:off x="7946833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6"/>
          <p:cNvSpPr/>
          <p:nvPr/>
        </p:nvSpPr>
        <p:spPr>
          <a:xfrm>
            <a:off x="3143896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66" name="Google Shape;466;p26"/>
          <p:cNvSpPr/>
          <p:nvPr/>
        </p:nvSpPr>
        <p:spPr>
          <a:xfrm>
            <a:off x="495961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67" name="Google Shape;467;p26"/>
          <p:cNvSpPr/>
          <p:nvPr/>
        </p:nvSpPr>
        <p:spPr>
          <a:xfrm>
            <a:off x="10010506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468" name="Google Shape;468;p26"/>
          <p:cNvSpPr/>
          <p:nvPr/>
        </p:nvSpPr>
        <p:spPr>
          <a:xfrm>
            <a:off x="8388079" y="12263191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26"/>
          <p:cNvCxnSpPr/>
          <p:nvPr/>
        </p:nvCxnSpPr>
        <p:spPr>
          <a:xfrm rot="10800000" flipH="1">
            <a:off x="9564480" y="11723818"/>
            <a:ext cx="836346" cy="84555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70" name="Google Shape;470;p26"/>
          <p:cNvSpPr/>
          <p:nvPr/>
        </p:nvSpPr>
        <p:spPr>
          <a:xfrm>
            <a:off x="18621006" y="10335538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26"/>
          <p:cNvCxnSpPr/>
          <p:nvPr/>
        </p:nvCxnSpPr>
        <p:spPr>
          <a:xfrm rot="10800000" flipH="1">
            <a:off x="19713856" y="8915483"/>
            <a:ext cx="1154471" cy="161133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Google Shape;476;p27"/>
          <p:cNvCxnSpPr/>
          <p:nvPr/>
        </p:nvCxnSpPr>
        <p:spPr>
          <a:xfrm rot="10800000">
            <a:off x="8901025" y="8586055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77" name="Google Shape;477;p27"/>
          <p:cNvCxnSpPr/>
          <p:nvPr/>
        </p:nvCxnSpPr>
        <p:spPr>
          <a:xfrm rot="10800000" flipH="1">
            <a:off x="6113606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78" name="Google Shape;478;p27"/>
          <p:cNvCxnSpPr/>
          <p:nvPr/>
        </p:nvCxnSpPr>
        <p:spPr>
          <a:xfrm rot="10800000" flipH="1">
            <a:off x="1231024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79" name="Google Shape;479;p27"/>
          <p:cNvCxnSpPr/>
          <p:nvPr/>
        </p:nvCxnSpPr>
        <p:spPr>
          <a:xfrm rot="10800000" flipH="1">
            <a:off x="3940585" y="5684120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80" name="Google Shape;480;p27"/>
          <p:cNvCxnSpPr/>
          <p:nvPr/>
        </p:nvCxnSpPr>
        <p:spPr>
          <a:xfrm rot="10800000">
            <a:off x="6855187" y="568411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81" name="Google Shape;481;p2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Binary Search Trees Removal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5930516" y="4649946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7946833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3143896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5396377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495961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10010506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489" name="Google Shape;489;p27"/>
          <p:cNvSpPr txBox="1"/>
          <p:nvPr/>
        </p:nvSpPr>
        <p:spPr>
          <a:xfrm>
            <a:off x="11681637" y="6357816"/>
            <a:ext cx="537298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Remove the 4?</a:t>
            </a:r>
            <a:endParaRPr/>
          </a:p>
        </p:txBody>
      </p:sp>
      <p:sp>
        <p:nvSpPr>
          <p:cNvPr id="490" name="Google Shape;490;p27"/>
          <p:cNvSpPr txBox="1"/>
          <p:nvPr/>
        </p:nvSpPr>
        <p:spPr>
          <a:xfrm>
            <a:off x="20031945" y="6883736"/>
            <a:ext cx="3040912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rgbClr val="6A717D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7248428" y="7145328"/>
            <a:ext cx="1564477" cy="1000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790F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6" name="Google Shape;496;p28"/>
          <p:cNvCxnSpPr/>
          <p:nvPr/>
        </p:nvCxnSpPr>
        <p:spPr>
          <a:xfrm rot="10800000">
            <a:off x="8901025" y="8586055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97" name="Google Shape;497;p28"/>
          <p:cNvCxnSpPr/>
          <p:nvPr/>
        </p:nvCxnSpPr>
        <p:spPr>
          <a:xfrm rot="10800000" flipH="1">
            <a:off x="6113606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98" name="Google Shape;498;p28"/>
          <p:cNvCxnSpPr/>
          <p:nvPr/>
        </p:nvCxnSpPr>
        <p:spPr>
          <a:xfrm rot="10800000" flipH="1">
            <a:off x="1231024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99" name="Google Shape;499;p28"/>
          <p:cNvCxnSpPr/>
          <p:nvPr/>
        </p:nvCxnSpPr>
        <p:spPr>
          <a:xfrm rot="10800000" flipH="1">
            <a:off x="3940585" y="5684120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00" name="Google Shape;500;p28"/>
          <p:cNvCxnSpPr/>
          <p:nvPr/>
        </p:nvCxnSpPr>
        <p:spPr>
          <a:xfrm rot="10800000">
            <a:off x="6855187" y="568411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01" name="Google Shape;501;p2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Binary Search Trees Removal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5930516" y="4649946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7946833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3143896" y="7645483"/>
            <a:ext cx="1270001" cy="1270001"/>
          </a:xfrm>
          <a:prstGeom prst="ellipse">
            <a:avLst/>
          </a:prstGeom>
          <a:solidFill>
            <a:srgbClr val="FDE7A9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06" name="Google Shape;506;p28"/>
          <p:cNvSpPr/>
          <p:nvPr/>
        </p:nvSpPr>
        <p:spPr>
          <a:xfrm>
            <a:off x="5396377" y="10526815"/>
            <a:ext cx="1270001" cy="1270001"/>
          </a:xfrm>
          <a:prstGeom prst="ellipse">
            <a:avLst/>
          </a:prstGeom>
          <a:solidFill>
            <a:srgbClr val="FDE7A9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07" name="Google Shape;507;p28"/>
          <p:cNvSpPr/>
          <p:nvPr/>
        </p:nvSpPr>
        <p:spPr>
          <a:xfrm>
            <a:off x="495961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08" name="Google Shape;508;p28"/>
          <p:cNvSpPr/>
          <p:nvPr/>
        </p:nvSpPr>
        <p:spPr>
          <a:xfrm>
            <a:off x="10010506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09" name="Google Shape;509;p28"/>
          <p:cNvSpPr txBox="1"/>
          <p:nvPr/>
        </p:nvSpPr>
        <p:spPr>
          <a:xfrm>
            <a:off x="11615351" y="5947393"/>
            <a:ext cx="12010767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Need to find either:</a:t>
            </a:r>
            <a:endParaRPr/>
          </a:p>
          <a:p>
            <a:pPr marL="1371600" marR="0" lvl="0" indent="-13716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8000"/>
              <a:buFont typeface="Arial"/>
              <a:buAutoNum type="arabicPeriod"/>
            </a:pPr>
            <a:r>
              <a:rPr lang="en-US" sz="8000" b="0" i="0" u="none" strike="noStrike" cap="none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Biggest node on the left</a:t>
            </a:r>
            <a:endParaRPr/>
          </a:p>
          <a:p>
            <a:pPr marL="1371600" marR="0" lvl="0" indent="-13716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61A"/>
              </a:buClr>
              <a:buSzPts val="8000"/>
              <a:buFont typeface="Arial"/>
              <a:buAutoNum type="arabicPeriod"/>
            </a:pPr>
            <a:r>
              <a:rPr lang="en-US" sz="8000" b="0" i="0" u="none" strike="noStrike" cap="none">
                <a:solidFill>
                  <a:srgbClr val="14161A"/>
                </a:solidFill>
                <a:latin typeface="Arial"/>
                <a:ea typeface="Arial"/>
                <a:cs typeface="Arial"/>
                <a:sym typeface="Arial"/>
              </a:rPr>
              <a:t>Smallest node on the right</a:t>
            </a:r>
            <a:endParaRPr sz="8000" b="0" i="0" u="none" strike="noStrike" cap="none">
              <a:solidFill>
                <a:srgbClr val="1416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" name="Google Shape;514;p29"/>
          <p:cNvCxnSpPr/>
          <p:nvPr/>
        </p:nvCxnSpPr>
        <p:spPr>
          <a:xfrm rot="10800000">
            <a:off x="8901025" y="8586055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15" name="Google Shape;515;p29"/>
          <p:cNvCxnSpPr/>
          <p:nvPr/>
        </p:nvCxnSpPr>
        <p:spPr>
          <a:xfrm rot="10800000" flipH="1">
            <a:off x="6113606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16" name="Google Shape;516;p29"/>
          <p:cNvCxnSpPr/>
          <p:nvPr/>
        </p:nvCxnSpPr>
        <p:spPr>
          <a:xfrm rot="10800000" flipH="1">
            <a:off x="1231024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17" name="Google Shape;517;p29"/>
          <p:cNvCxnSpPr/>
          <p:nvPr/>
        </p:nvCxnSpPr>
        <p:spPr>
          <a:xfrm rot="10800000" flipH="1">
            <a:off x="3940585" y="5684120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18" name="Google Shape;518;p29"/>
          <p:cNvCxnSpPr/>
          <p:nvPr/>
        </p:nvCxnSpPr>
        <p:spPr>
          <a:xfrm rot="10800000">
            <a:off x="6855187" y="568411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19" name="Google Shape;519;p2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Binary Search Trees Removal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5930516" y="4649946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7946833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3143896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5396377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495961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10010506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527" name="Google Shape;527;p29"/>
          <p:cNvCxnSpPr/>
          <p:nvPr/>
        </p:nvCxnSpPr>
        <p:spPr>
          <a:xfrm rot="10800000">
            <a:off x="21271255" y="8586055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28" name="Google Shape;528;p29"/>
          <p:cNvCxnSpPr/>
          <p:nvPr/>
        </p:nvCxnSpPr>
        <p:spPr>
          <a:xfrm rot="10800000" flipH="1">
            <a:off x="13601255" y="8586055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29" name="Google Shape;529;p29"/>
          <p:cNvCxnSpPr/>
          <p:nvPr/>
        </p:nvCxnSpPr>
        <p:spPr>
          <a:xfrm rot="10800000" flipH="1">
            <a:off x="16310816" y="5684120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30" name="Google Shape;530;p29"/>
          <p:cNvCxnSpPr/>
          <p:nvPr/>
        </p:nvCxnSpPr>
        <p:spPr>
          <a:xfrm rot="10800000">
            <a:off x="19225418" y="5684119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31" name="Google Shape;531;p29"/>
          <p:cNvSpPr/>
          <p:nvPr/>
        </p:nvSpPr>
        <p:spPr>
          <a:xfrm>
            <a:off x="18300747" y="4649946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20317064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15514127" y="764548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12866192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22380738" y="10526815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DCD50D-8835-4406-B5FA-0A730291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019255"/>
            <a:ext cx="23507700" cy="6496344"/>
          </a:xfrm>
          <a:prstGeom prst="rect">
            <a:avLst/>
          </a:prstGeom>
        </p:spPr>
      </p:pic>
      <p:sp>
        <p:nvSpPr>
          <p:cNvPr id="8" name="Google Shape;350;p21">
            <a:extLst>
              <a:ext uri="{FF2B5EF4-FFF2-40B4-BE49-F238E27FC236}">
                <a16:creationId xmlns:a16="http://schemas.microsoft.com/office/drawing/2014/main" id="{864E9495-B036-480B-A93B-D884C44C38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438" y="12242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 dirty="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Practices</a:t>
            </a:r>
            <a:endParaRPr sz="10000" b="0" i="0" u="none" strike="noStrike" cap="none" dirty="0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53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Binary Search Trees Review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894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A </a:t>
            </a:r>
            <a:r>
              <a:rPr lang="en-US" b="1"/>
              <a:t>binary search tree</a:t>
            </a:r>
            <a:r>
              <a:rPr lang="en-US"/>
              <a:t> is a </a:t>
            </a:r>
            <a:r>
              <a:rPr lang="en-US" b="1"/>
              <a:t>binary tree </a:t>
            </a:r>
            <a:r>
              <a:rPr lang="en-US"/>
              <a:t>(a tree where each parent node has </a:t>
            </a:r>
            <a:r>
              <a:rPr lang="en-US" b="1"/>
              <a:t>two or fewer children</a:t>
            </a:r>
            <a:r>
              <a:rPr lang="en-US"/>
              <a:t>).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A </a:t>
            </a:r>
            <a:r>
              <a:rPr lang="en-US" b="1"/>
              <a:t>binary search tree</a:t>
            </a:r>
            <a:r>
              <a:rPr lang="en-US"/>
              <a:t> also has this characteristic (ignoring duplicates): For a given node N, any node to the left is &lt; N, and any node to the right is &gt; 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D0C384-B96E-4659-A3E3-75C38E6E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5976"/>
            <a:ext cx="24277536" cy="521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3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0"/>
          <p:cNvCxnSpPr/>
          <p:nvPr/>
        </p:nvCxnSpPr>
        <p:spPr>
          <a:xfrm rot="10800000">
            <a:off x="13494288" y="7076233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1" name="Google Shape;111;p10"/>
          <p:cNvCxnSpPr/>
          <p:nvPr/>
        </p:nvCxnSpPr>
        <p:spPr>
          <a:xfrm rot="10800000" flipH="1">
            <a:off x="10706869" y="7076233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2" name="Google Shape;112;p10"/>
          <p:cNvCxnSpPr/>
          <p:nvPr/>
        </p:nvCxnSpPr>
        <p:spPr>
          <a:xfrm rot="10800000" flipH="1">
            <a:off x="5824287" y="7076233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3" name="Google Shape;113;p10"/>
          <p:cNvCxnSpPr/>
          <p:nvPr/>
        </p:nvCxnSpPr>
        <p:spPr>
          <a:xfrm rot="10800000" flipH="1">
            <a:off x="8533848" y="4174298"/>
            <a:ext cx="219719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4" name="Google Shape;114;p10"/>
          <p:cNvCxnSpPr/>
          <p:nvPr/>
        </p:nvCxnSpPr>
        <p:spPr>
          <a:xfrm rot="10800000">
            <a:off x="11448450" y="4174297"/>
            <a:ext cx="1499801" cy="21971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Binary Search Trees Review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17" name="Google Shape;117;p10"/>
          <p:cNvSpPr/>
          <p:nvPr/>
        </p:nvSpPr>
        <p:spPr>
          <a:xfrm>
            <a:off x="10523779" y="3140124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12540096" y="6135661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19" name="Google Shape;119;p10"/>
          <p:cNvSpPr/>
          <p:nvPr/>
        </p:nvSpPr>
        <p:spPr>
          <a:xfrm>
            <a:off x="7737159" y="6135661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0" name="Google Shape;120;p10"/>
          <p:cNvSpPr/>
          <p:nvPr/>
        </p:nvSpPr>
        <p:spPr>
          <a:xfrm>
            <a:off x="9989640" y="901699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1" name="Google Shape;121;p10"/>
          <p:cNvSpPr/>
          <p:nvPr/>
        </p:nvSpPr>
        <p:spPr>
          <a:xfrm>
            <a:off x="5089224" y="901699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2" name="Google Shape;122;p10"/>
          <p:cNvSpPr/>
          <p:nvPr/>
        </p:nvSpPr>
        <p:spPr>
          <a:xfrm>
            <a:off x="14603769" y="901699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c7e21f6f_1_17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Binary Search Trees: findMin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72c7e21f6f_1_17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37" name="Google Shape;137;g72c7e21f6f_1_175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89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findMin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  <p:cxnSp>
        <p:nvCxnSpPr>
          <p:cNvPr id="138" name="Google Shape;138;g72c7e21f6f_1_175"/>
          <p:cNvCxnSpPr/>
          <p:nvPr/>
        </p:nvCxnSpPr>
        <p:spPr>
          <a:xfrm rot="10800000">
            <a:off x="20783889" y="8104449"/>
            <a:ext cx="1499700" cy="219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9" name="Google Shape;139;g72c7e21f6f_1_175"/>
          <p:cNvCxnSpPr/>
          <p:nvPr/>
        </p:nvCxnSpPr>
        <p:spPr>
          <a:xfrm rot="10800000" flipH="1">
            <a:off x="17996369" y="8104449"/>
            <a:ext cx="2197200" cy="219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40" name="Google Shape;140;g72c7e21f6f_1_175"/>
          <p:cNvCxnSpPr/>
          <p:nvPr/>
        </p:nvCxnSpPr>
        <p:spPr>
          <a:xfrm rot="10800000" flipH="1">
            <a:off x="13113787" y="8104449"/>
            <a:ext cx="2197200" cy="219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41" name="Google Shape;141;g72c7e21f6f_1_175"/>
          <p:cNvCxnSpPr/>
          <p:nvPr/>
        </p:nvCxnSpPr>
        <p:spPr>
          <a:xfrm rot="10800000" flipH="1">
            <a:off x="15823348" y="5202514"/>
            <a:ext cx="2197200" cy="219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42" name="Google Shape;142;g72c7e21f6f_1_175"/>
          <p:cNvCxnSpPr/>
          <p:nvPr/>
        </p:nvCxnSpPr>
        <p:spPr>
          <a:xfrm rot="10800000">
            <a:off x="18738051" y="5202513"/>
            <a:ext cx="1499700" cy="219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3" name="Google Shape;143;g72c7e21f6f_1_175"/>
          <p:cNvSpPr/>
          <p:nvPr/>
        </p:nvSpPr>
        <p:spPr>
          <a:xfrm>
            <a:off x="17813279" y="416834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4" name="Google Shape;144;g72c7e21f6f_1_175"/>
          <p:cNvSpPr/>
          <p:nvPr/>
        </p:nvSpPr>
        <p:spPr>
          <a:xfrm>
            <a:off x="19829596" y="716388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45" name="Google Shape;145;g72c7e21f6f_1_175"/>
          <p:cNvSpPr/>
          <p:nvPr/>
        </p:nvSpPr>
        <p:spPr>
          <a:xfrm>
            <a:off x="15026659" y="716388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6" name="Google Shape;146;g72c7e21f6f_1_175"/>
          <p:cNvSpPr/>
          <p:nvPr/>
        </p:nvSpPr>
        <p:spPr>
          <a:xfrm>
            <a:off x="17279140" y="10045218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47" name="Google Shape;147;g72c7e21f6f_1_175"/>
          <p:cNvSpPr/>
          <p:nvPr/>
        </p:nvSpPr>
        <p:spPr>
          <a:xfrm>
            <a:off x="12378724" y="10045218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8" name="Google Shape;148;g72c7e21f6f_1_175"/>
          <p:cNvSpPr/>
          <p:nvPr/>
        </p:nvSpPr>
        <p:spPr>
          <a:xfrm>
            <a:off x="21893269" y="10045218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2c7e21f6f_1_20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Recursion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2c7e21f6f_1_20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62" name="Google Shape;162;g72c7e21f6f_1_205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89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contains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  <p:cxnSp>
        <p:nvCxnSpPr>
          <p:cNvPr id="163" name="Google Shape;163;g72c7e21f6f_1_205"/>
          <p:cNvCxnSpPr/>
          <p:nvPr/>
        </p:nvCxnSpPr>
        <p:spPr>
          <a:xfrm rot="10800000">
            <a:off x="20783889" y="8104449"/>
            <a:ext cx="1499700" cy="219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64" name="Google Shape;164;g72c7e21f6f_1_205"/>
          <p:cNvCxnSpPr/>
          <p:nvPr/>
        </p:nvCxnSpPr>
        <p:spPr>
          <a:xfrm rot="10800000" flipH="1">
            <a:off x="17996369" y="8104449"/>
            <a:ext cx="2197200" cy="219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65" name="Google Shape;165;g72c7e21f6f_1_205"/>
          <p:cNvCxnSpPr/>
          <p:nvPr/>
        </p:nvCxnSpPr>
        <p:spPr>
          <a:xfrm rot="10800000" flipH="1">
            <a:off x="13113787" y="8104449"/>
            <a:ext cx="2197200" cy="219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66" name="Google Shape;166;g72c7e21f6f_1_205"/>
          <p:cNvCxnSpPr/>
          <p:nvPr/>
        </p:nvCxnSpPr>
        <p:spPr>
          <a:xfrm rot="10800000" flipH="1">
            <a:off x="15823348" y="5202514"/>
            <a:ext cx="2197200" cy="219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67" name="Google Shape;167;g72c7e21f6f_1_205"/>
          <p:cNvCxnSpPr/>
          <p:nvPr/>
        </p:nvCxnSpPr>
        <p:spPr>
          <a:xfrm rot="10800000">
            <a:off x="18738051" y="5202513"/>
            <a:ext cx="1499700" cy="219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8" name="Google Shape;168;g72c7e21f6f_1_205"/>
          <p:cNvSpPr/>
          <p:nvPr/>
        </p:nvSpPr>
        <p:spPr>
          <a:xfrm>
            <a:off x="17813279" y="416834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69" name="Google Shape;169;g72c7e21f6f_1_205"/>
          <p:cNvSpPr/>
          <p:nvPr/>
        </p:nvSpPr>
        <p:spPr>
          <a:xfrm>
            <a:off x="19829596" y="716388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70" name="Google Shape;170;g72c7e21f6f_1_205"/>
          <p:cNvSpPr/>
          <p:nvPr/>
        </p:nvSpPr>
        <p:spPr>
          <a:xfrm>
            <a:off x="15026659" y="716388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71" name="Google Shape;171;g72c7e21f6f_1_205"/>
          <p:cNvSpPr/>
          <p:nvPr/>
        </p:nvSpPr>
        <p:spPr>
          <a:xfrm>
            <a:off x="17279140" y="10045218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72" name="Google Shape;172;g72c7e21f6f_1_205"/>
          <p:cNvSpPr/>
          <p:nvPr/>
        </p:nvSpPr>
        <p:spPr>
          <a:xfrm>
            <a:off x="12378724" y="10045218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3" name="Google Shape;173;g72c7e21f6f_1_205"/>
          <p:cNvSpPr/>
          <p:nvPr/>
        </p:nvSpPr>
        <p:spPr>
          <a:xfrm>
            <a:off x="21893269" y="10045218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Tree Traversal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3"/>
          </p:nvPr>
        </p:nvSpPr>
        <p:spPr>
          <a:xfrm>
            <a:off x="1523037" y="4400960"/>
            <a:ext cx="21337925" cy="894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b="1"/>
              <a:t>Tree Traversal </a:t>
            </a:r>
            <a:r>
              <a:rPr lang="en-US"/>
              <a:t>is the process of visiting each node </a:t>
            </a:r>
            <a:r>
              <a:rPr lang="en-US" b="1"/>
              <a:t>exactly once</a:t>
            </a:r>
            <a:r>
              <a:rPr lang="en-US"/>
              <a:t>. Different methods of traversal are classified in the order in which nodes are visited.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We will be working with our usual BSTs today, but these algorithms can apply to any trees (and if you extend it…graphs)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Types of Traversal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body" idx="3"/>
          </p:nvPr>
        </p:nvSpPr>
        <p:spPr>
          <a:xfrm>
            <a:off x="1523037" y="4400960"/>
            <a:ext cx="21337925" cy="636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Unlike LinkedLists or Arrays, which are typically traversed front to back or back to front, Trees can be traversed in a variety of ways.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Depth-First Order: Pre-Order, In-Order, Post-Order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Breadth-First Order: Level-Order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Types of Traversal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body" idx="3"/>
          </p:nvPr>
        </p:nvSpPr>
        <p:spPr>
          <a:xfrm>
            <a:off x="1523037" y="4400960"/>
            <a:ext cx="21337925" cy="507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There are many use cases for traversal: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	- If your tree is not a BST, this could be how you search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	- Relevant (for the homework): how you can represent a tree as an array, and vice versa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6A717D"/>
      </a:dk1>
      <a:lt1>
        <a:srgbClr val="EDEEF1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534</Words>
  <Application>Microsoft Office PowerPoint</Application>
  <PresentationFormat>Custom</PresentationFormat>
  <Paragraphs>228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Merriweather Sans</vt:lpstr>
      <vt:lpstr>Arial</vt:lpstr>
      <vt:lpstr>Gill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 Yi</cp:lastModifiedBy>
  <cp:revision>6</cp:revision>
  <dcterms:modified xsi:type="dcterms:W3CDTF">2021-11-02T21:31:42Z</dcterms:modified>
</cp:coreProperties>
</file>