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24384000" cy="13716000"/>
  <p:notesSz cx="6858000" cy="9144000"/>
  <p:embeddedFontLst>
    <p:embeddedFont>
      <p:font typeface="Gill Sans" panose="02010600030101010101" charset="0"/>
      <p:regular r:id="rId30"/>
      <p:bold r:id="rId31"/>
    </p:embeddedFont>
    <p:embeddedFont>
      <p:font typeface="Merriweather Sans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gAtUZLFaa3bryK09D8LvbhU3a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f35e6675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0f35e66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f35e6675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0f35e6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f35e6675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0f35e667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f35e6675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0f35e66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f35e6675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70f35e667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1f92cdf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11f92cd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f35e6675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0f35e66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f35e6675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70f35e66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3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</a:t>
            </a:r>
            <a:r>
              <a:rPr lang="en-US" altLang="zh-CN" dirty="0"/>
              <a:t>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f35e6675_0_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lang="en-US" sz="10000">
                <a:solidFill>
                  <a:srgbClr val="4266B0"/>
                </a:solidFill>
              </a:rPr>
              <a:t>Maps</a:t>
            </a:r>
            <a:endParaRPr/>
          </a:p>
        </p:txBody>
      </p:sp>
      <p:sp>
        <p:nvSpPr>
          <p:cNvPr id="127" name="Google Shape;127;g70f35e6675_0_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8" name="Google Shape;128;g70f35e6675_0_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Pros: O(1) CRUD operations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Cons: not ordered in anyway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dirty="0" err="1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HashSets</a:t>
            </a:r>
            <a:endParaRPr dirty="0"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3"/>
          </p:nvPr>
        </p:nvSpPr>
        <p:spPr>
          <a:xfrm>
            <a:off x="1554787" y="2729160"/>
            <a:ext cx="213379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A </a:t>
            </a:r>
            <a:r>
              <a:rPr lang="en-US" b="1" dirty="0"/>
              <a:t>HashSet</a:t>
            </a:r>
            <a:r>
              <a:rPr lang="en-US" sz="7000" dirty="0"/>
              <a:t> is built based </a:t>
            </a:r>
            <a:r>
              <a:rPr lang="en-US" dirty="0"/>
              <a:t>on</a:t>
            </a:r>
            <a:r>
              <a:rPr lang="en-US" sz="7000" dirty="0"/>
              <a:t> HashMap </a:t>
            </a:r>
            <a:r>
              <a:rPr lang="en-US" dirty="0"/>
              <a:t>that don’t save duplicate value.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All the new elements will share an “Object” data type and this new element will work as “Key”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94A96-AF7A-4CC7-8B83-46823B1E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23" y="8187109"/>
            <a:ext cx="11278228" cy="2769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30AD8-15BA-409D-A50C-AD24F4156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517" y="11243513"/>
            <a:ext cx="14058640" cy="12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17: Hashing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 HashMap is designed in such a way that the CRUD operations run in constant time. How can we achieve this?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HashMap &lt;&gt; array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17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An array has constant-time access. Thus, if we find a way to implement a HashMap using an array of elements, we can achieve constant-time access for the whole HashMap.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 </a:t>
            </a:r>
            <a:r>
              <a:rPr lang="en-US" b="1"/>
              <a:t>hash function</a:t>
            </a:r>
            <a:r>
              <a:rPr lang="en-US" sz="7000"/>
              <a:t> is a function that maps an object to an </a:t>
            </a:r>
            <a:r>
              <a:rPr lang="en-US"/>
              <a:t>index</a:t>
            </a:r>
            <a:r>
              <a:rPr lang="en-US" sz="7000"/>
              <a:t>. We can use these to map students to array indices in such a way that we can easily look them up again.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Recall our ideas for mapping students' names to numbers.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f35e6675_0_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67" name="Google Shape;167;g70f35e6675_0_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8" name="Google Shape;168;g70f35e6675_0_1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ex: hashing names into Array of length 7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hash function: name → length of name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Rachel →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Alaya → 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Alec → 4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Array: [“”, “”, “”, “”, “Alec”, “Alaya”, “Rachel”]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f35e6675_0_3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74" name="Google Shape;174;g70f35e6675_0_3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5" name="Google Shape;175;g70f35e6675_0_33"/>
          <p:cNvSpPr txBox="1">
            <a:spLocks noGrp="1"/>
          </p:cNvSpPr>
          <p:nvPr>
            <p:ph type="body" idx="3"/>
          </p:nvPr>
        </p:nvSpPr>
        <p:spPr>
          <a:xfrm>
            <a:off x="1529400" y="4821107"/>
            <a:ext cx="21337800" cy="8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Two problems: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 b="1"/>
              <a:t>what about names too long? ex: Nicholas → 8</a:t>
            </a:r>
            <a:endParaRPr b="1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two names of same length? Ilka, Alec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f35e6675_0_3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81" name="Google Shape;181;g70f35e6675_0_3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2" name="Google Shape;182;g70f35e6675_0_39"/>
          <p:cNvSpPr txBox="1">
            <a:spLocks noGrp="1"/>
          </p:cNvSpPr>
          <p:nvPr>
            <p:ph type="body" idx="3"/>
          </p:nvPr>
        </p:nvSpPr>
        <p:spPr>
          <a:xfrm>
            <a:off x="1529400" y="4821107"/>
            <a:ext cx="21337800" cy="8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what about names too long? ex: Nicholas → 8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mod your hash function by the size of the array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mod by n, it results in a number between 0 and n-1, being within range of the array indices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f35e6675_0_4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88" name="Google Shape;188;g70f35e6675_0_4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9" name="Google Shape;189;g70f35e6675_0_45"/>
          <p:cNvSpPr txBox="1">
            <a:spLocks noGrp="1"/>
          </p:cNvSpPr>
          <p:nvPr>
            <p:ph type="body" idx="3"/>
          </p:nvPr>
        </p:nvSpPr>
        <p:spPr>
          <a:xfrm>
            <a:off x="1529400" y="4821107"/>
            <a:ext cx="21337800" cy="8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Nicholas → 8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8 % 7 =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Array: [“”, “Nicholas”, “”, “”, “Alec”, “Alaya”, “Rachel”]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1f92cdfa_0_0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HashMaps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f35e6675_0_5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 Functions</a:t>
            </a:r>
            <a:endParaRPr/>
          </a:p>
        </p:txBody>
      </p:sp>
      <p:sp>
        <p:nvSpPr>
          <p:cNvPr id="195" name="Google Shape;195;g70f35e6675_0_5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6" name="Google Shape;196;g70f35e6675_0_51"/>
          <p:cNvSpPr txBox="1">
            <a:spLocks noGrp="1"/>
          </p:cNvSpPr>
          <p:nvPr>
            <p:ph type="body" idx="3"/>
          </p:nvPr>
        </p:nvSpPr>
        <p:spPr>
          <a:xfrm>
            <a:off x="1529400" y="4821107"/>
            <a:ext cx="21337800" cy="8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Two problems: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what about names too long? ex: Nicholas → 8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 b="1"/>
              <a:t>two names of same length? Ilka, Alec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Chaining – value in our map will be a linked list of all objects that hashed to that value</a:t>
            </a:r>
            <a:endParaRPr/>
          </a:p>
          <a:p>
            <a:pPr marL="1143000" lvl="0" indent="-698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1143000" lvl="0" indent="-698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There are other ways to handle collisions, but we won’t worry about that for this class.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f35e6675_0_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endParaRPr/>
          </a:p>
        </p:txBody>
      </p:sp>
      <p:sp>
        <p:nvSpPr>
          <p:cNvPr id="209" name="Google Shape;209;g70f35e6675_0_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0" name="Google Shape;210;g70f35e6675_0_1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pic>
        <p:nvPicPr>
          <p:cNvPr id="211" name="Google Shape;211;g70f35e667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924" y="730725"/>
            <a:ext cx="10886600" cy="12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What happens if two objects end up in the same slot?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What does this do to our time complexity?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With a bad hashing function (imagine all items got hashed to the same value), our lookup time is O(n).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Load Factor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Load factor = N/M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Where M is the size of the array (table), and N is the number of keys that have been inserted in the table.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Too low, lot of space for few elements (Wasted space)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Too high, lots of elements for little space (Collisions)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Let’s write our own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MyHashMap – Backed by an arraylist of size 5.</a:t>
            </a:r>
            <a:br>
              <a:rPr lang="en-US"/>
            </a:br>
            <a:r>
              <a:rPr lang="en-US"/>
              <a:t>Key,Value = Student Name, int grade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Using chaining for our collision handling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Let’s write our own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Let’s map it out – what will our hashing function be?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Turn String into array of characters – add up char values, and then mod by 5.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Suppose I want to give everyone a function mapping their full name to a number from 0 to 39. I want as many people in the class to have a unique number as possible.. What might such a function look like?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89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Suppose I want to give everyone a function mapping their full name to a number from 0 to 39. I want as many people in the class to have a unique number as possible.. What might such a function look like?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Simple example: # of letters in one's name.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What’s a limitation that arrays</a:t>
            </a:r>
            <a:r>
              <a:rPr lang="zh-CN" altLang="en-US" dirty="0"/>
              <a:t>， </a:t>
            </a:r>
            <a:r>
              <a:rPr lang="en-US" altLang="zh-CN" dirty="0"/>
              <a:t>BST, and</a:t>
            </a:r>
            <a:r>
              <a:rPr lang="en-US" dirty="0"/>
              <a:t> linked lists have when we want to search a value?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Hint: what if I was trying to find a specific value?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42E36-5A7B-46B9-8BED-A140AE955A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529388" y="4821090"/>
            <a:ext cx="21337925" cy="5170646"/>
          </a:xfrm>
        </p:spPr>
        <p:txBody>
          <a:bodyPr/>
          <a:lstStyle/>
          <a:p>
            <a:r>
              <a:rPr lang="en-US" dirty="0"/>
              <a:t>Array: find a value using index O(1)</a:t>
            </a:r>
          </a:p>
          <a:p>
            <a:r>
              <a:rPr lang="en-US" dirty="0"/>
              <a:t>          find a specific value O(n)</a:t>
            </a:r>
          </a:p>
          <a:p>
            <a:r>
              <a:rPr lang="en-US" dirty="0"/>
              <a:t>Linked list: O(N)</a:t>
            </a:r>
          </a:p>
          <a:p>
            <a:r>
              <a:rPr lang="en-US" dirty="0"/>
              <a:t>BST: O(log(n))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62DA4-DBBA-4C4F-BEFE-8FB6E1354680}"/>
              </a:ext>
            </a:extLst>
          </p:cNvPr>
          <p:cNvSpPr txBox="1"/>
          <p:nvPr/>
        </p:nvSpPr>
        <p:spPr>
          <a:xfrm>
            <a:off x="1529388" y="1945262"/>
            <a:ext cx="21924170" cy="22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What’s a limitation that arrays</a:t>
            </a:r>
            <a:r>
              <a:rPr lang="zh-CN" altLang="en-US" sz="6000" dirty="0"/>
              <a:t>， </a:t>
            </a:r>
            <a:r>
              <a:rPr lang="en-US" altLang="zh-CN" sz="6000" dirty="0"/>
              <a:t>BST, and</a:t>
            </a:r>
            <a:r>
              <a:rPr lang="en-US" sz="6000" dirty="0"/>
              <a:t> linked lists have when we want to search a value?</a:t>
            </a:r>
          </a:p>
        </p:txBody>
      </p:sp>
    </p:spTree>
    <p:extLst>
      <p:ext uri="{BB962C8B-B14F-4D97-AF65-F5344CB8AC3E}">
        <p14:creationId xmlns:p14="http://schemas.microsoft.com/office/powerpoint/2010/main" val="291697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Maps &amp; Hashing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 </a:t>
            </a:r>
            <a:r>
              <a:rPr lang="en-US" b="1"/>
              <a:t>map</a:t>
            </a:r>
            <a:r>
              <a:rPr lang="en-US" sz="7000"/>
              <a:t> is a key-value store. This is known as a </a:t>
            </a:r>
            <a:r>
              <a:rPr lang="en-US" b="1"/>
              <a:t>dictionary</a:t>
            </a:r>
            <a:r>
              <a:rPr lang="en-US" sz="7000"/>
              <a:t> in some languages, and an </a:t>
            </a:r>
            <a:r>
              <a:rPr lang="en-US" b="1"/>
              <a:t>associative array</a:t>
            </a:r>
            <a:r>
              <a:rPr lang="en-US" sz="7000"/>
              <a:t> in others.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</a:t>
            </a:r>
            <a:r>
              <a:rPr lang="en-US"/>
              <a:t> student → grades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HashMaps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3"/>
          </p:nvPr>
        </p:nvSpPr>
        <p:spPr>
          <a:xfrm>
            <a:off x="1523037" y="4863620"/>
            <a:ext cx="213379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A </a:t>
            </a:r>
            <a:r>
              <a:rPr lang="en-US" b="1" dirty="0"/>
              <a:t>HashMap</a:t>
            </a:r>
            <a:r>
              <a:rPr lang="en-US" dirty="0"/>
              <a:t> is the most common way to implement a map. It allows for </a:t>
            </a:r>
            <a:r>
              <a:rPr lang="en-US" b="1" dirty="0"/>
              <a:t>constant-time</a:t>
            </a:r>
            <a:r>
              <a:rPr lang="en-US" dirty="0"/>
              <a:t> CRUD operations.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794</Words>
  <Application>Microsoft Office PowerPoint</Application>
  <PresentationFormat>Custom</PresentationFormat>
  <Paragraphs>94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Gill Sans</vt:lpstr>
      <vt:lpstr>Merriweather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5</cp:revision>
  <dcterms:modified xsi:type="dcterms:W3CDTF">2021-11-15T15:12:51Z</dcterms:modified>
</cp:coreProperties>
</file>