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24384000" cy="13716000"/>
  <p:notesSz cx="6858000" cy="9144000"/>
  <p:embeddedFontLst>
    <p:embeddedFont>
      <p:font typeface="Gill Sans" panose="02010600030101010101" charset="0"/>
      <p:regular r:id="rId55"/>
      <p:bold r:id="rId56"/>
    </p:embeddedFont>
    <p:embeddedFont>
      <p:font typeface="Merriweather Sans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9" roundtripDataSignature="AMtx7mhDIjG4EZZkWaM0ssVi930Di7vi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32" d="100"/>
          <a:sy n="32" d="100"/>
        </p:scale>
        <p:origin x="297" y="4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9a629ac0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 = items.length</a:t>
            </a:r>
            <a:endParaRPr/>
          </a:p>
        </p:txBody>
      </p:sp>
      <p:sp>
        <p:nvSpPr>
          <p:cNvPr id="160" name="Google Shape;160;g6e9a629ac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9a629ac0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6e9a629a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9a629ac0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6e9a629a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9a629ac0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6e9a629a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9a629ac0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6e9a629ac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9a629ac0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6e9a629ac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5fb0c8e0_0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d5fb0c8e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5fb0c8e0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7d5fb0c8e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5fb0c8e0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7d5fb0c8e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5fb0c8e0_0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7d5fb0c8e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5fb0c8e0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7d5fb0c8e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d5fb0c8e0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7d5fb0c8e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5fb0c8e0_0_5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d5fb0c8e0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5fb0c8e0_0_5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d5fb0c8e0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d5fb0c8e0_0_5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7d5fb0c8e0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d5fb0c8e0_0_5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7d5fb0c8e0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d5fb0c8e0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7d5fb0c8e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d5fb0c8e0_0_1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7d5fb0c8e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d5fb0c8e0_0_6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7d5fb0c8e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d5fb0c8e0_0_6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formalize what this means,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closest function that models that growth is log(n) so O(log(n))</a:t>
            </a:r>
            <a:endParaRPr/>
          </a:p>
        </p:txBody>
      </p:sp>
      <p:sp>
        <p:nvSpPr>
          <p:cNvPr id="293" name="Google Shape;293;g7d5fb0c8e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56c4662c_0_4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run time: how long things take to run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doesn’t matter what you code on computer,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doesn’t matter what programming language you use!</a:t>
            </a:r>
            <a:endParaRPr/>
          </a:p>
        </p:txBody>
      </p:sp>
      <p:sp>
        <p:nvSpPr>
          <p:cNvPr id="106" name="Google Shape;106;g6e56c4662c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d5fb0c8e0_0_6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7d5fb0c8e0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d5fb0c8e0_0_3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d5fb0c8e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d5fb0c8e0_0_3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7d5fb0c8e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5fb0c8e0_0_3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7d5fb0c8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d5fb0c8e0_0_3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7d5fb0c8e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d5fb0c8e0_0_5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7d5fb0c8e0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d5fb0c8e0_0_7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7d5fb0c8e0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d5fb0c8e0_0_7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7d5fb0c8e0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d5fb0c8e0_0_7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7d5fb0c8e0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d5fb0c8e0_0_7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7d5fb0c8e0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56c4662c_0_5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formalize what this means</a:t>
            </a:r>
            <a:endParaRPr/>
          </a:p>
        </p:txBody>
      </p:sp>
      <p:sp>
        <p:nvSpPr>
          <p:cNvPr id="113" name="Google Shape;113;g6e56c4662c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d5fb0c8e0_0_7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7d5fb0c8e0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d5fb0c8e0_0_7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7d5fb0c8e0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d5fb0c8e0_0_5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7d5fb0c8e0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d5fb0c8e0_0_6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7d5fb0c8e0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d5fb0c8e0_0_7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7d5fb0c8e0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d5fb0c8e0_0_7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7d5fb0c8e0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d5fb0c8e0_0_7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7d5fb0c8e0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d5fb0c8e0_0_7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7d5fb0c8e0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d5fb0c8e0_0_7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7d5fb0c8e0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d5fb0c8e0_0_7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7d5fb0c8e0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813f139d_0_9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formalize what this means,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closest function that models that growth is log(n) so O(log(n))</a:t>
            </a:r>
            <a:endParaRPr/>
          </a:p>
        </p:txBody>
      </p:sp>
      <p:sp>
        <p:nvSpPr>
          <p:cNvPr id="120" name="Google Shape;120;g6e813f139d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d5fb0c8e0_0_7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7d5fb0c8e0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d5fb0c8e0_0_7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7d5fb0c8e0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d5fb0c8e0_0_7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7d5fb0c8e0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813f139d_0_5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6e813f139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813f139d_0_6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6e813f139d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5fb0c8e0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d5fb0c8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9a629ac0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6e9a629a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9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0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7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8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8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9a629ac0_0_3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 dirty="0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6e9a629ac0_0_3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4" name="Google Shape;164;g6e9a629ac0_0_36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printFirstItem</a:t>
            </a:r>
            <a:r>
              <a:rPr lang="en-US" sz="6000" dirty="0"/>
              <a:t>(int[] items) {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for (int item : items) { </a:t>
            </a:r>
            <a:r>
              <a:rPr lang="en-US" sz="6000" dirty="0">
                <a:solidFill>
                  <a:srgbClr val="18B40E"/>
                </a:solidFill>
              </a:rPr>
              <a:t>// n time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</a:t>
            </a:r>
            <a:r>
              <a:rPr lang="en-US" sz="6000" dirty="0" err="1"/>
              <a:t>System.out.println</a:t>
            </a:r>
            <a:r>
              <a:rPr lang="en-US" sz="6000" dirty="0"/>
              <a:t>(item);  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break; 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}	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9a629ac0_0_3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e9a629ac0_0_3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1" name="Google Shape;171;g6e9a629ac0_0_30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printFirstItem</a:t>
            </a:r>
            <a:r>
              <a:rPr lang="en-US" sz="6000" dirty="0"/>
              <a:t>(int[] items) {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</a:t>
            </a:r>
            <a:r>
              <a:rPr lang="en-US" sz="6000">
                <a:solidFill>
                  <a:srgbClr val="18B40E"/>
                </a:solidFill>
              </a:rPr>
              <a:t>// n time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</a:t>
            </a:r>
            <a:r>
              <a:rPr lang="en-US" sz="6000" dirty="0" err="1"/>
              <a:t>System.out.println</a:t>
            </a:r>
            <a:r>
              <a:rPr lang="en-US" sz="6000" dirty="0"/>
              <a:t>(item);  </a:t>
            </a:r>
            <a:r>
              <a:rPr lang="en-US" sz="6000" dirty="0">
                <a:solidFill>
                  <a:srgbClr val="18B40E"/>
                </a:solidFill>
              </a:rPr>
              <a:t>// 1 step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break; 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}	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9a629ac0_0_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6e9a629ac0_0_2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8" name="Google Shape;178;g6e9a629ac0_0_24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printFirstItem</a:t>
            </a:r>
            <a:r>
              <a:rPr lang="en-US" sz="6000" dirty="0"/>
              <a:t>(int[] items) {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for (int item : items) { </a:t>
            </a:r>
            <a:r>
              <a:rPr lang="en-US" sz="6000" dirty="0">
                <a:solidFill>
                  <a:srgbClr val="18B40E"/>
                </a:solidFill>
              </a:rPr>
              <a:t>// n time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</a:t>
            </a:r>
            <a:r>
              <a:rPr lang="en-US" sz="6000" dirty="0" err="1"/>
              <a:t>System.out.println</a:t>
            </a:r>
            <a:r>
              <a:rPr lang="en-US" sz="6000" dirty="0"/>
              <a:t>(item);  </a:t>
            </a:r>
            <a:r>
              <a:rPr lang="en-US" sz="6000" dirty="0">
                <a:solidFill>
                  <a:srgbClr val="18B40E"/>
                </a:solidFill>
              </a:rPr>
              <a:t>// 1 step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break; </a:t>
            </a:r>
            <a:r>
              <a:rPr lang="en-US" sz="6000" dirty="0">
                <a:solidFill>
                  <a:srgbClr val="18B40E"/>
                </a:solidFill>
              </a:rPr>
              <a:t>// 1 step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}	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9a629ac0_0_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6e9a629ac0_0_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5" name="Google Shape;185;g6e9a629ac0_0_18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printFirstItem</a:t>
            </a:r>
            <a:r>
              <a:rPr lang="en-US" sz="6000" dirty="0"/>
              <a:t>(int </a:t>
            </a:r>
            <a:r>
              <a:rPr lang="en-US" sz="6000" dirty="0" err="1"/>
              <a:t>i</a:t>
            </a:r>
            <a:r>
              <a:rPr lang="en-US" sz="6000" dirty="0"/>
              <a:t>) {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int j=1;    //1 step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         int temp =</a:t>
            </a:r>
            <a:r>
              <a:rPr lang="en-US" sz="6000" dirty="0" err="1"/>
              <a:t>i</a:t>
            </a:r>
            <a:r>
              <a:rPr lang="en-US" sz="6000" dirty="0"/>
              <a:t>;   // 1 step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         temp = temp +j;    //2 step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         return temp;   // 1 step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18B40E"/>
                </a:solidFill>
              </a:rPr>
              <a:t>total: 5 steps ⇒ O(1)</a:t>
            </a: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9a629ac0_0_7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Binary Search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6e9a629ac0_0_78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public static int </a:t>
            </a:r>
            <a:r>
              <a:rPr lang="en-US" sz="4000" dirty="0" err="1"/>
              <a:t>binarySearch</a:t>
            </a:r>
            <a:r>
              <a:rPr lang="en-US" sz="4000" dirty="0"/>
              <a:t>(int[] items, int target) {          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low = 0;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high = </a:t>
            </a:r>
            <a:r>
              <a:rPr lang="en-US" sz="4000" dirty="0" err="1"/>
              <a:t>items.length</a:t>
            </a:r>
            <a:r>
              <a:rPr lang="en-US" sz="4000" dirty="0"/>
              <a:t> - 1; </a:t>
            </a:r>
            <a:r>
              <a:rPr lang="en-US" sz="4000" dirty="0">
                <a:solidFill>
                  <a:srgbClr val="18B40E"/>
                </a:solidFill>
              </a:rPr>
              <a:t>// 3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while (low &lt;= high) { </a:t>
            </a:r>
            <a:r>
              <a:rPr lang="en-US" sz="4000" dirty="0">
                <a:solidFill>
                  <a:srgbClr val="18B40E"/>
                </a:solidFill>
              </a:rPr>
              <a:t>// ????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int middle = (low + high)/2;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if (items[middle] == target) {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return middle;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&lt;= target) {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low = middle + 1;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&gt; target) {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high = middle - 1; </a:t>
            </a:r>
            <a:r>
              <a:rPr lang="en-US" sz="4000" dirty="0">
                <a:solidFill>
                  <a:srgbClr val="18B40E"/>
                </a:solidFill>
              </a:rPr>
              <a:t>// ?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	</a:t>
            </a:r>
            <a:endParaRPr sz="4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</a:t>
            </a:r>
            <a:endParaRPr sz="4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9a629ac0_0_8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Binary Search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6e9a629ac0_0_88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public static int </a:t>
            </a:r>
            <a:r>
              <a:rPr lang="en-US" sz="4000" dirty="0" err="1"/>
              <a:t>binarySearch</a:t>
            </a:r>
            <a:r>
              <a:rPr lang="en-US" sz="4000" dirty="0"/>
              <a:t>(int[] items, int target) {          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low = 0;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high = </a:t>
            </a:r>
            <a:r>
              <a:rPr lang="en-US" sz="4000" dirty="0" err="1"/>
              <a:t>items.length</a:t>
            </a:r>
            <a:r>
              <a:rPr lang="en-US" sz="4000" dirty="0"/>
              <a:t> - 1; </a:t>
            </a:r>
            <a:r>
              <a:rPr lang="en-US" sz="4000" dirty="0">
                <a:solidFill>
                  <a:srgbClr val="18B40E"/>
                </a:solidFill>
              </a:rPr>
              <a:t>// 3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while (low &lt;= high) { </a:t>
            </a:r>
            <a:r>
              <a:rPr lang="en-US" sz="4000" dirty="0">
                <a:solidFill>
                  <a:srgbClr val="18B40E"/>
                </a:solidFill>
              </a:rPr>
              <a:t>// log(n) times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int middle = (low + high)/2; </a:t>
            </a:r>
            <a:r>
              <a:rPr lang="en-US" sz="4000" dirty="0">
                <a:solidFill>
                  <a:srgbClr val="18B40E"/>
                </a:solidFill>
              </a:rPr>
              <a:t>// 3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if (items[middle] == target) {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return middle;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&lt;= target) {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low = middle + 1;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&gt; target) {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high = middle - 1;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	</a:t>
            </a:r>
            <a:endParaRPr sz="4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  </a:t>
            </a:r>
            <a:r>
              <a:rPr lang="en-US" sz="4000" dirty="0">
                <a:solidFill>
                  <a:srgbClr val="18B40E"/>
                </a:solidFill>
              </a:rPr>
              <a:t>4 + (6 or 11)log(n) ⇒ log(n)</a:t>
            </a:r>
            <a:endParaRPr sz="4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5fb0c8e0_0_7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 New Challenger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d5fb0c8e0_0_7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4" name="Google Shape;204;g7d5fb0c8e0_0_79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Let’s say I have </a:t>
            </a:r>
            <a:r>
              <a:rPr lang="en-US" sz="6000" dirty="0" err="1"/>
              <a:t>binarySearch</a:t>
            </a:r>
            <a:r>
              <a:rPr lang="en-US" sz="6000" dirty="0"/>
              <a:t>(list, target) implemented elsewhere</a:t>
            </a:r>
            <a:endParaRPr sz="6000" dirty="0"/>
          </a:p>
          <a:p>
            <a:pPr marL="0" indent="0">
              <a:buSzPts val="6000"/>
            </a:pPr>
            <a:r>
              <a:rPr lang="en-US" sz="6000" dirty="0"/>
              <a:t>Assume the length is n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binarySearchOnEveryItem</a:t>
            </a:r>
            <a:r>
              <a:rPr lang="en-US" sz="6000" dirty="0"/>
              <a:t>(int[] item) {</a:t>
            </a:r>
            <a:endParaRPr sz="60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for(int </a:t>
            </a:r>
            <a:r>
              <a:rPr lang="en-US" sz="6000" dirty="0" err="1"/>
              <a:t>i</a:t>
            </a:r>
            <a:r>
              <a:rPr lang="en-US" sz="6000" dirty="0"/>
              <a:t> = 0; </a:t>
            </a:r>
            <a:r>
              <a:rPr lang="en-US" sz="6000" dirty="0" err="1"/>
              <a:t>i</a:t>
            </a:r>
            <a:r>
              <a:rPr lang="en-US" sz="6000" dirty="0"/>
              <a:t> &lt; </a:t>
            </a:r>
            <a:r>
              <a:rPr lang="en-US" sz="6000" dirty="0" err="1"/>
              <a:t>items.length</a:t>
            </a:r>
            <a:r>
              <a:rPr lang="en-US" sz="6000" dirty="0"/>
              <a:t>; </a:t>
            </a:r>
            <a:r>
              <a:rPr lang="en-US" sz="6000" dirty="0" err="1"/>
              <a:t>i</a:t>
            </a:r>
            <a:r>
              <a:rPr lang="en-US" sz="6000" dirty="0"/>
              <a:t>++){</a:t>
            </a:r>
            <a:endParaRPr sz="60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</a:t>
            </a:r>
            <a:r>
              <a:rPr lang="en-US" sz="6000" dirty="0" err="1"/>
              <a:t>binarySearch</a:t>
            </a:r>
            <a:r>
              <a:rPr lang="en-US" sz="6000" dirty="0"/>
              <a:t>(item, item[</a:t>
            </a:r>
            <a:r>
              <a:rPr lang="en-US" sz="6000" dirty="0" err="1"/>
              <a:t>i</a:t>
            </a:r>
            <a:r>
              <a:rPr lang="en-US" sz="6000" dirty="0"/>
              <a:t>]);</a:t>
            </a:r>
            <a:endParaRPr sz="60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 </a:t>
            </a: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5fb0c8e0_0_9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 New Challenger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7d5fb0c8e0_0_9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1" name="Google Shape;211;g7d5fb0c8e0_0_91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Let’s say I have </a:t>
            </a:r>
            <a:r>
              <a:rPr lang="en-US" sz="6000" dirty="0" err="1"/>
              <a:t>binarySearch</a:t>
            </a:r>
            <a:r>
              <a:rPr lang="en-US" sz="6000" dirty="0"/>
              <a:t>(list, target) implemented elsewhere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binarySearchOnEveryItem</a:t>
            </a:r>
            <a:r>
              <a:rPr lang="en-US" sz="6000" dirty="0"/>
              <a:t>(int[] item) {</a:t>
            </a:r>
            <a:endParaRPr sz="60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for(int </a:t>
            </a:r>
            <a:r>
              <a:rPr lang="en-US" sz="6000" dirty="0" err="1"/>
              <a:t>i</a:t>
            </a:r>
            <a:r>
              <a:rPr lang="en-US" sz="6000" dirty="0"/>
              <a:t> = 0; </a:t>
            </a:r>
            <a:r>
              <a:rPr lang="en-US" sz="6000" dirty="0" err="1"/>
              <a:t>i</a:t>
            </a:r>
            <a:r>
              <a:rPr lang="en-US" sz="6000" dirty="0"/>
              <a:t> &lt; </a:t>
            </a:r>
            <a:r>
              <a:rPr lang="en-US" sz="6000" dirty="0" err="1"/>
              <a:t>items.length</a:t>
            </a:r>
            <a:r>
              <a:rPr lang="en-US" sz="6000" dirty="0"/>
              <a:t>; </a:t>
            </a:r>
            <a:r>
              <a:rPr lang="en-US" sz="6000" dirty="0" err="1"/>
              <a:t>i</a:t>
            </a:r>
            <a:r>
              <a:rPr lang="en-US" sz="6000" dirty="0"/>
              <a:t>++){ </a:t>
            </a:r>
            <a:r>
              <a:rPr lang="en-US" sz="6000" dirty="0">
                <a:solidFill>
                  <a:srgbClr val="18B40E"/>
                </a:solidFill>
              </a:rPr>
              <a:t>\\ n times</a:t>
            </a:r>
            <a:endParaRPr sz="6000" dirty="0">
              <a:solidFill>
                <a:srgbClr val="18B40E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</a:t>
            </a:r>
            <a:r>
              <a:rPr lang="en-US" sz="6000" dirty="0" err="1"/>
              <a:t>binarySearch</a:t>
            </a:r>
            <a:r>
              <a:rPr lang="en-US" sz="6000" dirty="0"/>
              <a:t>(item, item[</a:t>
            </a:r>
            <a:r>
              <a:rPr lang="en-US" sz="6000" dirty="0" err="1"/>
              <a:t>i</a:t>
            </a:r>
            <a:r>
              <a:rPr lang="en-US" sz="6000" dirty="0"/>
              <a:t>]);</a:t>
            </a:r>
            <a:endParaRPr sz="60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 </a:t>
            </a: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5fb0c8e0_0_9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 New Challenger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d5fb0c8e0_0_9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8" name="Google Shape;218;g7d5fb0c8e0_0_97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Let’s say I have </a:t>
            </a:r>
            <a:r>
              <a:rPr lang="en-US" sz="6000" dirty="0" err="1"/>
              <a:t>binarySearch</a:t>
            </a:r>
            <a:r>
              <a:rPr lang="en-US" sz="6000" dirty="0"/>
              <a:t>(list, target) implemented elsewhere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Assume the length is n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binarySearchOnEveryItem</a:t>
            </a:r>
            <a:r>
              <a:rPr lang="en-US" sz="6000" dirty="0"/>
              <a:t>(int[] item) {</a:t>
            </a:r>
            <a:endParaRPr sz="60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for(int </a:t>
            </a:r>
            <a:r>
              <a:rPr lang="en-US" sz="6000" dirty="0" err="1"/>
              <a:t>i</a:t>
            </a:r>
            <a:r>
              <a:rPr lang="en-US" sz="6000" dirty="0"/>
              <a:t> = 0; </a:t>
            </a:r>
            <a:r>
              <a:rPr lang="en-US" sz="6000" dirty="0" err="1"/>
              <a:t>i</a:t>
            </a:r>
            <a:r>
              <a:rPr lang="en-US" sz="6000" dirty="0"/>
              <a:t> &lt; </a:t>
            </a:r>
            <a:r>
              <a:rPr lang="en-US" sz="6000" dirty="0" err="1"/>
              <a:t>items.length</a:t>
            </a:r>
            <a:r>
              <a:rPr lang="en-US" sz="6000" dirty="0"/>
              <a:t>; </a:t>
            </a:r>
            <a:r>
              <a:rPr lang="en-US" sz="6000" dirty="0" err="1"/>
              <a:t>i</a:t>
            </a:r>
            <a:r>
              <a:rPr lang="en-US" sz="6000" dirty="0"/>
              <a:t>++){ </a:t>
            </a:r>
            <a:r>
              <a:rPr lang="en-US" sz="6000" dirty="0">
                <a:solidFill>
                  <a:srgbClr val="18B40E"/>
                </a:solidFill>
              </a:rPr>
              <a:t>\\ n times</a:t>
            </a:r>
            <a:endParaRPr sz="6000" dirty="0">
              <a:solidFill>
                <a:srgbClr val="18B40E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</a:t>
            </a:r>
            <a:r>
              <a:rPr lang="en-US" sz="6000" dirty="0" err="1"/>
              <a:t>binarySearch</a:t>
            </a:r>
            <a:r>
              <a:rPr lang="en-US" sz="6000" dirty="0"/>
              <a:t>(item, item[</a:t>
            </a:r>
            <a:r>
              <a:rPr lang="en-US" sz="6000" dirty="0" err="1"/>
              <a:t>i</a:t>
            </a:r>
            <a:r>
              <a:rPr lang="en-US" sz="6000" dirty="0"/>
              <a:t>]); </a:t>
            </a:r>
            <a:r>
              <a:rPr lang="en-US" sz="6000" dirty="0">
                <a:solidFill>
                  <a:srgbClr val="18B40E"/>
                </a:solidFill>
              </a:rPr>
              <a:t>\\ log(n)</a:t>
            </a:r>
            <a:endParaRPr sz="6000" dirty="0">
              <a:solidFill>
                <a:srgbClr val="18B40E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 </a:t>
            </a: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5fb0c8e0_0_10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 New Challenger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d5fb0c8e0_0_10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5" name="Google Shape;225;g7d5fb0c8e0_0_103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Let’s say I have binarySearch(list, target) implemented elsewhere</a:t>
            </a:r>
            <a:endParaRPr sz="6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public static void binarySearchOnEveryItem(int[] item) {</a:t>
            </a:r>
            <a:endParaRPr sz="60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for(int i = 0; i &lt; items.length; i++){ </a:t>
            </a:r>
            <a:r>
              <a:rPr lang="en-US" sz="6000">
                <a:solidFill>
                  <a:srgbClr val="18B40E"/>
                </a:solidFill>
              </a:rPr>
              <a:t>\\ n times</a:t>
            </a:r>
            <a:endParaRPr sz="6000">
              <a:solidFill>
                <a:srgbClr val="18B40E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binarySearch(item, item[i]); </a:t>
            </a:r>
            <a:r>
              <a:rPr lang="en-US" sz="6000">
                <a:solidFill>
                  <a:srgbClr val="18B40E"/>
                </a:solidFill>
              </a:rPr>
              <a:t>\\ log(n)</a:t>
            </a:r>
            <a:endParaRPr sz="6000">
              <a:solidFill>
                <a:srgbClr val="18B40E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</a:t>
            </a:r>
            <a:endParaRPr sz="6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 </a:t>
            </a:r>
            <a:r>
              <a:rPr lang="en-US" sz="6000">
                <a:solidFill>
                  <a:srgbClr val="18B40E"/>
                </a:solidFill>
              </a:rPr>
              <a:t>\\ nlog(n) ⇒ O(nlogn)</a:t>
            </a:r>
            <a:endParaRPr sz="600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Big-O Notation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5fb0c8e0_0_10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Function Reviews</a:t>
            </a:r>
            <a:endParaRPr/>
          </a:p>
        </p:txBody>
      </p:sp>
      <p:sp>
        <p:nvSpPr>
          <p:cNvPr id="231" name="Google Shape;231;g7d5fb0c8e0_0_10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2" name="Google Shape;232;g7d5fb0c8e0_0_10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8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f(n) = 1			constant</a:t>
            </a:r>
            <a:endParaRPr sz="6600"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f(n) = log</a:t>
            </a:r>
            <a:r>
              <a:rPr lang="en-US" sz="6600" baseline="-25000"/>
              <a:t>2</a:t>
            </a:r>
            <a:r>
              <a:rPr lang="en-US" sz="6600"/>
              <a:t>(n)		logarithmic</a:t>
            </a:r>
            <a:endParaRPr sz="6600"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f(n) = n			linear</a:t>
            </a:r>
            <a:endParaRPr sz="6600"/>
          </a:p>
          <a:p>
            <a:pPr marL="864303" lvl="0" indent="-96907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B40E"/>
              </a:buClr>
              <a:buSzPts val="6600"/>
              <a:buChar char="-"/>
            </a:pPr>
            <a:r>
              <a:rPr lang="en-US" sz="6600">
                <a:solidFill>
                  <a:srgbClr val="18B40E"/>
                </a:solidFill>
              </a:rPr>
              <a:t>f(n) = nlogn  “n log n”</a:t>
            </a:r>
            <a:endParaRPr sz="6600">
              <a:solidFill>
                <a:srgbClr val="18B40E"/>
              </a:solidFill>
            </a:endParaRPr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f(n) = n</a:t>
            </a:r>
            <a:r>
              <a:rPr lang="en-US" sz="6600" baseline="30000"/>
              <a:t>2</a:t>
            </a:r>
            <a:r>
              <a:rPr lang="en-US" sz="6600"/>
              <a:t>		quadratic</a:t>
            </a:r>
            <a:endParaRPr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f(n) = 2</a:t>
            </a:r>
            <a:r>
              <a:rPr lang="en-US" sz="6600" baseline="30000"/>
              <a:t>n</a:t>
            </a:r>
            <a:r>
              <a:rPr lang="en-US" sz="6600"/>
              <a:t>		exponential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d5fb0c8e0_0_16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Big-O</a:t>
            </a:r>
            <a:endParaRPr/>
          </a:p>
        </p:txBody>
      </p:sp>
      <p:sp>
        <p:nvSpPr>
          <p:cNvPr id="238" name="Google Shape;238;g7d5fb0c8e0_0_16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9" name="Google Shape;239;g7d5fb0c8e0_0_16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8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O(1)		constant</a:t>
            </a:r>
            <a:endParaRPr sz="6600" dirty="0"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O(</a:t>
            </a:r>
            <a:r>
              <a:rPr lang="en-US" sz="6600" dirty="0" err="1"/>
              <a:t>logn</a:t>
            </a:r>
            <a:r>
              <a:rPr lang="en-US" sz="6600" dirty="0"/>
              <a:t>)		logarithmic</a:t>
            </a:r>
            <a:endParaRPr sz="6600" dirty="0"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O(n)			linear</a:t>
            </a:r>
            <a:endParaRPr sz="6600" dirty="0"/>
          </a:p>
          <a:p>
            <a:pPr marL="457200" lvl="0" indent="-647700" algn="l" rtl="0">
              <a:spcBef>
                <a:spcPts val="0"/>
              </a:spcBef>
              <a:spcAft>
                <a:spcPts val="0"/>
              </a:spcAft>
              <a:buSzPts val="6600"/>
              <a:buChar char="-"/>
            </a:pPr>
            <a:r>
              <a:rPr lang="en-US" sz="6600" dirty="0"/>
              <a:t> O(</a:t>
            </a:r>
            <a:r>
              <a:rPr lang="en-US" sz="6600" dirty="0" err="1"/>
              <a:t>nlogn</a:t>
            </a:r>
            <a:r>
              <a:rPr lang="en-US" sz="6600" dirty="0"/>
              <a:t>)			“n log n”</a:t>
            </a:r>
            <a:endParaRPr sz="6600" dirty="0">
              <a:solidFill>
                <a:srgbClr val="666666"/>
              </a:solidFill>
            </a:endParaRPr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O(n</a:t>
            </a:r>
            <a:r>
              <a:rPr lang="en-US" sz="6600" baseline="30000" dirty="0"/>
              <a:t>2</a:t>
            </a:r>
            <a:r>
              <a:rPr lang="en-US" sz="6600" dirty="0"/>
              <a:t>)		quadratic</a:t>
            </a:r>
            <a:endParaRPr dirty="0"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O(2</a:t>
            </a:r>
            <a:r>
              <a:rPr lang="en-US" sz="6600" baseline="30000" dirty="0"/>
              <a:t>n</a:t>
            </a:r>
            <a:r>
              <a:rPr lang="en-US" sz="6600" dirty="0"/>
              <a:t>)		exponential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5fb0c8e0_0_53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d5fb0c8e0_0_53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6" name="Google Shape;246;g7d5fb0c8e0_0_530"/>
          <p:cNvSpPr txBox="1">
            <a:spLocks noGrp="1"/>
          </p:cNvSpPr>
          <p:nvPr>
            <p:ph type="body" idx="3"/>
          </p:nvPr>
        </p:nvSpPr>
        <p:spPr>
          <a:xfrm>
            <a:off x="1523038" y="4467760"/>
            <a:ext cx="99366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a = 0;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for (i = 0; i &lt; n; i++)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for (j = i; j &lt; n; j++)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    a = a + i + j;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247" name="Google Shape;247;g7d5fb0c8e0_0_530"/>
          <p:cNvSpPr txBox="1"/>
          <p:nvPr/>
        </p:nvSpPr>
        <p:spPr>
          <a:xfrm>
            <a:off x="11459518" y="4895375"/>
            <a:ext cx="12315000" cy="7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What is the time complexity of this code?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1)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2)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*log(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5400">
                <a:solidFill>
                  <a:schemeClr val="dk1"/>
                </a:solidFill>
              </a:rPr>
              <a:t>O(2</a:t>
            </a:r>
            <a:r>
              <a:rPr lang="en-US" sz="5400" baseline="30000">
                <a:solidFill>
                  <a:schemeClr val="dk1"/>
                </a:solidFill>
              </a:rPr>
              <a:t>n</a:t>
            </a:r>
            <a:r>
              <a:rPr lang="en-US" sz="5400">
                <a:solidFill>
                  <a:schemeClr val="dk1"/>
                </a:solidFill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4)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d5fb0c8e0_0_53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d5fb0c8e0_0_53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54" name="Google Shape;254;g7d5fb0c8e0_0_537"/>
          <p:cNvSpPr txBox="1">
            <a:spLocks noGrp="1"/>
          </p:cNvSpPr>
          <p:nvPr>
            <p:ph type="body" idx="3"/>
          </p:nvPr>
        </p:nvSpPr>
        <p:spPr>
          <a:xfrm>
            <a:off x="1523038" y="4467760"/>
            <a:ext cx="99366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a = 0;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for (i = 0; i &lt; n; i++)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for (j = i; j &lt; n; j++)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    a = a + i + j;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255" name="Google Shape;255;g7d5fb0c8e0_0_537"/>
          <p:cNvSpPr txBox="1"/>
          <p:nvPr/>
        </p:nvSpPr>
        <p:spPr>
          <a:xfrm>
            <a:off x="11459518" y="4895375"/>
            <a:ext cx="12315000" cy="7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What is the time complexity of this code?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1)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2)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*log(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5400">
                <a:solidFill>
                  <a:schemeClr val="dk1"/>
                </a:solidFill>
              </a:rPr>
              <a:t>O(2</a:t>
            </a:r>
            <a:r>
              <a:rPr lang="en-US" sz="5400" baseline="30000">
                <a:solidFill>
                  <a:schemeClr val="dk1"/>
                </a:solidFill>
              </a:rPr>
              <a:t>n</a:t>
            </a:r>
            <a:r>
              <a:rPr lang="en-US" sz="5400">
                <a:solidFill>
                  <a:schemeClr val="dk1"/>
                </a:solidFill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A717D"/>
                </a:solidFill>
              </a:rPr>
              <a:t>4) O(</a:t>
            </a:r>
            <a:r>
              <a:rPr lang="en-US" sz="5400" b="1">
                <a:solidFill>
                  <a:srgbClr val="6A717D"/>
                </a:solidFill>
              </a:rPr>
              <a:t>n</a:t>
            </a:r>
            <a:r>
              <a:rPr lang="en-US" sz="5400" b="1" i="0" u="none" strike="noStrike" cap="none">
                <a:solidFill>
                  <a:srgbClr val="6A717D"/>
                </a:solidFill>
              </a:rPr>
              <a:t>*</a:t>
            </a:r>
            <a:r>
              <a:rPr lang="en-US" sz="5400" b="1">
                <a:solidFill>
                  <a:srgbClr val="6A717D"/>
                </a:solidFill>
              </a:rPr>
              <a:t>n</a:t>
            </a:r>
            <a:r>
              <a:rPr lang="en-US" sz="5400" b="1" i="0" u="none" strike="noStrike" cap="none">
                <a:solidFill>
                  <a:srgbClr val="6A717D"/>
                </a:solidFill>
              </a:rPr>
              <a:t>)</a:t>
            </a:r>
            <a:endParaRPr b="1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d5fb0c8e0_0_54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d5fb0c8e0_0_54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62" name="Google Shape;262;g7d5fb0c8e0_0_544"/>
          <p:cNvSpPr txBox="1">
            <a:spLocks noGrp="1"/>
          </p:cNvSpPr>
          <p:nvPr>
            <p:ph type="body" idx="3"/>
          </p:nvPr>
        </p:nvSpPr>
        <p:spPr>
          <a:xfrm>
            <a:off x="602501" y="4467750"/>
            <a:ext cx="107205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a = 0;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for (i = 0; i &lt; n; i++)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for (j = 1; j &lt; n; j = j * 2)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    a = a + i + j;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263" name="Google Shape;263;g7d5fb0c8e0_0_544"/>
          <p:cNvSpPr txBox="1"/>
          <p:nvPr/>
        </p:nvSpPr>
        <p:spPr>
          <a:xfrm>
            <a:off x="11459518" y="4895375"/>
            <a:ext cx="12315000" cy="7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What is the time complexity of this code?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1)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2)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*log(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3) O(</a:t>
            </a:r>
            <a:r>
              <a:rPr lang="en-US" sz="5400">
                <a:solidFill>
                  <a:srgbClr val="6A717D"/>
                </a:solidFill>
              </a:rPr>
              <a:t>2</a:t>
            </a:r>
            <a:r>
              <a:rPr lang="en-US" sz="5400" baseline="300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4)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d5fb0c8e0_0_55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d5fb0c8e0_0_55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70" name="Google Shape;270;g7d5fb0c8e0_0_551"/>
          <p:cNvSpPr txBox="1">
            <a:spLocks noGrp="1"/>
          </p:cNvSpPr>
          <p:nvPr>
            <p:ph type="body" idx="3"/>
          </p:nvPr>
        </p:nvSpPr>
        <p:spPr>
          <a:xfrm>
            <a:off x="602501" y="4467750"/>
            <a:ext cx="107205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a = 0;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for (i = 0; i &lt; n; i++)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for (j = 1; j &lt; n; j = j * 2)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    a = a + i + j;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    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271" name="Google Shape;271;g7d5fb0c8e0_0_551"/>
          <p:cNvSpPr txBox="1"/>
          <p:nvPr/>
        </p:nvSpPr>
        <p:spPr>
          <a:xfrm>
            <a:off x="11459518" y="4895375"/>
            <a:ext cx="12315000" cy="7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What is the time complexity of this code?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1)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5400" b="1" i="0" u="none" strike="noStrike" cap="none">
                <a:solidFill>
                  <a:srgbClr val="6A717D"/>
                </a:solidFill>
              </a:rPr>
              <a:t>O(</a:t>
            </a:r>
            <a:r>
              <a:rPr lang="en-US" sz="5400" b="1">
                <a:solidFill>
                  <a:srgbClr val="6A717D"/>
                </a:solidFill>
              </a:rPr>
              <a:t>n</a:t>
            </a:r>
            <a:r>
              <a:rPr lang="en-US" sz="5400" b="1" i="0" u="none" strike="noStrike" cap="none">
                <a:solidFill>
                  <a:srgbClr val="6A717D"/>
                </a:solidFill>
              </a:rPr>
              <a:t>*log(</a:t>
            </a:r>
            <a:r>
              <a:rPr lang="en-US" sz="5400" b="1">
                <a:solidFill>
                  <a:srgbClr val="6A717D"/>
                </a:solidFill>
              </a:rPr>
              <a:t>n</a:t>
            </a:r>
            <a:r>
              <a:rPr lang="en-US" sz="5400" b="1" i="0" u="none" strike="noStrike" cap="none">
                <a:solidFill>
                  <a:srgbClr val="6A717D"/>
                </a:solidFill>
              </a:rPr>
              <a:t>))</a:t>
            </a:r>
            <a:endParaRPr b="1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3) O(</a:t>
            </a:r>
            <a:r>
              <a:rPr lang="en-US" sz="5400">
                <a:solidFill>
                  <a:srgbClr val="6A717D"/>
                </a:solidFill>
              </a:rPr>
              <a:t>2</a:t>
            </a:r>
            <a:r>
              <a:rPr lang="en-US" sz="5400" baseline="300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4) O(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5400">
                <a:solidFill>
                  <a:srgbClr val="6A717D"/>
                </a:solidFill>
              </a:rPr>
              <a:t>n</a:t>
            </a:r>
            <a:r>
              <a:rPr lang="en-US" sz="54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d5fb0c8e0_0_18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Big-O </a:t>
            </a:r>
            <a:r>
              <a:rPr lang="en-US"/>
              <a:t>for Space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5fb0c8e0_0_18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Big O? (informally)</a:t>
            </a:r>
            <a:endParaRPr/>
          </a:p>
        </p:txBody>
      </p:sp>
      <p:sp>
        <p:nvSpPr>
          <p:cNvPr id="282" name="Google Shape;282;g7d5fb0c8e0_0_18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83" name="Google Shape;283;g7d5fb0c8e0_0_189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Big-O notation </a:t>
            </a:r>
            <a:r>
              <a:rPr lang="en-US"/>
              <a:t>is</a:t>
            </a:r>
            <a:r>
              <a:rPr lang="en-US" sz="7000"/>
              <a:t> a way to </a:t>
            </a:r>
            <a:r>
              <a:rPr lang="en-US" b="1"/>
              <a:t>mathematically</a:t>
            </a:r>
            <a:r>
              <a:rPr lang="en-US"/>
              <a:t> group functions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AND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we use functions to represent </a:t>
            </a:r>
            <a:r>
              <a:rPr lang="en-US" b="1"/>
              <a:t>space</a:t>
            </a:r>
            <a:r>
              <a:rPr lang="en-US"/>
              <a:t>, so we can group </a:t>
            </a:r>
            <a:r>
              <a:rPr lang="en-US" b="1"/>
              <a:t>space</a:t>
            </a:r>
            <a:r>
              <a:rPr lang="en-US"/>
              <a:t> using big-O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d5fb0c8e0_0_6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space? (informally)</a:t>
            </a:r>
            <a:endParaRPr/>
          </a:p>
        </p:txBody>
      </p:sp>
      <p:sp>
        <p:nvSpPr>
          <p:cNvPr id="289" name="Google Shape;289;g7d5fb0c8e0_0_6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0" name="Google Shape;290;g7d5fb0c8e0_0_612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Space is all the new space that you create (and use). We could look at space in bytes or bits, but we don’t care for that when discussing big O because we’re looking at the relationship between how the space we create or allocate increases as our input size increases, so we drop constants.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5fb0c8e0_0_6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How do you find the big O </a:t>
            </a:r>
            <a:r>
              <a:rPr lang="en-US" sz="7200">
                <a:solidFill>
                  <a:srgbClr val="3A5998"/>
                </a:solidFill>
              </a:rPr>
              <a:t>(for space)</a:t>
            </a:r>
            <a:r>
              <a:rPr lang="en-US" sz="10000">
                <a:solidFill>
                  <a:srgbClr val="3A5998"/>
                </a:solidFill>
              </a:rPr>
              <a:t>?</a:t>
            </a:r>
            <a:endParaRPr/>
          </a:p>
        </p:txBody>
      </p:sp>
      <p:sp>
        <p:nvSpPr>
          <p:cNvPr id="296" name="Google Shape;296;g7d5fb0c8e0_0_62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7" name="Google Shape;297;g7d5fb0c8e0_0_624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Determine the space-usage:</a:t>
            </a:r>
            <a:endParaRPr/>
          </a:p>
          <a:p>
            <a:pPr marL="22860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lphaUcParenR"/>
            </a:pPr>
            <a:r>
              <a:rPr lang="en-US"/>
              <a:t>determine the size of the input (same as time)</a:t>
            </a:r>
            <a:endParaRPr/>
          </a:p>
          <a:p>
            <a:pPr marL="22860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lphaUcParenR"/>
            </a:pPr>
            <a:r>
              <a:rPr lang="en-US"/>
              <a:t>determine the space-usage relative to the input </a:t>
            </a:r>
            <a:r>
              <a:rPr lang="en-US" b="1"/>
              <a:t>in the worst case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 drop the constants and lower order terms to get the big-O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56c4662c_0_48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Big O? (informally)</a:t>
            </a:r>
            <a:endParaRPr/>
          </a:p>
        </p:txBody>
      </p:sp>
      <p:sp>
        <p:nvSpPr>
          <p:cNvPr id="109" name="Google Shape;109;g6e56c4662c_0_48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0" name="Google Shape;110;g6e56c4662c_0_482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Big-O notation </a:t>
            </a:r>
            <a:r>
              <a:rPr lang="en-US"/>
              <a:t>is</a:t>
            </a:r>
            <a:r>
              <a:rPr lang="en-US" sz="7000"/>
              <a:t> a way to </a:t>
            </a:r>
            <a:r>
              <a:rPr lang="en-US" b="1"/>
              <a:t>mathematically</a:t>
            </a:r>
            <a:r>
              <a:rPr lang="en-US"/>
              <a:t> group functions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AND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we use functions to represent run time, so we can group run time using big-O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d5fb0c8e0_0_64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Counting </a:t>
            </a:r>
            <a:r>
              <a:rPr lang="en-US" sz="10000">
                <a:solidFill>
                  <a:srgbClr val="3A5998"/>
                </a:solidFill>
              </a:rPr>
              <a:t>Space</a:t>
            </a:r>
            <a:endParaRPr/>
          </a:p>
        </p:txBody>
      </p:sp>
      <p:sp>
        <p:nvSpPr>
          <p:cNvPr id="303" name="Google Shape;303;g7d5fb0c8e0_0_64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04" name="Google Shape;304;g7d5fb0c8e0_0_64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We count space taken up by any local variables declared by a method, </a:t>
            </a:r>
            <a:r>
              <a:rPr lang="en-US" sz="7000" b="1"/>
              <a:t>not including the method arguments</a:t>
            </a:r>
            <a:r>
              <a:rPr lang="en-US" sz="7000"/>
              <a:t>. (In other words, we count the </a:t>
            </a:r>
            <a:r>
              <a:rPr lang="en-US" sz="7000" b="1"/>
              <a:t>additional </a:t>
            </a:r>
            <a:r>
              <a:rPr lang="en-US" sz="7000"/>
              <a:t>space used by an algorithm after the input has been allocated.)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d5fb0c8e0_0_313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boolean linearSearch(int[] numbers, int k) { </a:t>
            </a:r>
            <a:r>
              <a:rPr lang="en-US" sz="500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input size n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i = 0; i &lt; numbers.length; i++)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(numbers[i] ==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0" name="Google Shape;310;g7d5fb0c8e0_0_313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11" name="Google Shape;311;g7d5fb0c8e0_0_313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d5fb0c8e0_0_372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linearSearch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numbers, int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input size n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numbers.length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4</a:t>
            </a:r>
            <a:r>
              <a:rPr lang="en-US" sz="5000" dirty="0">
                <a:solidFill>
                  <a:srgbClr val="18B40E"/>
                </a:solidFill>
              </a:rPr>
              <a:t> space for </a:t>
            </a:r>
            <a:r>
              <a:rPr lang="en-US" sz="5000" dirty="0" err="1">
                <a:solidFill>
                  <a:srgbClr val="18B40E"/>
                </a:solidFill>
              </a:rPr>
              <a:t>i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== k) {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17" name="Google Shape;317;g7d5fb0c8e0_0_372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18" name="Google Shape;318;g7d5fb0c8e0_0_372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d5fb0c8e0_0_378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linearSearch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numbers, int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input size n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numbers.length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4</a:t>
            </a:r>
            <a:r>
              <a:rPr lang="en-US" sz="5000" dirty="0">
                <a:solidFill>
                  <a:srgbClr val="18B40E"/>
                </a:solidFill>
              </a:rPr>
              <a:t> space for </a:t>
            </a:r>
            <a:r>
              <a:rPr lang="en-US" sz="5000" dirty="0" err="1">
                <a:solidFill>
                  <a:srgbClr val="18B40E"/>
                </a:solidFill>
              </a:rPr>
              <a:t>i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==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no space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24" name="Google Shape;324;g7d5fb0c8e0_0_378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25" name="Google Shape;325;g7d5fb0c8e0_0_378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d5fb0c8e0_0_384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linearSearch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numbers, int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input size n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numbers.length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4</a:t>
            </a:r>
            <a:r>
              <a:rPr lang="en-US" sz="5000" dirty="0">
                <a:solidFill>
                  <a:srgbClr val="18B40E"/>
                </a:solidFill>
              </a:rPr>
              <a:t> space for </a:t>
            </a:r>
            <a:r>
              <a:rPr lang="en-US" sz="5000" dirty="0" err="1">
                <a:solidFill>
                  <a:srgbClr val="18B40E"/>
                </a:solidFill>
              </a:rPr>
              <a:t>i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==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no space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31" name="Google Shape;331;g7d5fb0c8e0_0_384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32" name="Google Shape;332;g7d5fb0c8e0_0_384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d5fb0c8e0_0_524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linearSearch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numbers, int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input size n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numbers.length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4</a:t>
            </a:r>
            <a:r>
              <a:rPr lang="en-US" sz="5000" dirty="0">
                <a:solidFill>
                  <a:srgbClr val="18B40E"/>
                </a:solidFill>
              </a:rPr>
              <a:t> space for </a:t>
            </a:r>
            <a:r>
              <a:rPr lang="en-US" sz="5000" dirty="0" err="1">
                <a:solidFill>
                  <a:srgbClr val="18B40E"/>
                </a:solidFill>
              </a:rPr>
              <a:t>i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</a:t>
            </a:r>
            <a:r>
              <a:rPr lang="en-US" sz="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== k) { </a:t>
            </a:r>
            <a:r>
              <a:rPr lang="en-US" sz="5000" dirty="0">
                <a:solidFill>
                  <a:srgbClr val="18B40E"/>
                </a:solidFill>
                <a:latin typeface="Arial"/>
                <a:ea typeface="Arial"/>
                <a:cs typeface="Arial"/>
                <a:sym typeface="Arial"/>
              </a:rPr>
              <a:t>// no space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18B40E"/>
                </a:solidFill>
              </a:rPr>
              <a:t>4 space ⇒ O(1)</a:t>
            </a: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38" name="Google Shape;338;g7d5fb0c8e0_0_524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39" name="Google Shape;339;g7d5fb0c8e0_0_524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d5fb0c8e0_0_719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>
                <a:solidFill>
                  <a:srgbClr val="000000"/>
                </a:solidFill>
              </a:rPr>
              <a:t>void something</a:t>
            </a: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int [] copyOfNumbers = new int[numbers.length];</a:t>
            </a:r>
            <a:endParaRPr sz="500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for(int i = 0; i &lt; numbers.length; i++){ </a:t>
            </a:r>
            <a:endParaRPr sz="500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	copyOfNumbers[i] = numbers[i]; </a:t>
            </a:r>
            <a:endParaRPr sz="500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}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for(int i = 0; i &lt; numbers.length; i++){ </a:t>
            </a:r>
            <a:endParaRPr sz="500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	copyOfNumbers[i] = numbers[i] * numbers[i] ; </a:t>
            </a:r>
            <a:endParaRPr sz="500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}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}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>
              <a:solidFill>
                <a:srgbClr val="18B40E"/>
              </a:solidFill>
            </a:endParaRPr>
          </a:p>
        </p:txBody>
      </p:sp>
      <p:sp>
        <p:nvSpPr>
          <p:cNvPr id="345" name="Google Shape;345;g7d5fb0c8e0_0_71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46" name="Google Shape;346;g7d5fb0c8e0_0_71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d5fb0c8e0_0_737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 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*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52" name="Google Shape;352;g7d5fb0c8e0_0_737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53" name="Google Shape;353;g7d5fb0c8e0_0_737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d5fb0c8e0_0_731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 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*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59" name="Google Shape;359;g7d5fb0c8e0_0_731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60" name="Google Shape;360;g7d5fb0c8e0_0_731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d5fb0c8e0_0_725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 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*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66" name="Google Shape;366;g7d5fb0c8e0_0_725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67" name="Google Shape;367;g7d5fb0c8e0_0_725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6c4662c_0_50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runtime?</a:t>
            </a:r>
            <a:endParaRPr/>
          </a:p>
        </p:txBody>
      </p:sp>
      <p:sp>
        <p:nvSpPr>
          <p:cNvPr id="116" name="Google Shape;116;g6e56c4662c_0_50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7" name="Google Shape;117;g6e56c4662c_0_500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we can represent run time as the relationship or growth between: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 the input size n to an algorithm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 how many steps that algorithm takes for input of size n in the </a:t>
            </a:r>
            <a:r>
              <a:rPr lang="en-US" b="1"/>
              <a:t>worst case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d5fb0c8e0_0_713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 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1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*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73" name="Google Shape;373;g7d5fb0c8e0_0_713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74" name="Google Shape;374;g7d5fb0c8e0_0_713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d5fb0c8e0_0_707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 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*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80" name="Google Shape;380;g7d5fb0c8e0_0_707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81" name="Google Shape;381;g7d5fb0c8e0_0_707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d5fb0c8e0_0_588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 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 = numbers[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</a:t>
            </a:r>
            <a:r>
              <a:rPr lang="en-US" sz="5000" dirty="0" err="1">
                <a:solidFill>
                  <a:srgbClr val="000000"/>
                </a:solidFill>
              </a:rPr>
              <a:t>copyOfNumbers</a:t>
            </a:r>
            <a:r>
              <a:rPr lang="en-US" sz="5000" dirty="0">
                <a:solidFill>
                  <a:srgbClr val="000000"/>
                </a:solidFill>
              </a:rPr>
              <a:t>[j] = numbers[j] * numbers[j] 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18B40E"/>
                </a:solidFill>
              </a:rPr>
              <a:t>4n + 8 space ⇒ O(n)</a:t>
            </a: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387" name="Google Shape;387;g7d5fb0c8e0_0_588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88" name="Google Shape;388;g7d5fb0c8e0_0_588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Another example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d5fb0c8e0_0_600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>
                <a:solidFill>
                  <a:srgbClr val="000000"/>
                </a:solidFill>
              </a:rPr>
              <a:t>void something</a:t>
            </a: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int [][] listOfLists = new int[numbers.length][numbers.length]; 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for(int i = 0; i &lt; numbers.length; i++){ 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	for(int j = 0; j &lt; numbers.length; j++){ 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		listOflists[i][j] = numbers[j]; </a:t>
            </a:r>
            <a:endParaRPr sz="500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}</a:t>
            </a:r>
            <a:endParaRPr sz="50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}</a:t>
            </a:r>
            <a:endParaRPr sz="50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int m = 0;</a:t>
            </a:r>
            <a:endParaRPr sz="50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for(int k = 0; k &lt; 1231231298412; k++){</a:t>
            </a:r>
            <a:endParaRPr sz="50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	int m = k;</a:t>
            </a:r>
            <a:endParaRPr sz="50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}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</a:rPr>
              <a:t>}</a:t>
            </a: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>
              <a:solidFill>
                <a:srgbClr val="18B40E"/>
              </a:solidFill>
            </a:endParaRPr>
          </a:p>
        </p:txBody>
      </p:sp>
      <p:sp>
        <p:nvSpPr>
          <p:cNvPr id="394" name="Google Shape;394;g7d5fb0c8e0_0_600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95" name="Google Shape;395;g7d5fb0c8e0_0_600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d5fb0c8e0_0_773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2168248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m = k;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01" name="Google Shape;401;g7d5fb0c8e0_0_773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02" name="Google Shape;402;g7d5fb0c8e0_0_773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d5fb0c8e0_0_767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2136164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 m = k;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08" name="Google Shape;408;g7d5fb0c8e0_0_767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09" name="Google Shape;409;g7d5fb0c8e0_0_767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d5fb0c8e0_0_761"/>
          <p:cNvSpPr txBox="1">
            <a:spLocks noGrp="1"/>
          </p:cNvSpPr>
          <p:nvPr>
            <p:ph type="body" idx="1"/>
          </p:nvPr>
        </p:nvSpPr>
        <p:spPr>
          <a:xfrm>
            <a:off x="1493856" y="2819474"/>
            <a:ext cx="21975743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endParaRPr sz="5000" dirty="0">
              <a:solidFill>
                <a:srgbClr val="18B40E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 m = k;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15" name="Google Shape;415;g7d5fb0c8e0_0_761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16" name="Google Shape;416;g7d5fb0c8e0_0_761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d5fb0c8e0_0_755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2055954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m = k;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22" name="Google Shape;422;g7d5fb0c8e0_0_755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23" name="Google Shape;423;g7d5fb0c8e0_0_755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d5fb0c8e0_0_749"/>
          <p:cNvSpPr txBox="1">
            <a:spLocks noGrp="1"/>
          </p:cNvSpPr>
          <p:nvPr>
            <p:ph type="body" idx="1"/>
          </p:nvPr>
        </p:nvSpPr>
        <p:spPr>
          <a:xfrm>
            <a:off x="1493856" y="2819474"/>
            <a:ext cx="21975743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 m = k;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29" name="Google Shape;429;g7d5fb0c8e0_0_74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30" name="Google Shape;430;g7d5fb0c8e0_0_74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d5fb0c8e0_0_779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210408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 m = k;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36" name="Google Shape;436;g7d5fb0c8e0_0_77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37" name="Google Shape;437;g7d5fb0c8e0_0_77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813f139d_0_90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How do you find the big O?</a:t>
            </a:r>
            <a:endParaRPr/>
          </a:p>
        </p:txBody>
      </p:sp>
      <p:sp>
        <p:nvSpPr>
          <p:cNvPr id="123" name="Google Shape;123;g6e813f139d_0_90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4" name="Google Shape;124;g6e813f139d_0_908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Determine the run-time:</a:t>
            </a:r>
            <a:endParaRPr/>
          </a:p>
          <a:p>
            <a:pPr marL="22860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lphaUcParenR"/>
            </a:pPr>
            <a:r>
              <a:rPr lang="en-US"/>
              <a:t>determine the size of the input</a:t>
            </a:r>
            <a:endParaRPr/>
          </a:p>
          <a:p>
            <a:pPr marL="22860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lphaUcParenR"/>
            </a:pPr>
            <a:r>
              <a:rPr lang="en-US"/>
              <a:t>determine the steps relative to the input </a:t>
            </a:r>
            <a:r>
              <a:rPr lang="en-US" b="1"/>
              <a:t>in the worst case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 drop the constants and lower order terms to get the big-O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d5fb0c8e0_0_785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2088038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 4n*n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 m = k;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43" name="Google Shape;443;g7d5fb0c8e0_0_785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44" name="Google Shape;444;g7d5fb0c8e0_0_785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d5fb0c8e0_0_791"/>
          <p:cNvSpPr txBox="1">
            <a:spLocks noGrp="1"/>
          </p:cNvSpPr>
          <p:nvPr>
            <p:ph type="body" idx="1"/>
          </p:nvPr>
        </p:nvSpPr>
        <p:spPr>
          <a:xfrm>
            <a:off x="1493856" y="2819474"/>
            <a:ext cx="22248459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5000" dirty="0">
                <a:solidFill>
                  <a:srgbClr val="000000"/>
                </a:solidFill>
              </a:rPr>
              <a:t>void something</a:t>
            </a:r>
            <a:r>
              <a:rPr lang="en-US" sz="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(int[] numbers) {</a:t>
            </a:r>
            <a:endParaRPr sz="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int [][] 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 = new int[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][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]; </a:t>
            </a:r>
            <a:r>
              <a:rPr lang="en-US" sz="5000" dirty="0">
                <a:solidFill>
                  <a:srgbClr val="18B40E"/>
                </a:solidFill>
              </a:rPr>
              <a:t>//4 n*n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for(int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= 0;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++){ 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for(int j = 0; j &lt; </a:t>
            </a:r>
            <a:r>
              <a:rPr lang="en-US" sz="5000" dirty="0" err="1">
                <a:solidFill>
                  <a:srgbClr val="000000"/>
                </a:solidFill>
              </a:rPr>
              <a:t>numbers.length</a:t>
            </a:r>
            <a:r>
              <a:rPr lang="en-US" sz="5000" dirty="0">
                <a:solidFill>
                  <a:srgbClr val="000000"/>
                </a:solidFill>
              </a:rPr>
              <a:t>; </a:t>
            </a:r>
            <a:r>
              <a:rPr lang="en-US" sz="5000" dirty="0" err="1">
                <a:solidFill>
                  <a:srgbClr val="000000"/>
                </a:solidFill>
              </a:rPr>
              <a:t>j++</a:t>
            </a:r>
            <a:r>
              <a:rPr lang="en-US" sz="5000" dirty="0">
                <a:solidFill>
                  <a:srgbClr val="000000"/>
                </a:solidFill>
              </a:rPr>
              <a:t>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		</a:t>
            </a:r>
            <a:r>
              <a:rPr lang="en-US" sz="5000" dirty="0" err="1">
                <a:solidFill>
                  <a:srgbClr val="000000"/>
                </a:solidFill>
              </a:rPr>
              <a:t>listOflists</a:t>
            </a:r>
            <a:r>
              <a:rPr lang="en-US" sz="5000" dirty="0">
                <a:solidFill>
                  <a:srgbClr val="000000"/>
                </a:solidFill>
              </a:rPr>
              <a:t>[</a:t>
            </a:r>
            <a:r>
              <a:rPr lang="en-US" sz="5000" dirty="0" err="1">
                <a:solidFill>
                  <a:srgbClr val="000000"/>
                </a:solidFill>
              </a:rPr>
              <a:t>i</a:t>
            </a:r>
            <a:r>
              <a:rPr lang="en-US" sz="5000" dirty="0">
                <a:solidFill>
                  <a:srgbClr val="000000"/>
                </a:solidFill>
              </a:rPr>
              <a:t>][j] = numbers[j];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int m = 0;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for(int k = 0; k &lt; 1231231298412; k++){ </a:t>
            </a:r>
            <a:r>
              <a:rPr lang="en-US" sz="5000" dirty="0">
                <a:solidFill>
                  <a:srgbClr val="18B40E"/>
                </a:solidFill>
              </a:rPr>
              <a:t>// 4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	 m = k; </a:t>
            </a:r>
            <a:r>
              <a:rPr lang="en-US" sz="5000" dirty="0">
                <a:solidFill>
                  <a:srgbClr val="18B40E"/>
                </a:solidFill>
              </a:rPr>
              <a:t>// no space</a:t>
            </a:r>
            <a:endParaRPr sz="50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</a:t>
            </a: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rgbClr val="000000"/>
                </a:solidFill>
              </a:rPr>
              <a:t>} </a:t>
            </a:r>
            <a:r>
              <a:rPr lang="en-US" sz="5000" dirty="0">
                <a:solidFill>
                  <a:srgbClr val="18B40E"/>
                </a:solidFill>
              </a:rPr>
              <a:t>16 + 4n*n spaces ⇒ O(n*n)</a:t>
            </a:r>
            <a:endParaRPr sz="5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dirty="0">
              <a:solidFill>
                <a:srgbClr val="18B40E"/>
              </a:solidFill>
            </a:endParaRPr>
          </a:p>
        </p:txBody>
      </p:sp>
      <p:sp>
        <p:nvSpPr>
          <p:cNvPr id="450" name="Google Shape;450;g7d5fb0c8e0_0_791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51" name="Google Shape;451;g7d5fb0c8e0_0_791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Try it out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d5fb0c8e0_0_797"/>
          <p:cNvSpPr txBox="1">
            <a:spLocks noGrp="1"/>
          </p:cNvSpPr>
          <p:nvPr>
            <p:ph type="body" idx="1"/>
          </p:nvPr>
        </p:nvSpPr>
        <p:spPr>
          <a:xfrm>
            <a:off x="1493857" y="2819474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6000">
                <a:solidFill>
                  <a:srgbClr val="434343"/>
                </a:solidFill>
              </a:rPr>
              <a:t>With different algorithms, we can make trade-offs for space and time. In interviews, we generally care more about time, but it’s good to be able to recognize potential trade-offs for space and time.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457" name="Google Shape;457;g7d5fb0c8e0_0_797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58" name="Google Shape;458;g7d5fb0c8e0_0_797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Space vs. Time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813f139d_0_544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Determining Input Size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Counting Operations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Definition of Big-O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Classifying Algorithms</a:t>
            </a:r>
            <a:endParaRPr/>
          </a:p>
        </p:txBody>
      </p:sp>
      <p:sp>
        <p:nvSpPr>
          <p:cNvPr id="130" name="Google Shape;130;g6e813f139d_0_54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31" name="Google Shape;131;g6e813f139d_0_544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813f139d_0_66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Definition of Big-O</a:t>
            </a:r>
            <a:endParaRPr/>
          </a:p>
        </p:txBody>
      </p:sp>
      <p:sp>
        <p:nvSpPr>
          <p:cNvPr id="137" name="Google Shape;137;g6e813f139d_0_66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8" name="Google Shape;138;g6e813f139d_0_662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6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O(g(n)) is the set of all functions f(n) where there exist constants N, C such that n &gt; N implies f(n) &lt;= Cg(n).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Remember we said, big O is how we group functions. Informally,                        if f(n) &lt;= C*g(n) as we go to increasingly larger 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139" name="Google Shape;139;g6e813f139d_0_662"/>
          <p:cNvSpPr txBox="1"/>
          <p:nvPr/>
        </p:nvSpPr>
        <p:spPr>
          <a:xfrm>
            <a:off x="5956454" y="8907209"/>
            <a:ext cx="5825700" cy="9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098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5fb0c8e0_0_6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Examples of Big-O Notation</a:t>
            </a:r>
            <a:endParaRPr/>
          </a:p>
        </p:txBody>
      </p:sp>
      <p:sp>
        <p:nvSpPr>
          <p:cNvPr id="145" name="Google Shape;145;g7d5fb0c8e0_0_6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6" name="Google Shape;146;g7d5fb0c8e0_0_64"/>
          <p:cNvSpPr/>
          <p:nvPr/>
        </p:nvSpPr>
        <p:spPr>
          <a:xfrm>
            <a:off x="2671305" y="4038477"/>
            <a:ext cx="19258500" cy="9025200"/>
          </a:xfrm>
          <a:prstGeom prst="ellipse">
            <a:avLst/>
          </a:prstGeom>
          <a:solidFill>
            <a:srgbClr val="878D9C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O(n)</a:t>
            </a:r>
            <a:endParaRPr/>
          </a:p>
        </p:txBody>
      </p:sp>
      <p:sp>
        <p:nvSpPr>
          <p:cNvPr id="147" name="Google Shape;147;g7d5fb0c8e0_0_64"/>
          <p:cNvSpPr/>
          <p:nvPr/>
        </p:nvSpPr>
        <p:spPr>
          <a:xfrm>
            <a:off x="4982828" y="5700547"/>
            <a:ext cx="12087000" cy="53283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O(log(n))         </a:t>
            </a:r>
            <a:endParaRPr/>
          </a:p>
        </p:txBody>
      </p:sp>
      <p:sp>
        <p:nvSpPr>
          <p:cNvPr id="148" name="Google Shape;148;g7d5fb0c8e0_0_64"/>
          <p:cNvSpPr/>
          <p:nvPr/>
        </p:nvSpPr>
        <p:spPr>
          <a:xfrm>
            <a:off x="6585856" y="6430950"/>
            <a:ext cx="5119200" cy="3867600"/>
          </a:xfrm>
          <a:prstGeom prst="ellipse">
            <a:avLst/>
          </a:prstGeom>
          <a:solidFill>
            <a:srgbClr val="EAEAEA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7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O(1)</a:t>
            </a:r>
            <a:endParaRPr/>
          </a:p>
        </p:txBody>
      </p:sp>
      <p:sp>
        <p:nvSpPr>
          <p:cNvPr id="149" name="Google Shape;149;g7d5fb0c8e0_0_64"/>
          <p:cNvSpPr txBox="1"/>
          <p:nvPr/>
        </p:nvSpPr>
        <p:spPr>
          <a:xfrm>
            <a:off x="12024925" y="7789350"/>
            <a:ext cx="39030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O(logn)</a:t>
            </a:r>
            <a:endParaRPr/>
          </a:p>
        </p:txBody>
      </p:sp>
      <p:sp>
        <p:nvSpPr>
          <p:cNvPr id="150" name="Google Shape;150;g7d5fb0c8e0_0_64"/>
          <p:cNvSpPr txBox="1"/>
          <p:nvPr/>
        </p:nvSpPr>
        <p:spPr>
          <a:xfrm>
            <a:off x="17706767" y="7707712"/>
            <a:ext cx="35859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9a629ac0_0_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6e9a629ac0_0_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7" name="Google Shape;157;g6e9a629ac0_0_12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public static void printFirstItem(int[] items)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 </a:t>
            </a:r>
            <a:endParaRPr sz="6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break;</a:t>
            </a:r>
            <a:endParaRPr sz="6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	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3989</Words>
  <Application>Microsoft Office PowerPoint</Application>
  <PresentationFormat>Custom</PresentationFormat>
  <Paragraphs>463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Gill Sans</vt:lpstr>
      <vt:lpstr>Arial</vt:lpstr>
      <vt:lpstr>Merriweather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36</cp:revision>
  <dcterms:modified xsi:type="dcterms:W3CDTF">2021-09-20T17:30:49Z</dcterms:modified>
</cp:coreProperties>
</file>