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94" r:id="rId6"/>
    <p:sldId id="293" r:id="rId7"/>
    <p:sldId id="263" r:id="rId8"/>
    <p:sldId id="292" r:id="rId9"/>
    <p:sldId id="262" r:id="rId10"/>
    <p:sldId id="287" r:id="rId11"/>
    <p:sldId id="288" r:id="rId12"/>
    <p:sldId id="257" r:id="rId13"/>
    <p:sldId id="264" r:id="rId14"/>
    <p:sldId id="290" r:id="rId15"/>
    <p:sldId id="291" r:id="rId16"/>
    <p:sldId id="265" r:id="rId17"/>
    <p:sldId id="267" r:id="rId18"/>
    <p:sldId id="268" r:id="rId19"/>
    <p:sldId id="269" r:id="rId20"/>
    <p:sldId id="270" r:id="rId21"/>
    <p:sldId id="273" r:id="rId22"/>
    <p:sldId id="274" r:id="rId23"/>
    <p:sldId id="275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0553A-D890-4FF3-9C7B-2951770BD906}" v="1" dt="2022-01-14T04:36:03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62"/>
    <p:restoredTop sz="96405"/>
  </p:normalViewPr>
  <p:slideViewPr>
    <p:cSldViewPr snapToGrid="0" snapToObjects="1">
      <p:cViewPr>
        <p:scale>
          <a:sx n="90" d="100"/>
          <a:sy n="90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d Shaon" userId="cc0872f513b3579a" providerId="LiveId" clId="{1BA0553A-D890-4FF3-9C7B-2951770BD906}"/>
    <pc:docChg chg="custSel modSld">
      <pc:chgData name="Rafid Shaon" userId="cc0872f513b3579a" providerId="LiveId" clId="{1BA0553A-D890-4FF3-9C7B-2951770BD906}" dt="2022-01-14T04:35:59.144" v="0" actId="313"/>
      <pc:docMkLst>
        <pc:docMk/>
      </pc:docMkLst>
      <pc:sldChg chg="modSp mod">
        <pc:chgData name="Rafid Shaon" userId="cc0872f513b3579a" providerId="LiveId" clId="{1BA0553A-D890-4FF3-9C7B-2951770BD906}" dt="2022-01-14T04:35:59.144" v="0" actId="313"/>
        <pc:sldMkLst>
          <pc:docMk/>
          <pc:sldMk cId="1004988857" sldId="264"/>
        </pc:sldMkLst>
        <pc:spChg chg="mod">
          <ac:chgData name="Rafid Shaon" userId="cc0872f513b3579a" providerId="LiveId" clId="{1BA0553A-D890-4FF3-9C7B-2951770BD906}" dt="2022-01-14T04:35:59.144" v="0" actId="313"/>
          <ac:spMkLst>
            <pc:docMk/>
            <pc:sldMk cId="1004988857" sldId="26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E6A93-2C55-1543-8997-4550FD9D605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1A9C-3E2B-E542-88A2-D0F9DF94F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13419-97AF-2244-97DF-6AABF2176D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8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0F9-8DE3-1F40-9316-D7B88EB8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11B5-84B4-DF4E-8A1A-A9F2D295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6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A9EB-F336-EE40-9475-95212D7E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3D32-A3A8-CC49-A1F0-D2268909CEBF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F47F-26A8-3148-99AA-605CA4B8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8645-4D6A-3C4B-BD36-E7BBE53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1E7-E6DD-FA42-842C-3C738A6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ED40-1937-114C-B94D-01A8FCAB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FE08-7DCA-9243-9FC6-8F15661F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620-455B-7E43-8C7D-5A4C317F8F56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B3A0-578F-AE41-96F4-E22F09F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B1D3-2853-CE4A-927D-1C10D713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05D6-5F50-9141-AF2A-A0228774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7EEF-F115-874E-8741-51BD2DC7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7E4F-877F-B146-B94E-08F35C0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39F3-AB70-DB44-ACC4-3D336DFCDEB0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74C4-9F29-9D4B-9C0E-759F48A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124B-28BD-C445-980C-36ED083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AC1-88B7-2A41-905E-C1BAFDD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2486-DA31-2948-B861-5ADC5D3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Garamond" panose="02020404030301010803" pitchFamily="18" charset="0"/>
              </a:defRPr>
            </a:lvl1pPr>
            <a:lvl2pPr>
              <a:defRPr sz="2500">
                <a:latin typeface="Garamond" panose="02020404030301010803" pitchFamily="18" charset="0"/>
              </a:defRPr>
            </a:lvl2pPr>
            <a:lvl3pPr>
              <a:defRPr sz="2100"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6F7E-E270-A441-BE49-05E66E8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B499-5A7E-9043-9364-E57408E7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C3F6-8F33-E44D-A20F-429733D6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F1F-CF86-F343-B79A-04BE468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F2CF-74B6-3549-811B-7C9999CA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64B9-1A9C-3641-9405-567001B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3BDD-D725-994C-AC52-75EA4505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4D8-E4CC-F449-AD47-E3889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0E5C-B719-CC49-AA8B-0174D38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384D-E110-9940-91E2-1320001F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D1CA-52EE-2843-BBD5-A001F62E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93B4-5C90-FD45-A3F8-DA44122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A53-A4A8-9141-B812-D8E02909B9D4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065B-9C57-B443-B0E2-B321A95B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36CFB-3311-034C-B03E-D288F94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797-7784-E64D-88BB-069A077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513E-5B6D-CE40-8D27-13C7B435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1889-AD36-4F4E-A4DD-A0622D85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FC96-8543-A147-8B8E-7F387C3BA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A6DB-DE22-9C4F-AB88-81C8DCD8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BD1C-EE90-094A-9229-80F429A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675-F7B0-B645-B568-D8636801723C}" type="datetime1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7855-0D46-8B42-A401-209D0F8E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1FF07-3DA6-3D4B-8FF9-882B0106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ED7-4186-AB42-A770-F7FFAD7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E576C-37F7-324C-8552-CBD0671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1CA-25D2-FD4D-9353-E7293CD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DE3B-DB85-1E4A-B41F-CFE0EEA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D8D6B-AF80-9C40-A9F6-D4B8630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6CD1-60B4-AF4D-A591-25D0BDE1B6B3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A6D18-DF6D-A743-A133-A47DD22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D6C8-7660-A543-8EC3-86C3293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C358-E526-6F4D-83BF-332D859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397-F033-B04B-BC49-0BD1644D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E1D7-5757-4845-857B-9D7FDEF4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E790-39F4-6143-AA2C-B252577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A14-135B-4A40-B0E4-DFBECD2C6C11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995A-9EDC-DC42-828F-4F20D7F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915C-D475-D34E-B9CB-EB4C9EE2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29F-A748-5F4D-AB28-B8B31129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88E3-EEFC-3845-B0D7-2476E1E73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2510-8F87-094D-A3D4-D3BB41D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DBB4-FB2F-A146-BE25-47277115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B9D-ADBB-BA4B-906D-A10EE1F24AB2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DF44-EB52-EE48-88BD-0F0FBDC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C3DD-17FA-C24E-A3D7-1626C528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6E4E-B9AA-3D48-A000-19B0AF1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2390-5387-CE40-AE87-D8C90B2E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8F94-E996-B84A-9D50-01A41CB8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A06D-9AEF-1447-8F20-E1DE5A919FD7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3919-A1CA-9B43-A285-7CF45E35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839F-AEBB-6E44-8EDC-33C88709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5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nine@gsu.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A34-A9B2-C04F-8CAA-73268EC2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429000"/>
          </a:xfrm>
        </p:spPr>
        <p:txBody>
          <a:bodyPr>
            <a:normAutofit fontScale="90000"/>
          </a:bodyPr>
          <a:lstStyle/>
          <a:p>
            <a:r>
              <a:rPr lang="en-US" dirty="0"/>
              <a:t>CSC 3210</a:t>
            </a:r>
            <a:br>
              <a:rPr lang="en-US" dirty="0"/>
            </a:br>
            <a:r>
              <a:rPr lang="en-US" sz="6700" dirty="0"/>
              <a:t>Computer Organization and </a:t>
            </a:r>
            <a:br>
              <a:rPr lang="en-US" sz="6700" dirty="0"/>
            </a:br>
            <a:r>
              <a:rPr lang="en-US" sz="6700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F90F-AE7F-6242-AADB-8B426E641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</a:t>
            </a:r>
            <a:r>
              <a:rPr lang="en-US" dirty="0" err="1"/>
              <a:t>Zulkar</a:t>
            </a:r>
            <a:r>
              <a:rPr lang="en-US" dirty="0"/>
              <a:t> Nine</a:t>
            </a:r>
          </a:p>
          <a:p>
            <a:r>
              <a:rPr lang="en-US" dirty="0" err="1"/>
              <a:t>mnine@gsu.edu</a:t>
            </a:r>
            <a:endParaRPr lang="en-US" dirty="0"/>
          </a:p>
          <a:p>
            <a:r>
              <a:rPr lang="en-US" sz="1900" dirty="0"/>
              <a:t>Georgia State University</a:t>
            </a:r>
          </a:p>
          <a:p>
            <a:r>
              <a:rPr lang="en-US" sz="1900" dirty="0"/>
              <a:t>Spring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A678-1E7B-9F4A-A79C-B338704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0C5E-DF64-A04D-A251-3922D5B9EFB8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813-821C-DD4F-A27C-A0BA88D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99D5-A5D3-D34C-ACAB-951C8EE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8C2E-EE8F-ED48-871B-001F1982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dirty="0">
                <a:latin typeface="Garamond" panose="02020404030301010803" pitchFamily="18" charset="0"/>
              </a:rPr>
              <a:t>Lectures</a:t>
            </a:r>
            <a:r>
              <a:rPr lang="en-US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DFCB-2905-A54A-9DBB-E6F263DB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Twice a week – on campus</a:t>
            </a:r>
          </a:p>
          <a:p>
            <a:r>
              <a:rPr lang="en-US" sz="3000" dirty="0">
                <a:latin typeface="Garamond" panose="02020404030301010803" pitchFamily="18" charset="0"/>
              </a:rPr>
              <a:t>Attendance – 5% </a:t>
            </a:r>
          </a:p>
          <a:p>
            <a:r>
              <a:rPr lang="en-US" dirty="0"/>
              <a:t>No attendance for week 1. </a:t>
            </a:r>
          </a:p>
        </p:txBody>
      </p:sp>
    </p:spTree>
    <p:extLst>
      <p:ext uri="{BB962C8B-B14F-4D97-AF65-F5344CB8AC3E}">
        <p14:creationId xmlns:p14="http://schemas.microsoft.com/office/powerpoint/2010/main" val="3228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F2E-0333-4448-92F8-2A8D1791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Labs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BD6D-F99A-B443-A739-D684F28C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>
                <a:latin typeface="Garamond" panose="02020404030301010803" pitchFamily="18" charset="0"/>
              </a:rPr>
              <a:t>On campus</a:t>
            </a:r>
          </a:p>
          <a:p>
            <a:r>
              <a:rPr lang="en-US" sz="3500" dirty="0">
                <a:latin typeface="Garamond" panose="02020404030301010803" pitchFamily="18" charset="0"/>
              </a:rPr>
              <a:t>Attendance – 2%</a:t>
            </a:r>
          </a:p>
          <a:p>
            <a:r>
              <a:rPr lang="en-US" sz="3500" dirty="0">
                <a:latin typeface="Garamond" panose="02020404030301010803" pitchFamily="18" charset="0"/>
              </a:rPr>
              <a:t>Lab work – </a:t>
            </a:r>
            <a:r>
              <a:rPr lang="en-US" sz="3500" dirty="0"/>
              <a:t>8</a:t>
            </a:r>
            <a:r>
              <a:rPr lang="en-US" sz="3500" dirty="0">
                <a:latin typeface="Garamond" panose="02020404030301010803" pitchFamily="18" charset="0"/>
              </a:rPr>
              <a:t>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2E9E-9275-864A-A171-AACAF27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729E-8698-6E49-8B5E-B0D51EA1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mnine@gsu.edu</a:t>
            </a:r>
            <a:endParaRPr lang="en-US" dirty="0"/>
          </a:p>
          <a:p>
            <a:r>
              <a:rPr lang="en-US" dirty="0"/>
              <a:t>Office hours – Room 724, 1 Park Place</a:t>
            </a:r>
          </a:p>
          <a:p>
            <a:pPr lvl="1"/>
            <a:r>
              <a:rPr lang="en-US" dirty="0"/>
              <a:t>Monday 11:00 AM – 12:00 Noon</a:t>
            </a:r>
          </a:p>
          <a:p>
            <a:pPr lvl="1"/>
            <a:r>
              <a:rPr lang="en-US" dirty="0"/>
              <a:t>Wednesday 1:00 PM – 2:00 PM </a:t>
            </a:r>
          </a:p>
          <a:p>
            <a:pPr lvl="1"/>
            <a:r>
              <a:rPr lang="en-US" dirty="0"/>
              <a:t>Links are in the iCollege</a:t>
            </a:r>
          </a:p>
          <a:p>
            <a:r>
              <a:rPr lang="en-US" dirty="0"/>
              <a:t>Post your question on Piazza</a:t>
            </a:r>
          </a:p>
          <a:p>
            <a:r>
              <a:rPr lang="en-US" dirty="0"/>
              <a:t>Make an appointment through email : if office hours don’t work for you!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35D84-0616-B446-AEB4-B60597A3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CDB7-D278-6440-9995-44D6A1029253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B3EF-9593-E145-8A62-3CA14F4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97C04-84DE-BE4D-A9F4-E8522558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3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>
                <a:latin typeface="Garamond" panose="02020404030301010803" pitchFamily="18" charset="0"/>
              </a:rPr>
              <a:t>Textbook and materials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Textbook:</a:t>
            </a:r>
          </a:p>
          <a:p>
            <a:pPr lvl="1"/>
            <a:r>
              <a:rPr lang="en-US" sz="3000" b="1" dirty="0">
                <a:latin typeface="Garamond" panose="02020404030301010803" pitchFamily="18" charset="0"/>
              </a:rPr>
              <a:t>Assembly Language for x86 Processors, </a:t>
            </a:r>
          </a:p>
          <a:p>
            <a:pPr lvl="1"/>
            <a:r>
              <a:rPr lang="en-US" sz="3000" b="1" dirty="0">
                <a:latin typeface="Garamond" panose="02020404030301010803" pitchFamily="18" charset="0"/>
              </a:rPr>
              <a:t>By Kip R. Irvine (7</a:t>
            </a:r>
            <a:r>
              <a:rPr lang="en-US" sz="3000" b="1" baseline="30000" dirty="0">
                <a:latin typeface="Garamond" panose="02020404030301010803" pitchFamily="18" charset="0"/>
              </a:rPr>
              <a:t>th</a:t>
            </a:r>
            <a:r>
              <a:rPr lang="en-US" sz="3000" b="1" dirty="0">
                <a:latin typeface="Garamond" panose="02020404030301010803" pitchFamily="18" charset="0"/>
              </a:rPr>
              <a:t> Edition)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sz="4400" dirty="0">
                <a:latin typeface="Garamond" panose="02020404030301010803" pitchFamily="18" charset="0"/>
              </a:rPr>
              <a:t>Online</a:t>
            </a:r>
            <a:r>
              <a:rPr lang="en-US" dirty="0">
                <a:latin typeface="Garamond" panose="02020404030301010803" pitchFamily="18" charset="0"/>
              </a:rPr>
              <a:t> </a:t>
            </a:r>
          </a:p>
          <a:p>
            <a:pPr lvl="1"/>
            <a:r>
              <a:rPr lang="en-US" sz="3000" dirty="0">
                <a:latin typeface="Garamond" panose="02020404030301010803" pitchFamily="18" charset="0"/>
              </a:rPr>
              <a:t>iCollege</a:t>
            </a:r>
          </a:p>
          <a:p>
            <a:pPr lvl="1"/>
            <a:r>
              <a:rPr lang="en-US" sz="3000" dirty="0">
                <a:latin typeface="Garamond" panose="02020404030301010803" pitchFamily="18" charset="0"/>
              </a:rPr>
              <a:t>Piazza </a:t>
            </a:r>
          </a:p>
        </p:txBody>
      </p:sp>
    </p:spTree>
    <p:extLst>
      <p:ext uri="{BB962C8B-B14F-4D97-AF65-F5344CB8AC3E}">
        <p14:creationId xmlns:p14="http://schemas.microsoft.com/office/powerpoint/2010/main" val="100498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A7A2-543D-6840-9347-A3FA7337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iCollege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2DFB-66F4-AC45-883A-5E5886B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thing will be posted on iCollege. </a:t>
            </a:r>
          </a:p>
          <a:p>
            <a:r>
              <a:rPr lang="en-US" dirty="0"/>
              <a:t>Check the iCollege announcements regularly</a:t>
            </a:r>
          </a:p>
          <a:p>
            <a:r>
              <a:rPr lang="en-US" dirty="0"/>
              <a:t>I will also send email remainder for Quiz, Assignments, Exams, 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8E93F-24D7-AA49-81C1-8AE39FDA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A3C0-1703-7D45-9A81-3CF6F465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59F6-F3D7-FA4A-A45D-F44F8D02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4004-48F8-1549-A4A3-DBF815E5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iCollege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3B59-C569-9648-A809-61A4D106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 of Content</a:t>
            </a:r>
          </a:p>
          <a:p>
            <a:pPr lvl="1"/>
            <a:r>
              <a:rPr lang="en-US" dirty="0"/>
              <a:t>Syllabus</a:t>
            </a:r>
          </a:p>
          <a:p>
            <a:pPr lvl="1"/>
            <a:r>
              <a:rPr lang="en-US" dirty="0"/>
              <a:t>Lecture and Lab Schedule</a:t>
            </a:r>
          </a:p>
          <a:p>
            <a:pPr lvl="1"/>
            <a:r>
              <a:rPr lang="en-US" dirty="0"/>
              <a:t>Office hours and links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Lecture Video Recordings</a:t>
            </a:r>
          </a:p>
          <a:p>
            <a:pPr lvl="1"/>
            <a:r>
              <a:rPr lang="en-US" dirty="0"/>
              <a:t>Solutions</a:t>
            </a:r>
          </a:p>
          <a:p>
            <a:pPr lvl="2"/>
            <a:r>
              <a:rPr lang="en-US" dirty="0"/>
              <a:t>Quizzes </a:t>
            </a:r>
          </a:p>
          <a:p>
            <a:pPr lvl="2"/>
            <a:r>
              <a:rPr lang="en-US" dirty="0"/>
              <a:t>Assignments</a:t>
            </a:r>
          </a:p>
          <a:p>
            <a:pPr lvl="2"/>
            <a:r>
              <a:rPr lang="en-US" dirty="0"/>
              <a:t>Exams</a:t>
            </a:r>
          </a:p>
          <a:p>
            <a:pPr lvl="1"/>
            <a:r>
              <a:rPr lang="en-US" dirty="0"/>
              <a:t>Who graded my work!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5A4D-4616-034C-B7C3-B9711EB8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61821-3345-F149-931B-A13EE9BD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421C-41CD-DE4B-A8C1-59FE2496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>
                <a:latin typeface="Garamond" charset="0"/>
                <a:ea typeface="Garamond" charset="0"/>
                <a:cs typeface="Garamond" charset="0"/>
              </a:rPr>
              <a:t>Work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Heavy </a:t>
            </a:r>
          </a:p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Lab sessions - 12</a:t>
            </a:r>
          </a:p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Assignments – 4~5</a:t>
            </a:r>
          </a:p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Quizzes – 5~6</a:t>
            </a:r>
          </a:p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Midterm exam - 1</a:t>
            </a:r>
          </a:p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Final exam – 1</a:t>
            </a:r>
          </a:p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Attendance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5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dirty="0">
                <a:latin typeface="Garamond" panose="02020404030301010803" pitchFamily="18" charset="0"/>
              </a:rPr>
              <a:t>Grading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500" dirty="0">
                <a:latin typeface="Garamond" panose="02020404030301010803" pitchFamily="18" charset="0"/>
              </a:rPr>
              <a:t>Final exam  - </a:t>
            </a:r>
            <a:r>
              <a:rPr lang="en-US" sz="3500" dirty="0"/>
              <a:t>30</a:t>
            </a:r>
            <a:r>
              <a:rPr lang="en-US" sz="3500" dirty="0">
                <a:latin typeface="Garamond" panose="02020404030301010803" pitchFamily="18" charset="0"/>
              </a:rPr>
              <a:t>%</a:t>
            </a:r>
          </a:p>
          <a:p>
            <a:r>
              <a:rPr lang="en-US" sz="3500" dirty="0">
                <a:latin typeface="Garamond" panose="02020404030301010803" pitchFamily="18" charset="0"/>
              </a:rPr>
              <a:t>Midterm – 25%</a:t>
            </a:r>
          </a:p>
          <a:p>
            <a:r>
              <a:rPr lang="en-US" sz="3500" dirty="0">
                <a:latin typeface="Garamond" panose="02020404030301010803" pitchFamily="18" charset="0"/>
              </a:rPr>
              <a:t>Biweekly Quizzes – 15%</a:t>
            </a:r>
          </a:p>
          <a:p>
            <a:r>
              <a:rPr lang="en-US" sz="3500" dirty="0">
                <a:latin typeface="Garamond" panose="02020404030301010803" pitchFamily="18" charset="0"/>
              </a:rPr>
              <a:t>Assignments – </a:t>
            </a:r>
            <a:r>
              <a:rPr lang="en-US" sz="3500" dirty="0"/>
              <a:t>15</a:t>
            </a:r>
            <a:r>
              <a:rPr lang="en-US" sz="3500" dirty="0">
                <a:latin typeface="Garamond" panose="02020404030301010803" pitchFamily="18" charset="0"/>
              </a:rPr>
              <a:t>%</a:t>
            </a:r>
          </a:p>
          <a:p>
            <a:r>
              <a:rPr lang="en-US" sz="3500" dirty="0">
                <a:latin typeface="Garamond" panose="02020404030301010803" pitchFamily="18" charset="0"/>
              </a:rPr>
              <a:t>Lab work – 8%</a:t>
            </a:r>
          </a:p>
          <a:p>
            <a:r>
              <a:rPr lang="en-US" sz="3500" dirty="0">
                <a:latin typeface="Garamond" panose="02020404030301010803" pitchFamily="18" charset="0"/>
              </a:rPr>
              <a:t>Lab attendance – 2%</a:t>
            </a:r>
          </a:p>
          <a:p>
            <a:r>
              <a:rPr lang="en-US" sz="3500" dirty="0"/>
              <a:t>Lecture attendance/Lecture Quiz – 5%</a:t>
            </a:r>
          </a:p>
          <a:p>
            <a:endParaRPr lang="en-US" sz="35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3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>
                <a:latin typeface="Garamond" panose="02020404030301010803" pitchFamily="18" charset="0"/>
              </a:rPr>
              <a:t>Letter Grades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E76125-351B-F840-B292-1AA2F12D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A+ (97 – 100)</a:t>
            </a:r>
          </a:p>
          <a:p>
            <a:r>
              <a:rPr lang="en-US" dirty="0">
                <a:solidFill>
                  <a:schemeClr val="accent6"/>
                </a:solidFill>
              </a:rPr>
              <a:t>A (90 – 96.9)</a:t>
            </a:r>
          </a:p>
          <a:p>
            <a:r>
              <a:rPr lang="en-US" dirty="0">
                <a:solidFill>
                  <a:schemeClr val="accent1"/>
                </a:solidFill>
              </a:rPr>
              <a:t>B+ (87 - 89.9)</a:t>
            </a:r>
          </a:p>
          <a:p>
            <a:r>
              <a:rPr lang="en-US" dirty="0">
                <a:solidFill>
                  <a:schemeClr val="accent1"/>
                </a:solidFill>
              </a:rPr>
              <a:t>B (80 - 86.9)</a:t>
            </a:r>
          </a:p>
          <a:p>
            <a:r>
              <a:rPr lang="en-US" dirty="0">
                <a:solidFill>
                  <a:schemeClr val="accent2"/>
                </a:solidFill>
              </a:rPr>
              <a:t>C+ (77 – 79.9)</a:t>
            </a:r>
          </a:p>
          <a:p>
            <a:r>
              <a:rPr lang="en-US" dirty="0">
                <a:solidFill>
                  <a:schemeClr val="accent2"/>
                </a:solidFill>
              </a:rPr>
              <a:t>C (70 – 76.9)</a:t>
            </a:r>
          </a:p>
          <a:p>
            <a:r>
              <a:rPr lang="en-US" dirty="0">
                <a:solidFill>
                  <a:srgbClr val="FF0000"/>
                </a:solidFill>
              </a:rPr>
              <a:t>D (60-69)</a:t>
            </a:r>
          </a:p>
          <a:p>
            <a:r>
              <a:rPr lang="en-US" dirty="0">
                <a:solidFill>
                  <a:srgbClr val="FF0000"/>
                </a:solidFill>
              </a:rPr>
              <a:t>F (59 and below)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>
                <a:latin typeface="Garamond" charset="0"/>
                <a:ea typeface="Garamond" charset="0"/>
                <a:cs typeface="Garamond" charset="0"/>
              </a:rPr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Rule is simple.</a:t>
            </a:r>
          </a:p>
          <a:p>
            <a:pPr lvl="1"/>
            <a:r>
              <a:rPr lang="en-US" sz="3500" dirty="0">
                <a:latin typeface="Garamond" panose="02020404030301010803" pitchFamily="18" charset="0"/>
              </a:rPr>
              <a:t>Please do not copy other works.</a:t>
            </a:r>
          </a:p>
          <a:p>
            <a:pPr lvl="1"/>
            <a:r>
              <a:rPr lang="en-US" sz="3500" dirty="0">
                <a:latin typeface="Garamond" panose="02020404030301010803" pitchFamily="18" charset="0"/>
              </a:rPr>
              <a:t>Both will receive the same penalty.</a:t>
            </a:r>
          </a:p>
          <a:p>
            <a:pPr lvl="1"/>
            <a:r>
              <a:rPr lang="en-US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First time </a:t>
            </a:r>
            <a:r>
              <a:rPr lang="en-US" sz="3500" dirty="0">
                <a:latin typeface="Garamond" panose="02020404030301010803" pitchFamily="18" charset="0"/>
              </a:rPr>
              <a:t>– it will be a </a:t>
            </a:r>
            <a:r>
              <a:rPr lang="en-US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zero</a:t>
            </a:r>
            <a:r>
              <a:rPr lang="en-US" sz="3500" dirty="0">
                <a:latin typeface="Garamond" panose="02020404030301010803" pitchFamily="18" charset="0"/>
              </a:rPr>
              <a:t> in particular component</a:t>
            </a:r>
          </a:p>
          <a:p>
            <a:pPr lvl="1"/>
            <a:r>
              <a:rPr lang="en-US" sz="4400" b="1" dirty="0">
                <a:solidFill>
                  <a:srgbClr val="FF0000"/>
                </a:solidFill>
                <a:latin typeface="Garamond" panose="02020404030301010803" pitchFamily="18" charset="0"/>
              </a:rPr>
              <a:t>Second time </a:t>
            </a:r>
            <a:r>
              <a:rPr lang="en-US" sz="3500" dirty="0">
                <a:latin typeface="Garamond" panose="02020404030301010803" pitchFamily="18" charset="0"/>
              </a:rPr>
              <a:t>– an automatic </a:t>
            </a:r>
            <a:r>
              <a:rPr lang="en-US" sz="4400" b="1" dirty="0">
                <a:solidFill>
                  <a:srgbClr val="FF0000"/>
                </a:solidFill>
                <a:latin typeface="Garamond" panose="02020404030301010803" pitchFamily="18" charset="0"/>
              </a:rPr>
              <a:t>F grade</a:t>
            </a:r>
            <a:r>
              <a:rPr lang="en-US" sz="3500" dirty="0">
                <a:latin typeface="Garamond" panose="02020404030301010803" pitchFamily="18" charset="0"/>
              </a:rPr>
              <a:t> on the course</a:t>
            </a:r>
            <a:r>
              <a:rPr lang="en-US" sz="3500" dirty="0"/>
              <a:t>. 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2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33E3-794F-B744-BBF9-DC4EA89B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Organization and Programming in the first place?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C965F-22B8-0447-92CB-FF292049F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the detailed internals of computer. The crucial interaction between software and hardware.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B3B9-012C-2445-B6CA-86D6DB71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4AF3-0009-8F45-B1A2-0E8131FD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CCA0-A481-0143-BB52-1E6D5C48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7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>
                <a:latin typeface="Garamond" charset="0"/>
                <a:ea typeface="Garamond" charset="0"/>
                <a:cs typeface="Garamond" charset="0"/>
              </a:rPr>
              <a:t>Group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Garamond" charset="0"/>
                <a:ea typeface="Garamond" charset="0"/>
                <a:cs typeface="Garamond" charset="0"/>
              </a:rPr>
              <a:t>is fine</a:t>
            </a:r>
          </a:p>
          <a:p>
            <a:r>
              <a:rPr lang="en-US" sz="3500" dirty="0">
                <a:latin typeface="Garamond" charset="0"/>
                <a:ea typeface="Garamond" charset="0"/>
                <a:cs typeface="Garamond" charset="0"/>
              </a:rPr>
              <a:t>However, submit your own work</a:t>
            </a:r>
          </a:p>
          <a:p>
            <a:r>
              <a:rPr lang="en-US" sz="3500" dirty="0">
                <a:latin typeface="Garamond" charset="0"/>
                <a:ea typeface="Garamond" charset="0"/>
                <a:cs typeface="Garamond" charset="0"/>
              </a:rPr>
              <a:t>You can share idea, but not the</a:t>
            </a:r>
          </a:p>
          <a:p>
            <a:pPr marL="457200" lvl="1" indent="0">
              <a:buNone/>
            </a:pPr>
            <a:r>
              <a:rPr lang="en-US" sz="3500" dirty="0">
                <a:latin typeface="Garamond" charset="0"/>
                <a:ea typeface="Garamond" charset="0"/>
                <a:cs typeface="Garamond" charset="0"/>
              </a:rPr>
              <a:t>code.</a:t>
            </a:r>
          </a:p>
          <a:p>
            <a:pPr marL="0" indent="0">
              <a:buNone/>
            </a:pPr>
            <a:endParaRPr lang="en-US" sz="3900" dirty="0"/>
          </a:p>
          <a:p>
            <a:pPr lvl="1"/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598750"/>
            <a:ext cx="3976255" cy="4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14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000" dirty="0">
                <a:latin typeface="Garamond" panose="02020404030301010803" pitchFamily="18" charset="0"/>
              </a:rPr>
              <a:t>How to do well in this course?</a:t>
            </a:r>
          </a:p>
        </p:txBody>
      </p:sp>
    </p:spTree>
    <p:extLst>
      <p:ext uri="{BB962C8B-B14F-4D97-AF65-F5344CB8AC3E}">
        <p14:creationId xmlns:p14="http://schemas.microsoft.com/office/powerpoint/2010/main" val="54648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26" y="408772"/>
            <a:ext cx="8824965" cy="5819135"/>
          </a:xfrm>
        </p:spPr>
      </p:pic>
    </p:spTree>
    <p:extLst>
      <p:ext uri="{BB962C8B-B14F-4D97-AF65-F5344CB8AC3E}">
        <p14:creationId xmlns:p14="http://schemas.microsoft.com/office/powerpoint/2010/main" val="426910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dirty="0">
                <a:latin typeface="Garamond" charset="0"/>
                <a:ea typeface="Garamond" charset="0"/>
                <a:cs typeface="Garamond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676"/>
            <a:ext cx="10515600" cy="5032375"/>
          </a:xfrm>
        </p:spPr>
        <p:txBody>
          <a:bodyPr>
            <a:noAutofit/>
          </a:bodyPr>
          <a:lstStyle/>
          <a:p>
            <a:r>
              <a:rPr lang="en-US" sz="3500" dirty="0">
                <a:latin typeface="Garamond" charset="0"/>
                <a:ea typeface="Garamond" charset="0"/>
                <a:cs typeface="Garamond" charset="0"/>
              </a:rPr>
              <a:t>Detailed outline is presented in the syllabus</a:t>
            </a:r>
          </a:p>
        </p:txBody>
      </p:sp>
    </p:spTree>
    <p:extLst>
      <p:ext uri="{BB962C8B-B14F-4D97-AF65-F5344CB8AC3E}">
        <p14:creationId xmlns:p14="http://schemas.microsoft.com/office/powerpoint/2010/main" val="236171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>
                <a:latin typeface="Garamond" charset="0"/>
                <a:ea typeface="Garamond" charset="0"/>
                <a:cs typeface="Garamond" charset="0"/>
              </a:rPr>
              <a:t>“To Do” before 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latin typeface="Garamond" charset="0"/>
                <a:ea typeface="Garamond" charset="0"/>
                <a:cs typeface="Garamond" charset="0"/>
              </a:rPr>
              <a:t>To Do 1: Activate your piazza account</a:t>
            </a:r>
          </a:p>
          <a:p>
            <a:r>
              <a:rPr lang="en-US" sz="4400" dirty="0">
                <a:latin typeface="Garamond" charset="0"/>
                <a:ea typeface="Garamond" charset="0"/>
                <a:cs typeface="Garamond" charset="0"/>
              </a:rPr>
              <a:t>To Do 2: Check iCollege for announcements</a:t>
            </a:r>
          </a:p>
          <a:p>
            <a:r>
              <a:rPr lang="en-US" sz="4400" dirty="0">
                <a:latin typeface="Garamond" charset="0"/>
                <a:ea typeface="Garamond" charset="0"/>
                <a:cs typeface="Garamond" charset="0"/>
              </a:rPr>
              <a:t>To Do 3: Read the syllabus carefully</a:t>
            </a:r>
          </a:p>
          <a:p>
            <a:r>
              <a:rPr lang="en-US" sz="4400" dirty="0">
                <a:latin typeface="Garamond" charset="0"/>
                <a:ea typeface="Garamond" charset="0"/>
                <a:cs typeface="Garamond" charset="0"/>
              </a:rPr>
              <a:t>To Do 4: Attend the lab and the lecture</a:t>
            </a:r>
          </a:p>
          <a:p>
            <a:pPr marL="0" indent="0">
              <a:buNone/>
            </a:pPr>
            <a:endParaRPr lang="en-US" sz="4400" dirty="0">
              <a:latin typeface="Garamond" charset="0"/>
              <a:ea typeface="Garamond" charset="0"/>
              <a:cs typeface="Garamond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8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7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000" dirty="0">
                <a:latin typeface="Garamond" charset="0"/>
                <a:ea typeface="Garamond" charset="0"/>
                <a:cs typeface="Garamond" charset="0"/>
              </a:rPr>
              <a:t>Again welcome to CSC 3210 !</a:t>
            </a:r>
          </a:p>
        </p:txBody>
      </p:sp>
    </p:spTree>
    <p:extLst>
      <p:ext uri="{BB962C8B-B14F-4D97-AF65-F5344CB8AC3E}">
        <p14:creationId xmlns:p14="http://schemas.microsoft.com/office/powerpoint/2010/main" val="177653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4E92-3757-0941-9352-2887D0A5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Understand the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8F57-60E8-B94B-AC20-20951F8E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computer works in fundamental level</a:t>
            </a:r>
          </a:p>
          <a:p>
            <a:r>
              <a:rPr lang="en-US" dirty="0"/>
              <a:t>How the hardware and programs work in low level</a:t>
            </a:r>
          </a:p>
          <a:p>
            <a:r>
              <a:rPr lang="en-US" dirty="0"/>
              <a:t>Low level programming and their interactions with hardware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4008-713A-CB41-8352-306A4937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5475-15B0-3C4D-A6F9-9711E262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F9E3-4904-B044-AA8F-C3C442B4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5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B360-35BB-3042-8C9F-9CDBD188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you’re going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691A-BF55-F147-B2B2-6EAD2FC1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08218" cy="4374208"/>
          </a:xfrm>
        </p:spPr>
        <p:txBody>
          <a:bodyPr/>
          <a:lstStyle/>
          <a:p>
            <a:r>
              <a:rPr lang="en-US" sz="2500" dirty="0"/>
              <a:t>Computer Architecture in fundamental level</a:t>
            </a:r>
          </a:p>
          <a:p>
            <a:pPr marL="228600" lvl="1"/>
            <a:r>
              <a:rPr lang="en-US" dirty="0"/>
              <a:t>Core concepts Assembly language programming</a:t>
            </a:r>
          </a:p>
          <a:p>
            <a:pPr marL="228600" lvl="1"/>
            <a:r>
              <a:rPr lang="en-US" dirty="0"/>
              <a:t>Hardware associated with x86 assembly language</a:t>
            </a:r>
          </a:p>
          <a:p>
            <a:pPr marL="228600" lvl="1"/>
            <a:r>
              <a:rPr lang="en-US" dirty="0"/>
              <a:t>Syntax and constructs of assembly language</a:t>
            </a:r>
          </a:p>
          <a:p>
            <a:pPr marL="228600" lvl="1"/>
            <a:r>
              <a:rPr lang="en-US" dirty="0"/>
              <a:t>Developing Assembly language programs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6D9C0-D95A-014D-9400-B4F345B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5093-91C5-4F43-AB27-D07FF7B8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C07D-E8F4-FA40-A923-4F54E6B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FCED6-91CB-3C41-9AF6-682FD3B8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218" y="1847205"/>
            <a:ext cx="4455722" cy="2367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234C50-D650-8E47-AF7E-3BC32DC0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57" y="1788316"/>
            <a:ext cx="4455722" cy="2404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43635F-B75A-CB47-9D7D-CDC77FC78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218" y="1857995"/>
            <a:ext cx="4455722" cy="2367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6403EF-BD96-5B4B-B9B2-95F4BBEAE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300" y="1836415"/>
            <a:ext cx="4455722" cy="23886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B75B5B-3364-4244-9E05-951B688A6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219" y="1825625"/>
            <a:ext cx="4455721" cy="23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D7FB-8A50-A54C-9F68-E19A3D30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0BD-2077-3C46-93B2-07C9D98C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workers to run a </a:t>
            </a:r>
            <a:r>
              <a:rPr lang="en-US" dirty="0" err="1"/>
              <a:t>Mcdonald’s</a:t>
            </a:r>
            <a:r>
              <a:rPr lang="en-US" dirty="0"/>
              <a:t> 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F322-C0FB-1941-B4BA-56F1B082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6741-BB31-824C-85E3-800073F0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AA0A-63B7-B14B-8D77-8F00B0CD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41EF4F-AC69-894C-B7A9-31B21DD87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043" y="917835"/>
            <a:ext cx="5507957" cy="35401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3D5F-1C92-4045-B6D6-005DDA59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5EA1-5599-B948-9FE2-24B74AE8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4C48-85A5-C64F-9013-79A520D3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B5334B-369A-314B-ADDC-AA58A431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54" y="452175"/>
            <a:ext cx="5069746" cy="44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6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Programming Language</a:t>
            </a:r>
            <a:r>
              <a:rPr 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8665" y="1974022"/>
            <a:ext cx="7280483" cy="379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2" lvl="1" indent="-457200"/>
            <a:r>
              <a:rPr lang="en-US" sz="3000" dirty="0">
                <a:latin typeface="Garamond" panose="02020404030301010803" pitchFamily="18" charset="0"/>
              </a:rPr>
              <a:t>Low level programming</a:t>
            </a:r>
          </a:p>
          <a:p>
            <a:pPr marL="468312" lvl="1" indent="-457200"/>
            <a:r>
              <a:rPr lang="en-US" sz="3000" dirty="0">
                <a:latin typeface="Garamond" panose="02020404030301010803" pitchFamily="18" charset="0"/>
              </a:rPr>
              <a:t>Very Powerful </a:t>
            </a:r>
          </a:p>
          <a:p>
            <a:pPr marL="468312" lvl="1" indent="-457200"/>
            <a:r>
              <a:rPr lang="en-US" sz="3000" dirty="0">
                <a:latin typeface="Garamond" panose="02020404030301010803" pitchFamily="18" charset="0"/>
              </a:rPr>
              <a:t>Close to machine language</a:t>
            </a:r>
          </a:p>
          <a:p>
            <a:pPr marL="468312" lvl="1" indent="-457200"/>
            <a:r>
              <a:rPr lang="en-US" sz="3000" dirty="0">
                <a:latin typeface="Garamond" panose="02020404030301010803" pitchFamily="18" charset="0"/>
              </a:rPr>
              <a:t>Direct access to computer hardware</a:t>
            </a:r>
          </a:p>
          <a:p>
            <a:pPr lvl="1"/>
            <a:endParaRPr lang="en-US" sz="5200" dirty="0">
              <a:latin typeface="Garamond" panose="02020404030301010803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8E6B79-1486-294A-BBE8-09EB2C112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798" y="1908656"/>
            <a:ext cx="2508802" cy="2508802"/>
          </a:xfrm>
        </p:spPr>
      </p:pic>
    </p:spTree>
    <p:extLst>
      <p:ext uri="{BB962C8B-B14F-4D97-AF65-F5344CB8AC3E}">
        <p14:creationId xmlns:p14="http://schemas.microsoft.com/office/powerpoint/2010/main" val="299913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86D2-D7D3-2A4E-A1D7-327F1BAB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survey!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4B9ABE-4509-CD44-AF66-50B2AFBC0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940" y="1908174"/>
            <a:ext cx="2864793" cy="28647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5C88-E542-F949-9617-DB40AC10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C815-FAD4-DE43-86BB-7A63E74C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AE10-E9F0-5140-808E-2CCFF45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1D571-DB9D-6648-9D94-924AF64F786A}"/>
              </a:ext>
            </a:extLst>
          </p:cNvPr>
          <p:cNvSpPr/>
          <p:nvPr/>
        </p:nvSpPr>
        <p:spPr>
          <a:xfrm>
            <a:off x="1311747" y="5195325"/>
            <a:ext cx="80231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https://</a:t>
            </a:r>
            <a:r>
              <a:rPr lang="en-US" sz="3400" dirty="0" err="1"/>
              <a:t>forms.gle</a:t>
            </a:r>
            <a:r>
              <a:rPr lang="en-US" sz="3400" dirty="0"/>
              <a:t>/Wa5AVHZi9BvkVA9R9</a:t>
            </a:r>
          </a:p>
        </p:txBody>
      </p:sp>
    </p:spTree>
    <p:extLst>
      <p:ext uri="{BB962C8B-B14F-4D97-AF65-F5344CB8AC3E}">
        <p14:creationId xmlns:p14="http://schemas.microsoft.com/office/powerpoint/2010/main" val="281680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CSC 1302: Principles of Computer Science II,</a:t>
            </a:r>
          </a:p>
          <a:p>
            <a:r>
              <a:rPr lang="en-US" dirty="0">
                <a:latin typeface="Garamond" panose="02020404030301010803" pitchFamily="18" charset="0"/>
              </a:rPr>
              <a:t>CSC 2510: Theoretical Foundations of Computer Science </a:t>
            </a:r>
          </a:p>
          <a:p>
            <a:r>
              <a:rPr lang="en-US" dirty="0">
                <a:latin typeface="Garamond" panose="02020404030301010803" pitchFamily="18" charset="0"/>
              </a:rPr>
              <a:t>MATH 2420: Discrete Mathematics, with grades of C or higher are enforced.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</TotalTime>
  <Words>713</Words>
  <Application>Microsoft Office PowerPoint</Application>
  <PresentationFormat>Widescreen</PresentationFormat>
  <Paragraphs>146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Garamond</vt:lpstr>
      <vt:lpstr>Office Theme</vt:lpstr>
      <vt:lpstr>CSC 3210 Computer Organization and  Programming</vt:lpstr>
      <vt:lpstr>Why Computer Organization and Programming in the first place?</vt:lpstr>
      <vt:lpstr>Understand the computer</vt:lpstr>
      <vt:lpstr>Things you’re going to learn</vt:lpstr>
      <vt:lpstr>PowerPoint Presentation</vt:lpstr>
      <vt:lpstr>PowerPoint Presentation</vt:lpstr>
      <vt:lpstr>Programming Language </vt:lpstr>
      <vt:lpstr>Complete the survey!</vt:lpstr>
      <vt:lpstr>Prerequisites</vt:lpstr>
      <vt:lpstr>Lectures </vt:lpstr>
      <vt:lpstr>Labs (1) </vt:lpstr>
      <vt:lpstr>How to reach me?</vt:lpstr>
      <vt:lpstr>Textbook and materials</vt:lpstr>
      <vt:lpstr>iCollege (1)</vt:lpstr>
      <vt:lpstr>iCollege (2)</vt:lpstr>
      <vt:lpstr>Work load</vt:lpstr>
      <vt:lpstr>Grading </vt:lpstr>
      <vt:lpstr>Letter Grades</vt:lpstr>
      <vt:lpstr>Academic Integrity</vt:lpstr>
      <vt:lpstr>Group Study</vt:lpstr>
      <vt:lpstr>How to do well in this course?</vt:lpstr>
      <vt:lpstr>PowerPoint Presentation</vt:lpstr>
      <vt:lpstr>Outline</vt:lpstr>
      <vt:lpstr>“To Do” before next class</vt:lpstr>
      <vt:lpstr>Again welcome to CSC 3210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3210 Computer Organization and  Programming</dc:title>
  <dc:creator>Microsoft Office User</dc:creator>
  <cp:lastModifiedBy>Rafid Shaon</cp:lastModifiedBy>
  <cp:revision>25</cp:revision>
  <dcterms:created xsi:type="dcterms:W3CDTF">2020-12-18T04:27:11Z</dcterms:created>
  <dcterms:modified xsi:type="dcterms:W3CDTF">2022-01-14T04:36:11Z</dcterms:modified>
</cp:coreProperties>
</file>