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4" r:id="rId3"/>
    <p:sldId id="296" r:id="rId4"/>
    <p:sldId id="297" r:id="rId5"/>
    <p:sldId id="298" r:id="rId6"/>
    <p:sldId id="295" r:id="rId7"/>
    <p:sldId id="299" r:id="rId8"/>
    <p:sldId id="300" r:id="rId9"/>
    <p:sldId id="292" r:id="rId10"/>
    <p:sldId id="293" r:id="rId11"/>
    <p:sldId id="303" r:id="rId12"/>
    <p:sldId id="304" r:id="rId13"/>
    <p:sldId id="356" r:id="rId14"/>
    <p:sldId id="332" r:id="rId15"/>
    <p:sldId id="302" r:id="rId16"/>
    <p:sldId id="301" r:id="rId17"/>
    <p:sldId id="312" r:id="rId18"/>
    <p:sldId id="371" r:id="rId19"/>
    <p:sldId id="367" r:id="rId20"/>
    <p:sldId id="357" r:id="rId21"/>
    <p:sldId id="313" r:id="rId22"/>
    <p:sldId id="314" r:id="rId23"/>
    <p:sldId id="369" r:id="rId24"/>
    <p:sldId id="315" r:id="rId25"/>
    <p:sldId id="380" r:id="rId26"/>
    <p:sldId id="316" r:id="rId27"/>
    <p:sldId id="317" r:id="rId28"/>
    <p:sldId id="381" r:id="rId29"/>
    <p:sldId id="372" r:id="rId30"/>
    <p:sldId id="318" r:id="rId31"/>
    <p:sldId id="319" r:id="rId32"/>
    <p:sldId id="320" r:id="rId33"/>
    <p:sldId id="370" r:id="rId34"/>
    <p:sldId id="322" r:id="rId35"/>
    <p:sldId id="323" r:id="rId36"/>
    <p:sldId id="382" r:id="rId37"/>
    <p:sldId id="324" r:id="rId38"/>
    <p:sldId id="3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2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E6A93-2C55-1543-8997-4550FD9D605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1A9C-3E2B-E542-88A2-D0F9DF94F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1A9C-3E2B-E542-88A2-D0F9DF94F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MW, 23 Aug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0000004A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74 bytes or 1 byte?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3F87D-E088-4C49-9C96-AD1022634A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0F9-8DE3-1F40-9316-D7B88EB8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11B5-84B4-DF4E-8A1A-A9F2D295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6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A9EB-F336-EE40-9475-95212D7E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3D32-A3A8-CC49-A1F0-D2268909CEBF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F47F-26A8-3148-99AA-605CA4B8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8645-4D6A-3C4B-BD36-E7BBE53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1E7-E6DD-FA42-842C-3C738A6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ED40-1937-114C-B94D-01A8FCAB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FE08-7DCA-9243-9FC6-8F15661F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620-455B-7E43-8C7D-5A4C317F8F56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B3A0-578F-AE41-96F4-E22F09F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B1D3-2853-CE4A-927D-1C10D713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05D6-5F50-9141-AF2A-A0228774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7EEF-F115-874E-8741-51BD2DC7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7E4F-877F-B146-B94E-08F35C0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39F3-AB70-DB44-ACC4-3D336DFCDEB0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74C4-9F29-9D4B-9C0E-759F48A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124B-28BD-C445-980C-36ED083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AC1-88B7-2A41-905E-C1BAFDD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2486-DA31-2948-B861-5ADC5D3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Garamond" panose="02020404030301010803" pitchFamily="18" charset="0"/>
              </a:defRPr>
            </a:lvl1pPr>
            <a:lvl2pPr>
              <a:defRPr sz="2500">
                <a:latin typeface="Garamond" panose="02020404030301010803" pitchFamily="18" charset="0"/>
              </a:defRPr>
            </a:lvl2pPr>
            <a:lvl3pPr>
              <a:defRPr sz="2100"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6F7E-E270-A441-BE49-05E66E8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B499-5A7E-9043-9364-E57408E7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C3F6-8F33-E44D-A20F-429733D6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F1F-CF86-F343-B79A-04BE468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F2CF-74B6-3549-811B-7C9999CA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64B9-1A9C-3641-9405-567001B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3BDD-D725-994C-AC52-75EA4505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4D8-E4CC-F449-AD47-E3889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0E5C-B719-CC49-AA8B-0174D38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384D-E110-9940-91E2-1320001F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D1CA-52EE-2843-BBD5-A001F62E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93B4-5C90-FD45-A3F8-DA44122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A53-A4A8-9141-B812-D8E02909B9D4}" type="datetime1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065B-9C57-B443-B0E2-B321A95B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36CFB-3311-034C-B03E-D288F94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797-7784-E64D-88BB-069A077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513E-5B6D-CE40-8D27-13C7B435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1889-AD36-4F4E-A4DD-A0622D85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FC96-8543-A147-8B8E-7F387C3BA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A6DB-DE22-9C4F-AB88-81C8DCD8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BD1C-EE90-094A-9229-80F429A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675-F7B0-B645-B568-D8636801723C}" type="datetime1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7855-0D46-8B42-A401-209D0F8E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1FF07-3DA6-3D4B-8FF9-882B0106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ED7-4186-AB42-A770-F7FFAD7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E576C-37F7-324C-8552-CBD0671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1CA-25D2-FD4D-9353-E7293CD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DE3B-DB85-1E4A-B41F-CFE0EEA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D8D6B-AF80-9C40-A9F6-D4B8630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6CD1-60B4-AF4D-A591-25D0BDE1B6B3}" type="datetime1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A6D18-DF6D-A743-A133-A47DD22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D6C8-7660-A543-8EC3-86C3293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C358-E526-6F4D-83BF-332D859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397-F033-B04B-BC49-0BD1644D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E1D7-5757-4845-857B-9D7FDEF4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E790-39F4-6143-AA2C-B252577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A14-135B-4A40-B0E4-DFBECD2C6C11}" type="datetime1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995A-9EDC-DC42-828F-4F20D7F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915C-D475-D34E-B9CB-EB4C9EE2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29F-A748-5F4D-AB28-B8B31129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88E3-EEFC-3845-B0D7-2476E1E73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2510-8F87-094D-A3D4-D3BB41D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DBB4-FB2F-A146-BE25-47277115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B9D-ADBB-BA4B-906D-A10EE1F24AB2}" type="datetime1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DF44-EB52-EE48-88BD-0F0FBDC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C3DD-17FA-C24E-A3D7-1626C528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6E4E-B9AA-3D48-A000-19B0AF1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2390-5387-CE40-AE87-D8C90B2E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8F94-E996-B84A-9D50-01A41CB8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A06D-9AEF-1447-8F20-E1DE5A919FD7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3919-A1CA-9B43-A285-7CF45E35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839F-AEBB-6E44-8EDC-33C88709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5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tiff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mirvin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A34-A9B2-C04F-8CAA-73268EC2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56"/>
            <a:ext cx="9144000" cy="2775641"/>
          </a:xfrm>
        </p:spPr>
        <p:txBody>
          <a:bodyPr>
            <a:normAutofit/>
          </a:bodyPr>
          <a:lstStyle/>
          <a:p>
            <a:r>
              <a:rPr lang="en-US" dirty="0"/>
              <a:t>CSE 3210</a:t>
            </a:r>
            <a:br>
              <a:rPr lang="en-US" dirty="0"/>
            </a:br>
            <a:r>
              <a:rPr lang="en-US" sz="5600" dirty="0"/>
              <a:t>Computer Organization and </a:t>
            </a:r>
            <a:br>
              <a:rPr lang="en-US" sz="5600" dirty="0"/>
            </a:br>
            <a:r>
              <a:rPr lang="en-US" sz="4500" dirty="0">
                <a:solidFill>
                  <a:schemeClr val="bg2">
                    <a:lumMod val="50000"/>
                  </a:schemeClr>
                </a:solidFill>
              </a:rPr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F90F-AE7F-6242-AADB-8B426E64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42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</a:t>
            </a:r>
            <a:r>
              <a:rPr lang="en-US" dirty="0" err="1"/>
              <a:t>Zulkar</a:t>
            </a:r>
            <a:r>
              <a:rPr lang="en-US" dirty="0"/>
              <a:t> Nine</a:t>
            </a:r>
          </a:p>
          <a:p>
            <a:r>
              <a:rPr lang="en-US" dirty="0" err="1"/>
              <a:t>mnine@gsu.edu</a:t>
            </a:r>
            <a:endParaRPr lang="en-US" dirty="0"/>
          </a:p>
          <a:p>
            <a:r>
              <a:rPr lang="en-US" sz="1900" dirty="0"/>
              <a:t>Georgia State University</a:t>
            </a:r>
          </a:p>
          <a:p>
            <a:r>
              <a:rPr lang="en-US" sz="1900" dirty="0"/>
              <a:t>Spring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A678-1E7B-9F4A-A79C-B338704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0C5E-DF64-A04D-A251-3922D5B9EFB8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813-821C-DD4F-A27C-A0BA88D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99D5-A5D3-D34C-ACAB-951C8EE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ADED65-E9C4-2E4E-A705-E52C1B2524B9}"/>
              </a:ext>
            </a:extLst>
          </p:cNvPr>
          <p:cNvSpPr txBox="1">
            <a:spLocks/>
          </p:cNvSpPr>
          <p:nvPr/>
        </p:nvSpPr>
        <p:spPr>
          <a:xfrm>
            <a:off x="1656522" y="2517222"/>
            <a:ext cx="9144000" cy="2117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sz="6700" dirty="0"/>
            </a:br>
            <a:r>
              <a:rPr lang="en-US" sz="6700" dirty="0">
                <a:solidFill>
                  <a:schemeClr val="accent1"/>
                </a:solidFill>
              </a:rPr>
              <a:t>Chapter 1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943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1B13-8298-3B4C-8AA9-089CEE8A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Virtual Machine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48A4C-3740-E940-958B-6ABAD755C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Abstraction that hides all the low level complexities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143-911E-634B-86F3-9AF18525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5B2D6-7F23-4C46-905D-BCEB1089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A8A3-02A5-B245-BCCA-731BE2CC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D943226-E8AF-FA45-B57E-4B0F2010BDEA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Specific Machine Levels</a:t>
            </a:r>
            <a:endParaRPr lang="en-US" altLang="en-US" sz="4000" i="1" dirty="0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7239000" y="4724400"/>
            <a:ext cx="2971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1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485" y="2182067"/>
            <a:ext cx="3368012" cy="3587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540" y="1852242"/>
            <a:ext cx="68162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en-US" b="1" dirty="0"/>
              <a:t>Virtual Machine Concept </a:t>
            </a:r>
          </a:p>
          <a:p>
            <a:pPr marL="742950" lvl="1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/>
              <a:t>Explain </a:t>
            </a:r>
            <a:r>
              <a:rPr lang="en-US" u="sng" dirty="0"/>
              <a:t>how a computer’s </a:t>
            </a:r>
            <a:r>
              <a:rPr lang="en-US" b="1" u="sng" dirty="0"/>
              <a:t>hardware</a:t>
            </a:r>
            <a:r>
              <a:rPr lang="en-US" u="sng" dirty="0"/>
              <a:t> and </a:t>
            </a:r>
            <a:r>
              <a:rPr lang="en-US" b="1" u="sng" dirty="0"/>
              <a:t>software</a:t>
            </a:r>
            <a:r>
              <a:rPr lang="en-US" u="sng" dirty="0"/>
              <a:t> are related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/>
              <a:t>The main thing a computer does is </a:t>
            </a:r>
            <a:r>
              <a:rPr lang="en-US" b="1" u="sng" dirty="0"/>
              <a:t>executing programs</a:t>
            </a:r>
          </a:p>
          <a:p>
            <a:pPr marL="742950" lvl="1" indent="-285750">
              <a:lnSpc>
                <a:spcPct val="150000"/>
              </a:lnSpc>
              <a:buFont typeface="Courier New" charset="0"/>
              <a:buChar char="o"/>
            </a:pPr>
            <a:r>
              <a:rPr lang="en-US" dirty="0"/>
              <a:t>A computer execute programs written in its </a:t>
            </a:r>
            <a:r>
              <a:rPr lang="en-US" b="1" dirty="0"/>
              <a:t>native machine language (ML).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difficult to write programs in ML</a:t>
            </a:r>
          </a:p>
          <a:p>
            <a:pPr marL="1657350" lvl="3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/>
              <a:t>What to do?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programs could be written in another language (Interpretation vs. Translation)</a:t>
            </a:r>
          </a:p>
          <a:p>
            <a:pPr marL="1200150" lvl="2" indent="-285750">
              <a:lnSpc>
                <a:spcPct val="150000"/>
              </a:lnSpc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8E9A416-DDB7-5B42-8045-9654746CA4F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Specific Machine Levels: </a:t>
            </a:r>
            <a:r>
              <a:rPr lang="en-US" altLang="en-US" sz="4000" dirty="0">
                <a:solidFill>
                  <a:schemeClr val="accent3"/>
                </a:solidFill>
              </a:rPr>
              <a:t>High-Level Language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18449" y="1856050"/>
            <a:ext cx="6477000" cy="27432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Level 5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Application-oriented languages</a:t>
            </a:r>
          </a:p>
          <a:p>
            <a:pPr lvl="1" eaLnBrk="1" hangingPunct="1"/>
            <a:r>
              <a:rPr lang="en-US" altLang="en-US" sz="2400" b="1" dirty="0"/>
              <a:t>C++, </a:t>
            </a:r>
            <a:r>
              <a:rPr lang="en-US" altLang="en-US" sz="2400" dirty="0"/>
              <a:t>Java, Visual Basic . . 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Programs </a:t>
            </a:r>
            <a:r>
              <a:rPr lang="en-US" altLang="en-US" b="1" u="sng" dirty="0"/>
              <a:t>compile into assembly language </a:t>
            </a:r>
            <a:r>
              <a:rPr lang="en-US" altLang="en-US" dirty="0"/>
              <a:t>(Level 4)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0" y="2032417"/>
            <a:ext cx="3505200" cy="3733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95449" y="2342599"/>
            <a:ext cx="3505200" cy="593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8E9A416-DDB7-5B42-8045-9654746CA4F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Specific Machine Levels: </a:t>
            </a:r>
            <a:r>
              <a:rPr lang="en-US" altLang="en-US" sz="4000" dirty="0">
                <a:solidFill>
                  <a:schemeClr val="accent3"/>
                </a:solidFill>
              </a:rPr>
              <a:t>High-Level Language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90776" y="2039763"/>
            <a:ext cx="3550169" cy="3733800"/>
            <a:chOff x="7650480" y="2032417"/>
            <a:chExt cx="3550169" cy="3733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0480" y="2032417"/>
              <a:ext cx="3505200" cy="37338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695449" y="2342599"/>
              <a:ext cx="3505200" cy="593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4459" y="1737360"/>
            <a:ext cx="8032005" cy="4503611"/>
            <a:chOff x="1027113" y="204788"/>
            <a:chExt cx="6897688" cy="6408739"/>
          </a:xfrm>
        </p:grpSpPr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484390" y="204788"/>
              <a:ext cx="3743325" cy="1182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5715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3">
                <a:defRPr/>
              </a:pPr>
              <a:r>
                <a:rPr lang="en-US" altLang="x-none" sz="1200" dirty="0"/>
                <a:t>void main()</a:t>
              </a:r>
            </a:p>
            <a:p>
              <a:pPr lvl="3">
                <a:defRPr/>
              </a:pPr>
              <a:r>
                <a:rPr lang="en-US" altLang="x-none" sz="1200" dirty="0"/>
                <a:t>	{</a:t>
              </a:r>
            </a:p>
            <a:p>
              <a:pPr lvl="4">
                <a:defRPr/>
              </a:pPr>
              <a:r>
                <a:rPr lang="en-US" altLang="x-none" sz="1200" dirty="0"/>
                <a:t>C = ( Y + 4 ) * 3 ;</a:t>
              </a:r>
            </a:p>
            <a:p>
              <a:pPr lvl="3">
                <a:defRPr/>
              </a:pPr>
              <a:r>
                <a:rPr lang="en-US" altLang="x-none" sz="1200" dirty="0"/>
                <a:t>	}</a:t>
              </a:r>
            </a:p>
          </p:txBody>
        </p: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1027113" y="366713"/>
              <a:ext cx="6897688" cy="6246814"/>
              <a:chOff x="647" y="231"/>
              <a:chExt cx="4345" cy="3935"/>
            </a:xfrm>
          </p:grpSpPr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95" y="1403"/>
                <a:ext cx="2797" cy="9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5715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lvl="4">
                  <a:defRPr/>
                </a:pPr>
                <a:r>
                  <a:rPr lang="en-US" altLang="x-none" sz="1200" b="0" dirty="0" err="1"/>
                  <a:t>mov</a:t>
                </a:r>
                <a:r>
                  <a:rPr lang="en-US" altLang="x-none" sz="1200" b="0" dirty="0"/>
                  <a:t> </a:t>
                </a:r>
                <a:r>
                  <a:rPr lang="en-US" altLang="x-none" sz="1200" b="0" dirty="0" err="1"/>
                  <a:t>eax</a:t>
                </a:r>
                <a:r>
                  <a:rPr lang="en-US" altLang="x-none" sz="1200" b="0" dirty="0"/>
                  <a:t>, Y</a:t>
                </a:r>
              </a:p>
              <a:p>
                <a:pPr lvl="4">
                  <a:defRPr/>
                </a:pPr>
                <a:r>
                  <a:rPr lang="en-US" altLang="x-none" sz="1200" b="0" dirty="0"/>
                  <a:t>add </a:t>
                </a:r>
                <a:r>
                  <a:rPr lang="en-US" altLang="x-none" sz="1200" b="0" dirty="0" err="1"/>
                  <a:t>eax</a:t>
                </a:r>
                <a:r>
                  <a:rPr lang="en-US" altLang="x-none" sz="1200" b="0" dirty="0"/>
                  <a:t>, 4</a:t>
                </a:r>
              </a:p>
              <a:p>
                <a:pPr lvl="4">
                  <a:defRPr/>
                </a:pPr>
                <a:r>
                  <a:rPr lang="en-US" altLang="x-none" sz="1200" b="0" dirty="0" err="1"/>
                  <a:t>mov</a:t>
                </a:r>
                <a:r>
                  <a:rPr lang="en-US" altLang="x-none" sz="1200" b="0" dirty="0"/>
                  <a:t> </a:t>
                </a:r>
                <a:r>
                  <a:rPr lang="en-US" altLang="x-none" sz="1200" b="0" dirty="0" err="1"/>
                  <a:t>ebx</a:t>
                </a:r>
                <a:r>
                  <a:rPr lang="en-US" altLang="x-none" sz="1200" b="0" dirty="0"/>
                  <a:t>, 3</a:t>
                </a:r>
              </a:p>
              <a:p>
                <a:pPr lvl="4">
                  <a:defRPr/>
                </a:pPr>
                <a:r>
                  <a:rPr lang="en-US" altLang="x-none" sz="1200" b="0" dirty="0" err="1"/>
                  <a:t>imul</a:t>
                </a:r>
                <a:r>
                  <a:rPr lang="en-US" altLang="x-none" sz="1200" b="0" dirty="0"/>
                  <a:t> </a:t>
                </a:r>
                <a:r>
                  <a:rPr lang="en-US" altLang="x-none" sz="1200" b="0" dirty="0" err="1"/>
                  <a:t>ebx</a:t>
                </a:r>
                <a:endParaRPr lang="en-US" altLang="x-none" sz="1200" b="0" dirty="0"/>
              </a:p>
              <a:p>
                <a:pPr lvl="4">
                  <a:defRPr/>
                </a:pPr>
                <a:r>
                  <a:rPr lang="en-US" altLang="x-none" sz="1200" b="0" dirty="0" err="1"/>
                  <a:t>mov</a:t>
                </a:r>
                <a:r>
                  <a:rPr lang="en-US" altLang="x-none" sz="1200" b="0" dirty="0"/>
                  <a:t> C, </a:t>
                </a:r>
                <a:r>
                  <a:rPr lang="en-US" altLang="x-none" sz="1200" b="0" dirty="0" err="1"/>
                  <a:t>eax</a:t>
                </a:r>
                <a:r>
                  <a:rPr lang="en-US" altLang="x-none" sz="1200" b="0" dirty="0"/>
                  <a:t>	</a:t>
                </a: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2724" y="3328"/>
                <a:ext cx="1829" cy="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5715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altLang="x-none" sz="1200" dirty="0"/>
                  <a:t>00000000100011100001100000100001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x-none" sz="1200" dirty="0"/>
                  <a:t>10001100011000100000000000000000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x-none" sz="1200" dirty="0"/>
                  <a:t>10001100111100100000000000000100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x-none" sz="1200" dirty="0"/>
                  <a:t>10101100111100100000000000000000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x-none" sz="1200" dirty="0"/>
                  <a:t>00000011111000000000000000001000</a:t>
                </a:r>
              </a:p>
            </p:txBody>
          </p:sp>
          <p:grpSp>
            <p:nvGrpSpPr>
              <p:cNvPr id="26" name="Group 35"/>
              <p:cNvGrpSpPr>
                <a:grpSpLocks/>
              </p:cNvGrpSpPr>
              <p:nvPr/>
            </p:nvGrpSpPr>
            <p:grpSpPr bwMode="auto">
              <a:xfrm>
                <a:off x="3066" y="771"/>
                <a:ext cx="661" cy="685"/>
                <a:chOff x="3066" y="771"/>
                <a:chExt cx="661" cy="685"/>
              </a:xfrm>
            </p:grpSpPr>
            <p:sp>
              <p:nvSpPr>
                <p:cNvPr id="34" name="Oval 16" descr="Blue tissue paper"/>
                <p:cNvSpPr>
                  <a:spLocks noChangeArrowheads="1"/>
                </p:cNvSpPr>
                <p:nvPr/>
              </p:nvSpPr>
              <p:spPr bwMode="auto">
                <a:xfrm>
                  <a:off x="3066" y="944"/>
                  <a:ext cx="661" cy="349"/>
                </a:xfrm>
                <a:prstGeom prst="ellipse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x-none" sz="1200" dirty="0"/>
                    <a:t>C Compiler</a:t>
                  </a:r>
                </a:p>
              </p:txBody>
            </p:sp>
            <p:sp>
              <p:nvSpPr>
                <p:cNvPr id="3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380" y="771"/>
                  <a:ext cx="0" cy="1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>
                    <a:defRPr/>
                  </a:pPr>
                  <a:endParaRPr lang="en-US" sz="1200"/>
                </a:p>
              </p:txBody>
            </p:sp>
            <p:sp>
              <p:nvSpPr>
                <p:cNvPr id="36" name="Line 20"/>
                <p:cNvSpPr>
                  <a:spLocks noChangeShapeType="1"/>
                </p:cNvSpPr>
                <p:nvPr/>
              </p:nvSpPr>
              <p:spPr bwMode="auto">
                <a:xfrm>
                  <a:off x="3395" y="13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sz="1200"/>
                </a:p>
              </p:txBody>
            </p:sp>
          </p:grpSp>
          <p:grpSp>
            <p:nvGrpSpPr>
              <p:cNvPr id="27" name="Group 36"/>
              <p:cNvGrpSpPr>
                <a:grpSpLocks/>
              </p:cNvGrpSpPr>
              <p:nvPr/>
            </p:nvGrpSpPr>
            <p:grpSpPr bwMode="auto">
              <a:xfrm>
                <a:off x="3089" y="2289"/>
                <a:ext cx="640" cy="682"/>
                <a:chOff x="3089" y="2289"/>
                <a:chExt cx="640" cy="682"/>
              </a:xfrm>
            </p:grpSpPr>
            <p:sp>
              <p:nvSpPr>
                <p:cNvPr id="31" name="Oval 25" descr="Blue tissue paper"/>
                <p:cNvSpPr>
                  <a:spLocks noChangeArrowheads="1"/>
                </p:cNvSpPr>
                <p:nvPr/>
              </p:nvSpPr>
              <p:spPr bwMode="auto">
                <a:xfrm>
                  <a:off x="3089" y="2418"/>
                  <a:ext cx="640" cy="349"/>
                </a:xfrm>
                <a:prstGeom prst="ellipse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x-none" sz="1200"/>
                    <a:t>Assembler</a:t>
                  </a:r>
                </a:p>
              </p:txBody>
            </p:sp>
            <p:sp>
              <p:nvSpPr>
                <p:cNvPr id="32" name="Line 26"/>
                <p:cNvSpPr>
                  <a:spLocks noChangeShapeType="1"/>
                </p:cNvSpPr>
                <p:nvPr/>
              </p:nvSpPr>
              <p:spPr bwMode="auto">
                <a:xfrm>
                  <a:off x="3417" y="2289"/>
                  <a:ext cx="0" cy="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en-US" sz="1200"/>
                </a:p>
              </p:txBody>
            </p:sp>
            <p:sp>
              <p:nvSpPr>
                <p:cNvPr id="33" name="Line 27"/>
                <p:cNvSpPr>
                  <a:spLocks noChangeShapeType="1"/>
                </p:cNvSpPr>
                <p:nvPr/>
              </p:nvSpPr>
              <p:spPr bwMode="auto">
                <a:xfrm>
                  <a:off x="3415" y="2781"/>
                  <a:ext cx="0" cy="1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en-US" sz="1200"/>
                </a:p>
              </p:txBody>
            </p:sp>
          </p:grp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702" y="231"/>
                <a:ext cx="1146" cy="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x-none" sz="1400" i="1" dirty="0">
                    <a:solidFill>
                      <a:srgbClr val="0000CC"/>
                    </a:solidFill>
                  </a:rPr>
                  <a:t>High-level language program (in C)</a:t>
                </a:r>
              </a:p>
            </p:txBody>
          </p:sp>
          <p:sp>
            <p:nvSpPr>
              <p:cNvPr id="29" name="Text Box 33"/>
              <p:cNvSpPr txBox="1">
                <a:spLocks noChangeArrowheads="1"/>
              </p:cNvSpPr>
              <p:nvPr/>
            </p:nvSpPr>
            <p:spPr bwMode="auto">
              <a:xfrm>
                <a:off x="647" y="1596"/>
                <a:ext cx="1486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x-none" sz="1500" i="1" dirty="0">
                    <a:solidFill>
                      <a:srgbClr val="0000CC"/>
                    </a:solidFill>
                  </a:rPr>
                  <a:t>Assembly language program </a:t>
                </a:r>
              </a:p>
            </p:txBody>
          </p:sp>
          <p:sp>
            <p:nvSpPr>
              <p:cNvPr id="30" name="Text Box 34"/>
              <p:cNvSpPr txBox="1">
                <a:spLocks noChangeArrowheads="1"/>
              </p:cNvSpPr>
              <p:nvPr/>
            </p:nvSpPr>
            <p:spPr bwMode="auto">
              <a:xfrm>
                <a:off x="674" y="3540"/>
                <a:ext cx="981" cy="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x-none" sz="1500" i="1" dirty="0">
                    <a:solidFill>
                      <a:srgbClr val="0000CC"/>
                    </a:solidFill>
                  </a:rPr>
                  <a:t>Binary machine language program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660337" y="4932721"/>
            <a:ext cx="55964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/>
              <a:t>Linker</a:t>
            </a: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932488" y="5183838"/>
            <a:ext cx="0" cy="170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143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BCB5470-2405-8141-86A9-42BF33D947AA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5000" dirty="0"/>
              <a:t>What's Next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87220" y="1845734"/>
            <a:ext cx="10058400" cy="433021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Welcome to Assembly Language</a:t>
            </a:r>
          </a:p>
          <a:p>
            <a:pPr lvl="1"/>
            <a:r>
              <a:rPr lang="en-US" altLang="en-US" sz="2200" dirty="0">
                <a:solidFill>
                  <a:schemeClr val="bg1">
                    <a:lumMod val="65000"/>
                  </a:schemeClr>
                </a:solidFill>
              </a:rPr>
              <a:t>Some Good Questions to Ask</a:t>
            </a:r>
          </a:p>
          <a:p>
            <a:pPr lvl="1"/>
            <a:r>
              <a:rPr lang="en-US" altLang="en-US" sz="2200" dirty="0">
                <a:solidFill>
                  <a:schemeClr val="bg1">
                    <a:lumMod val="65000"/>
                  </a:schemeClr>
                </a:solidFill>
              </a:rPr>
              <a:t>Assembly Language Applications</a:t>
            </a:r>
            <a:endParaRPr lang="en-US" alt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- Virtual Machine Concept</a:t>
            </a:r>
          </a:p>
          <a:p>
            <a:pPr lvl="1"/>
            <a:r>
              <a:rPr lang="en-US" altLang="en-US" sz="2200" dirty="0">
                <a:solidFill>
                  <a:schemeClr val="bg1">
                    <a:lumMod val="65000"/>
                  </a:schemeClr>
                </a:solidFill>
              </a:rPr>
              <a:t>Virtual Machines</a:t>
            </a:r>
          </a:p>
          <a:p>
            <a:pPr lvl="1"/>
            <a:r>
              <a:rPr lang="en-US" altLang="en-US" sz="2200" dirty="0">
                <a:solidFill>
                  <a:schemeClr val="bg1">
                    <a:lumMod val="65000"/>
                  </a:schemeClr>
                </a:solidFill>
              </a:rPr>
              <a:t>Specific Machine Levels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</a:rPr>
              <a:t>Translating Languages</a:t>
            </a:r>
            <a:endParaRPr lang="en-US" alt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en-US" sz="2400" b="1" dirty="0"/>
              <a:t>- Data Representation</a:t>
            </a:r>
          </a:p>
          <a:p>
            <a:r>
              <a:rPr lang="en-US" altLang="en-US" sz="2400" dirty="0"/>
              <a:t>- Boolean Operations</a:t>
            </a:r>
          </a:p>
        </p:txBody>
      </p:sp>
    </p:spTree>
    <p:extLst>
      <p:ext uri="{BB962C8B-B14F-4D97-AF65-F5344CB8AC3E}">
        <p14:creationId xmlns:p14="http://schemas.microsoft.com/office/powerpoint/2010/main" val="95828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029-118E-094A-A1D0-366661DC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279C3-495F-FB45-A4C6-0B3341503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math!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53424-4386-8544-8D68-C1B0EC68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EA28-9130-274E-9D1C-5E7B950F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F14C-A8EF-4B4B-8F0C-1C221242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0D9B-D416-8D4B-B35F-DA04F257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 dirty="0"/>
              <a:t>Data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9145-F3FC-0044-8FF7-CE4DE873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b="1" dirty="0">
                <a:solidFill>
                  <a:schemeClr val="accent3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Binary Numbers</a:t>
            </a:r>
          </a:p>
          <a:p>
            <a:pPr lvl="1">
              <a:defRPr/>
            </a:pPr>
            <a:r>
              <a:rPr lang="en-US" altLang="en-US" dirty="0"/>
              <a:t>Translating between binary and decimal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 Binary Addition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/>
              <a:t> Integer Storage Sizes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b="1" dirty="0">
                <a:solidFill>
                  <a:srgbClr val="FFC000"/>
                </a:solidFill>
              </a:rPr>
              <a:t>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Hexadecimal Integers</a:t>
            </a:r>
          </a:p>
          <a:p>
            <a:pPr lvl="1">
              <a:defRPr/>
            </a:pPr>
            <a:r>
              <a:rPr lang="en-US" altLang="en-US" dirty="0"/>
              <a:t>Translating between decimal and hexadecimal</a:t>
            </a:r>
          </a:p>
          <a:p>
            <a:pPr lvl="1">
              <a:defRPr/>
            </a:pPr>
            <a:r>
              <a:rPr lang="en-US" altLang="en-US" dirty="0"/>
              <a:t>Hexadecimal subtraction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Signed Integers</a:t>
            </a:r>
          </a:p>
          <a:p>
            <a:pPr lvl="1">
              <a:defRPr/>
            </a:pPr>
            <a:r>
              <a:rPr lang="en-US" altLang="en-US" dirty="0"/>
              <a:t>Binary subtraction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b="1" dirty="0">
                <a:solidFill>
                  <a:srgbClr val="92D05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Character 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2769-EA6C-BA40-9535-70E7BD83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540B-3DB1-B14D-89C3-496A4559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8E0A-9011-9147-A31E-0C6B1EA0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38ECC76A-5D46-8047-B63B-ADF85C8D6CFE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17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Representation: </a:t>
            </a:r>
            <a:r>
              <a:rPr lang="en-US" altLang="en-US" sz="4000" dirty="0">
                <a:solidFill>
                  <a:srgbClr val="FF0000"/>
                </a:solidFill>
              </a:rPr>
              <a:t>Numbering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56" y="3536457"/>
            <a:ext cx="5769026" cy="220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9456" y="1777533"/>
            <a:ext cx="10768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Arial" charset="0"/>
              <a:buChar char="•"/>
            </a:pPr>
            <a:r>
              <a:rPr lang="en-US" dirty="0"/>
              <a:t>Assembly language deals with </a:t>
            </a:r>
            <a:r>
              <a:rPr lang="en-US" b="1" dirty="0">
                <a:solidFill>
                  <a:srgbClr val="FF0000"/>
                </a:solidFill>
              </a:rPr>
              <a:t>Data at the physical level</a:t>
            </a:r>
          </a:p>
          <a:p>
            <a:pPr marL="742950" lvl="1" indent="-285750">
              <a:lnSpc>
                <a:spcPct val="150000"/>
              </a:lnSpc>
              <a:buClr>
                <a:schemeClr val="accent3"/>
              </a:buClr>
              <a:buFont typeface="Courier New" charset="0"/>
              <a:buChar char="o"/>
            </a:pPr>
            <a:r>
              <a:rPr lang="en-US" dirty="0"/>
              <a:t>so you need to examine </a:t>
            </a:r>
            <a:r>
              <a:rPr lang="en-US" b="1" u="sng" dirty="0"/>
              <a:t>registers</a:t>
            </a:r>
            <a:r>
              <a:rPr lang="en-US" dirty="0"/>
              <a:t> and </a:t>
            </a:r>
            <a:r>
              <a:rPr lang="en-US" b="1" u="sng" dirty="0"/>
              <a:t>memory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Arial" charset="0"/>
              <a:buChar char="•"/>
            </a:pPr>
            <a:r>
              <a:rPr lang="en-US" b="1" u="sng" dirty="0"/>
              <a:t>Binary</a:t>
            </a:r>
            <a:r>
              <a:rPr lang="en-US" dirty="0"/>
              <a:t> and </a:t>
            </a:r>
            <a:r>
              <a:rPr lang="en-US" b="1" u="sng" dirty="0"/>
              <a:t>hexadecimal</a:t>
            </a:r>
            <a:r>
              <a:rPr lang="en-US" dirty="0"/>
              <a:t> numbers are commonly used to describe those contents (other systems used as well)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Arial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Need to learn how to translate from one format to another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4803" y="5869652"/>
            <a:ext cx="576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Base: </a:t>
            </a:r>
            <a:r>
              <a:rPr lang="en-US" dirty="0"/>
              <a:t>maximum number of </a:t>
            </a:r>
            <a:r>
              <a:rPr lang="en-US" b="1" u="sng" dirty="0"/>
              <a:t>symbols</a:t>
            </a:r>
            <a:r>
              <a:rPr lang="en-US" dirty="0"/>
              <a:t> assigned to every digit</a:t>
            </a:r>
          </a:p>
        </p:txBody>
      </p:sp>
    </p:spTree>
    <p:extLst>
      <p:ext uri="{BB962C8B-B14F-4D97-AF65-F5344CB8AC3E}">
        <p14:creationId xmlns:p14="http://schemas.microsoft.com/office/powerpoint/2010/main" val="417772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19D6-E73F-D444-B3BD-51CD07EE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7490-D01C-EC4F-A203-C8E8B55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E2D0B-543C-B84D-A798-C3AD1CE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481DAB54-4A6A-B94B-9046-F1B7653234E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Representation: </a:t>
            </a:r>
            <a:r>
              <a:rPr lang="en-US" altLang="en-US" sz="4000" dirty="0">
                <a:solidFill>
                  <a:schemeClr val="accent1"/>
                </a:solidFill>
              </a:rPr>
              <a:t>Binary Numbers</a:t>
            </a:r>
            <a:r>
              <a:rPr lang="en-US" altLang="en-US" sz="4000" dirty="0">
                <a:solidFill>
                  <a:schemeClr val="accent3"/>
                </a:solidFill>
              </a:rPr>
              <a:t> </a:t>
            </a:r>
            <a:r>
              <a:rPr lang="en-US" altLang="en-US" sz="4000" b="1" dirty="0">
                <a:solidFill>
                  <a:srgbClr val="C00000"/>
                </a:solidFill>
              </a:rPr>
              <a:t>(Integers)</a:t>
            </a:r>
            <a:endParaRPr lang="en-US" altLang="en-US" sz="4000" dirty="0">
              <a:solidFill>
                <a:schemeClr val="accent3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2540" y="1953964"/>
            <a:ext cx="9111324" cy="426085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charset="0"/>
              <a:buChar char="•"/>
            </a:pPr>
            <a:r>
              <a:rPr lang="en-US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Binary integers </a:t>
            </a:r>
            <a:r>
              <a:rPr lang="en-US" sz="2800" dirty="0"/>
              <a:t>can be </a:t>
            </a:r>
            <a:r>
              <a:rPr lang="en-US" sz="2800" b="1" dirty="0">
                <a:solidFill>
                  <a:srgbClr val="C00000"/>
                </a:solidFill>
              </a:rPr>
              <a:t>signed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00B050"/>
                </a:solidFill>
              </a:rPr>
              <a:t>unsigned</a:t>
            </a:r>
            <a:r>
              <a:rPr lang="en-US" sz="2800" dirty="0"/>
              <a:t>. </a:t>
            </a:r>
          </a:p>
          <a:p>
            <a:pPr lvl="1">
              <a:lnSpc>
                <a:spcPct val="140000"/>
              </a:lnSpc>
              <a:buFont typeface="Arial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A signed </a:t>
            </a:r>
            <a:r>
              <a:rPr lang="en-US" sz="2800" dirty="0">
                <a:solidFill>
                  <a:schemeClr val="tx1"/>
                </a:solidFill>
              </a:rPr>
              <a:t>integer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</a:t>
            </a:r>
            <a:r>
              <a:rPr lang="en-US" sz="2800" b="1" dirty="0"/>
              <a:t>positive</a:t>
            </a:r>
            <a:r>
              <a:rPr lang="en-US" sz="2800" dirty="0"/>
              <a:t> or </a:t>
            </a:r>
            <a:r>
              <a:rPr lang="en-US" sz="2800" b="1" dirty="0"/>
              <a:t>negative</a:t>
            </a:r>
            <a:r>
              <a:rPr lang="en-US" sz="2800" dirty="0"/>
              <a:t>. </a:t>
            </a:r>
          </a:p>
          <a:p>
            <a:pPr lvl="1">
              <a:lnSpc>
                <a:spcPct val="140000"/>
              </a:lnSpc>
              <a:buFont typeface="Arial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An unsigned </a:t>
            </a:r>
            <a:r>
              <a:rPr lang="en-US" sz="2800" dirty="0">
                <a:solidFill>
                  <a:schemeClr val="tx1"/>
                </a:solidFill>
              </a:rPr>
              <a:t>integer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/>
              <a:t>is by default </a:t>
            </a:r>
            <a:r>
              <a:rPr lang="en-US" sz="2800" b="1" dirty="0"/>
              <a:t>positive</a:t>
            </a:r>
            <a:r>
              <a:rPr lang="en-US" sz="2800" dirty="0"/>
              <a:t>. </a:t>
            </a:r>
          </a:p>
          <a:p>
            <a:pPr lvl="2">
              <a:lnSpc>
                <a:spcPct val="140000"/>
              </a:lnSpc>
              <a:buFont typeface="Courier New" charset="0"/>
              <a:buChar char="o"/>
            </a:pPr>
            <a:r>
              <a:rPr lang="en-US" sz="2800" b="1" dirty="0"/>
              <a:t> Zero</a:t>
            </a:r>
            <a:r>
              <a:rPr lang="en-US" sz="2800" dirty="0"/>
              <a:t> is considered </a:t>
            </a:r>
            <a:r>
              <a:rPr lang="en-US" sz="2800" b="1" dirty="0"/>
              <a:t>positive</a:t>
            </a:r>
            <a:r>
              <a:rPr lang="en-US" sz="2800" dirty="0"/>
              <a:t>. </a:t>
            </a:r>
          </a:p>
          <a:p>
            <a:pPr>
              <a:lnSpc>
                <a:spcPct val="14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3C22-93CF-C945-9CDA-D43D943E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D02A-1B37-7D4A-A9F4-51715AB7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Assembly Language</a:t>
            </a:r>
          </a:p>
          <a:p>
            <a:pPr lvl="1"/>
            <a:r>
              <a:rPr lang="en-US" dirty="0"/>
              <a:t>Some concerns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Virtual Machine Concepts</a:t>
            </a:r>
          </a:p>
          <a:p>
            <a:pPr lvl="1"/>
            <a:r>
              <a:rPr lang="en-US" dirty="0"/>
              <a:t>Virtual Machines</a:t>
            </a:r>
          </a:p>
          <a:p>
            <a:pPr lvl="1"/>
            <a:r>
              <a:rPr lang="en-US" dirty="0"/>
              <a:t>Machine Levels</a:t>
            </a:r>
          </a:p>
          <a:p>
            <a:pPr lvl="1"/>
            <a:r>
              <a:rPr lang="en-US" dirty="0"/>
              <a:t>Translating Language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Boolean Operations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18E7D-4B5F-5E44-B47C-4C4DB4AD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ACAC-5279-AA40-B656-070949B8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5CFB-0678-2049-BC7D-FBF1A05B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38ECC76A-5D46-8047-B63B-ADF85C8D6CFE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20</a:t>
            </a:fld>
            <a:endParaRPr lang="en-US" altLang="en-US" sz="1600" dirty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Representation: </a:t>
            </a:r>
            <a:r>
              <a:rPr lang="en-US" altLang="en-US" sz="4000" dirty="0">
                <a:solidFill>
                  <a:schemeClr val="accent1"/>
                </a:solidFill>
              </a:rPr>
              <a:t>Binary Numbers </a:t>
            </a:r>
            <a:r>
              <a:rPr lang="en-US" altLang="en-US" sz="4000" b="1" dirty="0">
                <a:solidFill>
                  <a:srgbClr val="C00000"/>
                </a:solidFill>
              </a:rPr>
              <a:t>(Integers)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9089" y="1989944"/>
            <a:ext cx="5029200" cy="33528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 Digits are 1 and 0</a:t>
            </a:r>
          </a:p>
          <a:p>
            <a:pPr lvl="1" eaLnBrk="1" hangingPunct="1">
              <a:defRPr/>
            </a:pPr>
            <a:r>
              <a:rPr lang="en-US" altLang="en-US" dirty="0"/>
              <a:t>1 = true</a:t>
            </a:r>
          </a:p>
          <a:p>
            <a:pPr lvl="1" eaLnBrk="1" hangingPunct="1">
              <a:defRPr/>
            </a:pPr>
            <a:r>
              <a:rPr lang="en-US" altLang="en-US" dirty="0"/>
              <a:t>0 = false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 </a:t>
            </a:r>
            <a:r>
              <a:rPr lang="en-US" altLang="en-US" b="1" dirty="0"/>
              <a:t>MSB</a:t>
            </a:r>
            <a:r>
              <a:rPr lang="en-US" altLang="en-US" dirty="0"/>
              <a:t> – most significant bit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 </a:t>
            </a:r>
            <a:r>
              <a:rPr lang="en-US" altLang="en-US" b="1" dirty="0"/>
              <a:t>LSB</a:t>
            </a:r>
            <a:r>
              <a:rPr lang="en-US" altLang="en-US" dirty="0"/>
              <a:t> – least significant bit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b="1" dirty="0"/>
              <a:t> Bit numbering: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645745"/>
              </p:ext>
            </p:extLst>
          </p:nvPr>
        </p:nvGraphicFramePr>
        <p:xfrm>
          <a:off x="6146173" y="3429000"/>
          <a:ext cx="4830849" cy="139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1929384" imgH="556260" progId="Visio.Drawing.6">
                  <p:embed/>
                </p:oleObj>
              </mc:Choice>
              <mc:Fallback>
                <p:oleObj name="VISIO" r:id="rId3" imgW="1929384" imgH="556260" progId="Visio.Drawing.6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173" y="3429000"/>
                        <a:ext cx="4830849" cy="13946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18289" y="3973693"/>
            <a:ext cx="279074" cy="305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35686" y="3914959"/>
            <a:ext cx="279074" cy="305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481DAB54-4A6A-B94B-9046-F1B7653234E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Representation: </a:t>
            </a:r>
            <a:r>
              <a:rPr lang="en-US" altLang="en-US" sz="4000" dirty="0">
                <a:solidFill>
                  <a:schemeClr val="accent1"/>
                </a:solidFill>
              </a:rPr>
              <a:t>Binary Numbers </a:t>
            </a:r>
            <a:r>
              <a:rPr lang="en-US" altLang="en-US" sz="4000" b="1" dirty="0">
                <a:solidFill>
                  <a:srgbClr val="C00000"/>
                </a:solidFill>
              </a:rPr>
              <a:t>(Integers)</a:t>
            </a:r>
            <a:endParaRPr lang="en-US" altLang="en-US" sz="4000" dirty="0">
              <a:solidFill>
                <a:schemeClr val="accent3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2540" y="1953965"/>
            <a:ext cx="5257800" cy="838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 Each digit (bit) is either 1 or 0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/>
              <a:t> Each bit represents </a:t>
            </a:r>
            <a:r>
              <a:rPr lang="en-US" altLang="en-US" b="1" dirty="0">
                <a:solidFill>
                  <a:schemeClr val="accent1"/>
                </a:solidFill>
              </a:rPr>
              <a:t>a power of 2</a:t>
            </a:r>
            <a:r>
              <a:rPr lang="en-US" altLang="en-US" dirty="0">
                <a:solidFill>
                  <a:schemeClr val="accent1"/>
                </a:solidFill>
              </a:rPr>
              <a:t>: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485608"/>
              </p:ext>
            </p:extLst>
          </p:nvPr>
        </p:nvGraphicFramePr>
        <p:xfrm>
          <a:off x="6530340" y="1926516"/>
          <a:ext cx="28956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1792224" imgH="449580" progId="Visio.Drawing.6">
                  <p:embed/>
                </p:oleObj>
              </mc:Choice>
              <mc:Fallback>
                <p:oleObj name="VISIO" r:id="rId3" imgW="1792224" imgH="449580" progId="Visio.Drawing.6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77" t="-11035" r="-2777"/>
                      <a:stretch>
                        <a:fillRect/>
                      </a:stretch>
                    </p:blipFill>
                    <p:spPr bwMode="auto">
                      <a:xfrm>
                        <a:off x="6530340" y="1926516"/>
                        <a:ext cx="2895600" cy="766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20" y="2811429"/>
            <a:ext cx="5836920" cy="348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2834640" y="3871459"/>
            <a:ext cx="2133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dirty="0">
                <a:solidFill>
                  <a:srgbClr val="00B050"/>
                </a:solidFill>
                <a:latin typeface="Garamond" panose="02020404030301010803" pitchFamily="18" charset="0"/>
              </a:rPr>
              <a:t>Every binary number is a sum of powers of 2</a:t>
            </a:r>
          </a:p>
        </p:txBody>
      </p:sp>
    </p:spTree>
    <p:extLst>
      <p:ext uri="{BB962C8B-B14F-4D97-AF65-F5344CB8AC3E}">
        <p14:creationId xmlns:p14="http://schemas.microsoft.com/office/powerpoint/2010/main" val="412829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A1387470-B9A0-8347-BAB2-2FB3F7E413C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en-US" altLang="en-US" sz="4500" dirty="0"/>
              <a:t>Data Representation: Translating </a:t>
            </a:r>
            <a:r>
              <a:rPr lang="en-US" altLang="en-US" sz="4500" b="1" dirty="0"/>
              <a:t>Binary to Decimal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440" y="1896256"/>
            <a:ext cx="10118360" cy="4114800"/>
          </a:xfrm>
        </p:spPr>
        <p:txBody>
          <a:bodyPr>
            <a:normAutofit/>
          </a:bodyPr>
          <a:lstStyle/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dirty="0"/>
              <a:t>Weighted positional notation shows how to calculate the decimal value of each binary bit:</a:t>
            </a:r>
            <a:endParaRPr lang="en-US" altLang="en-US" b="1" i="1" dirty="0">
              <a:solidFill>
                <a:schemeClr val="tx2"/>
              </a:solidFill>
              <a:latin typeface="Times New Roman" charset="0"/>
            </a:endParaRP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         dec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= 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en-US" b="1" i="1" baseline="-25000" dirty="0">
                <a:solidFill>
                  <a:schemeClr val="tx2"/>
                </a:solidFill>
                <a:latin typeface="Times New Roman" charset="0"/>
              </a:rPr>
              <a:t>n-1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  <a:sym typeface="Symbol" charset="2"/>
              </a:rPr>
              <a:t>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altLang="en-US" b="1" i="1" baseline="30000" dirty="0">
                <a:solidFill>
                  <a:schemeClr val="tx2"/>
                </a:solidFill>
                <a:latin typeface="Times New Roman" charset="0"/>
              </a:rPr>
              <a:t>n</a:t>
            </a:r>
            <a:r>
              <a:rPr lang="en-US" altLang="en-US" b="1" baseline="30000" dirty="0">
                <a:solidFill>
                  <a:schemeClr val="tx2"/>
                </a:solidFill>
                <a:latin typeface="Times New Roman" charset="0"/>
              </a:rPr>
              <a:t>-1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+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en-US" b="1" i="1" baseline="-25000" dirty="0">
                <a:solidFill>
                  <a:schemeClr val="tx2"/>
                </a:solidFill>
                <a:latin typeface="Times New Roman" charset="0"/>
              </a:rPr>
              <a:t>n-2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  <a:sym typeface="Symbol" charset="2"/>
              </a:rPr>
              <a:t>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2</a:t>
            </a:r>
            <a:r>
              <a:rPr lang="en-US" altLang="en-US" b="1" i="1" baseline="30000" dirty="0">
                <a:solidFill>
                  <a:schemeClr val="tx2"/>
                </a:solidFill>
                <a:latin typeface="Times New Roman" charset="0"/>
              </a:rPr>
              <a:t>n</a:t>
            </a:r>
            <a:r>
              <a:rPr lang="en-US" altLang="en-US" b="1" baseline="30000" dirty="0">
                <a:solidFill>
                  <a:schemeClr val="tx2"/>
                </a:solidFill>
                <a:latin typeface="Times New Roman" charset="0"/>
              </a:rPr>
              <a:t>-2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+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...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+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en-US" b="1" i="1" baseline="-25000" dirty="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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2</a:t>
            </a:r>
            <a:r>
              <a:rPr lang="en-US" altLang="en-US" b="1" baseline="30000" dirty="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+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en-US" b="1" i="1" baseline="-25000" dirty="0">
                <a:solidFill>
                  <a:schemeClr val="tx2"/>
                </a:solidFill>
                <a:latin typeface="Times New Roman" charset="0"/>
              </a:rPr>
              <a:t>0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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2</a:t>
            </a:r>
            <a:r>
              <a:rPr lang="en-US" altLang="en-US" b="1" baseline="30000" dirty="0">
                <a:solidFill>
                  <a:schemeClr val="tx2"/>
                </a:solidFill>
                <a:latin typeface="Times New Roman" charset="0"/>
              </a:rPr>
              <a:t>0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sz="1800" dirty="0"/>
              <a:t>D = binary digit</a:t>
            </a:r>
            <a:endParaRPr lang="en-US" altLang="en-US" dirty="0"/>
          </a:p>
          <a:p>
            <a:pPr marL="114300" indent="0" 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binary 00001001 = decimal 9: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dirty="0">
                <a:latin typeface="Times New Roman" charset="0"/>
              </a:rPr>
              <a:t>	</a:t>
            </a:r>
            <a:r>
              <a:rPr lang="en-US" altLang="en-US" dirty="0"/>
              <a:t>(1 </a:t>
            </a:r>
            <a:r>
              <a:rPr lang="en-US" altLang="en-US" dirty="0">
                <a:sym typeface="Symbol" charset="2"/>
              </a:rPr>
              <a:t></a:t>
            </a:r>
            <a:r>
              <a:rPr lang="en-US" altLang="en-US" dirty="0"/>
              <a:t> 2</a:t>
            </a:r>
            <a:r>
              <a:rPr lang="en-US" altLang="en-US" baseline="30000" dirty="0"/>
              <a:t>3</a:t>
            </a:r>
            <a:r>
              <a:rPr lang="en-US" altLang="en-US" dirty="0"/>
              <a:t>) + (1 </a:t>
            </a:r>
            <a:r>
              <a:rPr lang="en-US" altLang="en-US" dirty="0">
                <a:sym typeface="Symbol" charset="2"/>
              </a:rPr>
              <a:t></a:t>
            </a:r>
            <a:r>
              <a:rPr lang="en-US" altLang="en-US" dirty="0"/>
              <a:t> 2</a:t>
            </a:r>
            <a:r>
              <a:rPr lang="en-US" altLang="en-US" baseline="30000" dirty="0"/>
              <a:t>0</a:t>
            </a:r>
            <a:r>
              <a:rPr lang="en-US" altLang="en-US" dirty="0"/>
              <a:t>) = 9</a:t>
            </a:r>
          </a:p>
        </p:txBody>
      </p:sp>
    </p:spTree>
    <p:extLst>
      <p:ext uri="{BB962C8B-B14F-4D97-AF65-F5344CB8AC3E}">
        <p14:creationId xmlns:p14="http://schemas.microsoft.com/office/powerpoint/2010/main" val="39035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CF81-F096-1E43-9DB9-23397377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4500" dirty="0"/>
              <a:t>Data Representation: Translating </a:t>
            </a:r>
            <a:r>
              <a:rPr lang="en-US" altLang="en-US" sz="4500" b="1" dirty="0"/>
              <a:t>Binary to Decimal</a:t>
            </a:r>
            <a:endParaRPr lang="en-US" sz="4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2845-62A7-A445-9A19-5A0F91CA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F266-17C4-1742-AC07-AF834B25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84CF-ED92-AE41-9FB3-CC10034C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4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81C9E792-0737-424E-A68F-BAF686AECB72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en-US" altLang="en-US" sz="4500" dirty="0"/>
              <a:t>Data Representation: Translating </a:t>
            </a:r>
            <a:r>
              <a:rPr lang="en-US" altLang="en-US" sz="4500" b="1" dirty="0"/>
              <a:t>Unsigned</a:t>
            </a:r>
            <a:r>
              <a:rPr lang="en-US" altLang="en-US" sz="4500" dirty="0"/>
              <a:t> </a:t>
            </a:r>
            <a:r>
              <a:rPr lang="en-US" altLang="en-US" sz="4500" b="1" dirty="0"/>
              <a:t>Decimal to Binary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420" y="1941265"/>
            <a:ext cx="7772400" cy="99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 Repeatedly divide the decimal integer by 2.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 Each remainder is a binary digit in the translated value:</a:t>
            </a: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00" y="4282190"/>
            <a:ext cx="52578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00" y="2910591"/>
            <a:ext cx="52578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2282297" y="3836037"/>
            <a:ext cx="2209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100"/>
              <a:t>37 = 100101</a:t>
            </a:r>
          </a:p>
        </p:txBody>
      </p:sp>
    </p:spTree>
    <p:extLst>
      <p:ext uri="{BB962C8B-B14F-4D97-AF65-F5344CB8AC3E}">
        <p14:creationId xmlns:p14="http://schemas.microsoft.com/office/powerpoint/2010/main" val="1031986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C750-6F07-9744-91A8-91583697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0171-28DB-634D-9624-1B6174B2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01D3-5423-6B48-A8A2-8D185BA8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68647B22-8A20-BF45-9857-B7D279CF4EA2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500" dirty="0"/>
              <a:t>Data Representation: Binary </a:t>
            </a:r>
            <a:r>
              <a:rPr lang="en-US" altLang="en-US" sz="4500" b="1" dirty="0"/>
              <a:t>Addition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410" y="2012430"/>
            <a:ext cx="7772400" cy="83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 Starting with the </a:t>
            </a:r>
            <a:r>
              <a:rPr lang="en-US" altLang="en-US" b="1" u="sng" dirty="0"/>
              <a:t>LSB</a:t>
            </a:r>
            <a:r>
              <a:rPr lang="en-US" altLang="en-US" dirty="0"/>
              <a:t>, add each pair of digits, </a:t>
            </a:r>
            <a:r>
              <a:rPr lang="en-US" altLang="en-US" b="1" u="sng" dirty="0">
                <a:solidFill>
                  <a:srgbClr val="C00000"/>
                </a:solidFill>
              </a:rPr>
              <a:t>include the carry if present</a:t>
            </a:r>
            <a:r>
              <a:rPr lang="en-US" altLang="en-US" dirty="0"/>
              <a:t>.</a:t>
            </a: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276668"/>
              </p:ext>
            </p:extLst>
          </p:nvPr>
        </p:nvGraphicFramePr>
        <p:xfrm>
          <a:off x="1280410" y="3172372"/>
          <a:ext cx="4963992" cy="256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3" imgW="3336036" imgH="1588008" progId="Visio.Drawing.6">
                  <p:embed/>
                </p:oleObj>
              </mc:Choice>
              <mc:Fallback>
                <p:oleObj name="VISIO" r:id="rId3" imgW="3336036" imgH="1588008" progId="Visio.Drawing.6">
                  <p:embed/>
                  <p:pic>
                    <p:nvPicPr>
                      <p:cNvPr id="337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1515"/>
                      <a:stretch>
                        <a:fillRect/>
                      </a:stretch>
                    </p:blipFill>
                    <p:spPr bwMode="auto">
                      <a:xfrm>
                        <a:off x="1280410" y="3172372"/>
                        <a:ext cx="4963992" cy="25616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052810" y="1922490"/>
          <a:ext cx="2687098" cy="77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5" imgW="1929384" imgH="556260" progId="Visio.Drawing.6">
                  <p:embed/>
                </p:oleObj>
              </mc:Choice>
              <mc:Fallback>
                <p:oleObj name="VISIO" r:id="rId5" imgW="1929384" imgH="556260" progId="Visio.Drawing.6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2810" y="1922490"/>
                        <a:ext cx="2687098" cy="775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897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7CB2626C-EB77-E646-961F-7E8FDCA964FC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500" dirty="0"/>
              <a:t>Data Representation: Integer </a:t>
            </a:r>
            <a:r>
              <a:rPr lang="en-US" altLang="en-US" sz="4500" b="1" dirty="0"/>
              <a:t>Storage Sizes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527030" y="1841142"/>
          <a:ext cx="3981959" cy="155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3" imgW="2929128" imgH="891540" progId="Visio.Drawing.6">
                  <p:embed/>
                </p:oleObj>
              </mc:Choice>
              <mc:Fallback>
                <p:oleObj name="VISIO" r:id="rId3" imgW="2929128" imgH="891540" progId="Visio.Drawing.6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4527030" y="1841142"/>
                        <a:ext cx="3981959" cy="15539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18217" y="4548422"/>
            <a:ext cx="3215941" cy="1061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1700" dirty="0">
                <a:solidFill>
                  <a:srgbClr val="00B050"/>
                </a:solidFill>
              </a:rPr>
              <a:t>What is the largest unsigned integer that may be stored in 20 bits?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247784" y="1860558"/>
            <a:ext cx="317181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accent3"/>
              </a:buClr>
              <a:buFont typeface="Arial" charset="0"/>
              <a:buChar char="•"/>
              <a:defRPr/>
            </a:pPr>
            <a:r>
              <a:rPr lang="en-US" altLang="en-US" sz="2100" dirty="0"/>
              <a:t>Standard sizes (</a:t>
            </a:r>
            <a:r>
              <a:rPr lang="en-US" altLang="en-US" sz="2100" b="1" dirty="0"/>
              <a:t>x86</a:t>
            </a:r>
            <a:r>
              <a:rPr lang="en-US" altLang="en-US" sz="2100" dirty="0"/>
              <a:t>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030" y="3537376"/>
            <a:ext cx="6168326" cy="2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7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194A-94C9-9945-A391-0D84D126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C8DE1-25CD-7040-A9D0-E9DD88A4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DF4A-57E0-F346-AD2C-714FA894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0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63B68-C85E-A64F-8B32-2FC1FE73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BC327-B2D6-0446-AB8C-1072824F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F2A39-1471-E045-B5F0-BE153BC6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C95C-34F6-C74A-985A-ED42C410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Assembly language!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DADF-A9E4-CC43-98B9-85B1DC8D5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is fun!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82C1-D725-C240-8809-2007EAF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3FBA-8F12-6A4B-929F-D874CFC0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A5B3F-A98B-EE40-878E-1A403168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4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2BC356C6-13C8-BA46-BBAB-04339A6EE90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500" dirty="0"/>
              <a:t>Data Representation: </a:t>
            </a:r>
            <a:r>
              <a:rPr lang="en-US" altLang="en-US" sz="4500" b="1" dirty="0">
                <a:solidFill>
                  <a:srgbClr val="C00000"/>
                </a:solidFill>
              </a:rPr>
              <a:t>Hexadecimal</a:t>
            </a:r>
            <a:r>
              <a:rPr lang="en-US" altLang="en-US" sz="4500" dirty="0">
                <a:solidFill>
                  <a:schemeClr val="accent3"/>
                </a:solidFill>
              </a:rPr>
              <a:t> </a:t>
            </a:r>
            <a:r>
              <a:rPr lang="en-US" altLang="en-US" sz="4500" dirty="0"/>
              <a:t>Integers</a:t>
            </a:r>
          </a:p>
        </p:txBody>
      </p:sp>
      <p:pic>
        <p:nvPicPr>
          <p:cNvPr id="2765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910305"/>
            <a:ext cx="6031230" cy="33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654" name="Text Box 1031"/>
          <p:cNvSpPr txBox="1">
            <a:spLocks noChangeArrowheads="1"/>
          </p:cNvSpPr>
          <p:nvPr/>
        </p:nvSpPr>
        <p:spPr bwMode="auto">
          <a:xfrm>
            <a:off x="1212954" y="1792178"/>
            <a:ext cx="753480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accent3"/>
              </a:buClr>
              <a:buFont typeface="Arial" charset="0"/>
              <a:buChar char="•"/>
              <a:defRPr/>
            </a:pPr>
            <a:r>
              <a:rPr lang="en-US" altLang="en-US" sz="2600" dirty="0">
                <a:latin typeface="Garamond" panose="02020404030301010803" pitchFamily="18" charset="0"/>
              </a:rPr>
              <a:t>Binary values are represented in hexadecimal </a:t>
            </a:r>
            <a:r>
              <a:rPr lang="en-US" altLang="en-US" sz="2600" dirty="0">
                <a:solidFill>
                  <a:srgbClr val="C00000"/>
                </a:solidFill>
                <a:latin typeface="Garamond" panose="02020404030301010803" pitchFamily="18" charset="0"/>
              </a:rPr>
              <a:t>(Why)</a:t>
            </a:r>
            <a:r>
              <a:rPr lang="en-US" altLang="en-US" sz="26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1146" y="2340152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000" b="1" dirty="0">
                <a:latin typeface="Garamond" panose="02020404030301010803" pitchFamily="18" charset="0"/>
              </a:rPr>
              <a:t>Large binary numbers are hard to read</a:t>
            </a:r>
          </a:p>
        </p:txBody>
      </p:sp>
    </p:spTree>
    <p:extLst>
      <p:ext uri="{BB962C8B-B14F-4D97-AF65-F5344CB8AC3E}">
        <p14:creationId xmlns:p14="http://schemas.microsoft.com/office/powerpoint/2010/main" val="2301456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54CDE1CD-4A2B-5E4D-9A36-E9A052DEAE58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en-US" altLang="en-US" sz="4500" dirty="0"/>
              <a:t>Data Representation: Translating </a:t>
            </a:r>
            <a:r>
              <a:rPr lang="en-US" altLang="en-US" sz="4500" b="1" dirty="0"/>
              <a:t>Binary</a:t>
            </a:r>
            <a:r>
              <a:rPr lang="en-US" altLang="en-US" sz="4500" dirty="0"/>
              <a:t> to </a:t>
            </a:r>
            <a:r>
              <a:rPr lang="en-US" altLang="en-US" sz="4500" b="1" dirty="0"/>
              <a:t>Hexadecimal</a:t>
            </a:r>
          </a:p>
        </p:txBody>
      </p:sp>
      <p:sp>
        <p:nvSpPr>
          <p:cNvPr id="28677" name="Text Box 38"/>
          <p:cNvSpPr txBox="1">
            <a:spLocks noChangeArrowheads="1"/>
          </p:cNvSpPr>
          <p:nvPr/>
        </p:nvSpPr>
        <p:spPr bwMode="auto">
          <a:xfrm>
            <a:off x="681094" y="1969109"/>
            <a:ext cx="7696200" cy="205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3"/>
              </a:buClr>
              <a:defRPr/>
            </a:pPr>
            <a:r>
              <a:rPr lang="en-US" altLang="en-US" sz="2100" dirty="0"/>
              <a:t>Each hexadecimal digit corresponds to </a:t>
            </a:r>
            <a:r>
              <a:rPr lang="en-US" altLang="en-US" sz="2100" b="1" dirty="0"/>
              <a:t>4 binary bits </a:t>
            </a:r>
            <a:r>
              <a:rPr lang="en-US" altLang="en-US" sz="2100" dirty="0"/>
              <a:t>(Why?).</a:t>
            </a:r>
          </a:p>
          <a:p>
            <a:pPr eaLnBrk="1" hangingPunct="1">
              <a:spcBef>
                <a:spcPct val="50000"/>
              </a:spcBef>
              <a:buClr>
                <a:schemeClr val="accent3"/>
              </a:buClr>
              <a:defRPr/>
            </a:pPr>
            <a:r>
              <a:rPr lang="en-US" altLang="en-US" sz="2100" b="1" dirty="0"/>
              <a:t>Example</a:t>
            </a:r>
            <a:r>
              <a:rPr lang="en-US" altLang="en-US" sz="2100" dirty="0"/>
              <a:t>: Translate the binary integer </a:t>
            </a:r>
          </a:p>
          <a:p>
            <a:pPr marL="0" indent="0" eaLnBrk="1" hangingPunct="1">
              <a:spcBef>
                <a:spcPct val="50000"/>
              </a:spcBef>
              <a:buClr>
                <a:schemeClr val="accent3"/>
              </a:buClr>
              <a:buNone/>
              <a:defRPr/>
            </a:pPr>
            <a:r>
              <a:rPr lang="en-US" altLang="en-US" sz="2100" dirty="0"/>
              <a:t>              000101101010011110010100 </a:t>
            </a:r>
          </a:p>
          <a:p>
            <a:pPr marL="0" indent="0" eaLnBrk="1" hangingPunct="1">
              <a:spcBef>
                <a:spcPct val="50000"/>
              </a:spcBef>
              <a:buClr>
                <a:schemeClr val="accent3"/>
              </a:buClr>
              <a:buNone/>
              <a:defRPr/>
            </a:pPr>
            <a:r>
              <a:rPr lang="en-US" altLang="en-US" sz="2100" dirty="0"/>
              <a:t>    to  hexadecimal:</a:t>
            </a:r>
          </a:p>
        </p:txBody>
      </p:sp>
      <p:pic>
        <p:nvPicPr>
          <p:cNvPr id="28678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4" y="4518599"/>
            <a:ext cx="7472306" cy="110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11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5C61AA08-F1FD-774B-9719-E1FD25F4EBB9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163" y="905520"/>
            <a:ext cx="10023530" cy="9144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en-US" sz="4500" dirty="0"/>
              <a:t>Data Representation: Converting </a:t>
            </a:r>
            <a:r>
              <a:rPr lang="en-US" altLang="en-US" sz="4500" b="1" dirty="0"/>
              <a:t>Hexadecimal to Decimal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409" y="2152650"/>
            <a:ext cx="9557479" cy="370475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 Multiply each digit by its corresponding power of 16: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>
                <a:latin typeface="Times" charset="0"/>
              </a:rPr>
              <a:t>	</a:t>
            </a:r>
            <a:r>
              <a:rPr lang="en-US" altLang="en-US" sz="2000" dirty="0" err="1">
                <a:latin typeface="Times" charset="0"/>
              </a:rPr>
              <a:t>dec</a:t>
            </a:r>
            <a:r>
              <a:rPr lang="en-US" altLang="en-US" sz="2000" dirty="0">
                <a:latin typeface="Times" charset="0"/>
              </a:rPr>
              <a:t> = (D</a:t>
            </a:r>
            <a:r>
              <a:rPr lang="en-US" altLang="en-US" sz="2000" baseline="-25000" dirty="0">
                <a:latin typeface="Times" charset="0"/>
              </a:rPr>
              <a:t>3</a:t>
            </a:r>
            <a:r>
              <a:rPr lang="en-US" altLang="en-US" sz="2000" dirty="0">
                <a:latin typeface="Times" charset="0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</a:t>
            </a:r>
            <a:r>
              <a:rPr lang="en-US" altLang="en-US" sz="2000" dirty="0">
                <a:latin typeface="Times" charset="0"/>
              </a:rPr>
              <a:t> 16</a:t>
            </a:r>
            <a:r>
              <a:rPr lang="en-US" altLang="en-US" sz="2000" baseline="30000" dirty="0">
                <a:latin typeface="Times" charset="0"/>
              </a:rPr>
              <a:t>3</a:t>
            </a:r>
            <a:r>
              <a:rPr lang="en-US" altLang="en-US" sz="2000" dirty="0">
                <a:latin typeface="Times" charset="0"/>
              </a:rPr>
              <a:t>) + (D</a:t>
            </a:r>
            <a:r>
              <a:rPr lang="en-US" altLang="en-US" sz="2000" baseline="-25000" dirty="0">
                <a:latin typeface="Times" charset="0"/>
              </a:rPr>
              <a:t>2</a:t>
            </a:r>
            <a:r>
              <a:rPr lang="en-US" altLang="en-US" sz="2000" dirty="0">
                <a:latin typeface="Times" charset="0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</a:t>
            </a:r>
            <a:r>
              <a:rPr lang="en-US" altLang="en-US" sz="2000" dirty="0">
                <a:latin typeface="Times" charset="0"/>
              </a:rPr>
              <a:t> 16</a:t>
            </a:r>
            <a:r>
              <a:rPr lang="en-US" altLang="en-US" sz="2000" baseline="30000" dirty="0">
                <a:latin typeface="Times" charset="0"/>
              </a:rPr>
              <a:t>2</a:t>
            </a:r>
            <a:r>
              <a:rPr lang="en-US" altLang="en-US" sz="2000" dirty="0">
                <a:latin typeface="Times" charset="0"/>
              </a:rPr>
              <a:t>) + (D</a:t>
            </a:r>
            <a:r>
              <a:rPr lang="en-US" altLang="en-US" sz="2000" baseline="-25000" dirty="0">
                <a:latin typeface="Times" charset="0"/>
              </a:rPr>
              <a:t>1</a:t>
            </a:r>
            <a:r>
              <a:rPr lang="en-US" altLang="en-US" sz="2000" dirty="0">
                <a:latin typeface="Times" charset="0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</a:t>
            </a:r>
            <a:r>
              <a:rPr lang="en-US" altLang="en-US" sz="2000" dirty="0">
                <a:latin typeface="Times" charset="0"/>
              </a:rPr>
              <a:t> 16</a:t>
            </a:r>
            <a:r>
              <a:rPr lang="en-US" altLang="en-US" sz="2000" baseline="30000" dirty="0">
                <a:latin typeface="Times" charset="0"/>
              </a:rPr>
              <a:t>1</a:t>
            </a:r>
            <a:r>
              <a:rPr lang="en-US" altLang="en-US" sz="2000" dirty="0">
                <a:latin typeface="Times" charset="0"/>
              </a:rPr>
              <a:t>) + (D</a:t>
            </a:r>
            <a:r>
              <a:rPr lang="en-US" altLang="en-US" sz="2000" baseline="-25000" dirty="0">
                <a:latin typeface="Times" charset="0"/>
              </a:rPr>
              <a:t>0</a:t>
            </a:r>
            <a:r>
              <a:rPr lang="en-US" altLang="en-US" sz="2000" dirty="0">
                <a:latin typeface="Times" charset="0"/>
              </a:rPr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</a:t>
            </a:r>
            <a:r>
              <a:rPr lang="en-US" altLang="en-US" sz="2000" dirty="0">
                <a:latin typeface="Times" charset="0"/>
              </a:rPr>
              <a:t> 16</a:t>
            </a:r>
            <a:r>
              <a:rPr lang="en-US" altLang="en-US" sz="2000" baseline="30000" dirty="0">
                <a:latin typeface="Times" charset="0"/>
              </a:rPr>
              <a:t>0</a:t>
            </a:r>
            <a:r>
              <a:rPr lang="en-US" altLang="en-US" sz="2000" dirty="0">
                <a:latin typeface="Times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altLang="en-US" dirty="0">
              <a:latin typeface="Times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dirty="0">
                <a:latin typeface="Times" charset="0"/>
              </a:rPr>
              <a:t> Hex 1234 equals (1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3</a:t>
            </a:r>
            <a:r>
              <a:rPr lang="en-US" altLang="en-US" dirty="0">
                <a:latin typeface="Times" charset="0"/>
              </a:rPr>
              <a:t>) + (2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2</a:t>
            </a:r>
            <a:r>
              <a:rPr lang="en-US" altLang="en-US" dirty="0">
                <a:latin typeface="Times" charset="0"/>
              </a:rPr>
              <a:t>) + (3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1</a:t>
            </a:r>
            <a:r>
              <a:rPr lang="en-US" altLang="en-US" dirty="0">
                <a:latin typeface="Times" charset="0"/>
              </a:rPr>
              <a:t>) + (4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0</a:t>
            </a:r>
            <a:r>
              <a:rPr lang="en-US" altLang="en-US" dirty="0">
                <a:latin typeface="Times" charset="0"/>
              </a:rPr>
              <a:t>), or decimal 4,660.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altLang="en-US" dirty="0">
              <a:latin typeface="Times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dirty="0">
                <a:latin typeface="Times" charset="0"/>
              </a:rPr>
              <a:t> Hex 3BA4 equals (3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3</a:t>
            </a:r>
            <a:r>
              <a:rPr lang="en-US" altLang="en-US" dirty="0">
                <a:latin typeface="Times" charset="0"/>
              </a:rPr>
              <a:t>) + (11 * 16</a:t>
            </a:r>
            <a:r>
              <a:rPr lang="en-US" altLang="en-US" baseline="30000" dirty="0">
                <a:latin typeface="Times" charset="0"/>
              </a:rPr>
              <a:t>2</a:t>
            </a:r>
            <a:r>
              <a:rPr lang="en-US" altLang="en-US" dirty="0">
                <a:latin typeface="Times" charset="0"/>
              </a:rPr>
              <a:t>) + (10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1</a:t>
            </a:r>
            <a:r>
              <a:rPr lang="en-US" altLang="en-US" dirty="0">
                <a:latin typeface="Times" charset="0"/>
              </a:rPr>
              <a:t>) + (4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0</a:t>
            </a:r>
            <a:r>
              <a:rPr lang="en-US" altLang="en-US" dirty="0">
                <a:latin typeface="Times" charset="0"/>
              </a:rPr>
              <a:t>), or decimal 15,268.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1506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5C61AA08-F1FD-774B-9719-E1FD25F4EBB9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163" y="905520"/>
            <a:ext cx="10023530" cy="9144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en-US" sz="4500" dirty="0"/>
              <a:t>Data Representation: Converting </a:t>
            </a:r>
            <a:r>
              <a:rPr lang="en-US" altLang="en-US" sz="4500" b="1" dirty="0"/>
              <a:t>Hexadecimal to Decimal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409" y="2152650"/>
            <a:ext cx="9557479" cy="3704758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8126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B164706B-5ABF-DA4F-91AF-EBD07358AAC0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en-US" altLang="en-US" sz="4500" dirty="0"/>
              <a:t>Data Representation: Converting </a:t>
            </a:r>
            <a:r>
              <a:rPr lang="en-US" altLang="en-US" sz="4500" b="1" dirty="0"/>
              <a:t>Decimal to Hexadecimal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61" y="2564574"/>
            <a:ext cx="4846638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413919" y="4722107"/>
            <a:ext cx="53340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100"/>
              <a:t>decimal 422 = 1A6 hexadecimal</a:t>
            </a:r>
          </a:p>
        </p:txBody>
      </p:sp>
    </p:spTree>
    <p:extLst>
      <p:ext uri="{BB962C8B-B14F-4D97-AF65-F5344CB8AC3E}">
        <p14:creationId xmlns:p14="http://schemas.microsoft.com/office/powerpoint/2010/main" val="3321924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63B27424-314E-8E45-BA21-94E16264AFE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500" dirty="0"/>
              <a:t>Data Representation: </a:t>
            </a:r>
            <a:r>
              <a:rPr lang="en-US" altLang="en-US" sz="4500" b="1" dirty="0">
                <a:solidFill>
                  <a:srgbClr val="C00000"/>
                </a:solidFill>
              </a:rPr>
              <a:t>Hexadecimal</a:t>
            </a:r>
            <a:r>
              <a:rPr lang="en-US" altLang="en-US" sz="4500" dirty="0">
                <a:solidFill>
                  <a:schemeClr val="accent3"/>
                </a:solidFill>
              </a:rPr>
              <a:t> </a:t>
            </a:r>
            <a:r>
              <a:rPr lang="en-US" altLang="en-US" sz="4500" b="1" u="sng" dirty="0">
                <a:solidFill>
                  <a:schemeClr val="accent3"/>
                </a:solidFill>
              </a:rPr>
              <a:t>Addition</a:t>
            </a:r>
          </a:p>
        </p:txBody>
      </p:sp>
      <p:sp>
        <p:nvSpPr>
          <p:cNvPr id="3277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22133" y="1860856"/>
            <a:ext cx="9305893" cy="609600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en-US" sz="2200" dirty="0"/>
              <a:t> Divide the sum of two digits by the number base (16). The quotient becomes the carry value, and the remainder is the sum digit.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62300" y="2784780"/>
            <a:ext cx="4000500" cy="2376487"/>
            <a:chOff x="3886200" y="2511553"/>
            <a:chExt cx="4000500" cy="2376487"/>
          </a:xfrm>
        </p:grpSpPr>
        <p:sp>
          <p:nvSpPr>
            <p:cNvPr id="32774" name="Text Box 1028"/>
            <p:cNvSpPr txBox="1">
              <a:spLocks noChangeArrowheads="1"/>
            </p:cNvSpPr>
            <p:nvPr/>
          </p:nvSpPr>
          <p:spPr bwMode="auto">
            <a:xfrm>
              <a:off x="3886200" y="2830640"/>
              <a:ext cx="3886200" cy="979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2100" dirty="0"/>
                <a:t>36	28	28	6A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2100" dirty="0"/>
                <a:t>42	45	58	4B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2100" dirty="0"/>
                <a:t>78	6D	80	B5</a:t>
              </a:r>
            </a:p>
          </p:txBody>
        </p:sp>
        <p:sp>
          <p:nvSpPr>
            <p:cNvPr id="32775" name="Line 1029"/>
            <p:cNvSpPr>
              <a:spLocks noChangeShapeType="1"/>
            </p:cNvSpPr>
            <p:nvPr/>
          </p:nvSpPr>
          <p:spPr bwMode="auto">
            <a:xfrm flipV="1">
              <a:off x="3962400" y="3392615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2776" name="Text Box 1030"/>
            <p:cNvSpPr txBox="1">
              <a:spLocks noChangeArrowheads="1"/>
            </p:cNvSpPr>
            <p:nvPr/>
          </p:nvSpPr>
          <p:spPr bwMode="auto">
            <a:xfrm>
              <a:off x="6657976" y="2511553"/>
              <a:ext cx="282575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32777" name="Text Box 1033"/>
            <p:cNvSpPr txBox="1">
              <a:spLocks noChangeArrowheads="1"/>
            </p:cNvSpPr>
            <p:nvPr/>
          </p:nvSpPr>
          <p:spPr bwMode="auto">
            <a:xfrm>
              <a:off x="5734051" y="2525840"/>
              <a:ext cx="282575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1300" b="1"/>
                <a:t>1</a:t>
              </a:r>
            </a:p>
          </p:txBody>
        </p:sp>
        <p:sp>
          <p:nvSpPr>
            <p:cNvPr id="32778" name="Line 1035"/>
            <p:cNvSpPr>
              <a:spLocks noChangeShapeType="1"/>
            </p:cNvSpPr>
            <p:nvPr/>
          </p:nvSpPr>
          <p:spPr bwMode="auto">
            <a:xfrm flipH="1" flipV="1">
              <a:off x="6962775" y="366884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2779" name="Text Box 1036"/>
            <p:cNvSpPr txBox="1">
              <a:spLocks noChangeArrowheads="1"/>
            </p:cNvSpPr>
            <p:nvPr/>
          </p:nvSpPr>
          <p:spPr bwMode="auto">
            <a:xfrm>
              <a:off x="6057900" y="4354640"/>
              <a:ext cx="1828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1500"/>
                <a:t>21 / 16 = 1, rem 5</a:t>
              </a:r>
            </a:p>
          </p:txBody>
        </p:sp>
      </p:grpSp>
      <p:sp>
        <p:nvSpPr>
          <p:cNvPr id="76814" name="Text Box 1038"/>
          <p:cNvSpPr txBox="1">
            <a:spLocks noChangeArrowheads="1"/>
          </p:cNvSpPr>
          <p:nvPr/>
        </p:nvSpPr>
        <p:spPr bwMode="auto">
          <a:xfrm>
            <a:off x="2286000" y="5181601"/>
            <a:ext cx="7391400" cy="860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1900" dirty="0">
                <a:solidFill>
                  <a:srgbClr val="00B050"/>
                </a:solidFill>
              </a:rPr>
              <a:t>Important skill: Programmers frequently add and subtract the addresses of variables and instructions.</a:t>
            </a:r>
          </a:p>
        </p:txBody>
      </p:sp>
    </p:spTree>
    <p:extLst>
      <p:ext uri="{BB962C8B-B14F-4D97-AF65-F5344CB8AC3E}">
        <p14:creationId xmlns:p14="http://schemas.microsoft.com/office/powerpoint/2010/main" val="6148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5E9D-0A73-324B-B32C-90FC7F3F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C68D-DE74-F342-850B-C1550832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F03B-1ABD-4747-AE52-12E5387C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fld id="{B45EF7E4-9BE5-E347-852D-234ECCB66290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/>
              <a:t>Data Representation: </a:t>
            </a:r>
            <a:r>
              <a:rPr lang="en-US" altLang="en-US" sz="4000" b="1" dirty="0">
                <a:solidFill>
                  <a:srgbClr val="C00000"/>
                </a:solidFill>
              </a:rPr>
              <a:t>Hexadecimal</a:t>
            </a:r>
            <a:r>
              <a:rPr lang="en-US" altLang="en-US" sz="4000" dirty="0">
                <a:solidFill>
                  <a:schemeClr val="accent3"/>
                </a:solidFill>
              </a:rPr>
              <a:t> </a:t>
            </a:r>
            <a:r>
              <a:rPr lang="en-US" altLang="en-US" sz="4000" b="1" u="sng" dirty="0"/>
              <a:t>Subtraction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799440"/>
            <a:ext cx="8591238" cy="762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en-US" dirty="0"/>
              <a:t> When a borrow is required from the digit to the left, </a:t>
            </a:r>
            <a:r>
              <a:rPr lang="en-US" altLang="en-US" b="1" dirty="0">
                <a:solidFill>
                  <a:srgbClr val="C00000"/>
                </a:solidFill>
              </a:rPr>
              <a:t>add 16 (decimal) to the current digit's value</a:t>
            </a:r>
            <a:r>
              <a:rPr lang="en-US" altLang="en-US" dirty="0"/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5273" y="2977850"/>
            <a:ext cx="1981200" cy="2438401"/>
            <a:chOff x="4800600" y="2286000"/>
            <a:chExt cx="1981200" cy="2438401"/>
          </a:xfrm>
        </p:grpSpPr>
        <p:sp>
          <p:nvSpPr>
            <p:cNvPr id="33798" name="Text Box 1028"/>
            <p:cNvSpPr txBox="1">
              <a:spLocks noChangeArrowheads="1"/>
            </p:cNvSpPr>
            <p:nvPr/>
          </p:nvSpPr>
          <p:spPr bwMode="auto">
            <a:xfrm>
              <a:off x="4800600" y="3744914"/>
              <a:ext cx="1752600" cy="979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2100"/>
                <a:t>C6	75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2100"/>
                <a:t>A2	47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2100"/>
                <a:t>24	2E</a:t>
              </a:r>
            </a:p>
          </p:txBody>
        </p:sp>
        <p:sp>
          <p:nvSpPr>
            <p:cNvPr id="33799" name="Line 1029"/>
            <p:cNvSpPr>
              <a:spLocks noChangeShapeType="1"/>
            </p:cNvSpPr>
            <p:nvPr/>
          </p:nvSpPr>
          <p:spPr bwMode="auto">
            <a:xfrm flipV="1">
              <a:off x="4810125" y="431482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3800" name="Text Box 1031"/>
            <p:cNvSpPr txBox="1">
              <a:spLocks noChangeArrowheads="1"/>
            </p:cNvSpPr>
            <p:nvPr/>
          </p:nvSpPr>
          <p:spPr bwMode="auto">
            <a:xfrm>
              <a:off x="5610225" y="3363914"/>
              <a:ext cx="533400" cy="507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1500" b="1">
                  <a:solidFill>
                    <a:schemeClr val="tx2"/>
                  </a:solidFill>
                  <a:latin typeface="Symbol" charset="2"/>
                </a:rPr>
                <a:t>-</a:t>
              </a:r>
              <a:r>
                <a:rPr lang="en-US" altLang="en-US" sz="1500" b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3801" name="Line 1034"/>
            <p:cNvSpPr>
              <a:spLocks noChangeShapeType="1"/>
            </p:cNvSpPr>
            <p:nvPr/>
          </p:nvSpPr>
          <p:spPr bwMode="auto">
            <a:xfrm flipH="1">
              <a:off x="6019800" y="2819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3802" name="Text Box 1035"/>
            <p:cNvSpPr txBox="1">
              <a:spLocks noChangeArrowheads="1"/>
            </p:cNvSpPr>
            <p:nvPr/>
          </p:nvSpPr>
          <p:spPr bwMode="auto">
            <a:xfrm>
              <a:off x="5257800" y="2286000"/>
              <a:ext cx="1524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1500"/>
                <a:t>16 + 5 = 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808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3086-A504-7749-B668-96026B67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500" dirty="0"/>
              <a:t>Data Representation: </a:t>
            </a:r>
            <a:r>
              <a:rPr lang="en-US" altLang="en-US" sz="4500" b="1" dirty="0">
                <a:solidFill>
                  <a:srgbClr val="FF0000"/>
                </a:solidFill>
              </a:rPr>
              <a:t>Signed</a:t>
            </a:r>
            <a:r>
              <a:rPr lang="en-US" altLang="en-US" sz="4500" dirty="0"/>
              <a:t> Integers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BA5F-089F-D64C-802A-DA53879D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- </a:t>
            </a:r>
          </a:p>
          <a:p>
            <a:pPr lvl="1"/>
            <a:r>
              <a:rPr lang="en-US" dirty="0"/>
              <a:t>Dealing with both positive and negative numbers</a:t>
            </a:r>
          </a:p>
          <a:p>
            <a:pPr lvl="1"/>
            <a:r>
              <a:rPr lang="en-US" dirty="0"/>
              <a:t>Simplify the Circuit design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3BD3-DDE3-4947-8C23-8AF367BA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33A6-9764-7340-86FE-A8E02D3B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FD77-85BA-7041-A937-3B852208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3DBC462-5CC5-6547-B69D-51D3D059294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79" y="286603"/>
            <a:ext cx="10520097" cy="180712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en-US" sz="5500" dirty="0"/>
              <a:t>What is an </a:t>
            </a:r>
            <a:r>
              <a:rPr lang="en-US" altLang="en-US" sz="5500" b="1" u="sng" dirty="0"/>
              <a:t>assembler</a:t>
            </a:r>
            <a:r>
              <a:rPr lang="en-US" altLang="en-US" sz="5500" dirty="0"/>
              <a:t>, a </a:t>
            </a:r>
            <a:r>
              <a:rPr lang="en-US" altLang="en-US" sz="5500" b="1" u="sng" dirty="0"/>
              <a:t>linker</a:t>
            </a:r>
            <a:r>
              <a:rPr lang="en-US" altLang="en-US" sz="5500" dirty="0"/>
              <a:t>, a </a:t>
            </a:r>
            <a:r>
              <a:rPr lang="en-US" altLang="en-US" sz="5500" u="sng" dirty="0"/>
              <a:t>debugger</a:t>
            </a:r>
            <a:r>
              <a:rPr lang="en-US" altLang="en-US" sz="5500" dirty="0"/>
              <a:t>?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914400" y="2774197"/>
            <a:ext cx="11009653" cy="3296820"/>
            <a:chOff x="1335924" y="3405129"/>
            <a:chExt cx="10742090" cy="2680878"/>
          </a:xfrm>
        </p:grpSpPr>
        <p:grpSp>
          <p:nvGrpSpPr>
            <p:cNvPr id="50" name="Group 49"/>
            <p:cNvGrpSpPr/>
            <p:nvPr/>
          </p:nvGrpSpPr>
          <p:grpSpPr>
            <a:xfrm>
              <a:off x="1472198" y="3405129"/>
              <a:ext cx="10605816" cy="2680878"/>
              <a:chOff x="1472198" y="3405129"/>
              <a:chExt cx="10605816" cy="268087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72198" y="3405129"/>
                <a:ext cx="10605816" cy="2680878"/>
                <a:chOff x="1472198" y="3405129"/>
                <a:chExt cx="10605816" cy="268087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72198" y="3405129"/>
                  <a:ext cx="7737874" cy="2680878"/>
                  <a:chOff x="1472198" y="3405129"/>
                  <a:chExt cx="7737874" cy="2680878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3417756" y="3405129"/>
                    <a:ext cx="5792316" cy="2680878"/>
                    <a:chOff x="3417756" y="3405129"/>
                    <a:chExt cx="5792316" cy="2680878"/>
                  </a:xfrm>
                </p:grpSpPr>
                <p:grpSp>
                  <p:nvGrpSpPr>
                    <p:cNvPr id="6" name="Group 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17756" y="3405129"/>
                      <a:ext cx="5606321" cy="2680878"/>
                      <a:chOff x="412" y="745"/>
                      <a:chExt cx="5008" cy="2140"/>
                    </a:xfrm>
                  </p:grpSpPr>
                  <p:sp>
                    <p:nvSpPr>
                      <p:cNvPr id="7" name="AutoShap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2" y="2341"/>
                        <a:ext cx="653" cy="43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BA75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8" name="AutoShape 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6" y="2305"/>
                        <a:ext cx="653" cy="43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BA75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9" name="AutoShape 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70" y="2269"/>
                        <a:ext cx="653" cy="43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BA75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400"/>
                      </a:p>
                    </p:txBody>
                  </p:sp>
                  <p:grpSp>
                    <p:nvGrpSpPr>
                      <p:cNvPr id="10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2" y="745"/>
                        <a:ext cx="653" cy="616"/>
                        <a:chOff x="993" y="1471"/>
                        <a:chExt cx="653" cy="616"/>
                      </a:xfrm>
                    </p:grpSpPr>
                    <p:sp>
                      <p:nvSpPr>
                        <p:cNvPr id="46" name="AutoShape 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993" y="1471"/>
                          <a:ext cx="653" cy="616"/>
                        </a:xfrm>
                        <a:prstGeom prst="flowChartPunchedTape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 sz="1400"/>
                        </a:p>
                      </p:txBody>
                    </p:sp>
                    <p:sp>
                      <p:nvSpPr>
                        <p:cNvPr id="47" name="Text Box 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29" y="1616"/>
                          <a:ext cx="57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0" tIns="0" rIns="0" bIns="0" anchor="ctr"/>
                        <a:lstStyle/>
                        <a:p>
                          <a:pPr algn="ctr"/>
                          <a:r>
                            <a:rPr lang="en-US" altLang="en-US" sz="1400" dirty="0"/>
                            <a:t>Source</a:t>
                          </a:r>
                        </a:p>
                        <a:p>
                          <a:pPr algn="ctr"/>
                          <a:r>
                            <a:rPr lang="en-US" altLang="en-US" sz="1400" dirty="0"/>
                            <a:t>File</a:t>
                          </a:r>
                        </a:p>
                      </p:txBody>
                    </p:sp>
                  </p:grpSp>
                  <p:grpSp>
                    <p:nvGrpSpPr>
                      <p:cNvPr id="11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2" y="1507"/>
                        <a:ext cx="653" cy="616"/>
                        <a:chOff x="993" y="1471"/>
                        <a:chExt cx="653" cy="616"/>
                      </a:xfrm>
                    </p:grpSpPr>
                    <p:sp>
                      <p:nvSpPr>
                        <p:cNvPr id="44" name="AutoShape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993" y="1471"/>
                          <a:ext cx="653" cy="616"/>
                        </a:xfrm>
                        <a:prstGeom prst="flowChartPunchedTape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 sz="1400"/>
                        </a:p>
                      </p:txBody>
                    </p:sp>
                    <p:sp>
                      <p:nvSpPr>
                        <p:cNvPr id="45" name="Text Box 1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29" y="1616"/>
                          <a:ext cx="57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0" tIns="0" rIns="0" bIns="0" anchor="ctr"/>
                        <a:lstStyle/>
                        <a:p>
                          <a:pPr algn="ctr"/>
                          <a:r>
                            <a:rPr lang="en-US" altLang="en-US" sz="1400" dirty="0"/>
                            <a:t>Source</a:t>
                          </a:r>
                        </a:p>
                        <a:p>
                          <a:pPr algn="ctr"/>
                          <a:r>
                            <a:rPr lang="en-US" altLang="en-US" sz="1400" dirty="0"/>
                            <a:t>File</a:t>
                          </a:r>
                        </a:p>
                      </p:txBody>
                    </p:sp>
                  </p:grpSp>
                  <p:grpSp>
                    <p:nvGrpSpPr>
                      <p:cNvPr id="12" name="Group 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2" y="2269"/>
                        <a:ext cx="653" cy="616"/>
                        <a:chOff x="993" y="1471"/>
                        <a:chExt cx="653" cy="616"/>
                      </a:xfrm>
                    </p:grpSpPr>
                    <p:sp>
                      <p:nvSpPr>
                        <p:cNvPr id="42" name="AutoShape 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993" y="1471"/>
                          <a:ext cx="653" cy="616"/>
                        </a:xfrm>
                        <a:prstGeom prst="flowChartPunchedTape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 sz="1400"/>
                        </a:p>
                      </p:txBody>
                    </p:sp>
                    <p:sp>
                      <p:nvSpPr>
                        <p:cNvPr id="43" name="Text Box 1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29" y="1616"/>
                          <a:ext cx="57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0" tIns="0" rIns="0" bIns="0" anchor="ctr"/>
                        <a:lstStyle/>
                        <a:p>
                          <a:pPr algn="ctr"/>
                          <a:r>
                            <a:rPr lang="en-US" altLang="en-US" sz="1400" dirty="0"/>
                            <a:t>Source</a:t>
                          </a:r>
                        </a:p>
                        <a:p>
                          <a:pPr algn="ctr"/>
                          <a:r>
                            <a:rPr lang="en-US" altLang="en-US" sz="1400" dirty="0"/>
                            <a:t>File</a:t>
                          </a:r>
                        </a:p>
                      </p:txBody>
                    </p:sp>
                  </p:grpSp>
                  <p:grpSp>
                    <p:nvGrpSpPr>
                      <p:cNvPr id="13" name="Group 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65" y="745"/>
                        <a:ext cx="2105" cy="616"/>
                        <a:chOff x="1646" y="1471"/>
                        <a:chExt cx="2105" cy="616"/>
                      </a:xfrm>
                    </p:grpSpPr>
                    <p:sp>
                      <p:nvSpPr>
                        <p:cNvPr id="36" name="Line 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646" y="1797"/>
                          <a:ext cx="327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 sz="1400"/>
                        </a:p>
                      </p:txBody>
                    </p:sp>
                    <p:sp>
                      <p:nvSpPr>
                        <p:cNvPr id="37" name="Text Box 1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973" y="1616"/>
                          <a:ext cx="798" cy="36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0" rIns="0" anchor="ctr" anchorCtr="1"/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en-US" sz="1400"/>
                            <a:t>Assembler</a:t>
                          </a:r>
                        </a:p>
                      </p:txBody>
                    </p:sp>
                    <p:grpSp>
                      <p:nvGrpSpPr>
                        <p:cNvPr id="38" name="Group 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98" y="1471"/>
                          <a:ext cx="653" cy="616"/>
                          <a:chOff x="993" y="1471"/>
                          <a:chExt cx="653" cy="616"/>
                        </a:xfrm>
                      </p:grpSpPr>
                      <p:sp>
                        <p:nvSpPr>
                          <p:cNvPr id="40" name="AutoShape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flipV="1">
                            <a:off x="993" y="1471"/>
                            <a:ext cx="653" cy="616"/>
                          </a:xfrm>
                          <a:prstGeom prst="flowChartPunchedTape">
                            <a:avLst/>
                          </a:prstGeom>
                          <a:solidFill>
                            <a:srgbClr val="FFBA75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 sz="1400"/>
                          </a:p>
                        </p:txBody>
                      </p:sp>
                      <p:sp>
                        <p:nvSpPr>
                          <p:cNvPr id="41" name="Text Box 2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29" y="1616"/>
                            <a:ext cx="572" cy="290"/>
                          </a:xfrm>
                          <a:prstGeom prst="rect">
                            <a:avLst/>
                          </a:prstGeom>
                          <a:solidFill>
                            <a:srgbClr val="FFBA75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lIns="0" tIns="0" rIns="0" bIns="0" anchor="ctr"/>
                          <a:lstStyle/>
                          <a:p>
                            <a:pPr algn="ctr"/>
                            <a:r>
                              <a:rPr lang="en-US" altLang="en-US" sz="1400" dirty="0"/>
                              <a:t>Object</a:t>
                            </a:r>
                          </a:p>
                          <a:p>
                            <a:pPr algn="ctr"/>
                            <a:r>
                              <a:rPr lang="en-US" altLang="en-US" sz="1400" dirty="0"/>
                              <a:t>File</a:t>
                            </a:r>
                          </a:p>
                        </p:txBody>
                      </p:sp>
                    </p:grpSp>
                    <p:sp>
                      <p:nvSpPr>
                        <p:cNvPr id="39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71" y="1797"/>
                          <a:ext cx="327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 sz="1400"/>
                        </a:p>
                      </p:txBody>
                    </p:sp>
                  </p:grpSp>
                  <p:sp>
                    <p:nvSpPr>
                      <p:cNvPr id="14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65" y="1833"/>
                        <a:ext cx="32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15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92" y="1652"/>
                        <a:ext cx="798" cy="3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rIns="0" anchor="ctr" anchorCtr="1"/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en-US" sz="1400"/>
                          <a:t>Assembler</a:t>
                        </a:r>
                      </a:p>
                    </p:txBody>
                  </p:sp>
                  <p:grpSp>
                    <p:nvGrpSpPr>
                      <p:cNvPr id="16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17" y="1507"/>
                        <a:ext cx="653" cy="616"/>
                        <a:chOff x="993" y="1471"/>
                        <a:chExt cx="653" cy="616"/>
                      </a:xfrm>
                    </p:grpSpPr>
                    <p:sp>
                      <p:nvSpPr>
                        <p:cNvPr id="34" name="AutoShap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993" y="1471"/>
                          <a:ext cx="653" cy="616"/>
                        </a:xfrm>
                        <a:prstGeom prst="flowChartPunchedTape">
                          <a:avLst/>
                        </a:prstGeom>
                        <a:solidFill>
                          <a:srgbClr val="FFBA75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 sz="1400"/>
                        </a:p>
                      </p:txBody>
                    </p:sp>
                    <p:sp>
                      <p:nvSpPr>
                        <p:cNvPr id="35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29" y="1616"/>
                          <a:ext cx="572" cy="290"/>
                        </a:xfrm>
                        <a:prstGeom prst="rect">
                          <a:avLst/>
                        </a:prstGeom>
                        <a:solidFill>
                          <a:srgbClr val="FFBA7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0" tIns="0" rIns="0" bIns="0" anchor="ctr"/>
                        <a:lstStyle/>
                        <a:p>
                          <a:pPr algn="ctr"/>
                          <a:r>
                            <a:rPr lang="en-US" altLang="en-US" sz="1400"/>
                            <a:t>Object</a:t>
                          </a:r>
                        </a:p>
                        <a:p>
                          <a:pPr algn="ctr"/>
                          <a:r>
                            <a:rPr lang="en-US" altLang="en-US" sz="1400"/>
                            <a:t>File</a:t>
                          </a:r>
                        </a:p>
                      </p:txBody>
                    </p:sp>
                  </p:grpSp>
                  <p:sp>
                    <p:nvSpPr>
                      <p:cNvPr id="17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90" y="1833"/>
                        <a:ext cx="32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 sz="1400"/>
                      </a:p>
                    </p:txBody>
                  </p:sp>
                  <p:grpSp>
                    <p:nvGrpSpPr>
                      <p:cNvPr id="18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65" y="2269"/>
                        <a:ext cx="2105" cy="616"/>
                        <a:chOff x="1646" y="1471"/>
                        <a:chExt cx="2105" cy="616"/>
                      </a:xfrm>
                    </p:grpSpPr>
                    <p:sp>
                      <p:nvSpPr>
                        <p:cNvPr id="28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646" y="1797"/>
                          <a:ext cx="327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 sz="1400"/>
                        </a:p>
                      </p:txBody>
                    </p:sp>
                    <p:sp>
                      <p:nvSpPr>
                        <p:cNvPr id="29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973" y="1616"/>
                          <a:ext cx="798" cy="36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0" rIns="0" anchor="ctr" anchorCtr="1"/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en-US" sz="1400"/>
                            <a:t>Assembler</a:t>
                          </a:r>
                        </a:p>
                      </p:txBody>
                    </p:sp>
                    <p:grpSp>
                      <p:nvGrpSpPr>
                        <p:cNvPr id="30" name="Group 3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98" y="1471"/>
                          <a:ext cx="653" cy="616"/>
                          <a:chOff x="993" y="1471"/>
                          <a:chExt cx="653" cy="616"/>
                        </a:xfrm>
                      </p:grpSpPr>
                      <p:sp>
                        <p:nvSpPr>
                          <p:cNvPr id="32" name="AutoShape 3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flipV="1">
                            <a:off x="993" y="1471"/>
                            <a:ext cx="653" cy="616"/>
                          </a:xfrm>
                          <a:prstGeom prst="flowChartPunchedTape">
                            <a:avLst/>
                          </a:prstGeom>
                          <a:solidFill>
                            <a:srgbClr val="FFBA75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 sz="1400"/>
                          </a:p>
                        </p:txBody>
                      </p:sp>
                      <p:sp>
                        <p:nvSpPr>
                          <p:cNvPr id="33" name="Text Box 3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29" y="1616"/>
                            <a:ext cx="572" cy="290"/>
                          </a:xfrm>
                          <a:prstGeom prst="rect">
                            <a:avLst/>
                          </a:prstGeom>
                          <a:solidFill>
                            <a:srgbClr val="FFBA75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lIns="0" tIns="0" rIns="0" bIns="0" anchor="ctr"/>
                          <a:lstStyle/>
                          <a:p>
                            <a:pPr algn="ctr"/>
                            <a:r>
                              <a:rPr lang="en-US" altLang="en-US" sz="1400"/>
                              <a:t>Object</a:t>
                            </a:r>
                          </a:p>
                          <a:p>
                            <a:pPr algn="ctr"/>
                            <a:r>
                              <a:rPr lang="en-US" altLang="en-US" sz="1400"/>
                              <a:t>File</a:t>
                            </a:r>
                          </a:p>
                        </p:txBody>
                      </p:sp>
                    </p:grpSp>
                    <p:sp>
                      <p:nvSpPr>
                        <p:cNvPr id="31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71" y="1797"/>
                          <a:ext cx="327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 sz="1400"/>
                        </a:p>
                      </p:txBody>
                    </p:sp>
                  </p:grpSp>
                  <p:sp>
                    <p:nvSpPr>
                      <p:cNvPr id="19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70" y="1833"/>
                        <a:ext cx="32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20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97" y="1652"/>
                        <a:ext cx="798" cy="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 anchorCtr="1"/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en-US" sz="1400"/>
                          <a:t>Linker</a:t>
                        </a:r>
                      </a:p>
                    </p:txBody>
                  </p:sp>
                  <p:sp>
                    <p:nvSpPr>
                      <p:cNvPr id="21" name="AutoShape 38"/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4622" y="1507"/>
                        <a:ext cx="798" cy="616"/>
                      </a:xfrm>
                      <a:prstGeom prst="flowChartPunchedTape">
                        <a:avLst/>
                      </a:prstGeom>
                      <a:solidFill>
                        <a:srgbClr val="FF99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22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58" y="1688"/>
                        <a:ext cx="726" cy="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BA7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0" tIns="0" rIns="0" bIns="0" anchor="ctr"/>
                      <a:lstStyle/>
                      <a:p>
                        <a:pPr algn="ctr"/>
                        <a:r>
                          <a:rPr lang="en-US" altLang="en-US" sz="1400"/>
                          <a:t>Executable</a:t>
                        </a:r>
                      </a:p>
                      <a:p>
                        <a:pPr algn="ctr"/>
                        <a:r>
                          <a:rPr lang="en-US" altLang="en-US" sz="1400"/>
                          <a:t>File</a:t>
                        </a:r>
                      </a:p>
                    </p:txBody>
                  </p:sp>
                  <p:sp>
                    <p:nvSpPr>
                      <p:cNvPr id="23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95" y="1833"/>
                        <a:ext cx="32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24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70" y="1216"/>
                        <a:ext cx="327" cy="4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25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70" y="2014"/>
                        <a:ext cx="327" cy="4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2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6" y="2015"/>
                        <a:ext cx="0" cy="25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 sz="1400"/>
                      </a:p>
                    </p:txBody>
                  </p:sp>
                  <p:sp>
                    <p:nvSpPr>
                      <p:cNvPr id="27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06" y="2342"/>
                        <a:ext cx="580" cy="290"/>
                      </a:xfrm>
                      <a:prstGeom prst="rect">
                        <a:avLst/>
                      </a:prstGeom>
                      <a:solidFill>
                        <a:srgbClr val="FFBA7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0" tIns="0" rIns="0" bIns="0" anchor="ctr"/>
                      <a:lstStyle/>
                      <a:p>
                        <a:pPr algn="ctr"/>
                        <a:r>
                          <a:rPr lang="en-US" altLang="en-US" sz="1400"/>
                          <a:t>Link</a:t>
                        </a:r>
                      </a:p>
                      <a:p>
                        <a:pPr algn="ctr"/>
                        <a:r>
                          <a:rPr lang="en-US" altLang="en-US" sz="1400"/>
                          <a:t>Libraries</a:t>
                        </a:r>
                      </a:p>
                    </p:txBody>
                  </p:sp>
                </p:grpSp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8130738" y="5447220"/>
                      <a:ext cx="107933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debugger</a:t>
                      </a:r>
                      <a:endParaRPr lang="en-US"/>
                    </a:p>
                  </p:txBody>
                </p:sp>
                <p:sp>
                  <p:nvSpPr>
                    <p:cNvPr id="4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68508" y="5052174"/>
                      <a:ext cx="8900" cy="39504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sz="1400"/>
                    </a:p>
                  </p:txBody>
                </p:sp>
              </p:grpSp>
              <p:sp>
                <p:nvSpPr>
                  <p:cNvPr id="4" name="Rectangle 3"/>
                  <p:cNvSpPr/>
                  <p:nvPr/>
                </p:nvSpPr>
                <p:spPr>
                  <a:xfrm>
                    <a:off x="1472198" y="4024634"/>
                    <a:ext cx="1468674" cy="90171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altLang="en-US" dirty="0" err="1"/>
                      <a:t>mov</a:t>
                    </a:r>
                    <a:r>
                      <a:rPr lang="en-US" altLang="en-US" dirty="0"/>
                      <a:t> </a:t>
                    </a:r>
                    <a:r>
                      <a:rPr lang="en-US" altLang="en-US" dirty="0" err="1"/>
                      <a:t>eax,</a:t>
                    </a:r>
                    <a:r>
                      <a:rPr lang="en-US" altLang="en-US" dirty="0" err="1">
                        <a:solidFill>
                          <a:schemeClr val="accent1"/>
                        </a:solidFill>
                      </a:rPr>
                      <a:t>A</a:t>
                    </a:r>
                    <a:endParaRPr lang="en-US" altLang="en-US" dirty="0">
                      <a:solidFill>
                        <a:schemeClr val="accent1"/>
                      </a:solidFill>
                    </a:endParaRPr>
                  </a:p>
                  <a:p>
                    <a:pPr>
                      <a:lnSpc>
                        <a:spcPct val="40000"/>
                      </a:lnSpc>
                      <a:spcBef>
                        <a:spcPct val="50000"/>
                      </a:spcBef>
                    </a:pPr>
                    <a:r>
                      <a:rPr lang="en-US" altLang="en-US" dirty="0" err="1">
                        <a:solidFill>
                          <a:schemeClr val="accent1"/>
                        </a:solidFill>
                      </a:rPr>
                      <a:t>mul</a:t>
                    </a:r>
                    <a:r>
                      <a:rPr lang="en-US" altLang="en-US" dirty="0">
                        <a:solidFill>
                          <a:schemeClr val="accent1"/>
                        </a:solidFill>
                      </a:rPr>
                      <a:t> B</a:t>
                    </a:r>
                  </a:p>
                  <a:p>
                    <a:pPr>
                      <a:lnSpc>
                        <a:spcPct val="40000"/>
                      </a:lnSpc>
                      <a:spcBef>
                        <a:spcPct val="50000"/>
                      </a:spcBef>
                    </a:pPr>
                    <a:r>
                      <a:rPr lang="en-US" altLang="en-US" dirty="0">
                        <a:solidFill>
                          <a:srgbClr val="C00000"/>
                        </a:solidFill>
                      </a:rPr>
                      <a:t>add</a:t>
                    </a:r>
                    <a:r>
                      <a:rPr lang="en-US" altLang="en-US" dirty="0"/>
                      <a:t> </a:t>
                    </a:r>
                    <a:r>
                      <a:rPr lang="en-US" altLang="en-US" dirty="0" err="1"/>
                      <a:t>eax,</a:t>
                    </a:r>
                    <a:r>
                      <a:rPr lang="en-US" altLang="en-US" dirty="0" err="1">
                        <a:solidFill>
                          <a:srgbClr val="C00000"/>
                        </a:solidFill>
                      </a:rPr>
                      <a:t>C</a:t>
                    </a:r>
                    <a:endParaRPr lang="en-US" altLang="en-US" dirty="0">
                      <a:solidFill>
                        <a:srgbClr val="C00000"/>
                      </a:solidFill>
                    </a:endParaRPr>
                  </a:p>
                  <a:p>
                    <a:pPr>
                      <a:lnSpc>
                        <a:spcPct val="60000"/>
                      </a:lnSpc>
                      <a:spcBef>
                        <a:spcPct val="50000"/>
                      </a:spcBef>
                    </a:pPr>
                    <a:r>
                      <a:rPr lang="en-US" altLang="en-US" dirty="0"/>
                      <a:t>call </a:t>
                    </a:r>
                    <a:r>
                      <a:rPr lang="en-US" altLang="en-US" dirty="0" err="1"/>
                      <a:t>WriteInt</a:t>
                    </a:r>
                    <a:endParaRPr lang="en-US" altLang="en-US" dirty="0"/>
                  </a:p>
                </p:txBody>
              </p:sp>
            </p:grpSp>
            <p:sp>
              <p:nvSpPr>
                <p:cNvPr id="53" name="Text Box 1030"/>
                <p:cNvSpPr txBox="1">
                  <a:spLocks noChangeArrowheads="1"/>
                </p:cNvSpPr>
                <p:nvPr/>
              </p:nvSpPr>
              <p:spPr bwMode="auto">
                <a:xfrm>
                  <a:off x="9551343" y="3774576"/>
                  <a:ext cx="2526671" cy="17050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tIns="137160" bIns="13716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en-US" sz="1600" b="1" dirty="0">
                      <a:solidFill>
                        <a:srgbClr val="FF0000"/>
                      </a:solidFill>
                    </a:rPr>
                    <a:t>Intel Machine Language:</a:t>
                  </a:r>
                </a:p>
                <a:p>
                  <a:pPr eaLnBrk="1" hangingPunct="1">
                    <a:lnSpc>
                      <a:spcPct val="7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en-US" sz="1600" dirty="0"/>
                    <a:t>A1 00000000</a:t>
                  </a:r>
                </a:p>
                <a:p>
                  <a:pPr eaLnBrk="1" hangingPunct="1">
                    <a:lnSpc>
                      <a:spcPct val="7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en-US" sz="1600" dirty="0"/>
                    <a:t>F7 25 00000004</a:t>
                  </a:r>
                </a:p>
                <a:p>
                  <a:pPr eaLnBrk="1" hangingPunct="1">
                    <a:lnSpc>
                      <a:spcPct val="7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en-US" sz="1600" dirty="0"/>
                    <a:t>03 05 00000008</a:t>
                  </a:r>
                </a:p>
                <a:p>
                  <a:pPr eaLnBrk="1" hangingPunct="1">
                    <a:lnSpc>
                      <a:spcPct val="7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en-US" sz="1600" dirty="0"/>
                    <a:t>E8 00500000</a:t>
                  </a:r>
                </a:p>
              </p:txBody>
            </p:sp>
          </p:grpSp>
          <p:cxnSp>
            <p:nvCxnSpPr>
              <p:cNvPr id="51" name="Straight Arrow Connector 50"/>
              <p:cNvCxnSpPr/>
              <p:nvPr/>
            </p:nvCxnSpPr>
            <p:spPr>
              <a:xfrm flipV="1">
                <a:off x="2951193" y="3950074"/>
                <a:ext cx="466563" cy="2267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9034398" y="4718852"/>
                <a:ext cx="486965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335924" y="3611520"/>
              <a:ext cx="1855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b="1" dirty="0">
                  <a:solidFill>
                    <a:srgbClr val="FF0000"/>
                  </a:solidFill>
                </a:rPr>
                <a:t> Intel Assembly code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83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072B-EC79-1A4C-93B8-06652EE4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8F13-6E01-794F-8C17-24A48268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</a:t>
            </a:r>
            <a:r>
              <a:rPr lang="en-US" altLang="en-US" b="1" dirty="0"/>
              <a:t>hardware/software</a:t>
            </a:r>
            <a:r>
              <a:rPr lang="en-US" altLang="en-US" dirty="0"/>
              <a:t> do I need?</a:t>
            </a:r>
          </a:p>
          <a:p>
            <a:pPr lvl="1"/>
            <a:r>
              <a:rPr lang="en-US" dirty="0"/>
              <a:t>Computer 32/64 bit</a:t>
            </a:r>
          </a:p>
          <a:p>
            <a:pPr lvl="1"/>
            <a:r>
              <a:rPr lang="en-US" dirty="0"/>
              <a:t>Windows + Microsoft Visual Studio</a:t>
            </a:r>
          </a:p>
          <a:p>
            <a:pPr lvl="1"/>
            <a:r>
              <a:rPr lang="en-US" dirty="0"/>
              <a:t>Mac + Virtualization software (</a:t>
            </a:r>
            <a:r>
              <a:rPr lang="en-US" dirty="0" err="1"/>
              <a:t>Virtualbox</a:t>
            </a:r>
            <a:r>
              <a:rPr lang="en-US" dirty="0"/>
              <a:t>) + Windows + Microsoft Visual Studio</a:t>
            </a:r>
          </a:p>
          <a:p>
            <a:r>
              <a:rPr lang="en-US" altLang="en-US" dirty="0"/>
              <a:t>What </a:t>
            </a:r>
            <a:r>
              <a:rPr lang="en-US" altLang="en-US" b="1" dirty="0"/>
              <a:t>types of programs </a:t>
            </a:r>
            <a:r>
              <a:rPr lang="en-US" altLang="en-US" dirty="0"/>
              <a:t>will I create? </a:t>
            </a:r>
          </a:p>
          <a:p>
            <a:pPr lvl="1"/>
            <a:r>
              <a:rPr lang="en-US" altLang="en-US" dirty="0"/>
              <a:t>Mainly </a:t>
            </a:r>
            <a:r>
              <a:rPr lang="en-US" altLang="en-US" b="1" dirty="0"/>
              <a:t>32-Bit, </a:t>
            </a:r>
            <a:r>
              <a:rPr lang="en-US" altLang="en-US" dirty="0"/>
              <a:t>Some 64 bit </a:t>
            </a:r>
          </a:p>
          <a:p>
            <a:r>
              <a:rPr lang="en-US" altLang="en-US" dirty="0"/>
              <a:t>What do I get with this book? </a:t>
            </a:r>
          </a:p>
          <a:p>
            <a:pPr lvl="1"/>
            <a:r>
              <a:rPr lang="en-US" altLang="en-US" dirty="0">
                <a:solidFill>
                  <a:schemeClr val="accent3"/>
                </a:solidFill>
                <a:hlinkClick r:id="rId2"/>
              </a:rPr>
              <a:t>http://www.asmirvine.com/</a:t>
            </a:r>
            <a:endParaRPr lang="en-US" altLang="en-US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9E38A-A749-2E46-8923-DAC5D789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3D36-87C5-7749-94A2-09FE0EC6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0077-2793-CF4A-B354-5C355B73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9335-4851-434B-8A8B-C555FCEC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C77A-879A-D04C-914E-256F7950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579D-A14E-5747-A95F-1779CB83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8973-31FF-F14A-932F-F814951E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9A9A15-6F03-B145-8CFA-1C6181FC1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How does </a:t>
            </a:r>
            <a:r>
              <a:rPr lang="en-US" altLang="en-US" b="1" dirty="0"/>
              <a:t>assembly language </a:t>
            </a:r>
            <a:r>
              <a:rPr lang="en-US" altLang="en-US" dirty="0"/>
              <a:t>(AL) </a:t>
            </a:r>
            <a:r>
              <a:rPr lang="en-US" altLang="en-US" b="1" dirty="0"/>
              <a:t>relate</a:t>
            </a:r>
            <a:r>
              <a:rPr lang="en-US" altLang="en-US" dirty="0"/>
              <a:t> to </a:t>
            </a:r>
            <a:r>
              <a:rPr lang="en-US" altLang="en-US" b="1" dirty="0">
                <a:solidFill>
                  <a:srgbClr val="00B050"/>
                </a:solidFill>
              </a:rPr>
              <a:t>machine language</a:t>
            </a:r>
            <a:r>
              <a:rPr lang="en-US" altLang="en-US" dirty="0"/>
              <a:t>? </a:t>
            </a:r>
          </a:p>
          <a:p>
            <a:pPr lvl="1">
              <a:buFont typeface="Arial" charset="0"/>
              <a:buChar char="•"/>
            </a:pPr>
            <a:r>
              <a:rPr lang="en-US" altLang="en-US" dirty="0"/>
              <a:t>One-to-one relationship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How do </a:t>
            </a:r>
            <a:r>
              <a:rPr lang="en-US" altLang="en-US" b="1" dirty="0"/>
              <a:t>C/C++</a:t>
            </a:r>
            <a:r>
              <a:rPr lang="en-US" altLang="en-US" dirty="0"/>
              <a:t> relates to </a:t>
            </a:r>
            <a:r>
              <a:rPr lang="en-US" altLang="en-US" b="1" dirty="0"/>
              <a:t>AL</a:t>
            </a:r>
            <a:r>
              <a:rPr lang="en-US" altLang="en-US" dirty="0"/>
              <a:t>?</a:t>
            </a:r>
          </a:p>
          <a:p>
            <a:pPr marL="0" indent="0" eaLnBrk="1" hangingPunct="1">
              <a:buNone/>
            </a:pPr>
            <a:r>
              <a:rPr lang="en-US" altLang="en-US" sz="1800" b="1" dirty="0">
                <a:solidFill>
                  <a:schemeClr val="accent3"/>
                </a:solidFill>
              </a:rPr>
              <a:t>        </a:t>
            </a:r>
            <a:r>
              <a:rPr lang="en-US" altLang="en-US" sz="1800" b="1" dirty="0">
                <a:solidFill>
                  <a:schemeClr val="accent1"/>
                </a:solidFill>
              </a:rPr>
              <a:t>C/C++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</a:p>
          <a:p>
            <a:pPr eaLnBrk="1" hangingPunct="1"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buFont typeface="Arial" charset="0"/>
              <a:buChar char="•"/>
            </a:pPr>
            <a:endParaRPr lang="en-US" altLang="en-US" dirty="0"/>
          </a:p>
          <a:p>
            <a:pPr eaLnBrk="1" hangingPunct="1">
              <a:buFont typeface="Arial" charset="0"/>
              <a:buChar char="•"/>
            </a:pPr>
            <a:r>
              <a:rPr lang="en-US" altLang="en-US" dirty="0"/>
              <a:t> Is </a:t>
            </a:r>
            <a:r>
              <a:rPr lang="en-US" altLang="en-US" b="1" dirty="0"/>
              <a:t>AL</a:t>
            </a:r>
            <a:r>
              <a:rPr lang="en-US" altLang="en-US" dirty="0"/>
              <a:t> portable? No. 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BF1EB-0085-0447-897A-B5FF00083CA6}"/>
              </a:ext>
            </a:extLst>
          </p:cNvPr>
          <p:cNvSpPr txBox="1"/>
          <p:nvPr/>
        </p:nvSpPr>
        <p:spPr>
          <a:xfrm>
            <a:off x="1357005" y="3700353"/>
            <a:ext cx="20773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indent="-73152"/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pPr marL="0" lvl="1" indent="-73152"/>
            <a:r>
              <a:rPr lang="en-US" dirty="0" err="1"/>
              <a:t>int</a:t>
            </a:r>
            <a:r>
              <a:rPr lang="en-US" dirty="0"/>
              <a:t> X = (Y + 4) * 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43EBC-9B4A-D741-A92C-B80463A0AFAC}"/>
              </a:ext>
            </a:extLst>
          </p:cNvPr>
          <p:cNvSpPr txBox="1"/>
          <p:nvPr/>
        </p:nvSpPr>
        <p:spPr>
          <a:xfrm>
            <a:off x="5546811" y="324433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76ADF-673A-A74A-AFEC-117F2E0700EE}"/>
              </a:ext>
            </a:extLst>
          </p:cNvPr>
          <p:cNvSpPr txBox="1"/>
          <p:nvPr/>
        </p:nvSpPr>
        <p:spPr>
          <a:xfrm>
            <a:off x="4399203" y="3678128"/>
            <a:ext cx="473502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eax,Y</a:t>
            </a:r>
            <a:r>
              <a:rPr lang="en-US" dirty="0"/>
              <a:t> ;     - </a:t>
            </a:r>
            <a:r>
              <a:rPr lang="en-US" dirty="0">
                <a:solidFill>
                  <a:schemeClr val="accent1"/>
                </a:solidFill>
              </a:rPr>
              <a:t>move</a:t>
            </a:r>
            <a:r>
              <a:rPr lang="en-US" dirty="0"/>
              <a:t> Y to the </a:t>
            </a:r>
            <a:r>
              <a:rPr lang="en-US" dirty="0">
                <a:solidFill>
                  <a:srgbClr val="C00000"/>
                </a:solidFill>
              </a:rPr>
              <a:t>EAX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register</a:t>
            </a:r>
          </a:p>
          <a:p>
            <a:r>
              <a:rPr lang="en-US" dirty="0"/>
              <a:t>add eax,4 ;      -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4 to the </a:t>
            </a:r>
            <a:r>
              <a:rPr lang="en-US" dirty="0">
                <a:solidFill>
                  <a:srgbClr val="C00000"/>
                </a:solidFill>
              </a:rPr>
              <a:t>EAX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register</a:t>
            </a:r>
          </a:p>
          <a:p>
            <a:r>
              <a:rPr lang="en-US" dirty="0" err="1"/>
              <a:t>mov</a:t>
            </a:r>
            <a:r>
              <a:rPr lang="en-US" dirty="0"/>
              <a:t> ebx,3 ;     - </a:t>
            </a:r>
            <a:r>
              <a:rPr lang="en-US" dirty="0">
                <a:solidFill>
                  <a:schemeClr val="accent1"/>
                </a:solidFill>
              </a:rPr>
              <a:t>move</a:t>
            </a:r>
            <a:r>
              <a:rPr lang="en-US" dirty="0"/>
              <a:t> 3 to the </a:t>
            </a:r>
            <a:r>
              <a:rPr lang="en-US" dirty="0">
                <a:solidFill>
                  <a:srgbClr val="C00000"/>
                </a:solidFill>
              </a:rPr>
              <a:t>EBX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register</a:t>
            </a:r>
          </a:p>
          <a:p>
            <a:r>
              <a:rPr lang="en-US" dirty="0" err="1"/>
              <a:t>imul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 ;        - </a:t>
            </a:r>
            <a:r>
              <a:rPr lang="en-US" dirty="0">
                <a:solidFill>
                  <a:schemeClr val="accent1"/>
                </a:solidFill>
              </a:rPr>
              <a:t>multiply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EAX by EBX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X,eax</a:t>
            </a:r>
            <a:r>
              <a:rPr lang="en-US" dirty="0"/>
              <a:t> ;     </a:t>
            </a:r>
            <a:r>
              <a:rPr lang="en-US" dirty="0">
                <a:solidFill>
                  <a:schemeClr val="accent1"/>
                </a:solidFill>
              </a:rPr>
              <a:t>- move </a:t>
            </a:r>
            <a:r>
              <a:rPr lang="en-US" dirty="0">
                <a:solidFill>
                  <a:srgbClr val="C00000"/>
                </a:solidFill>
              </a:rPr>
              <a:t>EAX to X</a:t>
            </a:r>
          </a:p>
        </p:txBody>
      </p:sp>
    </p:spTree>
    <p:extLst>
      <p:ext uri="{BB962C8B-B14F-4D97-AF65-F5344CB8AC3E}">
        <p14:creationId xmlns:p14="http://schemas.microsoft.com/office/powerpoint/2010/main" val="15989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88D9-719B-C549-8E64-D7CD40D9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Language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554B-60F3-7C47-AFE7-AC6B2523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" lvl="0" indent="-91440">
              <a:lnSpc>
                <a:spcPct val="190000"/>
              </a:lnSpc>
              <a:spcBef>
                <a:spcPts val="1200"/>
              </a:spcBef>
              <a:spcAft>
                <a:spcPts val="200"/>
              </a:spcAft>
              <a:buClr>
                <a:srgbClr val="4A66AC"/>
              </a:buClr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Some representative types of applications:</a:t>
            </a:r>
          </a:p>
          <a:p>
            <a:pPr marL="384048" lvl="1" indent="-182880">
              <a:lnSpc>
                <a:spcPct val="190000"/>
              </a:lnSpc>
              <a:spcBef>
                <a:spcPts val="200"/>
              </a:spcBef>
              <a:spcAft>
                <a:spcPts val="400"/>
              </a:spcAft>
              <a:buClr>
                <a:srgbClr val="4A66AC"/>
              </a:buClr>
              <a:buFont typeface="Calibri" pitchFamily="34" charset="0"/>
              <a:buChar char="◦"/>
            </a:pPr>
            <a:r>
              <a:rPr lang="en-US" altLang="en-US" sz="3000" b="1" u="sng" dirty="0">
                <a:solidFill>
                  <a:srgbClr val="297FD5"/>
                </a:solidFill>
              </a:rPr>
              <a:t>Hardware device driver</a:t>
            </a:r>
          </a:p>
          <a:p>
            <a:pPr marL="384048" lvl="1" indent="-182880">
              <a:lnSpc>
                <a:spcPct val="190000"/>
              </a:lnSpc>
              <a:spcBef>
                <a:spcPts val="200"/>
              </a:spcBef>
              <a:spcAft>
                <a:spcPts val="400"/>
              </a:spcAft>
              <a:buClr>
                <a:srgbClr val="4A66AC"/>
              </a:buClr>
              <a:buFont typeface="Calibri" pitchFamily="34" charset="0"/>
              <a:buChar char="◦"/>
            </a:pPr>
            <a:r>
              <a:rPr lang="en-US" altLang="en-US" sz="3000" b="1" u="sng" dirty="0">
                <a:solidFill>
                  <a:srgbClr val="297FD5"/>
                </a:solidFill>
              </a:rPr>
              <a:t>Embedded systems</a:t>
            </a:r>
            <a:r>
              <a:rPr lang="en-US" altLang="en-US" sz="3000" u="sng" dirty="0">
                <a:solidFill>
                  <a:srgbClr val="297FD5"/>
                </a:solidFill>
              </a:rPr>
              <a:t> </a:t>
            </a:r>
            <a:r>
              <a:rPr lang="en-US" alt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en-US" altLang="en-US" sz="3000" b="1" u="sng" dirty="0">
                <a:solidFill>
                  <a:srgbClr val="297FD5"/>
                </a:solidFill>
              </a:rPr>
              <a:t>computer games</a:t>
            </a:r>
          </a:p>
          <a:p>
            <a:pPr marL="384048" lvl="1" indent="-182880">
              <a:lnSpc>
                <a:spcPct val="190000"/>
              </a:lnSpc>
              <a:spcBef>
                <a:spcPts val="200"/>
              </a:spcBef>
              <a:spcAft>
                <a:spcPts val="400"/>
              </a:spcAft>
              <a:buClr>
                <a:srgbClr val="4A66AC"/>
              </a:buClr>
              <a:buFont typeface="Calibri" pitchFamily="34" charset="0"/>
              <a:buChar char="◦"/>
            </a:pPr>
            <a:r>
              <a:rPr lang="en-US" alt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Business application for single platform (No)</a:t>
            </a:r>
          </a:p>
          <a:p>
            <a:pPr marL="384048" lvl="1" indent="-182880">
              <a:lnSpc>
                <a:spcPct val="190000"/>
              </a:lnSpc>
              <a:spcBef>
                <a:spcPts val="200"/>
              </a:spcBef>
              <a:spcAft>
                <a:spcPts val="400"/>
              </a:spcAft>
              <a:buClr>
                <a:srgbClr val="4A66AC"/>
              </a:buClr>
              <a:buFont typeface="Calibri" pitchFamily="34" charset="0"/>
              <a:buChar char="◦"/>
            </a:pPr>
            <a:r>
              <a:rPr lang="en-US" alt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Business application for multiple platforms (No)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C1E6-F51D-244F-80FC-A53ECF87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BB03-6498-084B-AE9B-BFEE02AB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53F3-283E-4943-8FD1-A843C15C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4913-BD26-7747-8D3A-1FAC01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again!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3D18-A7B0-BA44-9B65-A9310FE0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</a:rPr>
              <a:t>Is the </a:t>
            </a:r>
            <a:r>
              <a:rPr lang="en-US" sz="2800" b="1" u="sng" dirty="0">
                <a:solidFill>
                  <a:srgbClr val="297FD5"/>
                </a:solidFill>
              </a:rPr>
              <a:t>assembly language for x86 </a:t>
            </a:r>
            <a:r>
              <a:rPr lang="en-US" sz="2800" dirty="0">
                <a:solidFill>
                  <a:prstClr val="black"/>
                </a:solidFill>
              </a:rPr>
              <a:t>processors </a:t>
            </a:r>
            <a:r>
              <a:rPr lang="en-US" sz="2800" b="1" u="sng" dirty="0">
                <a:solidFill>
                  <a:srgbClr val="297FD5"/>
                </a:solidFill>
              </a:rPr>
              <a:t>the same as those </a:t>
            </a:r>
            <a:r>
              <a:rPr lang="en-US" sz="2800" dirty="0">
                <a:solidFill>
                  <a:prstClr val="black"/>
                </a:solidFill>
              </a:rPr>
              <a:t>for computer systems  such as the </a:t>
            </a:r>
            <a:r>
              <a:rPr lang="en-US" sz="2800" b="1" u="sng" dirty="0">
                <a:solidFill>
                  <a:srgbClr val="297FD5"/>
                </a:solidFill>
              </a:rPr>
              <a:t>Vax, Motorola 68x00, or SPARC</a:t>
            </a:r>
            <a:r>
              <a:rPr lang="en-US" sz="2800" dirty="0">
                <a:solidFill>
                  <a:prstClr val="black"/>
                </a:solidFill>
              </a:rPr>
              <a:t>?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5953-E84F-7840-9C20-6B69255C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C5F2-0872-154F-A7D1-75829C74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338-F78B-BD41-A7F9-9CAF924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897557-C91A-984A-8216-3D021F1595DA}"/>
              </a:ext>
            </a:extLst>
          </p:cNvPr>
          <p:cNvGrpSpPr/>
          <p:nvPr/>
        </p:nvGrpSpPr>
        <p:grpSpPr>
          <a:xfrm>
            <a:off x="5153642" y="3411750"/>
            <a:ext cx="4052203" cy="2765213"/>
            <a:chOff x="8293290" y="1903228"/>
            <a:chExt cx="3040280" cy="276521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187EB1B-97F5-0243-B804-4E472E3D4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0932" y="3219963"/>
              <a:ext cx="1472638" cy="144847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9F4BD5-4D36-B14B-B4B1-B092B39E2F91}"/>
                </a:ext>
              </a:extLst>
            </p:cNvPr>
            <p:cNvSpPr/>
            <p:nvPr/>
          </p:nvSpPr>
          <p:spPr>
            <a:xfrm>
              <a:off x="8297902" y="2251960"/>
              <a:ext cx="1543748" cy="1302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7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5,r1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7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6,r2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37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add r1,r2,r3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92943DA-3325-B043-975D-0B24936E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3290" y="3340875"/>
              <a:ext cx="1194652" cy="120665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295C0C-B495-984C-BB32-3EB06B9335E3}"/>
                </a:ext>
              </a:extLst>
            </p:cNvPr>
            <p:cNvSpPr/>
            <p:nvPr/>
          </p:nvSpPr>
          <p:spPr>
            <a:xfrm>
              <a:off x="9949868" y="2211116"/>
              <a:ext cx="136220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</a:rPr>
                <a:t>mov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</a:rPr>
                <a:t> eax,5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</a:rPr>
                <a:t>add eax,6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29BAB4-0124-9A45-A3A8-D437AEB9EC6C}"/>
                </a:ext>
              </a:extLst>
            </p:cNvPr>
            <p:cNvSpPr txBox="1"/>
            <p:nvPr/>
          </p:nvSpPr>
          <p:spPr>
            <a:xfrm>
              <a:off x="8495027" y="1903228"/>
              <a:ext cx="593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97FD5"/>
                  </a:solidFill>
                  <a:effectLst/>
                  <a:uLnTx/>
                  <a:uFillTx/>
                </a:rPr>
                <a:t>SPARC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C4396C-D55C-0A43-8751-C358646F78F3}"/>
                </a:ext>
              </a:extLst>
            </p:cNvPr>
            <p:cNvSpPr txBox="1"/>
            <p:nvPr/>
          </p:nvSpPr>
          <p:spPr>
            <a:xfrm>
              <a:off x="10297475" y="1903228"/>
              <a:ext cx="462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Intel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8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0910-B9E0-0049-A576-87BF8977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851-73E6-4B41-8708-C15710AE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BF6B-6ACE-B04B-B05C-7610435F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EC58-425C-0447-86CA-84083A35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E76FAC7-BD3B-0D4C-AB52-3C85099B2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220" y="1845734"/>
            <a:ext cx="7423380" cy="4269316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accent3"/>
                </a:solidFill>
              </a:rPr>
              <a:t>- 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Welcome to Assembly Language</a:t>
            </a:r>
          </a:p>
          <a:p>
            <a:pPr lvl="1"/>
            <a:r>
              <a:rPr lang="en-US" altLang="en-US" sz="2200" dirty="0">
                <a:solidFill>
                  <a:schemeClr val="bg1">
                    <a:lumMod val="75000"/>
                  </a:schemeClr>
                </a:solidFill>
              </a:rPr>
              <a:t>Some Good Questions to Ask</a:t>
            </a:r>
          </a:p>
          <a:p>
            <a:pPr lvl="1"/>
            <a:r>
              <a:rPr lang="en-US" altLang="en-US" sz="2200" dirty="0">
                <a:solidFill>
                  <a:schemeClr val="bg1">
                    <a:lumMod val="75000"/>
                  </a:schemeClr>
                </a:solidFill>
              </a:rPr>
              <a:t>Assembly Language Applications</a:t>
            </a:r>
            <a:endParaRPr lang="en-US" alt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en-US" sz="2400" b="1" dirty="0"/>
              <a:t>- Virtual Machine Concept</a:t>
            </a:r>
          </a:p>
          <a:p>
            <a:pPr lvl="1"/>
            <a:r>
              <a:rPr lang="en-US" altLang="en-US" sz="2200" dirty="0"/>
              <a:t>Virtual Machines</a:t>
            </a:r>
          </a:p>
          <a:p>
            <a:pPr lvl="1"/>
            <a:r>
              <a:rPr lang="en-US" altLang="en-US" sz="2200" dirty="0"/>
              <a:t>Specific Machine Levels</a:t>
            </a:r>
          </a:p>
          <a:p>
            <a:pPr lvl="1"/>
            <a:r>
              <a:rPr lang="en-US" altLang="en-US" sz="2400" dirty="0"/>
              <a:t>Translating Languages</a:t>
            </a:r>
            <a:endParaRPr lang="en-US" altLang="en-US" sz="2400" b="1" dirty="0"/>
          </a:p>
          <a:p>
            <a:r>
              <a:rPr lang="en-US" altLang="en-US" sz="2400" dirty="0"/>
              <a:t>- Data Representation</a:t>
            </a:r>
          </a:p>
          <a:p>
            <a:r>
              <a:rPr lang="en-US" altLang="en-US" sz="2400" dirty="0"/>
              <a:t>- Boolean Operations</a:t>
            </a:r>
          </a:p>
        </p:txBody>
      </p:sp>
    </p:spTree>
    <p:extLst>
      <p:ext uri="{BB962C8B-B14F-4D97-AF65-F5344CB8AC3E}">
        <p14:creationId xmlns:p14="http://schemas.microsoft.com/office/powerpoint/2010/main" val="365941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8773</TotalTime>
  <Words>1575</Words>
  <Application>Microsoft Macintosh PowerPoint</Application>
  <PresentationFormat>Widescreen</PresentationFormat>
  <Paragraphs>318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Courier New</vt:lpstr>
      <vt:lpstr>Garamond</vt:lpstr>
      <vt:lpstr>Symbol</vt:lpstr>
      <vt:lpstr>Times</vt:lpstr>
      <vt:lpstr>Times New Roman</vt:lpstr>
      <vt:lpstr>Wingdings</vt:lpstr>
      <vt:lpstr>Office Theme</vt:lpstr>
      <vt:lpstr>VISIO</vt:lpstr>
      <vt:lpstr>CSE 3210 Computer Organization and  Programming</vt:lpstr>
      <vt:lpstr>Outline</vt:lpstr>
      <vt:lpstr>Welcome to Assembly language!</vt:lpstr>
      <vt:lpstr>What is an assembler, a linker, a debugger?</vt:lpstr>
      <vt:lpstr>Some issues</vt:lpstr>
      <vt:lpstr>More issues</vt:lpstr>
      <vt:lpstr>Assembly Language Applications</vt:lpstr>
      <vt:lpstr>Think again!</vt:lpstr>
      <vt:lpstr>What’s Next</vt:lpstr>
      <vt:lpstr>Virtual Machine Concepts</vt:lpstr>
      <vt:lpstr>Specific Machine Levels</vt:lpstr>
      <vt:lpstr>Specific Machine Levels: High-Level Language</vt:lpstr>
      <vt:lpstr>Specific Machine Levels: High-Level Language</vt:lpstr>
      <vt:lpstr>What's Next</vt:lpstr>
      <vt:lpstr>Data Representation</vt:lpstr>
      <vt:lpstr>Data Representation</vt:lpstr>
      <vt:lpstr>Data Representation: Numbering System</vt:lpstr>
      <vt:lpstr>PowerPoint Presentation</vt:lpstr>
      <vt:lpstr>Data Representation: Binary Numbers (Integers)</vt:lpstr>
      <vt:lpstr>Data Representation: Binary Numbers (Integers)</vt:lpstr>
      <vt:lpstr>Data Representation: Binary Numbers (Integers)</vt:lpstr>
      <vt:lpstr>Data Representation: Translating Binary to Decimal</vt:lpstr>
      <vt:lpstr>Data Representation: Translating Binary to Decimal</vt:lpstr>
      <vt:lpstr>Data Representation: Translating Unsigned Decimal to Binary</vt:lpstr>
      <vt:lpstr>PowerPoint Presentation</vt:lpstr>
      <vt:lpstr>Data Representation: Binary Addition</vt:lpstr>
      <vt:lpstr>Data Representation: Integer Storage Sizes</vt:lpstr>
      <vt:lpstr>PowerPoint Presentation</vt:lpstr>
      <vt:lpstr>PowerPoint Presentation</vt:lpstr>
      <vt:lpstr>Data Representation: Hexadecimal Integers</vt:lpstr>
      <vt:lpstr>Data Representation: Translating Binary to Hexadecimal</vt:lpstr>
      <vt:lpstr>Data Representation: Converting Hexadecimal to Decimal</vt:lpstr>
      <vt:lpstr>Data Representation: Converting Hexadecimal to Decimal</vt:lpstr>
      <vt:lpstr>Data Representation: Converting Decimal to Hexadecimal</vt:lpstr>
      <vt:lpstr>Data Representation: Hexadecimal Addition</vt:lpstr>
      <vt:lpstr>PowerPoint Presentation</vt:lpstr>
      <vt:lpstr>Data Representation: Hexadecimal Subtraction</vt:lpstr>
      <vt:lpstr>Data Representation: Signed Integers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3210 Computer Organization and  Programming</dc:title>
  <dc:creator>Microsoft Office User</dc:creator>
  <cp:lastModifiedBy>Microsoft Office User</cp:lastModifiedBy>
  <cp:revision>49</cp:revision>
  <dcterms:created xsi:type="dcterms:W3CDTF">2020-12-18T04:27:11Z</dcterms:created>
  <dcterms:modified xsi:type="dcterms:W3CDTF">2022-01-13T18:23:28Z</dcterms:modified>
</cp:coreProperties>
</file>