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86" r:id="rId3"/>
    <p:sldId id="258" r:id="rId4"/>
    <p:sldId id="338" r:id="rId5"/>
    <p:sldId id="339" r:id="rId6"/>
    <p:sldId id="408" r:id="rId7"/>
    <p:sldId id="392" r:id="rId8"/>
    <p:sldId id="340" r:id="rId9"/>
    <p:sldId id="445" r:id="rId10"/>
    <p:sldId id="446" r:id="rId11"/>
    <p:sldId id="394" r:id="rId12"/>
    <p:sldId id="393" r:id="rId13"/>
    <p:sldId id="705" r:id="rId14"/>
    <p:sldId id="6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4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E6A93-2C55-1543-8997-4550FD9D6057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1A9C-3E2B-E542-88A2-D0F9DF94F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3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TH, 9:30, Sep 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Wed, 30</a:t>
            </a:r>
            <a:r>
              <a:rPr lang="en-US" baseline="30000" dirty="0"/>
              <a:t>th</a:t>
            </a:r>
            <a:r>
              <a:rPr lang="en-US" dirty="0"/>
              <a:t> Aug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2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0F9-8DE3-1F40-9316-D7B88EB8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2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811B5-84B4-DF4E-8A1A-A9F2D295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6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A9EB-F336-EE40-9475-95212D7E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3D32-A3A8-CC49-A1F0-D2268909CEBF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F47F-26A8-3148-99AA-605CA4B8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8645-4D6A-3C4B-BD36-E7BBE53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61E7-E6DD-FA42-842C-3C738A65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ED40-1937-114C-B94D-01A8FCAB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FE08-7DCA-9243-9FC6-8F15661F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620-455B-7E43-8C7D-5A4C317F8F56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B3A0-578F-AE41-96F4-E22F09F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B1D3-2853-CE4A-927D-1C10D713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05D6-5F50-9141-AF2A-A0228774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7EEF-F115-874E-8741-51BD2DC7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7E4F-877F-B146-B94E-08F35C04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39F3-AB70-DB44-ACC4-3D336DFCDEB0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74C4-9F29-9D4B-9C0E-759F48A6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124B-28BD-C445-980C-36ED083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FAC1-88B7-2A41-905E-C1BAFDD5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2486-DA31-2948-B861-5ADC5D39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Garamond" panose="02020404030301010803" pitchFamily="18" charset="0"/>
              </a:defRPr>
            </a:lvl1pPr>
            <a:lvl2pPr>
              <a:defRPr sz="2300">
                <a:latin typeface="Garamond" panose="02020404030301010803" pitchFamily="18" charset="0"/>
              </a:defRPr>
            </a:lvl2pPr>
            <a:lvl3pPr>
              <a:defRPr sz="2100"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6F7E-E270-A441-BE49-05E66E8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B499-5A7E-9043-9364-E57408E7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C3F6-8F33-E44D-A20F-429733D6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3F1F-CF86-F343-B79A-04BE468E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F2CF-74B6-3549-811B-7C9999CA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64B9-1A9C-3641-9405-567001B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3BDD-D725-994C-AC52-75EA4505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74D8-E4CC-F449-AD47-E3889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0E5C-B719-CC49-AA8B-0174D38F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384D-E110-9940-91E2-1320001F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D1CA-52EE-2843-BBD5-A001F62E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93B4-5C90-FD45-A3F8-DA441225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A53-A4A8-9141-B812-D8E02909B9D4}" type="datetime1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065B-9C57-B443-B0E2-B321A95B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36CFB-3311-034C-B03E-D288F940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797-7784-E64D-88BB-069A077C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513E-5B6D-CE40-8D27-13C7B435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D1889-AD36-4F4E-A4DD-A0622D85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8FC96-8543-A147-8B8E-7F387C3BA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A6DB-DE22-9C4F-AB88-81C8DCD8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0BD1C-EE90-094A-9229-80F429AD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675-F7B0-B645-B568-D8636801723C}" type="datetime1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7855-0D46-8B42-A401-209D0F8E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1FF07-3DA6-3D4B-8FF9-882B0106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5ED7-4186-AB42-A770-F7FFAD7F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E576C-37F7-324C-8552-CBD06715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21CA-25D2-FD4D-9353-E7293CD4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DE3B-DB85-1E4A-B41F-CFE0EEA5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D8D6B-AF80-9C40-A9F6-D4B8630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6CD1-60B4-AF4D-A591-25D0BDE1B6B3}" type="datetime1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A6D18-DF6D-A743-A133-A47DD225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D6C8-7660-A543-8EC3-86C32931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C358-E526-6F4D-83BF-332D859F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7397-F033-B04B-BC49-0BD1644D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E1D7-5757-4845-857B-9D7FDEF4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CE790-39F4-6143-AA2C-B2525770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A14-135B-4A40-B0E4-DFBECD2C6C11}" type="datetime1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995A-9EDC-DC42-828F-4F20D7F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915C-D475-D34E-B9CB-EB4C9EE2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F29F-A748-5F4D-AB28-B8B31129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A88E3-EEFC-3845-B0D7-2476E1E73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C2510-8F87-094D-A3D4-D3BB41DB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DBB4-FB2F-A146-BE25-47277115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B9D-ADBB-BA4B-906D-A10EE1F24AB2}" type="datetime1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DF44-EB52-EE48-88BD-0F0FBDCF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C3DD-17FA-C24E-A3D7-1626C528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6E4E-B9AA-3D48-A000-19B0AF16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72390-5387-CE40-AE87-D8C90B2E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8F94-E996-B84A-9D50-01A41CB8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A06D-9AEF-1447-8F20-E1DE5A919FD7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3919-A1CA-9B43-A285-7CF45E35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839F-AEBB-6E44-8EDC-33C88709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5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tiff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DA34-A9B2-C04F-8CAA-73268EC2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56"/>
            <a:ext cx="9144000" cy="2775641"/>
          </a:xfrm>
        </p:spPr>
        <p:txBody>
          <a:bodyPr>
            <a:normAutofit/>
          </a:bodyPr>
          <a:lstStyle/>
          <a:p>
            <a:r>
              <a:rPr lang="en-US" dirty="0"/>
              <a:t>CSC 3210</a:t>
            </a:r>
            <a:br>
              <a:rPr lang="en-US" dirty="0"/>
            </a:br>
            <a:r>
              <a:rPr lang="en-US" sz="4000" dirty="0"/>
              <a:t>Computer Organization and </a:t>
            </a:r>
            <a:br>
              <a:rPr lang="en-US" sz="5600" dirty="0"/>
            </a:br>
            <a:r>
              <a:rPr lang="en-US" sz="3500" dirty="0">
                <a:solidFill>
                  <a:schemeClr val="bg2">
                    <a:lumMod val="50000"/>
                  </a:schemeClr>
                </a:solidFill>
              </a:rPr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F90F-AE7F-6242-AADB-8B426E64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425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</a:t>
            </a:r>
            <a:r>
              <a:rPr lang="en-US" dirty="0" err="1"/>
              <a:t>Zulkar</a:t>
            </a:r>
            <a:r>
              <a:rPr lang="en-US" dirty="0"/>
              <a:t> Nine</a:t>
            </a:r>
          </a:p>
          <a:p>
            <a:r>
              <a:rPr lang="en-US" dirty="0" err="1"/>
              <a:t>mnine@gsu.edu</a:t>
            </a:r>
            <a:endParaRPr lang="en-US" dirty="0"/>
          </a:p>
          <a:p>
            <a:r>
              <a:rPr lang="en-US" sz="1900" dirty="0"/>
              <a:t>Georgia State University</a:t>
            </a:r>
          </a:p>
          <a:p>
            <a:r>
              <a:rPr lang="en-US" sz="1900" dirty="0"/>
              <a:t>Spring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A678-1E7B-9F4A-A79C-B3387049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0C5E-DF64-A04D-A251-3922D5B9EFB8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5813-821C-DD4F-A27C-A0BA88D5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99D5-A5D3-D34C-ACAB-951C8EEC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ADED65-E9C4-2E4E-A705-E52C1B2524B9}"/>
              </a:ext>
            </a:extLst>
          </p:cNvPr>
          <p:cNvSpPr txBox="1">
            <a:spLocks/>
          </p:cNvSpPr>
          <p:nvPr/>
        </p:nvSpPr>
        <p:spPr>
          <a:xfrm>
            <a:off x="625151" y="2517222"/>
            <a:ext cx="11028784" cy="21170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kern="120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sz="6700" dirty="0"/>
            </a:br>
            <a:r>
              <a:rPr lang="en-US" sz="9200" dirty="0">
                <a:solidFill>
                  <a:schemeClr val="accent1"/>
                </a:solidFill>
              </a:rPr>
              <a:t>Chapter 2: x86 Processor</a:t>
            </a:r>
          </a:p>
          <a:p>
            <a:r>
              <a:rPr lang="en-US" sz="6700" dirty="0">
                <a:solidFill>
                  <a:schemeClr val="accent1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94327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F1B9-DB29-D640-82C4-B90ED6E3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9E9B-F3B4-D44C-A6DE-C5CFC89A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A007-C1A1-8E45-BE2C-5EA8D39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6F26A22-57B4-E140-B37E-EFB2A0CB568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General Concepts: </a:t>
            </a:r>
            <a:r>
              <a:rPr lang="en-US" altLang="en-US" dirty="0">
                <a:solidFill>
                  <a:srgbClr val="112EAC"/>
                </a:solidFill>
              </a:rPr>
              <a:t>Clock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5458" y="1924050"/>
            <a:ext cx="10133102" cy="437007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b="1" dirty="0">
                <a:solidFill>
                  <a:srgbClr val="112EAC"/>
                </a:solidFill>
              </a:rPr>
              <a:t>Ex:</a:t>
            </a:r>
            <a:r>
              <a:rPr lang="en-US" dirty="0"/>
              <a:t> </a:t>
            </a:r>
            <a:r>
              <a:rPr lang="en-US" b="1" u="sng" dirty="0"/>
              <a:t>transfer of data </a:t>
            </a:r>
            <a:r>
              <a:rPr lang="en-US" dirty="0"/>
              <a:t>from a </a:t>
            </a:r>
            <a:r>
              <a:rPr lang="en-US" dirty="0">
                <a:solidFill>
                  <a:srgbClr val="112EAC"/>
                </a:solidFill>
              </a:rPr>
              <a:t>memory</a:t>
            </a:r>
            <a:r>
              <a:rPr lang="en-US" dirty="0"/>
              <a:t> location to </a:t>
            </a:r>
            <a:r>
              <a:rPr lang="en-US" dirty="0">
                <a:solidFill>
                  <a:srgbClr val="112EAC"/>
                </a:solidFill>
              </a:rPr>
              <a:t>X86 (Pentium) </a:t>
            </a:r>
            <a:r>
              <a:rPr lang="en-US" dirty="0"/>
              <a:t>takes </a:t>
            </a:r>
            <a:r>
              <a:rPr lang="en-US" b="1" dirty="0">
                <a:solidFill>
                  <a:srgbClr val="112EAC"/>
                </a:solidFill>
              </a:rPr>
              <a:t>three clock cycles</a:t>
            </a:r>
            <a:r>
              <a:rPr lang="en-US" dirty="0">
                <a:solidFill>
                  <a:srgbClr val="112EAC"/>
                </a:solidFill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  The </a:t>
            </a:r>
            <a:r>
              <a:rPr lang="en-US" b="1" dirty="0"/>
              <a:t>clock period </a:t>
            </a:r>
            <a:r>
              <a:rPr lang="en-US" dirty="0"/>
              <a:t>is defined as the </a:t>
            </a:r>
            <a:r>
              <a:rPr lang="en-US" u="sng" dirty="0"/>
              <a:t>length of time </a:t>
            </a:r>
            <a:r>
              <a:rPr lang="en-US" dirty="0"/>
              <a:t>taken by one clock cycle .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dirty="0"/>
              <a:t> </a:t>
            </a:r>
          </a:p>
          <a:p>
            <a:pPr>
              <a:buFont typeface="Arial" charset="0"/>
              <a:buChar char="•"/>
            </a:pPr>
            <a:r>
              <a:rPr lang="en-US" dirty="0"/>
              <a:t> If it takes </a:t>
            </a:r>
            <a:r>
              <a:rPr lang="en-US" dirty="0">
                <a:solidFill>
                  <a:srgbClr val="112EAC"/>
                </a:solidFill>
              </a:rPr>
              <a:t>three clock cycles </a:t>
            </a:r>
            <a:r>
              <a:rPr lang="en-US" dirty="0"/>
              <a:t>to execute an instruction, it takes 3 X 1 ns = 3 ns.</a:t>
            </a: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sz="3200" dirty="0"/>
              <a:t> Machine </a:t>
            </a:r>
            <a:r>
              <a:rPr lang="en-US" altLang="en-US" sz="3200" b="1" dirty="0"/>
              <a:t>(clock) cycle </a:t>
            </a:r>
            <a:r>
              <a:rPr lang="en-US" altLang="en-US" sz="3200" dirty="0">
                <a:solidFill>
                  <a:srgbClr val="112EAC"/>
                </a:solidFill>
              </a:rPr>
              <a:t>measures</a:t>
            </a:r>
            <a:r>
              <a:rPr lang="en-US" altLang="en-US" sz="3200" dirty="0"/>
              <a:t> time of a single operation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Clock is used to </a:t>
            </a:r>
            <a:r>
              <a:rPr lang="en-US" altLang="en-US" dirty="0">
                <a:solidFill>
                  <a:srgbClr val="112EAC"/>
                </a:solidFill>
              </a:rPr>
              <a:t>trigger 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0" y="2883465"/>
            <a:ext cx="3601720" cy="582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61035"/>
            <a:ext cx="7273399" cy="8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6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6F26A22-57B4-E140-B37E-EFB2A0CB568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General Concepts: </a:t>
            </a:r>
            <a:r>
              <a:rPr lang="en-US" altLang="en-US" dirty="0">
                <a:solidFill>
                  <a:srgbClr val="112EAC"/>
                </a:solidFill>
              </a:rPr>
              <a:t>Clock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3868" y="1878418"/>
            <a:ext cx="84094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Garamond" panose="02020404030301010803" pitchFamily="18" charset="0"/>
              </a:rPr>
              <a:t>A </a:t>
            </a:r>
            <a:r>
              <a:rPr lang="en-US" sz="2000" b="1" dirty="0">
                <a:solidFill>
                  <a:srgbClr val="112EAC"/>
                </a:solidFill>
                <a:latin typeface="Garamond" panose="02020404030301010803" pitchFamily="18" charset="0"/>
              </a:rPr>
              <a:t>machine instruction </a:t>
            </a:r>
            <a:r>
              <a:rPr lang="en-US" sz="2000" dirty="0">
                <a:latin typeface="Garamond" panose="02020404030301010803" pitchFamily="18" charset="0"/>
              </a:rPr>
              <a:t>requires </a:t>
            </a:r>
            <a:r>
              <a:rPr lang="en-US" sz="2000" u="sng" dirty="0">
                <a:solidFill>
                  <a:srgbClr val="C00000"/>
                </a:solidFill>
                <a:latin typeface="Garamond" panose="02020404030301010803" pitchFamily="18" charset="0"/>
              </a:rPr>
              <a:t>one clock cycle </a:t>
            </a:r>
            <a:r>
              <a:rPr lang="en-US" sz="2000" dirty="0">
                <a:latin typeface="Garamond" panose="02020404030301010803" pitchFamily="18" charset="0"/>
              </a:rPr>
              <a:t>to execute, few require </a:t>
            </a:r>
            <a:r>
              <a:rPr lang="en-US" sz="2000" u="sng" dirty="0">
                <a:latin typeface="Garamond" panose="02020404030301010803" pitchFamily="18" charset="0"/>
              </a:rPr>
              <a:t>50 clocks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112EAC"/>
                </a:solidFill>
                <a:latin typeface="Garamond" panose="02020404030301010803" pitchFamily="18" charset="0"/>
              </a:rPr>
              <a:t>Instructions require memory access</a:t>
            </a:r>
            <a:r>
              <a:rPr lang="en-US" sz="2000" dirty="0">
                <a:latin typeface="Garamond" panose="02020404030301010803" pitchFamily="18" charset="0"/>
              </a:rPr>
              <a:t>: Empty clock cycle, </a:t>
            </a:r>
            <a:r>
              <a:rPr lang="en-US" sz="2000" b="1" dirty="0">
                <a:latin typeface="Garamond" panose="02020404030301010803" pitchFamily="18" charset="0"/>
              </a:rPr>
              <a:t>wait states, Why? 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2000" dirty="0">
                <a:solidFill>
                  <a:srgbClr val="112EAC"/>
                </a:solidFill>
                <a:latin typeface="Garamond" panose="02020404030301010803" pitchFamily="18" charset="0"/>
              </a:rPr>
              <a:t>CPU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Garamond" panose="02020404030301010803" pitchFamily="18" charset="0"/>
              </a:rPr>
              <a:t>system bus</a:t>
            </a:r>
            <a:r>
              <a:rPr lang="en-US" sz="2000" dirty="0">
                <a:latin typeface="Garamond" panose="02020404030301010803" pitchFamily="18" charset="0"/>
              </a:rPr>
              <a:t>, and </a:t>
            </a:r>
            <a:r>
              <a:rPr lang="en-US" sz="2000" dirty="0">
                <a:solidFill>
                  <a:srgbClr val="C00000"/>
                </a:solidFill>
                <a:latin typeface="Garamond" panose="02020404030301010803" pitchFamily="18" charset="0"/>
              </a:rPr>
              <a:t>memory circuits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71412" y="3087027"/>
            <a:ext cx="6052350" cy="3105397"/>
            <a:chOff x="3059132" y="1841463"/>
            <a:chExt cx="6052350" cy="3105397"/>
          </a:xfrm>
        </p:grpSpPr>
        <p:graphicFrame>
          <p:nvGraphicFramePr>
            <p:cNvPr id="7174" name="Object 4"/>
            <p:cNvGraphicFramePr>
              <a:graphicFrameLocks noChangeAspect="1"/>
            </p:cNvGraphicFramePr>
            <p:nvPr/>
          </p:nvGraphicFramePr>
          <p:xfrm>
            <a:off x="3550920" y="1841463"/>
            <a:ext cx="5068775" cy="139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VISIO" r:id="rId4" imgW="2072640" imgH="569976" progId="Visio.Drawing.6">
                    <p:embed/>
                  </p:oleObj>
                </mc:Choice>
                <mc:Fallback>
                  <p:oleObj name="VISIO" r:id="rId4" imgW="2072640" imgH="569976" progId="Visio.Drawing.6">
                    <p:embed/>
                    <p:pic>
                      <p:nvPicPr>
                        <p:cNvPr id="717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920" y="1841463"/>
                          <a:ext cx="5068775" cy="13995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59132" y="3345153"/>
              <a:ext cx="6052350" cy="1601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58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1339-80A0-E045-8565-027E84F7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per Instruction (CPI)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F7F5-275B-1546-A485-84D58097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effective average. </a:t>
            </a:r>
          </a:p>
          <a:p>
            <a:r>
              <a:rPr lang="en-US" dirty="0"/>
              <a:t>It is the average number of clocks required by the instructions in a program. </a:t>
            </a:r>
          </a:p>
          <a:p>
            <a:r>
              <a:rPr lang="en-US" dirty="0"/>
              <a:t>In a program 60% instructions takes 4 clock cycles and the rest of the instructions takes 1 clock cycles.</a:t>
            </a:r>
          </a:p>
          <a:p>
            <a:r>
              <a:rPr lang="en-US" dirty="0"/>
              <a:t> CPI = 0.6 * 4 + 0.4 * 1  = 2.8 clocks per instruction.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1531-4EE9-E24C-B485-70ED808E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BD9F-DA74-5242-B3B7-22DA71F7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172F-EA31-3D41-A2A0-0D336231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5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FF7E-1781-7145-A259-2CC0B807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Million Instructions Per Second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38EA-1D0D-C44C-8F6A-4E695514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Step 1:</a:t>
            </a:r>
            <a:r>
              <a:rPr lang="en-US" dirty="0"/>
              <a:t> Perform Divide operation between no. of instructions and Execution time.</a:t>
            </a:r>
          </a:p>
          <a:p>
            <a:pPr fontAlgn="base"/>
            <a:r>
              <a:rPr lang="en-US" b="1" dirty="0"/>
              <a:t>Step 2:</a:t>
            </a:r>
            <a:r>
              <a:rPr lang="en-US" dirty="0"/>
              <a:t> Perform Divide operation between that variable and 1 million for finding millions of instructions per second.</a:t>
            </a:r>
          </a:p>
          <a:p>
            <a:r>
              <a:rPr lang="en-US" dirty="0"/>
              <a:t>For example,</a:t>
            </a:r>
          </a:p>
          <a:p>
            <a:pPr lvl="1" fontAlgn="base"/>
            <a:r>
              <a:rPr lang="en-US" dirty="0"/>
              <a:t>if a computer completed 2 million instructions in 0.10 seconds</a:t>
            </a:r>
          </a:p>
          <a:p>
            <a:pPr lvl="1" fontAlgn="base"/>
            <a:r>
              <a:rPr lang="en-US" dirty="0"/>
              <a:t>2 million/0.10 = 20 million.</a:t>
            </a:r>
          </a:p>
          <a:p>
            <a:pPr lvl="1" fontAlgn="base"/>
            <a:r>
              <a:rPr lang="en-US" dirty="0"/>
              <a:t>No of MISP=20 million/1 million</a:t>
            </a:r>
          </a:p>
          <a:p>
            <a:pPr lvl="1" fontAlgn="base"/>
            <a:r>
              <a:rPr lang="en-US" dirty="0"/>
              <a:t>=20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7804-0C30-6F4C-A4D2-D47E4D78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DC21-5FA3-0E49-8B64-156618C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2676-AFEF-7C48-986D-985D0BA0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8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8612C10-9293-1F4D-989F-669A23D7A782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240" y="286603"/>
            <a:ext cx="1005840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X86 Processor Architecture 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678" y="1868378"/>
            <a:ext cx="9904001" cy="35730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/>
              <a:t> One step </a:t>
            </a:r>
            <a:r>
              <a:rPr lang="en-US" altLang="en-US" b="1" dirty="0">
                <a:solidFill>
                  <a:srgbClr val="112EAC"/>
                </a:solidFill>
              </a:rPr>
              <a:t>before using assembly language</a:t>
            </a:r>
          </a:p>
          <a:p>
            <a:pPr lvl="1">
              <a:lnSpc>
                <a:spcPct val="150000"/>
              </a:lnSpc>
              <a:buFont typeface="Courier New" charset="0"/>
              <a:buChar char="o"/>
            </a:pPr>
            <a:r>
              <a:rPr lang="en-US" altLang="en-US" dirty="0"/>
              <a:t>What is the selected processor </a:t>
            </a:r>
            <a:r>
              <a:rPr lang="en-US" altLang="en-US" b="1" u="sng" dirty="0">
                <a:solidFill>
                  <a:srgbClr val="112EAC"/>
                </a:solidFill>
              </a:rPr>
              <a:t>Internal architecture and capabilities</a:t>
            </a:r>
            <a:r>
              <a:rPr lang="en-US" altLang="en-US" dirty="0"/>
              <a:t>. 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/>
              <a:t> What </a:t>
            </a:r>
            <a:r>
              <a:rPr lang="en-US" altLang="en-US" b="1" dirty="0">
                <a:solidFill>
                  <a:srgbClr val="112EAC"/>
                </a:solidFill>
              </a:rPr>
              <a:t>is the underline hardware </a:t>
            </a:r>
            <a:r>
              <a:rPr lang="en-US" altLang="en-US" dirty="0"/>
              <a:t>associated with X86?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/>
              <a:t> Assembly language is </a:t>
            </a:r>
            <a:r>
              <a:rPr lang="en-US" altLang="en-US" b="1" dirty="0">
                <a:solidFill>
                  <a:srgbClr val="112EAC"/>
                </a:solidFill>
              </a:rPr>
              <a:t>a great tool</a:t>
            </a:r>
            <a:r>
              <a:rPr lang="en-US" altLang="en-US" b="1" dirty="0">
                <a:solidFill>
                  <a:schemeClr val="accent3"/>
                </a:solidFill>
              </a:rPr>
              <a:t> </a:t>
            </a:r>
            <a:r>
              <a:rPr lang="en-US" altLang="en-US" dirty="0"/>
              <a:t>for learning </a:t>
            </a:r>
            <a:r>
              <a:rPr lang="en-US" altLang="en-US" b="1" dirty="0"/>
              <a:t>how a computer works</a:t>
            </a:r>
            <a:r>
              <a:rPr lang="en-US" altLang="en-US" dirty="0"/>
              <a:t>.</a:t>
            </a:r>
          </a:p>
          <a:p>
            <a:pPr lvl="1">
              <a:lnSpc>
                <a:spcPct val="150000"/>
              </a:lnSpc>
              <a:buFont typeface="Courier New" charset="0"/>
              <a:buChar char="o"/>
            </a:pPr>
            <a:r>
              <a:rPr lang="en-US" altLang="en-US" dirty="0"/>
              <a:t>It require you to have working knowledge of </a:t>
            </a:r>
            <a:r>
              <a:rPr lang="en-US" altLang="en-US" b="1" dirty="0">
                <a:solidFill>
                  <a:srgbClr val="112EAC"/>
                </a:solidFill>
              </a:rPr>
              <a:t>computer hardware </a:t>
            </a:r>
          </a:p>
          <a:p>
            <a:pPr marL="0" indent="0" eaLnBrk="1" hangingPunct="1"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2" name="Rectangle 1"/>
          <p:cNvSpPr/>
          <p:nvPr/>
        </p:nvSpPr>
        <p:spPr>
          <a:xfrm>
            <a:off x="2667949" y="5249282"/>
            <a:ext cx="7475095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" charset="0"/>
              </a:rPr>
              <a:t> </a:t>
            </a:r>
            <a:r>
              <a:rPr lang="en-US" b="1" dirty="0">
                <a:latin typeface="Times" charset="0"/>
              </a:rPr>
              <a:t>You </a:t>
            </a:r>
            <a:r>
              <a:rPr lang="en-US" dirty="0">
                <a:latin typeface="Times" charset="0"/>
              </a:rPr>
              <a:t>should have some </a:t>
            </a:r>
            <a:r>
              <a:rPr lang="en-US" u="sng" dirty="0">
                <a:latin typeface="Times" charset="0"/>
              </a:rPr>
              <a:t>basic knowledge </a:t>
            </a:r>
            <a:r>
              <a:rPr lang="en-US" dirty="0">
                <a:latin typeface="Times" charset="0"/>
              </a:rPr>
              <a:t>about </a:t>
            </a:r>
            <a:r>
              <a:rPr lang="en-US" b="1" dirty="0">
                <a:solidFill>
                  <a:srgbClr val="112EAC"/>
                </a:solidFill>
                <a:latin typeface="Times" charset="0"/>
              </a:rPr>
              <a:t>the processor</a:t>
            </a:r>
            <a:r>
              <a:rPr lang="en-US" b="1" dirty="0">
                <a:solidFill>
                  <a:schemeClr val="accent3"/>
                </a:solidFill>
                <a:latin typeface="Times" charset="0"/>
              </a:rPr>
              <a:t> </a:t>
            </a:r>
            <a:r>
              <a:rPr lang="en-US" dirty="0">
                <a:latin typeface="Times" charset="0"/>
              </a:rPr>
              <a:t>and the </a:t>
            </a:r>
            <a:r>
              <a:rPr lang="en-US" b="1" dirty="0">
                <a:solidFill>
                  <a:srgbClr val="112EAC"/>
                </a:solidFill>
                <a:latin typeface="Times" charset="0"/>
              </a:rPr>
              <a:t>system architecture</a:t>
            </a:r>
            <a:r>
              <a:rPr lang="en-US" b="1" dirty="0">
                <a:solidFill>
                  <a:schemeClr val="accent3"/>
                </a:solidFill>
                <a:latin typeface="Times" charset="0"/>
              </a:rPr>
              <a:t> </a:t>
            </a:r>
            <a:r>
              <a:rPr lang="en-US" dirty="0">
                <a:latin typeface="Times" charset="0"/>
              </a:rPr>
              <a:t>in order to </a:t>
            </a:r>
            <a:r>
              <a:rPr lang="en-US" u="sng" dirty="0">
                <a:latin typeface="Times" charset="0"/>
              </a:rPr>
              <a:t>effectively program </a:t>
            </a:r>
            <a:r>
              <a:rPr lang="en-US" dirty="0">
                <a:latin typeface="Times" charset="0"/>
              </a:rPr>
              <a:t>in </a:t>
            </a:r>
            <a:r>
              <a:rPr lang="en-US" b="1" dirty="0">
                <a:solidFill>
                  <a:srgbClr val="112EAC"/>
                </a:solidFill>
                <a:latin typeface="Times" charset="0"/>
              </a:rPr>
              <a:t>the assembly language</a:t>
            </a:r>
            <a:r>
              <a:rPr lang="en-US" b="1" dirty="0">
                <a:solidFill>
                  <a:schemeClr val="accent3"/>
                </a:solidFill>
                <a:latin typeface="Times" charset="0"/>
              </a:rPr>
              <a:t>.</a:t>
            </a:r>
            <a:endParaRPr lang="en-US" b="1" dirty="0"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3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35219" y="1690688"/>
            <a:ext cx="6172200" cy="380897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 b="1" dirty="0">
                <a:solidFill>
                  <a:schemeClr val="accent3"/>
                </a:solidFill>
              </a:rPr>
              <a:t> </a:t>
            </a:r>
            <a:r>
              <a:rPr lang="en-US" altLang="en-US" sz="2200" b="1" dirty="0">
                <a:solidFill>
                  <a:srgbClr val="112EAC"/>
                </a:solidFill>
                <a:latin typeface="Garamond" panose="02020404030301010803" pitchFamily="18" charset="0"/>
              </a:rPr>
              <a:t>General Concepts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 dirty="0">
                <a:latin typeface="Garamond" panose="02020404030301010803" pitchFamily="18" charset="0"/>
              </a:rPr>
              <a:t> IA-32 Processor Architecture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 dirty="0">
                <a:latin typeface="Garamond" panose="02020404030301010803" pitchFamily="18" charset="0"/>
              </a:rPr>
              <a:t> IA-32 Memory Management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 dirty="0">
                <a:latin typeface="Garamond" panose="02020404030301010803" pitchFamily="18" charset="0"/>
              </a:rPr>
              <a:t> 64-bit Processors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 dirty="0">
                <a:latin typeface="Garamond" panose="02020404030301010803" pitchFamily="18" charset="0"/>
              </a:rPr>
              <a:t> Components of an IA-32 Microcomputer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 dirty="0">
                <a:latin typeface="Garamond" panose="02020404030301010803" pitchFamily="18" charset="0"/>
              </a:rPr>
              <a:t> Input-Output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23527" y="6369845"/>
            <a:ext cx="1312025" cy="365125"/>
          </a:xfrm>
        </p:spPr>
        <p:txBody>
          <a:bodyPr/>
          <a:lstStyle/>
          <a:p>
            <a:pPr algn="ctr"/>
            <a:fld id="{755F7E7C-0370-0947-BF7A-78A4B49FB1FE}" type="slidenum">
              <a:rPr lang="en-US" sz="1600" smtClean="0">
                <a:solidFill>
                  <a:schemeClr val="tx1"/>
                </a:solidFill>
              </a:rPr>
              <a:pPr algn="ctr"/>
              <a:t>3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0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364AB70-25C2-7842-8A7A-1AF81049FE2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General Concepts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3756" y="1898754"/>
            <a:ext cx="7010400" cy="26670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chemeClr val="accent3"/>
                </a:solidFill>
              </a:rPr>
              <a:t> </a:t>
            </a:r>
            <a:r>
              <a:rPr lang="en-US" altLang="en-US" b="1" dirty="0">
                <a:solidFill>
                  <a:srgbClr val="112EAC"/>
                </a:solidFill>
              </a:rPr>
              <a:t>Basic microcomputer design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Instruction execution cycle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Reading from memory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How programs run</a:t>
            </a:r>
          </a:p>
        </p:txBody>
      </p:sp>
    </p:spTree>
    <p:extLst>
      <p:ext uri="{BB962C8B-B14F-4D97-AF65-F5344CB8AC3E}">
        <p14:creationId xmlns:p14="http://schemas.microsoft.com/office/powerpoint/2010/main" val="7104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8612C10-9293-1F4D-989F-669A23D7A782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General Concepts: </a:t>
            </a:r>
            <a:r>
              <a:rPr lang="en-US" altLang="en-US" sz="4000" dirty="0">
                <a:solidFill>
                  <a:srgbClr val="112EAC"/>
                </a:solidFill>
              </a:rPr>
              <a:t>Basic Microcomputer Design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4559" y="1868378"/>
            <a:ext cx="7696200" cy="1219200"/>
          </a:xfrm>
        </p:spPr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b="1" dirty="0">
                <a:solidFill>
                  <a:srgbClr val="112EAC"/>
                </a:solidFill>
              </a:rPr>
              <a:t>ALU</a:t>
            </a:r>
            <a:r>
              <a:rPr lang="en-US" altLang="en-US" dirty="0"/>
              <a:t> performs </a:t>
            </a:r>
            <a:r>
              <a:rPr lang="en-US" altLang="en-US" b="1" dirty="0"/>
              <a:t>arithmetic</a:t>
            </a:r>
            <a:r>
              <a:rPr lang="en-US" altLang="en-US" dirty="0"/>
              <a:t> and </a:t>
            </a:r>
            <a:r>
              <a:rPr lang="en-US" altLang="en-US" b="1" dirty="0"/>
              <a:t>logical </a:t>
            </a:r>
            <a:r>
              <a:rPr lang="en-US" altLang="en-US" dirty="0"/>
              <a:t>(bitwise) operations</a:t>
            </a:r>
          </a:p>
          <a:p>
            <a:pPr>
              <a:buFont typeface="Arial" charset="0"/>
              <a:buChar char="•"/>
            </a:pPr>
            <a:r>
              <a:rPr lang="en-US" altLang="en-US" b="1" dirty="0">
                <a:solidFill>
                  <a:schemeClr val="accent3"/>
                </a:solidFill>
              </a:rPr>
              <a:t> </a:t>
            </a:r>
            <a:r>
              <a:rPr lang="en-US" altLang="en-US" b="1" dirty="0">
                <a:solidFill>
                  <a:srgbClr val="112EAC"/>
                </a:solidFill>
              </a:rPr>
              <a:t>Control unit (CU) </a:t>
            </a:r>
            <a:r>
              <a:rPr lang="en-US" altLang="en-US" b="1" dirty="0"/>
              <a:t>coordinates</a:t>
            </a:r>
            <a:r>
              <a:rPr lang="en-US" altLang="en-US" dirty="0"/>
              <a:t> </a:t>
            </a:r>
            <a:r>
              <a:rPr lang="en-US" altLang="en-US" u="sng" dirty="0"/>
              <a:t>sequence</a:t>
            </a:r>
            <a:r>
              <a:rPr lang="en-US" altLang="en-US" dirty="0"/>
              <a:t> of </a:t>
            </a:r>
            <a:r>
              <a:rPr lang="en-US" altLang="en-US" b="1" dirty="0"/>
              <a:t>execution steps</a:t>
            </a:r>
            <a:endParaRPr lang="en-US" altLang="en-US" b="1" dirty="0">
              <a:solidFill>
                <a:schemeClr val="accent3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chemeClr val="accent3"/>
                </a:solidFill>
              </a:rPr>
              <a:t> </a:t>
            </a:r>
            <a:r>
              <a:rPr lang="en-US" altLang="en-US" b="1" dirty="0">
                <a:solidFill>
                  <a:srgbClr val="112EAC"/>
                </a:solidFill>
              </a:rPr>
              <a:t>Clock</a:t>
            </a:r>
            <a:r>
              <a:rPr lang="en-US" altLang="en-US" dirty="0"/>
              <a:t> synchronizes CPU </a:t>
            </a:r>
            <a:r>
              <a:rPr lang="en-US" altLang="en-US" b="1" u="sng" dirty="0"/>
              <a:t>operations</a:t>
            </a:r>
            <a:r>
              <a:rPr lang="en-US" altLang="en-US" dirty="0"/>
              <a:t> with other </a:t>
            </a:r>
            <a:r>
              <a:rPr lang="en-US" altLang="en-US" b="1" u="sng" dirty="0"/>
              <a:t>system 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30F2ED-31A8-6448-9B92-312AF0F71067}"/>
              </a:ext>
            </a:extLst>
          </p:cNvPr>
          <p:cNvSpPr/>
          <p:nvPr/>
        </p:nvSpPr>
        <p:spPr>
          <a:xfrm>
            <a:off x="1799253" y="3550726"/>
            <a:ext cx="2239347" cy="1828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Central Processing Unit (CPU)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48EE1-0324-A448-9233-C58EECCF9FA8}"/>
              </a:ext>
            </a:extLst>
          </p:cNvPr>
          <p:cNvSpPr/>
          <p:nvPr/>
        </p:nvSpPr>
        <p:spPr>
          <a:xfrm>
            <a:off x="2362200" y="3701117"/>
            <a:ext cx="1101012" cy="3092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7FCCE-9597-D441-A4D8-02E30FF3F12F}"/>
              </a:ext>
            </a:extLst>
          </p:cNvPr>
          <p:cNvSpPr/>
          <p:nvPr/>
        </p:nvSpPr>
        <p:spPr>
          <a:xfrm>
            <a:off x="1895669" y="4888556"/>
            <a:ext cx="678025" cy="3092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ALU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D2E85-36AA-5D4E-B5CB-B2B80FFE9471}"/>
              </a:ext>
            </a:extLst>
          </p:cNvPr>
          <p:cNvSpPr/>
          <p:nvPr/>
        </p:nvSpPr>
        <p:spPr>
          <a:xfrm>
            <a:off x="2573694" y="4888556"/>
            <a:ext cx="678025" cy="3092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7805A-3CAF-BA4B-9F2C-1796B622C1AB}"/>
              </a:ext>
            </a:extLst>
          </p:cNvPr>
          <p:cNvSpPr/>
          <p:nvPr/>
        </p:nvSpPr>
        <p:spPr>
          <a:xfrm>
            <a:off x="3251719" y="4888555"/>
            <a:ext cx="678025" cy="3092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35A9F-94CF-CB4A-855E-71AC076C5838}"/>
              </a:ext>
            </a:extLst>
          </p:cNvPr>
          <p:cNvSpPr/>
          <p:nvPr/>
        </p:nvSpPr>
        <p:spPr>
          <a:xfrm>
            <a:off x="5141354" y="3559404"/>
            <a:ext cx="1415143" cy="1828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Memory Storage Unit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2E3AB2-FC63-7343-AC11-C698801A8D91}"/>
              </a:ext>
            </a:extLst>
          </p:cNvPr>
          <p:cNvSpPr/>
          <p:nvPr/>
        </p:nvSpPr>
        <p:spPr>
          <a:xfrm>
            <a:off x="7199156" y="3559404"/>
            <a:ext cx="822651" cy="1828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I/O</a:t>
            </a:r>
          </a:p>
          <a:p>
            <a:pPr algn="ctr"/>
            <a:r>
              <a:rPr lang="en-US" sz="1400" dirty="0"/>
              <a:t>Device</a:t>
            </a:r>
          </a:p>
          <a:p>
            <a:pPr algn="ctr"/>
            <a:r>
              <a:rPr lang="en-US" sz="1400" dirty="0"/>
              <a:t>#1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608DB-994D-DC4B-86F9-BBB0FD9366AD}"/>
              </a:ext>
            </a:extLst>
          </p:cNvPr>
          <p:cNvSpPr/>
          <p:nvPr/>
        </p:nvSpPr>
        <p:spPr>
          <a:xfrm>
            <a:off x="8471418" y="3564497"/>
            <a:ext cx="822651" cy="1828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I/O</a:t>
            </a:r>
          </a:p>
          <a:p>
            <a:pPr algn="ctr"/>
            <a:r>
              <a:rPr lang="en-US" sz="1400" dirty="0"/>
              <a:t>Device</a:t>
            </a:r>
          </a:p>
          <a:p>
            <a:pPr algn="ctr"/>
            <a:r>
              <a:rPr lang="en-US" sz="1400" dirty="0"/>
              <a:t>#1</a:t>
            </a:r>
          </a:p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E5A8BC-91CA-F244-9E72-93109E65D54D}"/>
              </a:ext>
            </a:extLst>
          </p:cNvPr>
          <p:cNvGrpSpPr/>
          <p:nvPr/>
        </p:nvGrpSpPr>
        <p:grpSpPr>
          <a:xfrm>
            <a:off x="3544453" y="5379526"/>
            <a:ext cx="6513947" cy="509868"/>
            <a:chOff x="3544453" y="5379526"/>
            <a:chExt cx="6513947" cy="50986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2E290D-54CF-0B42-A2E2-DF86037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53" y="5889394"/>
              <a:ext cx="65139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3EA35-81E7-4642-B7EC-89F177FAAFA9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53" y="5388204"/>
              <a:ext cx="0" cy="501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6EAC7C-094C-1947-A832-39A41E3D7AE2}"/>
                </a:ext>
              </a:extLst>
            </p:cNvPr>
            <p:cNvCxnSpPr>
              <a:cxnSpLocks/>
            </p:cNvCxnSpPr>
            <p:nvPr/>
          </p:nvCxnSpPr>
          <p:spPr>
            <a:xfrm>
              <a:off x="6252181" y="5379526"/>
              <a:ext cx="0" cy="501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7EDC06-8991-4B45-A54D-34902736EF15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6" y="5388204"/>
              <a:ext cx="0" cy="501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C09386-3A64-6741-8EF3-57F46CAC2EF6}"/>
                </a:ext>
              </a:extLst>
            </p:cNvPr>
            <p:cNvCxnSpPr>
              <a:cxnSpLocks/>
            </p:cNvCxnSpPr>
            <p:nvPr/>
          </p:nvCxnSpPr>
          <p:spPr>
            <a:xfrm>
              <a:off x="9171668" y="5388204"/>
              <a:ext cx="0" cy="501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D2C258-BBDC-6E47-BABA-ACBD89E91776}"/>
              </a:ext>
            </a:extLst>
          </p:cNvPr>
          <p:cNvGrpSpPr/>
          <p:nvPr/>
        </p:nvGrpSpPr>
        <p:grpSpPr>
          <a:xfrm>
            <a:off x="2806944" y="5379526"/>
            <a:ext cx="7251456" cy="823346"/>
            <a:chOff x="2806944" y="5379526"/>
            <a:chExt cx="7251456" cy="82334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7ACD00-4A44-3F4E-961A-016E655C7436}"/>
                </a:ext>
              </a:extLst>
            </p:cNvPr>
            <p:cNvCxnSpPr>
              <a:cxnSpLocks/>
            </p:cNvCxnSpPr>
            <p:nvPr/>
          </p:nvCxnSpPr>
          <p:spPr>
            <a:xfrm>
              <a:off x="2806944" y="6194194"/>
              <a:ext cx="7251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52EB3D-3BB9-624A-ABC0-F283EB229B8A}"/>
                </a:ext>
              </a:extLst>
            </p:cNvPr>
            <p:cNvCxnSpPr>
              <a:cxnSpLocks/>
            </p:cNvCxnSpPr>
            <p:nvPr/>
          </p:nvCxnSpPr>
          <p:spPr>
            <a:xfrm>
              <a:off x="2814447" y="5379526"/>
              <a:ext cx="0" cy="814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26B4F4-A03B-F34A-B870-1E65132C4E70}"/>
                </a:ext>
              </a:extLst>
            </p:cNvPr>
            <p:cNvCxnSpPr>
              <a:cxnSpLocks/>
            </p:cNvCxnSpPr>
            <p:nvPr/>
          </p:nvCxnSpPr>
          <p:spPr>
            <a:xfrm>
              <a:off x="5421122" y="5388204"/>
              <a:ext cx="0" cy="814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E8EC7D-82EE-0640-A78B-40244C8E3DE0}"/>
                </a:ext>
              </a:extLst>
            </p:cNvPr>
            <p:cNvCxnSpPr>
              <a:cxnSpLocks/>
            </p:cNvCxnSpPr>
            <p:nvPr/>
          </p:nvCxnSpPr>
          <p:spPr>
            <a:xfrm>
              <a:off x="7392797" y="5379526"/>
              <a:ext cx="0" cy="814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571C7-0D6F-7F4E-907B-09F74133F5D0}"/>
                </a:ext>
              </a:extLst>
            </p:cNvPr>
            <p:cNvCxnSpPr>
              <a:cxnSpLocks/>
            </p:cNvCxnSpPr>
            <p:nvPr/>
          </p:nvCxnSpPr>
          <p:spPr>
            <a:xfrm>
              <a:off x="8627872" y="5388204"/>
              <a:ext cx="0" cy="814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8C2172-4673-BB4B-B614-E0EA4130FC82}"/>
              </a:ext>
            </a:extLst>
          </p:cNvPr>
          <p:cNvGrpSpPr/>
          <p:nvPr/>
        </p:nvGrpSpPr>
        <p:grpSpPr>
          <a:xfrm>
            <a:off x="2916197" y="3083239"/>
            <a:ext cx="7032949" cy="482234"/>
            <a:chOff x="2916197" y="3083239"/>
            <a:chExt cx="7032949" cy="4822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71D4EA-CAC3-F641-B59E-C2689C96814F}"/>
                </a:ext>
              </a:extLst>
            </p:cNvPr>
            <p:cNvCxnSpPr/>
            <p:nvPr/>
          </p:nvCxnSpPr>
          <p:spPr>
            <a:xfrm>
              <a:off x="2916197" y="3090910"/>
              <a:ext cx="70329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E7F85A-0BDE-4642-825D-0B9A10622792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18927" y="3087578"/>
              <a:ext cx="0" cy="46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8AC481-C936-054D-B9AF-33B7E9490FBB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5848926" y="3087578"/>
              <a:ext cx="356" cy="471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66AC1F-95FE-174D-9363-8C5471E38A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125" y="3093647"/>
              <a:ext cx="356" cy="471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FB1A9D-BF69-E04F-B17F-675013877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2743" y="3083239"/>
              <a:ext cx="356" cy="471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A11FFD0-8184-C640-A5B8-2247AE809DAE}"/>
              </a:ext>
            </a:extLst>
          </p:cNvPr>
          <p:cNvSpPr txBox="1"/>
          <p:nvPr/>
        </p:nvSpPr>
        <p:spPr>
          <a:xfrm>
            <a:off x="3487561" y="3040858"/>
            <a:ext cx="146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bus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60441E-2F56-A745-A99F-AEDB54071130}"/>
              </a:ext>
            </a:extLst>
          </p:cNvPr>
          <p:cNvSpPr txBox="1"/>
          <p:nvPr/>
        </p:nvSpPr>
        <p:spPr>
          <a:xfrm>
            <a:off x="3631022" y="5573350"/>
            <a:ext cx="146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bus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86CB28-6EF8-5743-B2DF-E8EBB2870B51}"/>
              </a:ext>
            </a:extLst>
          </p:cNvPr>
          <p:cNvSpPr txBox="1"/>
          <p:nvPr/>
        </p:nvSpPr>
        <p:spPr>
          <a:xfrm>
            <a:off x="2915434" y="5897660"/>
            <a:ext cx="146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Address bus</a:t>
            </a:r>
          </a:p>
        </p:txBody>
      </p:sp>
    </p:spTree>
    <p:extLst>
      <p:ext uri="{BB962C8B-B14F-4D97-AF65-F5344CB8AC3E}">
        <p14:creationId xmlns:p14="http://schemas.microsoft.com/office/powerpoint/2010/main" val="14027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38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8612C10-9293-1F4D-989F-669A23D7A782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General Concepts: </a:t>
            </a:r>
            <a:r>
              <a:rPr lang="en-US" altLang="en-US" sz="4000" dirty="0">
                <a:solidFill>
                  <a:srgbClr val="112EAC"/>
                </a:solidFill>
              </a:rPr>
              <a:t>Basic Microcomputer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305" y="1857390"/>
            <a:ext cx="552253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Arial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A </a:t>
            </a:r>
            <a:r>
              <a:rPr lang="en-US" sz="2000" b="1" dirty="0">
                <a:solidFill>
                  <a:srgbClr val="112EAC"/>
                </a:solidFill>
                <a:latin typeface="Garamond" panose="02020404030301010803" pitchFamily="18" charset="0"/>
              </a:rPr>
              <a:t>bus</a:t>
            </a:r>
            <a:r>
              <a:rPr lang="en-US" sz="2000" dirty="0">
                <a:latin typeface="Garamond" panose="02020404030301010803" pitchFamily="18" charset="0"/>
              </a:rPr>
              <a:t>: a group of parallel wires that </a:t>
            </a:r>
            <a:r>
              <a:rPr lang="en-US" sz="2000" b="1" dirty="0">
                <a:solidFill>
                  <a:srgbClr val="112EAC"/>
                </a:solidFill>
                <a:latin typeface="Garamond" panose="02020404030301010803" pitchFamily="18" charset="0"/>
              </a:rPr>
              <a:t>transfer data</a:t>
            </a:r>
            <a:endParaRPr lang="en-US" sz="2000" dirty="0">
              <a:solidFill>
                <a:srgbClr val="112EAC"/>
              </a:solidFill>
              <a:latin typeface="Garamond" panose="02020404030301010803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/>
              </a:buClr>
              <a:buFont typeface="Courier New" charset="0"/>
              <a:buChar char="o"/>
            </a:pPr>
            <a:r>
              <a:rPr lang="en-US" sz="2000" dirty="0">
                <a:latin typeface="Garamond" panose="02020404030301010803" pitchFamily="18" charset="0"/>
              </a:rPr>
              <a:t>bus types: </a:t>
            </a:r>
          </a:p>
          <a:p>
            <a:pPr marL="1200150" lvl="2" indent="-285750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Garamond" panose="02020404030301010803" pitchFamily="18" charset="0"/>
              </a:rPr>
              <a:t>address </a:t>
            </a:r>
          </a:p>
          <a:p>
            <a:pPr marL="1200150" lvl="2" indent="-285750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</a:pPr>
            <a:r>
              <a:rPr lang="en-US" sz="2000" dirty="0">
                <a:solidFill>
                  <a:srgbClr val="112EAC"/>
                </a:solidFill>
                <a:latin typeface="Garamond" panose="02020404030301010803" pitchFamily="18" charset="0"/>
              </a:rPr>
              <a:t>data</a:t>
            </a:r>
          </a:p>
          <a:p>
            <a:pPr marL="1200150" lvl="2" indent="-285750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control</a:t>
            </a:r>
            <a:r>
              <a:rPr lang="en-US" sz="2000" dirty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</a:p>
          <a:p>
            <a:pPr marL="1200150" lvl="2" indent="-285750">
              <a:buClr>
                <a:schemeClr val="accent3"/>
              </a:buClr>
              <a:buFont typeface="Wingdings" charset="2"/>
              <a:buChar char="§"/>
            </a:pPr>
            <a:endParaRPr lang="en-US" dirty="0"/>
          </a:p>
          <a:p>
            <a:pPr marL="1200150" lvl="2" indent="-285750">
              <a:buClr>
                <a:schemeClr val="accent3"/>
              </a:buClr>
              <a:buFont typeface="Wingdings" charset="2"/>
              <a:buChar char="§"/>
            </a:pPr>
            <a:endParaRPr lang="en-US" dirty="0">
              <a:solidFill>
                <a:srgbClr val="AB794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773" y="2937095"/>
            <a:ext cx="2778069" cy="1603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59" y="1752759"/>
            <a:ext cx="5501640" cy="4541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58504" y="4263405"/>
            <a:ext cx="812953" cy="277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58504" y="4812045"/>
            <a:ext cx="812953" cy="277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58503" y="5429579"/>
            <a:ext cx="812953" cy="277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3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8612C10-9293-1F4D-989F-669A23D7A782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General Concepts: </a:t>
            </a:r>
            <a:r>
              <a:rPr lang="en-US" altLang="en-US" sz="4000" dirty="0">
                <a:solidFill>
                  <a:srgbClr val="112EAC"/>
                </a:solidFill>
              </a:rPr>
              <a:t>Basic Microcomputer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046" y="1880317"/>
            <a:ext cx="5105400" cy="41757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1809914"/>
            <a:ext cx="5989320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3"/>
              </a:buClr>
              <a:buFont typeface="Arial" charset="0"/>
              <a:buChar char="•"/>
            </a:pPr>
            <a:r>
              <a:rPr lang="en-US" sz="1900" dirty="0">
                <a:latin typeface="Garamond" panose="02020404030301010803" pitchFamily="18" charset="0"/>
              </a:rPr>
              <a:t>The </a:t>
            </a:r>
            <a:r>
              <a:rPr lang="en-US" sz="1900" b="1" dirty="0">
                <a:solidFill>
                  <a:srgbClr val="112EAC"/>
                </a:solidFill>
                <a:latin typeface="Garamond" panose="02020404030301010803" pitchFamily="18" charset="0"/>
              </a:rPr>
              <a:t>Address bus</a:t>
            </a:r>
            <a:r>
              <a:rPr lang="en-US" sz="1900" b="1" dirty="0">
                <a:solidFill>
                  <a:schemeClr val="accent3"/>
                </a:solidFill>
                <a:latin typeface="Garamond" panose="02020404030301010803" pitchFamily="18" charset="0"/>
              </a:rPr>
              <a:t> </a:t>
            </a:r>
            <a:r>
              <a:rPr lang="en-US" sz="1900" b="1" u="sng" dirty="0">
                <a:latin typeface="Garamond" panose="02020404030301010803" pitchFamily="18" charset="0"/>
              </a:rPr>
              <a:t>holds the addresses</a:t>
            </a:r>
            <a:r>
              <a:rPr lang="en-US" sz="1900" dirty="0">
                <a:latin typeface="Garamond" panose="02020404030301010803" pitchFamily="18" charset="0"/>
              </a:rPr>
              <a:t> of </a:t>
            </a:r>
            <a:r>
              <a:rPr lang="en-US" sz="1900" dirty="0">
                <a:solidFill>
                  <a:srgbClr val="00B050"/>
                </a:solidFill>
                <a:latin typeface="Garamond" panose="02020404030301010803" pitchFamily="18" charset="0"/>
              </a:rPr>
              <a:t>instructions</a:t>
            </a:r>
            <a:r>
              <a:rPr lang="en-US" sz="1900" dirty="0">
                <a:latin typeface="Garamond" panose="02020404030301010803" pitchFamily="18" charset="0"/>
              </a:rPr>
              <a:t> and </a:t>
            </a:r>
            <a:r>
              <a:rPr lang="en-US" sz="1900" dirty="0">
                <a:solidFill>
                  <a:srgbClr val="00B050"/>
                </a:solidFill>
                <a:latin typeface="Garamond" panose="02020404030301010803" pitchFamily="18" charset="0"/>
              </a:rPr>
              <a:t>data, </a:t>
            </a:r>
            <a:r>
              <a:rPr lang="en-US" sz="1900" dirty="0">
                <a:latin typeface="Garamond" panose="02020404030301010803" pitchFamily="18" charset="0"/>
              </a:rPr>
              <a:t>when the currently </a:t>
            </a:r>
            <a:r>
              <a:rPr lang="en-US" sz="1900" u="sng" dirty="0">
                <a:latin typeface="Garamond" panose="02020404030301010803" pitchFamily="18" charset="0"/>
              </a:rPr>
              <a:t>executing instruction transfers</a:t>
            </a:r>
            <a:r>
              <a:rPr lang="en-US" sz="1900" dirty="0">
                <a:latin typeface="Garamond" panose="02020404030301010803" pitchFamily="18" charset="0"/>
              </a:rPr>
              <a:t> </a:t>
            </a:r>
            <a:r>
              <a:rPr lang="en-US" sz="1900" dirty="0">
                <a:solidFill>
                  <a:srgbClr val="00B050"/>
                </a:solidFill>
                <a:latin typeface="Garamond" panose="02020404030301010803" pitchFamily="18" charset="0"/>
              </a:rPr>
              <a:t>data</a:t>
            </a:r>
            <a:r>
              <a:rPr lang="en-US" sz="1900" dirty="0">
                <a:latin typeface="Garamond" panose="02020404030301010803" pitchFamily="18" charset="0"/>
              </a:rPr>
              <a:t> between </a:t>
            </a:r>
            <a:r>
              <a:rPr lang="en-US" sz="1900" u="sng" dirty="0">
                <a:latin typeface="Garamond" panose="02020404030301010803" pitchFamily="18" charset="0"/>
              </a:rPr>
              <a:t>the CPU and memory</a:t>
            </a:r>
            <a:r>
              <a:rPr lang="en-US" sz="1900" dirty="0">
                <a:latin typeface="Garamond" panose="02020404030301010803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Clr>
                <a:schemeClr val="accent3"/>
              </a:buClr>
              <a:buFont typeface="Arial" charset="0"/>
              <a:buChar char="•"/>
            </a:pPr>
            <a:endParaRPr lang="en-US" sz="1900" dirty="0">
              <a:latin typeface="Garamond" panose="020204040303010108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3"/>
              </a:buClr>
              <a:buFont typeface="Arial" charset="0"/>
              <a:buChar char="•"/>
            </a:pPr>
            <a:r>
              <a:rPr lang="en-US" sz="1900" dirty="0">
                <a:latin typeface="Garamond" panose="02020404030301010803" pitchFamily="18" charset="0"/>
              </a:rPr>
              <a:t>The </a:t>
            </a:r>
            <a:r>
              <a:rPr lang="en-US" sz="1900" b="1" dirty="0">
                <a:solidFill>
                  <a:srgbClr val="112EAC"/>
                </a:solidFill>
                <a:latin typeface="Garamond" panose="02020404030301010803" pitchFamily="18" charset="0"/>
              </a:rPr>
              <a:t>Data bus</a:t>
            </a:r>
            <a:r>
              <a:rPr lang="en-US" sz="1900" b="1" dirty="0">
                <a:solidFill>
                  <a:schemeClr val="accent3"/>
                </a:solidFill>
                <a:latin typeface="Garamond" panose="02020404030301010803" pitchFamily="18" charset="0"/>
              </a:rPr>
              <a:t> </a:t>
            </a:r>
            <a:r>
              <a:rPr lang="en-US" sz="1900" b="1" u="sng" dirty="0">
                <a:latin typeface="Garamond" panose="02020404030301010803" pitchFamily="18" charset="0"/>
              </a:rPr>
              <a:t>transfers</a:t>
            </a:r>
            <a:r>
              <a:rPr lang="en-US" sz="1900" b="1" dirty="0">
                <a:latin typeface="Garamond" panose="02020404030301010803" pitchFamily="18" charset="0"/>
              </a:rPr>
              <a:t> </a:t>
            </a:r>
            <a:r>
              <a:rPr lang="en-US" sz="1900" b="1" u="sng" dirty="0">
                <a:solidFill>
                  <a:srgbClr val="00B050"/>
                </a:solidFill>
                <a:latin typeface="Garamond" panose="02020404030301010803" pitchFamily="18" charset="0"/>
              </a:rPr>
              <a:t>instructions </a:t>
            </a:r>
            <a:r>
              <a:rPr lang="en-US" sz="1900" dirty="0">
                <a:latin typeface="Garamond" panose="02020404030301010803" pitchFamily="18" charset="0"/>
              </a:rPr>
              <a:t>and</a:t>
            </a:r>
            <a:r>
              <a:rPr lang="en-US" sz="1900" b="1" u="sng" dirty="0">
                <a:latin typeface="Garamond" panose="02020404030301010803" pitchFamily="18" charset="0"/>
              </a:rPr>
              <a:t> </a:t>
            </a:r>
            <a:r>
              <a:rPr lang="en-US" sz="1900" b="1" u="sng" dirty="0">
                <a:solidFill>
                  <a:srgbClr val="00B050"/>
                </a:solidFill>
                <a:latin typeface="Garamond" panose="02020404030301010803" pitchFamily="18" charset="0"/>
              </a:rPr>
              <a:t>data</a:t>
            </a:r>
            <a:r>
              <a:rPr lang="en-US" sz="1900" b="1" u="sng" dirty="0">
                <a:latin typeface="Garamond" panose="02020404030301010803" pitchFamily="18" charset="0"/>
              </a:rPr>
              <a:t> </a:t>
            </a:r>
            <a:r>
              <a:rPr lang="en-US" sz="1900" dirty="0">
                <a:latin typeface="Garamond" panose="02020404030301010803" pitchFamily="18" charset="0"/>
              </a:rPr>
              <a:t>between the </a:t>
            </a:r>
            <a:r>
              <a:rPr lang="en-US" sz="1900" u="sng" dirty="0">
                <a:latin typeface="Garamond" panose="02020404030301010803" pitchFamily="18" charset="0"/>
              </a:rPr>
              <a:t>CPU </a:t>
            </a:r>
            <a:r>
              <a:rPr lang="en-US" sz="1900" dirty="0">
                <a:latin typeface="Garamond" panose="02020404030301010803" pitchFamily="18" charset="0"/>
              </a:rPr>
              <a:t>and </a:t>
            </a:r>
            <a:r>
              <a:rPr lang="en-US" sz="1900" u="sng" dirty="0">
                <a:latin typeface="Garamond" panose="02020404030301010803" pitchFamily="18" charset="0"/>
              </a:rPr>
              <a:t>memory</a:t>
            </a:r>
            <a:r>
              <a:rPr lang="en-US" sz="1900" dirty="0">
                <a:latin typeface="Garamond" panose="02020404030301010803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Clr>
                <a:schemeClr val="accent3"/>
              </a:buClr>
              <a:buFont typeface="Arial" charset="0"/>
              <a:buChar char="•"/>
            </a:pPr>
            <a:endParaRPr lang="en-US" sz="1900" dirty="0">
              <a:latin typeface="Garamond" panose="020204040303010108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3"/>
              </a:buClr>
              <a:buFont typeface="Arial" charset="0"/>
              <a:buChar char="•"/>
            </a:pPr>
            <a:r>
              <a:rPr lang="en-US" sz="1900" dirty="0">
                <a:latin typeface="Garamond" panose="02020404030301010803" pitchFamily="18" charset="0"/>
              </a:rPr>
              <a:t>The </a:t>
            </a:r>
            <a:r>
              <a:rPr lang="en-US" sz="1900" b="1" dirty="0">
                <a:solidFill>
                  <a:srgbClr val="112EAC"/>
                </a:solidFill>
                <a:latin typeface="Garamond" panose="02020404030301010803" pitchFamily="18" charset="0"/>
              </a:rPr>
              <a:t>Control bus</a:t>
            </a:r>
            <a:r>
              <a:rPr lang="en-US" sz="1900" b="1" dirty="0">
                <a:solidFill>
                  <a:schemeClr val="accent3"/>
                </a:solidFill>
                <a:latin typeface="Garamond" panose="02020404030301010803" pitchFamily="18" charset="0"/>
              </a:rPr>
              <a:t> </a:t>
            </a:r>
            <a:r>
              <a:rPr lang="en-US" sz="1900" dirty="0">
                <a:latin typeface="Garamond" panose="02020404030301010803" pitchFamily="18" charset="0"/>
              </a:rPr>
              <a:t>uses </a:t>
            </a:r>
            <a:r>
              <a:rPr lang="en-US" sz="1900" u="sng" dirty="0">
                <a:latin typeface="Garamond" panose="02020404030301010803" pitchFamily="18" charset="0"/>
              </a:rPr>
              <a:t>binary signals</a:t>
            </a:r>
            <a:r>
              <a:rPr lang="en-US" sz="1900" dirty="0">
                <a:latin typeface="Garamond" panose="02020404030301010803" pitchFamily="18" charset="0"/>
              </a:rPr>
              <a:t> to </a:t>
            </a:r>
            <a:r>
              <a:rPr lang="en-US" sz="1900" b="1" u="sng" dirty="0">
                <a:latin typeface="Garamond" panose="02020404030301010803" pitchFamily="18" charset="0"/>
              </a:rPr>
              <a:t>synchronize </a:t>
            </a:r>
            <a:r>
              <a:rPr lang="en-US" sz="1900" b="1" u="sng" dirty="0">
                <a:solidFill>
                  <a:srgbClr val="112EAC"/>
                </a:solidFill>
                <a:latin typeface="Garamond" panose="02020404030301010803" pitchFamily="18" charset="0"/>
              </a:rPr>
              <a:t>actions </a:t>
            </a:r>
            <a:r>
              <a:rPr lang="en-US" sz="1900" dirty="0">
                <a:latin typeface="Garamond" panose="02020404030301010803" pitchFamily="18" charset="0"/>
              </a:rPr>
              <a:t>of </a:t>
            </a:r>
            <a:r>
              <a:rPr lang="en-US" sz="1900" u="sng" dirty="0">
                <a:latin typeface="Garamond" panose="02020404030301010803" pitchFamily="18" charset="0"/>
              </a:rPr>
              <a:t>all devices </a:t>
            </a:r>
            <a:r>
              <a:rPr lang="en-US" sz="1900" dirty="0">
                <a:latin typeface="Garamond" panose="02020404030301010803" pitchFamily="18" charset="0"/>
              </a:rPr>
              <a:t>attached to the </a:t>
            </a:r>
            <a:r>
              <a:rPr lang="en-US" sz="1900" u="sng" dirty="0">
                <a:latin typeface="Garamond" panose="02020404030301010803" pitchFamily="18" charset="0"/>
              </a:rPr>
              <a:t>system bus</a:t>
            </a:r>
            <a:r>
              <a:rPr lang="en-US" sz="1900" dirty="0">
                <a:latin typeface="Garamond" panose="02020404030301010803" pitchFamily="18" charset="0"/>
              </a:rPr>
              <a:t>. </a:t>
            </a:r>
          </a:p>
          <a:p>
            <a:pPr algn="just"/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4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6F26A22-57B4-E140-B37E-EFB2A0CB568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General Concepts: </a:t>
            </a:r>
            <a:r>
              <a:rPr lang="en-US" altLang="en-US" dirty="0">
                <a:solidFill>
                  <a:srgbClr val="112EAC"/>
                </a:solidFill>
              </a:rPr>
              <a:t>Clock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5458" y="1924050"/>
            <a:ext cx="10133102" cy="440055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dirty="0"/>
              <a:t> The system clock provides </a:t>
            </a:r>
            <a:r>
              <a:rPr lang="en-US" b="1" dirty="0">
                <a:solidFill>
                  <a:srgbClr val="112EAC"/>
                </a:solidFill>
              </a:rPr>
              <a:t>a timing signal </a:t>
            </a:r>
            <a:r>
              <a:rPr lang="en-US" dirty="0"/>
              <a:t>to synchronize the </a:t>
            </a:r>
            <a:r>
              <a:rPr lang="en-US" b="1" u="sng" dirty="0">
                <a:solidFill>
                  <a:srgbClr val="112EAC"/>
                </a:solidFill>
              </a:rPr>
              <a:t>operations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of the system.</a:t>
            </a:r>
          </a:p>
          <a:p>
            <a:pPr lvl="1">
              <a:buFont typeface="Courier New" charset="0"/>
              <a:buChar char="o"/>
            </a:pPr>
            <a:r>
              <a:rPr lang="en-US" altLang="en-US" dirty="0"/>
              <a:t> Synchronizes all CPU and BUS </a:t>
            </a:r>
            <a:r>
              <a:rPr lang="en-US" altLang="en-US" b="1" dirty="0"/>
              <a:t>operations</a:t>
            </a:r>
          </a:p>
          <a:p>
            <a:pPr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dirty="0"/>
              <a:t> A </a:t>
            </a:r>
            <a:r>
              <a:rPr lang="en-US" b="1" dirty="0"/>
              <a:t>clock</a:t>
            </a:r>
            <a:r>
              <a:rPr lang="en-US" dirty="0"/>
              <a:t> is a sequence of </a:t>
            </a:r>
            <a:r>
              <a:rPr lang="en-US" b="1" dirty="0">
                <a:solidFill>
                  <a:srgbClr val="112EAC"/>
                </a:solidFill>
              </a:rPr>
              <a:t>1’s</a:t>
            </a:r>
            <a:r>
              <a:rPr lang="en-US" dirty="0"/>
              <a:t> and </a:t>
            </a:r>
            <a:r>
              <a:rPr lang="en-US" b="1" dirty="0">
                <a:solidFill>
                  <a:srgbClr val="112EAC"/>
                </a:solidFill>
              </a:rPr>
              <a:t>0’s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eaLnBrk="1" hangingPunct="1">
              <a:buFont typeface="Arial" charset="0"/>
              <a:buChar char="•"/>
            </a:pPr>
            <a:endParaRPr lang="en-US" altLang="en-US" dirty="0"/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150887"/>
              </p:ext>
            </p:extLst>
          </p:nvPr>
        </p:nvGraphicFramePr>
        <p:xfrm>
          <a:off x="4217670" y="3529339"/>
          <a:ext cx="4930814" cy="1361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VISIO" r:id="rId4" imgW="2072640" imgH="569976" progId="Visio.Drawing.6">
                  <p:embed/>
                </p:oleObj>
              </mc:Choice>
              <mc:Fallback>
                <p:oleObj name="VISIO" r:id="rId4" imgW="2072640" imgH="569976" progId="Visio.Drawing.6">
                  <p:embed/>
                  <p:pic>
                    <p:nvPicPr>
                      <p:cNvPr id="71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670" y="3529339"/>
                        <a:ext cx="4930814" cy="13614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77010" y="4980949"/>
            <a:ext cx="7571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B050"/>
                </a:solidFill>
              </a:rPr>
              <a:t>The frequency</a:t>
            </a:r>
            <a:r>
              <a:rPr lang="en-US" sz="1600" b="1" dirty="0">
                <a:solidFill>
                  <a:srgbClr val="00B050"/>
                </a:solidFill>
              </a:rPr>
              <a:t>: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is the number of cycles that happens each second  </a:t>
            </a:r>
          </a:p>
        </p:txBody>
      </p:sp>
    </p:spTree>
    <p:extLst>
      <p:ext uri="{BB962C8B-B14F-4D97-AF65-F5344CB8AC3E}">
        <p14:creationId xmlns:p14="http://schemas.microsoft.com/office/powerpoint/2010/main" val="284462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1A6E-E4C2-8845-ABB2-188AC390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 Concepts: </a:t>
            </a:r>
            <a:r>
              <a:rPr lang="en-US" altLang="en-US" dirty="0">
                <a:solidFill>
                  <a:srgbClr val="112EAC"/>
                </a:solidFill>
              </a:rPr>
              <a:t>Clock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A9A6-0C8C-5545-BF5B-9820318B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 The clock </a:t>
            </a:r>
            <a:r>
              <a:rPr lang="en-US" u="sng" dirty="0"/>
              <a:t>frequency</a:t>
            </a:r>
            <a:r>
              <a:rPr lang="en-US" dirty="0"/>
              <a:t> is measured in the </a:t>
            </a:r>
            <a:r>
              <a:rPr lang="en-US" dirty="0">
                <a:solidFill>
                  <a:srgbClr val="112EAC"/>
                </a:solidFill>
              </a:rPr>
              <a:t>number of cycles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per second.</a:t>
            </a:r>
          </a:p>
          <a:p>
            <a:pPr>
              <a:buFont typeface="Arial" charset="0"/>
              <a:buChar char="•"/>
            </a:pPr>
            <a:r>
              <a:rPr lang="en-US" dirty="0"/>
              <a:t>  This number is referred to as </a:t>
            </a:r>
            <a:r>
              <a:rPr lang="en-US" b="1" dirty="0">
                <a:solidFill>
                  <a:srgbClr val="112EAC"/>
                </a:solidFill>
              </a:rPr>
              <a:t>Hertz</a:t>
            </a:r>
            <a:r>
              <a:rPr lang="en-US" dirty="0"/>
              <a:t> (</a:t>
            </a:r>
            <a:r>
              <a:rPr lang="en-US" sz="1700" dirty="0">
                <a:solidFill>
                  <a:srgbClr val="C00000"/>
                </a:solidFill>
              </a:rPr>
              <a:t>Hz: the unit of </a:t>
            </a:r>
            <a:r>
              <a:rPr lang="en-US" sz="1700" u="sng" dirty="0">
                <a:solidFill>
                  <a:srgbClr val="C00000"/>
                </a:solidFill>
              </a:rPr>
              <a:t>frequency</a:t>
            </a:r>
            <a:r>
              <a:rPr lang="en-US" sz="1700" dirty="0">
                <a:solidFill>
                  <a:srgbClr val="C00000"/>
                </a:solidFill>
              </a:rPr>
              <a:t>,  defined as </a:t>
            </a:r>
            <a:r>
              <a:rPr lang="en-US" sz="1700" u="sng" dirty="0">
                <a:solidFill>
                  <a:srgbClr val="C00000"/>
                </a:solidFill>
              </a:rPr>
              <a:t>one cycle per second</a:t>
            </a:r>
            <a:r>
              <a:rPr lang="en-US" dirty="0"/>
              <a:t>).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  </a:t>
            </a:r>
            <a:r>
              <a:rPr lang="en-US" b="1" dirty="0"/>
              <a:t>MHz</a:t>
            </a:r>
            <a:r>
              <a:rPr lang="en-US" dirty="0"/>
              <a:t> and </a:t>
            </a:r>
            <a:r>
              <a:rPr lang="en-US" b="1" dirty="0"/>
              <a:t>GHz</a:t>
            </a:r>
            <a:r>
              <a:rPr lang="en-US" dirty="0"/>
              <a:t> represent 10</a:t>
            </a:r>
            <a:r>
              <a:rPr lang="en-US" baseline="30000" dirty="0"/>
              <a:t>6</a:t>
            </a:r>
            <a:r>
              <a:rPr lang="en-US" dirty="0"/>
              <a:t>  and 10</a:t>
            </a:r>
            <a:r>
              <a:rPr lang="en-US" baseline="30000" dirty="0"/>
              <a:t>9</a:t>
            </a:r>
            <a:r>
              <a:rPr lang="en-US" dirty="0"/>
              <a:t>  cycles per second</a:t>
            </a:r>
          </a:p>
          <a:p>
            <a:pPr>
              <a:buFont typeface="Arial" charset="0"/>
              <a:buChar char="•"/>
            </a:pPr>
            <a:r>
              <a:rPr lang="en-US" dirty="0"/>
              <a:t> The </a:t>
            </a:r>
            <a:r>
              <a:rPr lang="en-US" b="1" dirty="0"/>
              <a:t>system clock </a:t>
            </a:r>
            <a:r>
              <a:rPr lang="en-US" dirty="0"/>
              <a:t>defines </a:t>
            </a:r>
            <a:r>
              <a:rPr lang="en-US" b="1" dirty="0">
                <a:solidFill>
                  <a:srgbClr val="112EAC"/>
                </a:solidFill>
              </a:rPr>
              <a:t>the speed </a:t>
            </a:r>
            <a:r>
              <a:rPr lang="en-US" dirty="0"/>
              <a:t>at which the system operates.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1D8B-B077-DD49-A704-CBBF108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FE21-4D10-8D4A-A567-C271F205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E6E7-506A-7E49-8BDF-11A5F10C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5D1EE12-A750-3D4C-9B9F-1363E48CC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655735"/>
              </p:ext>
            </p:extLst>
          </p:nvPr>
        </p:nvGraphicFramePr>
        <p:xfrm>
          <a:off x="3679786" y="3575059"/>
          <a:ext cx="4930814" cy="1361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VISIO" r:id="rId3" imgW="2072640" imgH="569976" progId="Visio.Drawing.6">
                  <p:embed/>
                </p:oleObj>
              </mc:Choice>
              <mc:Fallback>
                <p:oleObj name="VISIO" r:id="rId3" imgW="2072640" imgH="569976" progId="Visio.Drawing.6">
                  <p:embed/>
                  <p:pic>
                    <p:nvPicPr>
                      <p:cNvPr id="71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786" y="3575059"/>
                        <a:ext cx="4930814" cy="13614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41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10547</TotalTime>
  <Words>760</Words>
  <Application>Microsoft Macintosh PowerPoint</Application>
  <PresentationFormat>Widescreen</PresentationFormat>
  <Paragraphs>135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Helvetica</vt:lpstr>
      <vt:lpstr>Times</vt:lpstr>
      <vt:lpstr>Times New Roman</vt:lpstr>
      <vt:lpstr>Wingdings</vt:lpstr>
      <vt:lpstr>Office Theme</vt:lpstr>
      <vt:lpstr>VISIO</vt:lpstr>
      <vt:lpstr>CSC 3210 Computer Organization and  Programming</vt:lpstr>
      <vt:lpstr>X86 Processor Architecture </vt:lpstr>
      <vt:lpstr>Outline</vt:lpstr>
      <vt:lpstr>General Concepts</vt:lpstr>
      <vt:lpstr>General Concepts: Basic Microcomputer Design</vt:lpstr>
      <vt:lpstr>General Concepts: Basic Microcomputer Design</vt:lpstr>
      <vt:lpstr>General Concepts: Basic Microcomputer Design</vt:lpstr>
      <vt:lpstr>General Concepts: Clock</vt:lpstr>
      <vt:lpstr>General Concepts: Clock</vt:lpstr>
      <vt:lpstr>PowerPoint Presentation</vt:lpstr>
      <vt:lpstr>General Concepts: Clock</vt:lpstr>
      <vt:lpstr>General Concepts: Clock</vt:lpstr>
      <vt:lpstr>Clock per Instruction (CPI)</vt:lpstr>
      <vt:lpstr>Million Instructions Per Second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3210 Computer Organization and  Programming</dc:title>
  <dc:creator>Microsoft Office User</dc:creator>
  <cp:lastModifiedBy>Microsoft Office User</cp:lastModifiedBy>
  <cp:revision>71</cp:revision>
  <dcterms:created xsi:type="dcterms:W3CDTF">2020-12-18T04:27:11Z</dcterms:created>
  <dcterms:modified xsi:type="dcterms:W3CDTF">2022-01-20T20:07:56Z</dcterms:modified>
</cp:coreProperties>
</file>