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397" r:id="rId4"/>
    <p:sldId id="398" r:id="rId5"/>
    <p:sldId id="400" r:id="rId6"/>
    <p:sldId id="399" r:id="rId7"/>
    <p:sldId id="540" r:id="rId8"/>
    <p:sldId id="401" r:id="rId9"/>
    <p:sldId id="418" r:id="rId10"/>
    <p:sldId id="538" r:id="rId11"/>
    <p:sldId id="539" r:id="rId12"/>
    <p:sldId id="402" r:id="rId13"/>
    <p:sldId id="412" r:id="rId14"/>
    <p:sldId id="413" r:id="rId15"/>
    <p:sldId id="403" r:id="rId16"/>
    <p:sldId id="543" r:id="rId17"/>
    <p:sldId id="420" r:id="rId18"/>
    <p:sldId id="562" r:id="rId19"/>
    <p:sldId id="423" r:id="rId20"/>
    <p:sldId id="414" r:id="rId21"/>
    <p:sldId id="567" r:id="rId22"/>
    <p:sldId id="415" r:id="rId23"/>
    <p:sldId id="450" r:id="rId24"/>
    <p:sldId id="416" r:id="rId25"/>
    <p:sldId id="404" r:id="rId26"/>
    <p:sldId id="542" r:id="rId27"/>
    <p:sldId id="457" r:id="rId28"/>
    <p:sldId id="566" r:id="rId29"/>
    <p:sldId id="564" r:id="rId30"/>
    <p:sldId id="405" r:id="rId31"/>
    <p:sldId id="406" r:id="rId32"/>
    <p:sldId id="407" r:id="rId33"/>
    <p:sldId id="568" r:id="rId34"/>
    <p:sldId id="565" r:id="rId35"/>
    <p:sldId id="546" r:id="rId36"/>
    <p:sldId id="408" r:id="rId37"/>
    <p:sldId id="563" r:id="rId38"/>
    <p:sldId id="409" r:id="rId39"/>
    <p:sldId id="56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6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Sec09 Feb14th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 06, Feb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TH, Sep-26, 4pm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9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 03,</a:t>
            </a:r>
            <a:r>
              <a:rPr lang="en-US" baseline="0" dirty="0"/>
              <a:t> Fe16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Sec-09,</a:t>
            </a:r>
            <a:r>
              <a:rPr lang="en-US" baseline="0" dirty="0"/>
              <a:t> Feb-18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Garamond" panose="02020404030301010803" pitchFamily="18" charset="0"/>
              </a:defRPr>
            </a:lvl1pPr>
            <a:lvl2pPr>
              <a:defRPr sz="23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6"/>
            <a:ext cx="9144000" cy="2775641"/>
          </a:xfrm>
        </p:spPr>
        <p:txBody>
          <a:bodyPr>
            <a:normAutofit/>
          </a:bodyPr>
          <a:lstStyle/>
          <a:p>
            <a:r>
              <a:rPr lang="en-US" dirty="0"/>
              <a:t>CSC 3210</a:t>
            </a:r>
            <a:br>
              <a:rPr lang="en-US" dirty="0"/>
            </a:br>
            <a:r>
              <a:rPr lang="en-US" sz="4000" dirty="0"/>
              <a:t>Computer Organization and </a:t>
            </a:r>
            <a:br>
              <a:rPr lang="en-US" sz="5600" dirty="0"/>
            </a:br>
            <a:r>
              <a:rPr lang="en-US" sz="3500" dirty="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42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Zulkar</a:t>
            </a:r>
            <a:r>
              <a:rPr lang="en-US" dirty="0"/>
              <a:t> Nine</a:t>
            </a:r>
          </a:p>
          <a:p>
            <a:r>
              <a:rPr lang="en-US" dirty="0" err="1"/>
              <a:t>mnine@gsu.edu</a:t>
            </a:r>
            <a:endParaRPr lang="en-US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DED65-E9C4-2E4E-A705-E52C1B2524B9}"/>
              </a:ext>
            </a:extLst>
          </p:cNvPr>
          <p:cNvSpPr txBox="1">
            <a:spLocks/>
          </p:cNvSpPr>
          <p:nvPr/>
        </p:nvSpPr>
        <p:spPr>
          <a:xfrm>
            <a:off x="625151" y="2507174"/>
            <a:ext cx="11028784" cy="2117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6700" dirty="0"/>
            </a:br>
            <a:r>
              <a:rPr lang="en-US" sz="9200" dirty="0">
                <a:solidFill>
                  <a:schemeClr val="accent1"/>
                </a:solidFill>
              </a:rPr>
              <a:t>Chapter 4: Data Transfers, </a:t>
            </a:r>
          </a:p>
          <a:p>
            <a:r>
              <a:rPr lang="en-US" sz="6700" dirty="0">
                <a:solidFill>
                  <a:schemeClr val="accent1"/>
                </a:solidFill>
              </a:rPr>
              <a:t>Addressing,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764D0-1478-4342-B6DA-5A51A35AFEF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 Memory Operands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876866"/>
            <a:ext cx="9464040" cy="4249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 The </a:t>
            </a:r>
            <a:r>
              <a:rPr lang="en-US" altLang="en-US" b="1" dirty="0"/>
              <a:t>named reference (label) </a:t>
            </a:r>
            <a:r>
              <a:rPr lang="en-US" altLang="en-US" dirty="0"/>
              <a:t>is automatically </a:t>
            </a:r>
            <a:r>
              <a:rPr lang="en-US" altLang="en-US" sz="2800" u="sng" dirty="0">
                <a:solidFill>
                  <a:srgbClr val="112EAC"/>
                </a:solidFill>
              </a:rPr>
              <a:t>dereferenced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0378" y="2610825"/>
            <a:ext cx="6319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charset="0"/>
              </a:rPr>
              <a:t>                             A0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00010400</a:t>
            </a:r>
            <a:endParaRPr lang="en-US" dirty="0">
              <a:solidFill>
                <a:srgbClr val="00B050"/>
              </a:solidFill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968543"/>
            <a:ext cx="6200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- The </a:t>
            </a:r>
            <a:r>
              <a:rPr lang="en-US" sz="1600" b="1" dirty="0">
                <a:solidFill>
                  <a:srgbClr val="C00000"/>
                </a:solidFill>
                <a:latin typeface="Helvetica" charset="0"/>
              </a:rPr>
              <a:t>first byte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in the </a:t>
            </a:r>
            <a:r>
              <a:rPr lang="en-US" sz="1600" u="sng" dirty="0">
                <a:solidFill>
                  <a:srgbClr val="2F2A2B"/>
                </a:solidFill>
                <a:latin typeface="Helvetica" charset="0"/>
              </a:rPr>
              <a:t>machine instruction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the </a:t>
            </a:r>
            <a:r>
              <a:rPr lang="en-US" sz="1600" b="1" dirty="0">
                <a:solidFill>
                  <a:srgbClr val="FF0000"/>
                </a:solidFill>
                <a:latin typeface="Helvetica" charset="0"/>
              </a:rPr>
              <a:t>opcode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 </a:t>
            </a:r>
          </a:p>
          <a:p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- The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remaining part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the </a:t>
            </a:r>
            <a:r>
              <a:rPr lang="en-US" sz="1600" b="1" dirty="0">
                <a:solidFill>
                  <a:srgbClr val="00B050"/>
                </a:solidFill>
                <a:latin typeface="Helvetica" charset="0"/>
              </a:rPr>
              <a:t>32-bit hexadecimal </a:t>
            </a:r>
            <a:r>
              <a:rPr lang="en-US" sz="1600" b="1" u="sng" dirty="0">
                <a:solidFill>
                  <a:srgbClr val="00B050"/>
                </a:solidFill>
                <a:latin typeface="Helvetica" charset="0"/>
              </a:rPr>
              <a:t>address</a:t>
            </a:r>
            <a:r>
              <a:rPr lang="en-US" sz="1600" b="1" dirty="0">
                <a:solidFill>
                  <a:srgbClr val="00B050"/>
                </a:solidFill>
                <a:latin typeface="Helvetica" charset="0"/>
              </a:rPr>
              <a:t> of </a:t>
            </a:r>
            <a:r>
              <a:rPr lang="en-US" sz="1600" b="1" u="sng" dirty="0">
                <a:solidFill>
                  <a:srgbClr val="00B050"/>
                </a:solidFill>
                <a:latin typeface="Helvetica" charset="0"/>
              </a:rPr>
              <a:t>var1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</a:t>
            </a:r>
            <a:endParaRPr lang="en-US" sz="1600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7874" y="3446586"/>
            <a:ext cx="4699756" cy="23391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400" dirty="0"/>
              <a:t>00000000   .data</a:t>
            </a:r>
            <a:br>
              <a:rPr lang="cs-CZ" sz="1400" dirty="0"/>
            </a:br>
            <a:endParaRPr lang="cs-CZ" sz="1400" dirty="0"/>
          </a:p>
          <a:p>
            <a:r>
              <a:rPr lang="cs-CZ" sz="1400" dirty="0"/>
              <a:t>00000000 </a:t>
            </a:r>
            <a:r>
              <a:rPr lang="cs-CZ" sz="1400" dirty="0">
                <a:solidFill>
                  <a:srgbClr val="112EAC"/>
                </a:solidFill>
              </a:rPr>
              <a:t>00000000</a:t>
            </a:r>
            <a:r>
              <a:rPr lang="cs-CZ" sz="1400" dirty="0"/>
              <a:t>  sum DWORD 0</a:t>
            </a:r>
            <a:br>
              <a:rPr lang="cs-CZ" sz="1400" dirty="0"/>
            </a:br>
            <a:endParaRPr lang="cs-CZ" sz="1400" dirty="0"/>
          </a:p>
          <a:p>
            <a:r>
              <a:rPr lang="cs-CZ" sz="1400" dirty="0"/>
              <a:t>00000000   .</a:t>
            </a:r>
            <a:r>
              <a:rPr lang="cs-CZ" sz="1400" dirty="0" err="1"/>
              <a:t>code</a:t>
            </a:r>
            <a:endParaRPr lang="cs-CZ" sz="1400" dirty="0"/>
          </a:p>
          <a:p>
            <a:br>
              <a:rPr lang="cs-CZ" sz="1400" dirty="0"/>
            </a:br>
            <a:r>
              <a:rPr lang="cs-CZ" sz="1400" dirty="0"/>
              <a:t>00000000   </a:t>
            </a:r>
            <a:r>
              <a:rPr lang="cs-CZ" sz="1400" dirty="0" err="1"/>
              <a:t>main</a:t>
            </a:r>
            <a:r>
              <a:rPr lang="cs-CZ" sz="1400" dirty="0"/>
              <a:t> </a:t>
            </a:r>
            <a:r>
              <a:rPr lang="cs-CZ" sz="1400" dirty="0" err="1"/>
              <a:t>proc</a:t>
            </a:r>
            <a:endParaRPr lang="cs-CZ" sz="1400" dirty="0"/>
          </a:p>
          <a:p>
            <a:r>
              <a:rPr lang="cs-CZ" sz="1400" dirty="0">
                <a:solidFill>
                  <a:srgbClr val="222222"/>
                </a:solidFill>
              </a:rPr>
              <a:t>00000000   </a:t>
            </a:r>
            <a:r>
              <a:rPr lang="cs-CZ" sz="1400" dirty="0">
                <a:solidFill>
                  <a:srgbClr val="112EAC"/>
                </a:solidFill>
              </a:rPr>
              <a:t>B8 00000008</a:t>
            </a:r>
            <a:r>
              <a:rPr lang="cs-CZ" sz="1400" dirty="0">
                <a:solidFill>
                  <a:srgbClr val="222222"/>
                </a:solidFill>
              </a:rPr>
              <a:t>        </a:t>
            </a:r>
            <a:r>
              <a:rPr lang="cs-CZ" sz="1400" dirty="0" err="1">
                <a:solidFill>
                  <a:srgbClr val="222222"/>
                </a:solidFill>
              </a:rPr>
              <a:t>mov</a:t>
            </a:r>
            <a:r>
              <a:rPr lang="cs-CZ" sz="1400" dirty="0">
                <a:solidFill>
                  <a:srgbClr val="222222"/>
                </a:solidFill>
              </a:rPr>
              <a:t> </a:t>
            </a:r>
            <a:r>
              <a:rPr lang="cs-CZ" sz="1400" dirty="0" err="1">
                <a:solidFill>
                  <a:srgbClr val="222222"/>
                </a:solidFill>
              </a:rPr>
              <a:t>eax</a:t>
            </a:r>
            <a:r>
              <a:rPr lang="cs-CZ" sz="1400" dirty="0">
                <a:solidFill>
                  <a:srgbClr val="222222"/>
                </a:solidFill>
              </a:rPr>
              <a:t>, 8   </a:t>
            </a:r>
            <a:br>
              <a:rPr lang="cs-CZ" sz="1400" dirty="0"/>
            </a:br>
            <a:r>
              <a:rPr lang="cs-CZ" sz="1400" dirty="0">
                <a:solidFill>
                  <a:srgbClr val="222222"/>
                </a:solidFill>
              </a:rPr>
              <a:t>00000005   </a:t>
            </a:r>
            <a:r>
              <a:rPr lang="cs-CZ" sz="1400" dirty="0">
                <a:solidFill>
                  <a:srgbClr val="112EAC"/>
                </a:solidFill>
              </a:rPr>
              <a:t>83 C0 04</a:t>
            </a:r>
            <a:r>
              <a:rPr lang="cs-CZ" sz="1400" dirty="0">
                <a:solidFill>
                  <a:srgbClr val="222222"/>
                </a:solidFill>
              </a:rPr>
              <a:t>                </a:t>
            </a:r>
            <a:r>
              <a:rPr lang="cs-CZ" sz="1400" dirty="0" err="1">
                <a:solidFill>
                  <a:srgbClr val="222222"/>
                </a:solidFill>
              </a:rPr>
              <a:t>add</a:t>
            </a:r>
            <a:r>
              <a:rPr lang="cs-CZ" sz="1400" dirty="0">
                <a:solidFill>
                  <a:srgbClr val="222222"/>
                </a:solidFill>
              </a:rPr>
              <a:t>  </a:t>
            </a:r>
            <a:r>
              <a:rPr lang="cs-CZ" sz="1400" dirty="0" err="1">
                <a:solidFill>
                  <a:srgbClr val="222222"/>
                </a:solidFill>
              </a:rPr>
              <a:t>eax</a:t>
            </a:r>
            <a:r>
              <a:rPr lang="cs-CZ" sz="1400" dirty="0">
                <a:solidFill>
                  <a:srgbClr val="222222"/>
                </a:solidFill>
              </a:rPr>
              <a:t>, 4    </a:t>
            </a:r>
            <a:br>
              <a:rPr lang="cs-CZ" sz="1400" dirty="0"/>
            </a:br>
            <a:r>
              <a:rPr lang="cs-CZ" sz="2000" dirty="0">
                <a:solidFill>
                  <a:srgbClr val="222222"/>
                </a:solidFill>
              </a:rPr>
              <a:t>00000008   </a:t>
            </a:r>
            <a:r>
              <a:rPr lang="cs-CZ" sz="2000" dirty="0">
                <a:solidFill>
                  <a:srgbClr val="112EAC"/>
                </a:solidFill>
              </a:rPr>
              <a:t>A3 00000000 </a:t>
            </a:r>
            <a:r>
              <a:rPr lang="cs-CZ" sz="2000" dirty="0" err="1">
                <a:solidFill>
                  <a:srgbClr val="112EAC"/>
                </a:solidFill>
              </a:rPr>
              <a:t>R</a:t>
            </a:r>
            <a:r>
              <a:rPr lang="cs-CZ" sz="2000" dirty="0">
                <a:solidFill>
                  <a:srgbClr val="112EAC"/>
                </a:solidFill>
              </a:rPr>
              <a:t>     </a:t>
            </a:r>
            <a:r>
              <a:rPr lang="cs-CZ" sz="2000" b="1" dirty="0" err="1">
                <a:solidFill>
                  <a:srgbClr val="C00000"/>
                </a:solidFill>
              </a:rPr>
              <a:t>mov</a:t>
            </a:r>
            <a:r>
              <a:rPr lang="cs-CZ" sz="2000" b="1" dirty="0">
                <a:solidFill>
                  <a:srgbClr val="C00000"/>
                </a:solidFill>
              </a:rPr>
              <a:t> sum, </a:t>
            </a:r>
            <a:r>
              <a:rPr lang="cs-CZ" sz="2000" b="1" dirty="0" err="1">
                <a:solidFill>
                  <a:srgbClr val="C00000"/>
                </a:solidFill>
              </a:rPr>
              <a:t>eax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960" y="2817709"/>
            <a:ext cx="627880" cy="288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Listing File</a:t>
            </a:r>
          </a:p>
        </p:txBody>
      </p:sp>
    </p:spTree>
    <p:extLst>
      <p:ext uri="{BB962C8B-B14F-4D97-AF65-F5344CB8AC3E}">
        <p14:creationId xmlns:p14="http://schemas.microsoft.com/office/powerpoint/2010/main" val="223910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7D9EBA8-EAD0-F642-9887-0AC88523EF6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7010400" y="2352605"/>
            <a:ext cx="4770120" cy="33090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>
                <a:latin typeface="Courier New" charset="0"/>
              </a:rPr>
              <a:t>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wVal</a:t>
            </a:r>
            <a:r>
              <a:rPr lang="en-US" altLang="en-US" sz="1800" b="1" dirty="0">
                <a:latin typeface="Courier New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bl,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endParaRPr lang="en-US" altLang="en-US" sz="1800" b="1" dirty="0">
              <a:solidFill>
                <a:srgbClr val="112EAC"/>
              </a:solidFill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ax,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wVal</a:t>
            </a:r>
            <a:endParaRPr lang="en-US" altLang="en-US" sz="1800" b="1" dirty="0">
              <a:solidFill>
                <a:srgbClr val="112EAC"/>
              </a:solidFill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 err="1">
                <a:latin typeface="Courier New" charset="0"/>
              </a:rPr>
              <a:t>,al</a:t>
            </a:r>
            <a:endParaRPr lang="en-US" altLang="en-US" sz="1800" b="1" dirty="0"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al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charset="0"/>
              </a:rPr>
              <a:t>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wVal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  </a:t>
            </a: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ax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charset="0"/>
              </a:rPr>
              <a:t>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eax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charset="0"/>
              </a:rPr>
              <a:t>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; error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173480" y="1785563"/>
            <a:ext cx="5425440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6858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Move from </a:t>
            </a:r>
            <a:r>
              <a:rPr lang="en-US" altLang="en-US" sz="1800" b="1" u="sng" dirty="0">
                <a:latin typeface="+mn-lt"/>
              </a:rPr>
              <a:t>source</a:t>
            </a:r>
            <a:r>
              <a:rPr lang="en-US" altLang="en-US" sz="1800" dirty="0">
                <a:latin typeface="+mn-lt"/>
              </a:rPr>
              <a:t> to </a:t>
            </a:r>
            <a:r>
              <a:rPr lang="en-US" altLang="en-US" sz="1800" b="1" u="sng" dirty="0">
                <a:latin typeface="+mn-lt"/>
              </a:rPr>
              <a:t>destination</a:t>
            </a:r>
            <a:r>
              <a:rPr lang="en-US" altLang="en-US" sz="1800" dirty="0">
                <a:latin typeface="+mn-lt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en-US" sz="1800" b="1" dirty="0">
                <a:latin typeface="+mn-lt"/>
              </a:rPr>
              <a:t>Syntax:</a:t>
            </a: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+mn-lt"/>
              </a:rPr>
              <a:t>destination</a:t>
            </a:r>
            <a:r>
              <a:rPr lang="en-US" altLang="en-US" sz="1800" i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altLang="en-US" sz="1800" i="1" dirty="0">
                <a:solidFill>
                  <a:srgbClr val="00B050"/>
                </a:solidFill>
                <a:latin typeface="+mn-lt"/>
              </a:rPr>
              <a:t>source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3480" y="33367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MOV instruction </a:t>
            </a:r>
            <a:r>
              <a:rPr lang="en-US" b="1" dirty="0">
                <a:solidFill>
                  <a:srgbClr val="C00000"/>
                </a:solidFill>
              </a:rPr>
              <a:t>formats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340" y="51373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112EAC"/>
                </a:solidFill>
              </a:rPr>
              <a:t>Both operands </a:t>
            </a:r>
            <a:r>
              <a:rPr lang="en-US" dirty="0"/>
              <a:t>must be </a:t>
            </a:r>
            <a:r>
              <a:rPr lang="en-US" dirty="0">
                <a:solidFill>
                  <a:srgbClr val="C00000"/>
                </a:solidFill>
              </a:rPr>
              <a:t>the same size</a:t>
            </a:r>
            <a:r>
              <a:rPr lang="en-US" dirty="0"/>
              <a:t>.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112EAC"/>
                </a:solidFill>
              </a:rPr>
              <a:t>Both operands </a:t>
            </a:r>
            <a:r>
              <a:rPr lang="en-US" dirty="0"/>
              <a:t>cannot be </a:t>
            </a:r>
            <a:r>
              <a:rPr lang="en-US" dirty="0">
                <a:solidFill>
                  <a:srgbClr val="C00000"/>
                </a:solidFill>
              </a:rPr>
              <a:t>memory operands</a:t>
            </a:r>
            <a:r>
              <a:rPr lang="en-US" dirty="0"/>
              <a:t>.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 The (</a:t>
            </a:r>
            <a:r>
              <a:rPr lang="en-US" dirty="0">
                <a:solidFill>
                  <a:srgbClr val="C00000"/>
                </a:solidFill>
              </a:rPr>
              <a:t>IP, EIP, or RIP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cannot be a destination </a:t>
            </a:r>
            <a:r>
              <a:rPr lang="en-US" dirty="0"/>
              <a:t>operand.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889" y="19830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12EAC"/>
                </a:solidFill>
              </a:rPr>
              <a:t>Ex</a:t>
            </a:r>
            <a:r>
              <a:rPr lang="en-US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1240" y="3737754"/>
            <a:ext cx="166116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reg,mem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mem,imm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reg,imm</a:t>
            </a:r>
            <a:endParaRPr lang="en-US" sz="1600" b="1" dirty="0">
              <a:solidFill>
                <a:srgbClr val="112EA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35FFA-4F42-684C-9181-436FDBB32DD0}"/>
              </a:ext>
            </a:extLst>
          </p:cNvPr>
          <p:cNvSpPr/>
          <p:nvPr/>
        </p:nvSpPr>
        <p:spPr>
          <a:xfrm>
            <a:off x="10400044" y="4541855"/>
            <a:ext cx="1205802" cy="100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5DDE6F-20F8-2340-8608-23C8608C77F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234440" y="1694658"/>
            <a:ext cx="8686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1800" dirty="0">
                <a:latin typeface="+mn-lt"/>
              </a:rPr>
              <a:t>Explain why each of the following MOV statements are invalid: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536473" y="4455863"/>
            <a:ext cx="5321851" cy="44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size mismatch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234440" y="2253639"/>
            <a:ext cx="7834947" cy="307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bVal</a:t>
            </a: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BYTE</a:t>
            </a:r>
            <a:r>
              <a:rPr lang="en-US" altLang="en-US" sz="1800" dirty="0">
                <a:latin typeface="+mn-lt"/>
              </a:rPr>
              <a:t>  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bVal2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BYTE</a:t>
            </a:r>
            <a:r>
              <a:rPr lang="en-US" altLang="en-US" sz="1800" dirty="0">
                <a:latin typeface="+mn-lt"/>
              </a:rPr>
              <a:t>  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wVal</a:t>
            </a: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WORD</a:t>
            </a:r>
            <a:r>
              <a:rPr lang="en-US" altLang="en-US" sz="1800" dirty="0">
                <a:latin typeface="+mn-lt"/>
              </a:rPr>
              <a:t> 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dVal</a:t>
            </a: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DWORD</a:t>
            </a:r>
            <a:r>
              <a:rPr lang="en-US" altLang="en-US" sz="1800" dirty="0">
                <a:latin typeface="+mn-lt"/>
              </a:rPr>
              <a:t>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chemeClr val="accent3"/>
              </a:solidFill>
              <a:latin typeface="+mn-lt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.code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ds,45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eax,wVal</a:t>
            </a: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eip,dVal</a:t>
            </a: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25,bVal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bVal2,bVal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3518545" y="4047375"/>
            <a:ext cx="5321851" cy="2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immediate move to DS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		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3518543" y="4909762"/>
            <a:ext cx="5321851" cy="44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EIP cannot be the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3518543" y="5326645"/>
            <a:ext cx="5321851" cy="44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immediate value cannot be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3518543" y="5762610"/>
            <a:ext cx="5321851" cy="4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+mn-lt"/>
              </a:rPr>
              <a:t>memory-to-memory move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5781" y="4570047"/>
            <a:ext cx="4283490" cy="7386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Courier New" charset="0"/>
              <a:buChar char="o"/>
            </a:pP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rgbClr val="112EAC"/>
                </a:solidFill>
              </a:rPr>
              <a:t>Both operands </a:t>
            </a:r>
            <a:r>
              <a:rPr lang="en-US" sz="1400" dirty="0"/>
              <a:t>must be </a:t>
            </a:r>
            <a:r>
              <a:rPr lang="en-US" sz="1400" dirty="0">
                <a:solidFill>
                  <a:srgbClr val="C00000"/>
                </a:solidFill>
              </a:rPr>
              <a:t>the same size</a:t>
            </a:r>
            <a:r>
              <a:rPr lang="en-US" sz="1400" dirty="0"/>
              <a:t>.</a:t>
            </a:r>
          </a:p>
          <a:p>
            <a:pPr>
              <a:buFont typeface="Courier New" charset="0"/>
              <a:buChar char="o"/>
            </a:pP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rgbClr val="112EAC"/>
                </a:solidFill>
              </a:rPr>
              <a:t>Both operands </a:t>
            </a:r>
            <a:r>
              <a:rPr lang="en-US" sz="1400" dirty="0"/>
              <a:t>cannot be </a:t>
            </a:r>
            <a:r>
              <a:rPr lang="en-US" sz="1400" dirty="0">
                <a:solidFill>
                  <a:srgbClr val="C00000"/>
                </a:solidFill>
              </a:rPr>
              <a:t>memory operands</a:t>
            </a:r>
            <a:r>
              <a:rPr lang="en-US" sz="1400" dirty="0"/>
              <a:t>.</a:t>
            </a:r>
          </a:p>
          <a:p>
            <a:pPr>
              <a:buFont typeface="Courier New" charset="0"/>
              <a:buChar char="o"/>
            </a:pPr>
            <a:r>
              <a:rPr lang="en-US" sz="1400" dirty="0"/>
              <a:t> The (</a:t>
            </a:r>
            <a:r>
              <a:rPr lang="en-US" sz="1400" dirty="0">
                <a:solidFill>
                  <a:srgbClr val="C00000"/>
                </a:solidFill>
              </a:rPr>
              <a:t>IP, EIP, or RIP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C00000"/>
                </a:solidFill>
              </a:rPr>
              <a:t>cannot be a destination </a:t>
            </a:r>
            <a:r>
              <a:rPr lang="en-US" sz="1400" dirty="0"/>
              <a:t>operand.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8B0DC-E422-5740-8E0C-4B2739914F8E}"/>
              </a:ext>
            </a:extLst>
          </p:cNvPr>
          <p:cNvSpPr/>
          <p:nvPr/>
        </p:nvSpPr>
        <p:spPr>
          <a:xfrm>
            <a:off x="3387142" y="3839846"/>
            <a:ext cx="3987576" cy="231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  <p:bldP spid="151559" grpId="0"/>
      <p:bldP spid="151561" grpId="0"/>
      <p:bldP spid="151562" grpId="0"/>
      <p:bldP spid="1515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5DDE6F-20F8-2340-8608-23C8608C77F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" y="1813620"/>
            <a:ext cx="9906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Memory to Memory </a:t>
            </a:r>
            <a:r>
              <a:rPr lang="en-US" b="1" dirty="0"/>
              <a:t>(problem)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en-US" sz="2400" dirty="0">
                <a:solidFill>
                  <a:srgbClr val="2F2A2B"/>
                </a:solidFill>
              </a:rPr>
              <a:t>A single </a:t>
            </a:r>
            <a:r>
              <a:rPr lang="en-US" sz="2400" dirty="0">
                <a:solidFill>
                  <a:srgbClr val="112EAC"/>
                </a:solidFill>
              </a:rPr>
              <a:t>MOV</a:t>
            </a:r>
            <a:r>
              <a:rPr lang="en-US" sz="2400" dirty="0">
                <a:solidFill>
                  <a:srgbClr val="2F2A2B"/>
                </a:solidFill>
              </a:rPr>
              <a:t> instruction </a:t>
            </a:r>
            <a:r>
              <a:rPr lang="en-US" sz="2400" u="sng" dirty="0">
                <a:solidFill>
                  <a:srgbClr val="2F2A2B"/>
                </a:solidFill>
              </a:rPr>
              <a:t>cannot be used</a:t>
            </a:r>
            <a:r>
              <a:rPr lang="en-US" sz="2400" dirty="0">
                <a:solidFill>
                  <a:srgbClr val="2F2A2B"/>
                </a:solidFill>
              </a:rPr>
              <a:t> to </a:t>
            </a:r>
            <a:r>
              <a:rPr lang="en-US" sz="2400" u="sng" dirty="0">
                <a:solidFill>
                  <a:srgbClr val="2F2A2B"/>
                </a:solidFill>
              </a:rPr>
              <a:t>move data directly </a:t>
            </a:r>
            <a:r>
              <a:rPr lang="en-US" sz="2400" dirty="0">
                <a:solidFill>
                  <a:srgbClr val="2F2A2B"/>
                </a:solidFill>
              </a:rPr>
              <a:t>from                                                </a:t>
            </a:r>
            <a:r>
              <a:rPr lang="en-US" sz="2400" dirty="0">
                <a:solidFill>
                  <a:srgbClr val="112EAC"/>
                </a:solidFill>
              </a:rPr>
              <a:t>one memory </a:t>
            </a:r>
            <a:r>
              <a:rPr lang="en-US" sz="2400" dirty="0">
                <a:solidFill>
                  <a:srgbClr val="2F2A2B"/>
                </a:solidFill>
              </a:rPr>
              <a:t>location to </a:t>
            </a:r>
            <a:r>
              <a:rPr lang="en-US" sz="2400" dirty="0">
                <a:solidFill>
                  <a:srgbClr val="112EAC"/>
                </a:solidFill>
              </a:rPr>
              <a:t>another</a:t>
            </a:r>
            <a:r>
              <a:rPr lang="en-US" sz="2400" dirty="0">
                <a:solidFill>
                  <a:srgbClr val="2F2A2B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</a:rPr>
              <a:t>Instead, you must move 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solidFill>
                  <a:srgbClr val="112EAC"/>
                </a:solidFill>
              </a:rPr>
              <a:t>the source </a:t>
            </a:r>
            <a:r>
              <a:rPr lang="en-US" dirty="0">
                <a:solidFill>
                  <a:srgbClr val="2F2A2B"/>
                </a:solidFill>
              </a:rPr>
              <a:t>operand’s value to a </a:t>
            </a:r>
            <a:r>
              <a:rPr lang="en-US" dirty="0">
                <a:solidFill>
                  <a:srgbClr val="112EAC"/>
                </a:solidFill>
              </a:rPr>
              <a:t>register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solidFill>
                  <a:srgbClr val="2F2A2B"/>
                </a:solidFill>
              </a:rPr>
              <a:t>before assigning its value to a memory operand: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1163" y="3314030"/>
            <a:ext cx="3424517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F2A2B"/>
                </a:solidFill>
              </a:rPr>
              <a:t>.data</a:t>
            </a:r>
          </a:p>
          <a:p>
            <a:r>
              <a:rPr lang="en-US" sz="2800" dirty="0">
                <a:solidFill>
                  <a:srgbClr val="112EAC"/>
                </a:solidFill>
              </a:rPr>
              <a:t>var1</a:t>
            </a:r>
            <a:r>
              <a:rPr lang="en-US" sz="2800" dirty="0">
                <a:solidFill>
                  <a:srgbClr val="2F2A2B"/>
                </a:solidFill>
              </a:rPr>
              <a:t> WORD ?</a:t>
            </a:r>
          </a:p>
          <a:p>
            <a:r>
              <a:rPr lang="en-US" sz="2800" dirty="0">
                <a:solidFill>
                  <a:srgbClr val="112EAC"/>
                </a:solidFill>
              </a:rPr>
              <a:t>var2 </a:t>
            </a:r>
            <a:r>
              <a:rPr lang="en-US" sz="2800" dirty="0">
                <a:solidFill>
                  <a:srgbClr val="2F2A2B"/>
                </a:solidFill>
              </a:rPr>
              <a:t>WORD ?</a:t>
            </a:r>
          </a:p>
          <a:p>
            <a:r>
              <a:rPr lang="en-US" sz="2800" dirty="0">
                <a:solidFill>
                  <a:srgbClr val="2F2A2B"/>
                </a:solidFill>
              </a:rPr>
              <a:t>.code</a:t>
            </a:r>
          </a:p>
          <a:p>
            <a:r>
              <a:rPr lang="en-US" sz="2800" dirty="0">
                <a:solidFill>
                  <a:srgbClr val="2F2A2B"/>
                </a:solidFill>
              </a:rPr>
              <a:t>mov ax,</a:t>
            </a:r>
            <a:r>
              <a:rPr lang="en-US" sz="2800" dirty="0">
                <a:solidFill>
                  <a:srgbClr val="112EAC"/>
                </a:solidFill>
              </a:rPr>
              <a:t>var1</a:t>
            </a:r>
          </a:p>
          <a:p>
            <a:r>
              <a:rPr lang="en-US" sz="2800" dirty="0">
                <a:solidFill>
                  <a:srgbClr val="2F2A2B"/>
                </a:solidFill>
              </a:rPr>
              <a:t>mov </a:t>
            </a:r>
            <a:r>
              <a:rPr lang="en-US" sz="2800" dirty="0">
                <a:solidFill>
                  <a:srgbClr val="112EAC"/>
                </a:solidFill>
              </a:rPr>
              <a:t>var2</a:t>
            </a:r>
            <a:r>
              <a:rPr lang="en-US" sz="2800" dirty="0">
                <a:solidFill>
                  <a:srgbClr val="2F2A2B"/>
                </a:solidFill>
              </a:rPr>
              <a:t>,ax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8586" y="512928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12EAC"/>
                </a:solidFill>
              </a:rPr>
              <a:t>Ex:</a:t>
            </a:r>
            <a:endParaRPr lang="en-US" dirty="0">
              <a:solidFill>
                <a:srgbClr val="112E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0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5DDE6F-20F8-2340-8608-23C8608C77F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8180" y="4045476"/>
            <a:ext cx="37490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112EAC"/>
                </a:solidFill>
              </a:rPr>
              <a:t>.data</a:t>
            </a:r>
          </a:p>
          <a:p>
            <a:r>
              <a:rPr lang="en-US" dirty="0" err="1"/>
              <a:t>oneWord</a:t>
            </a:r>
            <a:r>
              <a:rPr lang="en-US" dirty="0"/>
              <a:t> </a:t>
            </a:r>
            <a:r>
              <a:rPr lang="en-US" dirty="0">
                <a:solidFill>
                  <a:srgbClr val="112EAC"/>
                </a:solidFill>
              </a:rPr>
              <a:t>WORD</a:t>
            </a:r>
            <a:r>
              <a:rPr lang="en-US" dirty="0"/>
              <a:t> 1234h</a:t>
            </a:r>
          </a:p>
          <a:p>
            <a:r>
              <a:rPr lang="en-US" dirty="0" err="1"/>
              <a:t>one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dirty="0" err="1"/>
              <a:t>word</a:t>
            </a:r>
            <a:r>
              <a:rPr lang="en-US" dirty="0"/>
              <a:t> </a:t>
            </a:r>
            <a:r>
              <a:rPr lang="en-US" dirty="0">
                <a:solidFill>
                  <a:srgbClr val="112EAC"/>
                </a:solidFill>
              </a:rPr>
              <a:t>DWORD</a:t>
            </a:r>
            <a:r>
              <a:rPr lang="en-US" dirty="0"/>
              <a:t> 12345678h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0652" y="1903214"/>
            <a:ext cx="3140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112EAC"/>
                </a:solidFill>
                <a:latin typeface="Helvetica" charset="0"/>
              </a:rPr>
              <a:t>Overlapping Values</a:t>
            </a:r>
            <a:endParaRPr lang="en-US" sz="2400" dirty="0">
              <a:solidFill>
                <a:srgbClr val="112EAC"/>
              </a:solidFill>
              <a:effectLst/>
              <a:latin typeface="Helvetic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9720" y="2313766"/>
            <a:ext cx="95859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same 32-bit register </a:t>
            </a:r>
            <a:r>
              <a:rPr lang="en-US" b="1" u="sng" dirty="0">
                <a:solidFill>
                  <a:srgbClr val="2F2A2B"/>
                </a:solidFill>
                <a:latin typeface="Helvetica" charset="0"/>
              </a:rPr>
              <a:t>can be modified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using differently sized data.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When </a:t>
            </a:r>
            <a:r>
              <a:rPr lang="en-US" sz="1600" dirty="0" err="1">
                <a:solidFill>
                  <a:srgbClr val="112EAC"/>
                </a:solidFill>
                <a:latin typeface="Helvetica" charset="0"/>
              </a:rPr>
              <a:t>oneWord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moved to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, it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overwrites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the existing value of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AL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When </a:t>
            </a:r>
            <a:r>
              <a:rPr lang="en-US" sz="1600" dirty="0" err="1">
                <a:solidFill>
                  <a:srgbClr val="112EAC"/>
                </a:solidFill>
                <a:latin typeface="Helvetica" charset="0"/>
              </a:rPr>
              <a:t>oneDword</a:t>
            </a:r>
            <a:r>
              <a:rPr lang="en-US" sz="1600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moved to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EAX,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it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overwrites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When 0 is moved to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, it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overwrites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the lower half of EAX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</a:t>
            </a:r>
            <a:endParaRPr lang="en-US" sz="1600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8180" y="5083121"/>
            <a:ext cx="5105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dirty="0">
                <a:solidFill>
                  <a:srgbClr val="112EAC"/>
                </a:solidFill>
              </a:rPr>
              <a:t>.</a:t>
            </a:r>
            <a:r>
              <a:rPr lang="sk-SK" dirty="0" err="1">
                <a:solidFill>
                  <a:srgbClr val="112EAC"/>
                </a:solidFill>
              </a:rPr>
              <a:t>code</a:t>
            </a:r>
            <a:endParaRPr lang="sk-SK" dirty="0">
              <a:solidFill>
                <a:srgbClr val="112EAC"/>
              </a:solidFill>
            </a:endParaRPr>
          </a:p>
          <a:p>
            <a:r>
              <a:rPr lang="sk-SK" dirty="0" err="1">
                <a:solidFill>
                  <a:srgbClr val="112EAC"/>
                </a:solidFill>
              </a:rPr>
              <a:t>mov</a:t>
            </a:r>
            <a:r>
              <a:rPr lang="sk-SK" dirty="0">
                <a:solidFill>
                  <a:srgbClr val="112EAC"/>
                </a:solidFill>
              </a:rPr>
              <a:t> </a:t>
            </a:r>
            <a:r>
              <a:rPr lang="sk-SK" dirty="0" err="1">
                <a:solidFill>
                  <a:srgbClr val="112EAC"/>
                </a:solidFill>
              </a:rPr>
              <a:t>eax</a:t>
            </a:r>
            <a:r>
              <a:rPr lang="sk-SK" dirty="0">
                <a:solidFill>
                  <a:srgbClr val="112EAC"/>
                </a:solidFill>
              </a:rPr>
              <a:t>, 0</a:t>
            </a:r>
          </a:p>
          <a:p>
            <a:r>
              <a:rPr lang="sk-SK" dirty="0" err="1">
                <a:solidFill>
                  <a:schemeClr val="tx1"/>
                </a:solidFill>
              </a:rPr>
              <a:t>mov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rgbClr val="2F2A2B"/>
                </a:solidFill>
              </a:rPr>
              <a:t>ax</a:t>
            </a:r>
            <a:r>
              <a:rPr lang="sk-SK" dirty="0">
                <a:solidFill>
                  <a:srgbClr val="2F2A2B"/>
                </a:solidFill>
              </a:rPr>
              <a:t>, </a:t>
            </a:r>
            <a:r>
              <a:rPr lang="sk-SK" dirty="0" err="1">
                <a:solidFill>
                  <a:srgbClr val="112EAC"/>
                </a:solidFill>
              </a:rPr>
              <a:t>oneWord</a:t>
            </a:r>
            <a:r>
              <a:rPr lang="sk-SK" dirty="0">
                <a:solidFill>
                  <a:srgbClr val="112EAC"/>
                </a:solidFill>
              </a:rPr>
              <a:t>   </a:t>
            </a:r>
            <a:r>
              <a:rPr lang="sk-SK" dirty="0">
                <a:solidFill>
                  <a:srgbClr val="2F2A2B"/>
                </a:solidFill>
              </a:rPr>
              <a:t>		; EAX = 0000</a:t>
            </a:r>
            <a:r>
              <a:rPr lang="sk-SK" dirty="0">
                <a:solidFill>
                  <a:srgbClr val="C00000"/>
                </a:solidFill>
              </a:rPr>
              <a:t>1234</a:t>
            </a:r>
            <a:r>
              <a:rPr lang="sk-SK" dirty="0">
                <a:solidFill>
                  <a:srgbClr val="2F2A2B"/>
                </a:solidFill>
              </a:rPr>
              <a:t>h</a:t>
            </a:r>
          </a:p>
          <a:p>
            <a:r>
              <a:rPr lang="sk-SK" dirty="0" err="1">
                <a:solidFill>
                  <a:schemeClr val="tx1"/>
                </a:solidFill>
              </a:rPr>
              <a:t>mov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rgbClr val="2F2A2B"/>
                </a:solidFill>
              </a:rPr>
              <a:t>eax</a:t>
            </a:r>
            <a:r>
              <a:rPr lang="sk-SK" dirty="0">
                <a:solidFill>
                  <a:srgbClr val="2F2A2B"/>
                </a:solidFill>
              </a:rPr>
              <a:t>, </a:t>
            </a:r>
            <a:r>
              <a:rPr lang="sk-SK" dirty="0" err="1">
                <a:solidFill>
                  <a:srgbClr val="112EAC"/>
                </a:solidFill>
              </a:rPr>
              <a:t>oneDword</a:t>
            </a:r>
            <a:r>
              <a:rPr lang="sk-SK" dirty="0">
                <a:solidFill>
                  <a:srgbClr val="112EAC"/>
                </a:solidFill>
              </a:rPr>
              <a:t> </a:t>
            </a:r>
            <a:r>
              <a:rPr lang="sk-SK" dirty="0">
                <a:solidFill>
                  <a:srgbClr val="2F2A2B"/>
                </a:solidFill>
              </a:rPr>
              <a:t>	; EAX = 1234</a:t>
            </a:r>
            <a:r>
              <a:rPr lang="sk-SK" dirty="0">
                <a:solidFill>
                  <a:srgbClr val="C00000"/>
                </a:solidFill>
              </a:rPr>
              <a:t>5678</a:t>
            </a:r>
            <a:r>
              <a:rPr lang="sk-SK" dirty="0">
                <a:solidFill>
                  <a:srgbClr val="2F2A2B"/>
                </a:solidFill>
              </a:rPr>
              <a:t>h</a:t>
            </a:r>
          </a:p>
          <a:p>
            <a:r>
              <a:rPr lang="sk-SK" dirty="0" err="1">
                <a:solidFill>
                  <a:schemeClr val="tx1"/>
                </a:solidFill>
              </a:rPr>
              <a:t>mov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rgbClr val="2F2A2B"/>
                </a:solidFill>
              </a:rPr>
              <a:t>ax</a:t>
            </a:r>
            <a:r>
              <a:rPr lang="sk-SK" dirty="0">
                <a:solidFill>
                  <a:srgbClr val="2F2A2B"/>
                </a:solidFill>
              </a:rPr>
              <a:t>, </a:t>
            </a:r>
            <a:r>
              <a:rPr lang="sk-SK" dirty="0">
                <a:solidFill>
                  <a:srgbClr val="112EAC"/>
                </a:solidFill>
              </a:rPr>
              <a:t>0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dirty="0">
                <a:solidFill>
                  <a:srgbClr val="2F2A2B"/>
                </a:solidFill>
              </a:rPr>
              <a:t>		; EAX = 1234</a:t>
            </a:r>
            <a:r>
              <a:rPr lang="sk-SK" dirty="0">
                <a:solidFill>
                  <a:srgbClr val="C00000"/>
                </a:solidFill>
              </a:rPr>
              <a:t>0000</a:t>
            </a:r>
            <a:r>
              <a:rPr lang="sk-SK" dirty="0">
                <a:solidFill>
                  <a:srgbClr val="2F2A2B"/>
                </a:solidFill>
              </a:rPr>
              <a:t>h</a:t>
            </a:r>
            <a:endParaRPr lang="sk-SK" dirty="0">
              <a:solidFill>
                <a:srgbClr val="2F2A2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397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621" y="1845855"/>
            <a:ext cx="350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Sign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extension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112EAC"/>
                </a:solidFill>
              </a:rPr>
              <a:t>problem</a:t>
            </a:r>
            <a:r>
              <a:rPr lang="en-US" b="1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9240" y="2309335"/>
            <a:ext cx="8061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</a:rPr>
              <a:t>MOV </a:t>
            </a:r>
            <a:r>
              <a:rPr lang="en-US" u="sng" dirty="0">
                <a:solidFill>
                  <a:srgbClr val="2F2A2B"/>
                </a:solidFill>
              </a:rPr>
              <a:t>cannot directly copy data </a:t>
            </a:r>
            <a:r>
              <a:rPr lang="en-US" dirty="0">
                <a:solidFill>
                  <a:srgbClr val="2F2A2B"/>
                </a:solidFill>
              </a:rPr>
              <a:t>from a </a:t>
            </a:r>
            <a:r>
              <a:rPr lang="en-US" sz="2200" b="1" dirty="0">
                <a:solidFill>
                  <a:srgbClr val="112EAC"/>
                </a:solidFill>
              </a:rPr>
              <a:t>smaller</a:t>
            </a:r>
            <a:r>
              <a:rPr lang="en-US" dirty="0">
                <a:solidFill>
                  <a:srgbClr val="2F2A2B"/>
                </a:solidFill>
              </a:rPr>
              <a:t> operand to a </a:t>
            </a:r>
            <a:r>
              <a:rPr lang="en-US" sz="2200" b="1" dirty="0">
                <a:solidFill>
                  <a:srgbClr val="112EAC"/>
                </a:solidFill>
              </a:rPr>
              <a:t>larger</a:t>
            </a:r>
            <a:r>
              <a:rPr lang="en-US" dirty="0">
                <a:solidFill>
                  <a:srgbClr val="2F2A2B"/>
                </a:solidFill>
              </a:rPr>
              <a:t> one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200" b="1" u="sng" dirty="0"/>
              <a:t>Workarounds</a:t>
            </a:r>
            <a:r>
              <a:rPr lang="en-US" sz="2200" dirty="0"/>
              <a:t>:</a:t>
            </a:r>
          </a:p>
          <a:p>
            <a:pPr marL="285750" indent="-285750">
              <a:buFont typeface="Courier New" charset="0"/>
              <a:buChar char="o"/>
            </a:pPr>
            <a:endParaRPr lang="en-US" dirty="0">
              <a:solidFill>
                <a:srgbClr val="2F2A2B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2160" y="3043674"/>
            <a:ext cx="745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2F2A2B"/>
                </a:solidFill>
              </a:rPr>
              <a:t>Suppose </a:t>
            </a:r>
            <a:r>
              <a:rPr lang="en-US" b="1" dirty="0">
                <a:solidFill>
                  <a:srgbClr val="112EAC"/>
                </a:solidFill>
              </a:rPr>
              <a:t>count</a:t>
            </a:r>
            <a:r>
              <a:rPr lang="en-US" dirty="0">
                <a:solidFill>
                  <a:srgbClr val="2F2A2B"/>
                </a:solidFill>
              </a:rPr>
              <a:t> (</a:t>
            </a:r>
            <a:r>
              <a:rPr lang="en-US" b="1" dirty="0">
                <a:solidFill>
                  <a:srgbClr val="2F2A2B"/>
                </a:solidFill>
              </a:rPr>
              <a:t>unsigned</a:t>
            </a:r>
            <a:r>
              <a:rPr lang="en-US" dirty="0">
                <a:solidFill>
                  <a:srgbClr val="2F2A2B"/>
                </a:solidFill>
              </a:rPr>
              <a:t>, </a:t>
            </a:r>
            <a:r>
              <a:rPr lang="en-US" b="1" dirty="0">
                <a:solidFill>
                  <a:srgbClr val="2F2A2B"/>
                </a:solidFill>
              </a:rPr>
              <a:t>16 bits</a:t>
            </a:r>
            <a:r>
              <a:rPr lang="en-US" dirty="0">
                <a:solidFill>
                  <a:srgbClr val="2F2A2B"/>
                </a:solidFill>
              </a:rPr>
              <a:t>) must be moved to </a:t>
            </a:r>
            <a:r>
              <a:rPr lang="en-US" b="1" dirty="0">
                <a:solidFill>
                  <a:srgbClr val="112EAC"/>
                </a:solidFill>
              </a:rPr>
              <a:t>ECX</a:t>
            </a:r>
            <a:r>
              <a:rPr lang="en-US" dirty="0">
                <a:solidFill>
                  <a:srgbClr val="2F2A2B"/>
                </a:solidFill>
              </a:rPr>
              <a:t> (32 bits).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u="sng" dirty="0"/>
              <a:t>Trick</a:t>
            </a:r>
            <a:r>
              <a:rPr lang="en-US" dirty="0">
                <a:solidFill>
                  <a:srgbClr val="2F2A2B"/>
                </a:solidFill>
              </a:rPr>
              <a:t>: Set </a:t>
            </a:r>
            <a:r>
              <a:rPr lang="en-US" b="1" dirty="0">
                <a:solidFill>
                  <a:srgbClr val="112EAC"/>
                </a:solidFill>
              </a:rPr>
              <a:t>ECX</a:t>
            </a:r>
            <a:r>
              <a:rPr lang="en-US" dirty="0">
                <a:solidFill>
                  <a:srgbClr val="112EAC"/>
                </a:solidFill>
              </a:rPr>
              <a:t> </a:t>
            </a:r>
            <a:r>
              <a:rPr lang="en-US" dirty="0">
                <a:solidFill>
                  <a:srgbClr val="2F2A2B"/>
                </a:solidFill>
              </a:rPr>
              <a:t>to </a:t>
            </a:r>
            <a:r>
              <a:rPr lang="en-US" b="1" dirty="0">
                <a:solidFill>
                  <a:srgbClr val="00B050"/>
                </a:solidFill>
              </a:rPr>
              <a:t>zero</a:t>
            </a:r>
            <a:r>
              <a:rPr lang="en-US" dirty="0">
                <a:solidFill>
                  <a:srgbClr val="2F2A2B"/>
                </a:solidFill>
              </a:rPr>
              <a:t> and move </a:t>
            </a:r>
            <a:r>
              <a:rPr lang="en-US" b="1" dirty="0">
                <a:solidFill>
                  <a:srgbClr val="112EAC"/>
                </a:solidFill>
              </a:rPr>
              <a:t>count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112EAC"/>
                </a:solidFill>
              </a:rPr>
              <a:t>to </a:t>
            </a:r>
            <a:r>
              <a:rPr lang="en-US" b="1" dirty="0">
                <a:solidFill>
                  <a:srgbClr val="112EAC"/>
                </a:solidFill>
              </a:rPr>
              <a:t>CX</a:t>
            </a:r>
            <a:r>
              <a:rPr lang="en-US" dirty="0">
                <a:solidFill>
                  <a:srgbClr val="112EAC"/>
                </a:solidFill>
              </a:rPr>
              <a:t>:</a:t>
            </a:r>
            <a:endParaRPr lang="en-US" dirty="0">
              <a:solidFill>
                <a:srgbClr val="112EAC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7" y="3918121"/>
            <a:ext cx="1957261" cy="1346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9240" y="5841817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What happens if we try the same approach with a signed integer equal to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-16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?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70320" y="3555821"/>
            <a:ext cx="3947160" cy="1630365"/>
            <a:chOff x="6126480" y="4060276"/>
            <a:chExt cx="3947160" cy="1630365"/>
          </a:xfrm>
        </p:grpSpPr>
        <p:sp>
          <p:nvSpPr>
            <p:cNvPr id="9" name="TextBox 8"/>
            <p:cNvSpPr txBox="1"/>
            <p:nvPr/>
          </p:nvSpPr>
          <p:spPr>
            <a:xfrm>
              <a:off x="6126480" y="4414217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00000000</a:t>
              </a:r>
              <a:r>
                <a:rPr lang="en-US" dirty="0">
                  <a:solidFill>
                    <a:srgbClr val="00B050"/>
                  </a:solidFill>
                </a:rPr>
                <a:t>00000000</a:t>
              </a:r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0676" y="4983702"/>
              <a:ext cx="225876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00000001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65196" y="5324934"/>
              <a:ext cx="1627357" cy="365707"/>
              <a:chOff x="9563611" y="5237237"/>
              <a:chExt cx="1627357" cy="36570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108622" y="5264390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cx</a:t>
                </a:r>
                <a:endParaRPr lang="en-US" sz="16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563611" y="5237237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err="1">
                    <a:solidFill>
                      <a:srgbClr val="C00000"/>
                    </a:solidFill>
                    <a:latin typeface="Courier New" charset="0"/>
                  </a:rPr>
                  <a:t>ch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759440" y="5245728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chemeClr val="accent3"/>
                    </a:solidFill>
                    <a:latin typeface="Courier New" charset="0"/>
                  </a:rPr>
                  <a:t>cl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801395" y="4060276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70320" y="5234365"/>
            <a:ext cx="3947160" cy="656623"/>
            <a:chOff x="6370320" y="5234365"/>
            <a:chExt cx="3947160" cy="656623"/>
          </a:xfrm>
        </p:grpSpPr>
        <p:sp>
          <p:nvSpPr>
            <p:cNvPr id="18" name="TextBox 17"/>
            <p:cNvSpPr txBox="1"/>
            <p:nvPr/>
          </p:nvSpPr>
          <p:spPr>
            <a:xfrm>
              <a:off x="6370320" y="5234365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00000000</a:t>
              </a:r>
              <a:r>
                <a:rPr lang="en-US" dirty="0">
                  <a:solidFill>
                    <a:srgbClr val="00B050"/>
                  </a:solidFill>
                </a:rPr>
                <a:t>00000000</a:t>
              </a:r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40564" y="5552434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C2439-F97A-EF47-901E-3CCC0CE4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8B51-1CE6-9D49-BD20-46A8E428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5EE8-1EDF-6E4D-98D2-1C4B9943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C6353A-F4B8-3740-A4D9-B9090CF580DB}"/>
              </a:ext>
            </a:extLst>
          </p:cNvPr>
          <p:cNvGrpSpPr/>
          <p:nvPr/>
        </p:nvGrpSpPr>
        <p:grpSpPr>
          <a:xfrm>
            <a:off x="5344402" y="1115550"/>
            <a:ext cx="4027547" cy="1780980"/>
            <a:chOff x="6126480" y="4060276"/>
            <a:chExt cx="4027547" cy="17809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EA3159-F649-0C42-B405-B85C5F864393}"/>
                </a:ext>
              </a:extLst>
            </p:cNvPr>
            <p:cNvSpPr txBox="1"/>
            <p:nvPr/>
          </p:nvSpPr>
          <p:spPr>
            <a:xfrm>
              <a:off x="6126480" y="4414217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00000000</a:t>
              </a:r>
              <a:r>
                <a:rPr lang="en-US" dirty="0">
                  <a:solidFill>
                    <a:srgbClr val="00B050"/>
                  </a:solidFill>
                </a:rPr>
                <a:t>00000000</a:t>
              </a:r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92D82F-07F6-5C4C-A379-EAD642E73C54}"/>
                </a:ext>
              </a:extLst>
            </p:cNvPr>
            <p:cNvSpPr txBox="1"/>
            <p:nvPr/>
          </p:nvSpPr>
          <p:spPr>
            <a:xfrm>
              <a:off x="7895259" y="4982755"/>
              <a:ext cx="225876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BF4E7A-9609-994D-8E8C-61CAC2DC0BDA}"/>
                </a:ext>
              </a:extLst>
            </p:cNvPr>
            <p:cNvGrpSpPr/>
            <p:nvPr/>
          </p:nvGrpSpPr>
          <p:grpSpPr>
            <a:xfrm>
              <a:off x="8176664" y="5263923"/>
              <a:ext cx="1647542" cy="577333"/>
              <a:chOff x="10475079" y="5176226"/>
              <a:chExt cx="1647542" cy="5773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5AE73F-ECE2-5849-A15F-6F50A3F94AA9}"/>
                  </a:ext>
                </a:extLst>
              </p:cNvPr>
              <p:cNvSpPr/>
              <p:nvPr/>
            </p:nvSpPr>
            <p:spPr>
              <a:xfrm>
                <a:off x="10975204" y="5415005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cx</a:t>
                </a:r>
                <a:endParaRPr lang="en-US" sz="16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4A7393-A244-744B-839E-4EA6C36DAAC5}"/>
                  </a:ext>
                </a:extLst>
              </p:cNvPr>
              <p:cNvSpPr/>
              <p:nvPr/>
            </p:nvSpPr>
            <p:spPr>
              <a:xfrm>
                <a:off x="10475079" y="5176226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err="1">
                    <a:solidFill>
                      <a:srgbClr val="C00000"/>
                    </a:solidFill>
                    <a:latin typeface="Courier New" charset="0"/>
                  </a:rPr>
                  <a:t>ch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DC78F0-3D35-594E-AF0E-7A2F9A25980E}"/>
                  </a:ext>
                </a:extLst>
              </p:cNvPr>
              <p:cNvSpPr/>
              <p:nvPr/>
            </p:nvSpPr>
            <p:spPr>
              <a:xfrm>
                <a:off x="11691093" y="5264390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chemeClr val="accent3"/>
                    </a:solidFill>
                    <a:latin typeface="Courier New" charset="0"/>
                  </a:rPr>
                  <a:t>cl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FD2513-9955-3F4F-8287-4CD091F759F1}"/>
                </a:ext>
              </a:extLst>
            </p:cNvPr>
            <p:cNvSpPr/>
            <p:nvPr/>
          </p:nvSpPr>
          <p:spPr>
            <a:xfrm>
              <a:off x="7801395" y="4060276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0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621" y="1845855"/>
            <a:ext cx="350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Sign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extension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112EAC"/>
                </a:solidFill>
              </a:rPr>
              <a:t>problem</a:t>
            </a:r>
            <a:r>
              <a:rPr lang="en-US" b="1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2411861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What happens if we try the same approach with a signed integer equal to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-16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?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20" y="3028693"/>
            <a:ext cx="8101720" cy="15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909E7-8817-D148-B288-130D085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C409-8F7D-1E4F-A759-193875E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C4061-D2A2-5148-86F8-2110C38E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5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621" y="1845855"/>
            <a:ext cx="350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Sign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extension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112EAC"/>
                </a:solidFill>
              </a:rPr>
              <a:t>problem</a:t>
            </a:r>
            <a:r>
              <a:rPr lang="en-US" b="1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1640" y="3785177"/>
            <a:ext cx="667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</a:rPr>
              <a:t>If we had filled </a:t>
            </a:r>
            <a:r>
              <a:rPr lang="en-US" b="1" dirty="0">
                <a:solidFill>
                  <a:srgbClr val="112EAC"/>
                </a:solidFill>
              </a:rPr>
              <a:t>ECX</a:t>
            </a:r>
            <a:r>
              <a:rPr lang="en-US" dirty="0">
                <a:solidFill>
                  <a:srgbClr val="2F2A2B"/>
                </a:solidFill>
              </a:rPr>
              <a:t> first with </a:t>
            </a:r>
            <a:r>
              <a:rPr lang="en-US" dirty="0" err="1">
                <a:solidFill>
                  <a:srgbClr val="2F2A2B"/>
                </a:solidFill>
              </a:rPr>
              <a:t>FFFFFFFFh</a:t>
            </a:r>
            <a:r>
              <a:rPr lang="en-US" dirty="0">
                <a:solidFill>
                  <a:srgbClr val="2F2A2B"/>
                </a:solidFill>
              </a:rPr>
              <a:t> and then copied </a:t>
            </a:r>
            <a:r>
              <a:rPr lang="en-US" b="1" dirty="0" err="1">
                <a:solidFill>
                  <a:srgbClr val="112EAC"/>
                </a:solidFill>
              </a:rPr>
              <a:t>signedVal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2F2A2B"/>
                </a:solidFill>
              </a:rPr>
              <a:t>to </a:t>
            </a:r>
            <a:r>
              <a:rPr lang="en-US" b="1" dirty="0">
                <a:solidFill>
                  <a:srgbClr val="112EAC"/>
                </a:solidFill>
              </a:rPr>
              <a:t>CX</a:t>
            </a:r>
            <a:r>
              <a:rPr lang="en-US" dirty="0">
                <a:solidFill>
                  <a:srgbClr val="2F2A2B"/>
                </a:solidFill>
              </a:rPr>
              <a:t>:</a:t>
            </a:r>
            <a:endParaRPr lang="en-US" dirty="0">
              <a:solidFill>
                <a:srgbClr val="2F2A2B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4732" y="4543758"/>
            <a:ext cx="5808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mov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ecx,FFFFFFFFh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mov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cx,signedVal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            ; ECX = FFFFFFF0h (-16)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1360" y="5585999"/>
            <a:ext cx="6833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>
                <a:solidFill>
                  <a:srgbClr val="112EAC"/>
                </a:solidFill>
                <a:latin typeface="Helvetica" charset="0"/>
              </a:rPr>
              <a:t>MOVZX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and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instructions to deal with both unsigned and signed integers.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2" y="2367018"/>
            <a:ext cx="5067207" cy="128752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757160" y="3916377"/>
            <a:ext cx="3947160" cy="1616495"/>
            <a:chOff x="8061960" y="4020363"/>
            <a:chExt cx="3947160" cy="1616495"/>
          </a:xfrm>
        </p:grpSpPr>
        <p:sp>
          <p:nvSpPr>
            <p:cNvPr id="12" name="TextBox 11"/>
            <p:cNvSpPr txBox="1"/>
            <p:nvPr/>
          </p:nvSpPr>
          <p:spPr>
            <a:xfrm>
              <a:off x="8061960" y="4450504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1111</a:t>
              </a:r>
              <a:r>
                <a:rPr lang="en-US" dirty="0">
                  <a:solidFill>
                    <a:srgbClr val="C00000"/>
                  </a:solidFill>
                </a:rPr>
                <a:t>1111</a:t>
              </a:r>
              <a:r>
                <a:rPr lang="en-US" dirty="0">
                  <a:solidFill>
                    <a:srgbClr val="7030A0"/>
                  </a:solidFill>
                </a:rPr>
                <a:t>1111</a:t>
              </a:r>
              <a:r>
                <a:rPr lang="en-US" b="1" dirty="0">
                  <a:solidFill>
                    <a:schemeClr val="tx1"/>
                  </a:solidFill>
                </a:rPr>
                <a:t>1111</a:t>
              </a:r>
              <a:r>
                <a:rPr lang="en-US" dirty="0">
                  <a:solidFill>
                    <a:srgbClr val="00B050"/>
                  </a:solidFill>
                </a:rPr>
                <a:t>1111</a:t>
              </a:r>
              <a:r>
                <a:rPr lang="en-US" dirty="0">
                  <a:solidFill>
                    <a:srgbClr val="FFC000"/>
                  </a:solidFill>
                </a:rPr>
                <a:t>1111</a:t>
              </a:r>
              <a:r>
                <a:rPr lang="en-US" dirty="0">
                  <a:solidFill>
                    <a:srgbClr val="FF0000"/>
                  </a:solidFill>
                </a:rPr>
                <a:t>1111</a:t>
              </a:r>
              <a:r>
                <a:rPr lang="en-US" dirty="0">
                  <a:solidFill>
                    <a:srgbClr val="112EAC"/>
                  </a:solidFill>
                </a:rPr>
                <a:t>1111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6189" y="4938356"/>
              <a:ext cx="225876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1111</a:t>
              </a:r>
              <a:r>
                <a:rPr lang="en-US" dirty="0">
                  <a:solidFill>
                    <a:srgbClr val="FFC000"/>
                  </a:solidFill>
                </a:rPr>
                <a:t>1111</a:t>
              </a:r>
              <a:r>
                <a:rPr lang="en-US" dirty="0">
                  <a:solidFill>
                    <a:srgbClr val="FF0000"/>
                  </a:solidFill>
                </a:rPr>
                <a:t>1111</a:t>
              </a:r>
              <a:r>
                <a:rPr lang="en-US" dirty="0">
                  <a:solidFill>
                    <a:srgbClr val="112EAC"/>
                  </a:solidFill>
                </a:rPr>
                <a:t>0000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418669" y="5245151"/>
              <a:ext cx="1374514" cy="391707"/>
              <a:chOff x="8857193" y="5219304"/>
              <a:chExt cx="1374514" cy="39170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330488" y="5272457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cx</a:t>
                </a:r>
                <a:endParaRPr lang="en-US" sz="16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57193" y="5219304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err="1">
                    <a:solidFill>
                      <a:srgbClr val="FF0000"/>
                    </a:solidFill>
                    <a:latin typeface="Courier New" charset="0"/>
                  </a:rPr>
                  <a:t>ch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800179" y="5226927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chemeClr val="accent3"/>
                    </a:solidFill>
                    <a:latin typeface="Courier New" charset="0"/>
                  </a:rPr>
                  <a:t>cl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9736875" y="4020363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58474" y="5502492"/>
            <a:ext cx="39471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1111</a:t>
            </a:r>
            <a:r>
              <a:rPr lang="en-US" dirty="0">
                <a:solidFill>
                  <a:srgbClr val="C00000"/>
                </a:solidFill>
              </a:rPr>
              <a:t>1111</a:t>
            </a:r>
            <a:r>
              <a:rPr lang="en-US" dirty="0">
                <a:solidFill>
                  <a:srgbClr val="7030A0"/>
                </a:solidFill>
              </a:rPr>
              <a:t>1111</a:t>
            </a:r>
            <a:r>
              <a:rPr lang="en-US" b="1" dirty="0">
                <a:solidFill>
                  <a:schemeClr val="tx1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FFC000"/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112EAC"/>
                </a:solidFill>
              </a:rPr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33266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77815" y="1868449"/>
            <a:ext cx="6172200" cy="4407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b="1" dirty="0">
                <a:solidFill>
                  <a:schemeClr val="accent3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Data Transfer Instructions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Addition and Subtraction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Data-Related Operators and Directives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Indirect Addressing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JMP and LOOP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23527" y="6369845"/>
            <a:ext cx="1312025" cy="365125"/>
          </a:xfrm>
        </p:spPr>
        <p:txBody>
          <a:bodyPr/>
          <a:lstStyle/>
          <a:p>
            <a:pPr algn="ctr"/>
            <a:fld id="{755F7E7C-0370-0947-BF7A-78A4B49FB1FE}" type="slidenum">
              <a:rPr lang="en-US" sz="1600" smtClean="0">
                <a:solidFill>
                  <a:schemeClr val="tx1"/>
                </a:solidFill>
              </a:rPr>
              <a:pPr algn="ctr"/>
              <a:t>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2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Zero Extension (</a:t>
            </a:r>
            <a:r>
              <a:rPr lang="en-US" altLang="en-US" sz="3200" dirty="0">
                <a:solidFill>
                  <a:srgbClr val="112EAC"/>
                </a:solidFill>
              </a:rPr>
              <a:t>MOVZX</a:t>
            </a:r>
            <a:r>
              <a:rPr lang="en-US" altLang="en-US" sz="4000" dirty="0">
                <a:solidFill>
                  <a:srgbClr val="112EAC"/>
                </a:solidFill>
              </a:rPr>
              <a:t> )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203960" y="1798320"/>
            <a:ext cx="515112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2000" dirty="0">
                <a:latin typeface="+mn-lt"/>
              </a:rPr>
              <a:t>The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 MOVZX </a:t>
            </a:r>
            <a:r>
              <a:rPr lang="en-US" altLang="en-US" sz="2000" dirty="0">
                <a:latin typeface="+mn-lt"/>
              </a:rPr>
              <a:t>instruction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2000" dirty="0">
                <a:latin typeface="+mn-lt"/>
              </a:rPr>
              <a:t>When you copy a smaller value into a larger destination, 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dirty="0">
                <a:latin typeface="+mn-lt"/>
              </a:rPr>
              <a:t>the 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MOVZX</a:t>
            </a:r>
            <a:r>
              <a:rPr lang="en-US" altLang="en-US" sz="1800" dirty="0">
                <a:latin typeface="+mn-lt"/>
              </a:rPr>
              <a:t> instruction fills (extends)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the upper half </a:t>
            </a:r>
            <a:r>
              <a:rPr lang="en-US" altLang="en-US" sz="1800" dirty="0">
                <a:latin typeface="+mn-lt"/>
              </a:rPr>
              <a:t>of the destination with </a:t>
            </a:r>
            <a:r>
              <a:rPr lang="en-US" altLang="en-US" sz="1800" b="1" dirty="0">
                <a:solidFill>
                  <a:srgbClr val="00B050"/>
                </a:solidFill>
                <a:latin typeface="+mn-lt"/>
              </a:rPr>
              <a:t>zeros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09" y="2004651"/>
            <a:ext cx="3257710" cy="974845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54849" y="4758116"/>
            <a:ext cx="647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C00000"/>
                </a:solidFill>
                <a:latin typeface="Courier New" charset="0"/>
              </a:rPr>
              <a:t>movzx</a:t>
            </a:r>
            <a:r>
              <a:rPr lang="en-US" altLang="en-US" sz="1800" b="1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ax,bl</a:t>
            </a:r>
            <a:r>
              <a:rPr lang="en-US" altLang="en-US" sz="1800" b="1" dirty="0">
                <a:latin typeface="Courier New" charset="0"/>
              </a:rPr>
              <a:t>     ; zero-extension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526009" y="3818251"/>
            <a:ext cx="4495800" cy="2417971"/>
            <a:chOff x="7526009" y="3818251"/>
            <a:chExt cx="4495800" cy="2417971"/>
          </a:xfrm>
        </p:grpSpPr>
        <p:sp>
          <p:nvSpPr>
            <p:cNvPr id="3" name="Rectangle 2"/>
            <p:cNvSpPr/>
            <p:nvPr/>
          </p:nvSpPr>
          <p:spPr>
            <a:xfrm>
              <a:off x="7945115" y="5928445"/>
              <a:ext cx="2705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C00000"/>
                  </a:solidFill>
                </a:rPr>
                <a:t>The destination must be a register.</a:t>
              </a:r>
              <a:endParaRPr lang="en-US" altLang="en-US" sz="1400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26009" y="3818251"/>
              <a:ext cx="4495800" cy="2109942"/>
              <a:chOff x="7526009" y="3818251"/>
              <a:chExt cx="4495800" cy="2109942"/>
            </a:xfrm>
          </p:grpSpPr>
          <p:graphicFrame>
            <p:nvGraphicFramePr>
              <p:cNvPr id="10" name="Object 5"/>
              <p:cNvGraphicFramePr>
                <a:graphicFrameLocks noChangeAspect="1"/>
              </p:cNvGraphicFramePr>
              <p:nvPr/>
            </p:nvGraphicFramePr>
            <p:xfrm>
              <a:off x="7526009" y="3818251"/>
              <a:ext cx="4495800" cy="198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name="VISIO" r:id="rId5" imgW="2929128" imgH="1188720" progId="Visio.Drawing.6">
                      <p:embed/>
                    </p:oleObj>
                  </mc:Choice>
                  <mc:Fallback>
                    <p:oleObj name="VISIO" r:id="rId5" imgW="2929128" imgH="1188720" progId="Visio.Drawing.6">
                      <p:embed/>
                      <p:pic>
                        <p:nvPicPr>
                          <p:cNvPr id="1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3510" t="-4320" b="-8011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6009" y="3818251"/>
                            <a:ext cx="4495800" cy="1981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Rectangle 4"/>
              <p:cNvSpPr/>
              <p:nvPr/>
            </p:nvSpPr>
            <p:spPr>
              <a:xfrm>
                <a:off x="9011903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ax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78798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ah</a:t>
                </a:r>
                <a:endParaRPr lang="en-US" sz="16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41838" y="558963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52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B3333-26AC-EC47-B701-D27454B4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7410-144E-7B49-BAE6-071E2EBD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965C7-E390-3C45-A8E7-5C2CFA5B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Zero Extension (</a:t>
            </a:r>
            <a:r>
              <a:rPr lang="en-US" altLang="en-US" sz="3200" dirty="0">
                <a:solidFill>
                  <a:srgbClr val="112EAC"/>
                </a:solidFill>
              </a:rPr>
              <a:t>MOVZX</a:t>
            </a:r>
            <a:r>
              <a:rPr lang="en-US" altLang="en-US" sz="4000" dirty="0">
                <a:solidFill>
                  <a:srgbClr val="112EAC"/>
                </a:solidFill>
              </a:rPr>
              <a:t> 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177062"/>
            <a:ext cx="9121140" cy="3794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0962" y="2898460"/>
            <a:ext cx="7049718" cy="7646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0962" y="5099994"/>
            <a:ext cx="7049718" cy="8410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184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490D4D-2760-764B-848A-A2FE3FD245E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Sign Extension </a:t>
            </a:r>
            <a:r>
              <a:rPr lang="en-US" altLang="en-US" sz="3200" b="1" dirty="0">
                <a:solidFill>
                  <a:srgbClr val="112EAC"/>
                </a:solidFill>
              </a:rPr>
              <a:t>(MOVSX</a:t>
            </a:r>
            <a:r>
              <a:rPr lang="en-US" altLang="en-US" sz="3200" dirty="0">
                <a:solidFill>
                  <a:srgbClr val="112EAC"/>
                </a:solidFill>
              </a:rPr>
              <a:t> </a:t>
            </a:r>
            <a:r>
              <a:rPr lang="en-US" altLang="en-US" sz="3200" b="1" dirty="0">
                <a:solidFill>
                  <a:srgbClr val="112EAC"/>
                </a:solidFill>
              </a:rPr>
              <a:t>)</a:t>
            </a:r>
            <a:endParaRPr lang="en-US" altLang="en-US" sz="3200" dirty="0">
              <a:solidFill>
                <a:srgbClr val="112EAC"/>
              </a:solidFill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219200" y="1841714"/>
            <a:ext cx="463296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The 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MOVSX</a:t>
            </a:r>
            <a:r>
              <a:rPr lang="en-US" altLang="en-US" sz="1800" dirty="0">
                <a:latin typeface="+mn-lt"/>
              </a:rPr>
              <a:t> instruction </a:t>
            </a:r>
          </a:p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It fills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the upper half </a:t>
            </a:r>
            <a:r>
              <a:rPr lang="en-US" altLang="en-US" sz="1800" dirty="0">
                <a:latin typeface="+mn-lt"/>
              </a:rPr>
              <a:t>of the destination with a copy of the </a:t>
            </a:r>
            <a:r>
              <a:rPr lang="en-US" altLang="en-US" sz="1800" dirty="0">
                <a:solidFill>
                  <a:srgbClr val="00B050"/>
                </a:solidFill>
                <a:latin typeface="+mn-lt"/>
              </a:rPr>
              <a:t>source operand's sign bit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91" y="2090679"/>
            <a:ext cx="3396989" cy="997529"/>
          </a:xfrm>
          <a:prstGeom prst="rect">
            <a:avLst/>
          </a:prstGeom>
        </p:spPr>
      </p:pic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1905000" y="3037452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C00000"/>
                </a:solidFill>
                <a:latin typeface="+mn-lt"/>
              </a:rPr>
              <a:t>movsx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1800" b="1" dirty="0" err="1">
                <a:latin typeface="+mn-lt"/>
              </a:rPr>
              <a:t>ax,bl</a:t>
            </a:r>
            <a:r>
              <a:rPr lang="en-US" altLang="en-US" sz="1800" b="1" dirty="0">
                <a:latin typeface="+mn-lt"/>
              </a:rPr>
              <a:t>       ; sign extension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67200" y="3788093"/>
            <a:ext cx="4648200" cy="2382341"/>
            <a:chOff x="3535680" y="3970973"/>
            <a:chExt cx="4648200" cy="2382341"/>
          </a:xfrm>
        </p:grpSpPr>
        <p:graphicFrame>
          <p:nvGraphicFramePr>
            <p:cNvPr id="12295" name="Object 6"/>
            <p:cNvGraphicFramePr>
              <a:graphicFrameLocks noChangeAspect="1"/>
            </p:cNvGraphicFramePr>
            <p:nvPr/>
          </p:nvGraphicFramePr>
          <p:xfrm>
            <a:off x="3535680" y="3970973"/>
            <a:ext cx="46482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VISIO" r:id="rId4" imgW="2929128" imgH="1188720" progId="Visio.Drawing.6">
                    <p:embed/>
                  </p:oleObj>
                </mc:Choice>
                <mc:Fallback>
                  <p:oleObj name="VISIO" r:id="rId4" imgW="2929128" imgH="1188720" progId="Visio.Drawing.6">
                    <p:embed/>
                    <p:pic>
                      <p:nvPicPr>
                        <p:cNvPr id="122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391" t="-4173" b="-4347"/>
                        <a:stretch>
                          <a:fillRect/>
                        </a:stretch>
                      </p:blipFill>
                      <p:spPr bwMode="auto">
                        <a:xfrm>
                          <a:off x="3535680" y="3970973"/>
                          <a:ext cx="46482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4155323" y="6045537"/>
              <a:ext cx="2705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C00000"/>
                  </a:solidFill>
                </a:rPr>
                <a:t>The destination must be a register.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43400" y="5783010"/>
              <a:ext cx="1894568" cy="353794"/>
              <a:chOff x="8278798" y="5574399"/>
              <a:chExt cx="1894568" cy="35379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011903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ax</a:t>
                </a:r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78798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ah</a:t>
                </a:r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41838" y="558963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9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490D4D-2760-764B-848A-A2FE3FD245E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Sign Extension </a:t>
            </a:r>
            <a:r>
              <a:rPr lang="en-US" altLang="en-US" sz="3200" b="1" dirty="0">
                <a:solidFill>
                  <a:srgbClr val="112EAC"/>
                </a:solidFill>
              </a:rPr>
              <a:t>(MOVSX</a:t>
            </a:r>
            <a:r>
              <a:rPr lang="en-US" altLang="en-US" sz="3200" dirty="0">
                <a:solidFill>
                  <a:srgbClr val="112EAC"/>
                </a:solidFill>
              </a:rPr>
              <a:t> </a:t>
            </a:r>
            <a:r>
              <a:rPr lang="en-US" altLang="en-US" sz="3200" b="1" dirty="0">
                <a:solidFill>
                  <a:srgbClr val="112EAC"/>
                </a:solidFill>
              </a:rPr>
              <a:t>)</a:t>
            </a:r>
            <a:endParaRPr lang="en-US" altLang="en-US" sz="3200" dirty="0">
              <a:solidFill>
                <a:srgbClr val="112EA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1120" y="1971937"/>
            <a:ext cx="9328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In the following example,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the hexadecimal value moved to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BX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is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A69B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,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so the leading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“A”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digit tells us that the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highest bit is set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.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9587" y="32707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F2A2B"/>
                </a:solidFill>
                <a:latin typeface="Helvetica" charset="0"/>
              </a:rPr>
              <a:t>mov    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bx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A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69Bh</a:t>
            </a:r>
          </a:p>
          <a:p>
            <a:r>
              <a:rPr lang="en-US" dirty="0" err="1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eax,bx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		; EAX = FFFFA69Bh</a:t>
            </a:r>
          </a:p>
          <a:p>
            <a:r>
              <a:rPr lang="en-US" dirty="0" err="1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edx,bl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		; EDX = FFFFFF9Bh</a:t>
            </a:r>
          </a:p>
          <a:p>
            <a:r>
              <a:rPr lang="en-US" dirty="0" err="1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cx,bl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		; CX = FF9Bh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1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490D4D-2760-764B-848A-A2FE3FD245E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  <a:endParaRPr lang="en-US" altLang="en-US" sz="3200" dirty="0">
              <a:solidFill>
                <a:srgbClr val="112EAC"/>
              </a:solidFill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219200" y="1841714"/>
            <a:ext cx="4632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MOV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ZX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vs. MOV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SX</a:t>
            </a:r>
            <a:endParaRPr lang="en-US" alt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28821" y="3467747"/>
            <a:ext cx="4648200" cy="2165831"/>
            <a:chOff x="3535680" y="3970973"/>
            <a:chExt cx="4648200" cy="2165831"/>
          </a:xfrm>
        </p:grpSpPr>
        <p:graphicFrame>
          <p:nvGraphicFramePr>
            <p:cNvPr id="12295" name="Object 6"/>
            <p:cNvGraphicFramePr>
              <a:graphicFrameLocks noChangeAspect="1"/>
            </p:cNvGraphicFramePr>
            <p:nvPr/>
          </p:nvGraphicFramePr>
          <p:xfrm>
            <a:off x="3535680" y="3970973"/>
            <a:ext cx="46482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VISIO" r:id="rId3" imgW="2929128" imgH="1188720" progId="Visio.Drawing.6">
                    <p:embed/>
                  </p:oleObj>
                </mc:Choice>
                <mc:Fallback>
                  <p:oleObj name="VISIO" r:id="rId3" imgW="2929128" imgH="1188720" progId="Visio.Drawing.6">
                    <p:embed/>
                    <p:pic>
                      <p:nvPicPr>
                        <p:cNvPr id="122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391" t="-4173" b="-4347"/>
                        <a:stretch>
                          <a:fillRect/>
                        </a:stretch>
                      </p:blipFill>
                      <p:spPr bwMode="auto">
                        <a:xfrm>
                          <a:off x="3535680" y="3970973"/>
                          <a:ext cx="46482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4343400" y="5783010"/>
              <a:ext cx="1894568" cy="353794"/>
              <a:chOff x="8278798" y="5574399"/>
              <a:chExt cx="1894568" cy="35379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011903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ax</a:t>
                </a:r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78798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ah</a:t>
                </a:r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41838" y="558963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al</a:t>
                </a:r>
                <a:endParaRPr lang="en-US" sz="1600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219200" y="3538876"/>
            <a:ext cx="4495800" cy="2109942"/>
            <a:chOff x="7526009" y="3818251"/>
            <a:chExt cx="4495800" cy="2109942"/>
          </a:xfrm>
        </p:grpSpPr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7526009" y="3818251"/>
            <a:ext cx="44958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VISIO" r:id="rId5" imgW="2929128" imgH="1188720" progId="Visio.Drawing.6">
                    <p:embed/>
                  </p:oleObj>
                </mc:Choice>
                <mc:Fallback>
                  <p:oleObj name="VISIO" r:id="rId5" imgW="2929128" imgH="1188720" progId="Visio.Drawing.6">
                    <p:embed/>
                    <p:pic>
                      <p:nvPicPr>
                        <p:cNvPr id="2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510" t="-4320" b="-8011"/>
                        <a:stretch>
                          <a:fillRect/>
                        </a:stretch>
                      </p:blipFill>
                      <p:spPr bwMode="auto">
                        <a:xfrm>
                          <a:off x="7526009" y="3818251"/>
                          <a:ext cx="44958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/>
            <p:cNvSpPr/>
            <p:nvPr/>
          </p:nvSpPr>
          <p:spPr>
            <a:xfrm>
              <a:off x="9011903" y="5574399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Courier New" charset="0"/>
                </a:rPr>
                <a:t>ax</a:t>
              </a: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78798" y="5574399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Courier New" charset="0"/>
                </a:rPr>
                <a:t>ah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41838" y="5589639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Courier New" charset="0"/>
                </a:rPr>
                <a:t>al</a:t>
              </a:r>
              <a:endParaRPr lang="en-US" sz="16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949712" y="2905751"/>
            <a:ext cx="1020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MOV</a:t>
            </a:r>
            <a:r>
              <a:rPr lang="en-US" altLang="en-US" sz="2400" dirty="0">
                <a:solidFill>
                  <a:srgbClr val="C00000"/>
                </a:solidFill>
              </a:rPr>
              <a:t>ZX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72211" y="2900771"/>
            <a:ext cx="962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MOV</a:t>
            </a:r>
            <a:r>
              <a:rPr lang="en-US" altLang="en-US" sz="2400" dirty="0">
                <a:solidFill>
                  <a:srgbClr val="C00000"/>
                </a:solidFill>
              </a:rPr>
              <a:t>SX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14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24D6F-BA5A-5D44-B491-0FE0CF6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DCDD-2B11-0B43-B7DF-533AFC37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8C4-E5C4-1E4D-B9BA-110D97A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8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5AF1B4-5885-9C43-82C2-63AED228D64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XCHG Instruction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310640" y="1786675"/>
            <a:ext cx="89306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XCHG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u="sng" dirty="0">
                <a:latin typeface="+mn-lt"/>
              </a:rPr>
              <a:t>exchanges</a:t>
            </a:r>
            <a:r>
              <a:rPr lang="en-US" altLang="en-US" sz="1800" dirty="0">
                <a:latin typeface="+mn-lt"/>
              </a:rPr>
              <a:t> the </a:t>
            </a:r>
            <a:r>
              <a:rPr lang="en-US" altLang="en-US" sz="1800" u="sng" dirty="0">
                <a:latin typeface="+mn-lt"/>
              </a:rPr>
              <a:t>values of two operands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At least one operand must be a register</a:t>
            </a:r>
            <a:r>
              <a:rPr lang="en-US" altLang="en-US" sz="1800" dirty="0">
                <a:latin typeface="+mn-lt"/>
              </a:rPr>
              <a:t>. 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dirty="0">
                <a:solidFill>
                  <a:srgbClr val="C00000"/>
                </a:solidFill>
                <a:latin typeface="+mn-lt"/>
              </a:rPr>
              <a:t>No </a:t>
            </a: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immediate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 operands are permitted</a:t>
            </a:r>
            <a:r>
              <a:rPr lang="en-US" altLang="en-US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1901868"/>
            <a:ext cx="2103120" cy="941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2989" y="3545860"/>
            <a:ext cx="6096000" cy="5825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ah,al</a:t>
            </a:r>
            <a:r>
              <a:rPr lang="en-US" altLang="en-US" dirty="0"/>
              <a:t>	; exchange 8-bit </a:t>
            </a:r>
            <a:r>
              <a:rPr lang="en-US" altLang="en-US" dirty="0" err="1"/>
              <a:t>regs</a:t>
            </a: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ax,bx</a:t>
            </a:r>
            <a:r>
              <a:rPr lang="en-US" altLang="en-US" dirty="0"/>
              <a:t>	; exchange 16-bit </a:t>
            </a:r>
            <a:r>
              <a:rPr lang="en-US" altLang="en-US" dirty="0" err="1"/>
              <a:t>regs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412989" y="4166246"/>
            <a:ext cx="6096000" cy="14966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eax,ebx</a:t>
            </a:r>
            <a:r>
              <a:rPr lang="en-US" altLang="en-US" dirty="0"/>
              <a:t>	; exchange 32-bit </a:t>
            </a:r>
            <a:r>
              <a:rPr lang="en-US" altLang="en-US" dirty="0" err="1"/>
              <a:t>regs</a:t>
            </a: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 err="1"/>
              <a:t>xchg</a:t>
            </a:r>
            <a:r>
              <a:rPr lang="en-US" dirty="0"/>
              <a:t> var1,bx ; exchange 16-bit mem op with BX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var1,var2	</a:t>
            </a:r>
            <a:r>
              <a:rPr lang="en-US" altLang="en-US" dirty="0">
                <a:solidFill>
                  <a:srgbClr val="FF0000"/>
                </a:solidFill>
              </a:rPr>
              <a:t>; error: two memory operands</a:t>
            </a:r>
          </a:p>
        </p:txBody>
      </p:sp>
    </p:spTree>
    <p:extLst>
      <p:ext uri="{BB962C8B-B14F-4D97-AF65-F5344CB8AC3E}">
        <p14:creationId xmlns:p14="http://schemas.microsoft.com/office/powerpoint/2010/main" val="173287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4D4B8-1307-B941-A438-BAA0C19E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2AB-3587-CC41-89B3-B0B14101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8B81-BC31-A448-9692-F8EB66FD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0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321F2-95CF-404F-8CCC-07B452D1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B102D-3093-894F-B0D9-8DDCD29F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8C631-28C5-B440-94A8-9512CEFF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D5265-EC84-854E-9A47-8B1ED1512B6A}"/>
              </a:ext>
            </a:extLst>
          </p:cNvPr>
          <p:cNvSpPr txBox="1"/>
          <p:nvPr/>
        </p:nvSpPr>
        <p:spPr>
          <a:xfrm>
            <a:off x="1927412" y="68131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Xchange items </a:t>
            </a:r>
          </a:p>
        </p:txBody>
      </p:sp>
    </p:spTree>
    <p:extLst>
      <p:ext uri="{BB962C8B-B14F-4D97-AF65-F5344CB8AC3E}">
        <p14:creationId xmlns:p14="http://schemas.microsoft.com/office/powerpoint/2010/main" val="426838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C4D4AD-4E1B-634F-9C7B-AC00A8EB957F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Data Transfer Instructions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94952"/>
            <a:ext cx="5867400" cy="35814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Operand Types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Instruction Operand Notation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Direct Memory Operands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MOV Instruction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Zero &amp; Sign Extension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XCHG Instruction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Direct-Offset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97531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5AF1B4-5885-9C43-82C2-63AED228D64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XCHG Instruction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2529840" y="3186910"/>
            <a:ext cx="762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var1</a:t>
            </a:r>
            <a:r>
              <a:rPr lang="en-US" altLang="en-US" sz="1800" dirty="0">
                <a:latin typeface="+mn-lt"/>
              </a:rPr>
              <a:t>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var2 </a:t>
            </a:r>
            <a:r>
              <a:rPr lang="en-US" altLang="en-US" sz="1800" dirty="0">
                <a:latin typeface="+mn-lt"/>
              </a:rPr>
              <a:t>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.code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310640" y="1786675"/>
            <a:ext cx="89306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XCHG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u="sng" dirty="0">
                <a:latin typeface="+mn-lt"/>
              </a:rPr>
              <a:t>exchanges</a:t>
            </a:r>
            <a:r>
              <a:rPr lang="en-US" altLang="en-US" sz="1800" dirty="0">
                <a:latin typeface="+mn-lt"/>
              </a:rPr>
              <a:t> the </a:t>
            </a:r>
            <a:r>
              <a:rPr lang="en-US" altLang="en-US" sz="1800" u="sng" dirty="0">
                <a:latin typeface="+mn-lt"/>
              </a:rPr>
              <a:t>values of two operands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At least one operand must be a register</a:t>
            </a:r>
            <a:r>
              <a:rPr lang="en-US" altLang="en-US" sz="1800" dirty="0">
                <a:latin typeface="+mn-lt"/>
              </a:rPr>
              <a:t>. 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dirty="0">
                <a:solidFill>
                  <a:srgbClr val="C00000"/>
                </a:solidFill>
                <a:latin typeface="+mn-lt"/>
              </a:rPr>
              <a:t>No </a:t>
            </a: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immediate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 operands are permitted</a:t>
            </a:r>
            <a:r>
              <a:rPr lang="en-US" altLang="en-US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1901868"/>
            <a:ext cx="2103120" cy="94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9840" y="4400350"/>
            <a:ext cx="1669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2A2B"/>
                </a:solidFill>
                <a:latin typeface="Helvetica" charset="0"/>
              </a:rPr>
              <a:t>mov ax,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val1</a:t>
            </a:r>
          </a:p>
          <a:p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xchg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ax,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val2</a:t>
            </a:r>
          </a:p>
          <a:p>
            <a:r>
              <a:rPr lang="en-US" dirty="0">
                <a:solidFill>
                  <a:srgbClr val="2F2A2B"/>
                </a:solidFill>
                <a:latin typeface="Helvetica" charset="0"/>
              </a:rPr>
              <a:t>mov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val1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,ax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6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F02EC10-A1C2-C448-8249-DEF357EC1B0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Direct-Offset Operands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2482225" y="2952920"/>
            <a:ext cx="7696200" cy="210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charset="0"/>
              </a:rPr>
              <a:t>arrayB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BYTE</a:t>
            </a:r>
            <a:r>
              <a:rPr lang="en-US" altLang="en-US" sz="1800" dirty="0">
                <a:latin typeface="Courier New" charset="0"/>
              </a:rPr>
              <a:t>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Courier New" charset="0"/>
              </a:rPr>
              <a:t>mov </a:t>
            </a:r>
            <a:r>
              <a:rPr lang="en-US" altLang="en-US" sz="1800" dirty="0" err="1">
                <a:latin typeface="Courier New" charset="0"/>
              </a:rPr>
              <a:t>al,arrayB</a:t>
            </a:r>
            <a:r>
              <a:rPr lang="en-US" altLang="en-US" sz="1800" dirty="0">
                <a:latin typeface="Courier New" charset="0"/>
              </a:rPr>
              <a:t> 	   ; AL = 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al,arrayB+1	   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charset="0"/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310640" y="1781493"/>
            <a:ext cx="818388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A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constant offset </a:t>
            </a:r>
            <a:r>
              <a:rPr lang="en-US" altLang="en-US" sz="1800" dirty="0">
                <a:latin typeface="+mn-lt"/>
              </a:rPr>
              <a:t>is added to a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data label </a:t>
            </a:r>
            <a:r>
              <a:rPr lang="en-US" altLang="en-US" sz="1800" dirty="0">
                <a:latin typeface="+mn-lt"/>
              </a:rPr>
              <a:t>to produce an </a:t>
            </a:r>
            <a:r>
              <a:rPr lang="en-US" altLang="en-US" sz="1800" b="1" dirty="0">
                <a:latin typeface="+mn-lt"/>
              </a:rPr>
              <a:t>effective address 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EA</a:t>
            </a:r>
            <a:r>
              <a:rPr lang="en-US" altLang="en-US" sz="1800" dirty="0">
                <a:latin typeface="+mn-lt"/>
              </a:rPr>
              <a:t>). </a:t>
            </a:r>
          </a:p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The address is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dereferenced</a:t>
            </a:r>
            <a:r>
              <a:rPr lang="en-US" altLang="en-US" sz="1800" dirty="0">
                <a:latin typeface="+mn-lt"/>
              </a:rPr>
              <a:t> to get the </a:t>
            </a:r>
            <a:r>
              <a:rPr lang="en-US" altLang="en-US" sz="1800" b="1" dirty="0">
                <a:latin typeface="+mn-lt"/>
              </a:rPr>
              <a:t>value inside its memory location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21465" y="5540168"/>
            <a:ext cx="3842375" cy="5539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+mn-lt"/>
              </a:rPr>
              <a:t>Why </a:t>
            </a:r>
            <a:r>
              <a:rPr lang="en-US" altLang="en-US" sz="1800" dirty="0">
                <a:latin typeface="+mn-lt"/>
              </a:rPr>
              <a:t>doesn't 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arrayB+1</a:t>
            </a:r>
            <a:r>
              <a:rPr lang="en-US" altLang="en-US" sz="1800" dirty="0">
                <a:latin typeface="+mn-lt"/>
              </a:rPr>
              <a:t> produce 11h?</a:t>
            </a:r>
          </a:p>
        </p:txBody>
      </p:sp>
      <p:sp>
        <p:nvSpPr>
          <p:cNvPr id="2" name="Rectangle 1"/>
          <p:cNvSpPr/>
          <p:nvPr/>
        </p:nvSpPr>
        <p:spPr>
          <a:xfrm>
            <a:off x="2805273" y="4926406"/>
            <a:ext cx="6584628" cy="2654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urier New" charset="0"/>
              </a:rPr>
              <a:t>mov al</a:t>
            </a:r>
            <a:r>
              <a:rPr lang="en-US" altLang="en-US" dirty="0">
                <a:solidFill>
                  <a:srgbClr val="112EAC"/>
                </a:solidFill>
                <a:latin typeface="Courier New" charset="0"/>
              </a:rPr>
              <a:t>,[arrayB+1]</a:t>
            </a:r>
            <a:r>
              <a:rPr lang="en-US" altLang="en-US" dirty="0">
                <a:latin typeface="Courier New" charset="0"/>
              </a:rPr>
              <a:t>	   ; alternative notation</a:t>
            </a:r>
          </a:p>
        </p:txBody>
      </p:sp>
    </p:spTree>
    <p:extLst>
      <p:ext uri="{BB962C8B-B14F-4D97-AF65-F5344CB8AC3E}">
        <p14:creationId xmlns:p14="http://schemas.microsoft.com/office/powerpoint/2010/main" val="24888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D0E9D3B-03E2-C346-88E3-8C2A48728C9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927667" y="2102232"/>
            <a:ext cx="6858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arrayW  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WORD</a:t>
            </a:r>
            <a:r>
              <a:rPr lang="en-US" altLang="en-US" sz="1800" dirty="0">
                <a:latin typeface="Courier New" charset="0"/>
              </a:rPr>
              <a:t>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charset="0"/>
              </a:rPr>
              <a:t>arrayD</a:t>
            </a:r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DWORD</a:t>
            </a:r>
            <a:r>
              <a:rPr lang="en-US" altLang="en-US" sz="1800" dirty="0">
                <a:latin typeface="Courier New" charset="0"/>
              </a:rPr>
              <a:t>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</a:t>
            </a:r>
            <a:r>
              <a:rPr lang="en-US" altLang="en-US" sz="1800" dirty="0">
                <a:latin typeface="Courier New" charset="0"/>
              </a:rPr>
              <a:t>+2]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</a:t>
            </a:r>
            <a:r>
              <a:rPr lang="en-US" altLang="en-US" sz="1800" dirty="0">
                <a:latin typeface="Courier New" charset="0"/>
              </a:rPr>
              <a:t>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</a:t>
            </a:r>
            <a:r>
              <a:rPr lang="en-US" altLang="en-US" sz="1800" dirty="0" err="1">
                <a:latin typeface="Courier New" charset="0"/>
              </a:rPr>
              <a:t>eax</a:t>
            </a:r>
            <a:r>
              <a:rPr lang="en-US" altLang="en-US" sz="1800" dirty="0">
                <a:latin typeface="Courier New" charset="0"/>
              </a:rPr>
              <a:t>,[array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+4]		; EAX = 00000002h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212430" y="4600704"/>
            <a:ext cx="4288473" cy="99578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</a:t>
            </a:r>
            <a:r>
              <a:rPr lang="en-US" altLang="en-US" sz="1800" dirty="0" err="1"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,[arrayD+16]	; ??</a:t>
            </a:r>
            <a:endParaRPr lang="en-US" altLang="en-US" sz="2100" dirty="0">
              <a:latin typeface="+mn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Direct-Offset Operands</a:t>
            </a:r>
          </a:p>
        </p:txBody>
      </p:sp>
    </p:spTree>
    <p:extLst>
      <p:ext uri="{BB962C8B-B14F-4D97-AF65-F5344CB8AC3E}">
        <p14:creationId xmlns:p14="http://schemas.microsoft.com/office/powerpoint/2010/main" val="36351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70A6-CC9C-BD48-8358-75C50D64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40991-1330-BB41-A764-2766CF07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264E9-318C-8E49-A3E0-5479772B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90B1C-8596-7048-A968-85704226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6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D0E9D3B-03E2-C346-88E3-8C2A48728C9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927667" y="2102232"/>
            <a:ext cx="6858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arrayW  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WORD</a:t>
            </a:r>
            <a:r>
              <a:rPr lang="en-US" altLang="en-US" sz="1800" dirty="0">
                <a:latin typeface="Courier New" charset="0"/>
              </a:rPr>
              <a:t>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charset="0"/>
              </a:rPr>
              <a:t>arrayD</a:t>
            </a:r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DWORD</a:t>
            </a:r>
            <a:r>
              <a:rPr lang="en-US" altLang="en-US" sz="1800" dirty="0">
                <a:latin typeface="Courier New" charset="0"/>
              </a:rPr>
              <a:t>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+0]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</a:t>
            </a:r>
            <a:r>
              <a:rPr lang="en-US" altLang="en-US" sz="1800" dirty="0" err="1">
                <a:latin typeface="Courier New" charset="0"/>
              </a:rPr>
              <a:t>eax</a:t>
            </a:r>
            <a:r>
              <a:rPr lang="en-US" altLang="en-US" sz="1800" dirty="0">
                <a:latin typeface="Courier New" charset="0"/>
              </a:rPr>
              <a:t>,[array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+8]		; EAX = 00000002h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212430" y="4600704"/>
            <a:ext cx="4288473" cy="99578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</a:t>
            </a:r>
            <a:r>
              <a:rPr lang="en-US" altLang="en-US" sz="1800" dirty="0" err="1"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,[arrayD+16]	; ??</a:t>
            </a:r>
            <a:endParaRPr lang="en-US" altLang="en-US" sz="2100" dirty="0">
              <a:latin typeface="+mn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Direct-Offset Operands</a:t>
            </a:r>
          </a:p>
        </p:txBody>
      </p:sp>
    </p:spTree>
    <p:extLst>
      <p:ext uri="{BB962C8B-B14F-4D97-AF65-F5344CB8AC3E}">
        <p14:creationId xmlns:p14="http://schemas.microsoft.com/office/powerpoint/2010/main" val="9095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3B6FB-65F3-5645-BF90-BDD6F884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35666-9F87-2E45-B358-BE77356D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968A9-54CF-6A41-9439-F342F257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C80772E-1EF6-4144-9C18-1F5E51E179F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03960" y="1676400"/>
            <a:ext cx="1027176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Write a program that rearranges the values of three 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doubleword</a:t>
            </a:r>
            <a:r>
              <a:rPr lang="en-US" altLang="en-US" sz="1800" dirty="0">
                <a:latin typeface="+mn-lt"/>
              </a:rPr>
              <a:t>  values in the following array as: </a:t>
            </a:r>
          </a:p>
          <a:p>
            <a:pPr lvl="1" eaLnBrk="1" hangingPunct="1">
              <a:spcBef>
                <a:spcPct val="50000"/>
              </a:spcBef>
              <a:buClrTx/>
              <a:buNone/>
            </a:pP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                                        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1,2,3   ----------</a:t>
            </a:r>
            <a:r>
              <a:rPr lang="en-US" altLang="en-US" sz="1800" dirty="0">
                <a:solidFill>
                  <a:srgbClr val="112EAC"/>
                </a:solidFill>
                <a:latin typeface="+mn-lt"/>
                <a:sym typeface="Wingdings"/>
              </a:rPr>
              <a:t>  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3, 1, 2.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data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arrayD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  <a:latin typeface="+mn-lt"/>
              </a:rPr>
              <a:t>DWORD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1,2,3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569720" y="4779990"/>
            <a:ext cx="95859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Step 2: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Exchange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 with the </a:t>
            </a:r>
            <a:r>
              <a:rPr lang="en-US" altLang="en-US" sz="1800" b="1" dirty="0">
                <a:latin typeface="+mn-lt"/>
              </a:rPr>
              <a:t>THIRD</a:t>
            </a:r>
            <a:r>
              <a:rPr lang="en-US" altLang="en-US" sz="1800" dirty="0">
                <a:latin typeface="+mn-lt"/>
              </a:rPr>
              <a:t> array value and copy the value in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 to the </a:t>
            </a:r>
            <a:r>
              <a:rPr lang="en-US" altLang="en-US" sz="1800" b="1" dirty="0">
                <a:latin typeface="+mn-lt"/>
              </a:rPr>
              <a:t>FIRST</a:t>
            </a:r>
            <a:r>
              <a:rPr lang="en-US" altLang="en-US" sz="1800" dirty="0">
                <a:latin typeface="+mn-lt"/>
              </a:rPr>
              <a:t> array position.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				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569720" y="3207705"/>
            <a:ext cx="91897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171450" indent="-1714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Step1: </a:t>
            </a:r>
            <a:r>
              <a:rPr lang="en-US" altLang="en-US" sz="1800" b="1" dirty="0">
                <a:latin typeface="+mn-lt"/>
              </a:rPr>
              <a:t>copy</a:t>
            </a:r>
            <a:r>
              <a:rPr lang="en-US" altLang="en-US" sz="1800" dirty="0">
                <a:latin typeface="+mn-lt"/>
              </a:rPr>
              <a:t> the </a:t>
            </a:r>
            <a:r>
              <a:rPr lang="en-US" altLang="en-US" sz="1800" b="1" dirty="0">
                <a:latin typeface="+mn-lt"/>
              </a:rPr>
              <a:t>FIRST</a:t>
            </a:r>
            <a:r>
              <a:rPr lang="en-US" altLang="en-US" sz="1800" dirty="0">
                <a:latin typeface="+mn-lt"/>
              </a:rPr>
              <a:t> value into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EAX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and </a:t>
            </a:r>
            <a:r>
              <a:rPr lang="en-US" altLang="en-US" sz="1800" b="1" dirty="0">
                <a:latin typeface="+mn-lt"/>
              </a:rPr>
              <a:t>exchange</a:t>
            </a:r>
            <a:r>
              <a:rPr lang="en-US" altLang="en-US" sz="1800" dirty="0">
                <a:latin typeface="+mn-lt"/>
              </a:rPr>
              <a:t> it with the value in </a:t>
            </a:r>
            <a:r>
              <a:rPr lang="en-US" altLang="en-US" sz="1800" b="1" dirty="0">
                <a:latin typeface="+mn-lt"/>
              </a:rPr>
              <a:t>the SECOND position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810000" y="5562645"/>
            <a:ext cx="2834640" cy="727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xchg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eax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,[arrayD+8</a:t>
            </a:r>
            <a:r>
              <a:rPr lang="en-US" altLang="en-US" sz="1800" dirty="0">
                <a:latin typeface="+mn-lt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mov  </a:t>
            </a:r>
            <a:r>
              <a:rPr lang="en-US" altLang="en-US" sz="1800" dirty="0" err="1">
                <a:latin typeface="+mn-lt"/>
              </a:rPr>
              <a:t>arrayD,eax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Direct-Offset Operands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0" y="3914725"/>
            <a:ext cx="5628629" cy="832684"/>
            <a:chOff x="3810000" y="3629915"/>
            <a:chExt cx="5628629" cy="832684"/>
          </a:xfrm>
        </p:grpSpPr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3810000" y="3695680"/>
              <a:ext cx="2834640" cy="7011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 dirty="0">
                  <a:latin typeface="+mn-lt"/>
                </a:rPr>
                <a:t>mov </a:t>
              </a:r>
              <a:r>
                <a:rPr lang="en-US" altLang="en-US" sz="1700" dirty="0" err="1">
                  <a:latin typeface="+mn-lt"/>
                </a:rPr>
                <a:t>eax</a:t>
              </a:r>
              <a:r>
                <a:rPr lang="en-US" altLang="en-US" sz="1700" dirty="0">
                  <a:latin typeface="+mn-lt"/>
                </a:rPr>
                <a:t>,  </a:t>
              </a:r>
              <a:r>
                <a:rPr lang="en-US" altLang="en-US" sz="1700" dirty="0" err="1">
                  <a:latin typeface="+mn-lt"/>
                </a:rPr>
                <a:t>arrayD</a:t>
              </a:r>
              <a:endParaRPr lang="en-US" altLang="en-US" sz="1700" dirty="0">
                <a:latin typeface="+mn-lt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 dirty="0" err="1">
                  <a:latin typeface="+mn-lt"/>
                </a:rPr>
                <a:t>xchg</a:t>
              </a:r>
              <a:r>
                <a:rPr lang="en-US" altLang="en-US" sz="1700" dirty="0">
                  <a:latin typeface="+mn-lt"/>
                </a:rPr>
                <a:t> </a:t>
              </a:r>
              <a:r>
                <a:rPr lang="en-US" altLang="en-US" sz="1700" dirty="0" err="1">
                  <a:latin typeface="+mn-lt"/>
                </a:rPr>
                <a:t>eax</a:t>
              </a:r>
              <a:r>
                <a:rPr lang="en-US" altLang="en-US" sz="1700" dirty="0">
                  <a:latin typeface="+mn-lt"/>
                </a:rPr>
                <a:t>, [</a:t>
              </a:r>
              <a:r>
                <a:rPr lang="en-US" altLang="en-US" sz="1700" dirty="0">
                  <a:solidFill>
                    <a:srgbClr val="112EAC"/>
                  </a:solidFill>
                  <a:latin typeface="+mn-lt"/>
                </a:rPr>
                <a:t>arrayD+4]</a:t>
              </a:r>
              <a:endParaRPr lang="en-US" altLang="en-US" sz="2100" dirty="0">
                <a:solidFill>
                  <a:srgbClr val="112EAC"/>
                </a:solidFill>
                <a:latin typeface="+mn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9349" y="3629915"/>
              <a:ext cx="1859280" cy="83268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7403" y="231503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6511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8909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DC4A2-BE58-5344-AB86-A1887C22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6336C-37DD-5946-916D-C6D0951C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34EFC-107B-1142-B6C2-366A1297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6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EABA3E1-8206-134C-A96E-4F08CD37D8B3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584960" y="1818939"/>
            <a:ext cx="7696200" cy="112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 dirty="0">
                <a:latin typeface="+mn-lt"/>
              </a:rPr>
              <a:t>We want to write a program that adds the following three bytes: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>
                <a:latin typeface="+mn-lt"/>
              </a:rPr>
              <a:t>		.</a:t>
            </a:r>
            <a:r>
              <a:rPr lang="en-US" altLang="en-US" sz="1700" dirty="0">
                <a:solidFill>
                  <a:srgbClr val="112EAC"/>
                </a:solidFill>
                <a:latin typeface="+mn-lt"/>
              </a:rPr>
              <a:t>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>
                <a:latin typeface="+mn-lt"/>
              </a:rPr>
              <a:t>	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myBytes</a:t>
            </a:r>
            <a:r>
              <a:rPr lang="en-US" altLang="en-US" sz="17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700" dirty="0">
                <a:latin typeface="+mn-lt"/>
              </a:rPr>
              <a:t>BYTE 80h,66h,0A5h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508760" y="3002281"/>
            <a:ext cx="7620000" cy="127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What is your evaluation of the following code?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   	mov </a:t>
            </a:r>
            <a:r>
              <a:rPr lang="en-US" altLang="en-US" sz="1800" dirty="0" err="1">
                <a:latin typeface="+mn-lt"/>
              </a:rPr>
              <a:t>al,myBytes</a:t>
            </a: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al,[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myBytes+1</a:t>
            </a:r>
            <a:r>
              <a:rPr lang="en-US" altLang="en-US" sz="1800" dirty="0">
                <a:latin typeface="+mn-lt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al,[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myBytes+2</a:t>
            </a:r>
            <a:r>
              <a:rPr lang="en-US" altLang="en-US" sz="1800" dirty="0">
                <a:latin typeface="+mn-lt"/>
              </a:rPr>
              <a:t>]</a:t>
            </a:r>
            <a:endParaRPr lang="en-US" alt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08760" y="4221481"/>
            <a:ext cx="7467600" cy="141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What is your evaluation of the following code?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   	</a:t>
            </a:r>
            <a:r>
              <a:rPr lang="en-US" altLang="en-US" sz="1800" dirty="0" err="1">
                <a:latin typeface="+mn-lt"/>
              </a:rPr>
              <a:t>movsx</a:t>
            </a:r>
            <a:r>
              <a:rPr lang="en-US" altLang="en-US" sz="1800" dirty="0">
                <a:latin typeface="+mn-lt"/>
              </a:rPr>
              <a:t> ax, </a:t>
            </a:r>
            <a:r>
              <a:rPr lang="en-US" altLang="en-US" sz="1800" dirty="0" err="1">
                <a:latin typeface="+mn-lt"/>
              </a:rPr>
              <a:t>myBytes</a:t>
            </a: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ax, 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myBytes+1</a:t>
            </a:r>
            <a:r>
              <a:rPr lang="en-US" altLang="en-US" sz="1800" dirty="0">
                <a:latin typeface="+mn-lt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ax, 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myBytes+2</a:t>
            </a:r>
            <a:r>
              <a:rPr lang="en-US" altLang="en-US" sz="1800" dirty="0">
                <a:latin typeface="+mn-lt"/>
              </a:rPr>
              <a:t>]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1508760" y="5669281"/>
            <a:ext cx="67056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>
                <a:latin typeface="+mn-lt"/>
              </a:rPr>
              <a:t>Any other possibilities?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Direct-Offset Operands</a:t>
            </a:r>
          </a:p>
        </p:txBody>
      </p:sp>
    </p:spTree>
    <p:extLst>
      <p:ext uri="{BB962C8B-B14F-4D97-AF65-F5344CB8AC3E}">
        <p14:creationId xmlns:p14="http://schemas.microsoft.com/office/powerpoint/2010/main" val="23878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21C7-823D-2541-B23F-5D6347D8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0F61C-1646-0242-A5CE-78B5C588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29889-55F5-BE4D-ABA7-C1B45EA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17028-5313-9B47-8A33-B0708777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211FBB-35FB-AB42-8199-20EE886FFD6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Operand Types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64920" y="1920240"/>
            <a:ext cx="4709160" cy="423672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FF0000"/>
                </a:solidFill>
              </a:rPr>
              <a:t>Immediate</a:t>
            </a:r>
            <a:r>
              <a:rPr lang="en-US" altLang="en-US" sz="1700" dirty="0"/>
              <a:t> – a constant integer (8, 16, or 32 bits)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700" b="1" u="sng" dirty="0">
                <a:solidFill>
                  <a:srgbClr val="00B050"/>
                </a:solidFill>
              </a:rPr>
              <a:t>value</a:t>
            </a:r>
            <a:r>
              <a:rPr lang="en-US" altLang="en-US" sz="1700" u="sng" dirty="0"/>
              <a:t> is </a:t>
            </a:r>
            <a:r>
              <a:rPr lang="en-US" altLang="en-US" sz="1700" b="1" u="sng" dirty="0"/>
              <a:t>encoded</a:t>
            </a:r>
            <a:r>
              <a:rPr lang="en-US" altLang="en-US" sz="1700" u="sng" dirty="0"/>
              <a:t> </a:t>
            </a:r>
            <a:r>
              <a:rPr lang="en-US" altLang="en-US" sz="1700" dirty="0"/>
              <a:t>within the instruction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FF0000"/>
                </a:solidFill>
              </a:rPr>
              <a:t>Register</a:t>
            </a:r>
            <a:r>
              <a:rPr lang="en-US" altLang="en-US" sz="1700" dirty="0"/>
              <a:t> – the name of a register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700" b="1" u="sng" dirty="0">
                <a:solidFill>
                  <a:srgbClr val="00B050"/>
                </a:solidFill>
              </a:rPr>
              <a:t>register name </a:t>
            </a:r>
            <a:r>
              <a:rPr lang="en-US" altLang="en-US" sz="1700" u="sng" dirty="0"/>
              <a:t>is </a:t>
            </a:r>
            <a:r>
              <a:rPr lang="en-US" altLang="en-US" sz="1700" b="1" u="sng" dirty="0"/>
              <a:t>converted</a:t>
            </a:r>
            <a:r>
              <a:rPr lang="en-US" altLang="en-US" sz="1700" u="sng" dirty="0"/>
              <a:t> to a number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FF0000"/>
                </a:solidFill>
              </a:rPr>
              <a:t>encoded</a:t>
            </a:r>
            <a:r>
              <a:rPr lang="en-US" altLang="en-US" sz="1700" dirty="0">
                <a:solidFill>
                  <a:srgbClr val="FF0000"/>
                </a:solidFill>
              </a:rPr>
              <a:t> within the instruction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FF0000"/>
                </a:solidFill>
              </a:rPr>
              <a:t>Memory</a:t>
            </a:r>
            <a:r>
              <a:rPr lang="en-US" altLang="en-US" sz="1700" dirty="0"/>
              <a:t> – reference to a location in memory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700" b="1" u="sng" dirty="0">
                <a:solidFill>
                  <a:srgbClr val="00B050"/>
                </a:solidFill>
              </a:rPr>
              <a:t>memory</a:t>
            </a:r>
            <a:r>
              <a:rPr lang="en-US" altLang="en-US" sz="1700" u="sng" dirty="0"/>
              <a:t> </a:t>
            </a:r>
            <a:r>
              <a:rPr lang="en-US" altLang="en-US" sz="1700" b="1" u="sng" dirty="0">
                <a:solidFill>
                  <a:srgbClr val="00B050"/>
                </a:solidFill>
              </a:rPr>
              <a:t>address</a:t>
            </a:r>
            <a:r>
              <a:rPr lang="en-US" altLang="en-US" sz="1700" u="sng" dirty="0"/>
              <a:t> is </a:t>
            </a:r>
            <a:r>
              <a:rPr lang="en-US" altLang="en-US" sz="1700" b="1" u="sng" dirty="0"/>
              <a:t>encoded</a:t>
            </a:r>
            <a:r>
              <a:rPr lang="en-US" altLang="en-US" sz="1700" u="sng" dirty="0"/>
              <a:t> </a:t>
            </a:r>
            <a:r>
              <a:rPr lang="en-US" altLang="en-US" sz="1700" dirty="0"/>
              <a:t>within the instruction, or a </a:t>
            </a:r>
            <a:r>
              <a:rPr lang="en-US" altLang="en-US" sz="1700" u="sng" dirty="0"/>
              <a:t>register holds the </a:t>
            </a:r>
            <a:r>
              <a:rPr lang="en-US" altLang="en-US" sz="1700" b="1" u="sng" dirty="0">
                <a:solidFill>
                  <a:srgbClr val="00B050"/>
                </a:solidFill>
              </a:rPr>
              <a:t>address</a:t>
            </a:r>
            <a:r>
              <a:rPr lang="en-US" altLang="en-US" sz="1700" dirty="0">
                <a:solidFill>
                  <a:srgbClr val="00B050"/>
                </a:solidFill>
              </a:rPr>
              <a:t> </a:t>
            </a:r>
            <a:r>
              <a:rPr lang="en-US" altLang="en-US" sz="1700" dirty="0"/>
              <a:t>of a memory location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59880" y="2476083"/>
            <a:ext cx="4846320" cy="2816156"/>
            <a:chOff x="6812280" y="2948523"/>
            <a:chExt cx="4846320" cy="2816156"/>
          </a:xfrm>
        </p:grpSpPr>
        <p:sp>
          <p:nvSpPr>
            <p:cNvPr id="3" name="Rectangle 2"/>
            <p:cNvSpPr/>
            <p:nvPr/>
          </p:nvSpPr>
          <p:spPr>
            <a:xfrm>
              <a:off x="6812280" y="3317855"/>
              <a:ext cx="4846320" cy="24468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cs-CZ" dirty="0"/>
                <a:t>00000000   .data</a:t>
              </a:r>
              <a:br>
                <a:rPr lang="cs-CZ" dirty="0"/>
              </a:br>
              <a:endParaRPr lang="cs-CZ" sz="900" dirty="0"/>
            </a:p>
            <a:p>
              <a:r>
                <a:rPr lang="cs-CZ" dirty="0"/>
                <a:t>00000000 </a:t>
              </a:r>
              <a:r>
                <a:rPr lang="cs-CZ" dirty="0">
                  <a:solidFill>
                    <a:srgbClr val="112EAC"/>
                  </a:solidFill>
                </a:rPr>
                <a:t>00000000</a:t>
              </a:r>
              <a:r>
                <a:rPr lang="cs-CZ" dirty="0"/>
                <a:t>  sum DWORD 0</a:t>
              </a:r>
              <a:br>
                <a:rPr lang="cs-CZ" dirty="0"/>
              </a:br>
              <a:endParaRPr lang="cs-CZ" sz="900" dirty="0"/>
            </a:p>
            <a:p>
              <a:r>
                <a:rPr lang="cs-CZ" dirty="0"/>
                <a:t>00000000   .</a:t>
              </a:r>
              <a:r>
                <a:rPr lang="cs-CZ" dirty="0" err="1"/>
                <a:t>code</a:t>
              </a:r>
              <a:endParaRPr lang="cs-CZ" dirty="0"/>
            </a:p>
            <a:p>
              <a:br>
                <a:rPr lang="cs-CZ" sz="900" dirty="0"/>
              </a:br>
              <a:r>
                <a:rPr lang="cs-CZ" dirty="0"/>
                <a:t>00000000   </a:t>
              </a:r>
              <a:r>
                <a:rPr lang="cs-CZ" dirty="0" err="1"/>
                <a:t>main</a:t>
              </a:r>
              <a:r>
                <a:rPr lang="cs-CZ" dirty="0"/>
                <a:t> </a:t>
              </a:r>
              <a:r>
                <a:rPr lang="cs-CZ" dirty="0" err="1"/>
                <a:t>proc</a:t>
              </a:r>
              <a:endParaRPr lang="cs-CZ" dirty="0"/>
            </a:p>
            <a:p>
              <a:r>
                <a:rPr lang="cs-CZ" dirty="0">
                  <a:solidFill>
                    <a:srgbClr val="222222"/>
                  </a:solidFill>
                </a:rPr>
                <a:t>00000000   </a:t>
              </a:r>
              <a:r>
                <a:rPr lang="cs-CZ" dirty="0">
                  <a:solidFill>
                    <a:srgbClr val="112EAC"/>
                  </a:solidFill>
                </a:rPr>
                <a:t>B8 00000008</a:t>
              </a:r>
              <a:r>
                <a:rPr lang="cs-CZ" dirty="0">
                  <a:solidFill>
                    <a:srgbClr val="222222"/>
                  </a:solidFill>
                </a:rPr>
                <a:t>        </a:t>
              </a:r>
              <a:r>
                <a:rPr lang="cs-CZ" dirty="0" err="1">
                  <a:solidFill>
                    <a:srgbClr val="222222"/>
                  </a:solidFill>
                </a:rPr>
                <a:t>mov</a:t>
              </a:r>
              <a:r>
                <a:rPr lang="cs-CZ" dirty="0">
                  <a:solidFill>
                    <a:srgbClr val="222222"/>
                  </a:solidFill>
                </a:rPr>
                <a:t> </a:t>
              </a:r>
              <a:r>
                <a:rPr lang="cs-CZ" dirty="0" err="1">
                  <a:solidFill>
                    <a:srgbClr val="222222"/>
                  </a:solidFill>
                </a:rPr>
                <a:t>eax</a:t>
              </a:r>
              <a:r>
                <a:rPr lang="cs-CZ" dirty="0">
                  <a:solidFill>
                    <a:srgbClr val="222222"/>
                  </a:solidFill>
                </a:rPr>
                <a:t>, 8   </a:t>
              </a:r>
              <a:br>
                <a:rPr lang="cs-CZ" dirty="0"/>
              </a:br>
              <a:r>
                <a:rPr lang="cs-CZ" dirty="0">
                  <a:solidFill>
                    <a:srgbClr val="222222"/>
                  </a:solidFill>
                </a:rPr>
                <a:t>00000005   </a:t>
              </a:r>
              <a:r>
                <a:rPr lang="cs-CZ" dirty="0">
                  <a:solidFill>
                    <a:srgbClr val="112EAC"/>
                  </a:solidFill>
                </a:rPr>
                <a:t>83 C0 04                </a:t>
              </a:r>
              <a:r>
                <a:rPr lang="cs-CZ" dirty="0" err="1">
                  <a:solidFill>
                    <a:srgbClr val="222222"/>
                  </a:solidFill>
                </a:rPr>
                <a:t>add</a:t>
              </a:r>
              <a:r>
                <a:rPr lang="cs-CZ" dirty="0">
                  <a:solidFill>
                    <a:srgbClr val="222222"/>
                  </a:solidFill>
                </a:rPr>
                <a:t>  </a:t>
              </a:r>
              <a:r>
                <a:rPr lang="cs-CZ" dirty="0" err="1">
                  <a:solidFill>
                    <a:srgbClr val="222222"/>
                  </a:solidFill>
                </a:rPr>
                <a:t>eax</a:t>
              </a:r>
              <a:r>
                <a:rPr lang="cs-CZ" dirty="0">
                  <a:solidFill>
                    <a:srgbClr val="222222"/>
                  </a:solidFill>
                </a:rPr>
                <a:t>, 4    </a:t>
              </a:r>
              <a:br>
                <a:rPr lang="cs-CZ" dirty="0"/>
              </a:br>
              <a:r>
                <a:rPr lang="cs-CZ" dirty="0">
                  <a:solidFill>
                    <a:srgbClr val="222222"/>
                  </a:solidFill>
                </a:rPr>
                <a:t>00000008   </a:t>
              </a:r>
              <a:r>
                <a:rPr lang="cs-CZ" dirty="0">
                  <a:solidFill>
                    <a:srgbClr val="112EAC"/>
                  </a:solidFill>
                </a:rPr>
                <a:t>A3 00000000 </a:t>
              </a:r>
              <a:r>
                <a:rPr lang="cs-CZ" dirty="0" err="1">
                  <a:solidFill>
                    <a:srgbClr val="112EAC"/>
                  </a:solidFill>
                </a:rPr>
                <a:t>R</a:t>
              </a:r>
              <a:r>
                <a:rPr lang="cs-CZ" dirty="0">
                  <a:solidFill>
                    <a:srgbClr val="112EAC"/>
                  </a:solidFill>
                </a:rPr>
                <a:t>     </a:t>
              </a:r>
              <a:r>
                <a:rPr lang="cs-CZ" dirty="0" err="1">
                  <a:solidFill>
                    <a:srgbClr val="222222"/>
                  </a:solidFill>
                </a:rPr>
                <a:t>mov</a:t>
              </a:r>
              <a:r>
                <a:rPr lang="cs-CZ" dirty="0">
                  <a:solidFill>
                    <a:srgbClr val="222222"/>
                  </a:solidFill>
                </a:rPr>
                <a:t> sum, </a:t>
              </a:r>
              <a:r>
                <a:rPr lang="cs-CZ" dirty="0" err="1">
                  <a:solidFill>
                    <a:srgbClr val="222222"/>
                  </a:solidFill>
                </a:rPr>
                <a:t>eax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12280" y="2948523"/>
              <a:ext cx="1163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Listing File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17480" y="4404360"/>
            <a:ext cx="24384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7997" y="4693920"/>
            <a:ext cx="357006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32520" y="3291840"/>
            <a:ext cx="47244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79BA8B7-3B84-6445-919B-1D381D2800D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95754" y="799930"/>
            <a:ext cx="9959926" cy="101338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300" dirty="0"/>
              <a:t>Data Transfer Instructions: </a:t>
            </a:r>
            <a:r>
              <a:rPr lang="en-US" altLang="en-US" sz="4400" dirty="0">
                <a:solidFill>
                  <a:srgbClr val="112EAC"/>
                </a:solidFill>
              </a:rPr>
              <a:t>Instruction</a:t>
            </a:r>
            <a:r>
              <a:rPr lang="en-US" altLang="en-US" sz="4400" dirty="0">
                <a:solidFill>
                  <a:schemeClr val="accent3"/>
                </a:solidFill>
              </a:rPr>
              <a:t> </a:t>
            </a:r>
            <a:r>
              <a:rPr lang="en-US" altLang="en-US" sz="4400" dirty="0">
                <a:solidFill>
                  <a:srgbClr val="C00000"/>
                </a:solidFill>
              </a:rPr>
              <a:t>Operand Notation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34787" y="1935233"/>
            <a:ext cx="8593797" cy="4130287"/>
            <a:chOff x="1837707" y="1935233"/>
            <a:chExt cx="8593797" cy="4130287"/>
          </a:xfrm>
        </p:grpSpPr>
        <p:pic>
          <p:nvPicPr>
            <p:cNvPr id="7173" name="Picture 10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706" y="1935233"/>
              <a:ext cx="8057798" cy="413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444802" y="2294310"/>
              <a:ext cx="7049718" cy="111947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802" y="3729277"/>
              <a:ext cx="4413198" cy="1119476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4802" y="4920404"/>
              <a:ext cx="7049718" cy="841078"/>
            </a:xfrm>
            <a:prstGeom prst="rect">
              <a:avLst/>
            </a:prstGeom>
            <a:noFill/>
            <a:ln w="158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2" name="Left Brace 1"/>
            <p:cNvSpPr/>
            <p:nvPr/>
          </p:nvSpPr>
          <p:spPr>
            <a:xfrm>
              <a:off x="1837707" y="2413157"/>
              <a:ext cx="533400" cy="11239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837707" y="3765272"/>
              <a:ext cx="533400" cy="10207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2115714" y="5772626"/>
              <a:ext cx="255393" cy="2512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1837707" y="5000998"/>
              <a:ext cx="533400" cy="6971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186508" y="2469530"/>
            <a:ext cx="166116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reg,mem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mem,imm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reg,imm</a:t>
            </a:r>
            <a:endParaRPr lang="en-US" sz="1600" b="1" dirty="0">
              <a:solidFill>
                <a:srgbClr val="112EA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508" y="3835370"/>
            <a:ext cx="1701776" cy="10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5148-CBDD-B84A-B270-8B1ABEEB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93F4-F1BA-4145-BDA0-C20C1812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to Register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Register to Memory , Vice versa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266F-E69A-A942-B84C-66AF001F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A4EA-F279-ED40-921F-3245977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40F1-0A70-3A42-AEEA-95812137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43CBC-7468-A84A-AD57-F1D845903343}"/>
              </a:ext>
            </a:extLst>
          </p:cNvPr>
          <p:cNvSpPr/>
          <p:nvPr/>
        </p:nvSpPr>
        <p:spPr>
          <a:xfrm>
            <a:off x="1847911" y="4786984"/>
            <a:ext cx="2340429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CFC2D-38F0-AD47-911D-920A293209D7}"/>
              </a:ext>
            </a:extLst>
          </p:cNvPr>
          <p:cNvSpPr/>
          <p:nvPr/>
        </p:nvSpPr>
        <p:spPr>
          <a:xfrm>
            <a:off x="8249697" y="4240404"/>
            <a:ext cx="3104103" cy="1768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E9EF3-6130-3442-9BA3-5031F17BF0E8}"/>
              </a:ext>
            </a:extLst>
          </p:cNvPr>
          <p:cNvSpPr/>
          <p:nvPr/>
        </p:nvSpPr>
        <p:spPr>
          <a:xfrm>
            <a:off x="8404609" y="4401179"/>
            <a:ext cx="1704870" cy="32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11C30-036B-A047-B58D-B260B8DDDFDF}"/>
              </a:ext>
            </a:extLst>
          </p:cNvPr>
          <p:cNvSpPr/>
          <p:nvPr/>
        </p:nvSpPr>
        <p:spPr>
          <a:xfrm>
            <a:off x="8404609" y="4833257"/>
            <a:ext cx="1704870" cy="32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08BB3-2B51-7741-99FF-B1C8EBB08B43}"/>
              </a:ext>
            </a:extLst>
          </p:cNvPr>
          <p:cNvSpPr/>
          <p:nvPr/>
        </p:nvSpPr>
        <p:spPr>
          <a:xfrm>
            <a:off x="8404609" y="5291416"/>
            <a:ext cx="1704870" cy="32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3A15B-6812-4A43-B971-8F68D58961B9}"/>
              </a:ext>
            </a:extLst>
          </p:cNvPr>
          <p:cNvSpPr/>
          <p:nvPr/>
        </p:nvSpPr>
        <p:spPr>
          <a:xfrm>
            <a:off x="6918635" y="4375098"/>
            <a:ext cx="1704870" cy="323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0011010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6763C-4970-294F-A9C5-EC4E3FE4EA8E}"/>
              </a:ext>
            </a:extLst>
          </p:cNvPr>
          <p:cNvSpPr/>
          <p:nvPr/>
        </p:nvSpPr>
        <p:spPr>
          <a:xfrm>
            <a:off x="6918635" y="4759928"/>
            <a:ext cx="1704870" cy="323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0011012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6252F-158C-8E4A-9D80-37D0562F5A40}"/>
              </a:ext>
            </a:extLst>
          </p:cNvPr>
          <p:cNvSpPr/>
          <p:nvPr/>
        </p:nvSpPr>
        <p:spPr>
          <a:xfrm>
            <a:off x="6905730" y="5213830"/>
            <a:ext cx="1704870" cy="323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0011014</a:t>
            </a:r>
          </a:p>
        </p:txBody>
      </p:sp>
    </p:spTree>
    <p:extLst>
      <p:ext uri="{BB962C8B-B14F-4D97-AF65-F5344CB8AC3E}">
        <p14:creationId xmlns:p14="http://schemas.microsoft.com/office/powerpoint/2010/main" val="321828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1C46-61DF-644A-98BF-3CA48D8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variables in VS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C976-78AB-9045-BAFA-6C16F9C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F4D6-1EF9-2946-9F71-195BE83F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D181-9BB9-7744-AA6F-C07D6882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0421A2-18DA-AD4E-9904-63CBE913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764D0-1478-4342-B6DA-5A51A35AFEF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 Memory Operands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876866"/>
            <a:ext cx="9464040" cy="4249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 A </a:t>
            </a:r>
            <a:r>
              <a:rPr lang="en-US" altLang="en-US" b="1" dirty="0"/>
              <a:t>direct memory operand </a:t>
            </a:r>
            <a:r>
              <a:rPr lang="en-US" altLang="en-US" dirty="0"/>
              <a:t>is </a:t>
            </a:r>
            <a:r>
              <a:rPr lang="en-US" altLang="en-US" u="sng" dirty="0"/>
              <a:t>a named reference to storage in memory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417320" y="2482856"/>
            <a:ext cx="6858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Courier New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var1</a:t>
            </a:r>
            <a:r>
              <a:rPr lang="en-US" altLang="en-US" sz="1800" dirty="0">
                <a:latin typeface="Courier New" charset="0"/>
              </a:rPr>
              <a:t>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al,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var1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 </a:t>
            </a:r>
            <a:r>
              <a:rPr lang="en-US" altLang="en-US" sz="1800" dirty="0">
                <a:latin typeface="Courier New" charset="0"/>
              </a:rPr>
              <a:t>   ; AL = 10h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33646" y="4311656"/>
            <a:ext cx="3409908" cy="1300650"/>
            <a:chOff x="2857500" y="4568805"/>
            <a:chExt cx="3409908" cy="1300650"/>
          </a:xfrm>
        </p:grpSpPr>
        <p:sp>
          <p:nvSpPr>
            <p:cNvPr id="3" name="Rectangle 2"/>
            <p:cNvSpPr/>
            <p:nvPr/>
          </p:nvSpPr>
          <p:spPr>
            <a:xfrm>
              <a:off x="2857500" y="4568805"/>
              <a:ext cx="3409908" cy="307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dirty="0">
                  <a:latin typeface="Courier New" charset="0"/>
                </a:rPr>
                <a:t>mov al,[</a:t>
              </a:r>
              <a:r>
                <a:rPr lang="en-US" altLang="en-US" b="1" dirty="0">
                  <a:solidFill>
                    <a:srgbClr val="112EAC"/>
                  </a:solidFill>
                  <a:latin typeface="Courier New" charset="0"/>
                </a:rPr>
                <a:t>var1</a:t>
              </a:r>
              <a:r>
                <a:rPr lang="en-US" altLang="en-US" dirty="0">
                  <a:latin typeface="Courier New" charset="0"/>
                </a:rPr>
                <a:t>]	; AL = 10h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4221480" y="4855037"/>
              <a:ext cx="0" cy="533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329940" y="5388442"/>
              <a:ext cx="1752600" cy="48101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300" b="1" dirty="0">
                  <a:solidFill>
                    <a:srgbClr val="00B050"/>
                  </a:solidFill>
                </a:rPr>
                <a:t>alternate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0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764D0-1478-4342-B6DA-5A51A35AFEF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 Memory Operands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876866"/>
            <a:ext cx="9464040" cy="4249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 The </a:t>
            </a:r>
            <a:r>
              <a:rPr lang="en-US" altLang="en-US" b="1" dirty="0"/>
              <a:t>named reference (label) </a:t>
            </a:r>
            <a:r>
              <a:rPr lang="en-US" altLang="en-US" dirty="0"/>
              <a:t>is automatically </a:t>
            </a:r>
            <a:r>
              <a:rPr lang="en-US" altLang="en-US" sz="2800" u="sng" dirty="0">
                <a:solidFill>
                  <a:srgbClr val="112EAC"/>
                </a:solidFill>
              </a:rPr>
              <a:t>dereferenced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4422" y="25138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F2A2B"/>
                </a:solidFill>
                <a:latin typeface="Helvetica" charset="0"/>
              </a:rPr>
              <a:t>.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data</a:t>
            </a:r>
          </a:p>
          <a:p>
            <a:r>
              <a:rPr lang="en-US" b="1" dirty="0">
                <a:solidFill>
                  <a:srgbClr val="112EAC"/>
                </a:solidFill>
                <a:latin typeface="Helvetica" charset="0"/>
              </a:rPr>
              <a:t>var1</a:t>
            </a:r>
            <a:r>
              <a:rPr lang="en-US" b="1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BYTE</a:t>
            </a:r>
            <a:r>
              <a:rPr lang="en-US" b="1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10h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2361" y="3244023"/>
            <a:ext cx="678686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Suppose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var1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were located at offset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10400h. </a:t>
            </a:r>
          </a:p>
          <a:p>
            <a:pPr marL="285750" indent="-285750">
              <a:lnSpc>
                <a:spcPct val="12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The following instruction </a:t>
            </a:r>
            <a:r>
              <a:rPr lang="en-US" dirty="0">
                <a:solidFill>
                  <a:srgbClr val="2F2A2B"/>
                </a:solidFill>
              </a:rPr>
              <a:t>copies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its </a:t>
            </a:r>
            <a:r>
              <a:rPr lang="en-US" b="1" u="sng" dirty="0">
                <a:solidFill>
                  <a:srgbClr val="112EAC"/>
                </a:solidFill>
                <a:latin typeface="Helvetica" charset="0"/>
              </a:rPr>
              <a:t>value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into the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AL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register:</a:t>
            </a:r>
          </a:p>
          <a:p>
            <a:endParaRPr lang="en-US" dirty="0">
              <a:solidFill>
                <a:srgbClr val="2F2A2B"/>
              </a:solidFill>
              <a:latin typeface="Helvetica" charset="0"/>
            </a:endParaRPr>
          </a:p>
          <a:p>
            <a:pPr algn="ctr"/>
            <a:r>
              <a:rPr lang="en-US" b="1" dirty="0">
                <a:solidFill>
                  <a:srgbClr val="2F2A2B"/>
                </a:solidFill>
                <a:latin typeface="Helvetica" charset="0"/>
              </a:rPr>
              <a:t>mov al,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var1</a:t>
            </a:r>
            <a:endParaRPr lang="en-US" b="1" dirty="0">
              <a:solidFill>
                <a:srgbClr val="112EAC"/>
              </a:solidFill>
              <a:effectLst/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029" y="4788269"/>
            <a:ext cx="6319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It would be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assembled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into the following machine instruction:</a:t>
            </a:r>
          </a:p>
          <a:p>
            <a:r>
              <a:rPr lang="en-US" dirty="0">
                <a:solidFill>
                  <a:srgbClr val="C00000"/>
                </a:solidFill>
                <a:latin typeface="Helvetica" charset="0"/>
              </a:rPr>
              <a:t>                               A0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00010400</a:t>
            </a:r>
            <a:endParaRPr lang="en-US" dirty="0">
              <a:solidFill>
                <a:srgbClr val="00B05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17649</TotalTime>
  <Words>2087</Words>
  <Application>Microsoft Macintosh PowerPoint</Application>
  <PresentationFormat>Widescreen</PresentationFormat>
  <Paragraphs>394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Garamond</vt:lpstr>
      <vt:lpstr>Helvetica</vt:lpstr>
      <vt:lpstr>Times New Roman</vt:lpstr>
      <vt:lpstr>Wingdings</vt:lpstr>
      <vt:lpstr>Office Theme</vt:lpstr>
      <vt:lpstr>VISIO</vt:lpstr>
      <vt:lpstr>CSC 3210 Computer Organization and  Programming</vt:lpstr>
      <vt:lpstr>Outline</vt:lpstr>
      <vt:lpstr>Data Transfer Instructions</vt:lpstr>
      <vt:lpstr>Data Transfer Instructions: Operand Types</vt:lpstr>
      <vt:lpstr>Data Transfer Instructions: Instruction Operand Notation</vt:lpstr>
      <vt:lpstr>Data Transfer Instructions </vt:lpstr>
      <vt:lpstr>How to see variables in VS</vt:lpstr>
      <vt:lpstr>Data Transfer Instructions: Direct Memory Operands</vt:lpstr>
      <vt:lpstr>Data Transfer Instructions: Direct Memory Operands</vt:lpstr>
      <vt:lpstr>Data Transfer Instructions: Direct Memory Operands</vt:lpstr>
      <vt:lpstr>Data Transfer Instructions: MOV Instruction</vt:lpstr>
      <vt:lpstr>Data Transfer Instructions: MOV Instruction</vt:lpstr>
      <vt:lpstr>Data Transfer Instructions: MOV Instruction</vt:lpstr>
      <vt:lpstr>Data Transfer Instructions: MOV Instruction</vt:lpstr>
      <vt:lpstr>Data Transfer Instructions: Zero &amp; Sign Extension</vt:lpstr>
      <vt:lpstr>PowerPoint Presentation</vt:lpstr>
      <vt:lpstr>Data Transfer Instructions: Zero &amp; Sign Extension</vt:lpstr>
      <vt:lpstr>PowerPoint Presentation</vt:lpstr>
      <vt:lpstr>Data Transfer Instructions: Zero &amp; Sign Extension</vt:lpstr>
      <vt:lpstr>Data Transfer Instructions: Zero Extension (MOVZX )</vt:lpstr>
      <vt:lpstr>PowerPoint Presentation</vt:lpstr>
      <vt:lpstr>Data Transfer Instructions: Zero Extension (MOVZX )</vt:lpstr>
      <vt:lpstr>Data Transfer Instructions: Sign Extension (MOVSX )</vt:lpstr>
      <vt:lpstr>Data Transfer Instructions: Sign Extension (MOVSX )</vt:lpstr>
      <vt:lpstr>Data Transfer Instructions: Zero &amp; Sign Extension</vt:lpstr>
      <vt:lpstr>PowerPoint Presentation</vt:lpstr>
      <vt:lpstr>Data Transfer Instructions: XCHG Instruction</vt:lpstr>
      <vt:lpstr>PowerPoint Presentation</vt:lpstr>
      <vt:lpstr>PowerPoint Presentation</vt:lpstr>
      <vt:lpstr>Data Transfer Instructions: XCHG Instruction</vt:lpstr>
      <vt:lpstr>Data Transfer Instructions: Direct-Offset Operands</vt:lpstr>
      <vt:lpstr>Data Transfer Instructions: Direct-Offset Operands</vt:lpstr>
      <vt:lpstr>PowerPoint Presentation</vt:lpstr>
      <vt:lpstr>Data Transfer Instructions: Direct-Offset Operands</vt:lpstr>
      <vt:lpstr>PowerPoint Presentation</vt:lpstr>
      <vt:lpstr>Data Transfer Instructions: Direct-Offset Operands</vt:lpstr>
      <vt:lpstr>PowerPoint Presentation</vt:lpstr>
      <vt:lpstr>Data Transfer Instructions: Direct-Offset Operands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Microsoft Office User</cp:lastModifiedBy>
  <cp:revision>136</cp:revision>
  <dcterms:created xsi:type="dcterms:W3CDTF">2020-12-18T04:27:11Z</dcterms:created>
  <dcterms:modified xsi:type="dcterms:W3CDTF">2022-02-15T15:44:30Z</dcterms:modified>
</cp:coreProperties>
</file>