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708" r:id="rId1"/>
  </p:sldMasterIdLst>
  <p:notesMasterIdLst>
    <p:notesMasterId r:id="rId57"/>
  </p:notesMasterIdLst>
  <p:sldIdLst>
    <p:sldId id="257" r:id="rId2"/>
    <p:sldId id="258" r:id="rId3"/>
    <p:sldId id="263" r:id="rId4"/>
    <p:sldId id="261" r:id="rId5"/>
    <p:sldId id="264" r:id="rId6"/>
    <p:sldId id="262" r:id="rId7"/>
    <p:sldId id="391" r:id="rId8"/>
    <p:sldId id="384" r:id="rId9"/>
    <p:sldId id="324" r:id="rId10"/>
    <p:sldId id="265" r:id="rId11"/>
    <p:sldId id="385" r:id="rId12"/>
    <p:sldId id="370" r:id="rId13"/>
    <p:sldId id="319" r:id="rId14"/>
    <p:sldId id="266" r:id="rId15"/>
    <p:sldId id="325" r:id="rId16"/>
    <p:sldId id="267" r:id="rId17"/>
    <p:sldId id="320" r:id="rId18"/>
    <p:sldId id="362" r:id="rId19"/>
    <p:sldId id="326" r:id="rId20"/>
    <p:sldId id="268" r:id="rId21"/>
    <p:sldId id="321" r:id="rId22"/>
    <p:sldId id="363" r:id="rId23"/>
    <p:sldId id="269" r:id="rId24"/>
    <p:sldId id="327" r:id="rId25"/>
    <p:sldId id="270" r:id="rId26"/>
    <p:sldId id="386" r:id="rId27"/>
    <p:sldId id="364" r:id="rId28"/>
    <p:sldId id="322" r:id="rId29"/>
    <p:sldId id="365" r:id="rId30"/>
    <p:sldId id="328" r:id="rId31"/>
    <p:sldId id="271" r:id="rId32"/>
    <p:sldId id="366" r:id="rId33"/>
    <p:sldId id="323" r:id="rId34"/>
    <p:sldId id="272" r:id="rId35"/>
    <p:sldId id="329" r:id="rId36"/>
    <p:sldId id="273" r:id="rId37"/>
    <p:sldId id="387" r:id="rId38"/>
    <p:sldId id="274" r:id="rId39"/>
    <p:sldId id="275" r:id="rId40"/>
    <p:sldId id="330" r:id="rId41"/>
    <p:sldId id="332" r:id="rId42"/>
    <p:sldId id="292" r:id="rId43"/>
    <p:sldId id="293" r:id="rId44"/>
    <p:sldId id="389" r:id="rId45"/>
    <p:sldId id="367" r:id="rId46"/>
    <p:sldId id="295" r:id="rId47"/>
    <p:sldId id="343" r:id="rId48"/>
    <p:sldId id="333" r:id="rId49"/>
    <p:sldId id="296" r:id="rId50"/>
    <p:sldId id="297" r:id="rId51"/>
    <p:sldId id="334" r:id="rId52"/>
    <p:sldId id="298" r:id="rId53"/>
    <p:sldId id="368" r:id="rId54"/>
    <p:sldId id="346" r:id="rId55"/>
    <p:sldId id="36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sa,Awad" initials="M" lastIdx="1" clrIdx="0"/>
  <p:cmAuthor id="2" name="Awad Mussa" initials="AM" lastIdx="1" clrIdx="1"/>
  <p:cmAuthor id="3" name="Awad Mussa" initials="AM [2]" lastIdx="1" clrIdx="2"/>
  <p:cmAuthor id="4" name="Awad Mussa" initials="AM [3]"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5"/>
    <p:restoredTop sz="90812"/>
  </p:normalViewPr>
  <p:slideViewPr>
    <p:cSldViewPr snapToGrid="0" snapToObjects="1">
      <p:cViewPr varScale="1">
        <p:scale>
          <a:sx n="114" d="100"/>
          <a:sy n="114" d="100"/>
        </p:scale>
        <p:origin x="1360"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2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552B0-EE81-2E4A-8E17-0C28CC23E95E}"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3F87D-E088-4C49-9C96-AD1022634A04}" type="slidenum">
              <a:rPr lang="en-US" smtClean="0"/>
              <a:t>‹#›</a:t>
            </a:fld>
            <a:endParaRPr lang="en-US"/>
          </a:p>
        </p:txBody>
      </p:sp>
    </p:spTree>
    <p:extLst>
      <p:ext uri="{BB962C8B-B14F-4D97-AF65-F5344CB8AC3E}">
        <p14:creationId xmlns:p14="http://schemas.microsoft.com/office/powerpoint/2010/main" val="95582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2</a:t>
            </a:fld>
            <a:endParaRPr lang="en-US"/>
          </a:p>
        </p:txBody>
      </p:sp>
    </p:spTree>
    <p:extLst>
      <p:ext uri="{BB962C8B-B14F-4D97-AF65-F5344CB8AC3E}">
        <p14:creationId xmlns:p14="http://schemas.microsoft.com/office/powerpoint/2010/main" val="64663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50</a:t>
            </a:fld>
            <a:endParaRPr lang="en-US"/>
          </a:p>
        </p:txBody>
      </p:sp>
    </p:spTree>
    <p:extLst>
      <p:ext uri="{BB962C8B-B14F-4D97-AF65-F5344CB8AC3E}">
        <p14:creationId xmlns:p14="http://schemas.microsoft.com/office/powerpoint/2010/main" val="152667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Sec09 Apr04</a:t>
            </a:r>
          </a:p>
        </p:txBody>
      </p:sp>
      <p:sp>
        <p:nvSpPr>
          <p:cNvPr id="4" name="Slide Number Placeholder 3"/>
          <p:cNvSpPr>
            <a:spLocks noGrp="1"/>
          </p:cNvSpPr>
          <p:nvPr>
            <p:ph type="sldNum" sz="quarter" idx="10"/>
          </p:nvPr>
        </p:nvSpPr>
        <p:spPr/>
        <p:txBody>
          <a:bodyPr/>
          <a:lstStyle/>
          <a:p>
            <a:fld id="{3973F87D-E088-4C49-9C96-AD1022634A04}" type="slidenum">
              <a:rPr lang="en-US" smtClean="0"/>
              <a:t>52</a:t>
            </a:fld>
            <a:endParaRPr lang="en-US"/>
          </a:p>
        </p:txBody>
      </p:sp>
    </p:spTree>
    <p:extLst>
      <p:ext uri="{BB962C8B-B14F-4D97-AF65-F5344CB8AC3E}">
        <p14:creationId xmlns:p14="http://schemas.microsoft.com/office/powerpoint/2010/main" val="209254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www.c-jump.com</a:t>
            </a:r>
            <a:r>
              <a:rPr lang="en-US" dirty="0"/>
              <a:t>/CIS77/</a:t>
            </a:r>
            <a:r>
              <a:rPr lang="en-US" dirty="0" err="1"/>
              <a:t>MLabs</a:t>
            </a:r>
            <a:r>
              <a:rPr lang="en-US" dirty="0"/>
              <a:t>/M11arithmetic/lecture.html#M11_0060_imul_instruction</a:t>
            </a:r>
          </a:p>
        </p:txBody>
      </p:sp>
      <p:sp>
        <p:nvSpPr>
          <p:cNvPr id="4" name="Slide Number Placeholder 3"/>
          <p:cNvSpPr>
            <a:spLocks noGrp="1"/>
          </p:cNvSpPr>
          <p:nvPr>
            <p:ph type="sldNum" sz="quarter" idx="10"/>
          </p:nvPr>
        </p:nvSpPr>
        <p:spPr/>
        <p:txBody>
          <a:bodyPr/>
          <a:lstStyle/>
          <a:p>
            <a:fld id="{3973F87D-E088-4C49-9C96-AD1022634A04}" type="slidenum">
              <a:rPr lang="en-US" smtClean="0"/>
              <a:t>53</a:t>
            </a:fld>
            <a:endParaRPr lang="en-US"/>
          </a:p>
        </p:txBody>
      </p:sp>
    </p:spTree>
    <p:extLst>
      <p:ext uri="{BB962C8B-B14F-4D97-AF65-F5344CB8AC3E}">
        <p14:creationId xmlns:p14="http://schemas.microsoft.com/office/powerpoint/2010/main" val="102446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www.c-jump.com</a:t>
            </a:r>
            <a:r>
              <a:rPr lang="en-US" dirty="0"/>
              <a:t>/CIS77/</a:t>
            </a:r>
            <a:r>
              <a:rPr lang="en-US" dirty="0" err="1"/>
              <a:t>MLabs</a:t>
            </a:r>
            <a:r>
              <a:rPr lang="en-US" dirty="0"/>
              <a:t>/M11arithmetic/lecture.html#M11_0060_imul_instruction</a:t>
            </a:r>
          </a:p>
        </p:txBody>
      </p:sp>
      <p:sp>
        <p:nvSpPr>
          <p:cNvPr id="4" name="Slide Number Placeholder 3"/>
          <p:cNvSpPr>
            <a:spLocks noGrp="1"/>
          </p:cNvSpPr>
          <p:nvPr>
            <p:ph type="sldNum" sz="quarter" idx="10"/>
          </p:nvPr>
        </p:nvSpPr>
        <p:spPr/>
        <p:txBody>
          <a:bodyPr/>
          <a:lstStyle/>
          <a:p>
            <a:fld id="{3973F87D-E088-4C49-9C96-AD1022634A04}" type="slidenum">
              <a:rPr lang="en-US" smtClean="0"/>
              <a:t>54</a:t>
            </a:fld>
            <a:endParaRPr lang="en-US"/>
          </a:p>
        </p:txBody>
      </p:sp>
    </p:spTree>
    <p:extLst>
      <p:ext uri="{BB962C8B-B14F-4D97-AF65-F5344CB8AC3E}">
        <p14:creationId xmlns:p14="http://schemas.microsoft.com/office/powerpoint/2010/main" val="37469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73F87D-E088-4C49-9C96-AD1022634A04}" type="slidenum">
              <a:rPr lang="en-US" smtClean="0"/>
              <a:t>3</a:t>
            </a:fld>
            <a:endParaRPr lang="en-US"/>
          </a:p>
        </p:txBody>
      </p:sp>
    </p:spTree>
    <p:extLst>
      <p:ext uri="{BB962C8B-B14F-4D97-AF65-F5344CB8AC3E}">
        <p14:creationId xmlns:p14="http://schemas.microsoft.com/office/powerpoint/2010/main" val="25582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  10110000</a:t>
            </a:r>
          </a:p>
        </p:txBody>
      </p:sp>
      <p:sp>
        <p:nvSpPr>
          <p:cNvPr id="4" name="Slide Number Placeholder 3"/>
          <p:cNvSpPr>
            <a:spLocks noGrp="1"/>
          </p:cNvSpPr>
          <p:nvPr>
            <p:ph type="sldNum" sz="quarter" idx="10"/>
          </p:nvPr>
        </p:nvSpPr>
        <p:spPr/>
        <p:txBody>
          <a:bodyPr/>
          <a:lstStyle/>
          <a:p>
            <a:fld id="{3973F87D-E088-4C49-9C96-AD1022634A04}" type="slidenum">
              <a:rPr lang="en-US" smtClean="0"/>
              <a:t>22</a:t>
            </a:fld>
            <a:endParaRPr lang="en-US"/>
          </a:p>
        </p:txBody>
      </p:sp>
    </p:spTree>
    <p:extLst>
      <p:ext uri="{BB962C8B-B14F-4D97-AF65-F5344CB8AC3E}">
        <p14:creationId xmlns:p14="http://schemas.microsoft.com/office/powerpoint/2010/main" val="140640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  10110000</a:t>
            </a:r>
          </a:p>
        </p:txBody>
      </p:sp>
      <p:sp>
        <p:nvSpPr>
          <p:cNvPr id="4" name="Slide Number Placeholder 3"/>
          <p:cNvSpPr>
            <a:spLocks noGrp="1"/>
          </p:cNvSpPr>
          <p:nvPr>
            <p:ph type="sldNum" sz="quarter" idx="10"/>
          </p:nvPr>
        </p:nvSpPr>
        <p:spPr/>
        <p:txBody>
          <a:bodyPr/>
          <a:lstStyle/>
          <a:p>
            <a:fld id="{3973F87D-E088-4C49-9C96-AD1022634A04}" type="slidenum">
              <a:rPr lang="en-US" smtClean="0"/>
              <a:t>23</a:t>
            </a:fld>
            <a:endParaRPr lang="en-US"/>
          </a:p>
        </p:txBody>
      </p:sp>
    </p:spTree>
    <p:extLst>
      <p:ext uri="{BB962C8B-B14F-4D97-AF65-F5344CB8AC3E}">
        <p14:creationId xmlns:p14="http://schemas.microsoft.com/office/powerpoint/2010/main" val="26729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73F87D-E088-4C49-9C96-AD1022634A04}" type="slidenum">
              <a:rPr lang="en-US" smtClean="0"/>
              <a:t>42</a:t>
            </a:fld>
            <a:endParaRPr lang="en-US"/>
          </a:p>
        </p:txBody>
      </p:sp>
    </p:spTree>
    <p:extLst>
      <p:ext uri="{BB962C8B-B14F-4D97-AF65-F5344CB8AC3E}">
        <p14:creationId xmlns:p14="http://schemas.microsoft.com/office/powerpoint/2010/main" val="197443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EDX: The Data Register</a:t>
            </a:r>
          </a:p>
          <a:p>
            <a:r>
              <a:rPr lang="en-US" sz="1200" b="0" i="0" kern="1200" dirty="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endParaRPr lang="en-US" dirty="0"/>
          </a:p>
          <a:p>
            <a:r>
              <a:rPr lang="en-US" sz="1200" b="0" i="0" kern="1200" dirty="0">
                <a:solidFill>
                  <a:schemeClr val="tx1"/>
                </a:solidFill>
                <a:effectLst/>
                <a:latin typeface="+mn-lt"/>
                <a:ea typeface="+mn-ea"/>
                <a:cs typeface="+mn-cs"/>
              </a:rPr>
              <a:t>EAX - All major calculations take place in EAX, making it similar to a dedicated accumulator register.</a:t>
            </a:r>
          </a:p>
          <a:p>
            <a:r>
              <a:rPr lang="en-US" sz="1200" b="0" i="0" kern="1200" dirty="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sz="1200" b="0" i="0" kern="1200" dirty="0">
                <a:solidFill>
                  <a:schemeClr val="tx1"/>
                </a:solidFill>
                <a:effectLst/>
                <a:latin typeface="+mn-lt"/>
                <a:ea typeface="+mn-ea"/>
                <a:cs typeface="+mn-cs"/>
              </a:rPr>
              <a:t>ECX - Like the variable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high-level languages, the count register is the universal loop counter.</a:t>
            </a:r>
          </a:p>
          <a:p>
            <a:r>
              <a:rPr lang="en-US" sz="1200" b="0" i="0" kern="1200" dirty="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sz="1200" b="0" i="0" kern="1200" dirty="0">
                <a:solidFill>
                  <a:schemeClr val="tx1"/>
                </a:solidFill>
                <a:effectLst/>
                <a:latin typeface="+mn-lt"/>
                <a:ea typeface="+mn-ea"/>
                <a:cs typeface="+mn-cs"/>
              </a:rPr>
              <a:t>ESI - In loops that process data, the source index holds the location of the input data stream. Like the destination index, EDI has a convenient one-byte instruction for loading data out of memory into the accumulator.</a:t>
            </a:r>
          </a:p>
          <a:p>
            <a:r>
              <a:rPr lang="en-US" sz="1200" b="0" i="0" kern="1200" dirty="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sz="1200" b="0" i="0" kern="1200" dirty="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sz="1200" b="0" i="0" kern="1200" dirty="0">
                <a:solidFill>
                  <a:schemeClr val="tx1"/>
                </a:solidFill>
                <a:effectLst/>
                <a:latin typeface="+mn-lt"/>
                <a:ea typeface="+mn-ea"/>
                <a:cs typeface="+mn-cs"/>
              </a:rPr>
              <a:t>EBX - In 16-bit mode, the base register was useful as a pointer. Now it is completely free for extra storage space.</a:t>
            </a:r>
          </a:p>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44</a:t>
            </a:fld>
            <a:endParaRPr lang="en-US"/>
          </a:p>
        </p:txBody>
      </p:sp>
    </p:spTree>
    <p:extLst>
      <p:ext uri="{BB962C8B-B14F-4D97-AF65-F5344CB8AC3E}">
        <p14:creationId xmlns:p14="http://schemas.microsoft.com/office/powerpoint/2010/main" val="21747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EDX: The Data Register</a:t>
            </a:r>
          </a:p>
          <a:p>
            <a:r>
              <a:rPr lang="en-US" sz="1200" b="0" i="0" kern="1200" dirty="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endParaRPr lang="en-US" dirty="0"/>
          </a:p>
          <a:p>
            <a:r>
              <a:rPr lang="en-US" sz="1200" b="0" i="0" kern="1200" dirty="0">
                <a:solidFill>
                  <a:schemeClr val="tx1"/>
                </a:solidFill>
                <a:effectLst/>
                <a:latin typeface="+mn-lt"/>
                <a:ea typeface="+mn-ea"/>
                <a:cs typeface="+mn-cs"/>
              </a:rPr>
              <a:t>EAX - All major calculations take place in EAX, making it similar to a dedicated accumulator register.</a:t>
            </a:r>
          </a:p>
          <a:p>
            <a:r>
              <a:rPr lang="en-US" sz="1200" b="0" i="0" kern="1200" dirty="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sz="1200" b="0" i="0" kern="1200" dirty="0">
                <a:solidFill>
                  <a:schemeClr val="tx1"/>
                </a:solidFill>
                <a:effectLst/>
                <a:latin typeface="+mn-lt"/>
                <a:ea typeface="+mn-ea"/>
                <a:cs typeface="+mn-cs"/>
              </a:rPr>
              <a:t>ECX - Like the variable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in high-level languages, the count register is the universal loop counter.</a:t>
            </a:r>
          </a:p>
          <a:p>
            <a:r>
              <a:rPr lang="en-US" sz="1200" b="0" i="0" kern="1200" dirty="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sz="1200" b="0" i="0" kern="1200" dirty="0">
                <a:solidFill>
                  <a:schemeClr val="tx1"/>
                </a:solidFill>
                <a:effectLst/>
                <a:latin typeface="+mn-lt"/>
                <a:ea typeface="+mn-ea"/>
                <a:cs typeface="+mn-cs"/>
              </a:rPr>
              <a:t>ESI - In loops that process data, the source index holds the location of the input data stream. Like the destination index, EDI has a convenient one-byte instruction for loading data out of memory into the accumulator.</a:t>
            </a:r>
          </a:p>
          <a:p>
            <a:r>
              <a:rPr lang="en-US" sz="1200" b="0" i="0" kern="1200" dirty="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sz="1200" b="0" i="0" kern="1200" dirty="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sz="1200" b="0" i="0" kern="1200" dirty="0">
                <a:solidFill>
                  <a:schemeClr val="tx1"/>
                </a:solidFill>
                <a:effectLst/>
                <a:latin typeface="+mn-lt"/>
                <a:ea typeface="+mn-ea"/>
                <a:cs typeface="+mn-cs"/>
              </a:rPr>
              <a:t>EBX - In 16-bit mode, the base register was useful as a pointer. Now it is completely free for extra storage space.</a:t>
            </a:r>
          </a:p>
          <a:p>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46</a:t>
            </a:fld>
            <a:endParaRPr lang="en-US"/>
          </a:p>
        </p:txBody>
      </p:sp>
    </p:spTree>
    <p:extLst>
      <p:ext uri="{BB962C8B-B14F-4D97-AF65-F5344CB8AC3E}">
        <p14:creationId xmlns:p14="http://schemas.microsoft.com/office/powerpoint/2010/main" val="10997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 Oct-24,9:30am</a:t>
            </a:r>
          </a:p>
          <a:p>
            <a:r>
              <a:rPr lang="en-US" dirty="0"/>
              <a:t>Sec06,</a:t>
            </a:r>
            <a:r>
              <a:rPr lang="en-US" baseline="0" dirty="0"/>
              <a:t> April3rd</a:t>
            </a:r>
            <a:endParaRPr lang="en-US" dirty="0"/>
          </a:p>
        </p:txBody>
      </p:sp>
      <p:sp>
        <p:nvSpPr>
          <p:cNvPr id="4" name="Slide Number Placeholder 3"/>
          <p:cNvSpPr>
            <a:spLocks noGrp="1"/>
          </p:cNvSpPr>
          <p:nvPr>
            <p:ph type="sldNum" sz="quarter" idx="10"/>
          </p:nvPr>
        </p:nvSpPr>
        <p:spPr/>
        <p:txBody>
          <a:bodyPr/>
          <a:lstStyle/>
          <a:p>
            <a:fld id="{3973F87D-E088-4C49-9C96-AD1022634A04}" type="slidenum">
              <a:rPr lang="en-US" smtClean="0"/>
              <a:t>47</a:t>
            </a:fld>
            <a:endParaRPr lang="en-US"/>
          </a:p>
        </p:txBody>
      </p:sp>
    </p:spTree>
    <p:extLst>
      <p:ext uri="{BB962C8B-B14F-4D97-AF65-F5344CB8AC3E}">
        <p14:creationId xmlns:p14="http://schemas.microsoft.com/office/powerpoint/2010/main" val="96966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Wed 3pm, Oct-23</a:t>
            </a:r>
          </a:p>
        </p:txBody>
      </p:sp>
      <p:sp>
        <p:nvSpPr>
          <p:cNvPr id="4" name="Slide Number Placeholder 3"/>
          <p:cNvSpPr>
            <a:spLocks noGrp="1"/>
          </p:cNvSpPr>
          <p:nvPr>
            <p:ph type="sldNum" sz="quarter" idx="10"/>
          </p:nvPr>
        </p:nvSpPr>
        <p:spPr/>
        <p:txBody>
          <a:bodyPr/>
          <a:lstStyle/>
          <a:p>
            <a:fld id="{3973F87D-E088-4C49-9C96-AD1022634A04}" type="slidenum">
              <a:rPr lang="en-US" smtClean="0"/>
              <a:t>49</a:t>
            </a:fld>
            <a:endParaRPr lang="en-US"/>
          </a:p>
        </p:txBody>
      </p:sp>
    </p:spTree>
    <p:extLst>
      <p:ext uri="{BB962C8B-B14F-4D97-AF65-F5344CB8AC3E}">
        <p14:creationId xmlns:p14="http://schemas.microsoft.com/office/powerpoint/2010/main" val="133951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B3C06-915F-5F49-A9D2-7FB0D241227F}" type="datetime1">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24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6C514-B12C-8D4B-A5B6-548F9162BE12}" type="datetime1">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37190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87192-4B4B-7345-8AD9-91B12344307D}" type="datetime1">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59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28B28-65BB-4643-8AA9-1B108A799E36}" type="datetime1">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280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7F52A-A524-1A4C-8D53-7CAA1836A0E1}" type="datetime1">
              <a:rPr lang="en-US" smtClean="0"/>
              <a:t>3/29/22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F7E7C-0370-0947-BF7A-78A4B49FB1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30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FFC79-092E-DF4C-9EDF-364600663297}" type="datetime1">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94618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916FA-D3AB-A944-9FCE-F631222D2CE8}" type="datetime1">
              <a:rPr lang="en-US" smtClean="0"/>
              <a:t>3/29/22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15272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3FE93-5E32-AC4D-8245-C766CB91395B}" type="datetime1">
              <a:rPr lang="en-US" smtClean="0"/>
              <a:t>3/29/22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37852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170072-D6CD-C947-ACBD-14736ADF01AD}" type="datetime1">
              <a:rPr lang="en-US" smtClean="0"/>
              <a:t>3/29/22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17933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3D9E27-3866-F540-B266-CA9A6D98E8A9}" type="datetime1">
              <a:rPr lang="en-US" smtClean="0"/>
              <a:t>3/29/22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5F7E7C-0370-0947-BF7A-78A4B49FB1FE}" type="slidenum">
              <a:rPr lang="en-US" smtClean="0"/>
              <a:t>‹#›</a:t>
            </a:fld>
            <a:endParaRPr lang="en-US"/>
          </a:p>
        </p:txBody>
      </p:sp>
    </p:spTree>
    <p:extLst>
      <p:ext uri="{BB962C8B-B14F-4D97-AF65-F5344CB8AC3E}">
        <p14:creationId xmlns:p14="http://schemas.microsoft.com/office/powerpoint/2010/main" val="35724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F4A9B-647D-D349-BD6A-18337D1F8CFD}" type="datetime1">
              <a:rPr lang="en-US" smtClean="0"/>
              <a:t>3/29/22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F7E7C-0370-0947-BF7A-78A4B49FB1FE}" type="slidenum">
              <a:rPr lang="en-US" smtClean="0"/>
              <a:t>‹#›</a:t>
            </a:fld>
            <a:endParaRPr lang="en-US"/>
          </a:p>
        </p:txBody>
      </p:sp>
    </p:spTree>
    <p:extLst>
      <p:ext uri="{BB962C8B-B14F-4D97-AF65-F5344CB8AC3E}">
        <p14:creationId xmlns:p14="http://schemas.microsoft.com/office/powerpoint/2010/main" val="200509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58FCD8-3364-0545-A35A-194F82FDA1D5}" type="datetime1">
              <a:rPr lang="en-US" smtClean="0"/>
              <a:t>3/29/22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5F7E7C-0370-0947-BF7A-78A4B49FB1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023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7.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2365" y="2895600"/>
            <a:ext cx="10986051" cy="1143000"/>
          </a:xfrm>
        </p:spPr>
        <p:txBody>
          <a:bodyPr>
            <a:normAutofit fontScale="90000"/>
          </a:bodyPr>
          <a:lstStyle/>
          <a:p>
            <a:pPr eaLnBrk="1" hangingPunct="1"/>
            <a:r>
              <a:rPr lang="en-US" altLang="en-US" dirty="0"/>
              <a:t>CSC 3210</a:t>
            </a:r>
            <a:br>
              <a:rPr lang="en-US" altLang="en-US" dirty="0"/>
            </a:br>
            <a:r>
              <a:rPr lang="en-US" altLang="en-US" dirty="0">
                <a:solidFill>
                  <a:schemeClr val="tx1"/>
                </a:solidFill>
              </a:rPr>
              <a:t>Computer Organization and Programming</a:t>
            </a:r>
          </a:p>
        </p:txBody>
      </p:sp>
      <p:sp>
        <p:nvSpPr>
          <p:cNvPr id="8195" name="Rectangle 3"/>
          <p:cNvSpPr>
            <a:spLocks noGrp="1" noChangeArrowheads="1"/>
          </p:cNvSpPr>
          <p:nvPr>
            <p:ph type="subTitle" idx="1"/>
          </p:nvPr>
        </p:nvSpPr>
        <p:spPr>
          <a:xfrm>
            <a:off x="2252360" y="4471682"/>
            <a:ext cx="8931456" cy="1723869"/>
          </a:xfrm>
        </p:spPr>
        <p:txBody>
          <a:bodyPr>
            <a:normAutofit/>
          </a:bodyPr>
          <a:lstStyle/>
          <a:p>
            <a:r>
              <a:rPr lang="en-US" altLang="en-US" sz="3400" b="1" dirty="0"/>
              <a:t>Chapter </a:t>
            </a:r>
            <a:r>
              <a:rPr lang="en-US" altLang="en-US" sz="3600" b="1" dirty="0"/>
              <a:t>7: </a:t>
            </a:r>
            <a:r>
              <a:rPr lang="en-US" altLang="en-US" sz="3600" b="1" dirty="0">
                <a:solidFill>
                  <a:schemeClr val="accent3"/>
                </a:solidFill>
              </a:rPr>
              <a:t>Integer</a:t>
            </a:r>
            <a:r>
              <a:rPr lang="en-US" altLang="en-US" sz="3600" dirty="0"/>
              <a:t> </a:t>
            </a:r>
            <a:r>
              <a:rPr lang="en-US" altLang="en-US" sz="3600" b="1" dirty="0"/>
              <a:t>Arithmetic</a:t>
            </a:r>
            <a:endParaRPr lang="en-US" altLang="en-US" sz="3400" b="1" cap="none" dirty="0">
              <a:solidFill>
                <a:schemeClr val="tx1"/>
              </a:solidFill>
            </a:endParaRPr>
          </a:p>
        </p:txBody>
      </p:sp>
    </p:spTree>
    <p:extLst>
      <p:ext uri="{BB962C8B-B14F-4D97-AF65-F5344CB8AC3E}">
        <p14:creationId xmlns:p14="http://schemas.microsoft.com/office/powerpoint/2010/main" val="89953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11</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8197" name="Rectangle 1027"/>
          <p:cNvSpPr>
            <a:spLocks noGrp="1" noChangeArrowheads="1"/>
          </p:cNvSpPr>
          <p:nvPr>
            <p:ph type="body" idx="1"/>
          </p:nvPr>
        </p:nvSpPr>
        <p:spPr>
          <a:xfrm>
            <a:off x="1257300" y="1901568"/>
            <a:ext cx="9898379" cy="1447800"/>
          </a:xfrm>
        </p:spPr>
        <p:txBody>
          <a:bodyPr/>
          <a:lstStyle/>
          <a:p>
            <a:pPr eaLnBrk="1" hangingPunct="1">
              <a:buFont typeface="Arial" charset="0"/>
              <a:buChar char="•"/>
              <a:defRPr/>
            </a:pPr>
            <a:r>
              <a:rPr lang="en-US" altLang="en-US" dirty="0"/>
              <a:t> The </a:t>
            </a:r>
            <a:r>
              <a:rPr lang="en-US" altLang="en-US" b="1" dirty="0">
                <a:solidFill>
                  <a:srgbClr val="C00000"/>
                </a:solidFill>
              </a:rPr>
              <a:t>SHL</a:t>
            </a:r>
            <a:r>
              <a:rPr lang="en-US" altLang="en-US" dirty="0">
                <a:solidFill>
                  <a:srgbClr val="C00000"/>
                </a:solidFill>
              </a:rPr>
              <a:t> </a:t>
            </a:r>
            <a:r>
              <a:rPr lang="en-US" altLang="en-US" dirty="0"/>
              <a:t>(shift left) instruction </a:t>
            </a:r>
          </a:p>
          <a:p>
            <a:pPr lvl="1">
              <a:buFont typeface="Courier New" charset="0"/>
              <a:buChar char="o"/>
              <a:defRPr/>
            </a:pPr>
            <a:r>
              <a:rPr lang="en-US" altLang="en-US" dirty="0"/>
              <a:t>Performs a </a:t>
            </a:r>
            <a:r>
              <a:rPr lang="en-US" altLang="en-US" b="1" dirty="0">
                <a:solidFill>
                  <a:schemeClr val="accent3"/>
                </a:solidFill>
              </a:rPr>
              <a:t>logical left shift</a:t>
            </a:r>
            <a:r>
              <a:rPr lang="en-US" altLang="en-US" dirty="0">
                <a:solidFill>
                  <a:schemeClr val="accent3"/>
                </a:solidFill>
              </a:rPr>
              <a:t> </a:t>
            </a:r>
            <a:r>
              <a:rPr lang="en-US" altLang="en-US" dirty="0"/>
              <a:t>on the destination operand, </a:t>
            </a:r>
            <a:r>
              <a:rPr lang="en-US" altLang="en-US" b="1" dirty="0"/>
              <a:t>filling</a:t>
            </a:r>
            <a:r>
              <a:rPr lang="en-US" altLang="en-US" dirty="0"/>
              <a:t> the </a:t>
            </a:r>
            <a:r>
              <a:rPr lang="en-US" altLang="en-US" b="1" dirty="0">
                <a:solidFill>
                  <a:schemeClr val="accent3"/>
                </a:solidFill>
              </a:rPr>
              <a:t>lowest bit with 0.</a:t>
            </a:r>
          </a:p>
        </p:txBody>
      </p:sp>
      <p:sp>
        <p:nvSpPr>
          <p:cNvPr id="8199" name="Text Box 1031"/>
          <p:cNvSpPr txBox="1">
            <a:spLocks noChangeArrowheads="1"/>
          </p:cNvSpPr>
          <p:nvPr/>
        </p:nvSpPr>
        <p:spPr bwMode="auto">
          <a:xfrm>
            <a:off x="3824644" y="2863713"/>
            <a:ext cx="3604855" cy="2160591"/>
          </a:xfrm>
          <a:prstGeom prst="rect">
            <a:avLst/>
          </a:prstGeom>
          <a:noFill/>
          <a:ln w="9525">
            <a:noFill/>
            <a:miter lim="800000"/>
            <a:headEnd/>
            <a:tailEnd/>
          </a:ln>
          <a:effectLst/>
        </p:spPr>
        <p:txBody>
          <a:bodyPr wrap="square"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9pPr>
          </a:lstStyle>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a:solidFill>
                  <a:schemeClr val="accent3"/>
                </a:solidFill>
                <a:latin typeface="Courier New" charset="0"/>
              </a:rPr>
              <a:t>reg,imm8</a:t>
            </a: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a:solidFill>
                  <a:schemeClr val="accent3"/>
                </a:solidFill>
                <a:latin typeface="Courier New" charset="0"/>
              </a:rPr>
              <a:t>mem,imm8</a:t>
            </a: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err="1">
                <a:solidFill>
                  <a:schemeClr val="accent3"/>
                </a:solidFill>
                <a:latin typeface="Courier New" charset="0"/>
              </a:rPr>
              <a:t>reg</a:t>
            </a:r>
            <a:r>
              <a:rPr lang="en-US" altLang="en-US" b="1" dirty="0" err="1">
                <a:solidFill>
                  <a:schemeClr val="accent3"/>
                </a:solidFill>
                <a:latin typeface="Courier New" charset="0"/>
              </a:rPr>
              <a:t>,</a:t>
            </a:r>
            <a:r>
              <a:rPr lang="en-US" altLang="en-US" b="1" dirty="0" err="1">
                <a:solidFill>
                  <a:srgbClr val="C00000"/>
                </a:solidFill>
                <a:latin typeface="Courier New" charset="0"/>
              </a:rPr>
              <a:t>CL</a:t>
            </a:r>
            <a:endParaRPr lang="en-US" altLang="en-US" b="1" dirty="0">
              <a:solidFill>
                <a:srgbClr val="C00000"/>
              </a:solidFill>
              <a:latin typeface="Courier New" charset="0"/>
            </a:endParaRPr>
          </a:p>
          <a:p>
            <a:pPr eaLnBrk="1" hangingPunct="1">
              <a:lnSpc>
                <a:spcPct val="30000"/>
              </a:lnSpc>
              <a:spcBef>
                <a:spcPct val="50000"/>
              </a:spcBef>
              <a:buClrTx/>
              <a:buFontTx/>
              <a:buNone/>
              <a:defRPr/>
            </a:pPr>
            <a:endParaRPr lang="en-US" altLang="en-US" b="1" dirty="0">
              <a:solidFill>
                <a:schemeClr val="accent3"/>
              </a:solidFill>
              <a:latin typeface="Courier New" charset="0"/>
            </a:endParaRPr>
          </a:p>
          <a:p>
            <a:pPr eaLnBrk="1" hangingPunct="1">
              <a:lnSpc>
                <a:spcPct val="30000"/>
              </a:lnSpc>
              <a:spcBef>
                <a:spcPct val="50000"/>
              </a:spcBef>
              <a:buClrTx/>
              <a:buFontTx/>
              <a:buNone/>
              <a:defRPr/>
            </a:pPr>
            <a:r>
              <a:rPr lang="en-US" altLang="en-US" b="1" dirty="0">
                <a:solidFill>
                  <a:schemeClr val="accent3"/>
                </a:solidFill>
                <a:latin typeface="Courier New" charset="0"/>
              </a:rPr>
              <a:t>SHL </a:t>
            </a:r>
            <a:r>
              <a:rPr lang="en-US" altLang="en-US" b="1" i="1" dirty="0" err="1">
                <a:solidFill>
                  <a:schemeClr val="accent3"/>
                </a:solidFill>
                <a:latin typeface="Courier New" charset="0"/>
              </a:rPr>
              <a:t>mem</a:t>
            </a:r>
            <a:r>
              <a:rPr lang="en-US" altLang="en-US" b="1" dirty="0" err="1">
                <a:solidFill>
                  <a:schemeClr val="accent3"/>
                </a:solidFill>
                <a:latin typeface="Courier New" charset="0"/>
              </a:rPr>
              <a:t>,</a:t>
            </a:r>
            <a:r>
              <a:rPr lang="en-US" altLang="en-US" b="1" dirty="0" err="1">
                <a:solidFill>
                  <a:srgbClr val="C00000"/>
                </a:solidFill>
                <a:latin typeface="Courier New" charset="0"/>
              </a:rPr>
              <a:t>CL</a:t>
            </a:r>
            <a:endParaRPr lang="en-US" altLang="en-US" b="1" dirty="0">
              <a:solidFill>
                <a:srgbClr val="C00000"/>
              </a:solidFill>
              <a:latin typeface="Courier New" charset="0"/>
            </a:endParaRPr>
          </a:p>
        </p:txBody>
      </p:sp>
      <p:sp>
        <p:nvSpPr>
          <p:cNvPr id="8200" name="Text Box 1032"/>
          <p:cNvSpPr txBox="1">
            <a:spLocks noChangeArrowheads="1"/>
          </p:cNvSpPr>
          <p:nvPr/>
        </p:nvSpPr>
        <p:spPr bwMode="auto">
          <a:xfrm>
            <a:off x="6963181" y="3590065"/>
            <a:ext cx="33352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a:buNone/>
            </a:pPr>
            <a:r>
              <a:rPr lang="en-US" altLang="en-US" sz="1400" dirty="0">
                <a:latin typeface="+mn-lt"/>
              </a:rPr>
              <a:t>Same for all shift and rotate instructions: </a:t>
            </a:r>
            <a:r>
              <a:rPr lang="en-US" sz="1400" dirty="0">
                <a:latin typeface="+mn-lt"/>
              </a:rPr>
              <a:t>SHR, SAL, SAR, ROR, ROL, RCR, and RCL</a:t>
            </a:r>
            <a:endParaRPr lang="en-US" altLang="en-US" sz="1400" dirty="0">
              <a:latin typeface="+mn-lt"/>
            </a:endParaRPr>
          </a:p>
        </p:txBody>
      </p:sp>
      <p:sp>
        <p:nvSpPr>
          <p:cNvPr id="2" name="Rectangle 1"/>
          <p:cNvSpPr/>
          <p:nvPr/>
        </p:nvSpPr>
        <p:spPr>
          <a:xfrm>
            <a:off x="3686185" y="5280379"/>
            <a:ext cx="2935804" cy="307777"/>
          </a:xfrm>
          <a:prstGeom prst="rect">
            <a:avLst/>
          </a:prstGeom>
          <a:ln>
            <a:solidFill>
              <a:schemeClr val="accent3"/>
            </a:solidFill>
          </a:ln>
        </p:spPr>
        <p:txBody>
          <a:bodyPr wrap="square">
            <a:spAutoFit/>
          </a:bodyPr>
          <a:lstStyle/>
          <a:p>
            <a:r>
              <a:rPr lang="en-US" sz="1400" b="1" dirty="0">
                <a:solidFill>
                  <a:srgbClr val="C00000"/>
                </a:solidFill>
              </a:rPr>
              <a:t>-  CL</a:t>
            </a:r>
            <a:r>
              <a:rPr lang="en-US" sz="1400" dirty="0">
                <a:solidFill>
                  <a:srgbClr val="2F2A2B"/>
                </a:solidFill>
              </a:rPr>
              <a:t> register can contain a shift count.</a:t>
            </a:r>
            <a:endParaRPr lang="en-US" sz="1400" dirty="0">
              <a:solidFill>
                <a:srgbClr val="2F2A2B"/>
              </a:solidFill>
              <a:effectLst/>
            </a:endParaRPr>
          </a:p>
        </p:txBody>
      </p:sp>
    </p:spTree>
    <p:extLst>
      <p:ext uri="{BB962C8B-B14F-4D97-AF65-F5344CB8AC3E}">
        <p14:creationId xmlns:p14="http://schemas.microsoft.com/office/powerpoint/2010/main" val="128690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176706-8EE4-6D46-BC6C-BBE76F3885BF}"/>
              </a:ext>
            </a:extLst>
          </p:cNvPr>
          <p:cNvSpPr>
            <a:spLocks noGrp="1"/>
          </p:cNvSpPr>
          <p:nvPr>
            <p:ph type="sldNum" sz="quarter" idx="12"/>
          </p:nvPr>
        </p:nvSpPr>
        <p:spPr/>
        <p:txBody>
          <a:bodyPr/>
          <a:lstStyle/>
          <a:p>
            <a:fld id="{755F7E7C-0370-0947-BF7A-78A4B49FB1FE}" type="slidenum">
              <a:rPr lang="en-US" smtClean="0"/>
              <a:t>12</a:t>
            </a:fld>
            <a:endParaRPr lang="en-US"/>
          </a:p>
        </p:txBody>
      </p:sp>
    </p:spTree>
    <p:extLst>
      <p:ext uri="{BB962C8B-B14F-4D97-AF65-F5344CB8AC3E}">
        <p14:creationId xmlns:p14="http://schemas.microsoft.com/office/powerpoint/2010/main" val="45498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13</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8197" name="Rectangle 1027"/>
          <p:cNvSpPr>
            <a:spLocks noGrp="1" noChangeArrowheads="1"/>
          </p:cNvSpPr>
          <p:nvPr>
            <p:ph type="body" idx="1"/>
          </p:nvPr>
        </p:nvSpPr>
        <p:spPr>
          <a:xfrm>
            <a:off x="1257300" y="1901568"/>
            <a:ext cx="9898379" cy="1447800"/>
          </a:xfrm>
        </p:spPr>
        <p:txBody>
          <a:bodyPr/>
          <a:lstStyle/>
          <a:p>
            <a:pPr eaLnBrk="1" hangingPunct="1">
              <a:buFont typeface="Arial" charset="0"/>
              <a:buChar char="•"/>
              <a:defRPr/>
            </a:pPr>
            <a:r>
              <a:rPr lang="en-US" altLang="en-US" dirty="0"/>
              <a:t> The SHL (shift left) instruction </a:t>
            </a:r>
          </a:p>
        </p:txBody>
      </p:sp>
      <p:sp>
        <p:nvSpPr>
          <p:cNvPr id="8199" name="Text Box 1031"/>
          <p:cNvSpPr txBox="1">
            <a:spLocks noChangeArrowheads="1"/>
          </p:cNvSpPr>
          <p:nvPr/>
        </p:nvSpPr>
        <p:spPr bwMode="auto">
          <a:xfrm>
            <a:off x="9382483" y="3291499"/>
            <a:ext cx="2454752" cy="1274195"/>
          </a:xfrm>
          <a:prstGeom prst="rect">
            <a:avLst/>
          </a:prstGeom>
          <a:noFill/>
          <a:ln w="9525">
            <a:solidFill>
              <a:srgbClr val="000000"/>
            </a:solidFill>
            <a:miter lim="800000"/>
            <a:headEnd/>
            <a:tailEnd/>
          </a:ln>
          <a:effectLst/>
        </p:spPr>
        <p:txBody>
          <a:bodyPr wrap="square" tIns="137160" bIns="137160">
            <a:spAutoFit/>
          </a:bodyPr>
          <a:lstStyle>
            <a:lvl1pPr eaLnBrk="0" hangingPunct="0">
              <a:spcBef>
                <a:spcPct val="20000"/>
              </a:spcBef>
              <a:buClr>
                <a:schemeClr val="tx1"/>
              </a:buClr>
              <a:buChar char="•"/>
              <a:tabLst>
                <a:tab pos="457200" algn="l"/>
                <a:tab pos="394493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94493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94493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94493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94493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944938" algn="l"/>
              </a:tabLst>
              <a:defRPr sz="2000">
                <a:solidFill>
                  <a:schemeClr val="tx1"/>
                </a:solidFill>
                <a:latin typeface="Times New Roman" charset="0"/>
              </a:defRPr>
            </a:lvl9pPr>
          </a:lstStyle>
          <a:p>
            <a:pPr eaLnBrk="1" hangingPunct="1">
              <a:lnSpc>
                <a:spcPct val="30000"/>
              </a:lnSpc>
              <a:spcBef>
                <a:spcPct val="50000"/>
              </a:spcBef>
              <a:buClrTx/>
              <a:buFontTx/>
              <a:buNone/>
              <a:defRPr/>
            </a:pPr>
            <a:r>
              <a:rPr lang="en-US" altLang="en-US" sz="1800" b="1" dirty="0">
                <a:solidFill>
                  <a:srgbClr val="C00000"/>
                </a:solidFill>
                <a:latin typeface="Courier New" charset="0"/>
              </a:rPr>
              <a:t>   SHL </a:t>
            </a:r>
            <a:r>
              <a:rPr lang="en-US" altLang="en-US" sz="1800" b="1" i="1" dirty="0">
                <a:solidFill>
                  <a:srgbClr val="C00000"/>
                </a:solidFill>
                <a:latin typeface="Courier New" charset="0"/>
              </a:rPr>
              <a:t>reg,imm8</a:t>
            </a: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a:solidFill>
                  <a:schemeClr val="accent3"/>
                </a:solidFill>
                <a:latin typeface="Courier New" charset="0"/>
              </a:rPr>
              <a:t>mem,imm8</a:t>
            </a: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err="1">
                <a:solidFill>
                  <a:schemeClr val="accent3"/>
                </a:solidFill>
                <a:latin typeface="Courier New" charset="0"/>
              </a:rPr>
              <a:t>reg</a:t>
            </a:r>
            <a:r>
              <a:rPr lang="en-US" altLang="en-US" sz="1800" b="1" dirty="0" err="1">
                <a:solidFill>
                  <a:schemeClr val="accent3"/>
                </a:solidFill>
                <a:latin typeface="Courier New" charset="0"/>
              </a:rPr>
              <a:t>,</a:t>
            </a:r>
            <a:r>
              <a:rPr lang="en-US" altLang="en-US" sz="1800" b="1" dirty="0" err="1">
                <a:solidFill>
                  <a:srgbClr val="C00000"/>
                </a:solidFill>
                <a:latin typeface="Courier New" charset="0"/>
              </a:rPr>
              <a:t>CL</a:t>
            </a:r>
            <a:endParaRPr lang="en-US" altLang="en-US" sz="1800" b="1" dirty="0">
              <a:solidFill>
                <a:srgbClr val="C00000"/>
              </a:solidFill>
              <a:latin typeface="Courier New" charset="0"/>
            </a:endParaRPr>
          </a:p>
          <a:p>
            <a:pPr eaLnBrk="1" hangingPunct="1">
              <a:lnSpc>
                <a:spcPct val="30000"/>
              </a:lnSpc>
              <a:spcBef>
                <a:spcPct val="50000"/>
              </a:spcBef>
              <a:buClrTx/>
              <a:buFontTx/>
              <a:buNone/>
              <a:defRPr/>
            </a:pPr>
            <a:r>
              <a:rPr lang="en-US" altLang="en-US" sz="1800" b="1" dirty="0">
                <a:solidFill>
                  <a:schemeClr val="accent3"/>
                </a:solidFill>
                <a:latin typeface="Courier New" charset="0"/>
              </a:rPr>
              <a:t>		SHL </a:t>
            </a:r>
            <a:r>
              <a:rPr lang="en-US" altLang="en-US" sz="1800" b="1" i="1" dirty="0" err="1">
                <a:solidFill>
                  <a:schemeClr val="accent3"/>
                </a:solidFill>
                <a:latin typeface="Courier New" charset="0"/>
              </a:rPr>
              <a:t>mem</a:t>
            </a:r>
            <a:r>
              <a:rPr lang="en-US" altLang="en-US" sz="1800" b="1" dirty="0" err="1">
                <a:solidFill>
                  <a:schemeClr val="accent3"/>
                </a:solidFill>
                <a:latin typeface="Courier New" charset="0"/>
              </a:rPr>
              <a:t>,</a:t>
            </a:r>
            <a:r>
              <a:rPr lang="en-US" altLang="en-US" sz="1800" b="1" dirty="0" err="1">
                <a:solidFill>
                  <a:srgbClr val="C00000"/>
                </a:solidFill>
                <a:latin typeface="Courier New" charset="0"/>
              </a:rPr>
              <a:t>CL</a:t>
            </a:r>
            <a:endParaRPr lang="en-US" altLang="en-US" sz="1800" b="1" dirty="0">
              <a:solidFill>
                <a:srgbClr val="C00000"/>
              </a:solidFill>
              <a:latin typeface="Courier New" charset="0"/>
            </a:endParaRPr>
          </a:p>
        </p:txBody>
      </p:sp>
      <p:pic>
        <p:nvPicPr>
          <p:cNvPr id="8201"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12" y="4565694"/>
            <a:ext cx="5275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p:cNvSpPr/>
          <p:nvPr/>
        </p:nvSpPr>
        <p:spPr>
          <a:xfrm>
            <a:off x="1470386" y="2407892"/>
            <a:ext cx="7442200" cy="1200329"/>
          </a:xfrm>
          <a:prstGeom prst="rect">
            <a:avLst/>
          </a:prstGeom>
        </p:spPr>
        <p:txBody>
          <a:bodyPr wrap="square">
            <a:spAutoFit/>
          </a:bodyPr>
          <a:lstStyle/>
          <a:p>
            <a:pPr marL="285750" indent="-285750">
              <a:buFont typeface="Arial" charset="0"/>
              <a:buChar char="•"/>
            </a:pPr>
            <a:r>
              <a:rPr lang="en-US" b="1" dirty="0">
                <a:solidFill>
                  <a:schemeClr val="accent3"/>
                </a:solidFill>
              </a:rPr>
              <a:t>Example:</a:t>
            </a:r>
          </a:p>
          <a:p>
            <a:pPr marL="742950" lvl="1" indent="-285750">
              <a:buFont typeface="Courier New" charset="0"/>
              <a:buChar char="o"/>
            </a:pPr>
            <a:r>
              <a:rPr lang="en-US" b="1" dirty="0">
                <a:solidFill>
                  <a:srgbClr val="2F2A2B"/>
                </a:solidFill>
              </a:rPr>
              <a:t>BL</a:t>
            </a:r>
            <a:r>
              <a:rPr lang="en-US" dirty="0">
                <a:solidFill>
                  <a:srgbClr val="2F2A2B"/>
                </a:solidFill>
              </a:rPr>
              <a:t> is shifted once to the left. </a:t>
            </a:r>
          </a:p>
          <a:p>
            <a:pPr marL="742950" lvl="1" indent="-285750">
              <a:buFont typeface="Courier New" charset="0"/>
              <a:buChar char="o"/>
            </a:pPr>
            <a:r>
              <a:rPr lang="en-US" dirty="0">
                <a:solidFill>
                  <a:srgbClr val="2F2A2B"/>
                </a:solidFill>
              </a:rPr>
              <a:t>The highest bit is copied into the </a:t>
            </a:r>
            <a:r>
              <a:rPr lang="en-US" b="1" dirty="0">
                <a:solidFill>
                  <a:srgbClr val="2F2A2B"/>
                </a:solidFill>
              </a:rPr>
              <a:t>Carry flag </a:t>
            </a:r>
            <a:r>
              <a:rPr lang="en-US" dirty="0">
                <a:solidFill>
                  <a:srgbClr val="2F2A2B"/>
                </a:solidFill>
              </a:rPr>
              <a:t>and the lowest bit     </a:t>
            </a:r>
          </a:p>
          <a:p>
            <a:r>
              <a:rPr lang="en-US" dirty="0">
                <a:solidFill>
                  <a:srgbClr val="2F2A2B"/>
                </a:solidFill>
              </a:rPr>
              <a:t>               position is assigned zero:</a:t>
            </a:r>
          </a:p>
        </p:txBody>
      </p:sp>
      <p:sp>
        <p:nvSpPr>
          <p:cNvPr id="4" name="Rectangle 3"/>
          <p:cNvSpPr/>
          <p:nvPr/>
        </p:nvSpPr>
        <p:spPr>
          <a:xfrm>
            <a:off x="3600775" y="3798759"/>
            <a:ext cx="5622915" cy="646331"/>
          </a:xfrm>
          <a:prstGeom prst="rect">
            <a:avLst/>
          </a:prstGeom>
        </p:spPr>
        <p:txBody>
          <a:bodyPr wrap="square">
            <a:spAutoFit/>
          </a:bodyPr>
          <a:lstStyle/>
          <a:p>
            <a:r>
              <a:rPr lang="en-US" dirty="0">
                <a:solidFill>
                  <a:srgbClr val="2F2A2B"/>
                </a:solidFill>
              </a:rPr>
              <a:t>mov bl,8Fh                           ; BL = 10001111b</a:t>
            </a:r>
          </a:p>
          <a:p>
            <a:r>
              <a:rPr lang="en-US" dirty="0" err="1">
                <a:solidFill>
                  <a:schemeClr val="accent3"/>
                </a:solidFill>
              </a:rPr>
              <a:t>shl</a:t>
            </a:r>
            <a:r>
              <a:rPr lang="en-US" dirty="0">
                <a:solidFill>
                  <a:schemeClr val="accent3"/>
                </a:solidFill>
              </a:rPr>
              <a:t> </a:t>
            </a:r>
            <a:r>
              <a:rPr lang="en-US" dirty="0">
                <a:solidFill>
                  <a:srgbClr val="2F2A2B"/>
                </a:solidFill>
              </a:rPr>
              <a:t>bl,1                      ; </a:t>
            </a:r>
            <a:r>
              <a:rPr lang="en-US" b="1" dirty="0">
                <a:solidFill>
                  <a:srgbClr val="2F2A2B"/>
                </a:solidFill>
              </a:rPr>
              <a:t>CF = 1</a:t>
            </a:r>
            <a:r>
              <a:rPr lang="en-US" dirty="0">
                <a:solidFill>
                  <a:srgbClr val="2F2A2B"/>
                </a:solidFill>
              </a:rPr>
              <a:t>, BL = 00011110b</a:t>
            </a:r>
          </a:p>
        </p:txBody>
      </p:sp>
      <p:sp>
        <p:nvSpPr>
          <p:cNvPr id="11" name="TextBox 10"/>
          <p:cNvSpPr txBox="1"/>
          <p:nvPr/>
        </p:nvSpPr>
        <p:spPr>
          <a:xfrm>
            <a:off x="7389248" y="5546634"/>
            <a:ext cx="936493" cy="274086"/>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2223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14</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6" name="Rectangle 5"/>
          <p:cNvSpPr/>
          <p:nvPr/>
        </p:nvSpPr>
        <p:spPr>
          <a:xfrm>
            <a:off x="1219200" y="1896239"/>
            <a:ext cx="10096500" cy="1532727"/>
          </a:xfrm>
          <a:prstGeom prst="rect">
            <a:avLst/>
          </a:prstGeom>
        </p:spPr>
        <p:txBody>
          <a:bodyPr wrap="square">
            <a:spAutoFit/>
          </a:bodyPr>
          <a:lstStyle/>
          <a:p>
            <a:pPr marL="285750" indent="-285750">
              <a:lnSpc>
                <a:spcPct val="130000"/>
              </a:lnSpc>
              <a:buFont typeface="Arial" charset="0"/>
              <a:buChar char="•"/>
            </a:pPr>
            <a:r>
              <a:rPr lang="en-US" dirty="0">
                <a:solidFill>
                  <a:srgbClr val="2F2A2B"/>
                </a:solidFill>
              </a:rPr>
              <a:t>When a value is </a:t>
            </a:r>
            <a:r>
              <a:rPr lang="en-US" b="1" dirty="0">
                <a:solidFill>
                  <a:schemeClr val="accent3"/>
                </a:solidFill>
              </a:rPr>
              <a:t>shifted </a:t>
            </a:r>
            <a:r>
              <a:rPr lang="en-US" b="1" dirty="0">
                <a:solidFill>
                  <a:srgbClr val="00B050"/>
                </a:solidFill>
              </a:rPr>
              <a:t>leftward</a:t>
            </a:r>
            <a:r>
              <a:rPr lang="en-US" b="1" dirty="0">
                <a:solidFill>
                  <a:schemeClr val="accent3"/>
                </a:solidFill>
              </a:rPr>
              <a:t> </a:t>
            </a:r>
            <a:r>
              <a:rPr lang="en-US" b="1" u="sng" dirty="0">
                <a:solidFill>
                  <a:srgbClr val="C00000"/>
                </a:solidFill>
              </a:rPr>
              <a:t>multiple times</a:t>
            </a:r>
            <a:r>
              <a:rPr lang="en-US" dirty="0">
                <a:solidFill>
                  <a:srgbClr val="2F2A2B"/>
                </a:solidFill>
              </a:rPr>
              <a:t>, </a:t>
            </a:r>
          </a:p>
          <a:p>
            <a:pPr marL="742950" lvl="1" indent="-285750">
              <a:lnSpc>
                <a:spcPct val="130000"/>
              </a:lnSpc>
              <a:buFont typeface="Courier New" charset="0"/>
              <a:buChar char="o"/>
            </a:pPr>
            <a:r>
              <a:rPr lang="en-US" dirty="0">
                <a:solidFill>
                  <a:srgbClr val="2F2A2B"/>
                </a:solidFill>
              </a:rPr>
              <a:t>The </a:t>
            </a:r>
            <a:r>
              <a:rPr lang="en-US" b="1" dirty="0">
                <a:solidFill>
                  <a:srgbClr val="2F2A2B"/>
                </a:solidFill>
              </a:rPr>
              <a:t>Carry flag </a:t>
            </a:r>
            <a:r>
              <a:rPr lang="en-US" dirty="0">
                <a:solidFill>
                  <a:srgbClr val="2F2A2B"/>
                </a:solidFill>
              </a:rPr>
              <a:t>contains </a:t>
            </a:r>
            <a:r>
              <a:rPr lang="en-US" b="1" dirty="0">
                <a:solidFill>
                  <a:schemeClr val="accent3"/>
                </a:solidFill>
              </a:rPr>
              <a:t>the last bit </a:t>
            </a:r>
            <a:r>
              <a:rPr lang="en-US" u="sng" dirty="0">
                <a:solidFill>
                  <a:srgbClr val="2F2A2B"/>
                </a:solidFill>
              </a:rPr>
              <a:t>to be shifted out of the most significant bit (MSB)</a:t>
            </a:r>
          </a:p>
          <a:p>
            <a:pPr marL="285750" indent="-285750">
              <a:lnSpc>
                <a:spcPct val="130000"/>
              </a:lnSpc>
              <a:buFont typeface="Arial" charset="0"/>
              <a:buChar char="•"/>
            </a:pPr>
            <a:r>
              <a:rPr lang="en-US" b="1" dirty="0">
                <a:solidFill>
                  <a:schemeClr val="accent3"/>
                </a:solidFill>
              </a:rPr>
              <a:t>Example:</a:t>
            </a:r>
            <a:r>
              <a:rPr lang="en-US" dirty="0">
                <a:solidFill>
                  <a:srgbClr val="2F2A2B"/>
                </a:solidFill>
              </a:rPr>
              <a:t> </a:t>
            </a:r>
          </a:p>
          <a:p>
            <a:pPr marL="742950" lvl="1" indent="-285750">
              <a:lnSpc>
                <a:spcPct val="130000"/>
              </a:lnSpc>
              <a:buFont typeface="Courier New" charset="0"/>
              <a:buChar char="o"/>
            </a:pPr>
            <a:r>
              <a:rPr lang="en-US" b="1" dirty="0">
                <a:solidFill>
                  <a:srgbClr val="2F2A2B"/>
                </a:solidFill>
              </a:rPr>
              <a:t>bit 7</a:t>
            </a:r>
            <a:r>
              <a:rPr lang="en-US" dirty="0">
                <a:solidFill>
                  <a:srgbClr val="2F2A2B"/>
                </a:solidFill>
              </a:rPr>
              <a:t> does not end up in the </a:t>
            </a:r>
            <a:r>
              <a:rPr lang="en-US" b="1" dirty="0">
                <a:solidFill>
                  <a:srgbClr val="2F2A2B"/>
                </a:solidFill>
              </a:rPr>
              <a:t>Carry flag </a:t>
            </a:r>
            <a:r>
              <a:rPr lang="en-US" dirty="0">
                <a:solidFill>
                  <a:srgbClr val="2F2A2B"/>
                </a:solidFill>
              </a:rPr>
              <a:t>because it is </a:t>
            </a:r>
            <a:r>
              <a:rPr lang="en-US" u="sng" dirty="0">
                <a:solidFill>
                  <a:schemeClr val="accent3"/>
                </a:solidFill>
              </a:rPr>
              <a:t>replaced by bit 6 </a:t>
            </a:r>
            <a:r>
              <a:rPr lang="en-US" dirty="0">
                <a:solidFill>
                  <a:srgbClr val="2F2A2B"/>
                </a:solidFill>
              </a:rPr>
              <a:t>(a zero):</a:t>
            </a:r>
          </a:p>
        </p:txBody>
      </p:sp>
      <p:sp>
        <p:nvSpPr>
          <p:cNvPr id="7" name="Rectangle 6"/>
          <p:cNvSpPr/>
          <p:nvPr/>
        </p:nvSpPr>
        <p:spPr>
          <a:xfrm>
            <a:off x="1219200" y="4961693"/>
            <a:ext cx="9042400" cy="646331"/>
          </a:xfrm>
          <a:prstGeom prst="rect">
            <a:avLst/>
          </a:prstGeom>
        </p:spPr>
        <p:txBody>
          <a:bodyPr wrap="square">
            <a:spAutoFit/>
          </a:bodyPr>
          <a:lstStyle/>
          <a:p>
            <a:pPr marL="285750" indent="-285750">
              <a:buFont typeface="Arial" charset="0"/>
              <a:buChar char="•"/>
            </a:pPr>
            <a:r>
              <a:rPr lang="en-US" dirty="0">
                <a:solidFill>
                  <a:srgbClr val="2F2A2B"/>
                </a:solidFill>
              </a:rPr>
              <a:t>Similarly, when a value is </a:t>
            </a:r>
            <a:r>
              <a:rPr lang="en-US" b="1" dirty="0">
                <a:solidFill>
                  <a:schemeClr val="accent3"/>
                </a:solidFill>
              </a:rPr>
              <a:t>shifted </a:t>
            </a:r>
            <a:r>
              <a:rPr lang="en-US" b="1" dirty="0">
                <a:solidFill>
                  <a:srgbClr val="00B050"/>
                </a:solidFill>
              </a:rPr>
              <a:t>rightward</a:t>
            </a:r>
            <a:r>
              <a:rPr lang="en-US" b="1" dirty="0">
                <a:solidFill>
                  <a:schemeClr val="accent3"/>
                </a:solidFill>
              </a:rPr>
              <a:t> </a:t>
            </a:r>
            <a:r>
              <a:rPr lang="en-US" b="1" u="sng" dirty="0">
                <a:solidFill>
                  <a:srgbClr val="C00000"/>
                </a:solidFill>
              </a:rPr>
              <a:t>multiple times</a:t>
            </a:r>
            <a:r>
              <a:rPr lang="en-US" dirty="0">
                <a:solidFill>
                  <a:srgbClr val="2F2A2B"/>
                </a:solidFill>
              </a:rPr>
              <a:t>, </a:t>
            </a:r>
          </a:p>
          <a:p>
            <a:pPr marL="742950" lvl="1" indent="-285750">
              <a:buFont typeface="Courier New" charset="0"/>
              <a:buChar char="o"/>
            </a:pPr>
            <a:r>
              <a:rPr lang="en-US" dirty="0">
                <a:solidFill>
                  <a:srgbClr val="2F2A2B"/>
                </a:solidFill>
              </a:rPr>
              <a:t>The </a:t>
            </a:r>
            <a:r>
              <a:rPr lang="en-US" b="1" dirty="0">
                <a:solidFill>
                  <a:srgbClr val="2F2A2B"/>
                </a:solidFill>
              </a:rPr>
              <a:t>Carry flag </a:t>
            </a:r>
            <a:r>
              <a:rPr lang="en-US" dirty="0">
                <a:solidFill>
                  <a:srgbClr val="2F2A2B"/>
                </a:solidFill>
              </a:rPr>
              <a:t>contains </a:t>
            </a:r>
            <a:r>
              <a:rPr lang="en-US" u="sng" dirty="0">
                <a:solidFill>
                  <a:srgbClr val="2F2A2B"/>
                </a:solidFill>
              </a:rPr>
              <a:t>the last bit to be shifted out of the least significant bit (LSB)</a:t>
            </a:r>
            <a:endParaRPr lang="en-US" dirty="0">
              <a:solidFill>
                <a:srgbClr val="2F2A2B"/>
              </a:solidFill>
            </a:endParaRPr>
          </a:p>
        </p:txBody>
      </p:sp>
      <p:sp>
        <p:nvSpPr>
          <p:cNvPr id="8" name="Rectangle 7"/>
          <p:cNvSpPr/>
          <p:nvPr/>
        </p:nvSpPr>
        <p:spPr>
          <a:xfrm>
            <a:off x="3219450" y="3709260"/>
            <a:ext cx="6096000" cy="646331"/>
          </a:xfrm>
          <a:prstGeom prst="rect">
            <a:avLst/>
          </a:prstGeom>
        </p:spPr>
        <p:txBody>
          <a:bodyPr>
            <a:spAutoFit/>
          </a:bodyPr>
          <a:lstStyle/>
          <a:p>
            <a:r>
              <a:rPr lang="en-US" dirty="0">
                <a:solidFill>
                  <a:srgbClr val="2F2A2B"/>
                </a:solidFill>
              </a:rPr>
              <a:t>mov al,10000000b</a:t>
            </a:r>
          </a:p>
          <a:p>
            <a:r>
              <a:rPr lang="en-US" dirty="0" err="1">
                <a:solidFill>
                  <a:schemeClr val="accent3"/>
                </a:solidFill>
              </a:rPr>
              <a:t>shl</a:t>
            </a:r>
            <a:r>
              <a:rPr lang="en-US" dirty="0">
                <a:solidFill>
                  <a:schemeClr val="accent3"/>
                </a:solidFill>
              </a:rPr>
              <a:t> </a:t>
            </a:r>
            <a:r>
              <a:rPr lang="en-US" dirty="0">
                <a:solidFill>
                  <a:srgbClr val="2F2A2B"/>
                </a:solidFill>
              </a:rPr>
              <a:t>al,2                             ; CF = 0, AL = 00000000b</a:t>
            </a:r>
          </a:p>
        </p:txBody>
      </p:sp>
    </p:spTree>
    <p:extLst>
      <p:ext uri="{BB962C8B-B14F-4D97-AF65-F5344CB8AC3E}">
        <p14:creationId xmlns:p14="http://schemas.microsoft.com/office/powerpoint/2010/main" val="57478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FFC1D02-10AB-D44B-AF96-571BF6FC82C9}" type="slidenum">
              <a:rPr lang="en-US" altLang="en-US" sz="1600">
                <a:latin typeface="Times New Roman" charset="0"/>
              </a:rPr>
              <a:pPr eaLnBrk="1" hangingPunct="1">
                <a:spcBef>
                  <a:spcPct val="0"/>
                </a:spcBef>
                <a:buClrTx/>
                <a:buFontTx/>
                <a:buNone/>
                <a:defRPr/>
              </a:pPr>
              <a:t>15</a:t>
            </a:fld>
            <a:endParaRPr lang="en-US" altLang="en-US" sz="1600">
              <a:latin typeface="Times New Roman" charset="0"/>
            </a:endParaRPr>
          </a:p>
        </p:txBody>
      </p:sp>
      <p:sp>
        <p:nvSpPr>
          <p:cNvPr id="84994"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SHL</a:t>
            </a:r>
            <a:r>
              <a:rPr lang="en-US" altLang="en-US" sz="4000" dirty="0"/>
              <a:t> Instruction</a:t>
            </a:r>
          </a:p>
        </p:txBody>
      </p:sp>
      <p:sp>
        <p:nvSpPr>
          <p:cNvPr id="10" name="Rectangle 2"/>
          <p:cNvSpPr txBox="1">
            <a:spLocks noChangeArrowheads="1"/>
          </p:cNvSpPr>
          <p:nvPr/>
        </p:nvSpPr>
        <p:spPr>
          <a:xfrm>
            <a:off x="1173480" y="1634221"/>
            <a:ext cx="7772400" cy="6096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buFont typeface="Arial" charset="0"/>
              <a:buChar char="•"/>
              <a:defRPr/>
            </a:pPr>
            <a:r>
              <a:rPr lang="en-US" altLang="en-US" sz="2400" b="1" dirty="0">
                <a:solidFill>
                  <a:schemeClr val="accent3"/>
                </a:solidFill>
                <a:latin typeface="+mn-lt"/>
              </a:rPr>
              <a:t>Fast Multiplication</a:t>
            </a:r>
          </a:p>
        </p:txBody>
      </p:sp>
      <p:sp>
        <p:nvSpPr>
          <p:cNvPr id="11" name="Text Box 3"/>
          <p:cNvSpPr txBox="1">
            <a:spLocks noChangeArrowheads="1"/>
          </p:cNvSpPr>
          <p:nvPr/>
        </p:nvSpPr>
        <p:spPr bwMode="auto">
          <a:xfrm>
            <a:off x="2370195" y="3056713"/>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b="1" dirty="0">
                <a:latin typeface="Courier New" charset="0"/>
              </a:rPr>
              <a:t>mov dl,5</a:t>
            </a:r>
          </a:p>
          <a:p>
            <a:pPr eaLnBrk="1" hangingPunct="1">
              <a:lnSpc>
                <a:spcPct val="50000"/>
              </a:lnSpc>
              <a:spcBef>
                <a:spcPct val="50000"/>
              </a:spcBef>
              <a:buClrTx/>
              <a:buFontTx/>
              <a:buNone/>
              <a:defRPr/>
            </a:pPr>
            <a:r>
              <a:rPr lang="en-US" altLang="en-US" sz="1800" b="1" dirty="0" err="1">
                <a:solidFill>
                  <a:schemeClr val="accent3"/>
                </a:solidFill>
                <a:latin typeface="Courier New" charset="0"/>
              </a:rPr>
              <a:t>shl</a:t>
            </a:r>
            <a:r>
              <a:rPr lang="en-US" altLang="en-US" sz="1800" b="1" dirty="0">
                <a:latin typeface="Courier New" charset="0"/>
              </a:rPr>
              <a:t> dl,1</a:t>
            </a:r>
          </a:p>
        </p:txBody>
      </p:sp>
      <p:sp>
        <p:nvSpPr>
          <p:cNvPr id="12" name="Text Box 4"/>
          <p:cNvSpPr txBox="1">
            <a:spLocks noChangeArrowheads="1"/>
          </p:cNvSpPr>
          <p:nvPr/>
        </p:nvSpPr>
        <p:spPr bwMode="auto">
          <a:xfrm>
            <a:off x="1522001" y="2239463"/>
            <a:ext cx="7696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Courier New" charset="0"/>
              <a:buChar char="o"/>
              <a:defRPr/>
            </a:pPr>
            <a:r>
              <a:rPr lang="en-US" altLang="en-US" sz="1800" dirty="0">
                <a:latin typeface="+mn-lt"/>
              </a:rPr>
              <a:t>Shifting left 1 bit </a:t>
            </a:r>
            <a:r>
              <a:rPr lang="en-US" altLang="en-US" sz="1800" b="1" dirty="0">
                <a:latin typeface="+mn-lt"/>
              </a:rPr>
              <a:t>multiplies a number by 2</a:t>
            </a:r>
          </a:p>
        </p:txBody>
      </p:sp>
      <p:graphicFrame>
        <p:nvGraphicFramePr>
          <p:cNvPr id="13" name="Object 5"/>
          <p:cNvGraphicFramePr>
            <a:graphicFrameLocks noChangeAspect="1"/>
          </p:cNvGraphicFramePr>
          <p:nvPr>
            <p:extLst>
              <p:ext uri="{D42A27DB-BD31-4B8C-83A1-F6EECF244321}">
                <p14:modId xmlns:p14="http://schemas.microsoft.com/office/powerpoint/2010/main" val="2146532599"/>
              </p:ext>
            </p:extLst>
          </p:nvPr>
        </p:nvGraphicFramePr>
        <p:xfrm>
          <a:off x="4808595" y="2980513"/>
          <a:ext cx="3505200" cy="990600"/>
        </p:xfrm>
        <a:graphic>
          <a:graphicData uri="http://schemas.openxmlformats.org/presentationml/2006/ole">
            <mc:AlternateContent xmlns:mc="http://schemas.openxmlformats.org/markup-compatibility/2006">
              <mc:Choice xmlns:v="urn:schemas-microsoft-com:vml" Requires="v">
                <p:oleObj spid="_x0000_s71320" name="VISIO" r:id="rId3" imgW="2160479" imgH="419924" progId="Visio.Drawing.6">
                  <p:embed/>
                </p:oleObj>
              </mc:Choice>
              <mc:Fallback>
                <p:oleObj name="VISIO" r:id="rId3" imgW="2160479" imgH="41992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4808595" y="2980513"/>
                        <a:ext cx="3505200" cy="990600"/>
                      </a:xfrm>
                      <a:prstGeom prst="rect">
                        <a:avLst/>
                      </a:prstGeom>
                      <a:noFill/>
                      <a:ln>
                        <a:noFill/>
                      </a:ln>
                      <a:effectLst/>
                    </p:spPr>
                  </p:pic>
                </p:oleObj>
              </mc:Fallback>
            </mc:AlternateContent>
          </a:graphicData>
        </a:graphic>
      </p:graphicFrame>
      <p:sp>
        <p:nvSpPr>
          <p:cNvPr id="16" name="Text Box 7"/>
          <p:cNvSpPr txBox="1">
            <a:spLocks noChangeArrowheads="1"/>
          </p:cNvSpPr>
          <p:nvPr/>
        </p:nvSpPr>
        <p:spPr bwMode="auto">
          <a:xfrm>
            <a:off x="1560101" y="4218726"/>
            <a:ext cx="76962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Courier New" charset="0"/>
              <a:buChar char="o"/>
              <a:defRPr/>
            </a:pPr>
            <a:r>
              <a:rPr lang="en-US" altLang="en-US" sz="1800" b="1" dirty="0">
                <a:latin typeface="+mn-lt"/>
              </a:rPr>
              <a:t>Shifting left </a:t>
            </a:r>
            <a:r>
              <a:rPr lang="en-US" altLang="en-US" sz="1800" i="1" dirty="0">
                <a:latin typeface="+mn-lt"/>
              </a:rPr>
              <a:t>n</a:t>
            </a:r>
            <a:r>
              <a:rPr lang="en-US" altLang="en-US" sz="1800" dirty="0">
                <a:latin typeface="+mn-lt"/>
              </a:rPr>
              <a:t> bits </a:t>
            </a:r>
            <a:r>
              <a:rPr lang="en-US" altLang="en-US" sz="1800" b="1" dirty="0">
                <a:solidFill>
                  <a:schemeClr val="accent3"/>
                </a:solidFill>
                <a:latin typeface="+mn-lt"/>
              </a:rPr>
              <a:t>multiplies</a:t>
            </a:r>
            <a:r>
              <a:rPr lang="en-US" altLang="en-US" sz="1800" dirty="0">
                <a:solidFill>
                  <a:schemeClr val="accent3"/>
                </a:solidFill>
                <a:latin typeface="+mn-lt"/>
              </a:rPr>
              <a:t> </a:t>
            </a:r>
            <a:r>
              <a:rPr lang="en-US" altLang="en-US" sz="1800" dirty="0">
                <a:latin typeface="+mn-lt"/>
              </a:rPr>
              <a:t>the operand by 2</a:t>
            </a:r>
            <a:r>
              <a:rPr lang="en-US" altLang="en-US" sz="1800" i="1" baseline="30000" dirty="0">
                <a:latin typeface="+mn-lt"/>
              </a:rPr>
              <a:t>n</a:t>
            </a:r>
          </a:p>
          <a:p>
            <a:pPr marL="1085850" lvl="1" indent="-342900" eaLnBrk="1" hangingPunct="1">
              <a:spcBef>
                <a:spcPct val="50000"/>
              </a:spcBef>
              <a:buClrTx/>
              <a:buFont typeface="Courier New" charset="0"/>
              <a:buChar char="o"/>
              <a:defRPr/>
            </a:pPr>
            <a:r>
              <a:rPr lang="en-US" altLang="en-US" sz="1800" b="1" dirty="0">
                <a:solidFill>
                  <a:schemeClr val="accent3"/>
                </a:solidFill>
                <a:latin typeface="+mn-lt"/>
              </a:rPr>
              <a:t>For example</a:t>
            </a:r>
            <a:r>
              <a:rPr lang="en-US" altLang="en-US" sz="1800" dirty="0">
                <a:latin typeface="+mn-lt"/>
              </a:rPr>
              <a:t>, 5 * 2</a:t>
            </a:r>
            <a:r>
              <a:rPr lang="en-US" altLang="en-US" sz="1800" baseline="30000" dirty="0">
                <a:latin typeface="+mn-lt"/>
              </a:rPr>
              <a:t>2</a:t>
            </a:r>
            <a:r>
              <a:rPr lang="en-US" altLang="en-US" sz="1800" dirty="0">
                <a:latin typeface="+mn-lt"/>
              </a:rPr>
              <a:t> = 20</a:t>
            </a:r>
          </a:p>
        </p:txBody>
      </p:sp>
      <p:sp>
        <p:nvSpPr>
          <p:cNvPr id="17" name="Text Box 6"/>
          <p:cNvSpPr txBox="1">
            <a:spLocks noChangeArrowheads="1"/>
          </p:cNvSpPr>
          <p:nvPr/>
        </p:nvSpPr>
        <p:spPr bwMode="auto">
          <a:xfrm>
            <a:off x="3345805" y="5274827"/>
            <a:ext cx="601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Courier New" charset="0"/>
              </a:rPr>
              <a:t>mov dl,5</a:t>
            </a:r>
          </a:p>
          <a:p>
            <a:pPr eaLnBrk="1" hangingPunct="1">
              <a:lnSpc>
                <a:spcPct val="50000"/>
              </a:lnSpc>
              <a:spcBef>
                <a:spcPct val="50000"/>
              </a:spcBef>
              <a:buClrTx/>
              <a:buFontTx/>
              <a:buNone/>
              <a:defRPr/>
            </a:pPr>
            <a:r>
              <a:rPr lang="en-US" altLang="en-US" sz="1800" b="1" dirty="0" err="1">
                <a:solidFill>
                  <a:schemeClr val="accent3"/>
                </a:solidFill>
                <a:latin typeface="Courier New" charset="0"/>
              </a:rPr>
              <a:t>shl</a:t>
            </a:r>
            <a:r>
              <a:rPr lang="en-US" altLang="en-US" sz="1800" dirty="0">
                <a:solidFill>
                  <a:schemeClr val="accent3"/>
                </a:solidFill>
                <a:latin typeface="Courier New" charset="0"/>
              </a:rPr>
              <a:t> </a:t>
            </a:r>
            <a:r>
              <a:rPr lang="en-US" altLang="en-US" sz="1800" dirty="0">
                <a:latin typeface="Courier New" charset="0"/>
              </a:rPr>
              <a:t>dl,2      ; DL = 20</a:t>
            </a:r>
          </a:p>
        </p:txBody>
      </p:sp>
    </p:spTree>
    <p:extLst>
      <p:ext uri="{BB962C8B-B14F-4D97-AF65-F5344CB8AC3E}">
        <p14:creationId xmlns:p14="http://schemas.microsoft.com/office/powerpoint/2010/main" val="137319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16</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b="1"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64124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17</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10245" name="Rectangle 3"/>
          <p:cNvSpPr>
            <a:spLocks noGrp="1" noChangeArrowheads="1"/>
          </p:cNvSpPr>
          <p:nvPr>
            <p:ph type="body" idx="1"/>
          </p:nvPr>
        </p:nvSpPr>
        <p:spPr>
          <a:xfrm>
            <a:off x="1219200" y="1862082"/>
            <a:ext cx="9677400" cy="1371600"/>
          </a:xfrm>
        </p:spPr>
        <p:txBody>
          <a:bodyPr>
            <a:normAutofit/>
          </a:bodyPr>
          <a:lstStyle/>
          <a:p>
            <a:pPr eaLnBrk="1" hangingPunct="1">
              <a:buFont typeface="Arial" charset="0"/>
              <a:buChar char="•"/>
              <a:defRPr/>
            </a:pPr>
            <a:r>
              <a:rPr lang="en-US" altLang="en-US" sz="1800" dirty="0"/>
              <a:t> The </a:t>
            </a:r>
            <a:r>
              <a:rPr lang="en-US" altLang="en-US" sz="1800" b="1" dirty="0">
                <a:solidFill>
                  <a:schemeClr val="accent3"/>
                </a:solidFill>
              </a:rPr>
              <a:t>SHR</a:t>
            </a:r>
            <a:r>
              <a:rPr lang="en-US" altLang="en-US" sz="1800" dirty="0">
                <a:solidFill>
                  <a:schemeClr val="accent3"/>
                </a:solidFill>
              </a:rPr>
              <a:t> </a:t>
            </a:r>
            <a:r>
              <a:rPr lang="en-US" altLang="en-US" sz="1800" dirty="0"/>
              <a:t>(</a:t>
            </a:r>
            <a:r>
              <a:rPr lang="en-US" altLang="en-US" sz="1800" b="1" dirty="0">
                <a:solidFill>
                  <a:schemeClr val="accent3"/>
                </a:solidFill>
              </a:rPr>
              <a:t>shift right</a:t>
            </a:r>
            <a:r>
              <a:rPr lang="en-US" altLang="en-US" sz="1800" dirty="0"/>
              <a:t>) instruction </a:t>
            </a:r>
            <a:r>
              <a:rPr lang="en-US" altLang="en-US" sz="1800" b="1" dirty="0"/>
              <a:t>performs a logical right shift </a:t>
            </a:r>
            <a:r>
              <a:rPr lang="en-US" altLang="en-US" sz="1800" dirty="0"/>
              <a:t>on the destination operand</a:t>
            </a:r>
          </a:p>
          <a:p>
            <a:pPr eaLnBrk="1" hangingPunct="1">
              <a:buFont typeface="Arial" charset="0"/>
              <a:buChar char="•"/>
              <a:defRPr/>
            </a:pPr>
            <a:r>
              <a:rPr lang="en-US" altLang="en-US" sz="1800" dirty="0"/>
              <a:t> The </a:t>
            </a:r>
            <a:r>
              <a:rPr lang="en-US" altLang="en-US" sz="1800" dirty="0">
                <a:solidFill>
                  <a:schemeClr val="accent3"/>
                </a:solidFill>
              </a:rPr>
              <a:t>highest bit </a:t>
            </a:r>
            <a:r>
              <a:rPr lang="en-US" altLang="en-US" sz="1800" dirty="0"/>
              <a:t>position is </a:t>
            </a:r>
            <a:r>
              <a:rPr lang="en-US" altLang="en-US" sz="1800" b="1" u="sng" dirty="0"/>
              <a:t>filled with a zero</a:t>
            </a:r>
            <a:r>
              <a:rPr lang="en-US" altLang="en-US" sz="1800" dirty="0"/>
              <a:t>.</a:t>
            </a:r>
          </a:p>
        </p:txBody>
      </p:sp>
      <p:graphicFrame>
        <p:nvGraphicFramePr>
          <p:cNvPr id="22533" name="Object 4"/>
          <p:cNvGraphicFramePr>
            <a:graphicFrameLocks noChangeAspect="1"/>
          </p:cNvGraphicFramePr>
          <p:nvPr>
            <p:extLst>
              <p:ext uri="{D42A27DB-BD31-4B8C-83A1-F6EECF244321}">
                <p14:modId xmlns:p14="http://schemas.microsoft.com/office/powerpoint/2010/main" val="1176401669"/>
              </p:ext>
            </p:extLst>
          </p:nvPr>
        </p:nvGraphicFramePr>
        <p:xfrm>
          <a:off x="2387600" y="3063803"/>
          <a:ext cx="6248400" cy="984250"/>
        </p:xfrm>
        <a:graphic>
          <a:graphicData uri="http://schemas.openxmlformats.org/presentationml/2006/ole">
            <mc:AlternateContent xmlns:mc="http://schemas.openxmlformats.org/markup-compatibility/2006">
              <mc:Choice xmlns:v="urn:schemas-microsoft-com:vml" Requires="v">
                <p:oleObj spid="_x0000_s72335" name="VISIO" r:id="rId3" imgW="3736848" imgH="502920" progId="Visio.Drawing.6">
                  <p:embed/>
                </p:oleObj>
              </mc:Choice>
              <mc:Fallback>
                <p:oleObj name="VISIO" r:id="rId3" imgW="3736848" imgH="502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2387600" y="3063803"/>
                        <a:ext cx="6248400" cy="984250"/>
                      </a:xfrm>
                      <a:prstGeom prst="rect">
                        <a:avLst/>
                      </a:prstGeom>
                      <a:noFill/>
                      <a:ln>
                        <a:noFill/>
                      </a:ln>
                      <a:effectLst/>
                    </p:spPr>
                  </p:pic>
                </p:oleObj>
              </mc:Fallback>
            </mc:AlternateContent>
          </a:graphicData>
        </a:graphic>
      </p:graphicFrame>
      <p:sp>
        <p:nvSpPr>
          <p:cNvPr id="3" name="Rectangle 2"/>
          <p:cNvSpPr/>
          <p:nvPr/>
        </p:nvSpPr>
        <p:spPr>
          <a:xfrm>
            <a:off x="1219200" y="4136953"/>
            <a:ext cx="9936480" cy="923330"/>
          </a:xfrm>
          <a:prstGeom prst="rect">
            <a:avLst/>
          </a:prstGeom>
        </p:spPr>
        <p:txBody>
          <a:bodyPr wrap="square">
            <a:spAutoFit/>
          </a:bodyPr>
          <a:lstStyle/>
          <a:p>
            <a:pPr marL="285750" indent="-285750">
              <a:buFont typeface="Arial" charset="0"/>
              <a:buChar char="•"/>
            </a:pPr>
            <a:r>
              <a:rPr lang="en-US" b="1" dirty="0">
                <a:solidFill>
                  <a:schemeClr val="accent3"/>
                </a:solidFill>
              </a:rPr>
              <a:t>Example</a:t>
            </a:r>
            <a:r>
              <a:rPr lang="en-US" dirty="0">
                <a:solidFill>
                  <a:srgbClr val="2F2A2B"/>
                </a:solidFill>
              </a:rPr>
              <a:t>, </a:t>
            </a:r>
          </a:p>
          <a:p>
            <a:pPr marL="742950" lvl="1" indent="-285750">
              <a:buFont typeface="Courier New" charset="0"/>
              <a:buChar char="o"/>
            </a:pPr>
            <a:r>
              <a:rPr lang="en-US" dirty="0">
                <a:solidFill>
                  <a:srgbClr val="2F2A2B"/>
                </a:solidFill>
              </a:rPr>
              <a:t>The </a:t>
            </a:r>
            <a:r>
              <a:rPr lang="en-US" dirty="0">
                <a:solidFill>
                  <a:schemeClr val="accent3"/>
                </a:solidFill>
              </a:rPr>
              <a:t>0</a:t>
            </a:r>
            <a:r>
              <a:rPr lang="en-US" dirty="0">
                <a:solidFill>
                  <a:srgbClr val="2F2A2B"/>
                </a:solidFill>
              </a:rPr>
              <a:t> from the lowest bit in AL is copied into the Carry flag, </a:t>
            </a:r>
          </a:p>
          <a:p>
            <a:pPr marL="742950" lvl="1" indent="-285750">
              <a:buFont typeface="Courier New" charset="0"/>
              <a:buChar char="o"/>
            </a:pPr>
            <a:r>
              <a:rPr lang="en-US" dirty="0">
                <a:solidFill>
                  <a:srgbClr val="2F2A2B"/>
                </a:solidFill>
              </a:rPr>
              <a:t>And the </a:t>
            </a:r>
            <a:r>
              <a:rPr lang="en-US" dirty="0">
                <a:solidFill>
                  <a:schemeClr val="accent3"/>
                </a:solidFill>
              </a:rPr>
              <a:t>highest bit</a:t>
            </a:r>
            <a:r>
              <a:rPr lang="en-US" dirty="0">
                <a:solidFill>
                  <a:srgbClr val="2F2A2B"/>
                </a:solidFill>
              </a:rPr>
              <a:t> in AL is filled with a zero:</a:t>
            </a:r>
          </a:p>
        </p:txBody>
      </p:sp>
      <p:sp>
        <p:nvSpPr>
          <p:cNvPr id="4" name="Rectangle 3"/>
          <p:cNvSpPr/>
          <p:nvPr/>
        </p:nvSpPr>
        <p:spPr>
          <a:xfrm>
            <a:off x="3009900" y="5188551"/>
            <a:ext cx="6096000" cy="646331"/>
          </a:xfrm>
          <a:prstGeom prst="rect">
            <a:avLst/>
          </a:prstGeom>
        </p:spPr>
        <p:txBody>
          <a:bodyPr>
            <a:spAutoFit/>
          </a:bodyPr>
          <a:lstStyle/>
          <a:p>
            <a:r>
              <a:rPr lang="en-US" dirty="0">
                <a:solidFill>
                  <a:srgbClr val="2F2A2B"/>
                </a:solidFill>
              </a:rPr>
              <a:t>mov al,</a:t>
            </a:r>
            <a:r>
              <a:rPr lang="en-US" dirty="0">
                <a:solidFill>
                  <a:schemeClr val="accent3"/>
                </a:solidFill>
              </a:rPr>
              <a:t>0</a:t>
            </a:r>
            <a:r>
              <a:rPr lang="en-US" dirty="0">
                <a:solidFill>
                  <a:srgbClr val="2F2A2B"/>
                </a:solidFill>
              </a:rPr>
              <a:t>D0h                          ; AL = 11010000b</a:t>
            </a:r>
          </a:p>
          <a:p>
            <a:r>
              <a:rPr lang="en-US" dirty="0" err="1">
                <a:solidFill>
                  <a:schemeClr val="accent3"/>
                </a:solidFill>
              </a:rPr>
              <a:t>shr</a:t>
            </a:r>
            <a:r>
              <a:rPr lang="en-US" dirty="0">
                <a:solidFill>
                  <a:schemeClr val="accent3"/>
                </a:solidFill>
              </a:rPr>
              <a:t> </a:t>
            </a:r>
            <a:r>
              <a:rPr lang="en-US" dirty="0">
                <a:solidFill>
                  <a:srgbClr val="2F2A2B"/>
                </a:solidFill>
              </a:rPr>
              <a:t>al,1                                   ; AL = 01101000b,         </a:t>
            </a:r>
            <a:r>
              <a:rPr lang="en-US" b="1" dirty="0">
                <a:solidFill>
                  <a:srgbClr val="2F2A2B"/>
                </a:solidFill>
              </a:rPr>
              <a:t>CF = 0</a:t>
            </a:r>
          </a:p>
        </p:txBody>
      </p:sp>
      <p:sp>
        <p:nvSpPr>
          <p:cNvPr id="8" name="TextBox 7"/>
          <p:cNvSpPr txBox="1"/>
          <p:nvPr/>
        </p:nvSpPr>
        <p:spPr>
          <a:xfrm>
            <a:off x="2425700" y="3322582"/>
            <a:ext cx="262505" cy="22115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29737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18</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3" name="Rectangle 2"/>
          <p:cNvSpPr/>
          <p:nvPr/>
        </p:nvSpPr>
        <p:spPr>
          <a:xfrm>
            <a:off x="1219200" y="1882580"/>
            <a:ext cx="9601200" cy="880369"/>
          </a:xfrm>
          <a:prstGeom prst="rect">
            <a:avLst/>
          </a:prstGeom>
        </p:spPr>
        <p:txBody>
          <a:bodyPr wrap="square">
            <a:spAutoFit/>
          </a:bodyPr>
          <a:lstStyle/>
          <a:p>
            <a:pPr marL="285750" indent="-285750">
              <a:lnSpc>
                <a:spcPct val="150000"/>
              </a:lnSpc>
              <a:buFont typeface="Arial" charset="0"/>
              <a:buChar char="•"/>
            </a:pPr>
            <a:r>
              <a:rPr lang="en-US" dirty="0">
                <a:solidFill>
                  <a:srgbClr val="2F2A2B"/>
                </a:solidFill>
              </a:rPr>
              <a:t>In a </a:t>
            </a:r>
            <a:r>
              <a:rPr lang="en-US" b="1" u="sng" dirty="0">
                <a:solidFill>
                  <a:srgbClr val="C00000"/>
                </a:solidFill>
              </a:rPr>
              <a:t>multiple shift </a:t>
            </a:r>
            <a:r>
              <a:rPr lang="en-US" dirty="0">
                <a:solidFill>
                  <a:srgbClr val="2F2A2B"/>
                </a:solidFill>
              </a:rPr>
              <a:t>operation, </a:t>
            </a:r>
          </a:p>
          <a:p>
            <a:pPr marL="742950" lvl="1" indent="-285750">
              <a:lnSpc>
                <a:spcPct val="150000"/>
              </a:lnSpc>
              <a:buFont typeface="Courier New" charset="0"/>
              <a:buChar char="o"/>
            </a:pPr>
            <a:r>
              <a:rPr lang="en-US" dirty="0">
                <a:solidFill>
                  <a:srgbClr val="2F2A2B"/>
                </a:solidFill>
              </a:rPr>
              <a:t>the </a:t>
            </a:r>
            <a:r>
              <a:rPr lang="en-US" b="1" dirty="0">
                <a:solidFill>
                  <a:schemeClr val="accent3"/>
                </a:solidFill>
              </a:rPr>
              <a:t>last bit to be shifted </a:t>
            </a:r>
            <a:r>
              <a:rPr lang="en-US" dirty="0">
                <a:solidFill>
                  <a:srgbClr val="2F2A2B"/>
                </a:solidFill>
              </a:rPr>
              <a:t>out of position 0 (the LSB) ends up in the </a:t>
            </a:r>
            <a:r>
              <a:rPr lang="en-US" b="1" dirty="0">
                <a:solidFill>
                  <a:srgbClr val="2F2A2B"/>
                </a:solidFill>
              </a:rPr>
              <a:t>Carry flag</a:t>
            </a:r>
            <a:r>
              <a:rPr lang="en-US" dirty="0">
                <a:solidFill>
                  <a:srgbClr val="2F2A2B"/>
                </a:solidFill>
              </a:rPr>
              <a:t>:</a:t>
            </a:r>
          </a:p>
        </p:txBody>
      </p:sp>
      <p:sp>
        <p:nvSpPr>
          <p:cNvPr id="4" name="Rectangle 3"/>
          <p:cNvSpPr/>
          <p:nvPr/>
        </p:nvSpPr>
        <p:spPr>
          <a:xfrm>
            <a:off x="3313112" y="3139088"/>
            <a:ext cx="6997700" cy="646331"/>
          </a:xfrm>
          <a:prstGeom prst="rect">
            <a:avLst/>
          </a:prstGeom>
        </p:spPr>
        <p:txBody>
          <a:bodyPr wrap="square">
            <a:spAutoFit/>
          </a:bodyPr>
          <a:lstStyle/>
          <a:p>
            <a:r>
              <a:rPr lang="en-US" dirty="0">
                <a:solidFill>
                  <a:srgbClr val="2F2A2B"/>
                </a:solidFill>
              </a:rPr>
              <a:t>mov al,00000010b</a:t>
            </a:r>
          </a:p>
          <a:p>
            <a:r>
              <a:rPr lang="en-US" dirty="0" err="1">
                <a:solidFill>
                  <a:schemeClr val="accent3"/>
                </a:solidFill>
              </a:rPr>
              <a:t>shr</a:t>
            </a:r>
            <a:r>
              <a:rPr lang="en-US" dirty="0">
                <a:solidFill>
                  <a:schemeClr val="accent3"/>
                </a:solidFill>
              </a:rPr>
              <a:t> </a:t>
            </a:r>
            <a:r>
              <a:rPr lang="en-US" dirty="0">
                <a:solidFill>
                  <a:srgbClr val="2F2A2B"/>
                </a:solidFill>
              </a:rPr>
              <a:t>al,2                           ; AL = 00000000b,   </a:t>
            </a:r>
            <a:r>
              <a:rPr lang="en-US" b="1" dirty="0">
                <a:solidFill>
                  <a:srgbClr val="2F2A2B"/>
                </a:solidFill>
              </a:rPr>
              <a:t>CF = 1</a:t>
            </a:r>
          </a:p>
        </p:txBody>
      </p:sp>
    </p:spTree>
    <p:extLst>
      <p:ext uri="{BB962C8B-B14F-4D97-AF65-F5344CB8AC3E}">
        <p14:creationId xmlns:p14="http://schemas.microsoft.com/office/powerpoint/2010/main" val="204839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A8C5BA7-63F0-3C43-A86A-9F6B41F787FA}" type="slidenum">
              <a:rPr lang="en-US" altLang="en-US" sz="1600">
                <a:latin typeface="Times New Roman" charset="0"/>
              </a:rPr>
              <a:pPr eaLnBrk="1" hangingPunct="1">
                <a:spcBef>
                  <a:spcPct val="0"/>
                </a:spcBef>
                <a:buClrTx/>
                <a:buFontTx/>
                <a:buNone/>
                <a:defRPr/>
              </a:pPr>
              <a:t>19</a:t>
            </a:fld>
            <a:endParaRPr lang="en-US" altLang="en-US" sz="1600">
              <a:latin typeface="Times New Roman" charset="0"/>
            </a:endParaRPr>
          </a:p>
        </p:txBody>
      </p:sp>
      <p:sp>
        <p:nvSpPr>
          <p:cNvPr id="8601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SHR</a:t>
            </a:r>
            <a:r>
              <a:rPr lang="en-US" altLang="en-US" sz="4000" dirty="0"/>
              <a:t> Instruction</a:t>
            </a:r>
          </a:p>
        </p:txBody>
      </p:sp>
      <p:sp>
        <p:nvSpPr>
          <p:cNvPr id="12" name="Text Box 6"/>
          <p:cNvSpPr txBox="1">
            <a:spLocks noChangeArrowheads="1"/>
          </p:cNvSpPr>
          <p:nvPr/>
        </p:nvSpPr>
        <p:spPr bwMode="auto">
          <a:xfrm>
            <a:off x="1304925" y="1845714"/>
            <a:ext cx="76962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285750" indent="-285750" eaLnBrk="1" hangingPunct="1">
              <a:spcBef>
                <a:spcPct val="50000"/>
              </a:spcBef>
              <a:buClrTx/>
              <a:buFont typeface="Arial" charset="0"/>
              <a:buChar char="•"/>
              <a:defRPr/>
            </a:pPr>
            <a:r>
              <a:rPr lang="en-US" altLang="en-US" b="1" dirty="0">
                <a:solidFill>
                  <a:schemeClr val="accent3"/>
                </a:solidFill>
              </a:rPr>
              <a:t>Fast Division</a:t>
            </a:r>
          </a:p>
          <a:p>
            <a:pPr marL="1028700" lvl="1" eaLnBrk="1" hangingPunct="1">
              <a:spcBef>
                <a:spcPct val="50000"/>
              </a:spcBef>
              <a:buClrTx/>
              <a:buFont typeface="Courier New" charset="0"/>
              <a:buChar char="o"/>
              <a:defRPr/>
            </a:pPr>
            <a:r>
              <a:rPr lang="en-US" altLang="en-US" sz="1800" b="1" dirty="0">
                <a:solidFill>
                  <a:schemeClr val="accent3"/>
                </a:solidFill>
                <a:latin typeface="+mn-lt"/>
              </a:rPr>
              <a:t>Shifting right </a:t>
            </a:r>
            <a:r>
              <a:rPr lang="en-US" altLang="en-US" sz="1800" i="1" dirty="0">
                <a:latin typeface="+mn-lt"/>
              </a:rPr>
              <a:t>n</a:t>
            </a:r>
            <a:r>
              <a:rPr lang="en-US" altLang="en-US" sz="1800" dirty="0">
                <a:latin typeface="+mn-lt"/>
              </a:rPr>
              <a:t> bits divides the operand by 2</a:t>
            </a:r>
            <a:r>
              <a:rPr lang="en-US" altLang="en-US" sz="1800" i="1" baseline="30000" dirty="0">
                <a:latin typeface="+mn-lt"/>
              </a:rPr>
              <a:t>n</a:t>
            </a:r>
          </a:p>
        </p:txBody>
      </p:sp>
      <p:sp>
        <p:nvSpPr>
          <p:cNvPr id="13" name="Text Box 5"/>
          <p:cNvSpPr txBox="1">
            <a:spLocks noChangeArrowheads="1"/>
          </p:cNvSpPr>
          <p:nvPr/>
        </p:nvSpPr>
        <p:spPr bwMode="auto">
          <a:xfrm>
            <a:off x="2992438" y="2866010"/>
            <a:ext cx="5486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None/>
              <a:defRPr/>
            </a:pPr>
            <a:r>
              <a:rPr lang="en-US" altLang="en-US" sz="1800" dirty="0">
                <a:latin typeface="+mn-lt"/>
              </a:rPr>
              <a:t>mov dl,80</a:t>
            </a:r>
          </a:p>
          <a:p>
            <a:pPr eaLnBrk="1" hangingPunct="1">
              <a:lnSpc>
                <a:spcPct val="50000"/>
              </a:lnSpc>
              <a:spcBef>
                <a:spcPct val="50000"/>
              </a:spcBef>
              <a:buClr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dl,1	; DL = 40   </a:t>
            </a:r>
            <a:r>
              <a:rPr lang="en-US" altLang="en-US" sz="1800" dirty="0">
                <a:solidFill>
                  <a:srgbClr val="C00000"/>
                </a:solidFill>
                <a:latin typeface="+mn-lt"/>
              </a:rPr>
              <a:t>????</a:t>
            </a:r>
          </a:p>
          <a:p>
            <a:pPr eaLnBrk="1" hangingPunct="1">
              <a:lnSpc>
                <a:spcPct val="50000"/>
              </a:lnSpc>
              <a:spcBef>
                <a:spcPct val="50000"/>
              </a:spcBef>
              <a:buClr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dl,2	; DL = 10   </a:t>
            </a:r>
            <a:r>
              <a:rPr lang="en-US" altLang="en-US" sz="1800" dirty="0">
                <a:solidFill>
                  <a:srgbClr val="C00000"/>
                </a:solidFill>
                <a:latin typeface="+mn-lt"/>
              </a:rPr>
              <a:t>????</a:t>
            </a:r>
          </a:p>
        </p:txBody>
      </p:sp>
    </p:spTree>
    <p:extLst>
      <p:ext uri="{BB962C8B-B14F-4D97-AF65-F5344CB8AC3E}">
        <p14:creationId xmlns:p14="http://schemas.microsoft.com/office/powerpoint/2010/main" val="75945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20</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b="1"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209209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Outline</a:t>
            </a:r>
          </a:p>
        </p:txBody>
      </p:sp>
      <p:sp>
        <p:nvSpPr>
          <p:cNvPr id="6" name="Slide Number Placeholder 5"/>
          <p:cNvSpPr>
            <a:spLocks noGrp="1"/>
          </p:cNvSpPr>
          <p:nvPr>
            <p:ph type="sldNum" sz="quarter" idx="12"/>
          </p:nvPr>
        </p:nvSpPr>
        <p:spPr>
          <a:xfrm>
            <a:off x="5223527" y="6369845"/>
            <a:ext cx="1312025" cy="365125"/>
          </a:xfrm>
        </p:spPr>
        <p:txBody>
          <a:bodyPr/>
          <a:lstStyle/>
          <a:p>
            <a:pPr algn="ctr"/>
            <a:fld id="{755F7E7C-0370-0947-BF7A-78A4B49FB1FE}" type="slidenum">
              <a:rPr lang="en-US" sz="1600" smtClean="0">
                <a:solidFill>
                  <a:schemeClr val="tx1"/>
                </a:solidFill>
              </a:rPr>
              <a:pPr algn="ctr"/>
              <a:t>3</a:t>
            </a:fld>
            <a:endParaRPr lang="en-US" sz="1600">
              <a:solidFill>
                <a:schemeClr val="tx1"/>
              </a:solidFill>
            </a:endParaRPr>
          </a:p>
        </p:txBody>
      </p:sp>
      <p:sp>
        <p:nvSpPr>
          <p:cNvPr id="5" name="Rectangle 3"/>
          <p:cNvSpPr txBox="1">
            <a:spLocks noChangeArrowheads="1"/>
          </p:cNvSpPr>
          <p:nvPr/>
        </p:nvSpPr>
        <p:spPr>
          <a:xfrm>
            <a:off x="1280410" y="2019924"/>
            <a:ext cx="6934200" cy="38112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defRPr/>
            </a:pPr>
            <a:r>
              <a:rPr lang="en-US" altLang="en-US" sz="2800" b="1" dirty="0">
                <a:solidFill>
                  <a:schemeClr val="accent3"/>
                </a:solidFill>
              </a:rPr>
              <a:t> Shift and Rotate Instructions</a:t>
            </a:r>
          </a:p>
          <a:p>
            <a:pPr>
              <a:buFont typeface="Arial" charset="0"/>
              <a:buChar char="•"/>
              <a:defRPr/>
            </a:pPr>
            <a:r>
              <a:rPr lang="en-US" altLang="en-US" sz="2800" dirty="0"/>
              <a:t> Multiplication and Division Instructions</a:t>
            </a:r>
          </a:p>
          <a:p>
            <a:pPr>
              <a:buFont typeface="Arial" charset="0"/>
              <a:buChar char="•"/>
              <a:defRPr/>
            </a:pPr>
            <a:r>
              <a:rPr lang="en-US" altLang="en-US" sz="2800" dirty="0"/>
              <a:t> </a:t>
            </a:r>
            <a:r>
              <a:rPr lang="en-US" altLang="en-US" sz="2800" dirty="0">
                <a:solidFill>
                  <a:schemeClr val="bg1">
                    <a:lumMod val="50000"/>
                  </a:schemeClr>
                </a:solidFill>
              </a:rPr>
              <a:t>Extended Addition and Subtraction</a:t>
            </a:r>
          </a:p>
          <a:p>
            <a:pPr>
              <a:buFont typeface="Arial" charset="0"/>
              <a:buChar char="•"/>
              <a:defRPr/>
            </a:pPr>
            <a:r>
              <a:rPr lang="en-US" altLang="en-US" sz="2800" dirty="0">
                <a:solidFill>
                  <a:schemeClr val="bg1">
                    <a:lumMod val="50000"/>
                  </a:schemeClr>
                </a:solidFill>
              </a:rPr>
              <a:t> ASCII and Unpacked Decimal Arithmetic</a:t>
            </a:r>
          </a:p>
          <a:p>
            <a:pPr>
              <a:buFont typeface="Arial" charset="0"/>
              <a:buChar char="•"/>
              <a:defRPr/>
            </a:pPr>
            <a:r>
              <a:rPr lang="en-US" altLang="en-US" sz="2800" dirty="0">
                <a:solidFill>
                  <a:schemeClr val="bg1">
                    <a:lumMod val="50000"/>
                  </a:schemeClr>
                </a:solidFill>
              </a:rPr>
              <a:t> Packed Decimal Arithmetic</a:t>
            </a:r>
          </a:p>
        </p:txBody>
      </p:sp>
    </p:spTree>
    <p:extLst>
      <p:ext uri="{BB962C8B-B14F-4D97-AF65-F5344CB8AC3E}">
        <p14:creationId xmlns:p14="http://schemas.microsoft.com/office/powerpoint/2010/main" val="149375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21</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SAL</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eaLnBrk="1" hangingPunct="1">
              <a:buFont typeface="Arial" charset="0"/>
              <a:buChar char="•"/>
              <a:defRPr/>
            </a:pPr>
            <a:r>
              <a:rPr lang="en-US" altLang="en-US" sz="1800" dirty="0"/>
              <a:t> </a:t>
            </a:r>
            <a:r>
              <a:rPr lang="en-US" altLang="en-US" sz="1800" b="1" dirty="0">
                <a:solidFill>
                  <a:schemeClr val="accent3"/>
                </a:solidFill>
              </a:rPr>
              <a:t>SAL</a:t>
            </a:r>
            <a:r>
              <a:rPr lang="en-US" altLang="en-US" sz="1800" dirty="0"/>
              <a:t> (</a:t>
            </a:r>
            <a:r>
              <a:rPr lang="en-US" altLang="en-US" sz="1800" dirty="0">
                <a:solidFill>
                  <a:schemeClr val="accent3"/>
                </a:solidFill>
              </a:rPr>
              <a:t>shift arithmetic left</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SHL</a:t>
            </a:r>
          </a:p>
        </p:txBody>
      </p:sp>
      <p:sp>
        <p:nvSpPr>
          <p:cNvPr id="2" name="Rectangle 1"/>
          <p:cNvSpPr/>
          <p:nvPr/>
        </p:nvSpPr>
        <p:spPr>
          <a:xfrm>
            <a:off x="1524000" y="2265922"/>
            <a:ext cx="9207500" cy="923330"/>
          </a:xfrm>
          <a:prstGeom prst="rect">
            <a:avLst/>
          </a:prstGeom>
        </p:spPr>
        <p:txBody>
          <a:bodyPr wrap="square">
            <a:spAutoFit/>
          </a:bodyPr>
          <a:lstStyle/>
          <a:p>
            <a:pPr marL="285750" indent="-285750">
              <a:buFont typeface="Courier New" charset="0"/>
              <a:buChar char="o"/>
            </a:pPr>
            <a:r>
              <a:rPr lang="en-US" dirty="0">
                <a:solidFill>
                  <a:srgbClr val="2F2A2B"/>
                </a:solidFill>
              </a:rPr>
              <a:t>The </a:t>
            </a:r>
            <a:r>
              <a:rPr lang="en-US" b="1" dirty="0">
                <a:solidFill>
                  <a:schemeClr val="accent3"/>
                </a:solidFill>
              </a:rPr>
              <a:t>lowest</a:t>
            </a:r>
            <a:r>
              <a:rPr lang="en-US" dirty="0">
                <a:solidFill>
                  <a:schemeClr val="accent3"/>
                </a:solidFill>
              </a:rPr>
              <a:t> </a:t>
            </a:r>
            <a:r>
              <a:rPr lang="en-US" dirty="0">
                <a:solidFill>
                  <a:srgbClr val="2F2A2B"/>
                </a:solidFill>
              </a:rPr>
              <a:t>bit is assigned 0</a:t>
            </a:r>
          </a:p>
          <a:p>
            <a:pPr marL="285750" indent="-285750">
              <a:buFont typeface="Courier New" charset="0"/>
              <a:buChar char="o"/>
            </a:pPr>
            <a:r>
              <a:rPr lang="en-US" dirty="0">
                <a:solidFill>
                  <a:srgbClr val="2F2A2B"/>
                </a:solidFill>
              </a:rPr>
              <a:t>The </a:t>
            </a:r>
            <a:r>
              <a:rPr lang="en-US" b="1" dirty="0">
                <a:solidFill>
                  <a:schemeClr val="accent3"/>
                </a:solidFill>
              </a:rPr>
              <a:t>highest</a:t>
            </a:r>
            <a:r>
              <a:rPr lang="en-US" dirty="0">
                <a:solidFill>
                  <a:srgbClr val="2F2A2B"/>
                </a:solidFill>
              </a:rPr>
              <a:t> bit is moved to the </a:t>
            </a:r>
            <a:r>
              <a:rPr lang="en-US" b="1" dirty="0">
                <a:solidFill>
                  <a:srgbClr val="2F2A2B"/>
                </a:solidFill>
              </a:rPr>
              <a:t>Carry flag</a:t>
            </a:r>
            <a:r>
              <a:rPr lang="en-US" dirty="0">
                <a:solidFill>
                  <a:srgbClr val="2F2A2B"/>
                </a:solidFill>
              </a:rPr>
              <a:t>, </a:t>
            </a:r>
          </a:p>
          <a:p>
            <a:pPr marL="285750" indent="-285750">
              <a:buFont typeface="Courier New" charset="0"/>
              <a:buChar char="o"/>
            </a:pPr>
            <a:r>
              <a:rPr lang="en-US" u="sng" dirty="0">
                <a:solidFill>
                  <a:srgbClr val="2F2A2B"/>
                </a:solidFill>
              </a:rPr>
              <a:t>And the bit that was in the Carry flag </a:t>
            </a:r>
            <a:r>
              <a:rPr lang="en-US" dirty="0">
                <a:solidFill>
                  <a:srgbClr val="2F2A2B"/>
                </a:solidFill>
              </a:rPr>
              <a:t>is </a:t>
            </a:r>
            <a:r>
              <a:rPr lang="en-US" b="1" dirty="0">
                <a:solidFill>
                  <a:srgbClr val="C00000"/>
                </a:solidFill>
              </a:rPr>
              <a:t>discarded</a:t>
            </a:r>
            <a:r>
              <a:rPr lang="en-US" dirty="0">
                <a:solidFill>
                  <a:srgbClr val="2F2A2B"/>
                </a:solidFill>
              </a:rPr>
              <a:t>:</a:t>
            </a:r>
            <a:endParaRPr lang="en-US" dirty="0">
              <a:solidFill>
                <a:srgbClr val="2F2A2B"/>
              </a:solidFill>
              <a:effectLst/>
            </a:endParaRPr>
          </a:p>
        </p:txBody>
      </p:sp>
      <p:pic>
        <p:nvPicPr>
          <p:cNvPr id="3" name="Picture 2"/>
          <p:cNvPicPr>
            <a:picLocks noChangeAspect="1"/>
          </p:cNvPicPr>
          <p:nvPr/>
        </p:nvPicPr>
        <p:blipFill>
          <a:blip r:embed="rId2"/>
          <a:stretch>
            <a:fillRect/>
          </a:stretch>
        </p:blipFill>
        <p:spPr>
          <a:xfrm>
            <a:off x="3686185" y="3336079"/>
            <a:ext cx="5075296" cy="825500"/>
          </a:xfrm>
          <a:prstGeom prst="rect">
            <a:avLst/>
          </a:prstGeom>
        </p:spPr>
      </p:pic>
      <p:pic>
        <p:nvPicPr>
          <p:cNvPr id="4" name="Picture 3"/>
          <p:cNvPicPr>
            <a:picLocks noChangeAspect="1"/>
          </p:cNvPicPr>
          <p:nvPr/>
        </p:nvPicPr>
        <p:blipFill>
          <a:blip r:embed="rId3"/>
          <a:stretch>
            <a:fillRect/>
          </a:stretch>
        </p:blipFill>
        <p:spPr>
          <a:xfrm>
            <a:off x="3479800" y="4897501"/>
            <a:ext cx="4572000" cy="1193800"/>
          </a:xfrm>
          <a:prstGeom prst="rect">
            <a:avLst/>
          </a:prstGeom>
        </p:spPr>
      </p:pic>
      <p:sp>
        <p:nvSpPr>
          <p:cNvPr id="5" name="Rectangle 4"/>
          <p:cNvSpPr/>
          <p:nvPr/>
        </p:nvSpPr>
        <p:spPr>
          <a:xfrm>
            <a:off x="1270000" y="4214735"/>
            <a:ext cx="9461500" cy="646331"/>
          </a:xfrm>
          <a:prstGeom prst="rect">
            <a:avLst/>
          </a:prstGeom>
        </p:spPr>
        <p:txBody>
          <a:bodyPr wrap="square">
            <a:spAutoFit/>
          </a:bodyPr>
          <a:lstStyle/>
          <a:p>
            <a:pPr marL="285750" indent="-285750">
              <a:buFont typeface="Arial" charset="0"/>
              <a:buChar char="•"/>
            </a:pPr>
            <a:r>
              <a:rPr lang="en-US" dirty="0">
                <a:solidFill>
                  <a:srgbClr val="2F2A2B"/>
                </a:solidFill>
                <a:latin typeface="Helvetica" charset="0"/>
              </a:rPr>
              <a:t>If you shift binary </a:t>
            </a:r>
            <a:r>
              <a:rPr lang="en-US" dirty="0">
                <a:solidFill>
                  <a:srgbClr val="C00000"/>
                </a:solidFill>
                <a:latin typeface="Helvetica" charset="0"/>
              </a:rPr>
              <a:t>1</a:t>
            </a:r>
            <a:r>
              <a:rPr lang="en-US" dirty="0">
                <a:solidFill>
                  <a:srgbClr val="2F2A2B"/>
                </a:solidFill>
                <a:latin typeface="Helvetica" charset="0"/>
              </a:rPr>
              <a:t>1001111 to </a:t>
            </a:r>
            <a:r>
              <a:rPr lang="en-US" b="1" dirty="0">
                <a:solidFill>
                  <a:schemeClr val="accent3"/>
                </a:solidFill>
                <a:latin typeface="Helvetica" charset="0"/>
              </a:rPr>
              <a:t>the left </a:t>
            </a:r>
            <a:r>
              <a:rPr lang="en-US" dirty="0">
                <a:solidFill>
                  <a:srgbClr val="2F2A2B"/>
                </a:solidFill>
                <a:latin typeface="Helvetica" charset="0"/>
              </a:rPr>
              <a:t>by one bit, </a:t>
            </a:r>
          </a:p>
          <a:p>
            <a:pPr marL="742950" lvl="1" indent="-285750">
              <a:buFont typeface="Courier New" charset="0"/>
              <a:buChar char="o"/>
            </a:pPr>
            <a:r>
              <a:rPr lang="en-US" dirty="0">
                <a:solidFill>
                  <a:srgbClr val="2F2A2B"/>
                </a:solidFill>
                <a:latin typeface="Helvetica" charset="0"/>
              </a:rPr>
              <a:t>it becomes    10011110:</a:t>
            </a:r>
            <a:endParaRPr lang="en-US" dirty="0">
              <a:solidFill>
                <a:srgbClr val="2F2A2B"/>
              </a:solidFill>
              <a:effectLst/>
              <a:latin typeface="Helvetica" charset="0"/>
            </a:endParaRPr>
          </a:p>
        </p:txBody>
      </p:sp>
      <p:sp>
        <p:nvSpPr>
          <p:cNvPr id="9" name="TextBox 8"/>
          <p:cNvSpPr txBox="1"/>
          <p:nvPr/>
        </p:nvSpPr>
        <p:spPr>
          <a:xfrm>
            <a:off x="6735195" y="5672201"/>
            <a:ext cx="936493" cy="274086"/>
          </a:xfrm>
          <a:prstGeom prst="rect">
            <a:avLst/>
          </a:prstGeom>
          <a:noFill/>
          <a:ln>
            <a:solidFill>
              <a:srgbClr val="FF0000"/>
            </a:solidFill>
          </a:ln>
        </p:spPr>
        <p:txBody>
          <a:bodyPr wrap="square" rtlCol="0">
            <a:spAutoFit/>
          </a:bodyPr>
          <a:lstStyle/>
          <a:p>
            <a:endParaRPr lang="en-US"/>
          </a:p>
        </p:txBody>
      </p:sp>
      <p:sp>
        <p:nvSpPr>
          <p:cNvPr id="10" name="TextBox 9"/>
          <p:cNvSpPr txBox="1"/>
          <p:nvPr/>
        </p:nvSpPr>
        <p:spPr>
          <a:xfrm>
            <a:off x="8449701" y="3535081"/>
            <a:ext cx="198999" cy="24214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864524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22</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SAR</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a:buFont typeface="Arial" charset="0"/>
              <a:buChar char="•"/>
              <a:defRPr/>
            </a:pPr>
            <a:r>
              <a:rPr lang="en-US" altLang="en-US" sz="1800" b="1" dirty="0">
                <a:solidFill>
                  <a:schemeClr val="accent3"/>
                </a:solidFill>
              </a:rPr>
              <a:t> SAR</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SHR</a:t>
            </a:r>
          </a:p>
          <a:p>
            <a:pPr eaLnBrk="1" hangingPunct="1">
              <a:buFont typeface="Arial" charset="0"/>
              <a:buChar char="•"/>
              <a:defRPr/>
            </a:pPr>
            <a:r>
              <a:rPr lang="en-US" altLang="en-US" sz="1800" b="1" dirty="0">
                <a:solidFill>
                  <a:schemeClr val="accent3"/>
                </a:solidFill>
              </a:rPr>
              <a:t> SAR</a:t>
            </a:r>
            <a:r>
              <a:rPr lang="en-US" altLang="en-US" sz="1800" dirty="0"/>
              <a:t> (</a:t>
            </a:r>
            <a:r>
              <a:rPr lang="en-US" altLang="en-US" sz="1800" dirty="0">
                <a:solidFill>
                  <a:schemeClr val="accent3"/>
                </a:solidFill>
              </a:rPr>
              <a:t>shift arithmetic right</a:t>
            </a:r>
            <a:r>
              <a:rPr lang="en-US" altLang="en-US" sz="1800" dirty="0"/>
              <a:t>) performs a </a:t>
            </a:r>
            <a:r>
              <a:rPr lang="en-US" altLang="en-US" sz="1800" b="1" u="sng" dirty="0"/>
              <a:t>right arithmetic shift </a:t>
            </a:r>
            <a:r>
              <a:rPr lang="en-US" altLang="en-US" sz="1800" dirty="0"/>
              <a:t>on the destination operand</a:t>
            </a:r>
          </a:p>
        </p:txBody>
      </p:sp>
      <p:graphicFrame>
        <p:nvGraphicFramePr>
          <p:cNvPr id="23557" name="Object 4"/>
          <p:cNvGraphicFramePr>
            <a:graphicFrameLocks noChangeAspect="1"/>
          </p:cNvGraphicFramePr>
          <p:nvPr>
            <p:extLst>
              <p:ext uri="{D42A27DB-BD31-4B8C-83A1-F6EECF244321}">
                <p14:modId xmlns:p14="http://schemas.microsoft.com/office/powerpoint/2010/main" val="510982286"/>
              </p:ext>
            </p:extLst>
          </p:nvPr>
        </p:nvGraphicFramePr>
        <p:xfrm>
          <a:off x="3175000" y="2844800"/>
          <a:ext cx="5524500" cy="944359"/>
        </p:xfrm>
        <a:graphic>
          <a:graphicData uri="http://schemas.openxmlformats.org/presentationml/2006/ole">
            <mc:AlternateContent xmlns:mc="http://schemas.openxmlformats.org/markup-compatibility/2006">
              <mc:Choice xmlns:v="urn:schemas-microsoft-com:vml" Requires="v">
                <p:oleObj spid="_x0000_s136819" name="VISIO" r:id="rId4" imgW="3838956" imgH="542544" progId="Visio.Drawing.6">
                  <p:embed/>
                </p:oleObj>
              </mc:Choice>
              <mc:Fallback>
                <p:oleObj name="VISIO" r:id="rId4" imgW="3838956" imgH="54254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751" t="-17647" r="-1250"/>
                      <a:stretch>
                        <a:fillRect/>
                      </a:stretch>
                    </p:blipFill>
                    <p:spPr bwMode="auto">
                      <a:xfrm>
                        <a:off x="3175000" y="2844800"/>
                        <a:ext cx="5524500" cy="944359"/>
                      </a:xfrm>
                      <a:prstGeom prst="rect">
                        <a:avLst/>
                      </a:prstGeom>
                      <a:noFill/>
                      <a:ln>
                        <a:noFill/>
                      </a:ln>
                      <a:effectLst/>
                    </p:spPr>
                  </p:pic>
                </p:oleObj>
              </mc:Fallback>
            </mc:AlternateContent>
          </a:graphicData>
        </a:graphic>
      </p:graphicFrame>
      <p:sp>
        <p:nvSpPr>
          <p:cNvPr id="2" name="Rectangle 1"/>
          <p:cNvSpPr/>
          <p:nvPr/>
        </p:nvSpPr>
        <p:spPr>
          <a:xfrm>
            <a:off x="1270000" y="3884136"/>
            <a:ext cx="9245600" cy="646331"/>
          </a:xfrm>
          <a:prstGeom prst="rect">
            <a:avLst/>
          </a:prstGeom>
        </p:spPr>
        <p:txBody>
          <a:bodyPr wrap="square">
            <a:spAutoFit/>
          </a:bodyPr>
          <a:lstStyle/>
          <a:p>
            <a:pPr marL="285750" indent="-285750">
              <a:buFont typeface="Arial" charset="0"/>
              <a:buChar char="•"/>
            </a:pPr>
            <a:r>
              <a:rPr lang="en-US" dirty="0">
                <a:solidFill>
                  <a:srgbClr val="2F2A2B"/>
                </a:solidFill>
              </a:rPr>
              <a:t>The following example shows how SAR </a:t>
            </a:r>
            <a:r>
              <a:rPr lang="en-US" b="1" u="sng" dirty="0">
                <a:solidFill>
                  <a:srgbClr val="C00000"/>
                </a:solidFill>
              </a:rPr>
              <a:t>duplicates the sign bit</a:t>
            </a:r>
            <a:r>
              <a:rPr lang="en-US" dirty="0">
                <a:solidFill>
                  <a:srgbClr val="2F2A2B"/>
                </a:solidFill>
              </a:rPr>
              <a:t>. </a:t>
            </a:r>
          </a:p>
          <a:p>
            <a:pPr marL="742950" lvl="1" indent="-285750">
              <a:buFont typeface="Courier New" charset="0"/>
              <a:buChar char="o"/>
            </a:pPr>
            <a:r>
              <a:rPr lang="en-US" b="1" dirty="0">
                <a:solidFill>
                  <a:srgbClr val="2F2A2B"/>
                </a:solidFill>
              </a:rPr>
              <a:t>AL</a:t>
            </a:r>
            <a:r>
              <a:rPr lang="en-US" dirty="0">
                <a:solidFill>
                  <a:srgbClr val="2F2A2B"/>
                </a:solidFill>
              </a:rPr>
              <a:t> </a:t>
            </a:r>
            <a:r>
              <a:rPr lang="en-US" u="sng" dirty="0">
                <a:solidFill>
                  <a:srgbClr val="2F2A2B"/>
                </a:solidFill>
              </a:rPr>
              <a:t>is negative </a:t>
            </a:r>
            <a:r>
              <a:rPr lang="en-US" dirty="0">
                <a:solidFill>
                  <a:schemeClr val="accent3"/>
                </a:solidFill>
              </a:rPr>
              <a:t>before and after </a:t>
            </a:r>
            <a:r>
              <a:rPr lang="en-US" dirty="0">
                <a:solidFill>
                  <a:srgbClr val="2F2A2B"/>
                </a:solidFill>
              </a:rPr>
              <a:t>it is shifted to the right:</a:t>
            </a:r>
          </a:p>
        </p:txBody>
      </p:sp>
      <p:sp>
        <p:nvSpPr>
          <p:cNvPr id="3" name="Rectangle 2"/>
          <p:cNvSpPr/>
          <p:nvPr/>
        </p:nvSpPr>
        <p:spPr>
          <a:xfrm>
            <a:off x="2513777" y="4887480"/>
            <a:ext cx="7215245"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2F2A2B"/>
                </a:solidFill>
              </a:rPr>
              <a:t>mov al,</a:t>
            </a:r>
            <a:r>
              <a:rPr lang="en-US" sz="2400" dirty="0">
                <a:solidFill>
                  <a:srgbClr val="C00000"/>
                </a:solidFill>
              </a:rPr>
              <a:t>0</a:t>
            </a:r>
            <a:r>
              <a:rPr lang="en-US" sz="2400" dirty="0">
                <a:solidFill>
                  <a:srgbClr val="2F2A2B"/>
                </a:solidFill>
              </a:rPr>
              <a:t>F0h               ; AL = </a:t>
            </a:r>
            <a:r>
              <a:rPr lang="en-US" sz="2400" dirty="0">
                <a:solidFill>
                  <a:srgbClr val="C00000"/>
                </a:solidFill>
              </a:rPr>
              <a:t>1</a:t>
            </a:r>
            <a:r>
              <a:rPr lang="en-US" sz="2400" dirty="0">
                <a:solidFill>
                  <a:srgbClr val="2F2A2B"/>
                </a:solidFill>
              </a:rPr>
              <a:t>1110000b (-16</a:t>
            </a:r>
            <a:r>
              <a:rPr lang="en-US" sz="2400" dirty="0">
                <a:solidFill>
                  <a:srgbClr val="C00000"/>
                </a:solidFill>
              </a:rPr>
              <a:t>?</a:t>
            </a:r>
            <a:r>
              <a:rPr lang="en-US" sz="2400" dirty="0">
                <a:solidFill>
                  <a:srgbClr val="2F2A2B"/>
                </a:solidFill>
              </a:rPr>
              <a:t>)</a:t>
            </a:r>
          </a:p>
          <a:p>
            <a:r>
              <a:rPr lang="en-US" sz="2400" dirty="0" err="1">
                <a:solidFill>
                  <a:schemeClr val="accent3"/>
                </a:solidFill>
              </a:rPr>
              <a:t>sar</a:t>
            </a:r>
            <a:r>
              <a:rPr lang="en-US" sz="2400" dirty="0">
                <a:solidFill>
                  <a:schemeClr val="accent3"/>
                </a:solidFill>
              </a:rPr>
              <a:t> </a:t>
            </a:r>
            <a:r>
              <a:rPr lang="en-US" sz="2400" dirty="0">
                <a:solidFill>
                  <a:srgbClr val="2F2A2B"/>
                </a:solidFill>
              </a:rPr>
              <a:t>al,1                        ; AL = </a:t>
            </a:r>
            <a:r>
              <a:rPr lang="en-US" sz="2400" dirty="0">
                <a:solidFill>
                  <a:srgbClr val="C00000"/>
                </a:solidFill>
              </a:rPr>
              <a:t>1</a:t>
            </a:r>
            <a:r>
              <a:rPr lang="en-US" sz="2400" dirty="0">
                <a:solidFill>
                  <a:srgbClr val="2F2A2B"/>
                </a:solidFill>
              </a:rPr>
              <a:t>1111000b ( -8 </a:t>
            </a:r>
            <a:r>
              <a:rPr lang="en-US" sz="2400" dirty="0">
                <a:solidFill>
                  <a:srgbClr val="C00000"/>
                </a:solidFill>
              </a:rPr>
              <a:t>?</a:t>
            </a:r>
            <a:r>
              <a:rPr lang="en-US" sz="2400" dirty="0">
                <a:solidFill>
                  <a:srgbClr val="2F2A2B"/>
                </a:solidFill>
              </a:rPr>
              <a:t>)        </a:t>
            </a:r>
            <a:r>
              <a:rPr lang="en-US" sz="2400" b="1" dirty="0">
                <a:solidFill>
                  <a:srgbClr val="C00000"/>
                </a:solidFill>
              </a:rPr>
              <a:t>CF</a:t>
            </a:r>
            <a:r>
              <a:rPr lang="en-US" sz="2400" b="1" dirty="0">
                <a:solidFill>
                  <a:srgbClr val="2F2A2B"/>
                </a:solidFill>
              </a:rPr>
              <a:t> = 0</a:t>
            </a:r>
          </a:p>
        </p:txBody>
      </p:sp>
      <p:sp>
        <p:nvSpPr>
          <p:cNvPr id="9" name="TextBox 8"/>
          <p:cNvSpPr txBox="1"/>
          <p:nvPr/>
        </p:nvSpPr>
        <p:spPr>
          <a:xfrm>
            <a:off x="3217938" y="2942906"/>
            <a:ext cx="936493" cy="710911"/>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976978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902CE52D-44D7-8C46-9136-7AEAD1A3F396}" type="slidenum">
              <a:rPr lang="en-US" altLang="en-US" sz="1600">
                <a:latin typeface="Times New Roman" charset="0"/>
              </a:rPr>
              <a:pPr eaLnBrk="1" hangingPunct="1">
                <a:spcBef>
                  <a:spcPct val="0"/>
                </a:spcBef>
                <a:buClrTx/>
                <a:buFontTx/>
                <a:buNone/>
                <a:defRPr/>
              </a:pPr>
              <a:t>23</a:t>
            </a:fld>
            <a:endParaRPr lang="en-US" altLang="en-US" sz="1600">
              <a:latin typeface="Times New Roman" charset="0"/>
            </a:endParaRPr>
          </a:p>
        </p:txBody>
      </p:sp>
      <p:sp>
        <p:nvSpPr>
          <p:cNvPr id="87042"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SAR</a:t>
            </a:r>
            <a:r>
              <a:rPr lang="en-US" altLang="en-US" sz="4000" dirty="0"/>
              <a:t> Instruction</a:t>
            </a:r>
          </a:p>
        </p:txBody>
      </p:sp>
      <p:sp>
        <p:nvSpPr>
          <p:cNvPr id="11269" name="Rectangle 3"/>
          <p:cNvSpPr>
            <a:spLocks noGrp="1" noChangeArrowheads="1"/>
          </p:cNvSpPr>
          <p:nvPr>
            <p:ph type="body" idx="1"/>
          </p:nvPr>
        </p:nvSpPr>
        <p:spPr>
          <a:xfrm>
            <a:off x="1270000" y="1905000"/>
            <a:ext cx="9702800" cy="1524000"/>
          </a:xfrm>
        </p:spPr>
        <p:txBody>
          <a:bodyPr>
            <a:normAutofit/>
          </a:bodyPr>
          <a:lstStyle/>
          <a:p>
            <a:pPr>
              <a:buFont typeface="Arial" charset="0"/>
              <a:buChar char="•"/>
              <a:defRPr/>
            </a:pPr>
            <a:r>
              <a:rPr lang="en-US" altLang="en-US" sz="1800" b="1" dirty="0">
                <a:solidFill>
                  <a:schemeClr val="accent3"/>
                </a:solidFill>
              </a:rPr>
              <a:t> SAR</a:t>
            </a:r>
            <a:r>
              <a:rPr lang="en-US" altLang="en-US" sz="1800" dirty="0"/>
              <a:t> is </a:t>
            </a:r>
            <a:r>
              <a:rPr lang="en-US" altLang="en-US" sz="1800" b="1" u="sng" dirty="0">
                <a:solidFill>
                  <a:schemeClr val="accent3"/>
                </a:solidFill>
              </a:rPr>
              <a:t>identical</a:t>
            </a:r>
            <a:r>
              <a:rPr lang="en-US" altLang="en-US" sz="1800" dirty="0"/>
              <a:t> to </a:t>
            </a:r>
            <a:r>
              <a:rPr lang="en-US" altLang="en-US" sz="1800" b="1" dirty="0">
                <a:solidFill>
                  <a:srgbClr val="C00000"/>
                </a:solidFill>
              </a:rPr>
              <a:t>SHR</a:t>
            </a:r>
          </a:p>
          <a:p>
            <a:pPr eaLnBrk="1" hangingPunct="1">
              <a:buFont typeface="Arial" charset="0"/>
              <a:buChar char="•"/>
              <a:defRPr/>
            </a:pPr>
            <a:endParaRPr lang="en-US" altLang="en-US" sz="1800" dirty="0"/>
          </a:p>
        </p:txBody>
      </p:sp>
      <p:sp>
        <p:nvSpPr>
          <p:cNvPr id="11" name="Text Box 6"/>
          <p:cNvSpPr txBox="1">
            <a:spLocks noChangeArrowheads="1"/>
          </p:cNvSpPr>
          <p:nvPr/>
        </p:nvSpPr>
        <p:spPr bwMode="auto">
          <a:xfrm>
            <a:off x="1754186" y="2532052"/>
            <a:ext cx="6646864" cy="1311286"/>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dirty="0">
                <a:latin typeface="+mn-lt"/>
              </a:rPr>
              <a:t>mov dl,</a:t>
            </a:r>
            <a:r>
              <a:rPr lang="en-US" altLang="en-US" b="1" dirty="0">
                <a:solidFill>
                  <a:srgbClr val="FF0000"/>
                </a:solidFill>
                <a:latin typeface="+mn-lt"/>
              </a:rPr>
              <a:t>-</a:t>
            </a:r>
            <a:r>
              <a:rPr lang="en-US" altLang="en-US" dirty="0">
                <a:latin typeface="+mn-lt"/>
              </a:rPr>
              <a:t>80</a:t>
            </a:r>
          </a:p>
          <a:p>
            <a:pPr eaLnBrk="1" hangingPunct="1">
              <a:lnSpc>
                <a:spcPct val="50000"/>
              </a:lnSpc>
              <a:spcBef>
                <a:spcPct val="50000"/>
              </a:spcBef>
              <a:buClrTx/>
              <a:buFontTx/>
              <a:buNone/>
              <a:defRPr/>
            </a:pPr>
            <a:r>
              <a:rPr lang="en-US" altLang="en-US" dirty="0" err="1">
                <a:solidFill>
                  <a:schemeClr val="accent3"/>
                </a:solidFill>
                <a:latin typeface="+mn-lt"/>
              </a:rPr>
              <a:t>sar</a:t>
            </a:r>
            <a:r>
              <a:rPr lang="en-US" altLang="en-US" dirty="0">
                <a:solidFill>
                  <a:schemeClr val="accent3"/>
                </a:solidFill>
                <a:latin typeface="+mn-lt"/>
              </a:rPr>
              <a:t> </a:t>
            </a:r>
            <a:r>
              <a:rPr lang="en-US" altLang="en-US" dirty="0">
                <a:latin typeface="+mn-lt"/>
              </a:rPr>
              <a:t>dl,1                         ; DL = -40         </a:t>
            </a:r>
            <a:r>
              <a:rPr lang="en-US" altLang="en-US" dirty="0">
                <a:solidFill>
                  <a:srgbClr val="C00000"/>
                </a:solidFill>
                <a:latin typeface="+mn-lt"/>
              </a:rPr>
              <a:t>CF</a:t>
            </a:r>
            <a:r>
              <a:rPr lang="en-US" altLang="en-US" dirty="0">
                <a:latin typeface="+mn-lt"/>
              </a:rPr>
              <a:t>=?</a:t>
            </a:r>
          </a:p>
          <a:p>
            <a:pPr eaLnBrk="1" hangingPunct="1">
              <a:lnSpc>
                <a:spcPct val="50000"/>
              </a:lnSpc>
              <a:spcBef>
                <a:spcPct val="50000"/>
              </a:spcBef>
              <a:buClrTx/>
              <a:buFontTx/>
              <a:buNone/>
              <a:defRPr/>
            </a:pPr>
            <a:r>
              <a:rPr lang="en-US" altLang="en-US" dirty="0" err="1">
                <a:solidFill>
                  <a:schemeClr val="accent3"/>
                </a:solidFill>
                <a:latin typeface="+mn-lt"/>
              </a:rPr>
              <a:t>sar</a:t>
            </a:r>
            <a:r>
              <a:rPr lang="en-US" altLang="en-US" dirty="0">
                <a:solidFill>
                  <a:schemeClr val="accent3"/>
                </a:solidFill>
                <a:latin typeface="+mn-lt"/>
              </a:rPr>
              <a:t> </a:t>
            </a:r>
            <a:r>
              <a:rPr lang="en-US" altLang="en-US" dirty="0">
                <a:latin typeface="+mn-lt"/>
              </a:rPr>
              <a:t>dl,2                         ; DL = -10         </a:t>
            </a:r>
            <a:r>
              <a:rPr lang="en-US" altLang="en-US" dirty="0">
                <a:solidFill>
                  <a:srgbClr val="C00000"/>
                </a:solidFill>
                <a:latin typeface="+mn-lt"/>
              </a:rPr>
              <a:t>CF</a:t>
            </a:r>
            <a:r>
              <a:rPr lang="en-US" altLang="en-US" dirty="0">
                <a:latin typeface="+mn-lt"/>
              </a:rPr>
              <a:t>=?</a:t>
            </a:r>
          </a:p>
        </p:txBody>
      </p:sp>
    </p:spTree>
    <p:extLst>
      <p:ext uri="{BB962C8B-B14F-4D97-AF65-F5344CB8AC3E}">
        <p14:creationId xmlns:p14="http://schemas.microsoft.com/office/powerpoint/2010/main" val="120095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4E6F5D96-AC19-9D4B-BC71-FD8DCFE2FE22}" type="slidenum">
              <a:rPr lang="en-US" altLang="en-US" sz="1600">
                <a:latin typeface="Times New Roman" charset="0"/>
              </a:rPr>
              <a:pPr eaLnBrk="1" hangingPunct="1">
                <a:spcBef>
                  <a:spcPct val="0"/>
                </a:spcBef>
                <a:buClrTx/>
                <a:buFontTx/>
                <a:buNone/>
                <a:defRPr/>
              </a:pPr>
              <a:t>24</a:t>
            </a:fld>
            <a:endParaRPr lang="en-US" altLang="en-US" sz="1600">
              <a:latin typeface="Times New Roman" charset="0"/>
            </a:endParaRPr>
          </a:p>
        </p:txBody>
      </p:sp>
      <p:sp>
        <p:nvSpPr>
          <p:cNvPr id="146434" name="Rectangle 2050"/>
          <p:cNvSpPr>
            <a:spLocks noGrp="1" noChangeArrowheads="1"/>
          </p:cNvSpPr>
          <p:nvPr>
            <p:ph type="title"/>
          </p:nvPr>
        </p:nvSpPr>
        <p:spPr>
          <a:xfrm>
            <a:off x="1135380" y="350103"/>
            <a:ext cx="10058400" cy="1450757"/>
          </a:xfrm>
        </p:spPr>
        <p:txBody>
          <a:bodyPr>
            <a:normAutofit/>
          </a:bodyPr>
          <a:lstStyle/>
          <a:p>
            <a:pPr eaLnBrk="1" hangingPunct="1">
              <a:defRPr/>
            </a:pPr>
            <a:r>
              <a:rPr lang="en-US" altLang="en-US" sz="4000" b="1">
                <a:solidFill>
                  <a:schemeClr val="accent3"/>
                </a:solidFill>
              </a:rPr>
              <a:t>Application</a:t>
            </a:r>
            <a:endParaRPr lang="en-US" altLang="en-US" sz="4000" b="1" dirty="0">
              <a:solidFill>
                <a:schemeClr val="accent3"/>
              </a:solidFill>
            </a:endParaRPr>
          </a:p>
        </p:txBody>
      </p:sp>
      <p:sp>
        <p:nvSpPr>
          <p:cNvPr id="12294" name="Text Box 2052"/>
          <p:cNvSpPr txBox="1">
            <a:spLocks noChangeArrowheads="1"/>
          </p:cNvSpPr>
          <p:nvPr/>
        </p:nvSpPr>
        <p:spPr bwMode="auto">
          <a:xfrm>
            <a:off x="1269989" y="1904700"/>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t>
            </a:r>
            <a:r>
              <a:rPr lang="en-US" altLang="en-US" sz="2100" b="1" dirty="0">
                <a:latin typeface="+mn-lt"/>
              </a:rPr>
              <a:t>AL</a:t>
            </a:r>
            <a:r>
              <a:rPr lang="en-US" altLang="en-US" sz="2100" dirty="0">
                <a:latin typeface="+mn-lt"/>
              </a:rPr>
              <a:t> after each shift:</a:t>
            </a:r>
          </a:p>
        </p:txBody>
      </p:sp>
      <p:grpSp>
        <p:nvGrpSpPr>
          <p:cNvPr id="2" name="Group 1"/>
          <p:cNvGrpSpPr/>
          <p:nvPr/>
        </p:nvGrpSpPr>
        <p:grpSpPr>
          <a:xfrm>
            <a:off x="1879600" y="2611668"/>
            <a:ext cx="7239000" cy="1992313"/>
            <a:chOff x="1447800" y="2683316"/>
            <a:chExt cx="7239000" cy="1992313"/>
          </a:xfrm>
        </p:grpSpPr>
        <p:sp>
          <p:nvSpPr>
            <p:cNvPr id="12293" name="Text Box 2051"/>
            <p:cNvSpPr txBox="1">
              <a:spLocks noChangeArrowheads="1"/>
            </p:cNvSpPr>
            <p:nvPr/>
          </p:nvSpPr>
          <p:spPr bwMode="auto">
            <a:xfrm>
              <a:off x="1447800" y="2683316"/>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mn-lt"/>
                </a:rPr>
                <a:t>mov al,6Bh</a:t>
              </a:r>
            </a:p>
            <a:p>
              <a:pPr eaLnBrk="1" hangingPunct="1">
                <a:lnSpc>
                  <a:spcPct val="50000"/>
                </a:lnSpc>
                <a:spcBef>
                  <a:spcPct val="50000"/>
                </a:spcBef>
                <a:buClrTx/>
                <a:buFontTx/>
                <a:buNone/>
                <a:defRPr/>
              </a:pPr>
              <a:r>
                <a:rPr lang="en-US" altLang="en-US" sz="1800" dirty="0" err="1">
                  <a:solidFill>
                    <a:schemeClr val="accent3"/>
                  </a:solidFill>
                  <a:latin typeface="+mn-lt"/>
                </a:rPr>
                <a:t>shr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shl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a:p>
              <a:pPr eaLnBrk="1" hangingPunct="1">
                <a:lnSpc>
                  <a:spcPct val="50000"/>
                </a:lnSpc>
                <a:spcBef>
                  <a:spcPct val="50000"/>
                </a:spcBef>
                <a:buClrTx/>
                <a:buFontTx/>
                <a:buNone/>
                <a:defRPr/>
              </a:pPr>
              <a:r>
                <a:rPr lang="en-US" altLang="en-US" sz="1800" dirty="0">
                  <a:latin typeface="+mn-lt"/>
                </a:rPr>
                <a:t>mov al,8Ch</a:t>
              </a:r>
            </a:p>
            <a:p>
              <a:pPr eaLnBrk="1" hangingPunct="1">
                <a:lnSpc>
                  <a:spcPct val="50000"/>
                </a:lnSpc>
                <a:spcBef>
                  <a:spcPct val="50000"/>
                </a:spcBef>
                <a:buClrTx/>
                <a:buFontTx/>
                <a:buNone/>
                <a:defRPr/>
              </a:pPr>
              <a:r>
                <a:rPr lang="en-US" altLang="en-US" sz="1800" dirty="0" err="1">
                  <a:solidFill>
                    <a:schemeClr val="accent3"/>
                  </a:solidFill>
                  <a:latin typeface="+mn-lt"/>
                </a:rPr>
                <a:t>sar</a:t>
              </a:r>
              <a:r>
                <a:rPr lang="en-US" altLang="en-US" sz="1800" dirty="0">
                  <a:solidFill>
                    <a:schemeClr val="accent3"/>
                  </a:solidFill>
                  <a:latin typeface="+mn-lt"/>
                </a:rPr>
                <a:t> </a:t>
              </a:r>
              <a:r>
                <a:rPr lang="en-US" altLang="en-US" sz="1800" dirty="0">
                  <a:latin typeface="+mn-lt"/>
                </a:rPr>
                <a:t>al,1	c.</a:t>
              </a:r>
            </a:p>
            <a:p>
              <a:pPr eaLnBrk="1" hangingPunct="1">
                <a:lnSpc>
                  <a:spcPct val="50000"/>
                </a:lnSpc>
                <a:spcBef>
                  <a:spcPct val="50000"/>
                </a:spcBef>
                <a:buClrTx/>
                <a:buFontTx/>
                <a:buNone/>
                <a:defRPr/>
              </a:pPr>
              <a:r>
                <a:rPr lang="en-US" altLang="en-US" sz="1800" dirty="0" err="1">
                  <a:solidFill>
                    <a:schemeClr val="accent3"/>
                  </a:solidFill>
                  <a:latin typeface="+mn-lt"/>
                </a:rPr>
                <a:t>sar</a:t>
              </a:r>
              <a:r>
                <a:rPr lang="en-US" altLang="en-US" sz="1800" dirty="0">
                  <a:solidFill>
                    <a:schemeClr val="accent3"/>
                  </a:solidFill>
                  <a:latin typeface="+mn-lt"/>
                </a:rPr>
                <a:t> </a:t>
              </a:r>
              <a:r>
                <a:rPr lang="en-US" altLang="en-US" sz="1800" dirty="0">
                  <a:latin typeface="+mn-lt"/>
                </a:rPr>
                <a:t>al,3	d.</a:t>
              </a:r>
            </a:p>
            <a:p>
              <a:pPr eaLnBrk="1" hangingPunct="1">
                <a:lnSpc>
                  <a:spcPct val="50000"/>
                </a:lnSpc>
                <a:spcBef>
                  <a:spcPct val="50000"/>
                </a:spcBef>
                <a:buClrTx/>
                <a:buFontTx/>
                <a:buNone/>
                <a:defRPr/>
              </a:pPr>
              <a:endParaRPr lang="en-US" altLang="en-US" sz="1800" dirty="0">
                <a:latin typeface="+mn-lt"/>
              </a:endParaRPr>
            </a:p>
          </p:txBody>
        </p:sp>
        <p:sp>
          <p:nvSpPr>
            <p:cNvPr id="146437" name="Text Box 2053"/>
            <p:cNvSpPr txBox="1">
              <a:spLocks noChangeArrowheads="1"/>
            </p:cNvSpPr>
            <p:nvPr/>
          </p:nvSpPr>
          <p:spPr bwMode="auto">
            <a:xfrm>
              <a:off x="5562600" y="2694429"/>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dirty="0">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35h</a:t>
              </a:r>
            </a:p>
            <a:p>
              <a:pPr eaLnBrk="1" hangingPunct="1">
                <a:lnSpc>
                  <a:spcPct val="50000"/>
                </a:lnSpc>
                <a:spcBef>
                  <a:spcPct val="50000"/>
                </a:spcBef>
                <a:buClrTx/>
                <a:buFontTx/>
                <a:buNone/>
                <a:defRPr/>
              </a:pPr>
              <a:r>
                <a:rPr lang="en-US" altLang="en-US" sz="1800" dirty="0">
                  <a:solidFill>
                    <a:schemeClr val="tx2"/>
                  </a:solidFill>
                  <a:latin typeface="+mn-lt"/>
                </a:rPr>
                <a:t>A8h</a:t>
              </a: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C6h</a:t>
              </a:r>
            </a:p>
            <a:p>
              <a:pPr eaLnBrk="1" hangingPunct="1">
                <a:lnSpc>
                  <a:spcPct val="50000"/>
                </a:lnSpc>
                <a:spcBef>
                  <a:spcPct val="50000"/>
                </a:spcBef>
                <a:buClrTx/>
                <a:buFontTx/>
                <a:buNone/>
                <a:defRPr/>
              </a:pPr>
              <a:r>
                <a:rPr lang="en-US" altLang="en-US" sz="1800" dirty="0">
                  <a:solidFill>
                    <a:schemeClr val="tx2"/>
                  </a:solidFill>
                  <a:latin typeface="+mn-lt"/>
                </a:rPr>
                <a:t>F8h</a:t>
              </a:r>
            </a:p>
            <a:p>
              <a:pPr eaLnBrk="1" hangingPunct="1">
                <a:lnSpc>
                  <a:spcPct val="50000"/>
                </a:lnSpc>
                <a:spcBef>
                  <a:spcPct val="50000"/>
                </a:spcBef>
                <a:buClrTx/>
                <a:buFontTx/>
                <a:buNone/>
                <a:defRPr/>
              </a:pPr>
              <a:endParaRPr lang="en-US" altLang="en-US" sz="1800" dirty="0">
                <a:solidFill>
                  <a:schemeClr val="tx2"/>
                </a:solidFill>
                <a:latin typeface="+mn-lt"/>
              </a:endParaRPr>
            </a:p>
          </p:txBody>
        </p:sp>
      </p:grpSp>
    </p:spTree>
    <p:extLst>
      <p:ext uri="{BB962C8B-B14F-4D97-AF65-F5344CB8AC3E}">
        <p14:creationId xmlns:p14="http://schemas.microsoft.com/office/powerpoint/2010/main" val="18463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25</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b="1"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12336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26</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13317" name="Rectangle 3"/>
          <p:cNvSpPr>
            <a:spLocks noGrp="1" noChangeArrowheads="1"/>
          </p:cNvSpPr>
          <p:nvPr>
            <p:ph type="body" idx="1"/>
          </p:nvPr>
        </p:nvSpPr>
        <p:spPr>
          <a:xfrm>
            <a:off x="1231900" y="1777015"/>
            <a:ext cx="9359900" cy="1676400"/>
          </a:xfrm>
        </p:spPr>
        <p:txBody>
          <a:bodyPr>
            <a:normAutofit/>
          </a:bodyPr>
          <a:lstStyle/>
          <a:p>
            <a:pPr eaLnBrk="1" hangingPunct="1">
              <a:lnSpc>
                <a:spcPct val="90000"/>
              </a:lnSpc>
              <a:buFont typeface="Arial" charset="0"/>
              <a:buChar char="•"/>
              <a:defRPr/>
            </a:pPr>
            <a:r>
              <a:rPr lang="en-US" altLang="en-US" sz="1800" dirty="0"/>
              <a:t> </a:t>
            </a:r>
            <a:r>
              <a:rPr lang="en-US" altLang="en-US" sz="1800" b="1" dirty="0">
                <a:solidFill>
                  <a:schemeClr val="accent3"/>
                </a:solidFill>
              </a:rPr>
              <a:t>ROL</a:t>
            </a:r>
            <a:r>
              <a:rPr lang="en-US" altLang="en-US" sz="1800" dirty="0"/>
              <a:t> (rotate) </a:t>
            </a:r>
            <a:r>
              <a:rPr lang="en-US" altLang="en-US" sz="1800" b="1" u="sng" dirty="0"/>
              <a:t>shifts</a:t>
            </a:r>
            <a:r>
              <a:rPr lang="en-US" altLang="en-US" sz="1800" dirty="0"/>
              <a:t> each bit to the </a:t>
            </a:r>
            <a:r>
              <a:rPr lang="en-US" altLang="en-US" sz="1800" b="1" dirty="0"/>
              <a:t>left</a:t>
            </a:r>
          </a:p>
          <a:p>
            <a:pPr eaLnBrk="1" hangingPunct="1">
              <a:lnSpc>
                <a:spcPct val="90000"/>
              </a:lnSpc>
              <a:buFont typeface="Arial" charset="0"/>
              <a:buChar char="•"/>
              <a:defRPr/>
            </a:pPr>
            <a:r>
              <a:rPr lang="en-US" altLang="en-US" sz="1800" dirty="0"/>
              <a:t> </a:t>
            </a:r>
            <a:r>
              <a:rPr lang="en-US" altLang="en-US" sz="1800" b="1" dirty="0"/>
              <a:t>The </a:t>
            </a:r>
            <a:r>
              <a:rPr lang="en-US" altLang="en-US" sz="1800" b="1" u="sng" dirty="0">
                <a:solidFill>
                  <a:schemeClr val="accent3"/>
                </a:solidFill>
              </a:rPr>
              <a:t>highest</a:t>
            </a:r>
            <a:r>
              <a:rPr lang="en-US" altLang="en-US" sz="1800" b="1" dirty="0"/>
              <a:t> bit </a:t>
            </a:r>
            <a:r>
              <a:rPr lang="en-US" altLang="en-US" sz="1800" dirty="0"/>
              <a:t>is </a:t>
            </a:r>
            <a:r>
              <a:rPr lang="en-US" altLang="en-US" sz="1800" u="sng" dirty="0">
                <a:solidFill>
                  <a:srgbClr val="C00000"/>
                </a:solidFill>
              </a:rPr>
              <a:t>copied into both </a:t>
            </a:r>
            <a:r>
              <a:rPr lang="en-US" altLang="en-US" sz="1800" dirty="0"/>
              <a:t>the </a:t>
            </a:r>
            <a:r>
              <a:rPr lang="en-US" altLang="en-US" sz="1800" b="1" u="sng" dirty="0">
                <a:solidFill>
                  <a:schemeClr val="accent3"/>
                </a:solidFill>
              </a:rPr>
              <a:t>Carry flag </a:t>
            </a:r>
            <a:r>
              <a:rPr lang="en-US" altLang="en-US" sz="1800" dirty="0"/>
              <a:t>and into the </a:t>
            </a:r>
            <a:r>
              <a:rPr lang="en-US" altLang="en-US" sz="1800" b="1" u="sng" dirty="0">
                <a:solidFill>
                  <a:schemeClr val="accent3"/>
                </a:solidFill>
              </a:rPr>
              <a:t>lowest</a:t>
            </a:r>
            <a:r>
              <a:rPr lang="en-US" altLang="en-US" sz="1800" dirty="0">
                <a:solidFill>
                  <a:schemeClr val="accent3"/>
                </a:solidFill>
              </a:rPr>
              <a:t> bit</a:t>
            </a:r>
          </a:p>
          <a:p>
            <a:pPr eaLnBrk="1" hangingPunct="1">
              <a:lnSpc>
                <a:spcPct val="90000"/>
              </a:lnSpc>
              <a:buFont typeface="Arial" charset="0"/>
              <a:buChar char="•"/>
              <a:defRPr/>
            </a:pPr>
            <a:r>
              <a:rPr lang="en-US" altLang="en-US" sz="1800" dirty="0"/>
              <a:t> </a:t>
            </a:r>
            <a:r>
              <a:rPr lang="en-US" altLang="en-US" sz="2400" b="1" dirty="0"/>
              <a:t>No bits are lost</a:t>
            </a:r>
          </a:p>
        </p:txBody>
      </p:sp>
      <p:graphicFrame>
        <p:nvGraphicFramePr>
          <p:cNvPr id="25605" name="Object 4"/>
          <p:cNvGraphicFramePr>
            <a:graphicFrameLocks noChangeAspect="1"/>
          </p:cNvGraphicFramePr>
          <p:nvPr>
            <p:extLst>
              <p:ext uri="{D42A27DB-BD31-4B8C-83A1-F6EECF244321}">
                <p14:modId xmlns:p14="http://schemas.microsoft.com/office/powerpoint/2010/main" val="961794346"/>
              </p:ext>
            </p:extLst>
          </p:nvPr>
        </p:nvGraphicFramePr>
        <p:xfrm>
          <a:off x="3448050" y="2918101"/>
          <a:ext cx="5594350" cy="992160"/>
        </p:xfrm>
        <a:graphic>
          <a:graphicData uri="http://schemas.openxmlformats.org/presentationml/2006/ole">
            <mc:AlternateContent xmlns:mc="http://schemas.openxmlformats.org/markup-compatibility/2006">
              <mc:Choice xmlns:v="urn:schemas-microsoft-com:vml" Requires="v">
                <p:oleObj spid="_x0000_s75407" name="VISIO" r:id="rId3" imgW="3538728" imgH="542544" progId="Visio.Drawing.6">
                  <p:embed/>
                </p:oleObj>
              </mc:Choice>
              <mc:Fallback>
                <p:oleObj name="VISIO" r:id="rId3" imgW="3538728"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3448050" y="2918101"/>
                        <a:ext cx="5594350" cy="992160"/>
                      </a:xfrm>
                      <a:prstGeom prst="rect">
                        <a:avLst/>
                      </a:prstGeom>
                      <a:noFill/>
                      <a:ln>
                        <a:noFill/>
                      </a:ln>
                      <a:effectLst/>
                    </p:spPr>
                  </p:pic>
                </p:oleObj>
              </mc:Fallback>
            </mc:AlternateContent>
          </a:graphicData>
        </a:graphic>
      </p:graphicFrame>
      <p:grpSp>
        <p:nvGrpSpPr>
          <p:cNvPr id="4" name="Group 3"/>
          <p:cNvGrpSpPr/>
          <p:nvPr/>
        </p:nvGrpSpPr>
        <p:grpSpPr>
          <a:xfrm>
            <a:off x="4425941" y="4354756"/>
            <a:ext cx="4832359" cy="1393181"/>
            <a:chOff x="1231900" y="4006566"/>
            <a:chExt cx="4432300" cy="1144729"/>
          </a:xfrm>
        </p:grpSpPr>
        <p:sp>
          <p:nvSpPr>
            <p:cNvPr id="88072" name="Text Box 8"/>
            <p:cNvSpPr txBox="1">
              <a:spLocks noChangeArrowheads="1"/>
            </p:cNvSpPr>
            <p:nvPr/>
          </p:nvSpPr>
          <p:spPr bwMode="auto">
            <a:xfrm>
              <a:off x="1231900" y="4345764"/>
              <a:ext cx="4432300" cy="805531"/>
            </a:xfrm>
            <a:prstGeom prst="rect">
              <a:avLst/>
            </a:prstGeom>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a:latin typeface="+mn-lt"/>
                </a:rPr>
                <a:t>mov al,</a:t>
              </a:r>
              <a:r>
                <a:rPr lang="en-US" altLang="en-US" sz="2000" dirty="0">
                  <a:solidFill>
                    <a:srgbClr val="C00000"/>
                  </a:solidFill>
                  <a:latin typeface="+mn-lt"/>
                </a:rPr>
                <a:t>1</a:t>
              </a:r>
              <a:r>
                <a:rPr lang="en-US" altLang="en-US" sz="2000" dirty="0">
                  <a:solidFill>
                    <a:schemeClr val="accent3"/>
                  </a:solidFill>
                  <a:latin typeface="+mn-lt"/>
                </a:rPr>
                <a:t>1</a:t>
              </a:r>
              <a:r>
                <a:rPr lang="en-US" altLang="en-US" sz="2000" dirty="0">
                  <a:latin typeface="+mn-lt"/>
                </a:rPr>
                <a:t>110000b</a:t>
              </a:r>
            </a:p>
            <a:p>
              <a:pPr eaLnBrk="1" hangingPunct="1">
                <a:lnSpc>
                  <a:spcPct val="50000"/>
                </a:lnSpc>
                <a:spcBef>
                  <a:spcPct val="50000"/>
                </a:spcBef>
                <a:buClrTx/>
                <a:buFontTx/>
                <a:buNone/>
                <a:defRPr/>
              </a:pPr>
              <a:r>
                <a:rPr lang="en-US" altLang="en-US" sz="2000" dirty="0" err="1">
                  <a:solidFill>
                    <a:schemeClr val="accent3"/>
                  </a:solidFill>
                  <a:latin typeface="+mn-lt"/>
                </a:rPr>
                <a:t>rol</a:t>
              </a:r>
              <a:r>
                <a:rPr lang="en-US" altLang="en-US" sz="2000" dirty="0">
                  <a:solidFill>
                    <a:schemeClr val="accent3"/>
                  </a:solidFill>
                  <a:latin typeface="+mn-lt"/>
                </a:rPr>
                <a:t> </a:t>
              </a:r>
              <a:r>
                <a:rPr lang="en-US" altLang="en-US" sz="2000" dirty="0">
                  <a:latin typeface="+mn-lt"/>
                </a:rPr>
                <a:t>al,1                      ; AL = </a:t>
              </a:r>
              <a:r>
                <a:rPr lang="en-US" altLang="en-US" sz="2000" dirty="0">
                  <a:solidFill>
                    <a:schemeClr val="accent3"/>
                  </a:solidFill>
                  <a:latin typeface="+mn-lt"/>
                </a:rPr>
                <a:t>1</a:t>
              </a:r>
              <a:r>
                <a:rPr lang="en-US" altLang="en-US" sz="2000" dirty="0">
                  <a:latin typeface="+mn-lt"/>
                </a:rPr>
                <a:t>110000</a:t>
              </a:r>
              <a:r>
                <a:rPr lang="en-US" altLang="en-US" sz="2000" dirty="0">
                  <a:solidFill>
                    <a:srgbClr val="C00000"/>
                  </a:solidFill>
                  <a:latin typeface="+mn-lt"/>
                </a:rPr>
                <a:t>1</a:t>
              </a:r>
              <a:r>
                <a:rPr lang="en-US" altLang="en-US" sz="2000" dirty="0">
                  <a:latin typeface="+mn-lt"/>
                </a:rPr>
                <a:t>b, </a:t>
              </a:r>
              <a:r>
                <a:rPr lang="en-US" altLang="en-US" sz="2000" dirty="0">
                  <a:solidFill>
                    <a:srgbClr val="C00000"/>
                  </a:solidFill>
                  <a:latin typeface="+mn-lt"/>
                </a:rPr>
                <a:t>CF</a:t>
              </a:r>
              <a:r>
                <a:rPr lang="en-US" altLang="en-US" sz="2000" dirty="0">
                  <a:latin typeface="+mn-lt"/>
                </a:rPr>
                <a:t> = ?</a:t>
              </a:r>
            </a:p>
            <a:p>
              <a:pPr eaLnBrk="1" hangingPunct="1">
                <a:lnSpc>
                  <a:spcPct val="50000"/>
                </a:lnSpc>
                <a:spcBef>
                  <a:spcPct val="50000"/>
                </a:spcBef>
                <a:buClrTx/>
                <a:buFontTx/>
                <a:buNone/>
                <a:defRPr/>
              </a:pPr>
              <a:endParaRPr lang="en-US" altLang="en-US" sz="2000" dirty="0">
                <a:latin typeface="+mn-lt"/>
              </a:endParaRPr>
            </a:p>
          </p:txBody>
        </p:sp>
        <p:sp>
          <p:nvSpPr>
            <p:cNvPr id="3" name="TextBox 2"/>
            <p:cNvSpPr txBox="1"/>
            <p:nvPr/>
          </p:nvSpPr>
          <p:spPr>
            <a:xfrm>
              <a:off x="1231900" y="4006566"/>
              <a:ext cx="1290097" cy="400110"/>
            </a:xfrm>
            <a:prstGeom prst="rect">
              <a:avLst/>
            </a:prstGeom>
            <a:noFill/>
          </p:spPr>
          <p:txBody>
            <a:bodyPr wrap="none" rtlCol="0">
              <a:spAutoFit/>
            </a:bodyPr>
            <a:lstStyle/>
            <a:p>
              <a:r>
                <a:rPr lang="en-US" sz="2000" b="1" dirty="0">
                  <a:solidFill>
                    <a:schemeClr val="accent3"/>
                  </a:solidFill>
                </a:rPr>
                <a:t>Example1:</a:t>
              </a:r>
            </a:p>
          </p:txBody>
        </p:sp>
      </p:grpSp>
      <p:sp>
        <p:nvSpPr>
          <p:cNvPr id="12" name="TextBox 11"/>
          <p:cNvSpPr txBox="1"/>
          <p:nvPr/>
        </p:nvSpPr>
        <p:spPr>
          <a:xfrm>
            <a:off x="4425941" y="2964780"/>
            <a:ext cx="703601" cy="860202"/>
          </a:xfrm>
          <a:prstGeom prst="rect">
            <a:avLst/>
          </a:prstGeom>
          <a:noFill/>
          <a:ln>
            <a:solidFill>
              <a:srgbClr val="FF0000"/>
            </a:solidFill>
          </a:ln>
        </p:spPr>
        <p:txBody>
          <a:bodyPr wrap="square" rtlCol="0">
            <a:spAutoFit/>
          </a:bodyPr>
          <a:lstStyle/>
          <a:p>
            <a:endParaRPr lang="en-US"/>
          </a:p>
        </p:txBody>
      </p:sp>
      <p:sp>
        <p:nvSpPr>
          <p:cNvPr id="13" name="TextBox 12"/>
          <p:cNvSpPr txBox="1"/>
          <p:nvPr/>
        </p:nvSpPr>
        <p:spPr>
          <a:xfrm>
            <a:off x="8195288" y="2927323"/>
            <a:ext cx="703601" cy="860202"/>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211192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A86769-FBB9-AD4D-9598-6467C009EE83}"/>
              </a:ext>
            </a:extLst>
          </p:cNvPr>
          <p:cNvSpPr>
            <a:spLocks noGrp="1"/>
          </p:cNvSpPr>
          <p:nvPr>
            <p:ph type="sldNum" sz="quarter" idx="12"/>
          </p:nvPr>
        </p:nvSpPr>
        <p:spPr/>
        <p:txBody>
          <a:bodyPr/>
          <a:lstStyle/>
          <a:p>
            <a:fld id="{755F7E7C-0370-0947-BF7A-78A4B49FB1FE}" type="slidenum">
              <a:rPr lang="en-US" smtClean="0"/>
              <a:t>27</a:t>
            </a:fld>
            <a:endParaRPr lang="en-US"/>
          </a:p>
        </p:txBody>
      </p:sp>
    </p:spTree>
    <p:extLst>
      <p:ext uri="{BB962C8B-B14F-4D97-AF65-F5344CB8AC3E}">
        <p14:creationId xmlns:p14="http://schemas.microsoft.com/office/powerpoint/2010/main" val="90533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28</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13317" name="Rectangle 3"/>
          <p:cNvSpPr>
            <a:spLocks noGrp="1" noChangeArrowheads="1"/>
          </p:cNvSpPr>
          <p:nvPr>
            <p:ph type="body" idx="1"/>
          </p:nvPr>
        </p:nvSpPr>
        <p:spPr>
          <a:xfrm>
            <a:off x="1231900" y="1777015"/>
            <a:ext cx="9359900" cy="1676400"/>
          </a:xfrm>
        </p:spPr>
        <p:txBody>
          <a:bodyPr>
            <a:normAutofit/>
          </a:bodyPr>
          <a:lstStyle/>
          <a:p>
            <a:pPr eaLnBrk="1" hangingPunct="1">
              <a:lnSpc>
                <a:spcPct val="90000"/>
              </a:lnSpc>
              <a:buFont typeface="Arial" charset="0"/>
              <a:buChar char="•"/>
              <a:defRPr/>
            </a:pPr>
            <a:r>
              <a:rPr lang="en-US" altLang="en-US" sz="1800" dirty="0"/>
              <a:t> </a:t>
            </a:r>
            <a:r>
              <a:rPr lang="en-US" altLang="en-US" sz="1800" b="1" dirty="0">
                <a:solidFill>
                  <a:schemeClr val="accent3"/>
                </a:solidFill>
              </a:rPr>
              <a:t>ROL</a:t>
            </a:r>
            <a:r>
              <a:rPr lang="en-US" altLang="en-US" sz="1800" dirty="0"/>
              <a:t> (rotate) </a:t>
            </a:r>
            <a:r>
              <a:rPr lang="en-US" altLang="en-US" sz="1800" b="1" u="sng" dirty="0"/>
              <a:t>shifts</a:t>
            </a:r>
            <a:r>
              <a:rPr lang="en-US" altLang="en-US" sz="1800" dirty="0"/>
              <a:t> each bit to the </a:t>
            </a:r>
            <a:r>
              <a:rPr lang="en-US" altLang="en-US" sz="1800" b="1" dirty="0"/>
              <a:t>left</a:t>
            </a:r>
          </a:p>
        </p:txBody>
      </p:sp>
      <p:grpSp>
        <p:nvGrpSpPr>
          <p:cNvPr id="5" name="Group 4"/>
          <p:cNvGrpSpPr/>
          <p:nvPr/>
        </p:nvGrpSpPr>
        <p:grpSpPr>
          <a:xfrm>
            <a:off x="1844977" y="2402005"/>
            <a:ext cx="5655960" cy="2182129"/>
            <a:chOff x="6035253" y="3670929"/>
            <a:chExt cx="4112047" cy="3137048"/>
          </a:xfrm>
        </p:grpSpPr>
        <p:sp>
          <p:nvSpPr>
            <p:cNvPr id="2" name="Rectangle 1"/>
            <p:cNvSpPr/>
            <p:nvPr/>
          </p:nvSpPr>
          <p:spPr>
            <a:xfrm>
              <a:off x="6126480" y="4345764"/>
              <a:ext cx="4020820" cy="2462213"/>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s-ES_tradnl" sz="2200" dirty="0" err="1">
                  <a:solidFill>
                    <a:srgbClr val="2F2A2B"/>
                  </a:solidFill>
                </a:rPr>
                <a:t>mov</a:t>
              </a:r>
              <a:r>
                <a:rPr lang="es-ES_tradnl" sz="2200" dirty="0">
                  <a:solidFill>
                    <a:srgbClr val="2F2A2B"/>
                  </a:solidFill>
                </a:rPr>
                <a:t> al,40h      ; AL = 01000000b</a:t>
              </a:r>
            </a:p>
            <a:p>
              <a:r>
                <a:rPr lang="es-ES_tradnl" sz="2200" dirty="0">
                  <a:solidFill>
                    <a:schemeClr val="accent3"/>
                  </a:solidFill>
                </a:rPr>
                <a:t>rol</a:t>
              </a:r>
              <a:r>
                <a:rPr lang="es-ES_tradnl" sz="2200" dirty="0">
                  <a:solidFill>
                    <a:srgbClr val="2F2A2B"/>
                  </a:solidFill>
                </a:rPr>
                <a:t> al,1             ; AL = 10000000b,   </a:t>
              </a:r>
              <a:r>
                <a:rPr lang="es-ES_tradnl" sz="2200" dirty="0">
                  <a:solidFill>
                    <a:srgbClr val="C00000"/>
                  </a:solidFill>
                </a:rPr>
                <a:t>CF = 0</a:t>
              </a:r>
            </a:p>
            <a:p>
              <a:r>
                <a:rPr lang="es-ES_tradnl" sz="2200" dirty="0">
                  <a:solidFill>
                    <a:schemeClr val="accent3"/>
                  </a:solidFill>
                </a:rPr>
                <a:t>rol</a:t>
              </a:r>
              <a:r>
                <a:rPr lang="es-ES_tradnl" sz="2200" dirty="0">
                  <a:solidFill>
                    <a:srgbClr val="2F2A2B"/>
                  </a:solidFill>
                </a:rPr>
                <a:t> al,1             ; AL = 00000001b,   </a:t>
              </a:r>
              <a:r>
                <a:rPr lang="es-ES_tradnl" sz="2200" dirty="0">
                  <a:solidFill>
                    <a:srgbClr val="C00000"/>
                  </a:solidFill>
                </a:rPr>
                <a:t>CF = 1</a:t>
              </a:r>
            </a:p>
            <a:p>
              <a:r>
                <a:rPr lang="es-ES_tradnl" sz="2200" dirty="0">
                  <a:solidFill>
                    <a:schemeClr val="accent3"/>
                  </a:solidFill>
                </a:rPr>
                <a:t>rol</a:t>
              </a:r>
              <a:r>
                <a:rPr lang="es-ES_tradnl" sz="2200" dirty="0">
                  <a:solidFill>
                    <a:srgbClr val="2F2A2B"/>
                  </a:solidFill>
                </a:rPr>
                <a:t> al,1              ; AL =00000010b,   </a:t>
              </a:r>
              <a:r>
                <a:rPr lang="es-ES_tradnl" sz="2200" dirty="0">
                  <a:solidFill>
                    <a:srgbClr val="C00000"/>
                  </a:solidFill>
                </a:rPr>
                <a:t>CF = 0</a:t>
              </a:r>
              <a:endParaRPr lang="es-ES_tradnl" sz="2200" dirty="0">
                <a:solidFill>
                  <a:srgbClr val="C00000"/>
                </a:solidFill>
                <a:effectLst/>
              </a:endParaRPr>
            </a:p>
          </p:txBody>
        </p:sp>
        <p:sp>
          <p:nvSpPr>
            <p:cNvPr id="9" name="TextBox 8"/>
            <p:cNvSpPr txBox="1"/>
            <p:nvPr/>
          </p:nvSpPr>
          <p:spPr>
            <a:xfrm>
              <a:off x="6035253" y="3670929"/>
              <a:ext cx="1400320" cy="430887"/>
            </a:xfrm>
            <a:prstGeom prst="rect">
              <a:avLst/>
            </a:prstGeom>
            <a:noFill/>
          </p:spPr>
          <p:txBody>
            <a:bodyPr wrap="none" rtlCol="0">
              <a:spAutoFit/>
            </a:bodyPr>
            <a:lstStyle/>
            <a:p>
              <a:r>
                <a:rPr lang="en-US" sz="2200" b="1" dirty="0">
                  <a:solidFill>
                    <a:schemeClr val="accent3"/>
                  </a:solidFill>
                </a:rPr>
                <a:t>Example2:</a:t>
              </a:r>
            </a:p>
          </p:txBody>
        </p:sp>
      </p:grpSp>
    </p:spTree>
    <p:extLst>
      <p:ext uri="{BB962C8B-B14F-4D97-AF65-F5344CB8AC3E}">
        <p14:creationId xmlns:p14="http://schemas.microsoft.com/office/powerpoint/2010/main" val="14032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29</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5" name="Rectangle 4"/>
          <p:cNvSpPr/>
          <p:nvPr/>
        </p:nvSpPr>
        <p:spPr>
          <a:xfrm>
            <a:off x="1244600" y="1897440"/>
            <a:ext cx="9652000" cy="1334148"/>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Multiple Rotations </a:t>
            </a:r>
          </a:p>
          <a:p>
            <a:pPr marL="742950" lvl="1" indent="-285750">
              <a:lnSpc>
                <a:spcPct val="150000"/>
              </a:lnSpc>
              <a:buFont typeface="Courier New" charset="0"/>
              <a:buChar char="o"/>
            </a:pPr>
            <a:r>
              <a:rPr lang="en-US" dirty="0">
                <a:solidFill>
                  <a:srgbClr val="2F2A2B"/>
                </a:solidFill>
                <a:latin typeface="Helvetica" charset="0"/>
              </a:rPr>
              <a:t>When using a rotation count greater than 1, </a:t>
            </a:r>
          </a:p>
          <a:p>
            <a:pPr marL="742950" lvl="1" indent="-285750">
              <a:lnSpc>
                <a:spcPct val="150000"/>
              </a:lnSpc>
              <a:buFont typeface="Courier New" charset="0"/>
              <a:buChar char="o"/>
            </a:pPr>
            <a:r>
              <a:rPr lang="en-US" dirty="0">
                <a:solidFill>
                  <a:schemeClr val="accent3"/>
                </a:solidFill>
                <a:latin typeface="Helvetica" charset="0"/>
              </a:rPr>
              <a:t>Carry flag </a:t>
            </a:r>
            <a:r>
              <a:rPr lang="en-US" b="1" u="sng" dirty="0">
                <a:solidFill>
                  <a:srgbClr val="2F2A2B"/>
                </a:solidFill>
                <a:latin typeface="Helvetica" charset="0"/>
              </a:rPr>
              <a:t>contains the last bit rotated out of the MSB </a:t>
            </a:r>
            <a:r>
              <a:rPr lang="en-US" dirty="0">
                <a:solidFill>
                  <a:srgbClr val="2F2A2B"/>
                </a:solidFill>
                <a:latin typeface="Helvetica" charset="0"/>
              </a:rPr>
              <a:t>position:</a:t>
            </a:r>
          </a:p>
        </p:txBody>
      </p:sp>
      <p:sp>
        <p:nvSpPr>
          <p:cNvPr id="7" name="Rectangle 6"/>
          <p:cNvSpPr/>
          <p:nvPr/>
        </p:nvSpPr>
        <p:spPr>
          <a:xfrm>
            <a:off x="2855912" y="3666434"/>
            <a:ext cx="4978400" cy="646331"/>
          </a:xfrm>
          <a:prstGeom prst="rect">
            <a:avLst/>
          </a:prstGeom>
        </p:spPr>
        <p:txBody>
          <a:bodyPr wrap="square">
            <a:spAutoFit/>
          </a:bodyPr>
          <a:lstStyle/>
          <a:p>
            <a:r>
              <a:rPr lang="en-US" dirty="0" err="1">
                <a:solidFill>
                  <a:srgbClr val="2F2A2B"/>
                </a:solidFill>
                <a:latin typeface="Helvetica" charset="0"/>
              </a:rPr>
              <a:t>mov</a:t>
            </a:r>
            <a:r>
              <a:rPr lang="en-US" dirty="0">
                <a:solidFill>
                  <a:srgbClr val="2F2A2B"/>
                </a:solidFill>
                <a:latin typeface="Helvetica" charset="0"/>
              </a:rPr>
              <a:t> al,00</a:t>
            </a:r>
            <a:r>
              <a:rPr lang="en-US" dirty="0">
                <a:solidFill>
                  <a:srgbClr val="C00000"/>
                </a:solidFill>
                <a:latin typeface="Helvetica" charset="0"/>
              </a:rPr>
              <a:t>1</a:t>
            </a:r>
            <a:r>
              <a:rPr lang="en-US" dirty="0">
                <a:solidFill>
                  <a:srgbClr val="2F2A2B"/>
                </a:solidFill>
                <a:latin typeface="Helvetica" charset="0"/>
              </a:rPr>
              <a:t>00000b</a:t>
            </a:r>
          </a:p>
          <a:p>
            <a:r>
              <a:rPr lang="en-US" dirty="0" err="1">
                <a:solidFill>
                  <a:schemeClr val="accent3"/>
                </a:solidFill>
                <a:latin typeface="Helvetica" charset="0"/>
              </a:rPr>
              <a:t>rol</a:t>
            </a:r>
            <a:r>
              <a:rPr lang="en-US" dirty="0">
                <a:solidFill>
                  <a:schemeClr val="accent3"/>
                </a:solidFill>
                <a:latin typeface="Helvetica" charset="0"/>
              </a:rPr>
              <a:t> </a:t>
            </a:r>
            <a:r>
              <a:rPr lang="en-US" dirty="0">
                <a:solidFill>
                  <a:srgbClr val="2F2A2B"/>
                </a:solidFill>
                <a:latin typeface="Helvetica" charset="0"/>
              </a:rPr>
              <a:t>al,3                     ; </a:t>
            </a:r>
            <a:r>
              <a:rPr lang="en-US" dirty="0">
                <a:solidFill>
                  <a:srgbClr val="C00000"/>
                </a:solidFill>
                <a:latin typeface="Helvetica" charset="0"/>
              </a:rPr>
              <a:t>CF</a:t>
            </a:r>
            <a:r>
              <a:rPr lang="en-US" dirty="0">
                <a:solidFill>
                  <a:srgbClr val="2F2A2B"/>
                </a:solidFill>
                <a:latin typeface="Helvetica" charset="0"/>
              </a:rPr>
              <a:t> = 1, AL = 00000001b</a:t>
            </a:r>
          </a:p>
        </p:txBody>
      </p:sp>
    </p:spTree>
    <p:extLst>
      <p:ext uri="{BB962C8B-B14F-4D97-AF65-F5344CB8AC3E}">
        <p14:creationId xmlns:p14="http://schemas.microsoft.com/office/powerpoint/2010/main" val="2085833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36C6E74E-23F5-BF4D-9680-71FF5C9D0B12}" type="slidenum">
              <a:rPr lang="en-US" altLang="en-US" sz="1600">
                <a:latin typeface="Times New Roman" charset="0"/>
              </a:rPr>
              <a:pPr eaLnBrk="1" hangingPunct="1">
                <a:spcBef>
                  <a:spcPct val="0"/>
                </a:spcBef>
                <a:buClrTx/>
                <a:buFontTx/>
                <a:buNone/>
                <a:defRPr/>
              </a:pPr>
              <a:t>30</a:t>
            </a:fld>
            <a:endParaRPr lang="en-US" altLang="en-US" sz="1600">
              <a:latin typeface="Times New Roman" charset="0"/>
            </a:endParaRPr>
          </a:p>
        </p:txBody>
      </p:sp>
      <p:sp>
        <p:nvSpPr>
          <p:cNvPr id="8806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ROL</a:t>
            </a:r>
            <a:r>
              <a:rPr lang="en-US" altLang="en-US" sz="4000" dirty="0">
                <a:solidFill>
                  <a:schemeClr val="accent3"/>
                </a:solidFill>
              </a:rPr>
              <a:t> </a:t>
            </a:r>
            <a:r>
              <a:rPr lang="en-US" altLang="en-US" sz="4000" dirty="0"/>
              <a:t>Instruction</a:t>
            </a:r>
          </a:p>
        </p:txBody>
      </p:sp>
      <p:sp>
        <p:nvSpPr>
          <p:cNvPr id="6" name="Rectangle 5"/>
          <p:cNvSpPr/>
          <p:nvPr/>
        </p:nvSpPr>
        <p:spPr>
          <a:xfrm>
            <a:off x="1230312" y="1936164"/>
            <a:ext cx="10045700" cy="918649"/>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Exchanging Groups of Bits (</a:t>
            </a:r>
            <a:r>
              <a:rPr lang="en-US" sz="2000" b="1" dirty="0">
                <a:solidFill>
                  <a:srgbClr val="00B050"/>
                </a:solidFill>
                <a:latin typeface="Helvetica" charset="0"/>
              </a:rPr>
              <a:t>Application</a:t>
            </a:r>
            <a:r>
              <a:rPr lang="en-US" sz="2000" b="1" dirty="0">
                <a:solidFill>
                  <a:schemeClr val="accent3"/>
                </a:solidFill>
                <a:latin typeface="Helvetica" charset="0"/>
              </a:rPr>
              <a:t>)</a:t>
            </a:r>
          </a:p>
          <a:p>
            <a:pPr marL="742950" lvl="1" indent="-285750">
              <a:lnSpc>
                <a:spcPct val="150000"/>
              </a:lnSpc>
              <a:buFont typeface="Courier New" charset="0"/>
              <a:buChar char="o"/>
            </a:pPr>
            <a:r>
              <a:rPr lang="en-US" dirty="0">
                <a:solidFill>
                  <a:srgbClr val="2F2A2B"/>
                </a:solidFill>
                <a:latin typeface="Helvetica" charset="0"/>
              </a:rPr>
              <a:t>You can use ROL to exchange the upper (bits 4–7) and lower (bits 0–3) halves of a byte </a:t>
            </a:r>
          </a:p>
        </p:txBody>
      </p:sp>
      <p:sp>
        <p:nvSpPr>
          <p:cNvPr id="8" name="Rectangle 7"/>
          <p:cNvSpPr/>
          <p:nvPr/>
        </p:nvSpPr>
        <p:spPr>
          <a:xfrm>
            <a:off x="3049587" y="3216680"/>
            <a:ext cx="6096000" cy="646331"/>
          </a:xfrm>
          <a:prstGeom prst="rect">
            <a:avLst/>
          </a:prstGeom>
        </p:spPr>
        <p:txBody>
          <a:bodyPr>
            <a:spAutoFit/>
          </a:bodyPr>
          <a:lstStyle/>
          <a:p>
            <a:r>
              <a:rPr lang="en-US" dirty="0" err="1">
                <a:solidFill>
                  <a:srgbClr val="2F2A2B"/>
                </a:solidFill>
                <a:latin typeface="Helvetica" charset="0"/>
              </a:rPr>
              <a:t>mov</a:t>
            </a:r>
            <a:r>
              <a:rPr lang="en-US" dirty="0">
                <a:solidFill>
                  <a:srgbClr val="2F2A2B"/>
                </a:solidFill>
                <a:latin typeface="Helvetica" charset="0"/>
              </a:rPr>
              <a:t> al,</a:t>
            </a:r>
            <a:r>
              <a:rPr lang="en-US" dirty="0">
                <a:solidFill>
                  <a:srgbClr val="C00000"/>
                </a:solidFill>
                <a:latin typeface="Helvetica" charset="0"/>
              </a:rPr>
              <a:t>26h</a:t>
            </a:r>
          </a:p>
          <a:p>
            <a:r>
              <a:rPr lang="en-US" dirty="0" err="1">
                <a:solidFill>
                  <a:schemeClr val="accent3"/>
                </a:solidFill>
                <a:latin typeface="Helvetica" charset="0"/>
              </a:rPr>
              <a:t>rol</a:t>
            </a:r>
            <a:r>
              <a:rPr lang="en-US" dirty="0">
                <a:solidFill>
                  <a:schemeClr val="accent3"/>
                </a:solidFill>
                <a:latin typeface="Helvetica" charset="0"/>
              </a:rPr>
              <a:t> </a:t>
            </a:r>
            <a:r>
              <a:rPr lang="en-US" dirty="0">
                <a:solidFill>
                  <a:srgbClr val="2F2A2B"/>
                </a:solidFill>
                <a:latin typeface="Helvetica" charset="0"/>
              </a:rPr>
              <a:t>al,</a:t>
            </a:r>
            <a:r>
              <a:rPr lang="en-US" dirty="0">
                <a:solidFill>
                  <a:schemeClr val="bg1">
                    <a:lumMod val="85000"/>
                  </a:schemeClr>
                </a:solidFill>
                <a:latin typeface="Helvetica" charset="0"/>
              </a:rPr>
              <a:t>4 </a:t>
            </a:r>
            <a:r>
              <a:rPr lang="en-US" dirty="0">
                <a:solidFill>
                  <a:srgbClr val="2F2A2B"/>
                </a:solidFill>
                <a:latin typeface="Helvetica" charset="0"/>
              </a:rPr>
              <a:t>            ; AL = </a:t>
            </a:r>
            <a:r>
              <a:rPr lang="en-US" dirty="0">
                <a:solidFill>
                  <a:srgbClr val="C00000"/>
                </a:solidFill>
                <a:latin typeface="Helvetica" charset="0"/>
              </a:rPr>
              <a:t>62h</a:t>
            </a:r>
          </a:p>
        </p:txBody>
      </p:sp>
    </p:spTree>
    <p:extLst>
      <p:ext uri="{BB962C8B-B14F-4D97-AF65-F5344CB8AC3E}">
        <p14:creationId xmlns:p14="http://schemas.microsoft.com/office/powerpoint/2010/main" val="159967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4</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3" name="Rectangle 2"/>
          <p:cNvSpPr/>
          <p:nvPr/>
        </p:nvSpPr>
        <p:spPr>
          <a:xfrm>
            <a:off x="1219200" y="1882580"/>
            <a:ext cx="5946098" cy="2169825"/>
          </a:xfrm>
          <a:prstGeom prst="rect">
            <a:avLst/>
          </a:prstGeom>
        </p:spPr>
        <p:txBody>
          <a:bodyPr wrap="square">
            <a:spAutoFit/>
          </a:bodyPr>
          <a:lstStyle/>
          <a:p>
            <a:pPr marL="285750" indent="-285750">
              <a:lnSpc>
                <a:spcPct val="150000"/>
              </a:lnSpc>
              <a:buFont typeface="Arial" charset="0"/>
              <a:buChar char="•"/>
            </a:pPr>
            <a:r>
              <a:rPr lang="en-US" b="1" dirty="0">
                <a:solidFill>
                  <a:schemeClr val="accent3"/>
                </a:solidFill>
                <a:latin typeface="Helvetica" charset="0"/>
              </a:rPr>
              <a:t>Bit shifting </a:t>
            </a:r>
            <a:r>
              <a:rPr lang="en-US" dirty="0">
                <a:solidFill>
                  <a:srgbClr val="2F2A2B"/>
                </a:solidFill>
                <a:latin typeface="Helvetica" charset="0"/>
              </a:rPr>
              <a:t>means to </a:t>
            </a:r>
            <a:r>
              <a:rPr lang="en-US" b="1" u="sng" dirty="0">
                <a:solidFill>
                  <a:srgbClr val="2F2A2B"/>
                </a:solidFill>
                <a:latin typeface="Helvetica" charset="0"/>
              </a:rPr>
              <a:t>move</a:t>
            </a:r>
            <a:r>
              <a:rPr lang="en-US" dirty="0">
                <a:solidFill>
                  <a:srgbClr val="2F2A2B"/>
                </a:solidFill>
                <a:latin typeface="Helvetica" charset="0"/>
              </a:rPr>
              <a:t> bits </a:t>
            </a:r>
            <a:r>
              <a:rPr lang="en-US" b="1" dirty="0">
                <a:solidFill>
                  <a:schemeClr val="accent3"/>
                </a:solidFill>
                <a:latin typeface="Helvetica" charset="0"/>
              </a:rPr>
              <a:t>right</a:t>
            </a:r>
            <a:r>
              <a:rPr lang="en-US" dirty="0">
                <a:solidFill>
                  <a:srgbClr val="2F2A2B"/>
                </a:solidFill>
                <a:latin typeface="Helvetica" charset="0"/>
              </a:rPr>
              <a:t> and </a:t>
            </a:r>
            <a:r>
              <a:rPr lang="en-US" b="1" dirty="0">
                <a:solidFill>
                  <a:schemeClr val="accent3"/>
                </a:solidFill>
                <a:latin typeface="Helvetica" charset="0"/>
              </a:rPr>
              <a:t>left</a:t>
            </a:r>
            <a:r>
              <a:rPr lang="en-US" dirty="0">
                <a:solidFill>
                  <a:srgbClr val="2F2A2B"/>
                </a:solidFill>
                <a:latin typeface="Helvetica" charset="0"/>
              </a:rPr>
              <a:t> inside an </a:t>
            </a:r>
            <a:r>
              <a:rPr lang="en-US" b="1" dirty="0">
                <a:solidFill>
                  <a:srgbClr val="2F2A2B"/>
                </a:solidFill>
                <a:latin typeface="Helvetica" charset="0"/>
              </a:rPr>
              <a:t>operand</a:t>
            </a:r>
          </a:p>
          <a:p>
            <a:pPr marL="285750" indent="-285750">
              <a:lnSpc>
                <a:spcPct val="150000"/>
              </a:lnSpc>
              <a:buFont typeface="Arial" charset="0"/>
              <a:buChar char="•"/>
            </a:pPr>
            <a:r>
              <a:rPr lang="en-US" dirty="0">
                <a:solidFill>
                  <a:srgbClr val="2F2A2B"/>
                </a:solidFill>
                <a:latin typeface="Helvetica" charset="0"/>
              </a:rPr>
              <a:t>x86 processors provide a particularly </a:t>
            </a:r>
            <a:r>
              <a:rPr lang="en-US" dirty="0">
                <a:solidFill>
                  <a:schemeClr val="accent3"/>
                </a:solidFill>
                <a:latin typeface="Helvetica" charset="0"/>
              </a:rPr>
              <a:t>set of instructions </a:t>
            </a:r>
          </a:p>
          <a:p>
            <a:pPr marL="285750" indent="-285750">
              <a:lnSpc>
                <a:spcPct val="150000"/>
              </a:lnSpc>
              <a:buFont typeface="Arial" charset="0"/>
              <a:buChar char="•"/>
            </a:pPr>
            <a:r>
              <a:rPr lang="en-US" dirty="0">
                <a:solidFill>
                  <a:srgbClr val="2F2A2B"/>
                </a:solidFill>
                <a:latin typeface="Helvetica" charset="0"/>
              </a:rPr>
              <a:t>These instructions affect the </a:t>
            </a:r>
            <a:r>
              <a:rPr lang="en-US" dirty="0">
                <a:solidFill>
                  <a:schemeClr val="accent3"/>
                </a:solidFill>
                <a:latin typeface="Helvetica" charset="0"/>
              </a:rPr>
              <a:t>Overflow</a:t>
            </a:r>
            <a:r>
              <a:rPr lang="en-US" dirty="0">
                <a:solidFill>
                  <a:srgbClr val="2F2A2B"/>
                </a:solidFill>
                <a:latin typeface="Helvetica" charset="0"/>
              </a:rPr>
              <a:t> and </a:t>
            </a:r>
            <a:r>
              <a:rPr lang="en-US" dirty="0">
                <a:solidFill>
                  <a:schemeClr val="accent3"/>
                </a:solidFill>
                <a:latin typeface="Helvetica" charset="0"/>
              </a:rPr>
              <a:t>Carry</a:t>
            </a:r>
            <a:r>
              <a:rPr lang="en-US" dirty="0">
                <a:solidFill>
                  <a:srgbClr val="2F2A2B"/>
                </a:solidFill>
                <a:latin typeface="Helvetica" charset="0"/>
              </a:rPr>
              <a:t> flags</a:t>
            </a:r>
            <a:endParaRPr lang="en-US" dirty="0">
              <a:solidFill>
                <a:srgbClr val="2F2A2B"/>
              </a:solidFill>
              <a:effectLst/>
              <a:latin typeface="Helvetica" charset="0"/>
            </a:endParaRPr>
          </a:p>
        </p:txBody>
      </p:sp>
      <p:pic>
        <p:nvPicPr>
          <p:cNvPr id="4" name="Picture 3"/>
          <p:cNvPicPr>
            <a:picLocks noChangeAspect="1"/>
          </p:cNvPicPr>
          <p:nvPr/>
        </p:nvPicPr>
        <p:blipFill>
          <a:blip r:embed="rId2"/>
          <a:stretch>
            <a:fillRect/>
          </a:stretch>
        </p:blipFill>
        <p:spPr>
          <a:xfrm>
            <a:off x="7353300" y="1882580"/>
            <a:ext cx="4327264" cy="4224505"/>
          </a:xfrm>
          <a:prstGeom prst="rect">
            <a:avLst/>
          </a:prstGeom>
        </p:spPr>
      </p:pic>
    </p:spTree>
    <p:extLst>
      <p:ext uri="{BB962C8B-B14F-4D97-AF65-F5344CB8AC3E}">
        <p14:creationId xmlns:p14="http://schemas.microsoft.com/office/powerpoint/2010/main" val="445654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31</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b="1"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900192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32</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14341" name="Rectangle 3"/>
          <p:cNvSpPr>
            <a:spLocks noGrp="1" noChangeArrowheads="1"/>
          </p:cNvSpPr>
          <p:nvPr>
            <p:ph type="body" idx="1"/>
          </p:nvPr>
        </p:nvSpPr>
        <p:spPr>
          <a:xfrm>
            <a:off x="1319530" y="1845655"/>
            <a:ext cx="9613900" cy="18288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ROR</a:t>
            </a:r>
            <a:r>
              <a:rPr lang="en-US" altLang="en-US" sz="1800" dirty="0"/>
              <a:t> (</a:t>
            </a:r>
            <a:r>
              <a:rPr lang="en-US" altLang="en-US" sz="1800" dirty="0">
                <a:solidFill>
                  <a:schemeClr val="accent3"/>
                </a:solidFill>
              </a:rPr>
              <a:t>rotate right</a:t>
            </a:r>
            <a:r>
              <a:rPr lang="en-US" altLang="en-US" sz="1800" dirty="0"/>
              <a:t>) shifts each bit to the right</a:t>
            </a:r>
          </a:p>
          <a:p>
            <a:pPr eaLnBrk="1" hangingPunct="1">
              <a:buFont typeface="Arial" charset="0"/>
              <a:buChar char="•"/>
              <a:defRPr/>
            </a:pPr>
            <a:r>
              <a:rPr lang="en-US" altLang="en-US" sz="1800" dirty="0"/>
              <a:t> </a:t>
            </a:r>
            <a:r>
              <a:rPr lang="en-US" altLang="en-US" sz="1800" u="sng" dirty="0">
                <a:solidFill>
                  <a:schemeClr val="accent3"/>
                </a:solidFill>
              </a:rPr>
              <a:t>The lowest </a:t>
            </a:r>
            <a:r>
              <a:rPr lang="en-US" altLang="en-US" sz="1800" dirty="0"/>
              <a:t>bit is </a:t>
            </a:r>
            <a:r>
              <a:rPr lang="en-US" altLang="en-US" sz="1800" b="1" dirty="0"/>
              <a:t>copied into both </a:t>
            </a:r>
            <a:r>
              <a:rPr lang="en-US" altLang="en-US" sz="1800" u="sng" dirty="0">
                <a:solidFill>
                  <a:schemeClr val="accent3"/>
                </a:solidFill>
              </a:rPr>
              <a:t>the Carry flag </a:t>
            </a:r>
            <a:r>
              <a:rPr lang="en-US" altLang="en-US" sz="1800" dirty="0"/>
              <a:t>and into </a:t>
            </a:r>
            <a:r>
              <a:rPr lang="en-US" altLang="en-US" sz="1800" u="sng" dirty="0">
                <a:solidFill>
                  <a:schemeClr val="accent3"/>
                </a:solidFill>
              </a:rPr>
              <a:t>the highest bit</a:t>
            </a:r>
          </a:p>
          <a:p>
            <a:pPr eaLnBrk="1" hangingPunct="1">
              <a:buFont typeface="Arial" charset="0"/>
              <a:buChar char="•"/>
              <a:defRPr/>
            </a:pPr>
            <a:r>
              <a:rPr lang="en-US" altLang="en-US" sz="1800" dirty="0"/>
              <a:t> No bits are lost</a:t>
            </a:r>
          </a:p>
        </p:txBody>
      </p:sp>
      <p:graphicFrame>
        <p:nvGraphicFramePr>
          <p:cNvPr id="26629" name="Object 4"/>
          <p:cNvGraphicFramePr>
            <a:graphicFrameLocks noChangeAspect="1"/>
          </p:cNvGraphicFramePr>
          <p:nvPr>
            <p:extLst>
              <p:ext uri="{D42A27DB-BD31-4B8C-83A1-F6EECF244321}">
                <p14:modId xmlns:p14="http://schemas.microsoft.com/office/powerpoint/2010/main" val="564347141"/>
              </p:ext>
            </p:extLst>
          </p:nvPr>
        </p:nvGraphicFramePr>
        <p:xfrm>
          <a:off x="3290461" y="2847455"/>
          <a:ext cx="5614251" cy="979760"/>
        </p:xfrm>
        <a:graphic>
          <a:graphicData uri="http://schemas.openxmlformats.org/presentationml/2006/ole">
            <mc:AlternateContent xmlns:mc="http://schemas.openxmlformats.org/markup-compatibility/2006">
              <mc:Choice xmlns:v="urn:schemas-microsoft-com:vml" Requires="v">
                <p:oleObj spid="_x0000_s76431" name="VISIO" r:id="rId3" imgW="3610356" imgH="542544" progId="Visio.Drawing.6">
                  <p:embed/>
                </p:oleObj>
              </mc:Choice>
              <mc:Fallback>
                <p:oleObj name="VISIO" r:id="rId3" imgW="36103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3290461" y="2847455"/>
                        <a:ext cx="5614251" cy="979760"/>
                      </a:xfrm>
                      <a:prstGeom prst="rect">
                        <a:avLst/>
                      </a:prstGeom>
                      <a:noFill/>
                      <a:ln>
                        <a:noFill/>
                      </a:ln>
                      <a:effectLst/>
                    </p:spPr>
                  </p:pic>
                </p:oleObj>
              </mc:Fallback>
            </mc:AlternateContent>
          </a:graphicData>
        </a:graphic>
      </p:graphicFrame>
      <p:sp>
        <p:nvSpPr>
          <p:cNvPr id="2" name="Rectangle 1"/>
          <p:cNvSpPr/>
          <p:nvPr/>
        </p:nvSpPr>
        <p:spPr>
          <a:xfrm>
            <a:off x="3743335" y="4525822"/>
            <a:ext cx="402082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nb-NO" dirty="0" err="1">
                <a:solidFill>
                  <a:srgbClr val="2F2A2B"/>
                </a:solidFill>
              </a:rPr>
              <a:t>mov</a:t>
            </a:r>
            <a:r>
              <a:rPr lang="nb-NO" dirty="0">
                <a:solidFill>
                  <a:srgbClr val="2F2A2B"/>
                </a:solidFill>
              </a:rPr>
              <a:t> al,01h        ; AL = 0000000</a:t>
            </a:r>
            <a:r>
              <a:rPr lang="nb-NO" dirty="0">
                <a:solidFill>
                  <a:srgbClr val="C00000"/>
                </a:solidFill>
              </a:rPr>
              <a:t>1</a:t>
            </a:r>
            <a:r>
              <a:rPr lang="nb-NO" dirty="0">
                <a:solidFill>
                  <a:srgbClr val="2F2A2B"/>
                </a:solidFill>
              </a:rPr>
              <a:t>b</a:t>
            </a:r>
          </a:p>
          <a:p>
            <a:r>
              <a:rPr lang="nb-NO" dirty="0">
                <a:solidFill>
                  <a:schemeClr val="accent3"/>
                </a:solidFill>
              </a:rPr>
              <a:t>ror</a:t>
            </a:r>
            <a:r>
              <a:rPr lang="nb-NO" dirty="0">
                <a:solidFill>
                  <a:srgbClr val="2F2A2B"/>
                </a:solidFill>
              </a:rPr>
              <a:t> al,1               ; AL = </a:t>
            </a:r>
            <a:r>
              <a:rPr lang="nb-NO" dirty="0">
                <a:solidFill>
                  <a:srgbClr val="C00000"/>
                </a:solidFill>
              </a:rPr>
              <a:t>1</a:t>
            </a:r>
            <a:r>
              <a:rPr lang="nb-NO" dirty="0">
                <a:solidFill>
                  <a:srgbClr val="2F2A2B"/>
                </a:solidFill>
              </a:rPr>
              <a:t>0000000b, </a:t>
            </a:r>
            <a:r>
              <a:rPr lang="nb-NO" dirty="0">
                <a:solidFill>
                  <a:srgbClr val="C00000"/>
                </a:solidFill>
              </a:rPr>
              <a:t>CF</a:t>
            </a:r>
            <a:r>
              <a:rPr lang="nb-NO" dirty="0">
                <a:solidFill>
                  <a:srgbClr val="2F2A2B"/>
                </a:solidFill>
              </a:rPr>
              <a:t> = 1</a:t>
            </a:r>
          </a:p>
          <a:p>
            <a:r>
              <a:rPr lang="nb-NO" dirty="0">
                <a:solidFill>
                  <a:schemeClr val="accent3"/>
                </a:solidFill>
              </a:rPr>
              <a:t>ror</a:t>
            </a:r>
            <a:r>
              <a:rPr lang="nb-NO" dirty="0">
                <a:solidFill>
                  <a:srgbClr val="2F2A2B"/>
                </a:solidFill>
              </a:rPr>
              <a:t> al,1               ; AL = 0100000</a:t>
            </a:r>
            <a:r>
              <a:rPr lang="nb-NO" dirty="0">
                <a:solidFill>
                  <a:srgbClr val="C00000"/>
                </a:solidFill>
              </a:rPr>
              <a:t>0</a:t>
            </a:r>
            <a:r>
              <a:rPr lang="nb-NO" dirty="0">
                <a:solidFill>
                  <a:srgbClr val="2F2A2B"/>
                </a:solidFill>
              </a:rPr>
              <a:t>b, </a:t>
            </a:r>
            <a:r>
              <a:rPr lang="nb-NO" dirty="0">
                <a:solidFill>
                  <a:srgbClr val="C00000"/>
                </a:solidFill>
              </a:rPr>
              <a:t>CF</a:t>
            </a:r>
            <a:r>
              <a:rPr lang="nb-NO" dirty="0">
                <a:solidFill>
                  <a:srgbClr val="2F2A2B"/>
                </a:solidFill>
              </a:rPr>
              <a:t> = 0</a:t>
            </a:r>
            <a:endParaRPr lang="nb-NO" dirty="0">
              <a:solidFill>
                <a:srgbClr val="2F2A2B"/>
              </a:solidFill>
              <a:effectLst/>
            </a:endParaRPr>
          </a:p>
        </p:txBody>
      </p:sp>
      <p:sp>
        <p:nvSpPr>
          <p:cNvPr id="10" name="TextBox 9"/>
          <p:cNvSpPr txBox="1"/>
          <p:nvPr/>
        </p:nvSpPr>
        <p:spPr>
          <a:xfrm>
            <a:off x="3686185" y="4213796"/>
            <a:ext cx="1066446" cy="338554"/>
          </a:xfrm>
          <a:prstGeom prst="rect">
            <a:avLst/>
          </a:prstGeom>
          <a:noFill/>
        </p:spPr>
        <p:txBody>
          <a:bodyPr wrap="none" rtlCol="0">
            <a:spAutoFit/>
          </a:bodyPr>
          <a:lstStyle/>
          <a:p>
            <a:r>
              <a:rPr lang="en-US" sz="1600" b="1" dirty="0">
                <a:solidFill>
                  <a:schemeClr val="accent3"/>
                </a:solidFill>
              </a:rPr>
              <a:t>Example1:</a:t>
            </a:r>
          </a:p>
        </p:txBody>
      </p:sp>
      <p:sp>
        <p:nvSpPr>
          <p:cNvPr id="12" name="TextBox 11"/>
          <p:cNvSpPr txBox="1"/>
          <p:nvPr/>
        </p:nvSpPr>
        <p:spPr>
          <a:xfrm>
            <a:off x="3450590" y="2853460"/>
            <a:ext cx="703601" cy="860202"/>
          </a:xfrm>
          <a:prstGeom prst="rect">
            <a:avLst/>
          </a:prstGeom>
          <a:noFill/>
          <a:ln>
            <a:solidFill>
              <a:srgbClr val="FF0000"/>
            </a:solidFill>
          </a:ln>
        </p:spPr>
        <p:txBody>
          <a:bodyPr wrap="square" rtlCol="0">
            <a:spAutoFit/>
          </a:bodyPr>
          <a:lstStyle/>
          <a:p>
            <a:endParaRPr lang="en-US"/>
          </a:p>
        </p:txBody>
      </p:sp>
      <p:sp>
        <p:nvSpPr>
          <p:cNvPr id="13" name="TextBox 12"/>
          <p:cNvSpPr txBox="1"/>
          <p:nvPr/>
        </p:nvSpPr>
        <p:spPr>
          <a:xfrm>
            <a:off x="7125949" y="2862331"/>
            <a:ext cx="703601" cy="860202"/>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7884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33</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14341" name="Rectangle 3"/>
          <p:cNvSpPr>
            <a:spLocks noGrp="1" noChangeArrowheads="1"/>
          </p:cNvSpPr>
          <p:nvPr>
            <p:ph type="body" idx="1"/>
          </p:nvPr>
        </p:nvSpPr>
        <p:spPr>
          <a:xfrm>
            <a:off x="1319530" y="1845655"/>
            <a:ext cx="9613900" cy="18288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ROR</a:t>
            </a:r>
            <a:r>
              <a:rPr lang="en-US" altLang="en-US" sz="1800" dirty="0"/>
              <a:t> (</a:t>
            </a:r>
            <a:r>
              <a:rPr lang="en-US" altLang="en-US" sz="1800" dirty="0">
                <a:solidFill>
                  <a:schemeClr val="accent3"/>
                </a:solidFill>
              </a:rPr>
              <a:t>rotate right</a:t>
            </a:r>
            <a:r>
              <a:rPr lang="en-US" altLang="en-US" sz="1800" dirty="0"/>
              <a:t>) shifts each bit to the right</a:t>
            </a:r>
          </a:p>
          <a:p>
            <a:pPr eaLnBrk="1" hangingPunct="1">
              <a:buFont typeface="Arial" charset="0"/>
              <a:buChar char="•"/>
              <a:defRPr/>
            </a:pPr>
            <a:endParaRPr lang="en-US" altLang="en-US" sz="1800" dirty="0"/>
          </a:p>
        </p:txBody>
      </p:sp>
      <p:sp>
        <p:nvSpPr>
          <p:cNvPr id="9" name="Text Box 5"/>
          <p:cNvSpPr txBox="1">
            <a:spLocks noChangeArrowheads="1"/>
          </p:cNvSpPr>
          <p:nvPr/>
        </p:nvSpPr>
        <p:spPr bwMode="auto">
          <a:xfrm>
            <a:off x="3396911" y="2962188"/>
            <a:ext cx="2932452" cy="820562"/>
          </a:xfrm>
          <a:prstGeom prst="rect">
            <a:avLst/>
          </a:prstGeom>
          <a:ln/>
        </p:spPr>
        <p:style>
          <a:lnRef idx="2">
            <a:schemeClr val="accent2"/>
          </a:lnRef>
          <a:fillRef idx="1">
            <a:schemeClr val="lt1"/>
          </a:fillRef>
          <a:effectRef idx="0">
            <a:schemeClr val="accent2"/>
          </a:effectRef>
          <a:fontRef idx="minor">
            <a:schemeClr val="dk1"/>
          </a:fontRef>
        </p:style>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900" dirty="0" err="1">
                <a:latin typeface="+mn-lt"/>
              </a:rPr>
              <a:t>mov</a:t>
            </a:r>
            <a:r>
              <a:rPr lang="en-US" altLang="en-US" sz="1900" dirty="0">
                <a:latin typeface="+mn-lt"/>
              </a:rPr>
              <a:t> dl,3Fh</a:t>
            </a:r>
          </a:p>
          <a:p>
            <a:pPr eaLnBrk="1" hangingPunct="1">
              <a:lnSpc>
                <a:spcPct val="50000"/>
              </a:lnSpc>
              <a:spcBef>
                <a:spcPct val="50000"/>
              </a:spcBef>
              <a:buClrTx/>
              <a:buFontTx/>
              <a:buNone/>
              <a:defRPr/>
            </a:pPr>
            <a:r>
              <a:rPr lang="en-US" altLang="en-US" sz="1900" dirty="0" err="1">
                <a:solidFill>
                  <a:schemeClr val="accent3"/>
                </a:solidFill>
                <a:latin typeface="+mn-lt"/>
              </a:rPr>
              <a:t>ror</a:t>
            </a:r>
            <a:r>
              <a:rPr lang="en-US" altLang="en-US" sz="1900" dirty="0">
                <a:solidFill>
                  <a:schemeClr val="accent3"/>
                </a:solidFill>
                <a:latin typeface="+mn-lt"/>
              </a:rPr>
              <a:t> </a:t>
            </a:r>
            <a:r>
              <a:rPr lang="en-US" altLang="en-US" sz="1900" dirty="0">
                <a:latin typeface="+mn-lt"/>
              </a:rPr>
              <a:t>dl,4         ; DL = F3h</a:t>
            </a:r>
          </a:p>
        </p:txBody>
      </p:sp>
      <p:sp>
        <p:nvSpPr>
          <p:cNvPr id="11" name="TextBox 10"/>
          <p:cNvSpPr txBox="1"/>
          <p:nvPr/>
        </p:nvSpPr>
        <p:spPr>
          <a:xfrm>
            <a:off x="3360398" y="2607298"/>
            <a:ext cx="1378481" cy="384721"/>
          </a:xfrm>
          <a:prstGeom prst="rect">
            <a:avLst/>
          </a:prstGeom>
          <a:noFill/>
        </p:spPr>
        <p:txBody>
          <a:bodyPr wrap="square" rtlCol="0">
            <a:spAutoFit/>
          </a:bodyPr>
          <a:lstStyle/>
          <a:p>
            <a:r>
              <a:rPr lang="en-US" sz="1900" b="1" dirty="0">
                <a:solidFill>
                  <a:schemeClr val="accent3"/>
                </a:solidFill>
              </a:rPr>
              <a:t>Example2:</a:t>
            </a:r>
          </a:p>
        </p:txBody>
      </p:sp>
    </p:spTree>
    <p:extLst>
      <p:ext uri="{BB962C8B-B14F-4D97-AF65-F5344CB8AC3E}">
        <p14:creationId xmlns:p14="http://schemas.microsoft.com/office/powerpoint/2010/main" val="26913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EB194CF-6A01-7140-8C81-E749220CDCEC}" type="slidenum">
              <a:rPr lang="en-US" altLang="en-US" sz="1600">
                <a:latin typeface="Times New Roman" charset="0"/>
              </a:rPr>
              <a:pPr eaLnBrk="1" hangingPunct="1">
                <a:spcBef>
                  <a:spcPct val="0"/>
                </a:spcBef>
                <a:buClrTx/>
                <a:buFontTx/>
                <a:buNone/>
                <a:defRPr/>
              </a:pPr>
              <a:t>34</a:t>
            </a:fld>
            <a:endParaRPr lang="en-US" altLang="en-US" sz="1600">
              <a:latin typeface="Times New Roman" charset="0"/>
            </a:endParaRPr>
          </a:p>
        </p:txBody>
      </p:sp>
      <p:sp>
        <p:nvSpPr>
          <p:cNvPr id="8909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ROR</a:t>
            </a:r>
            <a:r>
              <a:rPr lang="en-US" altLang="en-US" sz="4000" dirty="0"/>
              <a:t> Instruction</a:t>
            </a:r>
          </a:p>
        </p:txBody>
      </p:sp>
      <p:sp>
        <p:nvSpPr>
          <p:cNvPr id="2" name="Rectangle 1"/>
          <p:cNvSpPr/>
          <p:nvPr/>
        </p:nvSpPr>
        <p:spPr>
          <a:xfrm>
            <a:off x="1217930" y="1844480"/>
            <a:ext cx="9937750" cy="1384995"/>
          </a:xfrm>
          <a:prstGeom prst="rect">
            <a:avLst/>
          </a:prstGeom>
        </p:spPr>
        <p:txBody>
          <a:bodyPr wrap="square">
            <a:spAutoFit/>
          </a:bodyPr>
          <a:lstStyle/>
          <a:p>
            <a:pPr marL="285750" indent="-285750">
              <a:lnSpc>
                <a:spcPct val="150000"/>
              </a:lnSpc>
              <a:buFont typeface="Arial" charset="0"/>
              <a:buChar char="•"/>
            </a:pPr>
            <a:r>
              <a:rPr lang="en-US" sz="2000" b="1" dirty="0">
                <a:solidFill>
                  <a:schemeClr val="accent3"/>
                </a:solidFill>
                <a:latin typeface="Helvetica" charset="0"/>
              </a:rPr>
              <a:t>Multiple Rotations </a:t>
            </a:r>
          </a:p>
          <a:p>
            <a:pPr marL="742950" lvl="1" indent="-285750">
              <a:lnSpc>
                <a:spcPct val="150000"/>
              </a:lnSpc>
              <a:buFont typeface="Courier New" charset="0"/>
              <a:buChar char="o"/>
            </a:pPr>
            <a:r>
              <a:rPr lang="en-US" dirty="0">
                <a:solidFill>
                  <a:srgbClr val="2F2A2B"/>
                </a:solidFill>
                <a:latin typeface="Helvetica" charset="0"/>
              </a:rPr>
              <a:t>When using a rotation count greater than 1, </a:t>
            </a:r>
          </a:p>
          <a:p>
            <a:pPr marL="742950" lvl="1" indent="-285750">
              <a:lnSpc>
                <a:spcPct val="150000"/>
              </a:lnSpc>
              <a:buFont typeface="Courier New" charset="0"/>
              <a:buChar char="o"/>
            </a:pPr>
            <a:r>
              <a:rPr lang="en-US" b="1" dirty="0">
                <a:solidFill>
                  <a:schemeClr val="accent3"/>
                </a:solidFill>
                <a:latin typeface="Helvetica" charset="0"/>
              </a:rPr>
              <a:t>Carry flag</a:t>
            </a:r>
            <a:r>
              <a:rPr lang="en-US" dirty="0">
                <a:solidFill>
                  <a:srgbClr val="2F2A2B"/>
                </a:solidFill>
                <a:latin typeface="Helvetica" charset="0"/>
              </a:rPr>
              <a:t> </a:t>
            </a:r>
            <a:r>
              <a:rPr lang="en-US" b="1" u="sng" dirty="0">
                <a:solidFill>
                  <a:srgbClr val="2F2A2B"/>
                </a:solidFill>
                <a:latin typeface="Helvetica" charset="0"/>
              </a:rPr>
              <a:t>contains the last bit rotated out of the LSB </a:t>
            </a:r>
            <a:r>
              <a:rPr lang="en-US" dirty="0">
                <a:solidFill>
                  <a:srgbClr val="2F2A2B"/>
                </a:solidFill>
                <a:latin typeface="Helvetica" charset="0"/>
              </a:rPr>
              <a:t>position:</a:t>
            </a:r>
          </a:p>
        </p:txBody>
      </p:sp>
      <p:sp>
        <p:nvSpPr>
          <p:cNvPr id="4" name="Rectangle 3"/>
          <p:cNvSpPr/>
          <p:nvPr/>
        </p:nvSpPr>
        <p:spPr>
          <a:xfrm>
            <a:off x="3048000" y="3452241"/>
            <a:ext cx="6934200" cy="646331"/>
          </a:xfrm>
          <a:prstGeom prst="rect">
            <a:avLst/>
          </a:prstGeom>
        </p:spPr>
        <p:txBody>
          <a:bodyPr wrap="square">
            <a:spAutoFit/>
          </a:bodyPr>
          <a:lstStyle/>
          <a:p>
            <a:r>
              <a:rPr lang="en-US" dirty="0" err="1">
                <a:solidFill>
                  <a:srgbClr val="2F2A2B"/>
                </a:solidFill>
                <a:latin typeface="Helvetica" charset="0"/>
              </a:rPr>
              <a:t>mov</a:t>
            </a:r>
            <a:r>
              <a:rPr lang="en-US" dirty="0">
                <a:solidFill>
                  <a:srgbClr val="2F2A2B"/>
                </a:solidFill>
                <a:latin typeface="Helvetica" charset="0"/>
              </a:rPr>
              <a:t> al,00000100b</a:t>
            </a:r>
          </a:p>
          <a:p>
            <a:r>
              <a:rPr lang="en-US" dirty="0" err="1">
                <a:solidFill>
                  <a:srgbClr val="2F2A2B"/>
                </a:solidFill>
                <a:latin typeface="Helvetica" charset="0"/>
              </a:rPr>
              <a:t>ror</a:t>
            </a:r>
            <a:r>
              <a:rPr lang="en-US" dirty="0">
                <a:solidFill>
                  <a:srgbClr val="2F2A2B"/>
                </a:solidFill>
                <a:latin typeface="Helvetica" charset="0"/>
              </a:rPr>
              <a:t> al,3                      ; AL = 10000000b,        </a:t>
            </a:r>
            <a:r>
              <a:rPr lang="en-US" dirty="0">
                <a:solidFill>
                  <a:srgbClr val="C00000"/>
                </a:solidFill>
                <a:latin typeface="Helvetica" charset="0"/>
              </a:rPr>
              <a:t>CF</a:t>
            </a:r>
            <a:r>
              <a:rPr lang="en-US" dirty="0">
                <a:solidFill>
                  <a:srgbClr val="2F2A2B"/>
                </a:solidFill>
                <a:latin typeface="Helvetica" charset="0"/>
              </a:rPr>
              <a:t> = 1</a:t>
            </a:r>
          </a:p>
        </p:txBody>
      </p:sp>
    </p:spTree>
    <p:extLst>
      <p:ext uri="{BB962C8B-B14F-4D97-AF65-F5344CB8AC3E}">
        <p14:creationId xmlns:p14="http://schemas.microsoft.com/office/powerpoint/2010/main" val="1694613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FD9EDBB2-AF7D-FC40-B03B-640CA104E64F}" type="slidenum">
              <a:rPr lang="en-US" altLang="en-US" sz="1600">
                <a:latin typeface="Times New Roman" charset="0"/>
              </a:rPr>
              <a:pPr eaLnBrk="1" hangingPunct="1">
                <a:spcBef>
                  <a:spcPct val="0"/>
                </a:spcBef>
                <a:buClrTx/>
                <a:buFontTx/>
                <a:buNone/>
                <a:defRPr/>
              </a:pPr>
              <a:t>35</a:t>
            </a:fld>
            <a:endParaRPr lang="en-US" altLang="en-US" sz="1600">
              <a:latin typeface="Times New Roman" charset="0"/>
            </a:endParaRPr>
          </a:p>
        </p:txBody>
      </p:sp>
      <p:sp>
        <p:nvSpPr>
          <p:cNvPr id="144386" name="Rectangle 1026"/>
          <p:cNvSpPr>
            <a:spLocks noGrp="1" noChangeArrowheads="1"/>
          </p:cNvSpPr>
          <p:nvPr>
            <p:ph type="title"/>
          </p:nvPr>
        </p:nvSpPr>
        <p:spPr>
          <a:xfrm>
            <a:off x="1148080" y="337403"/>
            <a:ext cx="10058400" cy="1450757"/>
          </a:xfrm>
        </p:spPr>
        <p:txBody>
          <a:bodyPr>
            <a:normAutofit/>
          </a:bodyPr>
          <a:lstStyle/>
          <a:p>
            <a:pPr eaLnBrk="1" hangingPunct="1">
              <a:defRPr/>
            </a:pPr>
            <a:r>
              <a:rPr lang="en-US" altLang="en-US" sz="4000" b="1" dirty="0">
                <a:solidFill>
                  <a:schemeClr val="accent3"/>
                </a:solidFill>
              </a:rPr>
              <a:t>Application</a:t>
            </a:r>
          </a:p>
        </p:txBody>
      </p:sp>
      <p:sp>
        <p:nvSpPr>
          <p:cNvPr id="15365" name="Text Box 1027"/>
          <p:cNvSpPr txBox="1">
            <a:spLocks noChangeArrowheads="1"/>
          </p:cNvSpPr>
          <p:nvPr/>
        </p:nvSpPr>
        <p:spPr bwMode="auto">
          <a:xfrm>
            <a:off x="1574789" y="2352631"/>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al,6Bh</a:t>
            </a:r>
          </a:p>
          <a:p>
            <a:pPr eaLnBrk="1" hangingPunct="1">
              <a:lnSpc>
                <a:spcPct val="50000"/>
              </a:lnSpc>
              <a:spcBef>
                <a:spcPct val="50000"/>
              </a:spcBef>
              <a:buClrTx/>
              <a:buFontTx/>
              <a:buNone/>
              <a:defRPr/>
            </a:pPr>
            <a:r>
              <a:rPr lang="en-US" altLang="en-US" sz="1800" dirty="0" err="1">
                <a:solidFill>
                  <a:schemeClr val="accent3"/>
                </a:solidFill>
                <a:latin typeface="+mn-lt"/>
              </a:rPr>
              <a:t>ror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rol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p:txBody>
      </p:sp>
      <p:sp>
        <p:nvSpPr>
          <p:cNvPr id="15366" name="Text Box 1028"/>
          <p:cNvSpPr txBox="1">
            <a:spLocks noChangeArrowheads="1"/>
          </p:cNvSpPr>
          <p:nvPr/>
        </p:nvSpPr>
        <p:spPr bwMode="auto">
          <a:xfrm>
            <a:off x="1269989" y="1768431"/>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t>
            </a:r>
            <a:r>
              <a:rPr lang="en-US" altLang="en-US" sz="2100" dirty="0">
                <a:solidFill>
                  <a:schemeClr val="accent3"/>
                </a:solidFill>
                <a:latin typeface="+mn-lt"/>
              </a:rPr>
              <a:t>AL</a:t>
            </a:r>
            <a:r>
              <a:rPr lang="en-US" altLang="en-US" sz="2100" dirty="0">
                <a:latin typeface="+mn-lt"/>
              </a:rPr>
              <a:t> after each rotation:</a:t>
            </a:r>
          </a:p>
        </p:txBody>
      </p:sp>
      <p:sp>
        <p:nvSpPr>
          <p:cNvPr id="144389" name="Text Box 1029"/>
          <p:cNvSpPr txBox="1">
            <a:spLocks noChangeArrowheads="1"/>
          </p:cNvSpPr>
          <p:nvPr/>
        </p:nvSpPr>
        <p:spPr bwMode="auto">
          <a:xfrm>
            <a:off x="5689600" y="2343062"/>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b="1">
              <a:latin typeface="Courier New" charset="0"/>
            </a:endParaRPr>
          </a:p>
          <a:p>
            <a:pPr eaLnBrk="1" hangingPunct="1">
              <a:lnSpc>
                <a:spcPct val="50000"/>
              </a:lnSpc>
              <a:spcBef>
                <a:spcPct val="50000"/>
              </a:spcBef>
              <a:buClrTx/>
              <a:buFontTx/>
              <a:buNone/>
              <a:defRPr/>
            </a:pPr>
            <a:r>
              <a:rPr lang="en-US" altLang="en-US" sz="1800" b="1" dirty="0">
                <a:latin typeface="Courier New" charset="0"/>
              </a:rPr>
              <a:t>B5h</a:t>
            </a:r>
          </a:p>
          <a:p>
            <a:pPr eaLnBrk="1" hangingPunct="1">
              <a:lnSpc>
                <a:spcPct val="50000"/>
              </a:lnSpc>
              <a:spcBef>
                <a:spcPct val="50000"/>
              </a:spcBef>
              <a:buClrTx/>
              <a:buFontTx/>
              <a:buNone/>
              <a:defRPr/>
            </a:pPr>
            <a:r>
              <a:rPr lang="en-US" altLang="en-US" sz="1800" b="1" dirty="0" err="1">
                <a:latin typeface="Courier New" charset="0"/>
              </a:rPr>
              <a:t>ADh</a:t>
            </a:r>
            <a:endParaRPr lang="en-US" altLang="en-US" sz="1800" b="1" dirty="0">
              <a:latin typeface="Courier New" charset="0"/>
            </a:endParaRPr>
          </a:p>
          <a:p>
            <a:pPr eaLnBrk="1" hangingPunct="1">
              <a:lnSpc>
                <a:spcPct val="50000"/>
              </a:lnSpc>
              <a:spcBef>
                <a:spcPct val="50000"/>
              </a:spcBef>
              <a:buClrTx/>
              <a:buFontTx/>
              <a:buNone/>
              <a:defRPr/>
            </a:pPr>
            <a:endParaRPr lang="en-US" altLang="en-US" sz="1800" b="1" dirty="0">
              <a:latin typeface="Courier New" charset="0"/>
            </a:endParaRPr>
          </a:p>
        </p:txBody>
      </p:sp>
    </p:spTree>
    <p:extLst>
      <p:ext uri="{BB962C8B-B14F-4D97-AF65-F5344CB8AC3E}">
        <p14:creationId xmlns:p14="http://schemas.microsoft.com/office/powerpoint/2010/main" val="43530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36</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b="1"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43464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954F3D4-EECC-5C4D-B6ED-7B57D9A71B6B}" type="slidenum">
              <a:rPr lang="en-US" altLang="en-US" sz="1600">
                <a:latin typeface="Times New Roman" charset="0"/>
              </a:rPr>
              <a:pPr eaLnBrk="1" hangingPunct="1">
                <a:spcBef>
                  <a:spcPct val="0"/>
                </a:spcBef>
                <a:buClrTx/>
                <a:buFontTx/>
                <a:buNone/>
                <a:defRPr/>
              </a:pPr>
              <a:t>37</a:t>
            </a:fld>
            <a:endParaRPr lang="en-US" altLang="en-US" sz="1600">
              <a:latin typeface="Times New Roman" charset="0"/>
            </a:endParaRPr>
          </a:p>
        </p:txBody>
      </p:sp>
      <p:sp>
        <p:nvSpPr>
          <p:cNvPr id="90114"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RCL</a:t>
            </a:r>
            <a:r>
              <a:rPr lang="en-US" altLang="en-US" sz="4000" dirty="0"/>
              <a:t> Instruction</a:t>
            </a:r>
          </a:p>
        </p:txBody>
      </p:sp>
      <p:sp>
        <p:nvSpPr>
          <p:cNvPr id="16389" name="Rectangle 3"/>
          <p:cNvSpPr>
            <a:spLocks noGrp="1" noChangeArrowheads="1"/>
          </p:cNvSpPr>
          <p:nvPr>
            <p:ph type="body" idx="1"/>
          </p:nvPr>
        </p:nvSpPr>
        <p:spPr>
          <a:xfrm>
            <a:off x="1231900" y="1857663"/>
            <a:ext cx="8140700" cy="1600200"/>
          </a:xfrm>
        </p:spPr>
        <p:txBody>
          <a:bodyPr>
            <a:normAutofit/>
          </a:bodyPr>
          <a:lstStyle/>
          <a:p>
            <a:pPr eaLnBrk="1" hangingPunct="1">
              <a:lnSpc>
                <a:spcPct val="140000"/>
              </a:lnSpc>
              <a:buFont typeface="Arial" charset="0"/>
              <a:buChar char="•"/>
              <a:defRPr/>
            </a:pPr>
            <a:r>
              <a:rPr lang="en-US" altLang="en-US" sz="1800" dirty="0"/>
              <a:t> </a:t>
            </a:r>
            <a:r>
              <a:rPr lang="en-US" altLang="en-US" sz="1800" dirty="0">
                <a:solidFill>
                  <a:schemeClr val="accent3"/>
                </a:solidFill>
              </a:rPr>
              <a:t>RCL</a:t>
            </a:r>
            <a:r>
              <a:rPr lang="en-US" altLang="en-US" sz="1800" dirty="0"/>
              <a:t> (</a:t>
            </a:r>
            <a:r>
              <a:rPr lang="en-US" altLang="en-US" sz="1800" dirty="0">
                <a:solidFill>
                  <a:schemeClr val="accent3"/>
                </a:solidFill>
              </a:rPr>
              <a:t>rotate carry left</a:t>
            </a:r>
            <a:r>
              <a:rPr lang="en-US" altLang="en-US" sz="1800" dirty="0"/>
              <a:t>) shifts each bit to the left</a:t>
            </a:r>
          </a:p>
          <a:p>
            <a:pPr lvl="1">
              <a:lnSpc>
                <a:spcPct val="140000"/>
              </a:lnSpc>
              <a:buFont typeface="Courier New" charset="0"/>
              <a:buChar char="o"/>
              <a:defRPr/>
            </a:pPr>
            <a:r>
              <a:rPr lang="en-US" altLang="en-US" sz="1600" dirty="0"/>
              <a:t> </a:t>
            </a:r>
            <a:r>
              <a:rPr lang="en-US" altLang="en-US" sz="1600" b="1" dirty="0">
                <a:solidFill>
                  <a:schemeClr val="accent3"/>
                </a:solidFill>
              </a:rPr>
              <a:t>Copies the Carry flag </a:t>
            </a:r>
            <a:r>
              <a:rPr lang="en-US" altLang="en-US" sz="1600" dirty="0"/>
              <a:t>to the </a:t>
            </a:r>
            <a:r>
              <a:rPr lang="en-US" altLang="en-US" sz="1600" b="1" u="sng" dirty="0"/>
              <a:t>least significant bit</a:t>
            </a:r>
          </a:p>
          <a:p>
            <a:pPr lvl="1">
              <a:lnSpc>
                <a:spcPct val="140000"/>
              </a:lnSpc>
              <a:buFont typeface="Courier New" charset="0"/>
              <a:buChar char="o"/>
              <a:defRPr/>
            </a:pPr>
            <a:r>
              <a:rPr lang="en-US" altLang="en-US" sz="1600" dirty="0"/>
              <a:t> </a:t>
            </a:r>
            <a:r>
              <a:rPr lang="en-US" altLang="en-US" sz="1600" b="1" dirty="0">
                <a:solidFill>
                  <a:schemeClr val="accent3"/>
                </a:solidFill>
              </a:rPr>
              <a:t>Copies the most significant bit</a:t>
            </a:r>
            <a:r>
              <a:rPr lang="en-US" altLang="en-US" sz="1600" dirty="0"/>
              <a:t> to </a:t>
            </a:r>
            <a:r>
              <a:rPr lang="en-US" altLang="en-US" sz="1600" b="1" u="sng" dirty="0"/>
              <a:t>the Carry flag</a:t>
            </a:r>
          </a:p>
        </p:txBody>
      </p:sp>
      <p:graphicFrame>
        <p:nvGraphicFramePr>
          <p:cNvPr id="28677" name="Object 5"/>
          <p:cNvGraphicFramePr>
            <a:graphicFrameLocks noChangeAspect="1"/>
          </p:cNvGraphicFramePr>
          <p:nvPr>
            <p:extLst>
              <p:ext uri="{D42A27DB-BD31-4B8C-83A1-F6EECF244321}">
                <p14:modId xmlns:p14="http://schemas.microsoft.com/office/powerpoint/2010/main" val="230872156"/>
              </p:ext>
            </p:extLst>
          </p:nvPr>
        </p:nvGraphicFramePr>
        <p:xfrm>
          <a:off x="3569551" y="3161406"/>
          <a:ext cx="5410200" cy="1089025"/>
        </p:xfrm>
        <a:graphic>
          <a:graphicData uri="http://schemas.openxmlformats.org/presentationml/2006/ole">
            <mc:AlternateContent xmlns:mc="http://schemas.openxmlformats.org/markup-compatibility/2006">
              <mc:Choice xmlns:v="urn:schemas-microsoft-com:vml" Requires="v">
                <p:oleObj spid="_x0000_s78479" name="VISIO" r:id="rId3" imgW="3625596" imgH="728472" progId="Visio.Drawing.6">
                  <p:embed/>
                </p:oleObj>
              </mc:Choice>
              <mc:Fallback>
                <p:oleObj name="VISIO" r:id="rId3" imgW="3625596" imgH="72847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551" y="3161406"/>
                        <a:ext cx="5410200" cy="1089025"/>
                      </a:xfrm>
                      <a:prstGeom prst="rect">
                        <a:avLst/>
                      </a:prstGeom>
                      <a:noFill/>
                      <a:ln>
                        <a:noFill/>
                      </a:ln>
                      <a:effectLst/>
                    </p:spPr>
                  </p:pic>
                </p:oleObj>
              </mc:Fallback>
            </mc:AlternateContent>
          </a:graphicData>
        </a:graphic>
      </p:graphicFrame>
      <p:sp>
        <p:nvSpPr>
          <p:cNvPr id="90118" name="Text Box 6"/>
          <p:cNvSpPr txBox="1">
            <a:spLocks noChangeArrowheads="1"/>
          </p:cNvSpPr>
          <p:nvPr/>
        </p:nvSpPr>
        <p:spPr bwMode="auto">
          <a:xfrm>
            <a:off x="1969350" y="4504431"/>
            <a:ext cx="8558949" cy="135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9pPr>
          </a:lstStyle>
          <a:p>
            <a:pPr eaLnBrk="1" hangingPunct="1">
              <a:lnSpc>
                <a:spcPct val="60000"/>
              </a:lnSpc>
              <a:spcBef>
                <a:spcPct val="50000"/>
              </a:spcBef>
              <a:buClrTx/>
              <a:buNone/>
              <a:defRPr/>
            </a:pPr>
            <a:r>
              <a:rPr lang="en-US" altLang="en-US" sz="1800" dirty="0" err="1">
                <a:solidFill>
                  <a:srgbClr val="C00000"/>
                </a:solidFill>
                <a:latin typeface="+mn-lt"/>
              </a:rPr>
              <a:t>clc</a:t>
            </a:r>
            <a:r>
              <a:rPr lang="en-US" altLang="en-US" sz="1800" dirty="0">
                <a:latin typeface="+mn-lt"/>
              </a:rPr>
              <a:t>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latin typeface="+mn-lt"/>
              </a:rPr>
              <a:t>,</a:t>
            </a:r>
            <a:r>
              <a:rPr lang="en-US" sz="1800" dirty="0"/>
              <a:t> </a:t>
            </a:r>
            <a:r>
              <a:rPr lang="en-US" sz="1800" dirty="0">
                <a:solidFill>
                  <a:srgbClr val="C00000"/>
                </a:solidFill>
                <a:latin typeface="+mn-lt"/>
              </a:rPr>
              <a:t>CLC</a:t>
            </a:r>
            <a:r>
              <a:rPr lang="en-US" sz="1800" dirty="0">
                <a:latin typeface="+mn-lt"/>
              </a:rPr>
              <a:t> instruction </a:t>
            </a:r>
            <a:r>
              <a:rPr lang="en-US" sz="1800" b="1" dirty="0">
                <a:solidFill>
                  <a:srgbClr val="C00000"/>
                </a:solidFill>
                <a:latin typeface="+mn-lt"/>
              </a:rPr>
              <a:t>clears</a:t>
            </a:r>
            <a:r>
              <a:rPr lang="en-US" sz="1800" dirty="0">
                <a:solidFill>
                  <a:srgbClr val="C00000"/>
                </a:solidFill>
                <a:latin typeface="+mn-lt"/>
              </a:rPr>
              <a:t> </a:t>
            </a:r>
            <a:r>
              <a:rPr lang="en-US" sz="1800" dirty="0">
                <a:latin typeface="+mn-lt"/>
              </a:rPr>
              <a:t>the </a:t>
            </a:r>
            <a:r>
              <a:rPr lang="en-US" sz="1800" b="1" dirty="0">
                <a:latin typeface="+mn-lt"/>
              </a:rPr>
              <a:t>Carry flag</a:t>
            </a:r>
            <a:endParaRPr lang="en-US" altLang="en-US" sz="1800" b="1" dirty="0">
              <a:latin typeface="+mn-lt"/>
            </a:endParaRPr>
          </a:p>
          <a:p>
            <a:pPr eaLnBrk="1" hangingPunct="1">
              <a:lnSpc>
                <a:spcPct val="60000"/>
              </a:lnSpc>
              <a:spcBef>
                <a:spcPct val="50000"/>
              </a:spcBef>
              <a:buClrTx/>
              <a:buFontTx/>
              <a:buNone/>
              <a:defRPr/>
            </a:pPr>
            <a:r>
              <a:rPr lang="en-US" altLang="en-US" sz="1800" dirty="0" err="1">
                <a:latin typeface="+mn-lt"/>
              </a:rPr>
              <a:t>mov</a:t>
            </a:r>
            <a:r>
              <a:rPr lang="en-US" altLang="en-US" sz="1800" dirty="0">
                <a:latin typeface="+mn-lt"/>
              </a:rPr>
              <a:t> bl,88h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t>, BL= </a:t>
            </a:r>
            <a:r>
              <a:rPr lang="en-US" altLang="en-US" sz="1800" dirty="0">
                <a:latin typeface="+mn-lt"/>
              </a:rPr>
              <a:t>10001000b</a:t>
            </a:r>
          </a:p>
          <a:p>
            <a:pPr eaLnBrk="1" hangingPunct="1">
              <a:lnSpc>
                <a:spcPct val="6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bl,1		; CF = </a:t>
            </a:r>
            <a:r>
              <a:rPr lang="en-US" altLang="en-US" sz="1800" b="1" dirty="0">
                <a:solidFill>
                  <a:srgbClr val="C00000"/>
                </a:solidFill>
                <a:latin typeface="+mn-lt"/>
              </a:rPr>
              <a:t>1</a:t>
            </a:r>
            <a:r>
              <a:rPr lang="en-US" altLang="en-US" sz="1800" dirty="0">
                <a:solidFill>
                  <a:srgbClr val="C00000"/>
                </a:solidFill>
                <a:latin typeface="+mn-lt"/>
              </a:rPr>
              <a:t> , </a:t>
            </a:r>
            <a:r>
              <a:rPr lang="en-US" altLang="en-US" sz="1800" dirty="0"/>
              <a:t>BL= </a:t>
            </a:r>
            <a:r>
              <a:rPr lang="en-US" altLang="en-US" sz="1800" dirty="0">
                <a:latin typeface="+mn-lt"/>
              </a:rPr>
              <a:t>00010000b</a:t>
            </a:r>
          </a:p>
          <a:p>
            <a:pPr eaLnBrk="1" hangingPunct="1">
              <a:lnSpc>
                <a:spcPct val="6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bl,1		; CF = </a:t>
            </a:r>
            <a:r>
              <a:rPr lang="en-US" altLang="en-US" sz="1800" b="1" dirty="0">
                <a:solidFill>
                  <a:srgbClr val="C00000"/>
                </a:solidFill>
                <a:latin typeface="+mn-lt"/>
              </a:rPr>
              <a:t>0</a:t>
            </a:r>
            <a:r>
              <a:rPr lang="en-US" altLang="en-US" sz="1800" dirty="0">
                <a:solidFill>
                  <a:srgbClr val="C00000"/>
                </a:solidFill>
                <a:latin typeface="+mn-lt"/>
              </a:rPr>
              <a:t> </a:t>
            </a:r>
            <a:r>
              <a:rPr lang="en-US" altLang="en-US" sz="1800" dirty="0"/>
              <a:t>, BL= </a:t>
            </a:r>
            <a:r>
              <a:rPr lang="en-US" altLang="en-US" sz="1800" dirty="0">
                <a:latin typeface="+mn-lt"/>
              </a:rPr>
              <a:t>00100001b</a:t>
            </a:r>
          </a:p>
        </p:txBody>
      </p:sp>
      <p:sp>
        <p:nvSpPr>
          <p:cNvPr id="7" name="TextBox 6"/>
          <p:cNvSpPr txBox="1"/>
          <p:nvPr/>
        </p:nvSpPr>
        <p:spPr>
          <a:xfrm>
            <a:off x="3534795" y="3180566"/>
            <a:ext cx="936493" cy="946222"/>
          </a:xfrm>
          <a:prstGeom prst="rect">
            <a:avLst/>
          </a:prstGeom>
          <a:noFill/>
          <a:ln>
            <a:solidFill>
              <a:srgbClr val="FF0000"/>
            </a:solidFill>
          </a:ln>
        </p:spPr>
        <p:txBody>
          <a:bodyPr wrap="square" rtlCol="0">
            <a:spAutoFit/>
          </a:bodyPr>
          <a:lstStyle/>
          <a:p>
            <a:endParaRPr lang="en-US"/>
          </a:p>
        </p:txBody>
      </p:sp>
      <p:sp>
        <p:nvSpPr>
          <p:cNvPr id="8" name="TextBox 7"/>
          <p:cNvSpPr txBox="1"/>
          <p:nvPr/>
        </p:nvSpPr>
        <p:spPr>
          <a:xfrm>
            <a:off x="8157502" y="3390716"/>
            <a:ext cx="773961" cy="53411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469933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60235-680D-3C47-BDB9-87650A8EE7EE}"/>
              </a:ext>
            </a:extLst>
          </p:cNvPr>
          <p:cNvSpPr>
            <a:spLocks noGrp="1"/>
          </p:cNvSpPr>
          <p:nvPr>
            <p:ph type="sldNum" sz="quarter" idx="12"/>
          </p:nvPr>
        </p:nvSpPr>
        <p:spPr/>
        <p:txBody>
          <a:bodyPr/>
          <a:lstStyle/>
          <a:p>
            <a:fld id="{755F7E7C-0370-0947-BF7A-78A4B49FB1FE}" type="slidenum">
              <a:rPr lang="en-US" smtClean="0"/>
              <a:t>38</a:t>
            </a:fld>
            <a:endParaRPr lang="en-US"/>
          </a:p>
        </p:txBody>
      </p:sp>
    </p:spTree>
    <p:extLst>
      <p:ext uri="{BB962C8B-B14F-4D97-AF65-F5344CB8AC3E}">
        <p14:creationId xmlns:p14="http://schemas.microsoft.com/office/powerpoint/2010/main" val="35732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56F5B9B-2810-5744-B587-C80415BCBC9E}" type="slidenum">
              <a:rPr lang="en-US" altLang="en-US" sz="1600">
                <a:latin typeface="Times New Roman" charset="0"/>
              </a:rPr>
              <a:pPr eaLnBrk="1" hangingPunct="1">
                <a:spcBef>
                  <a:spcPct val="0"/>
                </a:spcBef>
                <a:buClrTx/>
                <a:buFontTx/>
                <a:buNone/>
                <a:defRPr/>
              </a:pPr>
              <a:t>39</a:t>
            </a:fld>
            <a:endParaRPr lang="en-US" altLang="en-US" sz="1600">
              <a:latin typeface="Times New Roman" charset="0"/>
            </a:endParaRPr>
          </a:p>
        </p:txBody>
      </p:sp>
      <p:sp>
        <p:nvSpPr>
          <p:cNvPr id="9113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RCR</a:t>
            </a:r>
            <a:r>
              <a:rPr lang="en-US" altLang="en-US" sz="4000" dirty="0">
                <a:solidFill>
                  <a:schemeClr val="accent3"/>
                </a:solidFill>
              </a:rPr>
              <a:t> </a:t>
            </a:r>
            <a:r>
              <a:rPr lang="en-US" altLang="en-US" sz="4000" dirty="0"/>
              <a:t>Instruction</a:t>
            </a:r>
          </a:p>
        </p:txBody>
      </p:sp>
      <p:sp>
        <p:nvSpPr>
          <p:cNvPr id="17413" name="Rectangle 4"/>
          <p:cNvSpPr>
            <a:spLocks noGrp="1" noChangeArrowheads="1"/>
          </p:cNvSpPr>
          <p:nvPr>
            <p:ph type="body" idx="1"/>
          </p:nvPr>
        </p:nvSpPr>
        <p:spPr>
          <a:xfrm>
            <a:off x="1219200" y="1855030"/>
            <a:ext cx="7772400" cy="1600200"/>
          </a:xfrm>
        </p:spPr>
        <p:txBody>
          <a:bodyPr>
            <a:normAutofit/>
          </a:bodyPr>
          <a:lstStyle/>
          <a:p>
            <a:pPr eaLnBrk="1" hangingPunct="1">
              <a:buFont typeface="Arial" charset="0"/>
              <a:buChar char="•"/>
              <a:defRPr/>
            </a:pPr>
            <a:r>
              <a:rPr lang="en-US" altLang="en-US" sz="1800" dirty="0"/>
              <a:t> </a:t>
            </a:r>
            <a:r>
              <a:rPr lang="en-US" altLang="en-US" sz="1800" dirty="0">
                <a:solidFill>
                  <a:schemeClr val="accent3"/>
                </a:solidFill>
              </a:rPr>
              <a:t>RCR</a:t>
            </a:r>
            <a:r>
              <a:rPr lang="en-US" altLang="en-US" sz="1800" dirty="0"/>
              <a:t> (</a:t>
            </a:r>
            <a:r>
              <a:rPr lang="en-US" altLang="en-US" sz="1800" dirty="0">
                <a:solidFill>
                  <a:schemeClr val="accent3"/>
                </a:solidFill>
              </a:rPr>
              <a:t>rotate carry right</a:t>
            </a:r>
            <a:r>
              <a:rPr lang="en-US" altLang="en-US" sz="1800" dirty="0"/>
              <a:t>) shifts each bit to the right</a:t>
            </a:r>
          </a:p>
          <a:p>
            <a:pPr lvl="1">
              <a:buFont typeface="Courier New" charset="0"/>
              <a:buChar char="o"/>
              <a:defRPr/>
            </a:pPr>
            <a:r>
              <a:rPr lang="en-US" altLang="en-US" sz="1600" b="1" dirty="0">
                <a:solidFill>
                  <a:schemeClr val="accent3"/>
                </a:solidFill>
              </a:rPr>
              <a:t>Copies the Carry flag </a:t>
            </a:r>
            <a:r>
              <a:rPr lang="en-US" altLang="en-US" sz="1600" dirty="0"/>
              <a:t>to the </a:t>
            </a:r>
            <a:r>
              <a:rPr lang="en-US" altLang="en-US" sz="1600" b="1" u="sng" dirty="0"/>
              <a:t>most significant bit</a:t>
            </a:r>
          </a:p>
          <a:p>
            <a:pPr lvl="1">
              <a:buFont typeface="Courier New" charset="0"/>
              <a:buChar char="o"/>
              <a:defRPr/>
            </a:pPr>
            <a:r>
              <a:rPr lang="en-US" altLang="en-US" sz="1600" b="1" dirty="0">
                <a:solidFill>
                  <a:schemeClr val="accent3"/>
                </a:solidFill>
              </a:rPr>
              <a:t>Copies the least significant </a:t>
            </a:r>
            <a:r>
              <a:rPr lang="en-US" altLang="en-US" sz="1600" dirty="0"/>
              <a:t>bit to </a:t>
            </a:r>
            <a:r>
              <a:rPr lang="en-US" altLang="en-US" sz="1600" b="1" u="sng" dirty="0">
                <a:solidFill>
                  <a:schemeClr val="tx1"/>
                </a:solidFill>
              </a:rPr>
              <a:t>the Carry flag</a:t>
            </a:r>
          </a:p>
        </p:txBody>
      </p:sp>
      <p:sp>
        <p:nvSpPr>
          <p:cNvPr id="91142" name="Text Box 6"/>
          <p:cNvSpPr txBox="1">
            <a:spLocks noChangeArrowheads="1"/>
          </p:cNvSpPr>
          <p:nvPr/>
        </p:nvSpPr>
        <p:spPr bwMode="auto">
          <a:xfrm>
            <a:off x="1955800" y="4138158"/>
            <a:ext cx="85471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tabLst>
                <a:tab pos="3205163" algn="l"/>
              </a:tabLst>
              <a:defRPr sz="2400">
                <a:solidFill>
                  <a:schemeClr val="tx1"/>
                </a:solidFill>
                <a:latin typeface="Arial" charset="0"/>
              </a:defRPr>
            </a:lvl1pPr>
            <a:lvl2pPr marL="742950" indent="-285750" eaLnBrk="0" hangingPunct="0">
              <a:spcBef>
                <a:spcPct val="20000"/>
              </a:spcBef>
              <a:buClr>
                <a:schemeClr val="tx1"/>
              </a:buClr>
              <a:buChar char="•"/>
              <a:tabLst>
                <a:tab pos="3205163" algn="l"/>
              </a:tabLst>
              <a:defRPr sz="2200">
                <a:solidFill>
                  <a:schemeClr val="tx1"/>
                </a:solidFill>
                <a:latin typeface="Arial" charset="0"/>
              </a:defRPr>
            </a:lvl2pPr>
            <a:lvl3pPr marL="1143000" indent="-228600" eaLnBrk="0" hangingPunct="0">
              <a:spcBef>
                <a:spcPct val="20000"/>
              </a:spcBef>
              <a:buClr>
                <a:schemeClr val="tx1"/>
              </a:buClr>
              <a:buChar char="•"/>
              <a:tabLst>
                <a:tab pos="3205163" algn="l"/>
              </a:tabLst>
              <a:defRPr sz="2000">
                <a:solidFill>
                  <a:schemeClr val="tx1"/>
                </a:solidFill>
                <a:latin typeface="Arial" charset="0"/>
              </a:defRPr>
            </a:lvl3pPr>
            <a:lvl4pPr marL="1600200" indent="-228600" eaLnBrk="0" hangingPunct="0">
              <a:spcBef>
                <a:spcPct val="20000"/>
              </a:spcBef>
              <a:buClr>
                <a:schemeClr val="tx1"/>
              </a:buClr>
              <a:buChar char="–"/>
              <a:tabLst>
                <a:tab pos="3205163"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3205163"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3205163" algn="l"/>
              </a:tabLst>
              <a:defRPr sz="2000">
                <a:solidFill>
                  <a:schemeClr val="tx1"/>
                </a:solidFill>
                <a:latin typeface="Times New Roman" charset="0"/>
              </a:defRPr>
            </a:lvl9pPr>
          </a:lstStyle>
          <a:p>
            <a:pPr eaLnBrk="1" hangingPunct="1">
              <a:lnSpc>
                <a:spcPct val="60000"/>
              </a:lnSpc>
              <a:spcBef>
                <a:spcPct val="50000"/>
              </a:spcBef>
              <a:buClrTx/>
              <a:buNone/>
              <a:defRPr/>
            </a:pPr>
            <a:r>
              <a:rPr lang="en-US" altLang="en-US" sz="1800" dirty="0" err="1">
                <a:solidFill>
                  <a:srgbClr val="C00000"/>
                </a:solidFill>
                <a:latin typeface="+mn-lt"/>
              </a:rPr>
              <a:t>stc</a:t>
            </a:r>
            <a:r>
              <a:rPr lang="en-US" altLang="en-US" sz="1800" dirty="0">
                <a:latin typeface="+mn-lt"/>
              </a:rPr>
              <a:t>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1</a:t>
            </a:r>
            <a:r>
              <a:rPr lang="en-US" altLang="en-US" sz="1800" dirty="0">
                <a:latin typeface="+mn-lt"/>
              </a:rPr>
              <a:t>  , </a:t>
            </a:r>
            <a:r>
              <a:rPr lang="en-US" sz="1800" dirty="0">
                <a:solidFill>
                  <a:srgbClr val="C00000"/>
                </a:solidFill>
                <a:latin typeface="+mn-lt"/>
              </a:rPr>
              <a:t>STC</a:t>
            </a:r>
            <a:r>
              <a:rPr lang="en-US" sz="1800" dirty="0">
                <a:latin typeface="+mn-lt"/>
              </a:rPr>
              <a:t> to </a:t>
            </a:r>
            <a:r>
              <a:rPr lang="en-US" sz="1800" b="1" dirty="0">
                <a:solidFill>
                  <a:srgbClr val="C00000"/>
                </a:solidFill>
                <a:latin typeface="+mn-lt"/>
              </a:rPr>
              <a:t>set</a:t>
            </a:r>
            <a:r>
              <a:rPr lang="en-US" sz="1800" dirty="0">
                <a:solidFill>
                  <a:srgbClr val="C00000"/>
                </a:solidFill>
                <a:latin typeface="+mn-lt"/>
              </a:rPr>
              <a:t> </a:t>
            </a:r>
            <a:r>
              <a:rPr lang="en-US" sz="1800" dirty="0">
                <a:latin typeface="+mn-lt"/>
              </a:rPr>
              <a:t>the </a:t>
            </a:r>
            <a:r>
              <a:rPr lang="en-US" sz="1800" b="1" dirty="0">
                <a:latin typeface="+mn-lt"/>
              </a:rPr>
              <a:t>Carry flag</a:t>
            </a:r>
            <a:endParaRPr lang="en-US" altLang="en-US" sz="1800" b="1" dirty="0">
              <a:latin typeface="+mn-lt"/>
            </a:endParaRPr>
          </a:p>
          <a:p>
            <a:pPr eaLnBrk="1" hangingPunct="1">
              <a:lnSpc>
                <a:spcPct val="60000"/>
              </a:lnSpc>
              <a:spcBef>
                <a:spcPct val="50000"/>
              </a:spcBef>
              <a:buClrTx/>
              <a:buFontTx/>
              <a:buNone/>
              <a:defRPr/>
            </a:pPr>
            <a:r>
              <a:rPr lang="en-US" altLang="en-US" sz="1800" dirty="0" err="1">
                <a:latin typeface="+mn-lt"/>
              </a:rPr>
              <a:t>mov</a:t>
            </a:r>
            <a:r>
              <a:rPr lang="en-US" altLang="en-US" sz="1800" dirty="0">
                <a:latin typeface="+mn-lt"/>
              </a:rPr>
              <a:t> ah,10h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1</a:t>
            </a:r>
            <a:r>
              <a:rPr lang="en-US" altLang="en-US" sz="1800" dirty="0">
                <a:latin typeface="+mn-lt"/>
              </a:rPr>
              <a:t> </a:t>
            </a:r>
            <a:r>
              <a:rPr lang="en-US" altLang="en-US" sz="1800" dirty="0"/>
              <a:t>, AH = </a:t>
            </a:r>
            <a:r>
              <a:rPr lang="en-US" altLang="en-US" sz="1800" dirty="0">
                <a:latin typeface="+mn-lt"/>
              </a:rPr>
              <a:t>00010000b</a:t>
            </a:r>
          </a:p>
          <a:p>
            <a:pPr eaLnBrk="1" hangingPunct="1">
              <a:lnSpc>
                <a:spcPct val="60000"/>
              </a:lnSpc>
              <a:spcBef>
                <a:spcPct val="50000"/>
              </a:spcBef>
              <a:buClrTx/>
              <a:buFontTx/>
              <a:buNone/>
              <a:defRPr/>
            </a:pPr>
            <a:r>
              <a:rPr lang="en-US" altLang="en-US" sz="1800" dirty="0" err="1">
                <a:solidFill>
                  <a:schemeClr val="accent3"/>
                </a:solidFill>
                <a:latin typeface="+mn-lt"/>
              </a:rPr>
              <a:t>rcr</a:t>
            </a:r>
            <a:r>
              <a:rPr lang="en-US" altLang="en-US" sz="1800" dirty="0">
                <a:solidFill>
                  <a:schemeClr val="accent3"/>
                </a:solidFill>
                <a:latin typeface="+mn-lt"/>
              </a:rPr>
              <a:t> </a:t>
            </a:r>
            <a:r>
              <a:rPr lang="en-US" altLang="en-US" sz="1800" dirty="0">
                <a:latin typeface="+mn-lt"/>
              </a:rPr>
              <a:t>ah,1	; </a:t>
            </a:r>
            <a:r>
              <a:rPr lang="en-US" altLang="en-US" sz="1800" dirty="0">
                <a:solidFill>
                  <a:srgbClr val="C00000"/>
                </a:solidFill>
                <a:latin typeface="+mn-lt"/>
              </a:rPr>
              <a:t>CF</a:t>
            </a:r>
            <a:r>
              <a:rPr lang="en-US" altLang="en-US" sz="1800" dirty="0">
                <a:latin typeface="+mn-lt"/>
              </a:rPr>
              <a:t> = </a:t>
            </a:r>
            <a:r>
              <a:rPr lang="en-US" altLang="en-US" sz="1800" dirty="0">
                <a:solidFill>
                  <a:srgbClr val="C00000"/>
                </a:solidFill>
                <a:latin typeface="+mn-lt"/>
              </a:rPr>
              <a:t>0</a:t>
            </a:r>
            <a:r>
              <a:rPr lang="en-US" altLang="en-US" sz="1800" dirty="0">
                <a:latin typeface="+mn-lt"/>
              </a:rPr>
              <a:t> </a:t>
            </a:r>
            <a:r>
              <a:rPr lang="en-US" altLang="en-US" sz="1800" dirty="0"/>
              <a:t>, AH = </a:t>
            </a:r>
            <a:r>
              <a:rPr lang="en-US" altLang="en-US" sz="1800" dirty="0">
                <a:latin typeface="+mn-lt"/>
              </a:rPr>
              <a:t>10001000b</a:t>
            </a:r>
          </a:p>
        </p:txBody>
      </p:sp>
      <p:graphicFrame>
        <p:nvGraphicFramePr>
          <p:cNvPr id="29702" name="Object 8"/>
          <p:cNvGraphicFramePr>
            <a:graphicFrameLocks noChangeAspect="1"/>
          </p:cNvGraphicFramePr>
          <p:nvPr>
            <p:extLst>
              <p:ext uri="{D42A27DB-BD31-4B8C-83A1-F6EECF244321}">
                <p14:modId xmlns:p14="http://schemas.microsoft.com/office/powerpoint/2010/main" val="39187385"/>
              </p:ext>
            </p:extLst>
          </p:nvPr>
        </p:nvGraphicFramePr>
        <p:xfrm>
          <a:off x="2933700" y="2874929"/>
          <a:ext cx="4978400" cy="978915"/>
        </p:xfrm>
        <a:graphic>
          <a:graphicData uri="http://schemas.openxmlformats.org/presentationml/2006/ole">
            <mc:AlternateContent xmlns:mc="http://schemas.openxmlformats.org/markup-compatibility/2006">
              <mc:Choice xmlns:v="urn:schemas-microsoft-com:vml" Requires="v">
                <p:oleObj spid="_x0000_s79503" name="VISIO" r:id="rId3" imgW="3604349" imgH="727260" progId="Visio.Drawing.6">
                  <p:embed/>
                </p:oleObj>
              </mc:Choice>
              <mc:Fallback>
                <p:oleObj name="VISIO" r:id="rId3" imgW="3604349" imgH="727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2933700" y="2874929"/>
                        <a:ext cx="4978400" cy="978915"/>
                      </a:xfrm>
                      <a:prstGeom prst="rect">
                        <a:avLst/>
                      </a:prstGeom>
                      <a:noFill/>
                      <a:ln>
                        <a:noFill/>
                      </a:ln>
                      <a:effectLst/>
                    </p:spPr>
                  </p:pic>
                </p:oleObj>
              </mc:Fallback>
            </mc:AlternateContent>
          </a:graphicData>
        </a:graphic>
      </p:graphicFrame>
      <p:sp>
        <p:nvSpPr>
          <p:cNvPr id="7" name="TextBox 6"/>
          <p:cNvSpPr txBox="1"/>
          <p:nvPr/>
        </p:nvSpPr>
        <p:spPr>
          <a:xfrm>
            <a:off x="7047110" y="2831798"/>
            <a:ext cx="936493" cy="946222"/>
          </a:xfrm>
          <a:prstGeom prst="rect">
            <a:avLst/>
          </a:prstGeom>
          <a:noFill/>
          <a:ln>
            <a:solidFill>
              <a:srgbClr val="FF0000"/>
            </a:solidFill>
          </a:ln>
        </p:spPr>
        <p:txBody>
          <a:bodyPr wrap="square" rtlCol="0">
            <a:spAutoFit/>
          </a:bodyPr>
          <a:lstStyle/>
          <a:p>
            <a:endParaRPr lang="en-US"/>
          </a:p>
        </p:txBody>
      </p:sp>
      <p:sp>
        <p:nvSpPr>
          <p:cNvPr id="8" name="TextBox 7"/>
          <p:cNvSpPr txBox="1"/>
          <p:nvPr/>
        </p:nvSpPr>
        <p:spPr>
          <a:xfrm>
            <a:off x="3088021" y="3061849"/>
            <a:ext cx="773961" cy="53411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528509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6D7D08C-9015-AD4C-B32B-BD54E908D7E5}" type="slidenum">
              <a:rPr lang="en-US" altLang="en-US" sz="1600">
                <a:latin typeface="Times New Roman" charset="0"/>
              </a:rPr>
              <a:pPr eaLnBrk="1" hangingPunct="1">
                <a:spcBef>
                  <a:spcPct val="0"/>
                </a:spcBef>
                <a:buClrTx/>
                <a:buFontTx/>
                <a:buNone/>
                <a:defRPr/>
              </a:pPr>
              <a:t>40</a:t>
            </a:fld>
            <a:endParaRPr lang="en-US" altLang="en-US" sz="1600">
              <a:latin typeface="Times New Roman" charset="0"/>
            </a:endParaRPr>
          </a:p>
        </p:txBody>
      </p:sp>
      <p:sp>
        <p:nvSpPr>
          <p:cNvPr id="145410" name="Rectangle 1026"/>
          <p:cNvSpPr>
            <a:spLocks noGrp="1" noChangeArrowheads="1"/>
          </p:cNvSpPr>
          <p:nvPr>
            <p:ph type="title"/>
          </p:nvPr>
        </p:nvSpPr>
        <p:spPr/>
        <p:txBody>
          <a:bodyPr>
            <a:normAutofit/>
          </a:bodyPr>
          <a:lstStyle/>
          <a:p>
            <a:pPr eaLnBrk="1" hangingPunct="1">
              <a:defRPr/>
            </a:pPr>
            <a:r>
              <a:rPr lang="en-US" altLang="en-US" sz="4000" b="1">
                <a:solidFill>
                  <a:schemeClr val="accent3"/>
                </a:solidFill>
              </a:rPr>
              <a:t>Application</a:t>
            </a:r>
            <a:endParaRPr lang="en-US" altLang="en-US" sz="4000" b="1" dirty="0">
              <a:solidFill>
                <a:schemeClr val="accent3"/>
              </a:solidFill>
            </a:endParaRPr>
          </a:p>
        </p:txBody>
      </p:sp>
      <p:sp>
        <p:nvSpPr>
          <p:cNvPr id="18437" name="Text Box 1027"/>
          <p:cNvSpPr txBox="1">
            <a:spLocks noChangeArrowheads="1"/>
          </p:cNvSpPr>
          <p:nvPr/>
        </p:nvSpPr>
        <p:spPr bwMode="auto">
          <a:xfrm>
            <a:off x="1816940" y="2417462"/>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solidFill>
                  <a:srgbClr val="C00000"/>
                </a:solidFill>
                <a:latin typeface="+mn-lt"/>
              </a:rPr>
              <a:t>stc</a:t>
            </a:r>
            <a:endParaRPr lang="en-US" altLang="en-US" sz="1800" dirty="0">
              <a:solidFill>
                <a:srgbClr val="C00000"/>
              </a:solidFill>
              <a:latin typeface="+mn-lt"/>
            </a:endParaRPr>
          </a:p>
          <a:p>
            <a:pPr eaLnBrk="1" hangingPunct="1">
              <a:lnSpc>
                <a:spcPct val="50000"/>
              </a:lnSpc>
              <a:spcBef>
                <a:spcPct val="50000"/>
              </a:spcBef>
              <a:buClrTx/>
              <a:buFontTx/>
              <a:buNone/>
              <a:defRPr/>
            </a:pPr>
            <a:r>
              <a:rPr lang="en-US" altLang="en-US" sz="1800" dirty="0" err="1">
                <a:latin typeface="+mn-lt"/>
              </a:rPr>
              <a:t>mov</a:t>
            </a:r>
            <a:r>
              <a:rPr lang="en-US" altLang="en-US" sz="1800" dirty="0">
                <a:latin typeface="+mn-lt"/>
              </a:rPr>
              <a:t> al,6Bh</a:t>
            </a:r>
          </a:p>
          <a:p>
            <a:pPr eaLnBrk="1" hangingPunct="1">
              <a:lnSpc>
                <a:spcPct val="50000"/>
              </a:lnSpc>
              <a:spcBef>
                <a:spcPct val="50000"/>
              </a:spcBef>
              <a:buClrTx/>
              <a:buFontTx/>
              <a:buNone/>
              <a:defRPr/>
            </a:pPr>
            <a:r>
              <a:rPr lang="en-US" altLang="en-US" sz="1800" dirty="0" err="1">
                <a:solidFill>
                  <a:schemeClr val="accent3"/>
                </a:solidFill>
                <a:latin typeface="+mn-lt"/>
              </a:rPr>
              <a:t>rcr</a:t>
            </a:r>
            <a:r>
              <a:rPr lang="en-US" altLang="en-US" sz="1800" dirty="0">
                <a:solidFill>
                  <a:schemeClr val="accent3"/>
                </a:solidFill>
                <a:latin typeface="+mn-lt"/>
              </a:rPr>
              <a:t> </a:t>
            </a:r>
            <a:r>
              <a:rPr lang="en-US" altLang="en-US" sz="1800" dirty="0">
                <a:latin typeface="+mn-lt"/>
              </a:rPr>
              <a:t>al,1	a.</a:t>
            </a:r>
          </a:p>
          <a:p>
            <a:pPr eaLnBrk="1" hangingPunct="1">
              <a:lnSpc>
                <a:spcPct val="50000"/>
              </a:lnSpc>
              <a:spcBef>
                <a:spcPct val="50000"/>
              </a:spcBef>
              <a:buClrTx/>
              <a:buFontTx/>
              <a:buNone/>
              <a:defRPr/>
            </a:pPr>
            <a:r>
              <a:rPr lang="en-US" altLang="en-US" sz="1800" dirty="0" err="1">
                <a:solidFill>
                  <a:schemeClr val="accent3"/>
                </a:solidFill>
                <a:latin typeface="+mn-lt"/>
              </a:rPr>
              <a:t>rcl</a:t>
            </a:r>
            <a:r>
              <a:rPr lang="en-US" altLang="en-US" sz="1800" dirty="0">
                <a:solidFill>
                  <a:schemeClr val="accent3"/>
                </a:solidFill>
                <a:latin typeface="+mn-lt"/>
              </a:rPr>
              <a:t> </a:t>
            </a:r>
            <a:r>
              <a:rPr lang="en-US" altLang="en-US" sz="1800" dirty="0">
                <a:latin typeface="+mn-lt"/>
              </a:rPr>
              <a:t>al,3	b.</a:t>
            </a:r>
          </a:p>
          <a:p>
            <a:pPr eaLnBrk="1" hangingPunct="1">
              <a:lnSpc>
                <a:spcPct val="50000"/>
              </a:lnSpc>
              <a:spcBef>
                <a:spcPct val="50000"/>
              </a:spcBef>
              <a:buClrTx/>
              <a:buFontTx/>
              <a:buNone/>
              <a:defRPr/>
            </a:pPr>
            <a:endParaRPr lang="en-US" altLang="en-US" sz="1800" dirty="0">
              <a:latin typeface="+mn-lt"/>
            </a:endParaRPr>
          </a:p>
        </p:txBody>
      </p:sp>
      <p:sp>
        <p:nvSpPr>
          <p:cNvPr id="18438" name="Text Box 1028"/>
          <p:cNvSpPr txBox="1">
            <a:spLocks noChangeArrowheads="1"/>
          </p:cNvSpPr>
          <p:nvPr/>
        </p:nvSpPr>
        <p:spPr bwMode="auto">
          <a:xfrm>
            <a:off x="1283540" y="1773873"/>
            <a:ext cx="7239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100" dirty="0">
                <a:latin typeface="+mn-lt"/>
              </a:rPr>
              <a:t>Indicate the hexadecimal value of AL after each rotation:</a:t>
            </a:r>
          </a:p>
        </p:txBody>
      </p:sp>
      <p:sp>
        <p:nvSpPr>
          <p:cNvPr id="145413" name="Text Box 1029"/>
          <p:cNvSpPr txBox="1">
            <a:spLocks noChangeArrowheads="1"/>
          </p:cNvSpPr>
          <p:nvPr/>
        </p:nvSpPr>
        <p:spPr bwMode="auto">
          <a:xfrm>
            <a:off x="6032500" y="2426882"/>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endParaRPr lang="en-US" altLang="en-US" sz="1800">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a:p>
            <a:pPr eaLnBrk="1" hangingPunct="1">
              <a:lnSpc>
                <a:spcPct val="50000"/>
              </a:lnSpc>
              <a:spcBef>
                <a:spcPct val="50000"/>
              </a:spcBef>
              <a:buClrTx/>
              <a:buFontTx/>
              <a:buNone/>
              <a:defRPr/>
            </a:pPr>
            <a:r>
              <a:rPr lang="en-US" altLang="en-US" sz="1800" dirty="0">
                <a:solidFill>
                  <a:schemeClr val="tx2"/>
                </a:solidFill>
                <a:latin typeface="+mn-lt"/>
              </a:rPr>
              <a:t>B5h</a:t>
            </a:r>
          </a:p>
          <a:p>
            <a:pPr eaLnBrk="1" hangingPunct="1">
              <a:lnSpc>
                <a:spcPct val="50000"/>
              </a:lnSpc>
              <a:spcBef>
                <a:spcPct val="50000"/>
              </a:spcBef>
              <a:buClrTx/>
              <a:buFontTx/>
              <a:buNone/>
              <a:defRPr/>
            </a:pPr>
            <a:r>
              <a:rPr lang="en-US" altLang="en-US" sz="1800" dirty="0" err="1">
                <a:solidFill>
                  <a:schemeClr val="tx2"/>
                </a:solidFill>
                <a:latin typeface="+mn-lt"/>
              </a:rPr>
              <a:t>AEh</a:t>
            </a:r>
            <a:endParaRPr lang="en-US" altLang="en-US" sz="1800" dirty="0">
              <a:solidFill>
                <a:schemeClr val="tx2"/>
              </a:solidFill>
              <a:latin typeface="+mn-lt"/>
            </a:endParaRPr>
          </a:p>
          <a:p>
            <a:pPr eaLnBrk="1" hangingPunct="1">
              <a:lnSpc>
                <a:spcPct val="50000"/>
              </a:lnSpc>
              <a:spcBef>
                <a:spcPct val="50000"/>
              </a:spcBef>
              <a:buClrTx/>
              <a:buFontTx/>
              <a:buNone/>
              <a:defRPr/>
            </a:pPr>
            <a:endParaRPr lang="en-US" altLang="en-US" sz="1800" dirty="0">
              <a:solidFill>
                <a:schemeClr val="tx2"/>
              </a:solidFill>
              <a:latin typeface="+mn-lt"/>
            </a:endParaRPr>
          </a:p>
        </p:txBody>
      </p:sp>
    </p:spTree>
    <p:extLst>
      <p:ext uri="{BB962C8B-B14F-4D97-AF65-F5344CB8AC3E}">
        <p14:creationId xmlns:p14="http://schemas.microsoft.com/office/powerpoint/2010/main" val="67461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5</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b="1"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790221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41</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b="1" dirty="0"/>
              <a:t> SHLD/SHRD Instructions: </a:t>
            </a:r>
            <a:r>
              <a:rPr lang="en-US" altLang="en-US" b="1" dirty="0">
                <a:solidFill>
                  <a:srgbClr val="C00000"/>
                </a:solidFill>
              </a:rPr>
              <a:t>See the book</a:t>
            </a:r>
          </a:p>
        </p:txBody>
      </p:sp>
      <p:pic>
        <p:nvPicPr>
          <p:cNvPr id="5" name="Picture 4"/>
          <p:cNvPicPr>
            <a:picLocks noChangeAspect="1"/>
          </p:cNvPicPr>
          <p:nvPr/>
        </p:nvPicPr>
        <p:blipFill>
          <a:blip r:embed="rId2"/>
          <a:stretch>
            <a:fillRect/>
          </a:stretch>
        </p:blipFill>
        <p:spPr>
          <a:xfrm>
            <a:off x="7035800" y="2466342"/>
            <a:ext cx="3476364" cy="3393812"/>
          </a:xfrm>
          <a:prstGeom prst="rect">
            <a:avLst/>
          </a:prstGeom>
        </p:spPr>
      </p:pic>
      <p:sp>
        <p:nvSpPr>
          <p:cNvPr id="6" name="TextBox 5"/>
          <p:cNvSpPr txBox="1"/>
          <p:nvPr/>
        </p:nvSpPr>
        <p:spPr>
          <a:xfrm>
            <a:off x="7051685" y="5062691"/>
            <a:ext cx="3435079" cy="62664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555624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1" dirty="0"/>
              <a:t>Outline</a:t>
            </a:r>
          </a:p>
        </p:txBody>
      </p:sp>
      <p:sp>
        <p:nvSpPr>
          <p:cNvPr id="6" name="Slide Number Placeholder 5"/>
          <p:cNvSpPr>
            <a:spLocks noGrp="1"/>
          </p:cNvSpPr>
          <p:nvPr>
            <p:ph type="sldNum" sz="quarter" idx="12"/>
          </p:nvPr>
        </p:nvSpPr>
        <p:spPr>
          <a:xfrm>
            <a:off x="5223527" y="6369845"/>
            <a:ext cx="1312025" cy="365125"/>
          </a:xfrm>
        </p:spPr>
        <p:txBody>
          <a:bodyPr/>
          <a:lstStyle/>
          <a:p>
            <a:pPr algn="ctr"/>
            <a:fld id="{755F7E7C-0370-0947-BF7A-78A4B49FB1FE}" type="slidenum">
              <a:rPr lang="en-US" sz="1600" smtClean="0">
                <a:solidFill>
                  <a:schemeClr val="tx1"/>
                </a:solidFill>
              </a:rPr>
              <a:pPr algn="ctr"/>
              <a:t>42</a:t>
            </a:fld>
            <a:endParaRPr lang="en-US" sz="1600">
              <a:solidFill>
                <a:schemeClr val="tx1"/>
              </a:solidFill>
            </a:endParaRPr>
          </a:p>
        </p:txBody>
      </p:sp>
      <p:sp>
        <p:nvSpPr>
          <p:cNvPr id="5" name="Rectangle 3"/>
          <p:cNvSpPr txBox="1">
            <a:spLocks noChangeArrowheads="1"/>
          </p:cNvSpPr>
          <p:nvPr/>
        </p:nvSpPr>
        <p:spPr>
          <a:xfrm>
            <a:off x="1280410" y="2019924"/>
            <a:ext cx="6934200" cy="38112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defRPr/>
            </a:pPr>
            <a:r>
              <a:rPr lang="en-US" altLang="en-US" sz="2800" dirty="0">
                <a:solidFill>
                  <a:schemeClr val="tx1"/>
                </a:solidFill>
              </a:rPr>
              <a:t> Shift and Rotate Instructions</a:t>
            </a:r>
          </a:p>
          <a:p>
            <a:pPr>
              <a:buFont typeface="Arial" charset="0"/>
              <a:buChar char="•"/>
              <a:defRPr/>
            </a:pPr>
            <a:r>
              <a:rPr lang="en-US" altLang="en-US" sz="2800" b="1" dirty="0">
                <a:solidFill>
                  <a:schemeClr val="accent3"/>
                </a:solidFill>
              </a:rPr>
              <a:t> Multiplication and Division Instructions</a:t>
            </a:r>
          </a:p>
          <a:p>
            <a:pPr>
              <a:buFont typeface="Arial" charset="0"/>
              <a:buChar char="•"/>
              <a:defRPr/>
            </a:pPr>
            <a:r>
              <a:rPr lang="en-US" altLang="en-US" sz="2800" dirty="0"/>
              <a:t> </a:t>
            </a:r>
            <a:r>
              <a:rPr lang="en-US" altLang="en-US" sz="2800" dirty="0">
                <a:solidFill>
                  <a:schemeClr val="bg1">
                    <a:lumMod val="65000"/>
                  </a:schemeClr>
                </a:solidFill>
              </a:rPr>
              <a:t>Extended Addition and Subtraction</a:t>
            </a:r>
          </a:p>
          <a:p>
            <a:pPr>
              <a:buFont typeface="Arial" charset="0"/>
              <a:buChar char="•"/>
              <a:defRPr/>
            </a:pPr>
            <a:r>
              <a:rPr lang="en-US" altLang="en-US" sz="2800" dirty="0">
                <a:solidFill>
                  <a:schemeClr val="bg1">
                    <a:lumMod val="65000"/>
                  </a:schemeClr>
                </a:solidFill>
              </a:rPr>
              <a:t> ASCII and Unpacked Decimal Arithmetic</a:t>
            </a:r>
          </a:p>
          <a:p>
            <a:pPr>
              <a:buFont typeface="Arial" charset="0"/>
              <a:buChar char="•"/>
              <a:defRPr/>
            </a:pPr>
            <a:r>
              <a:rPr lang="en-US" altLang="en-US" sz="2800" dirty="0">
                <a:solidFill>
                  <a:schemeClr val="bg1">
                    <a:lumMod val="65000"/>
                  </a:schemeClr>
                </a:solidFill>
              </a:rPr>
              <a:t> Packed Decimal Arithmetic</a:t>
            </a:r>
          </a:p>
        </p:txBody>
      </p:sp>
    </p:spTree>
    <p:extLst>
      <p:ext uri="{BB962C8B-B14F-4D97-AF65-F5344CB8AC3E}">
        <p14:creationId xmlns:p14="http://schemas.microsoft.com/office/powerpoint/2010/main" val="163957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43</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b="1" dirty="0"/>
              <a:t> MUL Instruction </a:t>
            </a:r>
          </a:p>
          <a:p>
            <a:pPr eaLnBrk="1" hangingPunct="1">
              <a:buFont typeface="Arial" charset="0"/>
              <a:buChar char="•"/>
              <a:defRPr/>
            </a:pPr>
            <a:r>
              <a:rPr lang="en-US" altLang="en-US" dirty="0"/>
              <a:t> IMUL Instruction </a:t>
            </a:r>
          </a:p>
          <a:p>
            <a:pPr eaLnBrk="1" hangingPunct="1">
              <a:buFont typeface="Arial" charset="0"/>
              <a:buChar char="•"/>
              <a:defRPr/>
            </a:pPr>
            <a:r>
              <a:rPr lang="en-US" altLang="en-US" dirty="0"/>
              <a:t> DIV Instruction </a:t>
            </a:r>
          </a:p>
          <a:p>
            <a:pPr eaLnBrk="1" hangingPunct="1">
              <a:buFont typeface="Arial" charset="0"/>
              <a:buChar char="•"/>
              <a:defRPr/>
            </a:pPr>
            <a:r>
              <a:rPr lang="en-US" altLang="en-US"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268471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494F787-9AC7-1B42-B667-3C72ED4E9CE4}" type="slidenum">
              <a:rPr lang="en-US" altLang="en-US" sz="1600">
                <a:latin typeface="Times New Roman" charset="0"/>
              </a:rPr>
              <a:pPr eaLnBrk="1" hangingPunct="1">
                <a:spcBef>
                  <a:spcPct val="0"/>
                </a:spcBef>
                <a:buClrTx/>
                <a:buFontTx/>
                <a:buNone/>
                <a:defRPr/>
              </a:pPr>
              <a:t>44</a:t>
            </a:fld>
            <a:endParaRPr lang="en-US" altLang="en-US" sz="1600">
              <a:latin typeface="Times New Roman" charset="0"/>
            </a:endParaRPr>
          </a:p>
        </p:txBody>
      </p:sp>
      <p:sp>
        <p:nvSpPr>
          <p:cNvPr id="9830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a:t>
            </a:r>
            <a:r>
              <a:rPr lang="en-US" altLang="en-US" sz="4000" dirty="0"/>
              <a:t> Instruction</a:t>
            </a:r>
          </a:p>
        </p:txBody>
      </p:sp>
      <p:sp>
        <p:nvSpPr>
          <p:cNvPr id="36869" name="Rectangle 3"/>
          <p:cNvSpPr>
            <a:spLocks noGrp="1" noChangeArrowheads="1"/>
          </p:cNvSpPr>
          <p:nvPr>
            <p:ph type="body" idx="1"/>
          </p:nvPr>
        </p:nvSpPr>
        <p:spPr>
          <a:xfrm>
            <a:off x="1295400" y="1955800"/>
            <a:ext cx="9860280" cy="2438400"/>
          </a:xfrm>
        </p:spPr>
        <p:txBody>
          <a:bodyPr>
            <a:normAutofit/>
          </a:bodyPr>
          <a:lstStyle/>
          <a:p>
            <a:pPr eaLnBrk="1" hangingPunct="1">
              <a:buFont typeface="Arial" charset="0"/>
              <a:buChar char="•"/>
              <a:defRPr/>
            </a:pPr>
            <a:r>
              <a:rPr lang="en-US" altLang="en-US" dirty="0"/>
              <a:t> In 32-bit mode, </a:t>
            </a:r>
            <a:r>
              <a:rPr lang="en-US" altLang="en-US" dirty="0">
                <a:solidFill>
                  <a:schemeClr val="accent3"/>
                </a:solidFill>
              </a:rPr>
              <a:t>MUL</a:t>
            </a:r>
            <a:r>
              <a:rPr lang="en-US" altLang="en-US" dirty="0"/>
              <a:t> (</a:t>
            </a:r>
            <a:r>
              <a:rPr lang="en-US" altLang="en-US" dirty="0">
                <a:solidFill>
                  <a:srgbClr val="C00000"/>
                </a:solidFill>
              </a:rPr>
              <a:t>unsigned</a:t>
            </a:r>
            <a:r>
              <a:rPr lang="en-US" altLang="en-US" dirty="0"/>
              <a:t> multiply) instruction </a:t>
            </a:r>
            <a:r>
              <a:rPr lang="en-US" altLang="en-US" b="1" u="sng" dirty="0"/>
              <a:t>multiplies</a:t>
            </a:r>
            <a:r>
              <a:rPr lang="en-US" altLang="en-US" dirty="0"/>
              <a:t> an </a:t>
            </a:r>
            <a:r>
              <a:rPr lang="en-US" altLang="en-US" dirty="0">
                <a:solidFill>
                  <a:schemeClr val="accent3"/>
                </a:solidFill>
              </a:rPr>
              <a:t>8-, 16-, or 32-bit </a:t>
            </a:r>
            <a:r>
              <a:rPr lang="en-US" altLang="en-US" dirty="0"/>
              <a:t>operand </a:t>
            </a:r>
            <a:r>
              <a:rPr lang="en-US" altLang="en-US" b="1" u="sng" dirty="0">
                <a:solidFill>
                  <a:srgbClr val="FF0000"/>
                </a:solidFill>
              </a:rPr>
              <a:t>by</a:t>
            </a:r>
            <a:r>
              <a:rPr lang="en-US" altLang="en-US" dirty="0"/>
              <a:t> either </a:t>
            </a:r>
            <a:r>
              <a:rPr lang="en-US" altLang="en-US" dirty="0">
                <a:solidFill>
                  <a:schemeClr val="accent3"/>
                </a:solidFill>
              </a:rPr>
              <a:t>AL, AX, or EAX</a:t>
            </a:r>
            <a:r>
              <a:rPr lang="en-US" altLang="en-US" dirty="0"/>
              <a:t>.</a:t>
            </a:r>
          </a:p>
          <a:p>
            <a:pPr eaLnBrk="1" hangingPunct="1">
              <a:buFont typeface="Arial" charset="0"/>
              <a:buChar char="•"/>
              <a:defRPr/>
            </a:pPr>
            <a:r>
              <a:rPr lang="en-US" altLang="en-US" dirty="0"/>
              <a:t> The instruction formats are:</a:t>
            </a:r>
          </a:p>
        </p:txBody>
      </p:sp>
      <p:pic>
        <p:nvPicPr>
          <p:cNvPr id="6" name="Picture 5"/>
          <p:cNvPicPr>
            <a:picLocks noChangeAspect="1"/>
          </p:cNvPicPr>
          <p:nvPr/>
        </p:nvPicPr>
        <p:blipFill>
          <a:blip r:embed="rId3">
            <a:duotone>
              <a:prstClr val="black"/>
              <a:srgbClr val="D9C3A5">
                <a:tint val="50000"/>
                <a:satMod val="180000"/>
              </a:srgbClr>
            </a:duotone>
          </a:blip>
          <a:stretch>
            <a:fillRect/>
          </a:stretch>
        </p:blipFill>
        <p:spPr>
          <a:xfrm>
            <a:off x="4002087" y="4879677"/>
            <a:ext cx="2095500" cy="1003300"/>
          </a:xfrm>
          <a:prstGeom prst="rect">
            <a:avLst/>
          </a:prstGeom>
        </p:spPr>
      </p:pic>
      <p:pic>
        <p:nvPicPr>
          <p:cNvPr id="16" name="Picture 15"/>
          <p:cNvPicPr>
            <a:picLocks noChangeAspect="1"/>
          </p:cNvPicPr>
          <p:nvPr/>
        </p:nvPicPr>
        <p:blipFill>
          <a:blip r:embed="rId4"/>
          <a:stretch>
            <a:fillRect/>
          </a:stretch>
        </p:blipFill>
        <p:spPr>
          <a:xfrm>
            <a:off x="4063149" y="3191263"/>
            <a:ext cx="3270250" cy="1294268"/>
          </a:xfrm>
          <a:prstGeom prst="rect">
            <a:avLst/>
          </a:prstGeom>
        </p:spPr>
      </p:pic>
      <p:sp>
        <p:nvSpPr>
          <p:cNvPr id="18" name="Right Brace 17"/>
          <p:cNvSpPr/>
          <p:nvPr/>
        </p:nvSpPr>
        <p:spPr>
          <a:xfrm>
            <a:off x="6034087" y="5034072"/>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57942" y="5211356"/>
            <a:ext cx="1874744" cy="338554"/>
          </a:xfrm>
          <a:prstGeom prst="rect">
            <a:avLst/>
          </a:prstGeom>
          <a:noFill/>
        </p:spPr>
        <p:txBody>
          <a:bodyPr wrap="none" rtlCol="0">
            <a:spAutoFit/>
          </a:bodyPr>
          <a:lstStyle/>
          <a:p>
            <a:r>
              <a:rPr lang="en-US" sz="1600" b="1">
                <a:solidFill>
                  <a:srgbClr val="00B050"/>
                </a:solidFill>
              </a:rPr>
              <a:t>Multiplier operands</a:t>
            </a:r>
            <a:endParaRPr lang="en-US" sz="1600" b="1" dirty="0">
              <a:solidFill>
                <a:srgbClr val="00B050"/>
              </a:solidFill>
            </a:endParaRPr>
          </a:p>
        </p:txBody>
      </p:sp>
    </p:spTree>
    <p:extLst>
      <p:ext uri="{BB962C8B-B14F-4D97-AF65-F5344CB8AC3E}">
        <p14:creationId xmlns:p14="http://schemas.microsoft.com/office/powerpoint/2010/main" val="345576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C59C-84B5-C74F-BEC0-F788E86C930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7F1B04B-F3E7-EA46-86DE-F52ACEF69DA6}"/>
              </a:ext>
            </a:extLst>
          </p:cNvPr>
          <p:cNvSpPr>
            <a:spLocks noGrp="1"/>
          </p:cNvSpPr>
          <p:nvPr>
            <p:ph type="sldNum" sz="quarter" idx="12"/>
          </p:nvPr>
        </p:nvSpPr>
        <p:spPr/>
        <p:txBody>
          <a:bodyPr/>
          <a:lstStyle/>
          <a:p>
            <a:fld id="{755F7E7C-0370-0947-BF7A-78A4B49FB1FE}" type="slidenum">
              <a:rPr lang="en-US" smtClean="0"/>
              <a:t>45</a:t>
            </a:fld>
            <a:endParaRPr lang="en-US"/>
          </a:p>
        </p:txBody>
      </p:sp>
      <p:sp>
        <p:nvSpPr>
          <p:cNvPr id="5" name="Content Placeholder 4">
            <a:extLst>
              <a:ext uri="{FF2B5EF4-FFF2-40B4-BE49-F238E27FC236}">
                <a16:creationId xmlns:a16="http://schemas.microsoft.com/office/drawing/2014/main" id="{CA3F6D1E-CD0A-EF4E-8A4F-E8FC6CF8B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782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A494F787-9AC7-1B42-B667-3C72ED4E9CE4}" type="slidenum">
              <a:rPr lang="en-US" altLang="en-US" sz="1600">
                <a:latin typeface="Times New Roman" charset="0"/>
              </a:rPr>
              <a:pPr eaLnBrk="1" hangingPunct="1">
                <a:spcBef>
                  <a:spcPct val="0"/>
                </a:spcBef>
                <a:buClrTx/>
                <a:buFontTx/>
                <a:buNone/>
                <a:defRPr/>
              </a:pPr>
              <a:t>46</a:t>
            </a:fld>
            <a:endParaRPr lang="en-US" altLang="en-US" sz="1600">
              <a:latin typeface="Times New Roman" charset="0"/>
            </a:endParaRPr>
          </a:p>
        </p:txBody>
      </p:sp>
      <p:sp>
        <p:nvSpPr>
          <p:cNvPr id="98306"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a:t>
            </a:r>
            <a:r>
              <a:rPr lang="en-US" altLang="en-US" sz="4000" dirty="0"/>
              <a:t> Instruction</a:t>
            </a:r>
          </a:p>
        </p:txBody>
      </p:sp>
      <p:sp>
        <p:nvSpPr>
          <p:cNvPr id="36869" name="Rectangle 3"/>
          <p:cNvSpPr>
            <a:spLocks noGrp="1" noChangeArrowheads="1"/>
          </p:cNvSpPr>
          <p:nvPr>
            <p:ph type="body" idx="1"/>
          </p:nvPr>
        </p:nvSpPr>
        <p:spPr>
          <a:xfrm>
            <a:off x="1295400" y="1955800"/>
            <a:ext cx="9860280" cy="2438400"/>
          </a:xfrm>
        </p:spPr>
        <p:txBody>
          <a:bodyPr>
            <a:normAutofit/>
          </a:bodyPr>
          <a:lstStyle/>
          <a:p>
            <a:pPr eaLnBrk="1" hangingPunct="1">
              <a:buFont typeface="Arial" charset="0"/>
              <a:buChar char="•"/>
              <a:defRPr/>
            </a:pPr>
            <a:r>
              <a:rPr lang="en-US" altLang="en-US" dirty="0"/>
              <a:t> The instruction formats are:</a:t>
            </a:r>
          </a:p>
        </p:txBody>
      </p:sp>
      <p:pic>
        <p:nvPicPr>
          <p:cNvPr id="6" name="Picture 5"/>
          <p:cNvPicPr>
            <a:picLocks noChangeAspect="1"/>
          </p:cNvPicPr>
          <p:nvPr/>
        </p:nvPicPr>
        <p:blipFill>
          <a:blip r:embed="rId3"/>
          <a:stretch>
            <a:fillRect/>
          </a:stretch>
        </p:blipFill>
        <p:spPr>
          <a:xfrm>
            <a:off x="4408420" y="1856253"/>
            <a:ext cx="1645659" cy="787922"/>
          </a:xfrm>
          <a:prstGeom prst="rect">
            <a:avLst/>
          </a:prstGeom>
        </p:spPr>
      </p:pic>
      <p:grpSp>
        <p:nvGrpSpPr>
          <p:cNvPr id="17" name="Group 16"/>
          <p:cNvGrpSpPr/>
          <p:nvPr/>
        </p:nvGrpSpPr>
        <p:grpSpPr>
          <a:xfrm>
            <a:off x="2365374" y="2687039"/>
            <a:ext cx="8533109" cy="3459762"/>
            <a:chOff x="3375562" y="2813609"/>
            <a:chExt cx="8195458" cy="3199561"/>
          </a:xfrm>
        </p:grpSpPr>
        <p:pic>
          <p:nvPicPr>
            <p:cNvPr id="3687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562" y="4051301"/>
              <a:ext cx="5896289" cy="196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3579041" y="4429601"/>
              <a:ext cx="2015558" cy="1547178"/>
            </a:xfrm>
            <a:prstGeom prst="rect">
              <a:avLst/>
            </a:prstGeom>
            <a:noFill/>
            <a:ln>
              <a:solidFill>
                <a:srgbClr val="FF0000"/>
              </a:solidFill>
            </a:ln>
          </p:spPr>
          <p:txBody>
            <a:bodyPr wrap="square" rtlCol="0">
              <a:spAutoFit/>
            </a:bodyPr>
            <a:lstStyle/>
            <a:p>
              <a:endParaRPr lang="en-US" dirty="0"/>
            </a:p>
          </p:txBody>
        </p:sp>
        <p:sp>
          <p:nvSpPr>
            <p:cNvPr id="3" name="Rectangle 2"/>
            <p:cNvSpPr/>
            <p:nvPr/>
          </p:nvSpPr>
          <p:spPr>
            <a:xfrm>
              <a:off x="9533940" y="2813609"/>
              <a:ext cx="203708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cxnSp>
          <p:nvCxnSpPr>
            <p:cNvPr id="5" name="Elbow Connector 4"/>
            <p:cNvCxnSpPr/>
            <p:nvPr/>
          </p:nvCxnSpPr>
          <p:spPr>
            <a:xfrm flipV="1">
              <a:off x="8362645" y="4155875"/>
              <a:ext cx="1147577" cy="552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5">
            <a:duotone>
              <a:prstClr val="black"/>
              <a:srgbClr val="D9C3A5">
                <a:tint val="50000"/>
                <a:satMod val="180000"/>
              </a:srgbClr>
            </a:duotone>
          </a:blip>
          <a:stretch>
            <a:fillRect/>
          </a:stretch>
        </p:blipFill>
        <p:spPr>
          <a:xfrm>
            <a:off x="4314825" y="2784150"/>
            <a:ext cx="2615103" cy="1034981"/>
          </a:xfrm>
          <a:prstGeom prst="rect">
            <a:avLst/>
          </a:prstGeom>
        </p:spPr>
      </p:pic>
      <p:sp>
        <p:nvSpPr>
          <p:cNvPr id="18" name="Right Brace 17"/>
          <p:cNvSpPr/>
          <p:nvPr/>
        </p:nvSpPr>
        <p:spPr>
          <a:xfrm>
            <a:off x="6026166" y="1996360"/>
            <a:ext cx="174813" cy="4319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90339" y="1936433"/>
            <a:ext cx="1008164" cy="523220"/>
          </a:xfrm>
          <a:prstGeom prst="rect">
            <a:avLst/>
          </a:prstGeom>
          <a:noFill/>
        </p:spPr>
        <p:txBody>
          <a:bodyPr wrap="square" rtlCol="0">
            <a:spAutoFit/>
          </a:bodyPr>
          <a:lstStyle/>
          <a:p>
            <a:r>
              <a:rPr lang="en-US" sz="1400" b="1">
                <a:solidFill>
                  <a:srgbClr val="00B050"/>
                </a:solidFill>
              </a:rPr>
              <a:t>Multiplier operands</a:t>
            </a:r>
            <a:endParaRPr lang="en-US" sz="1400" b="1" dirty="0">
              <a:solidFill>
                <a:srgbClr val="00B050"/>
              </a:solidFill>
            </a:endParaRPr>
          </a:p>
        </p:txBody>
      </p:sp>
      <p:sp>
        <p:nvSpPr>
          <p:cNvPr id="24" name="TextBox 23"/>
          <p:cNvSpPr txBox="1"/>
          <p:nvPr/>
        </p:nvSpPr>
        <p:spPr>
          <a:xfrm>
            <a:off x="6013688" y="4441960"/>
            <a:ext cx="2215898" cy="1673001"/>
          </a:xfrm>
          <a:prstGeom prst="rect">
            <a:avLst/>
          </a:prstGeom>
          <a:noFill/>
          <a:ln>
            <a:solidFill>
              <a:srgbClr val="FF0000"/>
            </a:solidFill>
          </a:ln>
        </p:spPr>
        <p:txBody>
          <a:bodyPr wrap="square" rtlCol="0">
            <a:spAutoFit/>
          </a:bodyPr>
          <a:lstStyle/>
          <a:p>
            <a:endParaRPr lang="en-US" dirty="0"/>
          </a:p>
        </p:txBody>
      </p:sp>
      <p:sp>
        <p:nvSpPr>
          <p:cNvPr id="20" name="Rectangle 19"/>
          <p:cNvSpPr/>
          <p:nvPr/>
        </p:nvSpPr>
        <p:spPr>
          <a:xfrm>
            <a:off x="8752781" y="4788804"/>
            <a:ext cx="2260005" cy="1169551"/>
          </a:xfrm>
          <a:prstGeom prst="rect">
            <a:avLst/>
          </a:prstGeom>
        </p:spPr>
        <p:txBody>
          <a:bodyPr wrap="square">
            <a:spAutoFit/>
          </a:bodyPr>
          <a:lstStyle/>
          <a:p>
            <a:r>
              <a:rPr lang="en-US" sz="1400" b="1" u="sng" dirty="0">
                <a:solidFill>
                  <a:schemeClr val="accent3"/>
                </a:solidFill>
              </a:rPr>
              <a:t>The colon (:) </a:t>
            </a:r>
            <a:r>
              <a:rPr lang="en-US" sz="1400" dirty="0">
                <a:solidFill>
                  <a:srgbClr val="222222"/>
                </a:solidFill>
              </a:rPr>
              <a:t>means </a:t>
            </a:r>
            <a:r>
              <a:rPr lang="en-US" sz="1400" b="1" dirty="0">
                <a:solidFill>
                  <a:srgbClr val="222222"/>
                </a:solidFill>
              </a:rPr>
              <a:t>concatenation</a:t>
            </a:r>
            <a:r>
              <a:rPr lang="en-US" sz="1400" dirty="0">
                <a:solidFill>
                  <a:srgbClr val="222222"/>
                </a:solidFill>
              </a:rPr>
              <a:t>. This means that </a:t>
            </a:r>
            <a:r>
              <a:rPr lang="en-US" sz="1400" b="1" dirty="0">
                <a:solidFill>
                  <a:srgbClr val="222222"/>
                </a:solidFill>
              </a:rPr>
              <a:t>DX</a:t>
            </a:r>
            <a:r>
              <a:rPr lang="en-US" sz="1400" dirty="0">
                <a:solidFill>
                  <a:srgbClr val="222222"/>
                </a:solidFill>
              </a:rPr>
              <a:t> are the bits 16-31 and </a:t>
            </a:r>
            <a:r>
              <a:rPr lang="en-US" sz="1400" b="1" dirty="0">
                <a:solidFill>
                  <a:srgbClr val="222222"/>
                </a:solidFill>
              </a:rPr>
              <a:t>AX</a:t>
            </a:r>
            <a:r>
              <a:rPr lang="en-US" sz="1400" dirty="0">
                <a:solidFill>
                  <a:srgbClr val="222222"/>
                </a:solidFill>
              </a:rPr>
              <a:t> are bits 0-15 of the input number </a:t>
            </a:r>
            <a:endParaRPr lang="en-US" sz="1400" dirty="0"/>
          </a:p>
        </p:txBody>
      </p:sp>
      <p:sp>
        <p:nvSpPr>
          <p:cNvPr id="28" name="TextBox 27"/>
          <p:cNvSpPr txBox="1"/>
          <p:nvPr/>
        </p:nvSpPr>
        <p:spPr>
          <a:xfrm>
            <a:off x="6966303" y="5411209"/>
            <a:ext cx="99395" cy="154413"/>
          </a:xfrm>
          <a:prstGeom prst="rect">
            <a:avLst/>
          </a:prstGeom>
          <a:noFill/>
          <a:ln>
            <a:solidFill>
              <a:srgbClr val="FF0000"/>
            </a:solidFill>
          </a:ln>
        </p:spPr>
        <p:txBody>
          <a:bodyPr wrap="square" rtlCol="0">
            <a:spAutoFit/>
          </a:bodyPr>
          <a:lstStyle/>
          <a:p>
            <a:endParaRPr lang="en-US" dirty="0"/>
          </a:p>
        </p:txBody>
      </p:sp>
      <p:cxnSp>
        <p:nvCxnSpPr>
          <p:cNvPr id="23" name="Elbow Connector 22"/>
          <p:cNvCxnSpPr/>
          <p:nvPr/>
        </p:nvCxnSpPr>
        <p:spPr>
          <a:xfrm flipV="1">
            <a:off x="7006791" y="4972235"/>
            <a:ext cx="1709660" cy="60134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933220" y="5901268"/>
            <a:ext cx="1508683" cy="338554"/>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1600" b="1">
                <a:solidFill>
                  <a:srgbClr val="C00000"/>
                </a:solidFill>
              </a:rPr>
              <a:t>over sized data </a:t>
            </a:r>
          </a:p>
        </p:txBody>
      </p:sp>
    </p:spTree>
    <p:extLst>
      <p:ext uri="{BB962C8B-B14F-4D97-AF65-F5344CB8AC3E}">
        <p14:creationId xmlns:p14="http://schemas.microsoft.com/office/powerpoint/2010/main" val="1260361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47</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a:defRPr/>
            </a:pPr>
            <a:r>
              <a:rPr lang="en-US" altLang="en-US" sz="4000" b="1" dirty="0">
                <a:solidFill>
                  <a:schemeClr val="accent3"/>
                </a:solidFill>
              </a:rPr>
              <a:t>MUL</a:t>
            </a:r>
            <a:r>
              <a:rPr lang="en-US" altLang="en-US" sz="4000" dirty="0"/>
              <a:t> Instruction</a:t>
            </a:r>
            <a:endParaRPr lang="en-US" altLang="en-US" sz="4000" b="1" dirty="0">
              <a:solidFill>
                <a:schemeClr val="accent3"/>
              </a:solidFill>
            </a:endParaRPr>
          </a:p>
        </p:txBody>
      </p:sp>
      <p:sp>
        <p:nvSpPr>
          <p:cNvPr id="117777" name="Text Box 1041"/>
          <p:cNvSpPr txBox="1">
            <a:spLocks noChangeArrowheads="1"/>
          </p:cNvSpPr>
          <p:nvPr/>
        </p:nvSpPr>
        <p:spPr bwMode="auto">
          <a:xfrm>
            <a:off x="9334489" y="2360462"/>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2" name="Picture 1"/>
          <p:cNvPicPr>
            <a:picLocks noChangeAspect="1"/>
          </p:cNvPicPr>
          <p:nvPr/>
        </p:nvPicPr>
        <p:blipFill>
          <a:blip r:embed="rId3"/>
          <a:stretch>
            <a:fillRect/>
          </a:stretch>
        </p:blipFill>
        <p:spPr>
          <a:xfrm>
            <a:off x="1282699" y="1872076"/>
            <a:ext cx="7554807" cy="2812354"/>
          </a:xfrm>
          <a:prstGeom prst="rect">
            <a:avLst/>
          </a:prstGeom>
        </p:spPr>
      </p:pic>
      <p:sp>
        <p:nvSpPr>
          <p:cNvPr id="8" name="Rectangle 7"/>
          <p:cNvSpPr/>
          <p:nvPr/>
        </p:nvSpPr>
        <p:spPr>
          <a:xfrm>
            <a:off x="9334489" y="4091970"/>
            <a:ext cx="2286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682" y="4722530"/>
            <a:ext cx="4594439" cy="152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TextBox 9"/>
          <p:cNvSpPr txBox="1"/>
          <p:nvPr/>
        </p:nvSpPr>
        <p:spPr>
          <a:xfrm>
            <a:off x="1643060" y="2773709"/>
            <a:ext cx="1275409" cy="755304"/>
          </a:xfrm>
          <a:prstGeom prst="rect">
            <a:avLst/>
          </a:prstGeom>
          <a:noFill/>
          <a:ln>
            <a:solidFill>
              <a:srgbClr val="FF0000"/>
            </a:solidFill>
          </a:ln>
        </p:spPr>
        <p:txBody>
          <a:bodyPr wrap="square" rtlCol="0">
            <a:spAutoFit/>
          </a:bodyPr>
          <a:lstStyle/>
          <a:p>
            <a:endParaRPr lang="en-US" dirty="0"/>
          </a:p>
        </p:txBody>
      </p:sp>
      <p:sp>
        <p:nvSpPr>
          <p:cNvPr id="11" name="TextBox 10"/>
          <p:cNvSpPr txBox="1"/>
          <p:nvPr/>
        </p:nvSpPr>
        <p:spPr>
          <a:xfrm>
            <a:off x="4779321" y="3188701"/>
            <a:ext cx="2283061" cy="384696"/>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07791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431" y="2387743"/>
            <a:ext cx="4605512" cy="171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48</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eaLnBrk="1" hangingPunct="1">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Example1</a:t>
            </a:r>
          </a:p>
        </p:txBody>
      </p:sp>
      <p:sp>
        <p:nvSpPr>
          <p:cNvPr id="38917" name="Rectangle 1036"/>
          <p:cNvSpPr>
            <a:spLocks noChangeArrowheads="1"/>
          </p:cNvSpPr>
          <p:nvPr/>
        </p:nvSpPr>
        <p:spPr bwMode="auto">
          <a:xfrm>
            <a:off x="1097280" y="2012598"/>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buFont typeface="Arial" charset="0"/>
              <a:buChar char="•"/>
              <a:defRPr/>
            </a:pPr>
            <a:r>
              <a:rPr lang="en-US" altLang="en-US" sz="2000" b="1" dirty="0">
                <a:solidFill>
                  <a:schemeClr val="accent3"/>
                </a:solidFill>
                <a:latin typeface="+mn-lt"/>
              </a:rPr>
              <a:t>Example1: 100h * 2000h</a:t>
            </a:r>
            <a:r>
              <a:rPr lang="en-US" altLang="en-US" sz="2000" dirty="0">
                <a:latin typeface="+mn-lt"/>
              </a:rPr>
              <a:t>, </a:t>
            </a:r>
            <a:r>
              <a:rPr lang="en-US" altLang="en-US" sz="2000" dirty="0">
                <a:solidFill>
                  <a:srgbClr val="C00000"/>
                </a:solidFill>
              </a:rPr>
              <a:t>unsigned</a:t>
            </a:r>
            <a:r>
              <a:rPr lang="en-US" altLang="en-US" sz="2000" dirty="0"/>
              <a:t> </a:t>
            </a:r>
            <a:r>
              <a:rPr lang="en-US" altLang="en-US" sz="2000" dirty="0">
                <a:latin typeface="+mn-lt"/>
              </a:rPr>
              <a:t>16-bit operands:</a:t>
            </a:r>
          </a:p>
        </p:txBody>
      </p:sp>
      <p:sp>
        <p:nvSpPr>
          <p:cNvPr id="38918" name="Text Box 1037"/>
          <p:cNvSpPr txBox="1">
            <a:spLocks noChangeArrowheads="1"/>
          </p:cNvSpPr>
          <p:nvPr/>
        </p:nvSpPr>
        <p:spPr bwMode="auto">
          <a:xfrm>
            <a:off x="1403458" y="2724964"/>
            <a:ext cx="629115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18303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8303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8303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8303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18303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18303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a:latin typeface="Courier New" charset="0"/>
              </a:rPr>
              <a:t>.data</a:t>
            </a:r>
          </a:p>
          <a:p>
            <a:pPr eaLnBrk="1" hangingPunct="1">
              <a:lnSpc>
                <a:spcPct val="50000"/>
              </a:lnSpc>
              <a:spcBef>
                <a:spcPct val="50000"/>
              </a:spcBef>
              <a:buClrTx/>
              <a:buFontTx/>
              <a:buNone/>
              <a:defRPr/>
            </a:pPr>
            <a:r>
              <a:rPr lang="en-US" altLang="en-US" sz="1800" b="1" dirty="0">
                <a:latin typeface="Courier New" charset="0"/>
              </a:rPr>
              <a:t>val1</a:t>
            </a:r>
            <a:r>
              <a:rPr lang="en-US" altLang="en-US" sz="1800" dirty="0">
                <a:latin typeface="Courier New" charset="0"/>
              </a:rPr>
              <a:t> WORD 2000h</a:t>
            </a:r>
          </a:p>
          <a:p>
            <a:pPr eaLnBrk="1" hangingPunct="1">
              <a:lnSpc>
                <a:spcPct val="50000"/>
              </a:lnSpc>
              <a:spcBef>
                <a:spcPct val="50000"/>
              </a:spcBef>
              <a:buClrTx/>
              <a:buFontTx/>
              <a:buNone/>
              <a:defRPr/>
            </a:pPr>
            <a:r>
              <a:rPr lang="en-US" altLang="en-US" sz="1800" b="1" dirty="0">
                <a:latin typeface="Courier New" charset="0"/>
              </a:rPr>
              <a:t>val2</a:t>
            </a:r>
            <a:r>
              <a:rPr lang="en-US" altLang="en-US" sz="1800" dirty="0">
                <a:latin typeface="Courier New" charset="0"/>
              </a:rPr>
              <a:t> WORD 0100h</a:t>
            </a:r>
          </a:p>
          <a:p>
            <a:pPr eaLnBrk="1" hangingPunct="1">
              <a:lnSpc>
                <a:spcPct val="50000"/>
              </a:lnSpc>
              <a:spcBef>
                <a:spcPct val="50000"/>
              </a:spcBef>
              <a:buClrTx/>
              <a:buFontTx/>
              <a:buNone/>
              <a:defRPr/>
            </a:pPr>
            <a:r>
              <a:rPr lang="en-US" altLang="en-US" sz="1800" dirty="0">
                <a:latin typeface="Courier New" charset="0"/>
              </a:rPr>
              <a:t>.code</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ax,val1</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a:latin typeface="Courier New" charset="0"/>
              </a:rPr>
              <a:t>val2	  ; </a:t>
            </a:r>
            <a:r>
              <a:rPr lang="en-US" altLang="en-US" sz="1800" dirty="0">
                <a:solidFill>
                  <a:srgbClr val="00B050"/>
                </a:solidFill>
                <a:latin typeface="Courier New" charset="0"/>
              </a:rPr>
              <a:t>DX</a:t>
            </a:r>
            <a:r>
              <a:rPr lang="en-US" altLang="en-US" sz="1800" dirty="0">
                <a:latin typeface="Courier New" charset="0"/>
              </a:rPr>
              <a:t>:AX = </a:t>
            </a:r>
            <a:r>
              <a:rPr lang="en-US" altLang="en-US" sz="1800" b="1" dirty="0">
                <a:solidFill>
                  <a:srgbClr val="00B050"/>
                </a:solidFill>
                <a:latin typeface="Courier New" charset="0"/>
              </a:rPr>
              <a:t>0020</a:t>
            </a:r>
            <a:r>
              <a:rPr lang="en-US" altLang="en-US" sz="1800" dirty="0">
                <a:solidFill>
                  <a:schemeClr val="accent3"/>
                </a:solidFill>
                <a:latin typeface="Courier New" charset="0"/>
              </a:rPr>
              <a:t>0000</a:t>
            </a:r>
            <a:r>
              <a:rPr lang="en-US" altLang="en-US" sz="1800" dirty="0">
                <a:latin typeface="Courier New" charset="0"/>
              </a:rPr>
              <a:t>h, </a:t>
            </a:r>
            <a:r>
              <a:rPr lang="en-US" altLang="en-US" sz="1800" dirty="0">
                <a:solidFill>
                  <a:srgbClr val="C00000"/>
                </a:solidFill>
                <a:latin typeface="Courier New" charset="0"/>
              </a:rPr>
              <a:t>CF</a:t>
            </a:r>
            <a:r>
              <a:rPr lang="en-US" altLang="en-US" sz="1800" dirty="0">
                <a:latin typeface="Courier New" charset="0"/>
              </a:rPr>
              <a:t>=1</a:t>
            </a:r>
          </a:p>
        </p:txBody>
      </p:sp>
      <p:sp>
        <p:nvSpPr>
          <p:cNvPr id="117777" name="Text Box 1041"/>
          <p:cNvSpPr txBox="1">
            <a:spLocks noChangeArrowheads="1"/>
          </p:cNvSpPr>
          <p:nvPr/>
        </p:nvSpPr>
        <p:spPr bwMode="auto">
          <a:xfrm>
            <a:off x="8869680" y="4074254"/>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3" name="Picture 2"/>
          <p:cNvPicPr>
            <a:picLocks noChangeAspect="1"/>
          </p:cNvPicPr>
          <p:nvPr/>
        </p:nvPicPr>
        <p:blipFill>
          <a:blip r:embed="rId3"/>
          <a:stretch>
            <a:fillRect/>
          </a:stretch>
        </p:blipFill>
        <p:spPr>
          <a:xfrm>
            <a:off x="3882821" y="4810753"/>
            <a:ext cx="4801122" cy="1020402"/>
          </a:xfrm>
          <a:prstGeom prst="rect">
            <a:avLst/>
          </a:prstGeom>
        </p:spPr>
      </p:pic>
      <p:sp>
        <p:nvSpPr>
          <p:cNvPr id="9" name="Rectangle 8"/>
          <p:cNvSpPr/>
          <p:nvPr/>
        </p:nvSpPr>
        <p:spPr>
          <a:xfrm>
            <a:off x="8869680" y="2279298"/>
            <a:ext cx="228600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2F2A2B"/>
                </a:solidFill>
              </a:rPr>
              <a:t>Because the </a:t>
            </a:r>
            <a:r>
              <a:rPr lang="en-US" sz="1600" dirty="0">
                <a:solidFill>
                  <a:srgbClr val="C00000"/>
                </a:solidFill>
              </a:rPr>
              <a:t>destination operand</a:t>
            </a:r>
            <a:r>
              <a:rPr lang="en-US" sz="1600" dirty="0">
                <a:solidFill>
                  <a:srgbClr val="2F2A2B"/>
                </a:solidFill>
              </a:rPr>
              <a:t> is</a:t>
            </a:r>
          </a:p>
          <a:p>
            <a:r>
              <a:rPr lang="en-US" sz="1600" b="1" u="sng" dirty="0">
                <a:solidFill>
                  <a:srgbClr val="2F2A2B"/>
                </a:solidFill>
              </a:rPr>
              <a:t>twice the size </a:t>
            </a:r>
            <a:r>
              <a:rPr lang="en-US" sz="1600" dirty="0">
                <a:solidFill>
                  <a:srgbClr val="2F2A2B"/>
                </a:solidFill>
              </a:rPr>
              <a:t>of the </a:t>
            </a:r>
            <a:r>
              <a:rPr lang="en-US" sz="1600" dirty="0">
                <a:solidFill>
                  <a:schemeClr val="accent3"/>
                </a:solidFill>
              </a:rPr>
              <a:t>multiplicand</a:t>
            </a:r>
            <a:r>
              <a:rPr lang="en-US" sz="1600" dirty="0">
                <a:solidFill>
                  <a:srgbClr val="2F2A2B"/>
                </a:solidFill>
              </a:rPr>
              <a:t> and </a:t>
            </a:r>
            <a:r>
              <a:rPr lang="en-US" sz="1600" dirty="0">
                <a:solidFill>
                  <a:schemeClr val="accent3"/>
                </a:solidFill>
              </a:rPr>
              <a:t>multiplier</a:t>
            </a:r>
            <a:r>
              <a:rPr lang="en-US" sz="1600" dirty="0">
                <a:solidFill>
                  <a:srgbClr val="2F2A2B"/>
                </a:solidFill>
              </a:rPr>
              <a:t>, </a:t>
            </a:r>
            <a:r>
              <a:rPr lang="en-US" sz="1600" dirty="0">
                <a:solidFill>
                  <a:srgbClr val="FF0000"/>
                </a:solidFill>
              </a:rPr>
              <a:t>overflow</a:t>
            </a:r>
            <a:r>
              <a:rPr lang="en-US" sz="1600" dirty="0">
                <a:solidFill>
                  <a:srgbClr val="2F2A2B"/>
                </a:solidFill>
              </a:rPr>
              <a:t> </a:t>
            </a:r>
            <a:r>
              <a:rPr lang="en-US" sz="1600" b="1" dirty="0">
                <a:solidFill>
                  <a:srgbClr val="00B050"/>
                </a:solidFill>
              </a:rPr>
              <a:t>cannot occur</a:t>
            </a:r>
            <a:r>
              <a:rPr lang="en-US" sz="1600" dirty="0">
                <a:solidFill>
                  <a:srgbClr val="2F2A2B"/>
                </a:solidFill>
              </a:rPr>
              <a:t>.</a:t>
            </a:r>
            <a:endParaRPr lang="en-US" sz="1600" dirty="0">
              <a:solidFill>
                <a:srgbClr val="2F2A2B"/>
              </a:solidFill>
              <a:effectLst/>
            </a:endParaRPr>
          </a:p>
        </p:txBody>
      </p:sp>
      <p:sp>
        <p:nvSpPr>
          <p:cNvPr id="11" name="TextBox 10"/>
          <p:cNvSpPr txBox="1"/>
          <p:nvPr/>
        </p:nvSpPr>
        <p:spPr>
          <a:xfrm>
            <a:off x="1311301" y="4951622"/>
            <a:ext cx="182293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rgbClr val="00B050"/>
                </a:solidFill>
              </a:rPr>
              <a:t>20</a:t>
            </a:r>
            <a:r>
              <a:rPr lang="en-US" dirty="0">
                <a:solidFill>
                  <a:schemeClr val="accent3"/>
                </a:solidFill>
              </a:rPr>
              <a:t>0000h</a:t>
            </a:r>
          </a:p>
        </p:txBody>
      </p:sp>
    </p:spTree>
    <p:extLst>
      <p:ext uri="{BB962C8B-B14F-4D97-AF65-F5344CB8AC3E}">
        <p14:creationId xmlns:p14="http://schemas.microsoft.com/office/powerpoint/2010/main" val="2076431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0B7E69FE-7B90-1A4B-8F94-CF7053EF8CF5}" type="slidenum">
              <a:rPr lang="en-US" altLang="en-US" sz="1600">
                <a:latin typeface="Times New Roman" charset="0"/>
              </a:rPr>
              <a:pPr eaLnBrk="1" hangingPunct="1">
                <a:spcBef>
                  <a:spcPct val="0"/>
                </a:spcBef>
                <a:buClrTx/>
                <a:buFontTx/>
                <a:buNone/>
                <a:defRPr/>
              </a:pPr>
              <a:t>49</a:t>
            </a:fld>
            <a:endParaRPr lang="en-US" altLang="en-US" sz="1600">
              <a:latin typeface="Times New Roman" charset="0"/>
            </a:endParaRPr>
          </a:p>
        </p:txBody>
      </p:sp>
      <p:sp>
        <p:nvSpPr>
          <p:cNvPr id="117762" name="Rectangle 1026"/>
          <p:cNvSpPr>
            <a:spLocks noGrp="1" noChangeArrowheads="1"/>
          </p:cNvSpPr>
          <p:nvPr>
            <p:ph type="title"/>
          </p:nvPr>
        </p:nvSpPr>
        <p:spPr/>
        <p:txBody>
          <a:bodyPr>
            <a:normAutofit/>
          </a:bodyPr>
          <a:lstStyle/>
          <a:p>
            <a:pPr eaLnBrk="1" hangingPunct="1">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Example2</a:t>
            </a:r>
          </a:p>
        </p:txBody>
      </p:sp>
      <p:sp>
        <p:nvSpPr>
          <p:cNvPr id="38922" name="Text Box 1042"/>
          <p:cNvSpPr txBox="1">
            <a:spLocks noChangeArrowheads="1"/>
          </p:cNvSpPr>
          <p:nvPr/>
        </p:nvSpPr>
        <p:spPr bwMode="auto">
          <a:xfrm>
            <a:off x="1160780" y="1875085"/>
            <a:ext cx="7162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12345h * 1000h, using 32-bit operands:</a:t>
            </a:r>
          </a:p>
        </p:txBody>
      </p:sp>
      <p:sp>
        <p:nvSpPr>
          <p:cNvPr id="11" name="Text Box 1040"/>
          <p:cNvSpPr txBox="1">
            <a:spLocks noChangeArrowheads="1"/>
          </p:cNvSpPr>
          <p:nvPr/>
        </p:nvSpPr>
        <p:spPr bwMode="auto">
          <a:xfrm>
            <a:off x="1808480" y="2441082"/>
            <a:ext cx="7086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1766888"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1766888"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1766888"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1766888"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1766888"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1766888"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eax,12345h</a:t>
            </a:r>
          </a:p>
          <a:p>
            <a:pPr eaLnBrk="1" hangingPunct="1">
              <a:lnSpc>
                <a:spcPct val="50000"/>
              </a:lnSpc>
              <a:spcBef>
                <a:spcPct val="50000"/>
              </a:spcBef>
              <a:buClrTx/>
              <a:buFontTx/>
              <a:buNone/>
              <a:defRPr/>
            </a:pPr>
            <a:r>
              <a:rPr lang="en-US" altLang="en-US" sz="2000" dirty="0" err="1">
                <a:latin typeface="+mn-lt"/>
              </a:rPr>
              <a:t>mov</a:t>
            </a:r>
            <a:r>
              <a:rPr lang="en-US" altLang="en-US" sz="2000" dirty="0">
                <a:latin typeface="+mn-lt"/>
              </a:rPr>
              <a:t> ebx,1000h</a:t>
            </a:r>
          </a:p>
          <a:p>
            <a:pPr eaLnBrk="1" hangingPunct="1">
              <a:lnSpc>
                <a:spcPct val="50000"/>
              </a:lnSpc>
              <a:spcBef>
                <a:spcPct val="50000"/>
              </a:spcBef>
              <a:buClrTx/>
              <a:buFontTx/>
              <a:buNone/>
              <a:defRPr/>
            </a:pPr>
            <a:r>
              <a:rPr lang="en-US" altLang="en-US" sz="2000" dirty="0" err="1">
                <a:solidFill>
                  <a:schemeClr val="accent3"/>
                </a:solidFill>
                <a:latin typeface="+mn-lt"/>
              </a:rPr>
              <a:t>mul</a:t>
            </a:r>
            <a:r>
              <a:rPr lang="en-US" altLang="en-US" sz="2000" dirty="0">
                <a:latin typeface="+mn-lt"/>
              </a:rPr>
              <a:t> </a:t>
            </a:r>
            <a:r>
              <a:rPr lang="en-US" altLang="en-US" sz="2000" dirty="0" err="1">
                <a:latin typeface="+mn-lt"/>
              </a:rPr>
              <a:t>ebx</a:t>
            </a:r>
            <a:r>
              <a:rPr lang="en-US" altLang="en-US" sz="2000" dirty="0">
                <a:latin typeface="+mn-lt"/>
              </a:rPr>
              <a:t>	; EDX:EAX = </a:t>
            </a:r>
            <a:r>
              <a:rPr lang="en-US" altLang="en-US" sz="2000" b="1" dirty="0">
                <a:solidFill>
                  <a:srgbClr val="00B050"/>
                </a:solidFill>
                <a:latin typeface="+mn-lt"/>
              </a:rPr>
              <a:t>00000000</a:t>
            </a:r>
            <a:r>
              <a:rPr lang="en-US" altLang="en-US" sz="2000" dirty="0">
                <a:solidFill>
                  <a:schemeClr val="accent3"/>
                </a:solidFill>
                <a:latin typeface="+mn-lt"/>
              </a:rPr>
              <a:t>12345000</a:t>
            </a:r>
            <a:r>
              <a:rPr lang="en-US" altLang="en-US" sz="2000" dirty="0">
                <a:latin typeface="+mn-lt"/>
              </a:rPr>
              <a:t>h, </a:t>
            </a:r>
            <a:r>
              <a:rPr lang="en-US" altLang="en-US" sz="2000" dirty="0">
                <a:solidFill>
                  <a:srgbClr val="C00000"/>
                </a:solidFill>
                <a:latin typeface="+mn-lt"/>
              </a:rPr>
              <a:t>CF</a:t>
            </a:r>
            <a:r>
              <a:rPr lang="en-US" altLang="en-US" sz="2000" dirty="0">
                <a:latin typeface="+mn-lt"/>
              </a:rPr>
              <a:t>=0</a:t>
            </a:r>
          </a:p>
        </p:txBody>
      </p:sp>
      <p:pic>
        <p:nvPicPr>
          <p:cNvPr id="2" name="Picture 1"/>
          <p:cNvPicPr>
            <a:picLocks noChangeAspect="1"/>
          </p:cNvPicPr>
          <p:nvPr/>
        </p:nvPicPr>
        <p:blipFill>
          <a:blip r:embed="rId3"/>
          <a:stretch>
            <a:fillRect/>
          </a:stretch>
        </p:blipFill>
        <p:spPr>
          <a:xfrm>
            <a:off x="2857500" y="3612607"/>
            <a:ext cx="6286500" cy="1197993"/>
          </a:xfrm>
          <a:prstGeom prst="rect">
            <a:avLst/>
          </a:prstGeom>
        </p:spPr>
      </p:pic>
      <p:sp>
        <p:nvSpPr>
          <p:cNvPr id="7" name="Text Box 1041"/>
          <p:cNvSpPr txBox="1">
            <a:spLocks noChangeArrowheads="1"/>
          </p:cNvSpPr>
          <p:nvPr/>
        </p:nvSpPr>
        <p:spPr bwMode="auto">
          <a:xfrm>
            <a:off x="9144000" y="2968273"/>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1600" dirty="0">
                <a:solidFill>
                  <a:srgbClr val="C00000"/>
                </a:solidFill>
              </a:rPr>
              <a:t>The Carry flag </a:t>
            </a:r>
            <a:r>
              <a:rPr lang="en-US" altLang="en-US" sz="1600" dirty="0"/>
              <a:t>indicates whether or not the </a:t>
            </a:r>
            <a:r>
              <a:rPr lang="en-US" altLang="en-US" sz="1600" u="sng" dirty="0"/>
              <a:t>upper half </a:t>
            </a:r>
            <a:r>
              <a:rPr lang="en-US" altLang="en-US" sz="1600" dirty="0"/>
              <a:t>of the product contains </a:t>
            </a:r>
            <a:r>
              <a:rPr lang="en-US" altLang="en-US" sz="1600" b="1" u="sng" dirty="0">
                <a:solidFill>
                  <a:srgbClr val="00B050"/>
                </a:solidFill>
              </a:rPr>
              <a:t>significant digits (?)</a:t>
            </a:r>
            <a:endParaRPr lang="en-US" altLang="en-US" sz="1600" b="1" dirty="0">
              <a:solidFill>
                <a:srgbClr val="00B050"/>
              </a:solidFill>
            </a:endParaRPr>
          </a:p>
        </p:txBody>
      </p:sp>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672744"/>
            <a:ext cx="4779759" cy="1590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TextBox 8"/>
          <p:cNvSpPr txBox="1"/>
          <p:nvPr/>
        </p:nvSpPr>
        <p:spPr>
          <a:xfrm>
            <a:off x="4974667" y="2528541"/>
            <a:ext cx="205697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12345000h</a:t>
            </a:r>
          </a:p>
        </p:txBody>
      </p:sp>
    </p:spTree>
    <p:extLst>
      <p:ext uri="{BB962C8B-B14F-4D97-AF65-F5344CB8AC3E}">
        <p14:creationId xmlns:p14="http://schemas.microsoft.com/office/powerpoint/2010/main" val="103475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E9842C4D-928D-AE40-BDB5-2DF38D31A438}" type="slidenum">
              <a:rPr lang="en-US" altLang="en-US" sz="1600">
                <a:latin typeface="Times New Roman" charset="0"/>
              </a:rPr>
              <a:pPr eaLnBrk="1" hangingPunct="1">
                <a:spcBef>
                  <a:spcPct val="0"/>
                </a:spcBef>
                <a:buClrTx/>
                <a:buFontTx/>
                <a:buNone/>
                <a:defRPr/>
              </a:pPr>
              <a:t>50</a:t>
            </a:fld>
            <a:endParaRPr lang="en-US" altLang="en-US" sz="1600">
              <a:latin typeface="Times New Roman" charset="0"/>
            </a:endParaRPr>
          </a:p>
        </p:txBody>
      </p:sp>
      <p:sp>
        <p:nvSpPr>
          <p:cNvPr id="134146" name="Rectangle 2"/>
          <p:cNvSpPr>
            <a:spLocks noGrp="1" noChangeArrowheads="1"/>
          </p:cNvSpPr>
          <p:nvPr>
            <p:ph type="title"/>
          </p:nvPr>
        </p:nvSpPr>
        <p:spPr/>
        <p:txBody>
          <a:bodyPr>
            <a:normAutofit/>
          </a:bodyPr>
          <a:lstStyle/>
          <a:p>
            <a:pPr>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Example3</a:t>
            </a:r>
            <a:endParaRPr lang="en-US" altLang="en-US" sz="4000" dirty="0"/>
          </a:p>
        </p:txBody>
      </p:sp>
      <p:sp>
        <p:nvSpPr>
          <p:cNvPr id="39941" name="Text Box 3"/>
          <p:cNvSpPr txBox="1">
            <a:spLocks noChangeArrowheads="1"/>
          </p:cNvSpPr>
          <p:nvPr/>
        </p:nvSpPr>
        <p:spPr bwMode="auto">
          <a:xfrm>
            <a:off x="2565400" y="280416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ax,1234h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bx,100h</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err="1">
                <a:latin typeface="Courier New" charset="0"/>
              </a:rPr>
              <a:t>bx</a:t>
            </a:r>
            <a:r>
              <a:rPr lang="en-US" altLang="en-US" sz="1800" dirty="0">
                <a:latin typeface="Courier New" charset="0"/>
              </a:rPr>
              <a:t>	</a:t>
            </a:r>
          </a:p>
        </p:txBody>
      </p:sp>
      <p:sp>
        <p:nvSpPr>
          <p:cNvPr id="39942" name="Text Box 4"/>
          <p:cNvSpPr txBox="1">
            <a:spLocks noChangeArrowheads="1"/>
          </p:cNvSpPr>
          <p:nvPr/>
        </p:nvSpPr>
        <p:spPr bwMode="auto">
          <a:xfrm>
            <a:off x="1270000" y="1838960"/>
            <a:ext cx="99618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DX, AX, and the Carry flag after the following instructions execute?</a:t>
            </a:r>
          </a:p>
        </p:txBody>
      </p:sp>
      <p:sp>
        <p:nvSpPr>
          <p:cNvPr id="134149" name="Text Box 5"/>
          <p:cNvSpPr txBox="1">
            <a:spLocks noChangeArrowheads="1"/>
          </p:cNvSpPr>
          <p:nvPr/>
        </p:nvSpPr>
        <p:spPr bwMode="auto">
          <a:xfrm>
            <a:off x="2003672" y="4378086"/>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100" dirty="0">
                <a:solidFill>
                  <a:schemeClr val="tx2"/>
                </a:solidFill>
                <a:latin typeface="+mn-lt"/>
              </a:rPr>
              <a:t>DX = 00</a:t>
            </a:r>
            <a:r>
              <a:rPr lang="en-US" altLang="en-US" sz="2100" dirty="0">
                <a:solidFill>
                  <a:schemeClr val="accent3"/>
                </a:solidFill>
                <a:latin typeface="+mn-lt"/>
              </a:rPr>
              <a:t>12</a:t>
            </a:r>
            <a:r>
              <a:rPr lang="en-US" altLang="en-US" sz="2100" dirty="0">
                <a:solidFill>
                  <a:schemeClr val="tx2"/>
                </a:solidFill>
                <a:latin typeface="+mn-lt"/>
              </a:rPr>
              <a:t>h, AX = </a:t>
            </a:r>
            <a:r>
              <a:rPr lang="en-US" altLang="en-US" sz="2100" dirty="0">
                <a:solidFill>
                  <a:srgbClr val="00B050"/>
                </a:solidFill>
                <a:latin typeface="+mn-lt"/>
              </a:rPr>
              <a:t>3400</a:t>
            </a:r>
            <a:r>
              <a:rPr lang="en-US" altLang="en-US" sz="2100" dirty="0">
                <a:solidFill>
                  <a:schemeClr val="tx2"/>
                </a:solidFill>
                <a:latin typeface="+mn-lt"/>
              </a:rPr>
              <a:t>h, </a:t>
            </a:r>
            <a:r>
              <a:rPr lang="en-US" altLang="en-US" sz="2100" dirty="0">
                <a:solidFill>
                  <a:srgbClr val="C00000"/>
                </a:solidFill>
                <a:latin typeface="+mn-lt"/>
              </a:rPr>
              <a:t>CF</a:t>
            </a:r>
            <a:r>
              <a:rPr lang="en-US" altLang="en-US" sz="2100" dirty="0">
                <a:solidFill>
                  <a:schemeClr val="tx2"/>
                </a:solidFill>
                <a:latin typeface="+mn-lt"/>
              </a:rPr>
              <a:t> = 1</a:t>
            </a:r>
          </a:p>
        </p:txBody>
      </p:sp>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606" y="2641601"/>
            <a:ext cx="5003733" cy="166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2743316" y="3959154"/>
            <a:ext cx="182293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a:t>
            </a:r>
            <a:r>
              <a:rPr lang="en-US" dirty="0">
                <a:solidFill>
                  <a:srgbClr val="00B050"/>
                </a:solidFill>
              </a:rPr>
              <a:t>3400h</a:t>
            </a:r>
          </a:p>
        </p:txBody>
      </p:sp>
    </p:spTree>
    <p:extLst>
      <p:ext uri="{BB962C8B-B14F-4D97-AF65-F5344CB8AC3E}">
        <p14:creationId xmlns:p14="http://schemas.microsoft.com/office/powerpoint/2010/main" val="37065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2027F64-342E-834A-B9FA-50C8CF996086}" type="slidenum">
              <a:rPr lang="en-US" altLang="en-US" sz="1600">
                <a:latin typeface="Times New Roman" charset="0"/>
              </a:rPr>
              <a:pPr eaLnBrk="1" hangingPunct="1">
                <a:spcBef>
                  <a:spcPct val="0"/>
                </a:spcBef>
                <a:buClrTx/>
                <a:buFontTx/>
                <a:buNone/>
                <a:defRPr/>
              </a:pPr>
              <a:t>6</a:t>
            </a:fld>
            <a:endParaRPr lang="en-US" altLang="en-US" sz="1600">
              <a:latin typeface="Times New Roman" charset="0"/>
            </a:endParaRPr>
          </a:p>
        </p:txBody>
      </p:sp>
      <p:sp>
        <p:nvSpPr>
          <p:cNvPr id="83970" name="Rectangle 1026"/>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Logical </a:t>
            </a:r>
            <a:r>
              <a:rPr lang="en-US" altLang="en-US" sz="4000" b="1" dirty="0">
                <a:solidFill>
                  <a:schemeClr val="tx1"/>
                </a:solidFill>
              </a:rPr>
              <a:t>Shift</a:t>
            </a:r>
          </a:p>
        </p:txBody>
      </p:sp>
      <p:sp>
        <p:nvSpPr>
          <p:cNvPr id="6150" name="Rectangle 1028"/>
          <p:cNvSpPr>
            <a:spLocks noChangeArrowheads="1"/>
          </p:cNvSpPr>
          <p:nvPr/>
        </p:nvSpPr>
        <p:spPr bwMode="auto">
          <a:xfrm>
            <a:off x="2286000" y="2617035"/>
            <a:ext cx="7689516" cy="11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endParaRPr lang="en-US" altLang="en-US"/>
          </a:p>
        </p:txBody>
      </p:sp>
      <p:graphicFrame>
        <p:nvGraphicFramePr>
          <p:cNvPr id="18438" name="Object 1029"/>
          <p:cNvGraphicFramePr>
            <a:graphicFrameLocks noChangeAspect="1"/>
          </p:cNvGraphicFramePr>
          <p:nvPr>
            <p:extLst>
              <p:ext uri="{D42A27DB-BD31-4B8C-83A1-F6EECF244321}">
                <p14:modId xmlns:p14="http://schemas.microsoft.com/office/powerpoint/2010/main" val="1577309993"/>
              </p:ext>
            </p:extLst>
          </p:nvPr>
        </p:nvGraphicFramePr>
        <p:xfrm>
          <a:off x="2609891" y="4018008"/>
          <a:ext cx="5580817" cy="912249"/>
        </p:xfrm>
        <a:graphic>
          <a:graphicData uri="http://schemas.openxmlformats.org/presentationml/2006/ole">
            <mc:AlternateContent xmlns:mc="http://schemas.openxmlformats.org/markup-compatibility/2006">
              <mc:Choice xmlns:v="urn:schemas-microsoft-com:vml" Requires="v">
                <p:oleObj spid="_x0000_s69282" name="VISIO" r:id="rId3" imgW="3736848" imgH="502920" progId="Visio.Drawing.6">
                  <p:embed/>
                </p:oleObj>
              </mc:Choice>
              <mc:Fallback>
                <p:oleObj name="VISIO" r:id="rId3" imgW="3736848" imgH="502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2609891" y="4018008"/>
                        <a:ext cx="5580817" cy="912249"/>
                      </a:xfrm>
                      <a:prstGeom prst="rect">
                        <a:avLst/>
                      </a:prstGeom>
                      <a:noFill/>
                      <a:ln>
                        <a:noFill/>
                      </a:ln>
                      <a:effectLst/>
                    </p:spPr>
                  </p:pic>
                </p:oleObj>
              </mc:Fallback>
            </mc:AlternateContent>
          </a:graphicData>
        </a:graphic>
      </p:graphicFrame>
      <p:pic>
        <p:nvPicPr>
          <p:cNvPr id="6152"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91" y="4656171"/>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p:cNvSpPr/>
          <p:nvPr/>
        </p:nvSpPr>
        <p:spPr>
          <a:xfrm>
            <a:off x="1219199" y="1812116"/>
            <a:ext cx="8929142" cy="2062103"/>
          </a:xfrm>
          <a:prstGeom prst="rect">
            <a:avLst/>
          </a:prstGeom>
        </p:spPr>
        <p:txBody>
          <a:bodyPr wrap="square">
            <a:spAutoFit/>
          </a:bodyPr>
          <a:lstStyle/>
          <a:p>
            <a:pPr marL="285750" indent="-285750">
              <a:buFont typeface="Arial" charset="0"/>
              <a:buChar char="•"/>
            </a:pPr>
            <a:r>
              <a:rPr lang="en-US" dirty="0">
                <a:solidFill>
                  <a:srgbClr val="2F2A2B"/>
                </a:solidFill>
              </a:rPr>
              <a:t>There are </a:t>
            </a:r>
            <a:r>
              <a:rPr lang="en-US" b="1" dirty="0">
                <a:solidFill>
                  <a:srgbClr val="2F2A2B"/>
                </a:solidFill>
              </a:rPr>
              <a:t>two ways </a:t>
            </a:r>
            <a:r>
              <a:rPr lang="en-US" dirty="0">
                <a:solidFill>
                  <a:srgbClr val="2F2A2B"/>
                </a:solidFill>
              </a:rPr>
              <a:t>to shift an operand’s bits</a:t>
            </a:r>
          </a:p>
          <a:p>
            <a:pPr marL="742950" lvl="1" indent="-285750">
              <a:buFont typeface="Courier New" charset="0"/>
              <a:buChar char="o"/>
            </a:pPr>
            <a:r>
              <a:rPr lang="en-US" b="1" dirty="0">
                <a:solidFill>
                  <a:srgbClr val="C00000"/>
                </a:solidFill>
              </a:rPr>
              <a:t>The first</a:t>
            </a:r>
            <a:r>
              <a:rPr lang="en-US" dirty="0">
                <a:solidFill>
                  <a:srgbClr val="2F2A2B"/>
                </a:solidFill>
              </a:rPr>
              <a:t>: </a:t>
            </a:r>
            <a:r>
              <a:rPr lang="en-US" b="1" dirty="0">
                <a:solidFill>
                  <a:schemeClr val="accent3"/>
                </a:solidFill>
              </a:rPr>
              <a:t>logical shift</a:t>
            </a:r>
            <a:r>
              <a:rPr lang="en-US" dirty="0">
                <a:solidFill>
                  <a:srgbClr val="2F2A2B"/>
                </a:solidFill>
              </a:rPr>
              <a:t>, </a:t>
            </a:r>
            <a:r>
              <a:rPr lang="en-US" u="sng" dirty="0">
                <a:solidFill>
                  <a:srgbClr val="2F2A2B"/>
                </a:solidFill>
              </a:rPr>
              <a:t>fills the newly created bit position </a:t>
            </a:r>
            <a:r>
              <a:rPr lang="en-US" b="1" dirty="0">
                <a:solidFill>
                  <a:srgbClr val="2F2A2B"/>
                </a:solidFill>
              </a:rPr>
              <a:t>with zero</a:t>
            </a:r>
          </a:p>
          <a:p>
            <a:pPr lvl="1"/>
            <a:r>
              <a:rPr lang="en-US" dirty="0">
                <a:solidFill>
                  <a:srgbClr val="2F2A2B"/>
                </a:solidFill>
              </a:rPr>
              <a:t> </a:t>
            </a:r>
          </a:p>
          <a:p>
            <a:pPr marL="285750" indent="-285750">
              <a:buFont typeface="Arial" charset="0"/>
              <a:buChar char="•"/>
            </a:pPr>
            <a:r>
              <a:rPr lang="en-US" b="1" dirty="0">
                <a:solidFill>
                  <a:schemeClr val="accent3"/>
                </a:solidFill>
              </a:rPr>
              <a:t>Example:</a:t>
            </a:r>
          </a:p>
          <a:p>
            <a:pPr marL="1200150" lvl="2" indent="-285750">
              <a:buFont typeface="Courier New" charset="0"/>
              <a:buChar char="o"/>
            </a:pPr>
            <a:r>
              <a:rPr lang="en-US" dirty="0">
                <a:solidFill>
                  <a:srgbClr val="2F2A2B"/>
                </a:solidFill>
              </a:rPr>
              <a:t>A byte is logically shifted </a:t>
            </a:r>
            <a:r>
              <a:rPr lang="en-US" dirty="0">
                <a:solidFill>
                  <a:schemeClr val="accent3"/>
                </a:solidFill>
              </a:rPr>
              <a:t>one position </a:t>
            </a:r>
            <a:r>
              <a:rPr lang="en-US" dirty="0">
                <a:solidFill>
                  <a:srgbClr val="2F2A2B"/>
                </a:solidFill>
              </a:rPr>
              <a:t>to </a:t>
            </a:r>
            <a:r>
              <a:rPr lang="en-US" sz="2000" b="1" u="sng" dirty="0">
                <a:solidFill>
                  <a:schemeClr val="accent3"/>
                </a:solidFill>
              </a:rPr>
              <a:t>the right</a:t>
            </a:r>
            <a:endParaRPr lang="en-US" sz="2000" dirty="0">
              <a:solidFill>
                <a:srgbClr val="2F2A2B"/>
              </a:solidFill>
            </a:endParaRPr>
          </a:p>
          <a:p>
            <a:pPr marL="1200150" lvl="2" indent="-285750">
              <a:buFont typeface="Courier New" charset="0"/>
              <a:buChar char="o"/>
            </a:pPr>
            <a:r>
              <a:rPr lang="en-US" dirty="0">
                <a:solidFill>
                  <a:srgbClr val="2F2A2B"/>
                </a:solidFill>
              </a:rPr>
              <a:t>Each bit is moved to the next lowest bit position</a:t>
            </a:r>
          </a:p>
          <a:p>
            <a:pPr marL="1200150" lvl="2" indent="-285750">
              <a:buFont typeface="Courier New" charset="0"/>
              <a:buChar char="o"/>
            </a:pPr>
            <a:r>
              <a:rPr lang="en-US" dirty="0">
                <a:solidFill>
                  <a:srgbClr val="2F2A2B"/>
                </a:solidFill>
              </a:rPr>
              <a:t>Note that </a:t>
            </a:r>
            <a:r>
              <a:rPr lang="en-US" b="1" dirty="0">
                <a:solidFill>
                  <a:schemeClr val="accent3"/>
                </a:solidFill>
              </a:rPr>
              <a:t>bit 7</a:t>
            </a:r>
            <a:r>
              <a:rPr lang="en-US" dirty="0">
                <a:solidFill>
                  <a:srgbClr val="2F2A2B"/>
                </a:solidFill>
              </a:rPr>
              <a:t> is </a:t>
            </a:r>
            <a:r>
              <a:rPr lang="en-US" b="1" u="sng" dirty="0">
                <a:solidFill>
                  <a:schemeClr val="accent3"/>
                </a:solidFill>
              </a:rPr>
              <a:t>assigned</a:t>
            </a:r>
            <a:r>
              <a:rPr lang="en-US" dirty="0">
                <a:solidFill>
                  <a:schemeClr val="accent3"/>
                </a:solidFill>
              </a:rPr>
              <a:t> </a:t>
            </a:r>
            <a:r>
              <a:rPr lang="en-US" dirty="0">
                <a:solidFill>
                  <a:srgbClr val="2F2A2B"/>
                </a:solidFill>
              </a:rPr>
              <a:t>0:</a:t>
            </a:r>
            <a:endParaRPr lang="en-US" dirty="0">
              <a:solidFill>
                <a:srgbClr val="2F2A2B"/>
              </a:solidFill>
              <a:effectLst/>
            </a:endParaRPr>
          </a:p>
        </p:txBody>
      </p:sp>
      <p:sp>
        <p:nvSpPr>
          <p:cNvPr id="4" name="Rectangle 3"/>
          <p:cNvSpPr/>
          <p:nvPr/>
        </p:nvSpPr>
        <p:spPr>
          <a:xfrm>
            <a:off x="8299532" y="4904912"/>
            <a:ext cx="1749263"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2F2A2B"/>
                </a:solidFill>
              </a:rPr>
              <a:t>The </a:t>
            </a:r>
            <a:r>
              <a:rPr lang="en-US" b="1" dirty="0">
                <a:solidFill>
                  <a:schemeClr val="accent3"/>
                </a:solidFill>
              </a:rPr>
              <a:t>lowest bit </a:t>
            </a:r>
            <a:r>
              <a:rPr lang="en-US" dirty="0">
                <a:solidFill>
                  <a:srgbClr val="2F2A2B"/>
                </a:solidFill>
              </a:rPr>
              <a:t>is shifted into the </a:t>
            </a:r>
            <a:r>
              <a:rPr lang="en-US" b="1" dirty="0">
                <a:solidFill>
                  <a:schemeClr val="accent3"/>
                </a:solidFill>
              </a:rPr>
              <a:t>Carry flag</a:t>
            </a:r>
            <a:endParaRPr lang="en-US" b="1" dirty="0">
              <a:solidFill>
                <a:schemeClr val="accent3"/>
              </a:solidFill>
              <a:effectLst/>
            </a:endParaRPr>
          </a:p>
        </p:txBody>
      </p:sp>
      <p:sp>
        <p:nvSpPr>
          <p:cNvPr id="2" name="TextBox 1"/>
          <p:cNvSpPr txBox="1"/>
          <p:nvPr/>
        </p:nvSpPr>
        <p:spPr>
          <a:xfrm>
            <a:off x="2950595" y="5741999"/>
            <a:ext cx="936493" cy="274086"/>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1573503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507456FE-F542-A440-9EB6-579E2FA9A6AA}" type="slidenum">
              <a:rPr lang="en-US" altLang="en-US" sz="1600">
                <a:latin typeface="Times New Roman" charset="0"/>
              </a:rPr>
              <a:pPr eaLnBrk="1" hangingPunct="1">
                <a:spcBef>
                  <a:spcPct val="0"/>
                </a:spcBef>
                <a:buClrTx/>
                <a:buFontTx/>
                <a:buNone/>
                <a:defRPr/>
              </a:pPr>
              <a:t>51</a:t>
            </a:fld>
            <a:endParaRPr lang="en-US" altLang="en-US" sz="1600">
              <a:latin typeface="Times New Roman" charset="0"/>
            </a:endParaRPr>
          </a:p>
        </p:txBody>
      </p:sp>
      <p:sp>
        <p:nvSpPr>
          <p:cNvPr id="139266" name="Rectangle 1026"/>
          <p:cNvSpPr>
            <a:spLocks noGrp="1" noChangeArrowheads="1"/>
          </p:cNvSpPr>
          <p:nvPr>
            <p:ph type="title"/>
          </p:nvPr>
        </p:nvSpPr>
        <p:spPr/>
        <p:txBody>
          <a:bodyPr>
            <a:normAutofit/>
          </a:bodyPr>
          <a:lstStyle/>
          <a:p>
            <a:pPr>
              <a:defRPr/>
            </a:pPr>
            <a:r>
              <a:rPr lang="en-US" altLang="en-US" sz="4000" b="1" dirty="0">
                <a:solidFill>
                  <a:schemeClr val="tx1"/>
                </a:solidFill>
              </a:rPr>
              <a:t>MUL:</a:t>
            </a:r>
            <a:r>
              <a:rPr lang="en-US" altLang="en-US" sz="4000" dirty="0">
                <a:solidFill>
                  <a:schemeClr val="tx1"/>
                </a:solidFill>
              </a:rPr>
              <a:t> </a:t>
            </a:r>
            <a:r>
              <a:rPr lang="en-US" altLang="en-US" sz="4000" b="1" dirty="0">
                <a:solidFill>
                  <a:schemeClr val="accent3"/>
                </a:solidFill>
              </a:rPr>
              <a:t>Example4</a:t>
            </a:r>
            <a:endParaRPr lang="en-US" altLang="en-US" sz="4000" dirty="0"/>
          </a:p>
        </p:txBody>
      </p:sp>
      <p:sp>
        <p:nvSpPr>
          <p:cNvPr id="40965" name="Text Box 1027"/>
          <p:cNvSpPr txBox="1">
            <a:spLocks noChangeArrowheads="1"/>
          </p:cNvSpPr>
          <p:nvPr/>
        </p:nvSpPr>
        <p:spPr bwMode="auto">
          <a:xfrm>
            <a:off x="2717800" y="29210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charset="0"/>
              </a:defRPr>
            </a:lvl9pPr>
          </a:lstStyle>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eax,00128765h</a:t>
            </a:r>
          </a:p>
          <a:p>
            <a:pPr eaLnBrk="1" hangingPunct="1">
              <a:lnSpc>
                <a:spcPct val="50000"/>
              </a:lnSpc>
              <a:spcBef>
                <a:spcPct val="50000"/>
              </a:spcBef>
              <a:buClrTx/>
              <a:buFontTx/>
              <a:buNone/>
              <a:defRPr/>
            </a:pPr>
            <a:r>
              <a:rPr lang="en-US" altLang="en-US" sz="1800" dirty="0" err="1">
                <a:latin typeface="Courier New" charset="0"/>
              </a:rPr>
              <a:t>mov</a:t>
            </a:r>
            <a:r>
              <a:rPr lang="en-US" altLang="en-US" sz="1800" dirty="0">
                <a:latin typeface="Courier New" charset="0"/>
              </a:rPr>
              <a:t> ecx,10000h</a:t>
            </a:r>
          </a:p>
          <a:p>
            <a:pPr eaLnBrk="1" hangingPunct="1">
              <a:lnSpc>
                <a:spcPct val="50000"/>
              </a:lnSpc>
              <a:spcBef>
                <a:spcPct val="50000"/>
              </a:spcBef>
              <a:buClrTx/>
              <a:buFontTx/>
              <a:buNone/>
              <a:defRPr/>
            </a:pPr>
            <a:r>
              <a:rPr lang="en-US" altLang="en-US" sz="1800" dirty="0" err="1">
                <a:solidFill>
                  <a:schemeClr val="accent3"/>
                </a:solidFill>
                <a:latin typeface="Courier New" charset="0"/>
              </a:rPr>
              <a:t>mul</a:t>
            </a:r>
            <a:r>
              <a:rPr lang="en-US" altLang="en-US" sz="1800" dirty="0">
                <a:solidFill>
                  <a:schemeClr val="accent3"/>
                </a:solidFill>
                <a:latin typeface="Courier New" charset="0"/>
              </a:rPr>
              <a:t> </a:t>
            </a:r>
            <a:r>
              <a:rPr lang="en-US" altLang="en-US" sz="1800" dirty="0" err="1">
                <a:latin typeface="Courier New" charset="0"/>
              </a:rPr>
              <a:t>ecx</a:t>
            </a:r>
            <a:endParaRPr lang="en-US" altLang="en-US" sz="1800" dirty="0">
              <a:latin typeface="Courier New" charset="0"/>
            </a:endParaRPr>
          </a:p>
        </p:txBody>
      </p:sp>
      <p:sp>
        <p:nvSpPr>
          <p:cNvPr id="40966" name="Text Box 1028"/>
          <p:cNvSpPr txBox="1">
            <a:spLocks noChangeArrowheads="1"/>
          </p:cNvSpPr>
          <p:nvPr/>
        </p:nvSpPr>
        <p:spPr bwMode="auto">
          <a:xfrm>
            <a:off x="1206500" y="1813560"/>
            <a:ext cx="99491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marL="342900" indent="-342900" eaLnBrk="1" hangingPunct="1">
              <a:spcBef>
                <a:spcPct val="50000"/>
              </a:spcBef>
              <a:buClrTx/>
              <a:buFont typeface="Arial" charset="0"/>
              <a:buChar char="•"/>
              <a:defRPr/>
            </a:pPr>
            <a:r>
              <a:rPr lang="en-US" altLang="en-US" sz="2000" dirty="0">
                <a:latin typeface="+mn-lt"/>
              </a:rPr>
              <a:t>What will be the hexadecimal values of EDX, EAX, and the Carry flag after the following instructions execute?</a:t>
            </a:r>
          </a:p>
        </p:txBody>
      </p:sp>
      <p:sp>
        <p:nvSpPr>
          <p:cNvPr id="139269" name="Text Box 1029"/>
          <p:cNvSpPr txBox="1">
            <a:spLocks noChangeArrowheads="1"/>
          </p:cNvSpPr>
          <p:nvPr/>
        </p:nvSpPr>
        <p:spPr bwMode="auto">
          <a:xfrm>
            <a:off x="2108189" y="4688214"/>
            <a:ext cx="64008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50000"/>
              </a:spcBef>
              <a:buClrTx/>
              <a:buFontTx/>
              <a:buNone/>
              <a:defRPr/>
            </a:pPr>
            <a:r>
              <a:rPr lang="en-US" altLang="en-US" sz="2000" dirty="0">
                <a:solidFill>
                  <a:schemeClr val="tx2"/>
                </a:solidFill>
                <a:latin typeface="+mn-lt"/>
              </a:rPr>
              <a:t>EDX = 000000</a:t>
            </a:r>
            <a:r>
              <a:rPr lang="en-US" altLang="en-US" sz="2000" dirty="0">
                <a:solidFill>
                  <a:schemeClr val="accent3"/>
                </a:solidFill>
                <a:latin typeface="+mn-lt"/>
              </a:rPr>
              <a:t>12</a:t>
            </a:r>
            <a:r>
              <a:rPr lang="en-US" altLang="en-US" sz="2000" dirty="0">
                <a:solidFill>
                  <a:schemeClr val="tx2"/>
                </a:solidFill>
                <a:latin typeface="+mn-lt"/>
              </a:rPr>
              <a:t>h, EAX = </a:t>
            </a:r>
            <a:r>
              <a:rPr lang="en-US" altLang="en-US" sz="2000" dirty="0">
                <a:solidFill>
                  <a:srgbClr val="00B050"/>
                </a:solidFill>
                <a:latin typeface="+mn-lt"/>
              </a:rPr>
              <a:t>8765</a:t>
            </a:r>
            <a:r>
              <a:rPr lang="en-US" altLang="en-US" sz="2000" dirty="0">
                <a:solidFill>
                  <a:schemeClr val="tx2"/>
                </a:solidFill>
                <a:latin typeface="+mn-lt"/>
              </a:rPr>
              <a:t>0000h, </a:t>
            </a:r>
            <a:r>
              <a:rPr lang="en-US" altLang="en-US" sz="2000" dirty="0">
                <a:solidFill>
                  <a:srgbClr val="C00000"/>
                </a:solidFill>
                <a:latin typeface="+mn-lt"/>
              </a:rPr>
              <a:t>CF</a:t>
            </a:r>
            <a:r>
              <a:rPr lang="en-US" altLang="en-US" sz="2000" dirty="0">
                <a:solidFill>
                  <a:schemeClr val="tx2"/>
                </a:solidFill>
                <a:latin typeface="+mn-lt"/>
              </a:rPr>
              <a:t> = 1</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541783"/>
            <a:ext cx="4734139" cy="157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Box 7"/>
          <p:cNvSpPr txBox="1"/>
          <p:nvPr/>
        </p:nvSpPr>
        <p:spPr>
          <a:xfrm>
            <a:off x="2834616" y="4127971"/>
            <a:ext cx="229101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a:t>Result</a:t>
            </a:r>
            <a:r>
              <a:rPr lang="en-US" dirty="0"/>
              <a:t> = </a:t>
            </a:r>
            <a:r>
              <a:rPr lang="en-US" dirty="0">
                <a:solidFill>
                  <a:schemeClr val="accent3"/>
                </a:solidFill>
              </a:rPr>
              <a:t>12</a:t>
            </a:r>
            <a:r>
              <a:rPr lang="en-US" dirty="0">
                <a:solidFill>
                  <a:srgbClr val="00B050"/>
                </a:solidFill>
              </a:rPr>
              <a:t>87650000h</a:t>
            </a:r>
          </a:p>
        </p:txBody>
      </p:sp>
    </p:spTree>
    <p:extLst>
      <p:ext uri="{BB962C8B-B14F-4D97-AF65-F5344CB8AC3E}">
        <p14:creationId xmlns:p14="http://schemas.microsoft.com/office/powerpoint/2010/main" val="1937202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8DD10120-FDDD-0C4C-8E1E-0897E792AEC1}" type="slidenum">
              <a:rPr lang="en-US" altLang="en-US" sz="1600">
                <a:latin typeface="Times New Roman" charset="0"/>
              </a:rPr>
              <a:pPr eaLnBrk="1" hangingPunct="1">
                <a:spcBef>
                  <a:spcPct val="0"/>
                </a:spcBef>
                <a:buClrTx/>
                <a:buFontTx/>
                <a:buNone/>
                <a:defRPr/>
              </a:pPr>
              <a:t>52</a:t>
            </a:fld>
            <a:endParaRPr lang="en-US" altLang="en-US" sz="1600">
              <a:latin typeface="Times New Roman" charset="0"/>
            </a:endParaRPr>
          </a:p>
        </p:txBody>
      </p:sp>
      <p:sp>
        <p:nvSpPr>
          <p:cNvPr id="80898"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Multiplication</a:t>
            </a:r>
            <a:r>
              <a:rPr lang="en-US" altLang="en-US" sz="4000" dirty="0"/>
              <a:t> and </a:t>
            </a:r>
            <a:r>
              <a:rPr lang="en-US" altLang="en-US" sz="4000" b="1" dirty="0">
                <a:solidFill>
                  <a:schemeClr val="accent3"/>
                </a:solidFill>
              </a:rPr>
              <a:t>Division</a:t>
            </a:r>
            <a:r>
              <a:rPr lang="en-US" altLang="en-US" sz="4000" dirty="0"/>
              <a:t> Instructions</a:t>
            </a:r>
          </a:p>
        </p:txBody>
      </p:sp>
      <p:sp>
        <p:nvSpPr>
          <p:cNvPr id="35845" name="Rectangle 3"/>
          <p:cNvSpPr>
            <a:spLocks noGrp="1" noChangeArrowheads="1"/>
          </p:cNvSpPr>
          <p:nvPr>
            <p:ph type="body" idx="1"/>
          </p:nvPr>
        </p:nvSpPr>
        <p:spPr>
          <a:xfrm>
            <a:off x="1282700" y="1905000"/>
            <a:ext cx="6172200" cy="3505200"/>
          </a:xfrm>
        </p:spPr>
        <p:txBody>
          <a:bodyPr/>
          <a:lstStyle/>
          <a:p>
            <a:pPr eaLnBrk="1" hangingPunct="1">
              <a:buFont typeface="Arial" charset="0"/>
              <a:buChar char="•"/>
              <a:defRPr/>
            </a:pPr>
            <a:r>
              <a:rPr lang="en-US" altLang="en-US" dirty="0"/>
              <a:t> MUL Instruction </a:t>
            </a:r>
          </a:p>
          <a:p>
            <a:pPr eaLnBrk="1" hangingPunct="1">
              <a:buFont typeface="Arial" charset="0"/>
              <a:buChar char="•"/>
              <a:defRPr/>
            </a:pPr>
            <a:r>
              <a:rPr lang="en-US" altLang="en-US" b="1" dirty="0"/>
              <a:t> IMUL Instruction </a:t>
            </a:r>
          </a:p>
          <a:p>
            <a:pPr eaLnBrk="1" hangingPunct="1">
              <a:buFont typeface="Arial" charset="0"/>
              <a:buChar char="•"/>
              <a:defRPr/>
            </a:pPr>
            <a:r>
              <a:rPr lang="en-US" altLang="en-US" dirty="0"/>
              <a:t> DIV Instruction </a:t>
            </a:r>
          </a:p>
          <a:p>
            <a:pPr eaLnBrk="1" hangingPunct="1">
              <a:buFont typeface="Arial" charset="0"/>
              <a:buChar char="•"/>
              <a:defRPr/>
            </a:pPr>
            <a:r>
              <a:rPr lang="en-US" altLang="en-US" dirty="0"/>
              <a:t> Signed Integer Division</a:t>
            </a:r>
          </a:p>
          <a:p>
            <a:pPr eaLnBrk="1" hangingPunct="1">
              <a:buFont typeface="Arial" charset="0"/>
              <a:buChar char="•"/>
              <a:defRPr/>
            </a:pPr>
            <a:r>
              <a:rPr lang="en-US" altLang="en-US" dirty="0"/>
              <a:t> CBW, CWD, CDQ Instructions</a:t>
            </a:r>
          </a:p>
          <a:p>
            <a:pPr eaLnBrk="1" hangingPunct="1">
              <a:buFont typeface="Arial" charset="0"/>
              <a:buChar char="•"/>
              <a:defRPr/>
            </a:pPr>
            <a:r>
              <a:rPr lang="en-US" altLang="en-US" dirty="0"/>
              <a:t> IDIV Instruction </a:t>
            </a:r>
          </a:p>
          <a:p>
            <a:pPr eaLnBrk="1" hangingPunct="1">
              <a:buFont typeface="Arial" charset="0"/>
              <a:buChar char="•"/>
              <a:defRPr/>
            </a:pPr>
            <a:r>
              <a:rPr lang="en-US" altLang="en-US" dirty="0"/>
              <a:t> Implementing Arithmetic Expressions </a:t>
            </a:r>
          </a:p>
        </p:txBody>
      </p:sp>
    </p:spTree>
    <p:extLst>
      <p:ext uri="{BB962C8B-B14F-4D97-AF65-F5344CB8AC3E}">
        <p14:creationId xmlns:p14="http://schemas.microsoft.com/office/powerpoint/2010/main" val="1488792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53</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1989" name="Rectangle 3"/>
          <p:cNvSpPr>
            <a:spLocks noGrp="1" noChangeArrowheads="1"/>
          </p:cNvSpPr>
          <p:nvPr>
            <p:ph type="body" idx="1"/>
          </p:nvPr>
        </p:nvSpPr>
        <p:spPr>
          <a:xfrm>
            <a:off x="1270000" y="1925046"/>
            <a:ext cx="9885680" cy="3517900"/>
          </a:xfrm>
        </p:spPr>
        <p:txBody>
          <a:bodyPr>
            <a:normAutofit/>
          </a:bodyPr>
          <a:lstStyle/>
          <a:p>
            <a:pPr eaLnBrk="1" hangingPunct="1">
              <a:lnSpc>
                <a:spcPct val="190000"/>
              </a:lnSpc>
              <a:buFont typeface="Arial" charset="0"/>
              <a:buChar char="•"/>
              <a:defRPr/>
            </a:pPr>
            <a:r>
              <a:rPr lang="en-US" altLang="en-US" sz="1800" dirty="0"/>
              <a:t> </a:t>
            </a:r>
            <a:r>
              <a:rPr lang="en-US" altLang="en-US" sz="1800" dirty="0">
                <a:solidFill>
                  <a:schemeClr val="accent3"/>
                </a:solidFill>
              </a:rPr>
              <a:t>IMUL</a:t>
            </a:r>
            <a:r>
              <a:rPr lang="en-US" altLang="en-US" sz="1800" dirty="0"/>
              <a:t> (</a:t>
            </a:r>
            <a:r>
              <a:rPr lang="en-US" altLang="en-US" sz="1800" dirty="0">
                <a:solidFill>
                  <a:srgbClr val="C00000"/>
                </a:solidFill>
              </a:rPr>
              <a:t>signed integer </a:t>
            </a:r>
            <a:r>
              <a:rPr lang="en-US" altLang="en-US" sz="1800" dirty="0"/>
              <a:t>multiply ) </a:t>
            </a:r>
            <a:r>
              <a:rPr lang="en-US" altLang="en-US" sz="1800" b="1" dirty="0"/>
              <a:t>multiplies</a:t>
            </a:r>
            <a:r>
              <a:rPr lang="en-US" altLang="en-US" sz="1800" dirty="0"/>
              <a:t> an </a:t>
            </a:r>
            <a:r>
              <a:rPr lang="en-US" altLang="en-US" sz="1800" dirty="0">
                <a:solidFill>
                  <a:schemeClr val="accent3"/>
                </a:solidFill>
              </a:rPr>
              <a:t>8-, 16-, or 32-bit </a:t>
            </a:r>
            <a:r>
              <a:rPr lang="en-US" altLang="en-US" sz="1800" b="1" u="sng" dirty="0">
                <a:solidFill>
                  <a:srgbClr val="C00000"/>
                </a:solidFill>
              </a:rPr>
              <a:t>signed</a:t>
            </a:r>
            <a:r>
              <a:rPr lang="en-US" altLang="en-US" sz="1800" dirty="0">
                <a:solidFill>
                  <a:srgbClr val="C00000"/>
                </a:solidFill>
              </a:rPr>
              <a:t> </a:t>
            </a:r>
            <a:r>
              <a:rPr lang="en-US" altLang="en-US" sz="1800" dirty="0"/>
              <a:t>operand </a:t>
            </a:r>
            <a:r>
              <a:rPr lang="en-US" altLang="en-US" sz="1800" b="1" u="sng" dirty="0">
                <a:solidFill>
                  <a:srgbClr val="FF0000"/>
                </a:solidFill>
              </a:rPr>
              <a:t>by</a:t>
            </a:r>
            <a:r>
              <a:rPr lang="en-US" altLang="en-US" sz="1800" dirty="0">
                <a:solidFill>
                  <a:srgbClr val="FF0000"/>
                </a:solidFill>
              </a:rPr>
              <a:t> </a:t>
            </a:r>
            <a:r>
              <a:rPr lang="en-US" altLang="en-US" sz="1800" dirty="0"/>
              <a:t>either </a:t>
            </a:r>
            <a:r>
              <a:rPr lang="en-US" altLang="en-US" sz="1800" dirty="0">
                <a:solidFill>
                  <a:srgbClr val="00B050"/>
                </a:solidFill>
              </a:rPr>
              <a:t>AL, AX, or EAX</a:t>
            </a:r>
          </a:p>
          <a:p>
            <a:pPr eaLnBrk="1" hangingPunct="1">
              <a:lnSpc>
                <a:spcPct val="190000"/>
              </a:lnSpc>
              <a:buFont typeface="Arial" charset="0"/>
              <a:buChar char="•"/>
              <a:defRPr/>
            </a:pPr>
            <a:r>
              <a:rPr lang="en-US" altLang="en-US" sz="1800" dirty="0"/>
              <a:t> </a:t>
            </a:r>
            <a:r>
              <a:rPr lang="en-US" altLang="en-US" sz="1800" dirty="0">
                <a:solidFill>
                  <a:schemeClr val="accent3"/>
                </a:solidFill>
              </a:rPr>
              <a:t>Preserves the sign of the </a:t>
            </a:r>
            <a:r>
              <a:rPr lang="en-US" altLang="en-US" sz="1800" b="1" u="sng" dirty="0">
                <a:solidFill>
                  <a:srgbClr val="00B050"/>
                </a:solidFill>
              </a:rPr>
              <a:t>product</a:t>
            </a:r>
            <a:r>
              <a:rPr lang="en-US" altLang="en-US" sz="1800" dirty="0">
                <a:solidFill>
                  <a:srgbClr val="00B050"/>
                </a:solidFill>
              </a:rPr>
              <a:t> </a:t>
            </a:r>
            <a:r>
              <a:rPr lang="en-US" altLang="en-US" sz="1800" dirty="0"/>
              <a:t>by </a:t>
            </a:r>
            <a:r>
              <a:rPr lang="en-US" altLang="en-US" sz="1800" b="1" u="sng" dirty="0"/>
              <a:t>sign-extending it into the upper half </a:t>
            </a:r>
            <a:r>
              <a:rPr lang="en-US" altLang="en-US" sz="1800" dirty="0"/>
              <a:t>of the </a:t>
            </a:r>
            <a:r>
              <a:rPr lang="en-US" altLang="en-US" sz="1800" b="1" u="sng" dirty="0"/>
              <a:t>destination</a:t>
            </a:r>
            <a:r>
              <a:rPr lang="en-US" altLang="en-US" sz="1800" dirty="0"/>
              <a:t> register</a:t>
            </a:r>
          </a:p>
        </p:txBody>
      </p:sp>
      <p:sp>
        <p:nvSpPr>
          <p:cNvPr id="4" name="Rectangle 3"/>
          <p:cNvSpPr/>
          <p:nvPr/>
        </p:nvSpPr>
        <p:spPr>
          <a:xfrm>
            <a:off x="1145540" y="3400313"/>
            <a:ext cx="9961880" cy="1089529"/>
          </a:xfrm>
          <a:prstGeom prst="rect">
            <a:avLst/>
          </a:prstGeom>
        </p:spPr>
        <p:txBody>
          <a:bodyPr wrap="square">
            <a:spAutoFit/>
          </a:bodyPr>
          <a:lstStyle/>
          <a:p>
            <a:pPr marL="285750" indent="-285750">
              <a:lnSpc>
                <a:spcPct val="180000"/>
              </a:lnSpc>
              <a:buFont typeface="Arial" charset="0"/>
              <a:buChar char="•"/>
            </a:pPr>
            <a:r>
              <a:rPr lang="en-US" dirty="0">
                <a:solidFill>
                  <a:srgbClr val="2F2A2B"/>
                </a:solidFill>
              </a:rPr>
              <a:t>x86 instruction set supports </a:t>
            </a:r>
            <a:r>
              <a:rPr lang="en-US" b="1" dirty="0">
                <a:solidFill>
                  <a:schemeClr val="accent3"/>
                </a:solidFill>
              </a:rPr>
              <a:t>three formats for the IMUL instruction</a:t>
            </a:r>
            <a:r>
              <a:rPr lang="en-US" dirty="0">
                <a:solidFill>
                  <a:srgbClr val="2F2A2B"/>
                </a:solidFill>
              </a:rPr>
              <a:t>: </a:t>
            </a:r>
          </a:p>
          <a:p>
            <a:pPr marL="742950" lvl="1" indent="-285750">
              <a:lnSpc>
                <a:spcPct val="180000"/>
              </a:lnSpc>
              <a:buFont typeface="Courier New" charset="0"/>
              <a:buChar char="o"/>
            </a:pPr>
            <a:r>
              <a:rPr lang="en-US" b="1" dirty="0">
                <a:solidFill>
                  <a:schemeClr val="accent3"/>
                </a:solidFill>
              </a:rPr>
              <a:t>One</a:t>
            </a:r>
            <a:r>
              <a:rPr lang="en-US" dirty="0">
                <a:solidFill>
                  <a:schemeClr val="accent3"/>
                </a:solidFill>
              </a:rPr>
              <a:t> </a:t>
            </a:r>
            <a:r>
              <a:rPr lang="en-US" dirty="0">
                <a:solidFill>
                  <a:srgbClr val="2F2A2B"/>
                </a:solidFill>
              </a:rPr>
              <a:t>operand, </a:t>
            </a:r>
            <a:r>
              <a:rPr lang="en-US" b="1" dirty="0">
                <a:solidFill>
                  <a:schemeClr val="accent3"/>
                </a:solidFill>
              </a:rPr>
              <a:t>two</a:t>
            </a:r>
            <a:r>
              <a:rPr lang="en-US" dirty="0">
                <a:solidFill>
                  <a:srgbClr val="2F2A2B"/>
                </a:solidFill>
              </a:rPr>
              <a:t> operands, and </a:t>
            </a:r>
            <a:r>
              <a:rPr lang="en-US" b="1" dirty="0">
                <a:solidFill>
                  <a:schemeClr val="accent3"/>
                </a:solidFill>
              </a:rPr>
              <a:t>three</a:t>
            </a:r>
            <a:r>
              <a:rPr lang="en-US" dirty="0">
                <a:solidFill>
                  <a:srgbClr val="2F2A2B"/>
                </a:solidFill>
              </a:rPr>
              <a:t> operands.</a:t>
            </a:r>
          </a:p>
        </p:txBody>
      </p:sp>
    </p:spTree>
    <p:extLst>
      <p:ext uri="{BB962C8B-B14F-4D97-AF65-F5344CB8AC3E}">
        <p14:creationId xmlns:p14="http://schemas.microsoft.com/office/powerpoint/2010/main" val="565484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54</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1989" name="Rectangle 3"/>
          <p:cNvSpPr>
            <a:spLocks noGrp="1" noChangeArrowheads="1"/>
          </p:cNvSpPr>
          <p:nvPr>
            <p:ph type="body" idx="1"/>
          </p:nvPr>
        </p:nvSpPr>
        <p:spPr>
          <a:xfrm>
            <a:off x="1270000" y="1854200"/>
            <a:ext cx="9885680" cy="3517900"/>
          </a:xfrm>
        </p:spPr>
        <p:txBody>
          <a:bodyPr>
            <a:normAutofit/>
          </a:bodyPr>
          <a:lstStyle/>
          <a:p>
            <a:pPr eaLnBrk="1" hangingPunct="1">
              <a:lnSpc>
                <a:spcPct val="90000"/>
              </a:lnSpc>
              <a:buFont typeface="Arial" charset="0"/>
              <a:buChar char="•"/>
              <a:defRPr/>
            </a:pPr>
            <a:r>
              <a:rPr lang="en-US" altLang="en-US" sz="1800" dirty="0"/>
              <a:t> </a:t>
            </a:r>
            <a:r>
              <a:rPr lang="en-US" altLang="en-US" sz="1800" dirty="0">
                <a:solidFill>
                  <a:schemeClr val="accent3"/>
                </a:solidFill>
              </a:rPr>
              <a:t>IMUL</a:t>
            </a:r>
            <a:r>
              <a:rPr lang="en-US" altLang="en-US" sz="1800" dirty="0"/>
              <a:t> (</a:t>
            </a:r>
            <a:r>
              <a:rPr lang="en-US" altLang="en-US" sz="1800" dirty="0">
                <a:solidFill>
                  <a:srgbClr val="C00000"/>
                </a:solidFill>
              </a:rPr>
              <a:t>signed integer </a:t>
            </a:r>
            <a:r>
              <a:rPr lang="en-US" altLang="en-US" sz="1800" dirty="0"/>
              <a:t>multiply ) </a:t>
            </a:r>
            <a:r>
              <a:rPr lang="en-US" altLang="en-US" sz="1800" b="1" dirty="0"/>
              <a:t>multiplies</a:t>
            </a:r>
            <a:r>
              <a:rPr lang="en-US" altLang="en-US" sz="1800" dirty="0"/>
              <a:t> an </a:t>
            </a:r>
            <a:r>
              <a:rPr lang="en-US" altLang="en-US" sz="1800" dirty="0">
                <a:solidFill>
                  <a:schemeClr val="accent3"/>
                </a:solidFill>
              </a:rPr>
              <a:t>8-, 16-, or 32-bit </a:t>
            </a:r>
            <a:r>
              <a:rPr lang="en-US" altLang="en-US" sz="1800" b="1" u="sng" dirty="0">
                <a:solidFill>
                  <a:srgbClr val="C00000"/>
                </a:solidFill>
              </a:rPr>
              <a:t>signed</a:t>
            </a:r>
            <a:r>
              <a:rPr lang="en-US" altLang="en-US" sz="1800" dirty="0">
                <a:solidFill>
                  <a:srgbClr val="C00000"/>
                </a:solidFill>
              </a:rPr>
              <a:t> </a:t>
            </a:r>
            <a:r>
              <a:rPr lang="en-US" altLang="en-US" sz="1800" dirty="0"/>
              <a:t>operand </a:t>
            </a:r>
            <a:r>
              <a:rPr lang="en-US" altLang="en-US" sz="1800" b="1" u="sng" dirty="0">
                <a:solidFill>
                  <a:srgbClr val="FF0000"/>
                </a:solidFill>
              </a:rPr>
              <a:t>by</a:t>
            </a:r>
            <a:r>
              <a:rPr lang="en-US" altLang="en-US" sz="1800" dirty="0">
                <a:solidFill>
                  <a:srgbClr val="FF0000"/>
                </a:solidFill>
              </a:rPr>
              <a:t> </a:t>
            </a:r>
            <a:r>
              <a:rPr lang="en-US" altLang="en-US" sz="1800" dirty="0"/>
              <a:t>either </a:t>
            </a:r>
            <a:r>
              <a:rPr lang="en-US" altLang="en-US" sz="1800" dirty="0">
                <a:solidFill>
                  <a:srgbClr val="00B050"/>
                </a:solidFill>
              </a:rPr>
              <a:t>AL, AX, or EAX</a:t>
            </a:r>
          </a:p>
        </p:txBody>
      </p:sp>
      <p:sp>
        <p:nvSpPr>
          <p:cNvPr id="4" name="Rectangle 3"/>
          <p:cNvSpPr/>
          <p:nvPr/>
        </p:nvSpPr>
        <p:spPr>
          <a:xfrm>
            <a:off x="1193800" y="2407687"/>
            <a:ext cx="9961880" cy="903452"/>
          </a:xfrm>
          <a:prstGeom prst="rect">
            <a:avLst/>
          </a:prstGeom>
        </p:spPr>
        <p:txBody>
          <a:bodyPr wrap="square">
            <a:spAutoFit/>
          </a:bodyPr>
          <a:lstStyle/>
          <a:p>
            <a:pPr marL="800100" lvl="1" indent="-342900">
              <a:lnSpc>
                <a:spcPct val="130000"/>
              </a:lnSpc>
              <a:buFont typeface="+mj-lt"/>
              <a:buAutoNum type="arabicPeriod"/>
            </a:pPr>
            <a:r>
              <a:rPr lang="en-US" sz="2400">
                <a:solidFill>
                  <a:srgbClr val="00B050"/>
                </a:solidFill>
              </a:rPr>
              <a:t>The </a:t>
            </a:r>
            <a:r>
              <a:rPr lang="en-US" sz="2400" b="1" dirty="0">
                <a:solidFill>
                  <a:srgbClr val="00B050"/>
                </a:solidFill>
              </a:rPr>
              <a:t>one-operand format</a:t>
            </a:r>
            <a:r>
              <a:rPr lang="en-US" dirty="0">
                <a:solidFill>
                  <a:srgbClr val="2F2A2B"/>
                </a:solidFill>
              </a:rPr>
              <a:t>, the </a:t>
            </a:r>
            <a:r>
              <a:rPr lang="en-US" b="1" u="sng" dirty="0">
                <a:solidFill>
                  <a:srgbClr val="2F2A2B"/>
                </a:solidFill>
              </a:rPr>
              <a:t>multiplier</a:t>
            </a:r>
            <a:r>
              <a:rPr lang="en-US" b="1" dirty="0">
                <a:solidFill>
                  <a:srgbClr val="2F2A2B"/>
                </a:solidFill>
              </a:rPr>
              <a:t> and </a:t>
            </a:r>
            <a:r>
              <a:rPr lang="en-US" b="1" u="sng" dirty="0">
                <a:solidFill>
                  <a:srgbClr val="2F2A2B"/>
                </a:solidFill>
              </a:rPr>
              <a:t>multiplicand</a:t>
            </a:r>
            <a:r>
              <a:rPr lang="en-US" b="1" dirty="0">
                <a:solidFill>
                  <a:srgbClr val="2F2A2B"/>
                </a:solidFill>
              </a:rPr>
              <a:t> </a:t>
            </a:r>
            <a:r>
              <a:rPr lang="en-US" dirty="0">
                <a:solidFill>
                  <a:srgbClr val="2F2A2B"/>
                </a:solidFill>
              </a:rPr>
              <a:t>are </a:t>
            </a:r>
            <a:r>
              <a:rPr lang="en-US" b="1" u="sng" dirty="0">
                <a:solidFill>
                  <a:schemeClr val="accent3"/>
                </a:solidFill>
              </a:rPr>
              <a:t>the same size </a:t>
            </a:r>
            <a:r>
              <a:rPr lang="en-US" dirty="0">
                <a:solidFill>
                  <a:srgbClr val="2F2A2B"/>
                </a:solidFill>
              </a:rPr>
              <a:t>and the </a:t>
            </a:r>
            <a:r>
              <a:rPr lang="en-US" b="1" u="sng" dirty="0">
                <a:solidFill>
                  <a:srgbClr val="2F2A2B"/>
                </a:solidFill>
              </a:rPr>
              <a:t>product</a:t>
            </a:r>
            <a:r>
              <a:rPr lang="en-US" b="1" dirty="0">
                <a:solidFill>
                  <a:srgbClr val="2F2A2B"/>
                </a:solidFill>
              </a:rPr>
              <a:t> is </a:t>
            </a:r>
            <a:r>
              <a:rPr lang="en-US" b="1" u="sng" dirty="0">
                <a:solidFill>
                  <a:schemeClr val="accent3"/>
                </a:solidFill>
              </a:rPr>
              <a:t>twice their size</a:t>
            </a:r>
            <a:endParaRPr lang="en-US" u="sng" dirty="0">
              <a:solidFill>
                <a:schemeClr val="accent3"/>
              </a:solidFill>
              <a:effectLst/>
            </a:endParaRPr>
          </a:p>
        </p:txBody>
      </p:sp>
      <p:grpSp>
        <p:nvGrpSpPr>
          <p:cNvPr id="2" name="Group 1"/>
          <p:cNvGrpSpPr/>
          <p:nvPr/>
        </p:nvGrpSpPr>
        <p:grpSpPr>
          <a:xfrm>
            <a:off x="1957705" y="3864626"/>
            <a:ext cx="8510270" cy="1092200"/>
            <a:chOff x="2005330" y="4768078"/>
            <a:chExt cx="8510270" cy="1092200"/>
          </a:xfrm>
        </p:grpSpPr>
        <p:pic>
          <p:nvPicPr>
            <p:cNvPr id="3" name="Picture 2"/>
            <p:cNvPicPr>
              <a:picLocks noChangeAspect="1"/>
            </p:cNvPicPr>
            <p:nvPr/>
          </p:nvPicPr>
          <p:blipFill>
            <a:blip r:embed="rId3">
              <a:duotone>
                <a:prstClr val="black"/>
                <a:srgbClr val="D9C3A5">
                  <a:tint val="50000"/>
                  <a:satMod val="180000"/>
                </a:srgbClr>
              </a:duotone>
            </a:blip>
            <a:stretch>
              <a:fillRect/>
            </a:stretch>
          </p:blipFill>
          <p:spPr>
            <a:xfrm>
              <a:off x="2005330" y="4768078"/>
              <a:ext cx="8510270" cy="1092200"/>
            </a:xfrm>
            <a:prstGeom prst="rect">
              <a:avLst/>
            </a:prstGeom>
          </p:spPr>
        </p:pic>
        <p:sp>
          <p:nvSpPr>
            <p:cNvPr id="14" name="Right Brace 13"/>
            <p:cNvSpPr/>
            <p:nvPr/>
          </p:nvSpPr>
          <p:spPr>
            <a:xfrm>
              <a:off x="4136225" y="4835342"/>
              <a:ext cx="267551" cy="698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347380" y="4984050"/>
              <a:ext cx="1874744" cy="338554"/>
            </a:xfrm>
            <a:prstGeom prst="rect">
              <a:avLst/>
            </a:prstGeom>
            <a:noFill/>
          </p:spPr>
          <p:txBody>
            <a:bodyPr wrap="none" rtlCol="0">
              <a:spAutoFit/>
            </a:bodyPr>
            <a:lstStyle/>
            <a:p>
              <a:r>
                <a:rPr lang="en-US" sz="1600" b="1" dirty="0">
                  <a:solidFill>
                    <a:srgbClr val="00B050"/>
                  </a:solidFill>
                </a:rPr>
                <a:t>Multiplier operands</a:t>
              </a:r>
            </a:p>
          </p:txBody>
        </p:sp>
      </p:grpSp>
    </p:spTree>
    <p:extLst>
      <p:ext uri="{BB962C8B-B14F-4D97-AF65-F5344CB8AC3E}">
        <p14:creationId xmlns:p14="http://schemas.microsoft.com/office/powerpoint/2010/main" val="1988300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55</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 name="Rectangle 3"/>
          <p:cNvSpPr/>
          <p:nvPr/>
        </p:nvSpPr>
        <p:spPr>
          <a:xfrm>
            <a:off x="1205546" y="1794352"/>
            <a:ext cx="10237153" cy="1800493"/>
          </a:xfrm>
          <a:prstGeom prst="rect">
            <a:avLst/>
          </a:prstGeom>
        </p:spPr>
        <p:txBody>
          <a:bodyPr wrap="square">
            <a:spAutoFit/>
          </a:bodyPr>
          <a:lstStyle/>
          <a:p>
            <a:pPr marL="342900" indent="-342900">
              <a:lnSpc>
                <a:spcPct val="150000"/>
              </a:lnSpc>
              <a:buFont typeface="+mj-lt"/>
              <a:buAutoNum type="arabicPeriod" startAt="2"/>
            </a:pPr>
            <a:r>
              <a:rPr lang="en-US" sz="2400" b="1" dirty="0">
                <a:solidFill>
                  <a:srgbClr val="00B050"/>
                </a:solidFill>
              </a:rPr>
              <a:t>The two-operand </a:t>
            </a:r>
            <a:r>
              <a:rPr lang="en-US" dirty="0"/>
              <a:t>version of the </a:t>
            </a:r>
            <a:r>
              <a:rPr lang="en-US" dirty="0">
                <a:solidFill>
                  <a:schemeClr val="accent3"/>
                </a:solidFill>
              </a:rPr>
              <a:t>IMUL</a:t>
            </a:r>
            <a:r>
              <a:rPr lang="en-US" dirty="0"/>
              <a:t> instruction in </a:t>
            </a:r>
            <a:r>
              <a:rPr lang="en-US" b="1" u="sng" dirty="0"/>
              <a:t>32-bit mode </a:t>
            </a:r>
          </a:p>
          <a:p>
            <a:pPr marL="800100" lvl="1" indent="-342900">
              <a:lnSpc>
                <a:spcPct val="150000"/>
              </a:lnSpc>
              <a:buFont typeface="Courier New" charset="0"/>
              <a:buChar char="o"/>
            </a:pPr>
            <a:r>
              <a:rPr lang="en-US" sz="1600" dirty="0"/>
              <a:t>Stores the </a:t>
            </a:r>
            <a:r>
              <a:rPr lang="en-US" sz="1600" b="1" u="sng" dirty="0"/>
              <a:t>product</a:t>
            </a:r>
            <a:r>
              <a:rPr lang="en-US" sz="1600" dirty="0"/>
              <a:t> </a:t>
            </a:r>
            <a:r>
              <a:rPr lang="en-US" sz="1600" b="1" dirty="0">
                <a:solidFill>
                  <a:schemeClr val="accent3"/>
                </a:solidFill>
              </a:rPr>
              <a:t>in the first operand</a:t>
            </a:r>
            <a:r>
              <a:rPr lang="en-US" sz="1600" dirty="0"/>
              <a:t>, which </a:t>
            </a:r>
            <a:r>
              <a:rPr lang="en-US" sz="1600" b="1" u="sng" dirty="0">
                <a:solidFill>
                  <a:srgbClr val="FF0000"/>
                </a:solidFill>
              </a:rPr>
              <a:t>must</a:t>
            </a:r>
            <a:r>
              <a:rPr lang="en-US" sz="1600" dirty="0"/>
              <a:t> be a </a:t>
            </a:r>
            <a:r>
              <a:rPr lang="en-US" sz="1600" b="1" dirty="0"/>
              <a:t>register</a:t>
            </a:r>
          </a:p>
          <a:p>
            <a:pPr marL="800100" lvl="1" indent="-342900">
              <a:lnSpc>
                <a:spcPct val="150000"/>
              </a:lnSpc>
              <a:buFont typeface="Courier New" charset="0"/>
              <a:buChar char="o"/>
            </a:pPr>
            <a:r>
              <a:rPr lang="en-US" sz="1600" dirty="0"/>
              <a:t>The </a:t>
            </a:r>
            <a:r>
              <a:rPr lang="en-US" sz="1600" b="1" dirty="0">
                <a:solidFill>
                  <a:schemeClr val="accent3"/>
                </a:solidFill>
              </a:rPr>
              <a:t>second operand </a:t>
            </a:r>
            <a:r>
              <a:rPr lang="en-US" sz="1600" dirty="0"/>
              <a:t>(the </a:t>
            </a:r>
            <a:r>
              <a:rPr lang="en-US" sz="1600" b="1" u="sng" dirty="0"/>
              <a:t>multiplier</a:t>
            </a:r>
            <a:r>
              <a:rPr lang="en-US" sz="1600" dirty="0"/>
              <a:t>) can be a </a:t>
            </a:r>
            <a:r>
              <a:rPr lang="en-US" sz="1600" b="1" dirty="0"/>
              <a:t>register</a:t>
            </a:r>
            <a:r>
              <a:rPr lang="en-US" sz="1600" dirty="0"/>
              <a:t>, a </a:t>
            </a:r>
            <a:r>
              <a:rPr lang="en-US" sz="1600" b="1" dirty="0"/>
              <a:t>memory</a:t>
            </a:r>
            <a:r>
              <a:rPr lang="en-US" sz="1600" dirty="0"/>
              <a:t> operand, or an </a:t>
            </a:r>
            <a:r>
              <a:rPr lang="en-US" sz="1600" b="1" dirty="0"/>
              <a:t>immediate</a:t>
            </a:r>
            <a:r>
              <a:rPr lang="en-US" sz="1600" dirty="0"/>
              <a:t> value </a:t>
            </a:r>
          </a:p>
          <a:p>
            <a:pPr marL="342900" indent="-342900">
              <a:lnSpc>
                <a:spcPct val="150000"/>
              </a:lnSpc>
              <a:buFont typeface="Arial" charset="0"/>
              <a:buChar char="•"/>
            </a:pPr>
            <a:r>
              <a:rPr lang="en-US" dirty="0"/>
              <a:t>Following are the </a:t>
            </a:r>
            <a:r>
              <a:rPr lang="en-US" b="1" dirty="0">
                <a:solidFill>
                  <a:srgbClr val="00B050"/>
                </a:solidFill>
              </a:rPr>
              <a:t>16-bit formats</a:t>
            </a:r>
            <a:r>
              <a:rPr lang="en-US" dirty="0"/>
              <a:t>:</a:t>
            </a:r>
          </a:p>
        </p:txBody>
      </p:sp>
      <p:grpSp>
        <p:nvGrpSpPr>
          <p:cNvPr id="2" name="Group 1"/>
          <p:cNvGrpSpPr/>
          <p:nvPr/>
        </p:nvGrpSpPr>
        <p:grpSpPr>
          <a:xfrm>
            <a:off x="3044708" y="3916232"/>
            <a:ext cx="5873027" cy="1211245"/>
            <a:chOff x="4504638" y="2848058"/>
            <a:chExt cx="5873027" cy="1211245"/>
          </a:xfrm>
        </p:grpSpPr>
        <p:pic>
          <p:nvPicPr>
            <p:cNvPr id="5" name="Picture 4"/>
            <p:cNvPicPr>
              <a:picLocks noChangeAspect="1"/>
            </p:cNvPicPr>
            <p:nvPr/>
          </p:nvPicPr>
          <p:blipFill>
            <a:blip r:embed="rId2">
              <a:duotone>
                <a:prstClr val="black"/>
                <a:srgbClr val="D9C3A5">
                  <a:tint val="50000"/>
                  <a:satMod val="180000"/>
                </a:srgbClr>
              </a:duotone>
            </a:blip>
            <a:stretch>
              <a:fillRect/>
            </a:stretch>
          </p:blipFill>
          <p:spPr>
            <a:xfrm>
              <a:off x="4504638" y="2903589"/>
              <a:ext cx="3200400" cy="901700"/>
            </a:xfrm>
            <a:prstGeom prst="rect">
              <a:avLst/>
            </a:prstGeom>
          </p:spPr>
        </p:pic>
        <p:cxnSp>
          <p:nvCxnSpPr>
            <p:cNvPr id="13" name="Elbow Connector 12"/>
            <p:cNvCxnSpPr>
              <a:endCxn id="14" idx="1"/>
            </p:cNvCxnSpPr>
            <p:nvPr/>
          </p:nvCxnSpPr>
          <p:spPr>
            <a:xfrm>
              <a:off x="5290339" y="3088330"/>
              <a:ext cx="2414699" cy="801696"/>
            </a:xfrm>
            <a:prstGeom prst="bentConnector3">
              <a:avLst>
                <a:gd name="adj1" fmla="val -266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05038" y="3720749"/>
              <a:ext cx="885114"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Product </a:t>
              </a:r>
            </a:p>
          </p:txBody>
        </p:sp>
        <p:cxnSp>
          <p:nvCxnSpPr>
            <p:cNvPr id="21" name="Elbow Connector 20"/>
            <p:cNvCxnSpPr/>
            <p:nvPr/>
          </p:nvCxnSpPr>
          <p:spPr>
            <a:xfrm>
              <a:off x="7283794" y="2915558"/>
              <a:ext cx="2556182" cy="270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59438" y="3171921"/>
              <a:ext cx="101822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t>multiplier</a:t>
              </a:r>
            </a:p>
          </p:txBody>
        </p:sp>
        <p:sp>
          <p:nvSpPr>
            <p:cNvPr id="25" name="Oval 24"/>
            <p:cNvSpPr/>
            <p:nvPr/>
          </p:nvSpPr>
          <p:spPr>
            <a:xfrm>
              <a:off x="5283314" y="2848058"/>
              <a:ext cx="805295" cy="407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114365" y="2848058"/>
              <a:ext cx="1357992" cy="43534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03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7D1C6DCC-DF80-5149-B0E3-FC3B7018EAE5}" type="slidenum">
              <a:rPr lang="en-US" altLang="en-US" sz="1600">
                <a:latin typeface="Times New Roman" charset="0"/>
              </a:rPr>
              <a:pPr eaLnBrk="1" hangingPunct="1">
                <a:spcBef>
                  <a:spcPct val="0"/>
                </a:spcBef>
                <a:buClrTx/>
                <a:buFontTx/>
                <a:buNone/>
                <a:defRPr/>
              </a:pPr>
              <a:t>56</a:t>
            </a:fld>
            <a:endParaRPr lang="en-US" altLang="en-US" sz="1600">
              <a:latin typeface="Times New Roman" charset="0"/>
            </a:endParaRPr>
          </a:p>
        </p:txBody>
      </p:sp>
      <p:sp>
        <p:nvSpPr>
          <p:cNvPr id="9933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IMUL</a:t>
            </a:r>
            <a:r>
              <a:rPr lang="en-US" altLang="en-US" sz="4000" dirty="0"/>
              <a:t> Instruction</a:t>
            </a:r>
          </a:p>
        </p:txBody>
      </p:sp>
      <p:sp>
        <p:nvSpPr>
          <p:cNvPr id="4" name="Rectangle 3"/>
          <p:cNvSpPr/>
          <p:nvPr/>
        </p:nvSpPr>
        <p:spPr>
          <a:xfrm>
            <a:off x="1205546" y="1865792"/>
            <a:ext cx="10237153" cy="461665"/>
          </a:xfrm>
          <a:prstGeom prst="rect">
            <a:avLst/>
          </a:prstGeom>
        </p:spPr>
        <p:txBody>
          <a:bodyPr wrap="square">
            <a:spAutoFit/>
          </a:bodyPr>
          <a:lstStyle/>
          <a:p>
            <a:pPr marL="342900" indent="-342900">
              <a:buFont typeface="+mj-lt"/>
              <a:buAutoNum type="arabicPeriod" startAt="2"/>
            </a:pPr>
            <a:r>
              <a:rPr lang="en-US" sz="2400" b="1" dirty="0">
                <a:solidFill>
                  <a:srgbClr val="00B050"/>
                </a:solidFill>
              </a:rPr>
              <a:t>The two-operand </a:t>
            </a:r>
            <a:r>
              <a:rPr lang="en-US" dirty="0"/>
              <a:t>version of the </a:t>
            </a:r>
            <a:r>
              <a:rPr lang="en-US" dirty="0">
                <a:solidFill>
                  <a:schemeClr val="accent3"/>
                </a:solidFill>
              </a:rPr>
              <a:t>IMUL</a:t>
            </a:r>
            <a:r>
              <a:rPr lang="en-US" dirty="0"/>
              <a:t> instruction in </a:t>
            </a:r>
            <a:r>
              <a:rPr lang="en-US" b="1" u="sng" dirty="0"/>
              <a:t>32-bit mode </a:t>
            </a:r>
          </a:p>
        </p:txBody>
      </p:sp>
      <p:pic>
        <p:nvPicPr>
          <p:cNvPr id="7" name="Picture 6"/>
          <p:cNvPicPr>
            <a:picLocks noChangeAspect="1"/>
          </p:cNvPicPr>
          <p:nvPr/>
        </p:nvPicPr>
        <p:blipFill>
          <a:blip r:embed="rId2">
            <a:duotone>
              <a:prstClr val="black"/>
              <a:srgbClr val="D9C3A5">
                <a:tint val="50000"/>
                <a:satMod val="180000"/>
              </a:srgbClr>
            </a:duotone>
          </a:blip>
          <a:stretch>
            <a:fillRect/>
          </a:stretch>
        </p:blipFill>
        <p:spPr>
          <a:xfrm>
            <a:off x="3686185" y="3268606"/>
            <a:ext cx="2905108" cy="907942"/>
          </a:xfrm>
          <a:prstGeom prst="rect">
            <a:avLst/>
          </a:prstGeom>
        </p:spPr>
      </p:pic>
      <p:sp>
        <p:nvSpPr>
          <p:cNvPr id="36" name="Rectangle 35"/>
          <p:cNvSpPr/>
          <p:nvPr/>
        </p:nvSpPr>
        <p:spPr>
          <a:xfrm>
            <a:off x="1696678" y="4434023"/>
            <a:ext cx="8801817" cy="1623778"/>
          </a:xfrm>
          <a:prstGeom prst="rect">
            <a:avLst/>
          </a:prstGeom>
        </p:spPr>
        <p:txBody>
          <a:bodyPr wrap="square">
            <a:spAutoFit/>
          </a:bodyPr>
          <a:lstStyle/>
          <a:p>
            <a:pPr marL="285750" indent="-285750">
              <a:lnSpc>
                <a:spcPct val="150000"/>
              </a:lnSpc>
              <a:buFont typeface="Wingdings" charset="2"/>
              <a:buChar char="§"/>
            </a:pPr>
            <a:r>
              <a:rPr lang="en-US" sz="1600" b="1" u="sng" dirty="0">
                <a:solidFill>
                  <a:srgbClr val="2F2A2B"/>
                </a:solidFill>
              </a:rPr>
              <a:t>The two-operand formats </a:t>
            </a:r>
            <a:r>
              <a:rPr lang="en-US" sz="2000" b="1" dirty="0">
                <a:solidFill>
                  <a:srgbClr val="C00000"/>
                </a:solidFill>
              </a:rPr>
              <a:t>truncate</a:t>
            </a:r>
            <a:r>
              <a:rPr lang="en-US" sz="1600" dirty="0">
                <a:solidFill>
                  <a:srgbClr val="2F2A2B"/>
                </a:solidFill>
              </a:rPr>
              <a:t> the </a:t>
            </a:r>
            <a:r>
              <a:rPr lang="en-US" sz="1600" b="1" dirty="0">
                <a:solidFill>
                  <a:schemeClr val="accent3"/>
                </a:solidFill>
              </a:rPr>
              <a:t>product</a:t>
            </a:r>
            <a:r>
              <a:rPr lang="en-US" sz="1600" dirty="0">
                <a:solidFill>
                  <a:srgbClr val="2F2A2B"/>
                </a:solidFill>
              </a:rPr>
              <a:t> to the </a:t>
            </a:r>
            <a:r>
              <a:rPr lang="en-US" sz="1600" b="1" u="sng" dirty="0">
                <a:solidFill>
                  <a:srgbClr val="2F2A2B"/>
                </a:solidFill>
              </a:rPr>
              <a:t>length of the </a:t>
            </a:r>
            <a:r>
              <a:rPr lang="en-US" sz="1600" b="1" u="sng" dirty="0">
                <a:solidFill>
                  <a:schemeClr val="accent3"/>
                </a:solidFill>
              </a:rPr>
              <a:t>destination</a:t>
            </a:r>
          </a:p>
          <a:p>
            <a:pPr marL="285750" indent="-285750">
              <a:lnSpc>
                <a:spcPct val="150000"/>
              </a:lnSpc>
              <a:buFont typeface="Wingdings" charset="2"/>
              <a:buChar char="§"/>
            </a:pPr>
            <a:r>
              <a:rPr lang="en-US" sz="1600" dirty="0">
                <a:solidFill>
                  <a:srgbClr val="2F2A2B"/>
                </a:solidFill>
              </a:rPr>
              <a:t>If significant digits are lost, </a:t>
            </a:r>
          </a:p>
          <a:p>
            <a:pPr marL="742950" lvl="1" indent="-285750">
              <a:lnSpc>
                <a:spcPct val="150000"/>
              </a:lnSpc>
              <a:buFont typeface="Wingdings" charset="2"/>
              <a:buChar char="q"/>
            </a:pPr>
            <a:r>
              <a:rPr lang="en-US" sz="1600" dirty="0">
                <a:solidFill>
                  <a:srgbClr val="2F2A2B"/>
                </a:solidFill>
              </a:rPr>
              <a:t>the </a:t>
            </a:r>
            <a:r>
              <a:rPr lang="en-US" sz="1600" b="1" dirty="0">
                <a:solidFill>
                  <a:srgbClr val="C00000"/>
                </a:solidFill>
              </a:rPr>
              <a:t>Overflow</a:t>
            </a:r>
            <a:r>
              <a:rPr lang="en-US" sz="1600" dirty="0">
                <a:solidFill>
                  <a:srgbClr val="C00000"/>
                </a:solidFill>
              </a:rPr>
              <a:t> </a:t>
            </a:r>
            <a:r>
              <a:rPr lang="en-US" sz="1600" dirty="0">
                <a:solidFill>
                  <a:srgbClr val="2F2A2B"/>
                </a:solidFill>
              </a:rPr>
              <a:t>and </a:t>
            </a:r>
            <a:r>
              <a:rPr lang="en-US" sz="1600" b="1" dirty="0">
                <a:solidFill>
                  <a:srgbClr val="C00000"/>
                </a:solidFill>
              </a:rPr>
              <a:t>Carry</a:t>
            </a:r>
            <a:r>
              <a:rPr lang="en-US" sz="1600" dirty="0">
                <a:solidFill>
                  <a:srgbClr val="C00000"/>
                </a:solidFill>
              </a:rPr>
              <a:t> </a:t>
            </a:r>
            <a:r>
              <a:rPr lang="en-US" sz="1600" dirty="0">
                <a:solidFill>
                  <a:srgbClr val="2F2A2B"/>
                </a:solidFill>
              </a:rPr>
              <a:t>flags are set</a:t>
            </a:r>
          </a:p>
          <a:p>
            <a:pPr marL="742950" lvl="1" indent="-285750">
              <a:lnSpc>
                <a:spcPct val="150000"/>
              </a:lnSpc>
              <a:buFont typeface="Wingdings" charset="2"/>
              <a:buChar char="q"/>
            </a:pPr>
            <a:r>
              <a:rPr lang="en-US" sz="1600" dirty="0">
                <a:solidFill>
                  <a:srgbClr val="2F2A2B"/>
                </a:solidFill>
              </a:rPr>
              <a:t>Be sure to check one of these flags after performing an IMUL operation with two operands</a:t>
            </a:r>
            <a:endParaRPr lang="en-US" sz="1600" dirty="0">
              <a:solidFill>
                <a:srgbClr val="2F2A2B"/>
              </a:solidFill>
              <a:effectLst/>
            </a:endParaRPr>
          </a:p>
        </p:txBody>
      </p:sp>
      <p:sp>
        <p:nvSpPr>
          <p:cNvPr id="15" name="Rectangle 14"/>
          <p:cNvSpPr/>
          <p:nvPr/>
        </p:nvSpPr>
        <p:spPr>
          <a:xfrm>
            <a:off x="1553208" y="2386121"/>
            <a:ext cx="9541827" cy="584775"/>
          </a:xfrm>
          <a:prstGeom prst="rect">
            <a:avLst/>
          </a:prstGeom>
        </p:spPr>
        <p:txBody>
          <a:bodyPr wrap="square">
            <a:spAutoFit/>
          </a:bodyPr>
          <a:lstStyle/>
          <a:p>
            <a:pPr marL="285750" indent="-285750">
              <a:buFont typeface="Courier New" charset="0"/>
              <a:buChar char="o"/>
            </a:pPr>
            <a:r>
              <a:rPr lang="en-US" sz="1600" b="1" dirty="0">
                <a:solidFill>
                  <a:srgbClr val="2F2A2B"/>
                </a:solidFill>
              </a:rPr>
              <a:t>The 32-bit operand </a:t>
            </a:r>
            <a:r>
              <a:rPr lang="en-US" sz="1600" dirty="0">
                <a:solidFill>
                  <a:srgbClr val="2F2A2B"/>
                </a:solidFill>
              </a:rPr>
              <a:t>types showing that the </a:t>
            </a:r>
            <a:r>
              <a:rPr lang="en-US" sz="1600" b="1" u="sng" dirty="0">
                <a:solidFill>
                  <a:srgbClr val="2F2A2B"/>
                </a:solidFill>
              </a:rPr>
              <a:t>multiplier</a:t>
            </a:r>
            <a:r>
              <a:rPr lang="en-US" sz="1600" dirty="0">
                <a:solidFill>
                  <a:srgbClr val="2F2A2B"/>
                </a:solidFill>
              </a:rPr>
              <a:t> can be </a:t>
            </a:r>
          </a:p>
          <a:p>
            <a:pPr marL="742950" lvl="1" indent="-285750">
              <a:buFont typeface="Wingdings" charset="2"/>
              <a:buChar char="§"/>
            </a:pPr>
            <a:r>
              <a:rPr lang="en-US" sz="1600" dirty="0">
                <a:solidFill>
                  <a:srgbClr val="2F2A2B"/>
                </a:solidFill>
              </a:rPr>
              <a:t>a 32-bit register,  a32-bit memory operand, or an immediate value (8 or 32 bits):</a:t>
            </a:r>
          </a:p>
        </p:txBody>
      </p:sp>
    </p:spTree>
    <p:extLst>
      <p:ext uri="{BB962C8B-B14F-4D97-AF65-F5344CB8AC3E}">
        <p14:creationId xmlns:p14="http://schemas.microsoft.com/office/powerpoint/2010/main" val="36844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C2027F64-342E-834A-B9FA-50C8CF996086}" type="slidenum">
              <a:rPr lang="en-US" altLang="en-US" sz="1600">
                <a:latin typeface="Times New Roman" charset="0"/>
              </a:rPr>
              <a:pPr eaLnBrk="1" hangingPunct="1">
                <a:spcBef>
                  <a:spcPct val="0"/>
                </a:spcBef>
                <a:buClrTx/>
                <a:buFontTx/>
                <a:buNone/>
                <a:defRPr/>
              </a:pPr>
              <a:t>7</a:t>
            </a:fld>
            <a:endParaRPr lang="en-US" altLang="en-US" sz="1600">
              <a:latin typeface="Times New Roman" charset="0"/>
            </a:endParaRPr>
          </a:p>
        </p:txBody>
      </p:sp>
      <p:sp>
        <p:nvSpPr>
          <p:cNvPr id="83970" name="Rectangle 1026"/>
          <p:cNvSpPr>
            <a:spLocks noGrp="1" noChangeArrowheads="1"/>
          </p:cNvSpPr>
          <p:nvPr>
            <p:ph type="title"/>
          </p:nvPr>
        </p:nvSpPr>
        <p:spPr/>
        <p:txBody>
          <a:bodyPr>
            <a:normAutofit/>
          </a:bodyPr>
          <a:lstStyle/>
          <a:p>
            <a:pPr>
              <a:defRPr/>
            </a:pPr>
            <a:r>
              <a:rPr lang="en-US" altLang="en-US" sz="4000" b="1" dirty="0">
                <a:solidFill>
                  <a:schemeClr val="accent3"/>
                </a:solidFill>
              </a:rPr>
              <a:t>Arithmetic </a:t>
            </a:r>
            <a:r>
              <a:rPr lang="en-US" altLang="en-US" sz="4000" b="1" dirty="0">
                <a:solidFill>
                  <a:schemeClr val="tx1"/>
                </a:solidFill>
              </a:rPr>
              <a:t>Shift</a:t>
            </a:r>
          </a:p>
        </p:txBody>
      </p:sp>
      <p:sp>
        <p:nvSpPr>
          <p:cNvPr id="6150" name="Rectangle 1028"/>
          <p:cNvSpPr>
            <a:spLocks noChangeArrowheads="1"/>
          </p:cNvSpPr>
          <p:nvPr/>
        </p:nvSpPr>
        <p:spPr bwMode="auto">
          <a:xfrm>
            <a:off x="2286000" y="2617035"/>
            <a:ext cx="7689516" cy="11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defRPr/>
            </a:pPr>
            <a:endParaRPr lang="en-US" altLang="en-US"/>
          </a:p>
        </p:txBody>
      </p:sp>
      <p:sp>
        <p:nvSpPr>
          <p:cNvPr id="3" name="Rectangle 2"/>
          <p:cNvSpPr/>
          <p:nvPr/>
        </p:nvSpPr>
        <p:spPr>
          <a:xfrm>
            <a:off x="1219199" y="1812116"/>
            <a:ext cx="8929142" cy="2031325"/>
          </a:xfrm>
          <a:prstGeom prst="rect">
            <a:avLst/>
          </a:prstGeom>
        </p:spPr>
        <p:txBody>
          <a:bodyPr wrap="square">
            <a:spAutoFit/>
          </a:bodyPr>
          <a:lstStyle/>
          <a:p>
            <a:pPr marL="742950" lvl="1" indent="-285750">
              <a:buFont typeface="Courier New" charset="0"/>
              <a:buChar char="o"/>
            </a:pPr>
            <a:r>
              <a:rPr lang="en-US" b="1" dirty="0">
                <a:solidFill>
                  <a:srgbClr val="C00000"/>
                </a:solidFill>
              </a:rPr>
              <a:t>The Second</a:t>
            </a:r>
            <a:r>
              <a:rPr lang="en-US" dirty="0">
                <a:solidFill>
                  <a:srgbClr val="2F2A2B"/>
                </a:solidFill>
              </a:rPr>
              <a:t>: </a:t>
            </a:r>
            <a:r>
              <a:rPr lang="en-US" b="1" dirty="0">
                <a:solidFill>
                  <a:schemeClr val="accent3"/>
                </a:solidFill>
              </a:rPr>
              <a:t>arithmetic shift</a:t>
            </a:r>
            <a:r>
              <a:rPr lang="en-US" dirty="0">
                <a:solidFill>
                  <a:srgbClr val="2F2A2B"/>
                </a:solidFill>
              </a:rPr>
              <a:t>, </a:t>
            </a:r>
            <a:r>
              <a:rPr lang="en-US" u="sng" dirty="0"/>
              <a:t>the newly created bit position is filled with</a:t>
            </a:r>
          </a:p>
          <a:p>
            <a:r>
              <a:rPr lang="en-US" dirty="0"/>
              <a:t>                                     a copy of the original </a:t>
            </a:r>
            <a:r>
              <a:rPr lang="en-US" b="1" u="sng" dirty="0">
                <a:solidFill>
                  <a:srgbClr val="C00000"/>
                </a:solidFill>
              </a:rPr>
              <a:t>number’s sign bit</a:t>
            </a:r>
          </a:p>
          <a:p>
            <a:pPr marL="742950" lvl="1" indent="-285750">
              <a:buFont typeface="Courier New" charset="0"/>
              <a:buChar char="o"/>
            </a:pPr>
            <a:endParaRPr lang="en-US" dirty="0">
              <a:solidFill>
                <a:srgbClr val="2F2A2B"/>
              </a:solidFill>
            </a:endParaRPr>
          </a:p>
          <a:p>
            <a:pPr marL="285750" indent="-285750">
              <a:buFont typeface="Arial" charset="0"/>
              <a:buChar char="•"/>
            </a:pPr>
            <a:r>
              <a:rPr lang="en-US" b="1" dirty="0">
                <a:solidFill>
                  <a:schemeClr val="accent3"/>
                </a:solidFill>
              </a:rPr>
              <a:t>Example:</a:t>
            </a:r>
          </a:p>
          <a:p>
            <a:pPr marL="1657350" lvl="3" indent="-285750">
              <a:buFont typeface="Courier New" charset="0"/>
              <a:buChar char="o"/>
            </a:pPr>
            <a:r>
              <a:rPr lang="en-US" dirty="0"/>
              <a:t>Binary </a:t>
            </a:r>
            <a:r>
              <a:rPr lang="en-US" b="1" dirty="0"/>
              <a:t>11001111</a:t>
            </a:r>
            <a:r>
              <a:rPr lang="en-US" dirty="0"/>
              <a:t> has a 1 in the sign bit</a:t>
            </a:r>
          </a:p>
          <a:p>
            <a:pPr marL="1657350" lvl="3" indent="-285750">
              <a:buFont typeface="Courier New" charset="0"/>
              <a:buChar char="o"/>
            </a:pPr>
            <a:r>
              <a:rPr lang="en-US" dirty="0"/>
              <a:t>When shifted </a:t>
            </a:r>
            <a:r>
              <a:rPr lang="en-US" b="1" dirty="0">
                <a:solidFill>
                  <a:schemeClr val="accent3"/>
                </a:solidFill>
              </a:rPr>
              <a:t>arithmetically</a:t>
            </a:r>
            <a:r>
              <a:rPr lang="en-US" dirty="0">
                <a:solidFill>
                  <a:schemeClr val="accent3"/>
                </a:solidFill>
              </a:rPr>
              <a:t> </a:t>
            </a:r>
            <a:r>
              <a:rPr lang="en-US" dirty="0"/>
              <a:t>1 bit to the right, it becomes </a:t>
            </a:r>
            <a:r>
              <a:rPr lang="en-US" b="1" dirty="0"/>
              <a:t>11100111</a:t>
            </a:r>
            <a:r>
              <a:rPr lang="en-US" dirty="0"/>
              <a:t>:</a:t>
            </a:r>
          </a:p>
          <a:p>
            <a:pPr marL="285750" indent="-285750">
              <a:buFont typeface="Arial" charset="0"/>
              <a:buChar char="•"/>
            </a:pPr>
            <a:endParaRPr lang="en-US" b="1" dirty="0">
              <a:solidFill>
                <a:schemeClr val="accent3"/>
              </a:solidFill>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1043548647"/>
              </p:ext>
            </p:extLst>
          </p:nvPr>
        </p:nvGraphicFramePr>
        <p:xfrm>
          <a:off x="3414229" y="3684042"/>
          <a:ext cx="4876800" cy="854075"/>
        </p:xfrm>
        <a:graphic>
          <a:graphicData uri="http://schemas.openxmlformats.org/presentationml/2006/ole">
            <mc:AlternateContent xmlns:mc="http://schemas.openxmlformats.org/markup-compatibility/2006">
              <mc:Choice xmlns:v="urn:schemas-microsoft-com:vml" Requires="v">
                <p:oleObj spid="_x0000_s67240" name="VISIO" r:id="rId3" imgW="3838956" imgH="542544" progId="Visio.Drawing.6">
                  <p:embed/>
                </p:oleObj>
              </mc:Choice>
              <mc:Fallback>
                <p:oleObj name="VISIO" r:id="rId3" imgW="3838956" imgH="54254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3414229" y="3684042"/>
                        <a:ext cx="4876800" cy="854075"/>
                      </a:xfrm>
                      <a:prstGeom prst="rect">
                        <a:avLst/>
                      </a:prstGeom>
                      <a:noFill/>
                      <a:ln>
                        <a:noFill/>
                      </a:ln>
                      <a:effectLst/>
                    </p:spPr>
                  </p:pic>
                </p:oleObj>
              </mc:Fallback>
            </mc:AlternateContent>
          </a:graphicData>
        </a:graphic>
      </p:graphicFrame>
      <p:pic>
        <p:nvPicPr>
          <p:cNvPr id="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854" y="4724004"/>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Box 7"/>
          <p:cNvSpPr txBox="1"/>
          <p:nvPr/>
        </p:nvSpPr>
        <p:spPr>
          <a:xfrm>
            <a:off x="3530600" y="3746308"/>
            <a:ext cx="769100" cy="710911"/>
          </a:xfrm>
          <a:prstGeom prst="rect">
            <a:avLst/>
          </a:prstGeom>
          <a:noFill/>
          <a:ln>
            <a:solidFill>
              <a:srgbClr val="FF0000"/>
            </a:solidFill>
          </a:ln>
        </p:spPr>
        <p:txBody>
          <a:bodyPr wrap="square" rtlCol="0">
            <a:spAutoFit/>
          </a:bodyPr>
          <a:lstStyle/>
          <a:p>
            <a:endParaRPr lang="en-US"/>
          </a:p>
        </p:txBody>
      </p:sp>
      <p:sp>
        <p:nvSpPr>
          <p:cNvPr id="9" name="TextBox 8"/>
          <p:cNvSpPr txBox="1"/>
          <p:nvPr/>
        </p:nvSpPr>
        <p:spPr>
          <a:xfrm>
            <a:off x="4212453" y="4865785"/>
            <a:ext cx="321447" cy="193188"/>
          </a:xfrm>
          <a:prstGeom prst="rect">
            <a:avLst/>
          </a:prstGeom>
          <a:noFill/>
          <a:ln>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92748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3CC5-CFA6-EC4C-84BC-1DD7E70316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2DA130-72F6-2E4D-A3F3-DD0F088EB1E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454C9D-5A1E-AB41-BB7D-BE4EC427B0B4}"/>
              </a:ext>
            </a:extLst>
          </p:cNvPr>
          <p:cNvSpPr>
            <a:spLocks noGrp="1"/>
          </p:cNvSpPr>
          <p:nvPr>
            <p:ph type="sldNum" sz="quarter" idx="12"/>
          </p:nvPr>
        </p:nvSpPr>
        <p:spPr/>
        <p:txBody>
          <a:bodyPr/>
          <a:lstStyle/>
          <a:p>
            <a:fld id="{755F7E7C-0370-0947-BF7A-78A4B49FB1FE}" type="slidenum">
              <a:rPr lang="en-US" smtClean="0"/>
              <a:t>8</a:t>
            </a:fld>
            <a:endParaRPr lang="en-US"/>
          </a:p>
        </p:txBody>
      </p:sp>
    </p:spTree>
    <p:extLst>
      <p:ext uri="{BB962C8B-B14F-4D97-AF65-F5344CB8AC3E}">
        <p14:creationId xmlns:p14="http://schemas.microsoft.com/office/powerpoint/2010/main" val="66496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A3C40-2FD6-2147-81DF-D85893DA8C44}"/>
              </a:ext>
            </a:extLst>
          </p:cNvPr>
          <p:cNvSpPr>
            <a:spLocks noGrp="1"/>
          </p:cNvSpPr>
          <p:nvPr>
            <p:ph type="sldNum" sz="quarter" idx="12"/>
          </p:nvPr>
        </p:nvSpPr>
        <p:spPr/>
        <p:txBody>
          <a:bodyPr/>
          <a:lstStyle/>
          <a:p>
            <a:fld id="{755F7E7C-0370-0947-BF7A-78A4B49FB1FE}" type="slidenum">
              <a:rPr lang="en-US" smtClean="0"/>
              <a:t>9</a:t>
            </a:fld>
            <a:endParaRPr lang="en-US"/>
          </a:p>
        </p:txBody>
      </p:sp>
    </p:spTree>
    <p:extLst>
      <p:ext uri="{BB962C8B-B14F-4D97-AF65-F5344CB8AC3E}">
        <p14:creationId xmlns:p14="http://schemas.microsoft.com/office/powerpoint/2010/main" val="225303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20000"/>
              </a:spcBef>
              <a:buClr>
                <a:schemeClr val="tx1"/>
              </a:buClr>
              <a:buChar char="•"/>
              <a:defRPr sz="2400">
                <a:solidFill>
                  <a:schemeClr val="tx1"/>
                </a:solidFill>
                <a:latin typeface="Arial" charset="0"/>
              </a:defRPr>
            </a:lvl1pPr>
            <a:lvl2pPr marL="742950" indent="-285750" eaLnBrk="0" hangingPunct="0">
              <a:spcBef>
                <a:spcPct val="20000"/>
              </a:spcBef>
              <a:buClr>
                <a:schemeClr val="tx1"/>
              </a:buClr>
              <a:buChar char="•"/>
              <a:defRPr sz="2200">
                <a:solidFill>
                  <a:schemeClr val="tx1"/>
                </a:solidFill>
                <a:latin typeface="Arial" charset="0"/>
              </a:defRPr>
            </a:lvl2pPr>
            <a:lvl3pPr marL="1143000" indent="-228600" eaLnBrk="0" hangingPunct="0">
              <a:spcBef>
                <a:spcPct val="20000"/>
              </a:spcBef>
              <a:buClr>
                <a:schemeClr val="tx1"/>
              </a:buClr>
              <a:buChar char="•"/>
              <a:defRPr sz="20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Times New Roman" charset="0"/>
              </a:defRPr>
            </a:lvl4pPr>
            <a:lvl5pPr marL="2057400" indent="-228600" eaLnBrk="0" hangingPunct="0">
              <a:spcBef>
                <a:spcPct val="20000"/>
              </a:spcBef>
              <a:buClr>
                <a:schemeClr val="accent1"/>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charset="0"/>
              </a:defRPr>
            </a:lvl9pPr>
          </a:lstStyle>
          <a:p>
            <a:pPr eaLnBrk="1" hangingPunct="1">
              <a:spcBef>
                <a:spcPct val="0"/>
              </a:spcBef>
              <a:buClrTx/>
              <a:buFontTx/>
              <a:buNone/>
              <a:defRPr/>
            </a:pPr>
            <a:fld id="{154CA4AA-7CA0-E745-94B4-4344D2E8D57B}" type="slidenum">
              <a:rPr lang="en-US" altLang="en-US" sz="1600">
                <a:latin typeface="Times New Roman" charset="0"/>
              </a:rPr>
              <a:pPr eaLnBrk="1" hangingPunct="1">
                <a:spcBef>
                  <a:spcPct val="0"/>
                </a:spcBef>
                <a:buClrTx/>
                <a:buFontTx/>
                <a:buNone/>
                <a:defRPr/>
              </a:pPr>
              <a:t>10</a:t>
            </a:fld>
            <a:endParaRPr lang="en-US" altLang="en-US" sz="1600">
              <a:latin typeface="Times New Roman" charset="0"/>
            </a:endParaRPr>
          </a:p>
        </p:txBody>
      </p:sp>
      <p:sp>
        <p:nvSpPr>
          <p:cNvPr id="78850" name="Rectangle 2"/>
          <p:cNvSpPr>
            <a:spLocks noGrp="1" noChangeArrowheads="1"/>
          </p:cNvSpPr>
          <p:nvPr>
            <p:ph type="title"/>
          </p:nvPr>
        </p:nvSpPr>
        <p:spPr/>
        <p:txBody>
          <a:bodyPr>
            <a:normAutofit/>
          </a:bodyPr>
          <a:lstStyle/>
          <a:p>
            <a:pPr eaLnBrk="1" hangingPunct="1">
              <a:defRPr/>
            </a:pPr>
            <a:r>
              <a:rPr lang="en-US" altLang="en-US" sz="4000" b="1" dirty="0">
                <a:solidFill>
                  <a:schemeClr val="accent3"/>
                </a:solidFill>
              </a:rPr>
              <a:t>Shift</a:t>
            </a:r>
            <a:r>
              <a:rPr lang="en-US" altLang="en-US" sz="4000" dirty="0">
                <a:solidFill>
                  <a:schemeClr val="accent3"/>
                </a:solidFill>
              </a:rPr>
              <a:t> </a:t>
            </a:r>
            <a:r>
              <a:rPr lang="en-US" altLang="en-US" sz="4000" dirty="0"/>
              <a:t>and </a:t>
            </a:r>
            <a:r>
              <a:rPr lang="en-US" altLang="en-US" sz="4000" b="1" dirty="0">
                <a:solidFill>
                  <a:schemeClr val="accent3"/>
                </a:solidFill>
              </a:rPr>
              <a:t>Rotate</a:t>
            </a:r>
            <a:r>
              <a:rPr lang="en-US" altLang="en-US" sz="4000" dirty="0"/>
              <a:t> Instructions</a:t>
            </a:r>
          </a:p>
        </p:txBody>
      </p:sp>
      <p:sp>
        <p:nvSpPr>
          <p:cNvPr id="5125" name="Rectangle 3"/>
          <p:cNvSpPr>
            <a:spLocks noGrp="1" noChangeArrowheads="1"/>
          </p:cNvSpPr>
          <p:nvPr>
            <p:ph type="body" idx="1"/>
          </p:nvPr>
        </p:nvSpPr>
        <p:spPr>
          <a:xfrm>
            <a:off x="1382843" y="1969957"/>
            <a:ext cx="6400800" cy="3657600"/>
          </a:xfrm>
        </p:spPr>
        <p:txBody>
          <a:bodyPr/>
          <a:lstStyle/>
          <a:p>
            <a:pPr eaLnBrk="1" hangingPunct="1">
              <a:buFont typeface="Arial" charset="0"/>
              <a:buChar char="•"/>
              <a:defRPr/>
            </a:pPr>
            <a:r>
              <a:rPr lang="en-US" altLang="en-US" dirty="0"/>
              <a:t> Logical vs Arithmetic Shifts</a:t>
            </a:r>
          </a:p>
          <a:p>
            <a:pPr eaLnBrk="1" hangingPunct="1">
              <a:buFont typeface="Arial" charset="0"/>
              <a:buChar char="•"/>
              <a:defRPr/>
            </a:pPr>
            <a:r>
              <a:rPr lang="en-US" altLang="en-US" b="1" dirty="0"/>
              <a:t> SHL Instruction </a:t>
            </a:r>
          </a:p>
          <a:p>
            <a:pPr eaLnBrk="1" hangingPunct="1">
              <a:buFont typeface="Arial" charset="0"/>
              <a:buChar char="•"/>
              <a:defRPr/>
            </a:pPr>
            <a:r>
              <a:rPr lang="en-US" altLang="en-US" dirty="0"/>
              <a:t> SHR Instruction </a:t>
            </a:r>
          </a:p>
          <a:p>
            <a:pPr eaLnBrk="1" hangingPunct="1">
              <a:buFont typeface="Arial" charset="0"/>
              <a:buChar char="•"/>
              <a:defRPr/>
            </a:pPr>
            <a:r>
              <a:rPr lang="en-US" altLang="en-US" dirty="0"/>
              <a:t> SAL and SAR Instructions </a:t>
            </a:r>
          </a:p>
          <a:p>
            <a:pPr eaLnBrk="1" hangingPunct="1">
              <a:buFont typeface="Arial" charset="0"/>
              <a:buChar char="•"/>
              <a:defRPr/>
            </a:pPr>
            <a:r>
              <a:rPr lang="en-US" altLang="en-US" dirty="0"/>
              <a:t> ROL Instruction </a:t>
            </a:r>
          </a:p>
          <a:p>
            <a:pPr eaLnBrk="1" hangingPunct="1">
              <a:buFont typeface="Arial" charset="0"/>
              <a:buChar char="•"/>
              <a:defRPr/>
            </a:pPr>
            <a:r>
              <a:rPr lang="en-US" altLang="en-US" dirty="0"/>
              <a:t> ROR Instruction </a:t>
            </a:r>
          </a:p>
          <a:p>
            <a:pPr eaLnBrk="1" hangingPunct="1">
              <a:buFont typeface="Arial" charset="0"/>
              <a:buChar char="•"/>
              <a:defRPr/>
            </a:pPr>
            <a:r>
              <a:rPr lang="en-US" altLang="en-US" dirty="0"/>
              <a:t> RCL and RCR Instructions </a:t>
            </a:r>
          </a:p>
          <a:p>
            <a:pPr eaLnBrk="1" hangingPunct="1">
              <a:buFont typeface="Arial" charset="0"/>
              <a:buChar char="•"/>
              <a:defRPr/>
            </a:pPr>
            <a:r>
              <a:rPr lang="en-US" altLang="en-US" dirty="0"/>
              <a:t> SHLD/SHRD Instructions</a:t>
            </a:r>
          </a:p>
        </p:txBody>
      </p:sp>
    </p:spTree>
    <p:extLst>
      <p:ext uri="{BB962C8B-B14F-4D97-AF65-F5344CB8AC3E}">
        <p14:creationId xmlns:p14="http://schemas.microsoft.com/office/powerpoint/2010/main" val="1858813938"/>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111065</TotalTime>
  <Words>3277</Words>
  <Application>Microsoft Macintosh PowerPoint</Application>
  <PresentationFormat>Widescreen</PresentationFormat>
  <Paragraphs>464</Paragraphs>
  <Slides>55</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Calibri Light</vt:lpstr>
      <vt:lpstr>Courier New</vt:lpstr>
      <vt:lpstr>Helvetica</vt:lpstr>
      <vt:lpstr>Times New Roman</vt:lpstr>
      <vt:lpstr>Wingdings</vt:lpstr>
      <vt:lpstr>Retrospect</vt:lpstr>
      <vt:lpstr>VISIO</vt:lpstr>
      <vt:lpstr>CSC 3210 Computer Organization and Programming</vt:lpstr>
      <vt:lpstr>Outline</vt:lpstr>
      <vt:lpstr>Shift and Rotate Instructions</vt:lpstr>
      <vt:lpstr>Shift and Rotate Instructions</vt:lpstr>
      <vt:lpstr>Logical Shift</vt:lpstr>
      <vt:lpstr>Arithmetic Shift</vt:lpstr>
      <vt:lpstr>PowerPoint Presentation</vt:lpstr>
      <vt:lpstr>PowerPoint Presentation</vt:lpstr>
      <vt:lpstr>Shift and Rotate Instructions</vt:lpstr>
      <vt:lpstr>SHL Instruction</vt:lpstr>
      <vt:lpstr>PowerPoint Presentation</vt:lpstr>
      <vt:lpstr>SHL Instruction</vt:lpstr>
      <vt:lpstr>SHL Instruction</vt:lpstr>
      <vt:lpstr>SHL Instruction</vt:lpstr>
      <vt:lpstr>Shift and Rotate Instructions</vt:lpstr>
      <vt:lpstr>SHR Instruction</vt:lpstr>
      <vt:lpstr>SHR Instruction</vt:lpstr>
      <vt:lpstr>SHR Instruction</vt:lpstr>
      <vt:lpstr>Shift and Rotate Instructions</vt:lpstr>
      <vt:lpstr>SAL Instruction</vt:lpstr>
      <vt:lpstr>SAR Instruction</vt:lpstr>
      <vt:lpstr>SAR Instruction</vt:lpstr>
      <vt:lpstr>Application</vt:lpstr>
      <vt:lpstr>Shift and Rotate Instructions</vt:lpstr>
      <vt:lpstr>ROL Instruction</vt:lpstr>
      <vt:lpstr>PowerPoint Presentation</vt:lpstr>
      <vt:lpstr>ROL Instruction</vt:lpstr>
      <vt:lpstr>ROL Instruction</vt:lpstr>
      <vt:lpstr>ROL Instruction</vt:lpstr>
      <vt:lpstr>Shift and Rotate Instructions</vt:lpstr>
      <vt:lpstr>ROR Instruction</vt:lpstr>
      <vt:lpstr>ROR Instruction</vt:lpstr>
      <vt:lpstr>ROR Instruction</vt:lpstr>
      <vt:lpstr>Application</vt:lpstr>
      <vt:lpstr>Shift and Rotate Instructions</vt:lpstr>
      <vt:lpstr>RCL Instruction</vt:lpstr>
      <vt:lpstr>PowerPoint Presentation</vt:lpstr>
      <vt:lpstr>RCR Instruction</vt:lpstr>
      <vt:lpstr>Application</vt:lpstr>
      <vt:lpstr>Shift and Rotate Instructions</vt:lpstr>
      <vt:lpstr>Outline</vt:lpstr>
      <vt:lpstr>Multiplication and Division Instructions</vt:lpstr>
      <vt:lpstr>MUL Instruction</vt:lpstr>
      <vt:lpstr>PowerPoint Presentation</vt:lpstr>
      <vt:lpstr>MUL Instruction</vt:lpstr>
      <vt:lpstr>MUL Instruction</vt:lpstr>
      <vt:lpstr>MUL: Example1</vt:lpstr>
      <vt:lpstr>MUL: Example2</vt:lpstr>
      <vt:lpstr>MUL: Example3</vt:lpstr>
      <vt:lpstr>MUL: Example4</vt:lpstr>
      <vt:lpstr>Multiplication and Division Instructions</vt:lpstr>
      <vt:lpstr>IMUL Instruction</vt:lpstr>
      <vt:lpstr>IMUL Instruction</vt:lpstr>
      <vt:lpstr>IMUL Instruction</vt:lpstr>
      <vt:lpstr>IMUL Instruction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3210 Computer Organization and Programming</dc:title>
  <dc:creator>Mussa,Awad</dc:creator>
  <cp:lastModifiedBy>Microsoft Office User</cp:lastModifiedBy>
  <cp:revision>2800</cp:revision>
  <cp:lastPrinted>2017-10-26T02:58:34Z</cp:lastPrinted>
  <dcterms:created xsi:type="dcterms:W3CDTF">2016-08-11T20:34:21Z</dcterms:created>
  <dcterms:modified xsi:type="dcterms:W3CDTF">2022-03-29T14:49:43Z</dcterms:modified>
</cp:coreProperties>
</file>