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8D56E-4FCA-4B9A-9A37-0613863BCB9C}">
  <a:tblStyle styleId="{7B58D56E-4FCA-4B9A-9A37-0613863BCB9C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print a floating point number  with only 2 digits after decimal point?</a:t>
            </a:r>
            <a:endParaRPr/>
          </a:p>
        </p:txBody>
      </p:sp>
      <p:sp>
        <p:nvSpPr>
          <p:cNvPr id="265" name="Google Shape;265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number of digits after decimal point.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a number with three decimal places (three digits behind decimal point)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significand part.</a:t>
            </a:r>
            <a:endParaRPr/>
          </a:p>
        </p:txBody>
      </p:sp>
      <p:sp>
        <p:nvSpPr>
          <p:cNvPr id="284" name="Google Shape;284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students how to enter a fraction in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2/5  : 2 is numerator , 5 is denominator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Two-fifths or two over five</a:t>
            </a:r>
            <a:endParaRPr/>
          </a:p>
        </p:txBody>
      </p:sp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operators: two operands</a:t>
            </a:r>
            <a:endParaRPr/>
          </a:p>
        </p:txBody>
      </p:sp>
      <p:sp>
        <p:nvSpPr>
          <p:cNvPr id="369" name="Google Shape;369;p2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is an integer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i%3==2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1 2 3 4 5 6 7 8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the array from the first element, print out three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consecutive</a:t>
            </a:r>
            <a:r>
              <a:rPr lang="en-US"/>
              <a:t> elements in each single 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  a[8]={1,2,3,4,5,6,7,8};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 i=0;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for(i=0; i&lt;n; i++ 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char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if(i%3==2 || i==(n-1))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c = ‘ 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c = ’\n’;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printf(“%6d    %c”, 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78" name="Google Shape;378;p2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Unary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Z=~x  changes to 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Assume one byte, x : 00000001  y: 00000010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Box. drop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&lt;&lt; 1: shift each bit one position to the left ,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trailing zero’s </a:t>
            </a:r>
            <a:r>
              <a:rPr lang="en-US"/>
              <a:t>are filled with 0s.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1: shift each bit one position to the right, the beginning zero’s are filled with 1s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left operands value is moved left by the number of bits specified by the right operand.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~: flip each bit, change 1 to 0, and 0 to 1</a:t>
            </a:r>
            <a:endParaRPr/>
          </a:p>
        </p:txBody>
      </p:sp>
      <p:sp>
        <p:nvSpPr>
          <p:cNvPr id="387" name="Google Shape;387;p2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 time is the duration between allocation and deallocation.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error?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static int count=1;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count++;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final value in count?   1 or 0?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table, covert   fahrenheit to celsius from 0 in steps of 20 degrees in Fahrenheit.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5/9 = 0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%d, %3d, %6d etc for formatting integers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\n newline 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\t 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 is more precise.</a:t>
            </a:r>
            <a:endParaRPr/>
          </a:p>
        </p:txBody>
      </p:sp>
      <p:sp>
        <p:nvSpPr>
          <p:cNvPr id="463" name="Google Shape;463;p3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for loop and remove those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I may want different steps and let the fahrenheit starts from -20?</a:t>
            </a:r>
            <a:endParaRPr/>
          </a:p>
        </p:txBody>
      </p:sp>
      <p:sp>
        <p:nvSpPr>
          <p:cNvPr id="474" name="Google Shape;474;p3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 files. But no codes for reading and writing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c = getchar out of while loop.</a:t>
            </a:r>
            <a:endParaRPr/>
          </a:p>
        </p:txBody>
      </p:sp>
      <p:sp>
        <p:nvSpPr>
          <p:cNvPr id="501" name="Google Shape;501;p3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Int:  a lot of characters in file, and the number of character may exceed the limit an integer type variable can represent.</a:t>
            </a:r>
            <a:endParaRPr/>
          </a:p>
        </p:txBody>
      </p:sp>
      <p:sp>
        <p:nvSpPr>
          <p:cNvPr id="512" name="Google Shape;512;p3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is used to represent the end of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also use EOF.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 and read a non whitespace character means read a 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At begging, the state is out, not reading a word.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 the middle, each time when a new white space is found, the state should be in the out; when a non-white space is found, the state is in.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When the state is changed from OUT to IN, a new word is found, the counter of words should be increased by 1.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3" name="Google Shape;533;p4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Note: _ represents a single space in this slide for 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Note: _ represents a single space in this slide for 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Note: _ represents a single space in this slide for 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Note: _ represents a single space in this slide for 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spcBef>
                <a:spcPts val="440"/>
              </a:spcBef>
              <a:spcAft>
                <a:spcPts val="0"/>
              </a:spcAft>
              <a:buSzPts val="1540"/>
              <a:buChar char="🞆"/>
              <a:defRPr sz="2200"/>
            </a:lvl4pPr>
            <a:lvl5pPr indent="-355600" lvl="4" marL="2286000" algn="just"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br>
              <a:rPr lang="en-US"/>
            </a:br>
            <a:r>
              <a:rPr lang="en-US"/>
              <a:t>C Basics – Part 3/3</a:t>
            </a:r>
            <a:endParaRPr/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58" name="Google Shape;258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%[-]m</a:t>
            </a:r>
            <a:r>
              <a:rPr b="1" lang="en-US" sz="39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.p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X</a:t>
            </a:r>
            <a:endParaRPr b="1" sz="3900">
              <a:latin typeface="Courier"/>
              <a:ea typeface="Courier"/>
              <a:cs typeface="Courier"/>
              <a:sym typeface="Courier"/>
            </a:endParaRPr>
          </a:p>
          <a:p>
            <a:pPr indent="-274320" lvl="0" marL="274320" rtl="0" algn="just">
              <a:spcBef>
                <a:spcPts val="720"/>
              </a:spcBef>
              <a:spcAft>
                <a:spcPts val="0"/>
              </a:spcAft>
              <a:buSzPts val="3060"/>
              <a:buChar char="⚫"/>
            </a:pP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3300"/>
              <a:t> : Matches a decimal point.</a:t>
            </a:r>
            <a:endParaRPr/>
          </a:p>
          <a:p>
            <a:pPr indent="-274320" lvl="0" marL="274320" rtl="0" algn="just">
              <a:spcBef>
                <a:spcPts val="660"/>
              </a:spcBef>
              <a:spcAft>
                <a:spcPts val="0"/>
              </a:spcAft>
              <a:buSzPts val="2805"/>
              <a:buChar char="⚫"/>
            </a:pPr>
            <a:r>
              <a:rPr b="1" lang="en-US" sz="3300"/>
              <a:t>p</a:t>
            </a:r>
            <a:r>
              <a:rPr lang="en-US" sz="3300"/>
              <a:t>: Precision. Depends on data type.</a:t>
            </a:r>
            <a:endParaRPr/>
          </a:p>
          <a:p>
            <a:pPr indent="-117792" lvl="0" marL="274320" rtl="0" algn="just">
              <a:spcBef>
                <a:spcPts val="580"/>
              </a:spcBef>
              <a:spcAft>
                <a:spcPts val="0"/>
              </a:spcAft>
              <a:buSzPts val="2465"/>
              <a:buNone/>
            </a:pPr>
            <a:r>
              <a:t/>
            </a:r>
            <a:endParaRPr sz="2900"/>
          </a:p>
          <a:p>
            <a:pPr indent="-158750" lvl="1" marL="548640" rtl="0" algn="just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</p:txBody>
      </p:sp>
      <p:graphicFrame>
        <p:nvGraphicFramePr>
          <p:cNvPr id="261" name="Google Shape;261;p22"/>
          <p:cNvGraphicFramePr/>
          <p:nvPr/>
        </p:nvGraphicFramePr>
        <p:xfrm>
          <a:off x="284988" y="3620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{7B58D56E-4FCA-4B9A-9A37-0613863BCB9C}</a:tableStyleId>
              </a:tblPr>
              <a:tblGrid>
                <a:gridCol w="1521900"/>
                <a:gridCol w="6242475"/>
                <a:gridCol w="866050"/>
              </a:tblGrid>
              <a:tr h="37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Data</a:t>
                      </a:r>
                      <a:r>
                        <a:rPr lang="en-US" sz="1600"/>
                        <a:t> type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Meaning of  “precision”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Default 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Minimum number of digits. 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converted value will be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padded with zeros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if necessary. 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Floating point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Number of fractional digits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after the decimal point.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converted value will be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rounded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if necessary.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Maximum number of characters.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If the string is too long, it will be truncated.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68" name="Google Shape;268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%[-]m</a:t>
            </a:r>
            <a:r>
              <a:rPr b="1" lang="en-US" sz="39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.p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X</a:t>
            </a:r>
            <a:endParaRPr b="1" sz="3900">
              <a:latin typeface="Courier"/>
              <a:ea typeface="Courier"/>
              <a:cs typeface="Courier"/>
              <a:sym typeface="Courier"/>
            </a:endParaRPr>
          </a:p>
          <a:p>
            <a:pPr indent="-274320" lvl="0" marL="274320" rtl="0" algn="just">
              <a:spcBef>
                <a:spcPts val="720"/>
              </a:spcBef>
              <a:spcAft>
                <a:spcPts val="0"/>
              </a:spcAft>
              <a:buSzPts val="3060"/>
              <a:buChar char="⚫"/>
            </a:pP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3300"/>
              <a:t> : Matches a decimal point.</a:t>
            </a:r>
            <a:endParaRPr/>
          </a:p>
          <a:p>
            <a:pPr indent="-274320" lvl="0" marL="274320" rtl="0" algn="just">
              <a:spcBef>
                <a:spcPts val="660"/>
              </a:spcBef>
              <a:spcAft>
                <a:spcPts val="0"/>
              </a:spcAft>
              <a:buSzPts val="2805"/>
              <a:buChar char="⚫"/>
            </a:pPr>
            <a:r>
              <a:rPr b="1" lang="en-US" sz="3300"/>
              <a:t>p</a:t>
            </a:r>
            <a:r>
              <a:rPr lang="en-US" sz="3300"/>
              <a:t>: Precision. Depends on data type.</a:t>
            </a:r>
            <a:endParaRPr/>
          </a:p>
          <a:p>
            <a:pPr indent="-117792" lvl="0" marL="274320" rtl="0" algn="just">
              <a:spcBef>
                <a:spcPts val="580"/>
              </a:spcBef>
              <a:spcAft>
                <a:spcPts val="0"/>
              </a:spcAft>
              <a:buSzPts val="2465"/>
              <a:buNone/>
            </a:pPr>
            <a:r>
              <a:t/>
            </a:r>
            <a:endParaRPr sz="2900"/>
          </a:p>
          <a:p>
            <a:pPr indent="-158750" lvl="1" marL="548640" rtl="0" algn="just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</p:txBody>
      </p:sp>
      <p:graphicFrame>
        <p:nvGraphicFramePr>
          <p:cNvPr id="271" name="Google Shape;271;p23"/>
          <p:cNvGraphicFramePr/>
          <p:nvPr/>
        </p:nvGraphicFramePr>
        <p:xfrm>
          <a:off x="1734312" y="4281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{7B58D56E-4FCA-4B9A-9A37-0613863BCB9C}</a:tableStyleId>
              </a:tblPr>
              <a:tblGrid>
                <a:gridCol w="2714250"/>
                <a:gridCol w="2714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(“%.5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x)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00123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(“%8.2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lf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e)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⌷⌷⌷⌷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3.14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(“%.2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lf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e)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3.14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(“%5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“abc”)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⌷⌷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abc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2" name="Google Shape;272;p23"/>
          <p:cNvSpPr/>
          <p:nvPr/>
        </p:nvSpPr>
        <p:spPr>
          <a:xfrm>
            <a:off x="2013771" y="3669268"/>
            <a:ext cx="4182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x=123;   double e=3.1415;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Program: Using printf to Format Numbers</a:t>
            </a:r>
            <a:endParaRPr/>
          </a:p>
        </p:txBody>
      </p:sp>
      <p:sp>
        <p:nvSpPr>
          <p:cNvPr id="278" name="Google Shape;278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tprintf.c</a:t>
            </a:r>
            <a:r>
              <a:rPr lang="en-US"/>
              <a:t> program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to display integers and floating-point numbers in various formats.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tprintf.c</a:t>
            </a:r>
            <a:endParaRPr/>
          </a:p>
        </p:txBody>
      </p:sp>
      <p:sp>
        <p:nvSpPr>
          <p:cNvPr id="287" name="Google Shape;287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 sz="2900">
                <a:latin typeface="Courier"/>
                <a:ea typeface="Courier"/>
                <a:cs typeface="Courier"/>
                <a:sym typeface="Courier"/>
              </a:rPr>
              <a:t>/*Prints int and float values in various formats */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#include &lt;stdio.h&gt;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int main(void)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int i;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float x;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i = 40;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x = 839.21f;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printf("|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%d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5d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-5d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5.3d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|\n", i, i, i, i);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printf("|%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10.3f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10.3e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|%</a:t>
            </a:r>
            <a:r>
              <a:rPr lang="en-US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10.0f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|\n", x, x, x);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  return 0;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-123190" lvl="0" marL="274320" rtl="0" algn="just">
              <a:spcBef>
                <a:spcPts val="56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4000"/>
          </a:p>
        </p:txBody>
      </p:sp>
      <p:sp>
        <p:nvSpPr>
          <p:cNvPr id="290" name="Google Shape;290;p25"/>
          <p:cNvSpPr/>
          <p:nvPr/>
        </p:nvSpPr>
        <p:spPr>
          <a:xfrm>
            <a:off x="1444752" y="5294937"/>
            <a:ext cx="7391400" cy="1110047"/>
          </a:xfrm>
          <a:prstGeom prst="rect">
            <a:avLst/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40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⌷⌷⌷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40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40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⌷⌷⌷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⌷⌷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040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⌷⌷⌷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839.210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b="1"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⌷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8.392e+02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⌷⌷⌷⌷⌷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839</a:t>
            </a:r>
            <a:r>
              <a:rPr lang="en-US" sz="18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|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Escape Sequence</a:t>
            </a:r>
            <a:endParaRPr/>
          </a:p>
        </p:txBody>
      </p:sp>
      <p:sp>
        <p:nvSpPr>
          <p:cNvPr id="296" name="Google Shape;296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b="1" lang="en-US"/>
              <a:t>Escape sequences </a:t>
            </a:r>
            <a:r>
              <a:rPr lang="en-US"/>
              <a:t>enable strings to contain nonprinting (control) characters and characters that have a special meaning (such as ").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A partial list of escape sequences: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Alert (bell)		\a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Backspace		\b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New line		\n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Horizontal tab		\t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A backslash		\\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A double quotes	\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”</a:t>
            </a:r>
            <a:endParaRPr/>
          </a:p>
          <a:p>
            <a:pPr indent="-114554" lvl="0" marL="27432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scanf Function</a:t>
            </a:r>
            <a:endParaRPr/>
          </a:p>
        </p:txBody>
      </p:sp>
      <p:sp>
        <p:nvSpPr>
          <p:cNvPr id="305" name="Google Shape;305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In many cases,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format string will contain only conversion specifications: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int i, j;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float x, y;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scanf("%d%d%f%f", &amp;i, &amp;j, &amp;x, &amp;y);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Sample input: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1 -20 .3 -4.0e3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scanf</a:t>
            </a:r>
            <a:r>
              <a:rPr lang="en-US"/>
              <a:t> will assign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1, –20, 0.3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–4000.0</a:t>
            </a:r>
            <a:r>
              <a:rPr lang="en-US"/>
              <a:t>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/>
              <a:t>, respectively.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scanf Function</a:t>
            </a:r>
            <a:endParaRPr/>
          </a:p>
        </p:txBody>
      </p:sp>
      <p:sp>
        <p:nvSpPr>
          <p:cNvPr id="313" name="Google Shape;313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Note1: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/>
              <a:t> is usually (but not always) required.</a:t>
            </a:r>
            <a:endParaRPr/>
          </a:p>
          <a:p>
            <a:pPr indent="-228600" lvl="2" marL="548640" rtl="0" algn="just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⚫"/>
            </a:pPr>
            <a:r>
              <a:rPr lang="en-US" sz="2800">
                <a:solidFill>
                  <a:schemeClr val="dk2"/>
                </a:solidFill>
              </a:rPr>
              <a:t>No compiling errors if no &amp; before variable name, but may generate unexpected output.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Note2:The number of conversion specifications should </a:t>
            </a:r>
            <a:r>
              <a:rPr b="1" lang="en-US"/>
              <a:t>match</a:t>
            </a:r>
            <a:r>
              <a:rPr lang="en-US"/>
              <a:t> the number of input variables.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No compiling errors if not match, but may generate unexpected output.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How </a:t>
            </a:r>
            <a:r>
              <a:rPr b="1" lang="en-US"/>
              <a:t>scanf</a:t>
            </a:r>
            <a:r>
              <a:rPr lang="en-US"/>
              <a:t> work?</a:t>
            </a:r>
            <a:endParaRPr/>
          </a:p>
        </p:txBody>
      </p:sp>
      <p:sp>
        <p:nvSpPr>
          <p:cNvPr id="321" name="Google Shape;321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tries to </a:t>
            </a:r>
            <a:r>
              <a:rPr b="1" lang="en-US"/>
              <a:t>match groups of input characters </a:t>
            </a:r>
            <a:r>
              <a:rPr lang="en-US"/>
              <a:t>with conversion specifications in the format string.</a:t>
            </a:r>
            <a:endParaRPr/>
          </a:p>
          <a:p>
            <a:pPr indent="-127508" lvl="0" marL="274320" rtl="0" algn="just">
              <a:spcBef>
                <a:spcPts val="5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5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For each conversion specification,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tries to locate an item of the appropriate type in the input data, </a:t>
            </a:r>
            <a:r>
              <a:rPr b="1" lang="en-US"/>
              <a:t>skipping blank space if necessary</a:t>
            </a:r>
            <a:r>
              <a:rPr lang="en-US"/>
              <a:t>.</a:t>
            </a:r>
            <a:endParaRPr/>
          </a:p>
          <a:p>
            <a:pPr indent="-127508" lvl="0" marL="274320" rtl="0" algn="just">
              <a:spcBef>
                <a:spcPts val="5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5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then reads the item, </a:t>
            </a:r>
            <a:r>
              <a:rPr b="1" lang="en-US"/>
              <a:t>stopping</a:t>
            </a:r>
            <a:r>
              <a:rPr lang="en-US"/>
              <a:t> when it reaches a character that can’t belong to the item.</a:t>
            </a:r>
            <a:endParaRPr/>
          </a:p>
          <a:p>
            <a:pPr indent="-274320" lvl="1" marL="548640" rtl="0" algn="just">
              <a:spcBef>
                <a:spcPts val="476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If the item was read successfully,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continues processing the rest of the format string.</a:t>
            </a:r>
            <a:endParaRPr/>
          </a:p>
          <a:p>
            <a:pPr indent="-274320" lvl="1" marL="548640" rtl="0" algn="just">
              <a:spcBef>
                <a:spcPts val="476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If not,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returns immediately.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How </a:t>
            </a:r>
            <a:r>
              <a:rPr b="1" lang="en-US"/>
              <a:t>scanf</a:t>
            </a:r>
            <a:r>
              <a:rPr lang="en-US"/>
              <a:t> work?</a:t>
            </a:r>
            <a:endParaRPr/>
          </a:p>
        </p:txBody>
      </p:sp>
      <p:sp>
        <p:nvSpPr>
          <p:cNvPr id="329" name="Google Shape;329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/>
              <a:t>White-space characters: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As it searches for a number,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2400"/>
              <a:t> ignores </a:t>
            </a:r>
            <a:r>
              <a:rPr b="1" i="1" lang="en-US" sz="2400"/>
              <a:t>white-space characters </a:t>
            </a:r>
            <a:r>
              <a:rPr lang="en-US" sz="2400"/>
              <a:t>(space, horizontal and vertical tab, form-feed, and new-line).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688848" y="3269686"/>
            <a:ext cx="8074152" cy="3131114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scanf("%d%d%f%f", &amp;i, &amp;j, &amp;x, &amp;y);</a:t>
            </a:r>
            <a:endParaRPr/>
          </a:p>
          <a:p>
            <a:pPr indent="-274320" lvl="1" marL="548640" marR="0" rtl="0" algn="just">
              <a:spcBef>
                <a:spcPts val="400"/>
              </a:spcBef>
              <a:spcAft>
                <a:spcPts val="0"/>
              </a:spcAft>
              <a:buClr>
                <a:srgbClr val="CCB400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The numbers can be on one line or spread over several lines: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-20   .3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-4.0e3</a:t>
            </a:r>
            <a:endParaRPr/>
          </a:p>
          <a:p>
            <a:pPr indent="-274320" lvl="1" marL="548640" marR="0" rtl="0" algn="just">
              <a:spcBef>
                <a:spcPts val="400"/>
              </a:spcBef>
              <a:spcAft>
                <a:spcPts val="0"/>
              </a:spcAft>
              <a:buClr>
                <a:srgbClr val="CCB400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rgbClr val="646B86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 sees a stream of characters (</a:t>
            </a:r>
            <a:r>
              <a:rPr b="0" i="0" lang="en-US" sz="2000" u="none" cap="none" strike="noStrike">
                <a:solidFill>
                  <a:srgbClr val="646B86"/>
                </a:solidFill>
                <a:latin typeface="Courier New"/>
                <a:ea typeface="Courier New"/>
                <a:cs typeface="Courier New"/>
                <a:sym typeface="Courier New"/>
              </a:rPr>
              <a:t>¤</a:t>
            </a:r>
            <a:r>
              <a:rPr b="0" i="0" lang="en-US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 represents new-line):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␣␣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1¤-20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␣␣␣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.3¤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␣␣␣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-4.0e3¤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rrr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rr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ssss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rrrrrr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skipped;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read)</a:t>
            </a:r>
            <a:endParaRPr/>
          </a:p>
          <a:p>
            <a:pPr indent="-274320" lvl="1" marL="548640" marR="0" rtl="0" algn="just">
              <a:spcBef>
                <a:spcPts val="400"/>
              </a:spcBef>
              <a:spcAft>
                <a:spcPts val="0"/>
              </a:spcAft>
              <a:buClr>
                <a:srgbClr val="CCB400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rgbClr val="646B86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0" i="0" lang="en-US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 “peeks” at the final new-line without reading it.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How </a:t>
            </a:r>
            <a:r>
              <a:rPr b="1" lang="en-US"/>
              <a:t>scanf</a:t>
            </a:r>
            <a:r>
              <a:rPr lang="en-US"/>
              <a:t> work?</a:t>
            </a:r>
            <a:endParaRPr/>
          </a:p>
        </p:txBody>
      </p:sp>
      <p:sp>
        <p:nvSpPr>
          <p:cNvPr id="338" name="Google Shape;338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b="1" i="1" lang="en-US" sz="2800"/>
              <a:t>Other characters</a:t>
            </a:r>
            <a:endParaRPr sz="2800"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when it encounters a </a:t>
            </a:r>
            <a:r>
              <a:rPr b="1" lang="en-US" sz="2400"/>
              <a:t>non-white-space</a:t>
            </a:r>
            <a:r>
              <a:rPr lang="en-US" sz="2400"/>
              <a:t> character in a format string, 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2400"/>
              <a:t> compares it with the next input character. 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If the two characters match, 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2400"/>
              <a:t> discards the input character and continues processing the format string.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Otherwise, </a:t>
            </a:r>
            <a:r>
              <a:rPr b="1" i="1" lang="en-US" sz="240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2400"/>
              <a:t> puts the offending character back into the input, then aborts without further processing.</a:t>
            </a:r>
            <a:endParaRPr/>
          </a:p>
          <a:p>
            <a:pPr indent="-80010" lvl="0" marL="274320" rtl="0" algn="just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/>
          </a:p>
        </p:txBody>
      </p:sp>
      <p:sp>
        <p:nvSpPr>
          <p:cNvPr id="341" name="Google Shape;341;p31"/>
          <p:cNvSpPr/>
          <p:nvPr/>
        </p:nvSpPr>
        <p:spPr>
          <a:xfrm>
            <a:off x="533400" y="4908840"/>
            <a:ext cx="8302752" cy="121264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%d/%d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match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␣5/␣96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but not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␣5␣/␣96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%d␣/%d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match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␣5␣/␣96 </a:t>
            </a:r>
            <a:endParaRPr b="1" sz="2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will be covered?</a:t>
            </a:r>
            <a:endParaRPr/>
          </a:p>
        </p:txBody>
      </p:sp>
      <p:sp>
        <p:nvSpPr>
          <p:cNvPr id="175" name="Google Shape;175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Formatted Input/output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Expressions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Bitwise Operations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Conditional Expressions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Control 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How </a:t>
            </a:r>
            <a:r>
              <a:rPr b="1" lang="en-US"/>
              <a:t>scanf</a:t>
            </a:r>
            <a:r>
              <a:rPr lang="en-US"/>
              <a:t> work?</a:t>
            </a:r>
            <a:endParaRPr/>
          </a:p>
        </p:txBody>
      </p:sp>
      <p:sp>
        <p:nvSpPr>
          <p:cNvPr id="347" name="Google Shape;347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Sample input: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1-20.3-4.0e3¤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call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is the same as before: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scanf("%d%d%f%f", &amp;i, &amp;j, &amp;x, &amp;y);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Here’s how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would process the new input: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/>
              <a:t>. Stores 1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/>
              <a:t>. Stores –20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lang="en-US"/>
              <a:t>. Stores 0.3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. 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lang="en-US"/>
              <a:t>. Stores –4.0 × 10</a:t>
            </a:r>
            <a:r>
              <a:rPr baseline="30000" lang="en-US"/>
              <a:t>3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/>
              <a:t>.</a:t>
            </a:r>
            <a:endParaRPr b="1" i="1"/>
          </a:p>
          <a:p>
            <a:pPr indent="-114554" lvl="0" marL="27432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Program: Adding Fractions</a:t>
            </a:r>
            <a:endParaRPr/>
          </a:p>
        </p:txBody>
      </p:sp>
      <p:sp>
        <p:nvSpPr>
          <p:cNvPr id="355" name="Google Shape;355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6" name="Google Shape;356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addfrac.c</a:t>
            </a:r>
            <a:r>
              <a:rPr lang="en-US"/>
              <a:t> program prompts the user to enter two fractions and then displays their sum.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Sample program output: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Enter first fraction: </a:t>
            </a:r>
            <a:r>
              <a:rPr lang="en-US" sz="2800" u="sng">
                <a:latin typeface="Courier New"/>
                <a:ea typeface="Courier New"/>
                <a:cs typeface="Courier New"/>
                <a:sym typeface="Courier New"/>
              </a:rPr>
              <a:t>5/6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Enter second fraction: </a:t>
            </a:r>
            <a:r>
              <a:rPr lang="en-US" sz="2800" u="sng">
                <a:latin typeface="Courier New"/>
                <a:ea typeface="Courier New"/>
                <a:cs typeface="Courier New"/>
                <a:sym typeface="Courier New"/>
              </a:rPr>
              <a:t>3/4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The sum is 38/24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addfrac.c</a:t>
            </a:r>
            <a:endParaRPr/>
          </a:p>
        </p:txBody>
      </p:sp>
      <p:sp>
        <p:nvSpPr>
          <p:cNvPr id="363" name="Google Shape;363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301752" y="12954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/* Adds two fractions */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Font typeface="Georgia"/>
              <a:buNone/>
            </a:pPr>
            <a:r>
              <a:t/>
            </a:r>
            <a:endParaRPr sz="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0"/>
              <a:buFont typeface="Georgia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int num1, denom1, num2, denom2;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int result_num, result_denom;</a:t>
            </a:r>
            <a:endParaRPr/>
          </a:p>
          <a:p>
            <a:pPr indent="-174466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printf("Enter first fraction: ");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b="1"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&amp;num1, &amp;denom1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printf("Enter second fraction: ");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b="1"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&amp;num2, &amp;denom2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result_num = num1 * denom2 + num2 *denom1;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result_denom = denom1 * denom2;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("The sum is </a:t>
            </a: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%d/%d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\n",</a:t>
            </a:r>
            <a:r>
              <a:rPr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result_num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result_denom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174466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73"/>
              <a:buFont typeface="Courier New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74466" lvl="0" marL="274320" rtl="0" algn="just">
              <a:spcBef>
                <a:spcPts val="37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372" name="Google Shape;372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Arithmetic operator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Relational operator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&gt;=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!=, ==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Note: In Java, they return values FALSE and TRUE</a:t>
            </a:r>
            <a:endParaRPr/>
          </a:p>
          <a:p>
            <a:pPr indent="-274319" lvl="1" marL="548640" rtl="0" algn="l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 C, they return values 0 and 1</a:t>
            </a:r>
            <a:endParaRPr/>
          </a:p>
          <a:p>
            <a:pPr indent="-228600" lvl="2" marL="822960" rtl="0" algn="l"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means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false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a </a:t>
            </a: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non-zero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values including 1 means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true</a:t>
            </a:r>
            <a:endParaRPr/>
          </a:p>
          <a:p>
            <a:pPr indent="-228600" lvl="2" marL="822960" rtl="0" algn="l"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E.g. any value below can represent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true</a:t>
            </a:r>
            <a:endParaRPr/>
          </a:p>
          <a:p>
            <a:pPr indent="-228600" lvl="2" marL="822960" rtl="0" algn="l"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1.1, -0.5, 1, 10, 3.1415926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381" name="Google Shape;381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Conditioner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operator: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? followed by :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 expr1? expr2:expr3;   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if expr1 is </a:t>
            </a:r>
            <a:r>
              <a:rPr b="1" lang="en-US"/>
              <a:t>true</a:t>
            </a:r>
            <a:r>
              <a:rPr lang="en-US"/>
              <a:t> then expr2 else expr3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(i=0; i&lt;n; i++)‏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printf("%6d %c”,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a[i],</a:t>
            </a:r>
            <a:r>
              <a:rPr b="1"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(i%10==9||i==(n-1))?'\n':' '</a:t>
            </a: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1" marL="274320" rtl="0" algn="just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390" name="Google Shape;390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1" name="Google Shape;391;p3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Bitwise operator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&amp;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Or </a:t>
            </a:r>
            <a:r>
              <a:rPr lang="en-US">
                <a:solidFill>
                  <a:srgbClr val="C00000"/>
                </a:solidFill>
              </a:rPr>
              <a:t>|</a:t>
            </a:r>
            <a:r>
              <a:rPr lang="en-US"/>
              <a:t>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Exclusive Or </a:t>
            </a:r>
            <a:r>
              <a:rPr lang="en-US">
                <a:solidFill>
                  <a:srgbClr val="C00000"/>
                </a:solidFill>
              </a:rPr>
              <a:t>^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Left-shift </a:t>
            </a:r>
            <a:r>
              <a:rPr lang="en-US">
                <a:solidFill>
                  <a:srgbClr val="C00000"/>
                </a:solidFill>
              </a:rPr>
              <a:t>&lt;&lt;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Right-shift</a:t>
            </a:r>
            <a:r>
              <a:rPr lang="en-US">
                <a:solidFill>
                  <a:srgbClr val="C00000"/>
                </a:solidFill>
              </a:rPr>
              <a:t> &gt;&gt;</a:t>
            </a:r>
            <a:r>
              <a:rPr lang="en-US"/>
              <a:t>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one's complement </a:t>
            </a:r>
            <a:r>
              <a:rPr lang="en-US">
                <a:solidFill>
                  <a:srgbClr val="C00000"/>
                </a:solidFill>
              </a:rPr>
              <a:t>~</a:t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4937760" y="1676400"/>
            <a:ext cx="3867912" cy="4007251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Exercise 1</a:t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Tell me the value of z ?</a:t>
            </a:r>
            <a:endParaRPr b="1" i="1" sz="2400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int x=1,y=2,z=0;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z=x&amp;y;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z=x|y;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z=x^y;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z=x&lt;&lt;1;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z=y&gt;&gt;2;</a:t>
            </a:r>
            <a:endParaRPr/>
          </a:p>
          <a:p>
            <a:pPr indent="-274320" lvl="0" marL="274320" marR="0" rtl="0" algn="just">
              <a:spcBef>
                <a:spcPts val="48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z=~x</a:t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6550152" y="2895600"/>
            <a:ext cx="1527048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? </a:t>
            </a:r>
            <a:r>
              <a:rPr b="1" lang="en-US" sz="16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Check it by your self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401" name="Google Shape;401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Assignment operators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D16349"/>
              </a:buClr>
              <a:buSzPts val="272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|=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^=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190" lvl="0" marL="27432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Other unary operators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b="1" lang="en-US" sz="2400">
                <a:solidFill>
                  <a:srgbClr val="C00000"/>
                </a:solidFill>
              </a:rPr>
              <a:t>*</a:t>
            </a:r>
            <a:r>
              <a:rPr lang="en-US" sz="2400"/>
              <a:t>		pointer dereference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b="1" lang="en-US" sz="2400">
                <a:solidFill>
                  <a:srgbClr val="C00000"/>
                </a:solidFill>
              </a:rPr>
              <a:t>&amp;</a:t>
            </a:r>
            <a:r>
              <a:rPr lang="en-US" sz="2400"/>
              <a:t>		pointer creation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b="1" lang="en-US" sz="2400">
                <a:solidFill>
                  <a:srgbClr val="C00000"/>
                </a:solidFill>
              </a:rPr>
              <a:t>sizeof</a:t>
            </a:r>
            <a:r>
              <a:rPr lang="en-US" sz="2400"/>
              <a:t>	# of bytes in operand or data type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b="1" lang="en-US" sz="2400">
                <a:solidFill>
                  <a:srgbClr val="C00000"/>
                </a:solidFill>
              </a:rPr>
              <a:t>-&gt;</a:t>
            </a:r>
            <a:r>
              <a:rPr lang="en-US" sz="2400"/>
              <a:t>		pointer dereference with field selection</a:t>
            </a:r>
            <a:endParaRPr/>
          </a:p>
          <a:p>
            <a:pPr indent="-228600" lvl="2" marL="822960" rtl="0" algn="just">
              <a:spcBef>
                <a:spcPts val="400"/>
              </a:spcBef>
              <a:spcAft>
                <a:spcPts val="0"/>
              </a:spcAft>
              <a:buSzPts val="1500"/>
              <a:buFont typeface="Georgia"/>
              <a:buNone/>
            </a:pPr>
            <a:r>
              <a:rPr b="1" lang="en-US" sz="2000"/>
              <a:t>Note: they are available C but not in Java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Example: Bit Count</a:t>
            </a:r>
            <a:endParaRPr/>
          </a:p>
        </p:txBody>
      </p:sp>
      <p:sp>
        <p:nvSpPr>
          <p:cNvPr id="410" name="Google Shape;410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1" name="Google Shape;411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/*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count the 1 bits in a number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e.g. bitcount(0x45) (01000101 binary) returns 3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bitcount (unsigned int x)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int b;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for (b=0; x != 0; x = x &gt;&gt; 1)‏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(x &amp; 01)     /* octal 1 = 000000001 */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b++;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return b;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418" name="Google Shape;418;p4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9" name="Google Shape;419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blocks: { ... }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if (</a:t>
            </a:r>
            <a:r>
              <a:rPr b="1" lang="en-US"/>
              <a:t>expr</a:t>
            </a:r>
            <a:r>
              <a:rPr lang="en-US"/>
              <a:t>) </a:t>
            </a:r>
            <a:r>
              <a:rPr b="1" lang="en-US"/>
              <a:t>stmt</a:t>
            </a:r>
            <a:r>
              <a:rPr lang="en-US"/>
              <a:t>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if (</a:t>
            </a:r>
            <a:r>
              <a:rPr b="1" lang="en-US"/>
              <a:t>expr</a:t>
            </a:r>
            <a:r>
              <a:rPr lang="en-US"/>
              <a:t>) </a:t>
            </a:r>
            <a:r>
              <a:rPr b="1" lang="en-US"/>
              <a:t>stmt1</a:t>
            </a:r>
            <a:r>
              <a:rPr lang="en-US"/>
              <a:t> else </a:t>
            </a:r>
            <a:r>
              <a:rPr b="1" lang="en-US"/>
              <a:t>stmt2</a:t>
            </a:r>
            <a:r>
              <a:rPr lang="en-US"/>
              <a:t>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switch (</a:t>
            </a:r>
            <a:r>
              <a:rPr b="1" lang="en-US"/>
              <a:t>expr</a:t>
            </a:r>
            <a:r>
              <a:rPr lang="en-US"/>
              <a:t>) {case ... default } 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while (</a:t>
            </a:r>
            <a:r>
              <a:rPr b="1" lang="en-US"/>
              <a:t>expr</a:t>
            </a:r>
            <a:r>
              <a:rPr lang="en-US"/>
              <a:t>) stmt;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for (</a:t>
            </a:r>
            <a:r>
              <a:rPr b="1" lang="en-US"/>
              <a:t>expr1</a:t>
            </a:r>
            <a:r>
              <a:rPr lang="en-US"/>
              <a:t>;</a:t>
            </a:r>
            <a:r>
              <a:rPr b="1" lang="en-US"/>
              <a:t>expr2</a:t>
            </a:r>
            <a:r>
              <a:rPr lang="en-US"/>
              <a:t>;</a:t>
            </a:r>
            <a:r>
              <a:rPr b="1" lang="en-US"/>
              <a:t>expr3</a:t>
            </a:r>
            <a:r>
              <a:rPr lang="en-US"/>
              <a:t>) </a:t>
            </a:r>
            <a:r>
              <a:rPr b="1" lang="en-US"/>
              <a:t>stmt</a:t>
            </a:r>
            <a:r>
              <a:rPr lang="en-US"/>
              <a:t>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do </a:t>
            </a:r>
            <a:r>
              <a:rPr b="1" lang="en-US"/>
              <a:t>stmt</a:t>
            </a:r>
            <a:r>
              <a:rPr lang="en-US"/>
              <a:t> while </a:t>
            </a:r>
            <a:r>
              <a:rPr b="1" lang="en-US"/>
              <a:t>expr</a:t>
            </a:r>
            <a:r>
              <a:rPr lang="en-US"/>
              <a:t>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break; continue (only for loops);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goto label;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Scope Rules</a:t>
            </a:r>
            <a:endParaRPr/>
          </a:p>
        </p:txBody>
      </p:sp>
      <p:sp>
        <p:nvSpPr>
          <p:cNvPr id="427" name="Google Shape;427;p4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28" name="Google Shape;428;p4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4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Automatic/Local Variables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Declared at the beginning of functions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Life time is the entire execution period of the function in which it is defined.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Scope is the </a:t>
            </a:r>
            <a:r>
              <a:rPr i="1" lang="en-US"/>
              <a:t>function body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External/Global Variables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Declared outside functions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Life time is the entire execution period of the program.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Scope is </a:t>
            </a:r>
            <a:r>
              <a:rPr i="1" lang="en-US"/>
              <a:t>from the point where they are declared until end of file</a:t>
            </a:r>
            <a:r>
              <a:rPr lang="en-US"/>
              <a:t> (unless prefixed by extern)‏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Formatted Input/Output</a:t>
            </a:r>
            <a:endParaRPr/>
          </a:p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301752" y="1527048"/>
            <a:ext cx="8503920" cy="479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Read input: </a:t>
            </a:r>
            <a:r>
              <a:rPr b="1" i="1" lang="en-US"/>
              <a:t>scanf</a:t>
            </a:r>
            <a:r>
              <a:rPr lang="en-US"/>
              <a:t> function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E.g. scanf(“%d”, &amp;x);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Print output: </a:t>
            </a:r>
            <a:r>
              <a:rPr b="1" i="1" lang="en-US"/>
              <a:t>printf</a:t>
            </a:r>
            <a:r>
              <a:rPr lang="en-US"/>
              <a:t> function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E.g. printf(“%d”, x);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Both </a:t>
            </a:r>
            <a:r>
              <a:rPr i="1" lang="en-US"/>
              <a:t>printf</a:t>
            </a:r>
            <a:r>
              <a:rPr lang="en-US"/>
              <a:t> function and </a:t>
            </a:r>
            <a:r>
              <a:rPr i="1" lang="en-US"/>
              <a:t>scanf</a:t>
            </a:r>
            <a:r>
              <a:rPr lang="en-US"/>
              <a:t> function must be supplied with a </a:t>
            </a:r>
            <a:r>
              <a:rPr b="1" i="1" lang="en-US"/>
              <a:t>format string </a:t>
            </a:r>
            <a:r>
              <a:rPr lang="en-US"/>
              <a:t>as 1</a:t>
            </a:r>
            <a:r>
              <a:rPr baseline="30000" lang="en-US"/>
              <a:t>st</a:t>
            </a:r>
            <a:r>
              <a:rPr lang="en-US"/>
              <a:t> argument.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format string may contain both ordinary characters and </a:t>
            </a:r>
            <a:r>
              <a:rPr b="1" i="1" lang="en-US"/>
              <a:t>conversion specifications.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E.g. “x has a value %d, y has a value %f”</a:t>
            </a:r>
            <a:endParaRPr/>
          </a:p>
          <a:p>
            <a:pPr indent="-228600" lvl="2" marL="822960" rtl="0" algn="just"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b="1" lang="en-US"/>
              <a:t>%d</a:t>
            </a:r>
            <a:r>
              <a:rPr lang="en-US"/>
              <a:t> and </a:t>
            </a:r>
            <a:r>
              <a:rPr b="1" lang="en-US"/>
              <a:t>%f</a:t>
            </a:r>
            <a:r>
              <a:rPr lang="en-US"/>
              <a:t> are </a:t>
            </a:r>
            <a:r>
              <a:rPr lang="en-US">
                <a:solidFill>
                  <a:srgbClr val="0070C0"/>
                </a:solidFill>
              </a:rPr>
              <a:t>conversion specifications</a:t>
            </a:r>
            <a:endParaRPr/>
          </a:p>
          <a:p>
            <a:pPr indent="-228600" lvl="2" marL="822960" rtl="0" algn="just"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Other characters are </a:t>
            </a:r>
            <a:r>
              <a:rPr lang="en-US">
                <a:solidFill>
                  <a:srgbClr val="0070C0"/>
                </a:solidFill>
              </a:rPr>
              <a:t>ordinary characters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563880" y="13716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/* Compute Area and Perimeter of  a circle */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double pi = 3.14159; </a:t>
            </a: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/* Global */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t/>
            </a:r>
            <a:endParaRPr b="1" sz="15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rad;</a:t>
            </a: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	/* Local */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85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printf( “Enter the radius “ 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scanf(“%lf” , &amp;rad);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t/>
            </a:r>
            <a:endParaRPr b="1" sz="15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if ( rad &gt; 0) {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area = pi * rad * rad;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peri = 2 * pi * rad;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t/>
            </a:r>
            <a:endParaRPr b="1" sz="15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  printf( “Area = %lf\n” , area 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  printf( “Peri = %lf\n” , peri 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  printf( “Negative radius\n”);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t/>
            </a:r>
            <a:endParaRPr b="1" sz="155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  printf( “Area = %lf\n” , area 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318"/>
              <a:buFont typeface="Arial"/>
              <a:buNone/>
            </a:pPr>
            <a:r>
              <a:rPr b="1" lang="en-US" sz="15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4361688" y="3244334"/>
            <a:ext cx="294183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 , &amp;rad);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4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Scope Rules</a:t>
            </a:r>
            <a:endParaRPr/>
          </a:p>
        </p:txBody>
      </p:sp>
      <p:sp>
        <p:nvSpPr>
          <p:cNvPr id="446" name="Google Shape;446;p4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47" name="Google Shape;447;p4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4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Static Variables: use static prefix on functions and variable declarations to limit scope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static prefix on </a:t>
            </a:r>
            <a:r>
              <a:rPr b="1" lang="en-US"/>
              <a:t>external</a:t>
            </a:r>
            <a:r>
              <a:rPr lang="en-US"/>
              <a:t> </a:t>
            </a:r>
            <a:r>
              <a:rPr b="1" lang="en-US"/>
              <a:t>variables</a:t>
            </a:r>
            <a:r>
              <a:rPr lang="en-US"/>
              <a:t> will limit scope to the rest of the source file (not accessible in other files)‏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static prefix on </a:t>
            </a:r>
            <a:r>
              <a:rPr b="1" lang="en-US"/>
              <a:t>functions</a:t>
            </a:r>
            <a:r>
              <a:rPr lang="en-US"/>
              <a:t> will make them invisible to other files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static prefix on </a:t>
            </a:r>
            <a:r>
              <a:rPr b="1" lang="en-US"/>
              <a:t>internal</a:t>
            </a:r>
            <a:r>
              <a:rPr lang="en-US"/>
              <a:t> </a:t>
            </a:r>
            <a:r>
              <a:rPr b="1" lang="en-US"/>
              <a:t>variables</a:t>
            </a:r>
            <a:r>
              <a:rPr lang="en-US"/>
              <a:t> will create permanent private storage; retained even upon function exit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Example: Celsius vs Fahrenheit table </a:t>
            </a:r>
            <a:br>
              <a:rPr lang="en-US"/>
            </a:br>
            <a:r>
              <a:rPr lang="en-US"/>
              <a:t>(in steps of 20F)‏</a:t>
            </a:r>
            <a:endParaRPr/>
          </a:p>
        </p:txBody>
      </p:sp>
      <p:sp>
        <p:nvSpPr>
          <p:cNvPr id="455" name="Google Shape;455;p4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56" name="Google Shape;456;p4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 = (5/9)*(F-32);  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544"/>
              </a:spcBef>
              <a:spcAft>
                <a:spcPts val="0"/>
              </a:spcAft>
              <a:buSzPct val="85000"/>
              <a:buNone/>
            </a:pP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int fahr=0, celsius=0, lower=0, upper=0, step=0;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lower = 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upper = 300;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step = 20;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fahr = lower;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(fahr &lt;= upper)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celsius = 5 * (fahr - 32) / 9;   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printf("%d\t%d\n",fahr, celsius);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fahr += step;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return 1;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  <a:p>
            <a:pPr indent="0" lvl="0" marL="0" rtl="0" algn="just"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100"/>
          </a:p>
        </p:txBody>
      </p:sp>
      <p:sp>
        <p:nvSpPr>
          <p:cNvPr id="458" name="Google Shape;458;p44"/>
          <p:cNvSpPr/>
          <p:nvPr/>
        </p:nvSpPr>
        <p:spPr>
          <a:xfrm>
            <a:off x="6365748" y="1266084"/>
            <a:ext cx="2439924" cy="1069848"/>
          </a:xfrm>
          <a:prstGeom prst="wedgeEllipseCallout">
            <a:avLst>
              <a:gd fmla="val -67444" name="adj1"/>
              <a:gd fmla="val 43306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Try it?</a:t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4578727" y="4699552"/>
            <a:ext cx="4317376" cy="1938992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Remarks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5/9 =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%d, %3d, %6d etc for formatting integers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\n newline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\t tab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Example: Celsius vs Fahrenheit table </a:t>
            </a:r>
            <a:br>
              <a:rPr lang="en-US"/>
            </a:br>
            <a:r>
              <a:rPr lang="en-US"/>
              <a:t>(in steps of 20F)‏</a:t>
            </a:r>
            <a:endParaRPr/>
          </a:p>
        </p:txBody>
      </p:sp>
      <p:sp>
        <p:nvSpPr>
          <p:cNvPr id="466" name="Google Shape;466;p4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67" name="Google Shape;467;p4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4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Version 2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21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float fahr, celsius;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b="1" lang="en-US" sz="21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lower, upper, step;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lower = 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upper = 300;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step = 20;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fahr = lower;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(fahr &lt;= upper)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celsius = </a:t>
            </a:r>
            <a:r>
              <a:rPr b="1" lang="en-US" sz="21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(5.0 / 9.0) * (fahr - 32.0)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  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printf("</a:t>
            </a:r>
            <a:r>
              <a:rPr b="1" lang="en-US" sz="21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%3.0f %6.1f </a:t>
            </a: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\n", fahr, celsius);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fahr += step;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return 1;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6365748" y="5182168"/>
            <a:ext cx="2439924" cy="1069848"/>
          </a:xfrm>
          <a:prstGeom prst="wedgeEllipseCallout">
            <a:avLst>
              <a:gd fmla="val -51829" name="adj1"/>
              <a:gd fmla="val -63532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Try it?</a:t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4648200" y="1594009"/>
            <a:ext cx="4233672" cy="2215991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Remarks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%6.1f  6 wide; 1 after decimal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5.0/9.0 = 0.555556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Float has 32 bits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Double has 64 bits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Long Double has 80 to 128 bits (Depends on computer)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Example: Celsius vs Fahrenheit table </a:t>
            </a:r>
            <a:br>
              <a:rPr lang="en-US"/>
            </a:br>
            <a:r>
              <a:rPr lang="en-US"/>
              <a:t>(in steps of 20F)‏</a:t>
            </a:r>
            <a:endParaRPr/>
          </a:p>
        </p:txBody>
      </p:sp>
      <p:sp>
        <p:nvSpPr>
          <p:cNvPr id="477" name="Google Shape;477;p4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78" name="Google Shape;478;p4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4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Version 3 with for loop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main()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fahr;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for (fahr=0; fahr &lt;= 300; fahr += 20)‏</a:t>
            </a:r>
            <a:endParaRPr b="1"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printf("%3d %6.1f \n", fahr,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(5.0 / 9.0) * (fahr – 32.0));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return 1;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    </a:t>
            </a:r>
            <a:r>
              <a:rPr lang="en-US" sz="1800">
                <a:solidFill>
                  <a:srgbClr val="000000"/>
                </a:solidFill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Example: Celsius vs Fahrenheit table </a:t>
            </a:r>
            <a:br>
              <a:rPr lang="en-US"/>
            </a:br>
            <a:r>
              <a:rPr lang="en-US"/>
              <a:t>(in steps of 20F)‏</a:t>
            </a:r>
            <a:endParaRPr/>
          </a:p>
        </p:txBody>
      </p:sp>
      <p:sp>
        <p:nvSpPr>
          <p:cNvPr id="486" name="Google Shape;486;p4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87" name="Google Shape;487;p4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Version 4 with Symbolic Constants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#define LOWER 0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#define UPPER 300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#define STEP 20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main()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fahr;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for (fahr=</a:t>
            </a: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LOWER</a:t>
            </a: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fahr &lt;= </a:t>
            </a: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UPPER</a:t>
            </a: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 fahr += </a:t>
            </a:r>
            <a:r>
              <a:rPr b="1" lang="en-US" sz="19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STEP</a:t>
            </a: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printf("%3d %6.1f \n", fahr,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(5.0 / 9.0) * (fahr - 32.0));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return 1;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rPr lang="en-US" sz="19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            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Character I/O</a:t>
            </a:r>
            <a:endParaRPr/>
          </a:p>
        </p:txBody>
      </p:sp>
      <p:sp>
        <p:nvSpPr>
          <p:cNvPr id="495" name="Google Shape;495;p4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96" name="Google Shape;496;p4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4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 = getchar();</a:t>
            </a:r>
            <a:endParaRPr/>
          </a:p>
          <a:p>
            <a:pPr indent="-274320" lvl="0" marL="274320" rtl="0" algn="just"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putchar(c);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351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 Copy file */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c;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getchar();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</a:t>
            </a:r>
            <a:r>
              <a:rPr b="1" lang="en-US" sz="19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 != EOF</a:t>
            </a: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putchar(c);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c = getchar();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Character I/O</a:t>
            </a:r>
            <a:endParaRPr/>
          </a:p>
        </p:txBody>
      </p:sp>
      <p:sp>
        <p:nvSpPr>
          <p:cNvPr id="504" name="Google Shape;504;p4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05" name="Google Shape;505;p4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Simpler version of file copying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c= getchar() != EOF  is equivalent to 					  </a:t>
            </a:r>
            <a:endParaRPr/>
          </a:p>
          <a:p>
            <a:pPr indent="0" lvl="1" marL="274320" rtl="0" algn="just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    c = (getchar() != EOF)‏</a:t>
            </a:r>
            <a:endParaRPr sz="2400"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Results in c value of 0 (false) or 1 (true)‏</a:t>
            </a:r>
            <a:endParaRPr sz="2400"/>
          </a:p>
          <a:p>
            <a:pPr indent="0" lvl="0" marL="0" rtl="0" algn="just">
              <a:lnSpc>
                <a:spcPct val="97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7" name="Google Shape;507;p49"/>
          <p:cNvSpPr/>
          <p:nvPr/>
        </p:nvSpPr>
        <p:spPr>
          <a:xfrm>
            <a:off x="990600" y="3442333"/>
            <a:ext cx="6553200" cy="27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#include &lt;stdio.h&gt;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main()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char c;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c = getchar();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(c = getchar())!= EOF</a:t>
            </a: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)‏</a:t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putchar(c);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return 0;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</p:txBody>
      </p:sp>
      <p:sp>
        <p:nvSpPr>
          <p:cNvPr id="508" name="Google Shape;508;p49"/>
          <p:cNvSpPr/>
          <p:nvPr/>
        </p:nvSpPr>
        <p:spPr>
          <a:xfrm>
            <a:off x="5960364" y="1940105"/>
            <a:ext cx="3166872" cy="1069848"/>
          </a:xfrm>
          <a:prstGeom prst="wedgeEllipseCallout">
            <a:avLst>
              <a:gd fmla="val -51829" name="adj1"/>
              <a:gd fmla="val -63532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Get input from a file?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Example: Counting Characters</a:t>
            </a:r>
            <a:endParaRPr/>
          </a:p>
        </p:txBody>
      </p:sp>
      <p:sp>
        <p:nvSpPr>
          <p:cNvPr id="515" name="Google Shape;515;p5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16" name="Google Shape;516;p5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5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Remarks: nc++, ++nc, --nc, nc--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%ld</a:t>
            </a:r>
            <a:r>
              <a:rPr lang="en-US"/>
              <a:t>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/>
              <a:t> integer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76200" y="2895600"/>
            <a:ext cx="4572000" cy="197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#include &lt;stdio.h&gt;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 ()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long nc = 0;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(getchar() != EOF)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nc++;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printf("%ld\n",nc);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Google Shape;519;p50"/>
          <p:cNvSpPr txBox="1"/>
          <p:nvPr/>
        </p:nvSpPr>
        <p:spPr>
          <a:xfrm>
            <a:off x="4553712" y="2820988"/>
            <a:ext cx="4156075" cy="373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#include &lt;stdio.h&gt;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 ()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long nc;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for (nc=0;getchar() != EOF;nc++)  </a:t>
            </a:r>
            <a:r>
              <a:rPr b="1" lang="en-US" sz="1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printf("%ld\n",nc);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endParaRPr/>
          </a:p>
        </p:txBody>
      </p:sp>
      <p:cxnSp>
        <p:nvCxnSpPr>
          <p:cNvPr id="520" name="Google Shape;520;p50"/>
          <p:cNvCxnSpPr/>
          <p:nvPr/>
        </p:nvCxnSpPr>
        <p:spPr>
          <a:xfrm>
            <a:off x="4191000" y="2743200"/>
            <a:ext cx="0" cy="33558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Example: Counting Lines</a:t>
            </a:r>
            <a:endParaRPr/>
          </a:p>
        </p:txBody>
      </p:sp>
      <p:sp>
        <p:nvSpPr>
          <p:cNvPr id="527" name="Google Shape;527;p5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28" name="Google Shape;528;p5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5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 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int c, nl=0;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((c = getchar()) != ’Z’)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(c == '\n')‏</a:t>
            </a:r>
            <a:endParaRPr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nl++;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printf("%d\n",nl);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print Function</a:t>
            </a:r>
            <a:endParaRPr/>
          </a:p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4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i="1" lang="en-US" sz="4000">
                <a:solidFill>
                  <a:srgbClr val="C00000"/>
                </a:solidFill>
              </a:rPr>
              <a:t>string</a:t>
            </a:r>
            <a:r>
              <a:rPr lang="en-US" sz="4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4000">
                <a:solidFill>
                  <a:srgbClr val="C00000"/>
                </a:solidFill>
              </a:rPr>
              <a:t>expr</a:t>
            </a:r>
            <a:r>
              <a:rPr lang="en-US" sz="4000">
                <a:solidFill>
                  <a:srgbClr val="C00000"/>
                </a:solidFill>
              </a:rPr>
              <a:t>1</a:t>
            </a:r>
            <a:r>
              <a:rPr lang="en-US" sz="4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US" sz="4000">
                <a:solidFill>
                  <a:srgbClr val="C00000"/>
                </a:solidFill>
              </a:rPr>
              <a:t>expr</a:t>
            </a:r>
            <a:r>
              <a:rPr lang="en-US" sz="4000">
                <a:solidFill>
                  <a:srgbClr val="C00000"/>
                </a:solidFill>
              </a:rPr>
              <a:t>2</a:t>
            </a:r>
            <a:r>
              <a:rPr lang="en-US" sz="4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 …);</a:t>
            </a:r>
            <a:endParaRPr sz="4000">
              <a:solidFill>
                <a:srgbClr val="C00000"/>
              </a:solidFill>
            </a:endParaRPr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ct val="85000"/>
              <a:buChar char="⚫"/>
            </a:pPr>
            <a:r>
              <a:rPr b="1" lang="en-US" sz="4000"/>
              <a:t>Ordinary characters </a:t>
            </a:r>
            <a:r>
              <a:rPr lang="en-US" sz="4000"/>
              <a:t>in a format string are printed as they appear in the string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ct val="85000"/>
              <a:buChar char="⚫"/>
            </a:pPr>
            <a:r>
              <a:rPr b="1" lang="en-US" sz="4000"/>
              <a:t>Conversion specifications </a:t>
            </a:r>
            <a:r>
              <a:rPr lang="en-US" sz="4000"/>
              <a:t>are </a:t>
            </a:r>
            <a:r>
              <a:rPr lang="en-US" sz="4000">
                <a:solidFill>
                  <a:srgbClr val="C00000"/>
                </a:solidFill>
              </a:rPr>
              <a:t>replaced</a:t>
            </a:r>
            <a:r>
              <a:rPr lang="en-US" sz="4000"/>
              <a:t> by </a:t>
            </a:r>
            <a:r>
              <a:rPr lang="en-US" sz="4000">
                <a:solidFill>
                  <a:srgbClr val="0070C0"/>
                </a:solidFill>
              </a:rPr>
              <a:t>values of expressions</a:t>
            </a:r>
            <a:r>
              <a:rPr lang="en-US" sz="4000"/>
              <a:t>.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ct val="85000"/>
              <a:buChar char="⚫"/>
            </a:pPr>
            <a:r>
              <a:rPr lang="en-US" sz="4000"/>
              <a:t>Example: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i, j;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 x, y;</a:t>
            </a:r>
            <a:endParaRPr/>
          </a:p>
          <a:p>
            <a:pPr indent="-274320" lvl="0" marL="274320" rtl="0" algn="just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i = 10;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j = 20;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x = 43.2892f;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y = 5527.0f;</a:t>
            </a:r>
            <a:endParaRPr/>
          </a:p>
          <a:p>
            <a:pPr indent="-274320" lvl="0" marL="274320" rtl="0" algn="just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Times New Roman"/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3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printf("i = %d, j = %d, x = %f, y = %f\n", i, j, x, y+1);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229612" y="4038600"/>
            <a:ext cx="5178552" cy="769441"/>
          </a:xfrm>
          <a:prstGeom prst="rect">
            <a:avLst/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10, j = 20, x = 43.289200, y = 5528.000000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Example: Counting Words</a:t>
            </a:r>
            <a:endParaRPr/>
          </a:p>
        </p:txBody>
      </p:sp>
      <p:sp>
        <p:nvSpPr>
          <p:cNvPr id="536" name="Google Shape;536;p5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37" name="Google Shape;537;p5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52"/>
          <p:cNvSpPr txBox="1"/>
          <p:nvPr>
            <p:ph idx="1" type="body"/>
          </p:nvPr>
        </p:nvSpPr>
        <p:spPr>
          <a:xfrm>
            <a:off x="301752" y="13716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#include &lt;stdio.h&gt;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#define IN 1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#define OUT 0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int main ()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int c, nl, nw, nc, </a:t>
            </a:r>
            <a:r>
              <a:rPr b="1" lang="en-US" sz="17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state</a:t>
            </a: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state = OUT;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nl = nw = nc = 0;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while ((c = getchar()) != ‘Z’)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++nc;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if (c == '\n')‏</a:t>
            </a:r>
            <a:endParaRPr b="1" sz="17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nl++;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if (c == ' ' || c == '\n' || c == '\t')‏</a:t>
            </a:r>
            <a:endParaRPr b="1" sz="17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state = OUT;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else if (state == OUT) {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             state = IN;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     ++nw;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b="1"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    }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printf("%d %d %d\n",nc, nw, nl);  }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4191000" y="1447800"/>
            <a:ext cx="4800600" cy="1600438"/>
          </a:xfrm>
          <a:prstGeom prst="rect">
            <a:avLst/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Short-circuit evaluation of || and &amp;&amp;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++nw at the beginning of a word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state variable to indicate inside or outside a word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print Function</a:t>
            </a:r>
            <a:endParaRPr/>
          </a:p>
        </p:txBody>
      </p:sp>
      <p:sp>
        <p:nvSpPr>
          <p:cNvPr id="200" name="Google Shape;200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550"/>
              <a:buChar char="⚫"/>
            </a:pPr>
            <a:r>
              <a:rPr lang="en-US" sz="3000"/>
              <a:t>Note: In following cases, the program has </a:t>
            </a:r>
            <a:r>
              <a:rPr lang="en-US" sz="3000">
                <a:solidFill>
                  <a:srgbClr val="0070C0"/>
                </a:solidFill>
              </a:rPr>
              <a:t>no compiling errors</a:t>
            </a:r>
            <a:r>
              <a:rPr lang="en-US" sz="3000"/>
              <a:t> but will </a:t>
            </a:r>
            <a:r>
              <a:rPr lang="en-US" sz="3000">
                <a:solidFill>
                  <a:srgbClr val="0070C0"/>
                </a:solidFill>
              </a:rPr>
              <a:t>produce meaningless output</a:t>
            </a:r>
            <a:r>
              <a:rPr lang="en-US" sz="3000"/>
              <a:t>.</a:t>
            </a:r>
            <a:endParaRPr/>
          </a:p>
          <a:p>
            <a:pPr indent="-274320" lvl="1" marL="548640" rtl="0" algn="just">
              <a:spcBef>
                <a:spcPts val="520"/>
              </a:spcBef>
              <a:spcAft>
                <a:spcPts val="0"/>
              </a:spcAft>
              <a:buSzPts val="1820"/>
              <a:buChar char="⚪"/>
            </a:pPr>
            <a:r>
              <a:rPr lang="en-US" sz="2600"/>
              <a:t>Too many or few conversion specifications</a:t>
            </a:r>
            <a:endParaRPr/>
          </a:p>
          <a:p>
            <a:pPr indent="-228600" lvl="2" marL="822960" rtl="0" algn="just">
              <a:spcBef>
                <a:spcPts val="440"/>
              </a:spcBef>
              <a:spcAft>
                <a:spcPts val="0"/>
              </a:spcAft>
              <a:buSzPts val="1650"/>
              <a:buChar char="⯍"/>
            </a:pPr>
            <a:r>
              <a:rPr lang="en-US" sz="2200"/>
              <a:t>Example:</a:t>
            </a:r>
            <a:endParaRPr/>
          </a:p>
          <a:p>
            <a:pPr indent="0" lvl="2" marL="594360" rtl="0" algn="just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	 printf("%d </a:t>
            </a:r>
            <a:r>
              <a:rPr lang="en-US" sz="22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%d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\n", i);   /*** WRONG ***/</a:t>
            </a:r>
            <a:endParaRPr/>
          </a:p>
          <a:p>
            <a:pPr indent="0" lvl="2" marL="594360" rtl="0" algn="just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	 printf("%d\n", i, </a:t>
            </a:r>
            <a:r>
              <a:rPr lang="en-US" sz="22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   /*** WRONG ***/</a:t>
            </a:r>
            <a:endParaRPr/>
          </a:p>
          <a:p>
            <a:pPr indent="-274320" lvl="1" marL="548640" rtl="0" algn="just">
              <a:spcBef>
                <a:spcPts val="520"/>
              </a:spcBef>
              <a:spcAft>
                <a:spcPts val="0"/>
              </a:spcAft>
              <a:buSzPts val="1820"/>
              <a:buChar char="⚪"/>
            </a:pPr>
            <a:r>
              <a:rPr lang="en-US" sz="2600"/>
              <a:t>Incorrect specification</a:t>
            </a:r>
            <a:endParaRPr/>
          </a:p>
          <a:p>
            <a:pPr indent="-228600" lvl="2" marL="822960" rtl="0" algn="just">
              <a:spcBef>
                <a:spcPts val="440"/>
              </a:spcBef>
              <a:spcAft>
                <a:spcPts val="0"/>
              </a:spcAft>
              <a:buSzPts val="1650"/>
              <a:buChar char="⯍"/>
            </a:pPr>
            <a:r>
              <a:rPr lang="en-US" sz="2200"/>
              <a:t>Example:</a:t>
            </a:r>
            <a:endParaRPr/>
          </a:p>
          <a:p>
            <a:pPr indent="0" lvl="2" marL="594360" rtl="0" algn="just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rPr lang="en-US" sz="2200"/>
              <a:t>	  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printf("%f </a:t>
            </a:r>
            <a:r>
              <a:rPr lang="en-US" sz="22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%d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\n", i, x);  /*** WRONG ***/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09" name="Google Shape;209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2129864" y="2265883"/>
            <a:ext cx="3134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</a:t>
            </a:r>
            <a:r>
              <a:rPr b="1" lang="en-US" sz="4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lang="en-US" sz="4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-US" sz="4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lang="en-US" sz="4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m.pX</a:t>
            </a:r>
            <a:endParaRPr b="1" sz="4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990684" y="3645550"/>
            <a:ext cx="20541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endParaRPr b="1"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8"/>
          <p:cNvCxnSpPr/>
          <p:nvPr/>
        </p:nvCxnSpPr>
        <p:spPr>
          <a:xfrm flipH="1" rot="10800000">
            <a:off x="2444656" y="3096880"/>
            <a:ext cx="685800" cy="5486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8"/>
          <p:cNvSpPr txBox="1"/>
          <p:nvPr/>
        </p:nvSpPr>
        <p:spPr>
          <a:xfrm>
            <a:off x="3174366" y="1788335"/>
            <a:ext cx="1330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>
            <a:off x="3525674" y="2223910"/>
            <a:ext cx="308870" cy="3203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8"/>
          <p:cNvSpPr txBox="1"/>
          <p:nvPr/>
        </p:nvSpPr>
        <p:spPr>
          <a:xfrm>
            <a:off x="4361688" y="1506517"/>
            <a:ext cx="22981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flipH="1">
            <a:off x="4505283" y="1910113"/>
            <a:ext cx="240432" cy="63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8"/>
          <p:cNvSpPr txBox="1"/>
          <p:nvPr/>
        </p:nvSpPr>
        <p:spPr>
          <a:xfrm>
            <a:off x="5579832" y="3524417"/>
            <a:ext cx="26560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conversion specifier.</a:t>
            </a:r>
            <a:endParaRPr/>
          </a:p>
        </p:txBody>
      </p:sp>
      <p:cxnSp>
        <p:nvCxnSpPr>
          <p:cNvPr id="219" name="Google Shape;219;p18"/>
          <p:cNvCxnSpPr/>
          <p:nvPr/>
        </p:nvCxnSpPr>
        <p:spPr>
          <a:xfrm rot="10800000">
            <a:off x="5039959" y="2984395"/>
            <a:ext cx="1077778" cy="6611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%[</a:t>
            </a:r>
            <a:r>
              <a:rPr b="1" lang="en-US" sz="39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]m.pX</a:t>
            </a:r>
            <a:endParaRPr b="1" sz="3900">
              <a:latin typeface="Courier"/>
              <a:ea typeface="Courier"/>
              <a:cs typeface="Courier"/>
              <a:sym typeface="Courier"/>
            </a:endParaRPr>
          </a:p>
          <a:p>
            <a:pPr indent="-274320" lvl="0" marL="274320" rtl="0" algn="just">
              <a:spcBef>
                <a:spcPts val="660"/>
              </a:spcBef>
              <a:spcAft>
                <a:spcPts val="0"/>
              </a:spcAft>
              <a:buSzPts val="2805"/>
              <a:buChar char="⚫"/>
            </a:pPr>
            <a:r>
              <a:rPr b="1" lang="en-US" sz="3300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-US" sz="3300"/>
              <a:t>:Putting a minus sign in front of </a:t>
            </a:r>
            <a:r>
              <a:rPr i="1" lang="en-US" sz="3300"/>
              <a:t>m</a:t>
            </a:r>
            <a:r>
              <a:rPr lang="en-US" sz="3300"/>
              <a:t> causes </a:t>
            </a:r>
            <a:r>
              <a:rPr lang="en-US" sz="3300">
                <a:solidFill>
                  <a:srgbClr val="C00000"/>
                </a:solidFill>
              </a:rPr>
              <a:t>left justification</a:t>
            </a:r>
            <a:r>
              <a:rPr lang="en-US" sz="3300"/>
              <a:t>; otherwise, only </a:t>
            </a:r>
            <a:r>
              <a:rPr lang="en-US" sz="3300">
                <a:solidFill>
                  <a:srgbClr val="C00000"/>
                </a:solidFill>
              </a:rPr>
              <a:t>right justification</a:t>
            </a:r>
            <a:endParaRPr b="1" sz="3300">
              <a:solidFill>
                <a:srgbClr val="C00000"/>
              </a:solidFill>
            </a:endParaRPr>
          </a:p>
          <a:p>
            <a:pPr indent="-158750" lvl="1" marL="548640" rtl="0" algn="just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35" name="Google Shape;235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01752" y="1527048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%[</a:t>
            </a:r>
            <a:r>
              <a:rPr b="1" lang="en-US" sz="39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]m.pX</a:t>
            </a:r>
            <a:endParaRPr b="1" sz="3900">
              <a:latin typeface="Courier"/>
              <a:ea typeface="Courier"/>
              <a:cs typeface="Courier"/>
              <a:sym typeface="Courier"/>
            </a:endParaRPr>
          </a:p>
          <a:p>
            <a:pPr indent="-274320" lvl="0" marL="274320" rtl="0" algn="just">
              <a:spcBef>
                <a:spcPts val="660"/>
              </a:spcBef>
              <a:spcAft>
                <a:spcPts val="0"/>
              </a:spcAft>
              <a:buSzPts val="2805"/>
              <a:buChar char="⚫"/>
            </a:pPr>
            <a:r>
              <a:rPr b="1" lang="en-US" sz="33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 sz="3300"/>
              <a:t>: The conversion specifier</a:t>
            </a:r>
            <a:endParaRPr/>
          </a:p>
          <a:p>
            <a:pPr indent="-274320" lvl="1" marL="548640" rtl="0" algn="l">
              <a:spcBef>
                <a:spcPts val="580"/>
              </a:spcBef>
              <a:spcAft>
                <a:spcPts val="0"/>
              </a:spcAft>
              <a:buSzPts val="2030"/>
              <a:buChar char="⚪"/>
            </a:pPr>
            <a:r>
              <a:rPr b="1" lang="en-US" sz="2900"/>
              <a:t>d</a:t>
            </a:r>
            <a:r>
              <a:rPr lang="en-US" sz="2900"/>
              <a:t>: decimal form</a:t>
            </a:r>
            <a:endParaRPr/>
          </a:p>
          <a:p>
            <a:pPr indent="-274320" lvl="1" marL="548640" rtl="0" algn="l">
              <a:spcBef>
                <a:spcPts val="580"/>
              </a:spcBef>
              <a:spcAft>
                <a:spcPts val="0"/>
              </a:spcAft>
              <a:buSzPts val="2030"/>
              <a:buChar char="⚪"/>
            </a:pPr>
            <a:r>
              <a:rPr b="1" lang="en-US" sz="2900"/>
              <a:t>e</a:t>
            </a:r>
            <a:r>
              <a:rPr lang="en-US" sz="2900"/>
              <a:t>: floating-point number in exponential format</a:t>
            </a:r>
            <a:endParaRPr/>
          </a:p>
          <a:p>
            <a:pPr indent="-274320" lvl="1" marL="548640" rtl="0" algn="l">
              <a:spcBef>
                <a:spcPts val="580"/>
              </a:spcBef>
              <a:spcAft>
                <a:spcPts val="0"/>
              </a:spcAft>
              <a:buSzPts val="2030"/>
              <a:buChar char="⚪"/>
            </a:pPr>
            <a:r>
              <a:rPr b="1" lang="en-US" sz="2900"/>
              <a:t>f</a:t>
            </a:r>
            <a:r>
              <a:rPr lang="en-US" sz="2900"/>
              <a:t>: floating-point number in “fixed decimal” format</a:t>
            </a:r>
            <a:endParaRPr/>
          </a:p>
          <a:p>
            <a:pPr indent="-274320" lvl="1" marL="548640" rtl="0" algn="l">
              <a:spcBef>
                <a:spcPts val="580"/>
              </a:spcBef>
              <a:spcAft>
                <a:spcPts val="0"/>
              </a:spcAft>
              <a:buSzPts val="2030"/>
              <a:buChar char="⚪"/>
            </a:pPr>
            <a:r>
              <a:rPr b="1" lang="en-US" sz="2900"/>
              <a:t>g</a:t>
            </a:r>
            <a:r>
              <a:rPr lang="en-US" sz="2900"/>
              <a:t>: either exponential format or fixed decimal format, depending on the number’s size</a:t>
            </a:r>
            <a:endParaRPr/>
          </a:p>
          <a:p>
            <a:pPr indent="-274320" lvl="1" marL="548640" rtl="0" algn="l">
              <a:spcBef>
                <a:spcPts val="580"/>
              </a:spcBef>
              <a:spcAft>
                <a:spcPts val="0"/>
              </a:spcAft>
              <a:buSzPts val="2030"/>
              <a:buChar char="⚪"/>
            </a:pPr>
            <a:r>
              <a:rPr b="1" lang="en-US" sz="2900"/>
              <a:t>s</a:t>
            </a:r>
            <a:r>
              <a:rPr lang="en-US" sz="2900"/>
              <a:t>: string form</a:t>
            </a:r>
            <a:endParaRPr sz="2900"/>
          </a:p>
          <a:p>
            <a:pPr indent="-96202" lvl="0" marL="274320" rtl="0" algn="just">
              <a:spcBef>
                <a:spcPts val="660"/>
              </a:spcBef>
              <a:spcAft>
                <a:spcPts val="0"/>
              </a:spcAft>
              <a:buSzPts val="2805"/>
              <a:buNone/>
            </a:pPr>
            <a:r>
              <a:t/>
            </a:r>
            <a:endParaRPr sz="3300"/>
          </a:p>
          <a:p>
            <a:pPr indent="-133985" lvl="0" marL="27432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Conversion Specifications</a:t>
            </a:r>
            <a:endParaRPr/>
          </a:p>
        </p:txBody>
      </p:sp>
      <p:sp>
        <p:nvSpPr>
          <p:cNvPr id="244" name="Google Shape;244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301752" y="1527048"/>
            <a:ext cx="8503920" cy="3002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%[-]</a:t>
            </a:r>
            <a:r>
              <a:rPr b="1" lang="en-US" sz="39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b="1" lang="en-US" sz="3900">
                <a:latin typeface="Courier"/>
                <a:ea typeface="Courier"/>
                <a:cs typeface="Courier"/>
                <a:sym typeface="Courier"/>
              </a:rPr>
              <a:t>.pX</a:t>
            </a:r>
            <a:endParaRPr b="1" sz="3900">
              <a:latin typeface="Courier"/>
              <a:ea typeface="Courier"/>
              <a:cs typeface="Courier"/>
              <a:sym typeface="Courier"/>
            </a:endParaRPr>
          </a:p>
          <a:p>
            <a:pPr indent="-274347" lvl="0" marL="274320" rtl="0" algn="just">
              <a:spcBef>
                <a:spcPts val="610"/>
              </a:spcBef>
              <a:spcAft>
                <a:spcPts val="0"/>
              </a:spcAft>
              <a:buSzPct val="85000"/>
              <a:buChar char="⚫"/>
            </a:pPr>
            <a:r>
              <a:rPr b="1" lang="en-US" sz="3300"/>
              <a:t>m</a:t>
            </a:r>
            <a:r>
              <a:rPr lang="en-US" sz="3300"/>
              <a:t>: Specifies the minimum number of characters to print.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If the value has a width less than m, the field will be padded with spaces</a:t>
            </a:r>
            <a:endParaRPr/>
          </a:p>
          <a:p>
            <a:pPr indent="-274319" lvl="1" marL="548640" rtl="0" algn="just"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Else, the value will not  be truncated.</a:t>
            </a:r>
            <a:endParaRPr/>
          </a:p>
          <a:p>
            <a:pPr indent="-167417" lvl="1" marL="548640" rtl="0" algn="just">
              <a:spcBef>
                <a:spcPts val="481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600"/>
          </a:p>
        </p:txBody>
      </p:sp>
      <p:graphicFrame>
        <p:nvGraphicFramePr>
          <p:cNvPr id="247" name="Google Shape;247;p21"/>
          <p:cNvGraphicFramePr/>
          <p:nvPr/>
        </p:nvGraphicFramePr>
        <p:xfrm>
          <a:off x="1291616" y="4384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{7B58D56E-4FCA-4B9A-9A37-0613863BCB9C}</a:tableStyleId>
              </a:tblPr>
              <a:tblGrid>
                <a:gridCol w="2286000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printf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(“%4d”, 123)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⌷</a:t>
                      </a: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(“%-4d”, 123)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⌷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(“%-4d”, 12345)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(“%d”, 12345)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8" name="Google Shape;248;p21"/>
          <p:cNvSpPr/>
          <p:nvPr/>
        </p:nvSpPr>
        <p:spPr>
          <a:xfrm>
            <a:off x="5791200" y="4724400"/>
            <a:ext cx="1811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right justified</a:t>
            </a:r>
            <a:endParaRPr b="1" sz="1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5818206" y="5095240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left justified</a:t>
            </a:r>
            <a:endParaRPr b="1" sz="1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5818206" y="5490868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left justified</a:t>
            </a:r>
            <a:endParaRPr b="1" sz="1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5818206" y="5842278"/>
            <a:ext cx="1875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right justified</a:t>
            </a:r>
            <a:endParaRPr b="1" sz="1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