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770079-3EDD-47B4-A62A-335282D0F603}">
  <a:tblStyle styleId="{DF770079-3EDD-47B4-A62A-335282D0F603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AE8"/>
          </a:solidFill>
        </a:fill>
      </a:tcStyle>
    </a:wholeTbl>
    <a:band1H>
      <a:tcTxStyle b="off" i="off"/>
      <a:tcStyle>
        <a:fill>
          <a:solidFill>
            <a:srgbClr val="EED2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ED2CE"/>
          </a:solidFill>
        </a:fill>
      </a:tcStyle>
    </a:band1V>
    <a:band2V>
      <a:tcTxStyle b="off" i="off"/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the length of the array is clearly defined, the list enclosed in the braces could be less then than array.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the length of array is not defined, the length of the array will equals to the length of the initializer.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Error in this page.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int[] data = {10,20,30,40,50,60,71,80,90,91};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int[] data; data = new int[] {10,20,30,40,50,60,71,80,90,91};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[] points = new int[]{ 1,2,3,4 };</a:t>
            </a:r>
            <a:endParaRPr b="1"/>
          </a:p>
        </p:txBody>
      </p:sp>
      <p:sp>
        <p:nvSpPr>
          <p:cNvPr id="266" name="Google Shape;266;p1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Check whether any the digits in a number appear more than once.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3321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133421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Containing repeated digits or not?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(int)  change the return type of sizeof to signed integer.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(unsigned int) is the return type of sizeof</a:t>
            </a:r>
            <a:endParaRPr/>
          </a:p>
        </p:txBody>
      </p:sp>
      <p:sp>
        <p:nvSpPr>
          <p:cNvPr id="288" name="Google Shape;288;p1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Omit the inner braces.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initializer is not large enough to fill a multidimensioanl array, the remaining elements are given the value 0.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Fills only the first three rows of m, the last two rows will contain zeros.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Besides, if an inner list is not long enough to fill a row, the remaining elmetns in the row initialized to 0.</a:t>
            </a:r>
            <a:endParaRPr/>
          </a:p>
        </p:txBody>
      </p:sp>
      <p:sp>
        <p:nvSpPr>
          <p:cNvPr id="347" name="Google Shape;347;p1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Raises a number x to a power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p2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2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2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2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3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3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3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1,2,3,4,5,6,7,8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i=1;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++a[1];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1,3,3,4,5,6,7,8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Left : 0 is assigned to a[0] , i is incremented, and the loop repeats.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Right:  Copy the elements of b into the array a. I is accessed but also modified else where in the exression.</a:t>
            </a:r>
            <a:endParaRPr/>
          </a:p>
        </p:txBody>
      </p:sp>
      <p:sp>
        <p:nvSpPr>
          <p:cNvPr id="242" name="Google Shape;242;p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 a series of numbers, store then in the array. And then output then in reverse order.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  <a:defRPr sz="3200"/>
            </a:lvl1pPr>
            <a:lvl2pPr indent="-353060" lvl="1" marL="914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  <a:defRPr sz="2800"/>
            </a:lvl2pPr>
            <a:lvl3pPr indent="-342900" lvl="2" marL="13716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⯍"/>
              <a:defRPr sz="2400"/>
            </a:lvl3pPr>
            <a:lvl4pPr indent="-326389" lvl="3" marL="182880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?"/>
              <a:defRPr sz="2200"/>
            </a:lvl4pPr>
            <a:lvl5pPr indent="-3556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eorgia"/>
              <a:buChar char="•"/>
              <a:defRPr sz="20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3" name="Google Shape;53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" name="Google Shape;58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" name="Google Shape;83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6" name="Google Shape;86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Char char="?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knking.com/books/c2/answers/c8.html" TargetMode="External"/><Relationship Id="rId4" Type="http://schemas.openxmlformats.org/officeDocument/2006/relationships/hyperlink" Target="http://knking.com/books/c2/answers/c8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Chapter 8 &amp; 9 </a:t>
            </a:r>
            <a:br>
              <a:rPr lang="en-US"/>
            </a:br>
            <a:r>
              <a:rPr lang="en-US"/>
              <a:t>Arrays and Functions</a:t>
            </a:r>
            <a:endParaRPr/>
          </a:p>
        </p:txBody>
      </p:sp>
      <p:sp>
        <p:nvSpPr>
          <p:cNvPr id="169" name="Google Shape;169;p1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ASHWIN ASHOK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CSC 3320 SYSTEM LEVEL PROGRAMMING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SPRING 2021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Array Initialization</a:t>
            </a:r>
            <a:endParaRPr/>
          </a:p>
        </p:txBody>
      </p:sp>
      <p:sp>
        <p:nvSpPr>
          <p:cNvPr id="269" name="Google Shape;269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70" name="Google Shape;270;p2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Always initialize array when you declare it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301752" y="2309535"/>
            <a:ext cx="853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int a[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] = {1, 2, 3, 4, 5, 6, 7, 8, 9, 10};</a:t>
            </a:r>
            <a:endParaRPr b="0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457200" y="3241887"/>
            <a:ext cx="8077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a[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] = {1 , 2, 3, 4, 5, 6};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/* {1, 2, 3, 4, 5,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0, 0, 0, 0, 0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457200" y="4378820"/>
            <a:ext cx="79446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a[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] = {0};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/* {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0, 0, 0, 0, 0, 0, 0, 0, 0, 0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/>
          <p:nvPr/>
        </p:nvSpPr>
        <p:spPr>
          <a:xfrm>
            <a:off x="457200" y="5418087"/>
            <a:ext cx="79446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a[] = {1, 2, 3, 4, 5, 6, 7, 8, 9, 10};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/* {0, 0, 0, 0, 0, 0, 0, 0, 0, 0}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282" name="Google Shape;282;p2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83" name="Google Shape;283;p2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2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repdigit.c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In snowball, please find it in directory</a:t>
            </a:r>
            <a:endParaRPr/>
          </a:p>
          <a:p>
            <a:pPr indent="0" lvl="1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/>
              <a:t> /home/yye10/public 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Using the </a:t>
            </a:r>
            <a:r>
              <a:rPr b="1" i="1" lang="en-US"/>
              <a:t>sizeof</a:t>
            </a:r>
            <a:r>
              <a:rPr lang="en-US"/>
              <a:t> Operator with arrays</a:t>
            </a:r>
            <a:endParaRPr/>
          </a:p>
        </p:txBody>
      </p:sp>
      <p:sp>
        <p:nvSpPr>
          <p:cNvPr id="291" name="Google Shape;291;p2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92" name="Google Shape;292;p2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24"/>
          <p:cNvSpPr txBox="1"/>
          <p:nvPr>
            <p:ph idx="1" type="body"/>
          </p:nvPr>
        </p:nvSpPr>
        <p:spPr>
          <a:xfrm>
            <a:off x="301752" y="1527048"/>
            <a:ext cx="8503920" cy="235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The </a:t>
            </a:r>
            <a:r>
              <a:rPr b="1" lang="en-US"/>
              <a:t>sizeof</a:t>
            </a:r>
            <a:r>
              <a:rPr lang="en-US"/>
              <a:t> operator can determine the size of an array (in bytes).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Example</a:t>
            </a:r>
            <a:endParaRPr/>
          </a:p>
          <a:p>
            <a:pPr indent="-228600" lvl="2" marL="82296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75000"/>
              <a:buChar char="⯍"/>
            </a:pPr>
            <a:r>
              <a:rPr lang="en-US"/>
              <a:t>int  a[10]</a:t>
            </a:r>
            <a:endParaRPr/>
          </a:p>
          <a:p>
            <a:pPr indent="0" lvl="2" marL="59436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75000"/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sizeof(a)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returns </a:t>
            </a:r>
            <a:r>
              <a:rPr lang="en-US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40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 (assuming each integer requires 4 bytes)</a:t>
            </a:r>
            <a:endParaRPr/>
          </a:p>
          <a:p>
            <a:pPr indent="-122872" lvl="2" marL="82296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-114554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 txBox="1"/>
          <p:nvPr/>
        </p:nvSpPr>
        <p:spPr>
          <a:xfrm>
            <a:off x="300460" y="3879586"/>
            <a:ext cx="8503920" cy="1877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5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Measure the size of an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1" marL="54864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sizeof(a) / sizeof(a[0]);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1" marL="54864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848067" y="4476690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848067" y="5216385"/>
            <a:ext cx="80010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#define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SIZE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((int) (sizeof(a) / sizeof(a[0])))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for (i = 0; i&lt;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SIZE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a[i]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Multidimensional Arrays</a:t>
            </a:r>
            <a:endParaRPr/>
          </a:p>
        </p:txBody>
      </p:sp>
      <p:sp>
        <p:nvSpPr>
          <p:cNvPr id="302" name="Google Shape;302;p2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03" name="Google Shape;303;p2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25"/>
          <p:cNvSpPr txBox="1"/>
          <p:nvPr>
            <p:ph idx="1" type="body"/>
          </p:nvPr>
        </p:nvSpPr>
        <p:spPr>
          <a:xfrm>
            <a:off x="301752" y="1527048"/>
            <a:ext cx="8503920" cy="83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int   m[5][9];  // 5 rows 9 columns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graphicFrame>
        <p:nvGraphicFramePr>
          <p:cNvPr id="305" name="Google Shape;305;p25"/>
          <p:cNvGraphicFramePr/>
          <p:nvPr/>
        </p:nvGraphicFramePr>
        <p:xfrm>
          <a:off x="1313689" y="3009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{DF770079-3EDD-47B4-A62A-335282D0F603}</a:tableStyleId>
              </a:tblPr>
              <a:tblGrid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6" name="Google Shape;306;p25"/>
          <p:cNvSpPr txBox="1"/>
          <p:nvPr/>
        </p:nvSpPr>
        <p:spPr>
          <a:xfrm>
            <a:off x="813626" y="2964673"/>
            <a:ext cx="3571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813626" y="3398061"/>
            <a:ext cx="3571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 txBox="1"/>
          <p:nvPr/>
        </p:nvSpPr>
        <p:spPr>
          <a:xfrm>
            <a:off x="813626" y="3799698"/>
            <a:ext cx="3571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813626" y="4156886"/>
            <a:ext cx="3571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5"/>
          <p:cNvSpPr txBox="1"/>
          <p:nvPr/>
        </p:nvSpPr>
        <p:spPr>
          <a:xfrm>
            <a:off x="813626" y="4509311"/>
            <a:ext cx="3571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"/>
          <p:cNvSpPr txBox="1"/>
          <p:nvPr/>
        </p:nvSpPr>
        <p:spPr>
          <a:xfrm>
            <a:off x="1456564" y="2580498"/>
            <a:ext cx="3571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2170939" y="2580498"/>
            <a:ext cx="3571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2885314" y="2580498"/>
            <a:ext cx="3571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3520264" y="2594785"/>
            <a:ext cx="3571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4242626" y="2580498"/>
            <a:ext cx="3571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4885564" y="2580498"/>
            <a:ext cx="3571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5528501" y="2580498"/>
            <a:ext cx="3571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6242876" y="2580498"/>
            <a:ext cx="3571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6885814" y="2580498"/>
            <a:ext cx="3571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693513" y="5652023"/>
            <a:ext cx="3631122" cy="584775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 Java we should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int[][]  m=new int[5][9];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Multidimensional Arrays</a:t>
            </a:r>
            <a:endParaRPr/>
          </a:p>
        </p:txBody>
      </p:sp>
      <p:sp>
        <p:nvSpPr>
          <p:cNvPr id="326" name="Google Shape;326;p26"/>
          <p:cNvSpPr txBox="1"/>
          <p:nvPr>
            <p:ph idx="11" type="ftr"/>
          </p:nvPr>
        </p:nvSpPr>
        <p:spPr>
          <a:xfrm>
            <a:off x="304800" y="615275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27" name="Google Shape;327;p2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26"/>
          <p:cNvSpPr txBox="1"/>
          <p:nvPr>
            <p:ph idx="1" type="body"/>
          </p:nvPr>
        </p:nvSpPr>
        <p:spPr>
          <a:xfrm>
            <a:off x="301752" y="1527048"/>
            <a:ext cx="8503920" cy="83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How multidimensional array stored in Memory?</a:t>
            </a:r>
            <a:endParaRPr sz="2800"/>
          </a:p>
        </p:txBody>
      </p:sp>
      <p:graphicFrame>
        <p:nvGraphicFramePr>
          <p:cNvPr id="329" name="Google Shape;329;p26"/>
          <p:cNvGraphicFramePr/>
          <p:nvPr/>
        </p:nvGraphicFramePr>
        <p:xfrm>
          <a:off x="1447800" y="27611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{DF770079-3EDD-47B4-A62A-335282D0F603}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0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…</a:t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…</a:t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…</a:t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…</a:t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</a:tr>
            </a:tbl>
          </a:graphicData>
        </a:graphic>
      </p:graphicFrame>
      <p:sp>
        <p:nvSpPr>
          <p:cNvPr id="330" name="Google Shape;330;p26"/>
          <p:cNvSpPr/>
          <p:nvPr/>
        </p:nvSpPr>
        <p:spPr>
          <a:xfrm rot="5400000">
            <a:off x="2228906" y="1642013"/>
            <a:ext cx="317522" cy="1777866"/>
          </a:xfrm>
          <a:prstGeom prst="leftBrace">
            <a:avLst>
              <a:gd fmla="val 5192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1" name="Google Shape;331;p26"/>
          <p:cNvSpPr/>
          <p:nvPr/>
        </p:nvSpPr>
        <p:spPr>
          <a:xfrm rot="5400000">
            <a:off x="3984614" y="1664170"/>
            <a:ext cx="317524" cy="1733550"/>
          </a:xfrm>
          <a:prstGeom prst="leftBrace">
            <a:avLst>
              <a:gd fmla="val 5192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Google Shape;332;p26"/>
          <p:cNvSpPr/>
          <p:nvPr/>
        </p:nvSpPr>
        <p:spPr>
          <a:xfrm rot="5400000">
            <a:off x="6461113" y="1702271"/>
            <a:ext cx="317523" cy="1657350"/>
          </a:xfrm>
          <a:prstGeom prst="leftBrace">
            <a:avLst>
              <a:gd fmla="val 5192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Google Shape;333;p26"/>
          <p:cNvSpPr txBox="1"/>
          <p:nvPr/>
        </p:nvSpPr>
        <p:spPr>
          <a:xfrm>
            <a:off x="1786662" y="2002850"/>
            <a:ext cx="8938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6"/>
          <p:cNvSpPr txBox="1"/>
          <p:nvPr/>
        </p:nvSpPr>
        <p:spPr>
          <a:xfrm>
            <a:off x="3696426" y="1981200"/>
            <a:ext cx="8938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6345102" y="1981200"/>
            <a:ext cx="8938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6"/>
          <p:cNvSpPr/>
          <p:nvPr/>
        </p:nvSpPr>
        <p:spPr>
          <a:xfrm rot="-1541974">
            <a:off x="1394778" y="2901173"/>
            <a:ext cx="7457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m[0,0]</a:t>
            </a:r>
            <a:endParaRPr b="1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7" name="Google Shape;337;p26"/>
          <p:cNvSpPr/>
          <p:nvPr/>
        </p:nvSpPr>
        <p:spPr>
          <a:xfrm rot="-1541974">
            <a:off x="2550979" y="2942951"/>
            <a:ext cx="7457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m[0,8]</a:t>
            </a:r>
            <a:endParaRPr b="1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8" name="Google Shape;338;p26"/>
          <p:cNvSpPr/>
          <p:nvPr/>
        </p:nvSpPr>
        <p:spPr>
          <a:xfrm rot="-1541974">
            <a:off x="3282882" y="2943979"/>
            <a:ext cx="7136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m[1,0]</a:t>
            </a:r>
            <a:endParaRPr b="1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9" name="Google Shape;339;p26"/>
          <p:cNvSpPr/>
          <p:nvPr/>
        </p:nvSpPr>
        <p:spPr>
          <a:xfrm rot="-1541974">
            <a:off x="4439083" y="2901173"/>
            <a:ext cx="7136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m[1,8]</a:t>
            </a:r>
            <a:endParaRPr b="1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0" name="Google Shape;340;p26"/>
          <p:cNvSpPr/>
          <p:nvPr/>
        </p:nvSpPr>
        <p:spPr>
          <a:xfrm rot="-1541974">
            <a:off x="5678515" y="2875892"/>
            <a:ext cx="7377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m[4,0]</a:t>
            </a:r>
            <a:endParaRPr b="1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1" name="Google Shape;341;p26"/>
          <p:cNvSpPr/>
          <p:nvPr/>
        </p:nvSpPr>
        <p:spPr>
          <a:xfrm rot="-1541974">
            <a:off x="6866142" y="2920095"/>
            <a:ext cx="7457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m[4,8]</a:t>
            </a:r>
            <a:endParaRPr b="1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2" name="Google Shape;342;p26"/>
          <p:cNvSpPr/>
          <p:nvPr/>
        </p:nvSpPr>
        <p:spPr>
          <a:xfrm>
            <a:off x="2627628" y="3906053"/>
            <a:ext cx="6163162" cy="2800767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define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void main(){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double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ident[N][N]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row, col;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(row = 0; row &lt; N; row++)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(col = 0; col &lt; N; col++)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b="1" i="0" lang="en-US" sz="16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if(row == col)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            ident[row][col] = 1.0;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    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            ident[row][col] = 0.0;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353177" y="3429000"/>
            <a:ext cx="843154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Example: Initialize an array for use as an identity matrix</a:t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Multidimensional Arrays</a:t>
            </a:r>
            <a:endParaRPr/>
          </a:p>
        </p:txBody>
      </p:sp>
      <p:sp>
        <p:nvSpPr>
          <p:cNvPr id="350" name="Google Shape;350;p27"/>
          <p:cNvSpPr txBox="1"/>
          <p:nvPr>
            <p:ph idx="11" type="ftr"/>
          </p:nvPr>
        </p:nvSpPr>
        <p:spPr>
          <a:xfrm>
            <a:off x="304800" y="615275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51" name="Google Shape;351;p2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27"/>
          <p:cNvSpPr txBox="1"/>
          <p:nvPr>
            <p:ph idx="1" type="body"/>
          </p:nvPr>
        </p:nvSpPr>
        <p:spPr>
          <a:xfrm>
            <a:off x="301752" y="1527048"/>
            <a:ext cx="8503920" cy="83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Initializing a Multidimensional Array</a:t>
            </a:r>
            <a:endParaRPr sz="2800"/>
          </a:p>
        </p:txBody>
      </p:sp>
      <p:sp>
        <p:nvSpPr>
          <p:cNvPr id="353" name="Google Shape;353;p27"/>
          <p:cNvSpPr/>
          <p:nvPr/>
        </p:nvSpPr>
        <p:spPr>
          <a:xfrm>
            <a:off x="246888" y="2217700"/>
            <a:ext cx="4572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m[5][9] = { {1,1,1,1,1,1,1,1,1},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{0,1,0,0,0,1,1,0,1},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{0,0,0,0,0,0,0,0,0},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{1,1,1,1,1,1,1,1,1},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{1,0,1,0,1,0,1,0,1}}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m[5][9] = { {1,1,1,1,1,1,1,1,1},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{0,1,0,0,0,1,1,0,1},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{1,0,1,0,1,0,1,0,1}}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m[5][9] = { {1,1,1,1,1,1,1,1,1},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{0,1,0,0,0,1,1,0},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{0,0,0,0,0,0,0,0},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{1,1,1,1,1,1,1},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{1,0,1,0,1,0,1,0,1}}</a:t>
            </a:r>
            <a:endParaRPr b="0" i="0" sz="16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4" name="Google Shape;354;p27"/>
          <p:cNvSpPr/>
          <p:nvPr/>
        </p:nvSpPr>
        <p:spPr>
          <a:xfrm>
            <a:off x="4818888" y="3448807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m[5][9] = { 1,1,1,1,1,1,1,1,1,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0,1,0,0,0,1,1,0,1,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0,0,0,0,0,0,0,0,0,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1,1,1,1,1,1,1,1,1,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1,0,1,0,1,0,1,0,1}</a:t>
            </a:r>
            <a:endParaRPr b="0" i="0" sz="16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60" name="Google Shape;360;p2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61" name="Google Shape;361;p2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2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Similar to Java methods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en-US"/>
              <a:t>Functions are defined in a C file, instead of a class. 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/>
              <a:t>Each function is essentially a small program, with its own declarations and statements.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/>
              <a:t>Using functions, programs are divided in to small pieces that are easier for us as well as others to understand and modify.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/>
              <a:t>Functions can take some of the tedium out of programming by allowing us to avoid duplicating code that’s used more than once.</a:t>
            </a:r>
            <a:endParaRPr/>
          </a:p>
          <a:p>
            <a:pPr indent="-114554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Defining and calling functions</a:t>
            </a:r>
            <a:endParaRPr/>
          </a:p>
        </p:txBody>
      </p:sp>
      <p:sp>
        <p:nvSpPr>
          <p:cNvPr id="368" name="Google Shape;368;p2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69" name="Google Shape;369;p2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301752" y="1527048"/>
            <a:ext cx="8503920" cy="83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Example of defining a function</a:t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319833" y="4183061"/>
            <a:ext cx="57323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 of calling a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9"/>
          <p:cNvSpPr/>
          <p:nvPr/>
        </p:nvSpPr>
        <p:spPr>
          <a:xfrm>
            <a:off x="1159996" y="2177946"/>
            <a:ext cx="676480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double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average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(double a, double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return (a + b) / 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9"/>
          <p:cNvSpPr/>
          <p:nvPr/>
        </p:nvSpPr>
        <p:spPr>
          <a:xfrm>
            <a:off x="1136748" y="4835324"/>
            <a:ext cx="73976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avg =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average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(x/2, y*2);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printf(“Average: %g\n”,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average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 y));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Function Definitions</a:t>
            </a:r>
            <a:endParaRPr/>
          </a:p>
        </p:txBody>
      </p:sp>
      <p:sp>
        <p:nvSpPr>
          <p:cNvPr id="379" name="Google Shape;379;p3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2017</a:t>
            </a:r>
            <a:endParaRPr/>
          </a:p>
        </p:txBody>
      </p:sp>
      <p:sp>
        <p:nvSpPr>
          <p:cNvPr id="380" name="Google Shape;380;p3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81" name="Google Shape;381;p3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30"/>
          <p:cNvSpPr/>
          <p:nvPr/>
        </p:nvSpPr>
        <p:spPr>
          <a:xfrm>
            <a:off x="838200" y="1467697"/>
            <a:ext cx="7524544" cy="19389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return-type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</a:t>
            </a:r>
            <a:r>
              <a:rPr b="1" i="1" lang="en-US" sz="2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function-name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 </a:t>
            </a:r>
            <a:r>
              <a:rPr b="0" i="1" lang="en-US" sz="24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parameters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declarations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 b="0" i="1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3" name="Google Shape;383;p30"/>
          <p:cNvSpPr txBox="1"/>
          <p:nvPr>
            <p:ph idx="1" type="body"/>
          </p:nvPr>
        </p:nvSpPr>
        <p:spPr>
          <a:xfrm>
            <a:off x="348512" y="3643830"/>
            <a:ext cx="8503920" cy="2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Note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Function may not return arrays.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Specifying that the return type is </a:t>
            </a:r>
            <a:r>
              <a:rPr b="1" i="1" lang="en-US"/>
              <a:t>void</a:t>
            </a:r>
            <a:r>
              <a:rPr lang="en-US"/>
              <a:t> indicates that the function doesn’t return a value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If the return type is omitted, the function is presumed to return a value of type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159194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849564" y="5948885"/>
            <a:ext cx="72151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average(double a,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4818888" y="5966055"/>
            <a:ext cx="22097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/** WRONG **/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391" name="Google Shape;391;p3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92" name="Google Shape;392;p3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3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prime.c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In snowball, please find it in directory</a:t>
            </a:r>
            <a:endParaRPr/>
          </a:p>
          <a:p>
            <a:pPr indent="0" lvl="1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/>
              <a:t> /home/yye10/public 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What will be covered?</a:t>
            </a:r>
            <a:endParaRPr/>
          </a:p>
        </p:txBody>
      </p:sp>
      <p:sp>
        <p:nvSpPr>
          <p:cNvPr id="175" name="Google Shape;175;p1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76" name="Google Shape;176;p1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How to define arrays?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How to trace arrays?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How to define functions?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How to declare functions?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How to call functions?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Arguments vs. Parameters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Program termination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Recursive function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Function Declarations</a:t>
            </a:r>
            <a:endParaRPr/>
          </a:p>
        </p:txBody>
      </p:sp>
      <p:sp>
        <p:nvSpPr>
          <p:cNvPr id="399" name="Google Shape;399;p3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Usually functions should be </a:t>
            </a:r>
            <a:r>
              <a:rPr b="1" lang="en-US"/>
              <a:t>defined</a:t>
            </a:r>
            <a:r>
              <a:rPr lang="en-US"/>
              <a:t> before you use them.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But you can </a:t>
            </a:r>
            <a:r>
              <a:rPr b="1" lang="en-US"/>
              <a:t>declare</a:t>
            </a:r>
            <a:r>
              <a:rPr lang="en-US"/>
              <a:t> your functions before you use them.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Then the location of definition of a function does not matter.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Usually we put declarations at the beginning of a C file.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Function Declaration</a:t>
            </a:r>
            <a:endParaRPr/>
          </a:p>
        </p:txBody>
      </p:sp>
      <p:sp>
        <p:nvSpPr>
          <p:cNvPr id="407" name="Google Shape;407;p3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08" name="Google Shape;408;p3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685800" y="1594681"/>
            <a:ext cx="7524544" cy="461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return-type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</a:t>
            </a:r>
            <a:r>
              <a:rPr b="1" i="1" lang="en-US" sz="2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function-name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 </a:t>
            </a:r>
            <a:r>
              <a:rPr b="0" i="1" lang="en-US" sz="24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parameters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)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685800" y="2663475"/>
            <a:ext cx="5393410" cy="3693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double average(double x, double y);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main()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………..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average(x, 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double average(double x, double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………..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6477000" y="2676390"/>
            <a:ext cx="15872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Declaration</a:t>
            </a:r>
            <a:endParaRPr b="1" i="0" sz="18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6491624" y="4082730"/>
            <a:ext cx="1737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Function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3"/>
          <p:cNvSpPr/>
          <p:nvPr/>
        </p:nvSpPr>
        <p:spPr>
          <a:xfrm>
            <a:off x="6493774" y="5489070"/>
            <a:ext cx="1401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Definition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6101166" y="5168150"/>
            <a:ext cx="457200" cy="1188644"/>
          </a:xfrm>
          <a:prstGeom prst="rightBrace">
            <a:avLst>
              <a:gd fmla="val 8333" name="adj1"/>
              <a:gd fmla="val 5119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Google Shape;415;p33"/>
          <p:cNvSpPr/>
          <p:nvPr/>
        </p:nvSpPr>
        <p:spPr>
          <a:xfrm>
            <a:off x="685799" y="4953000"/>
            <a:ext cx="5385661" cy="1403794"/>
          </a:xfrm>
          <a:prstGeom prst="rect">
            <a:avLst/>
          </a:prstGeom>
          <a:noFill/>
          <a:ln cap="flat" cmpd="sng" w="114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6" name="Google Shape;416;p33"/>
          <p:cNvSpPr/>
          <p:nvPr/>
        </p:nvSpPr>
        <p:spPr>
          <a:xfrm>
            <a:off x="966061" y="4082730"/>
            <a:ext cx="5105400" cy="369332"/>
          </a:xfrm>
          <a:prstGeom prst="rect">
            <a:avLst/>
          </a:prstGeom>
          <a:noFill/>
          <a:ln cap="flat" cmpd="sng" w="114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7" name="Google Shape;417;p33"/>
          <p:cNvSpPr/>
          <p:nvPr/>
        </p:nvSpPr>
        <p:spPr>
          <a:xfrm>
            <a:off x="706464" y="2676390"/>
            <a:ext cx="5372746" cy="369332"/>
          </a:xfrm>
          <a:prstGeom prst="rect">
            <a:avLst/>
          </a:prstGeom>
          <a:noFill/>
          <a:ln cap="flat" cmpd="sng" w="114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8" name="Google Shape;418;p33"/>
          <p:cNvSpPr/>
          <p:nvPr/>
        </p:nvSpPr>
        <p:spPr>
          <a:xfrm>
            <a:off x="2447208" y="3132834"/>
            <a:ext cx="66205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 you can skip the name of parameters in declaration, and just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(double, double)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33"/>
          <p:cNvCxnSpPr/>
          <p:nvPr/>
        </p:nvCxnSpPr>
        <p:spPr>
          <a:xfrm>
            <a:off x="3657600" y="3045722"/>
            <a:ext cx="533400" cy="2308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Function Declaration</a:t>
            </a:r>
            <a:endParaRPr/>
          </a:p>
        </p:txBody>
      </p:sp>
      <p:sp>
        <p:nvSpPr>
          <p:cNvPr id="425" name="Google Shape;425;p3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26" name="Google Shape;426;p3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685800" y="2663475"/>
            <a:ext cx="5393410" cy="3416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double average(double x, double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………..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main()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………..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average(x, 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6491624" y="5105400"/>
            <a:ext cx="1737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Function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6491624" y="3452267"/>
            <a:ext cx="1401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Definition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6101166" y="3048000"/>
            <a:ext cx="457200" cy="1188644"/>
          </a:xfrm>
          <a:prstGeom prst="rightBrace">
            <a:avLst>
              <a:gd fmla="val 8333" name="adj1"/>
              <a:gd fmla="val 5119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663844" y="2782944"/>
            <a:ext cx="5385661" cy="1403794"/>
          </a:xfrm>
          <a:prstGeom prst="rect">
            <a:avLst/>
          </a:prstGeom>
          <a:noFill/>
          <a:ln cap="flat" cmpd="sng" w="114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914400" y="5105400"/>
            <a:ext cx="5105400" cy="369332"/>
          </a:xfrm>
          <a:prstGeom prst="rect">
            <a:avLst/>
          </a:prstGeom>
          <a:noFill/>
          <a:ln cap="flat" cmpd="sng" w="114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245364" y="1526523"/>
            <a:ext cx="868984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Without declaration, function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average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must be defined before the function call.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Arguments vs. Parameters</a:t>
            </a:r>
            <a:endParaRPr/>
          </a:p>
        </p:txBody>
      </p:sp>
      <p:sp>
        <p:nvSpPr>
          <p:cNvPr id="439" name="Google Shape;439;p3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1" name="Google Shape;441;p3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i="1" lang="en-US"/>
              <a:t>Parameters	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Appear in function </a:t>
            </a:r>
            <a:r>
              <a:rPr b="1" i="1" lang="en-US"/>
              <a:t>definitions</a:t>
            </a:r>
            <a:endParaRPr b="1"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They are </a:t>
            </a:r>
            <a:r>
              <a:rPr lang="en-US">
                <a:solidFill>
                  <a:srgbClr val="FF0000"/>
                </a:solidFill>
              </a:rPr>
              <a:t>dummy</a:t>
            </a:r>
            <a:r>
              <a:rPr lang="en-US"/>
              <a:t> names that represent values to be supplied when the function is called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i="1" lang="en-US"/>
              <a:t>Arguments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Expressions that appear in </a:t>
            </a:r>
            <a:r>
              <a:rPr b="1" lang="en-US"/>
              <a:t>function </a:t>
            </a:r>
            <a:r>
              <a:rPr b="1" i="1" lang="en-US"/>
              <a:t>calls</a:t>
            </a:r>
            <a:r>
              <a:rPr i="1" lang="en-US"/>
              <a:t>.</a:t>
            </a:r>
            <a:endParaRPr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Arguments vs. Parameters</a:t>
            </a:r>
            <a:endParaRPr/>
          </a:p>
        </p:txBody>
      </p:sp>
      <p:sp>
        <p:nvSpPr>
          <p:cNvPr id="447" name="Google Shape;447;p3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48" name="Google Shape;448;p3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3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When a function is called,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Each </a:t>
            </a:r>
            <a:r>
              <a:rPr i="1" lang="en-US"/>
              <a:t>argument</a:t>
            </a:r>
            <a:r>
              <a:rPr lang="en-US"/>
              <a:t> is evaluated and its </a:t>
            </a:r>
            <a:r>
              <a:rPr b="1" lang="en-US"/>
              <a:t>value</a:t>
            </a:r>
            <a:r>
              <a:rPr lang="en-US"/>
              <a:t> </a:t>
            </a:r>
            <a:r>
              <a:rPr b="1" lang="en-US"/>
              <a:t>assigned(passed)</a:t>
            </a:r>
            <a:r>
              <a:rPr lang="en-US"/>
              <a:t> to the corresponding parameter.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Each </a:t>
            </a:r>
            <a:r>
              <a:rPr i="1" lang="en-US"/>
              <a:t>parameter</a:t>
            </a:r>
            <a:r>
              <a:rPr lang="en-US"/>
              <a:t> behaves like a </a:t>
            </a:r>
            <a:r>
              <a:rPr b="1" lang="en-US"/>
              <a:t>variable</a:t>
            </a:r>
            <a:r>
              <a:rPr lang="en-US"/>
              <a:t> that’s been initialized to the value of the matching argument.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Arguments vs. Parameters</a:t>
            </a:r>
            <a:endParaRPr/>
          </a:p>
        </p:txBody>
      </p:sp>
      <p:sp>
        <p:nvSpPr>
          <p:cNvPr id="456" name="Google Shape;456;p3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57" name="Google Shape;457;p3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5711" y="1676400"/>
            <a:ext cx="729195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power(int x, int 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int i, result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for (i = 1; i &lt;=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result = result *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7"/>
          <p:cNvSpPr/>
          <p:nvPr/>
        </p:nvSpPr>
        <p:spPr>
          <a:xfrm>
            <a:off x="704087" y="4131872"/>
            <a:ext cx="729195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power(int x, int 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int result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while(n-- &gt;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result *=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5597213" y="1797784"/>
            <a:ext cx="3432926" cy="1631216"/>
          </a:xfrm>
          <a:prstGeom prst="rect">
            <a:avLst/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Since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a copy of the original exponent, we can remove the need for</a:t>
            </a:r>
            <a:r>
              <a:rPr b="1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modify n inside the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Array Arguments</a:t>
            </a:r>
            <a:endParaRPr/>
          </a:p>
        </p:txBody>
      </p:sp>
      <p:sp>
        <p:nvSpPr>
          <p:cNvPr id="466" name="Google Shape;466;p3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67" name="Google Shape;467;p3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3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Arrays are often used as arguments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sp>
        <p:nvSpPr>
          <p:cNvPr id="469" name="Google Shape;469;p38"/>
          <p:cNvSpPr/>
          <p:nvPr/>
        </p:nvSpPr>
        <p:spPr>
          <a:xfrm>
            <a:off x="672678" y="2126608"/>
            <a:ext cx="4572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f(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int a[]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8"/>
          <p:cNvSpPr/>
          <p:nvPr/>
        </p:nvSpPr>
        <p:spPr>
          <a:xfrm>
            <a:off x="475488" y="4831140"/>
            <a:ext cx="77724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f(int a[])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int len =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sizeof(a)/sizeof(a[0])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8"/>
          <p:cNvSpPr/>
          <p:nvPr/>
        </p:nvSpPr>
        <p:spPr>
          <a:xfrm>
            <a:off x="7133690" y="5615970"/>
            <a:ext cx="19136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/** WRONG **/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8"/>
          <p:cNvSpPr/>
          <p:nvPr/>
        </p:nvSpPr>
        <p:spPr>
          <a:xfrm>
            <a:off x="301752" y="3837587"/>
            <a:ext cx="85344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to get the length of the array argument  in function?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Array Arguments</a:t>
            </a:r>
            <a:endParaRPr/>
          </a:p>
        </p:txBody>
      </p:sp>
      <p:sp>
        <p:nvSpPr>
          <p:cNvPr id="478" name="Google Shape;478;p3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79" name="Google Shape;479;p3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0" name="Google Shape;480;p3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Unlike Java, C does not know  how long the array is?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So we will have to supply the length (if needed in function) as an additional arguments.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sp>
        <p:nvSpPr>
          <p:cNvPr id="481" name="Google Shape;481;p39"/>
          <p:cNvSpPr/>
          <p:nvPr/>
        </p:nvSpPr>
        <p:spPr>
          <a:xfrm>
            <a:off x="2095500" y="4267200"/>
            <a:ext cx="4572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f(int a[],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int 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return Statement</a:t>
            </a:r>
            <a:endParaRPr/>
          </a:p>
        </p:txBody>
      </p:sp>
      <p:sp>
        <p:nvSpPr>
          <p:cNvPr id="487" name="Google Shape;487;p4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88" name="Google Shape;488;p4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40"/>
          <p:cNvSpPr txBox="1"/>
          <p:nvPr>
            <p:ph idx="1" type="body"/>
          </p:nvPr>
        </p:nvSpPr>
        <p:spPr>
          <a:xfrm>
            <a:off x="301752" y="2209800"/>
            <a:ext cx="8503920" cy="388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The expression is often just a constant a variable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return      0  ;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return      status  ;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More complex expressions are possible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return       i &gt; j ? i : j ;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The expression could be empty when return type is void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return ;</a:t>
            </a:r>
            <a:endParaRPr/>
          </a:p>
        </p:txBody>
      </p:sp>
      <p:sp>
        <p:nvSpPr>
          <p:cNvPr id="490" name="Google Shape;490;p40"/>
          <p:cNvSpPr/>
          <p:nvPr/>
        </p:nvSpPr>
        <p:spPr>
          <a:xfrm>
            <a:off x="2875788" y="1667167"/>
            <a:ext cx="3886200" cy="461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return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i="1" lang="en-US" sz="2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expression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Program Termination</a:t>
            </a:r>
            <a:endParaRPr/>
          </a:p>
        </p:txBody>
      </p:sp>
      <p:sp>
        <p:nvSpPr>
          <p:cNvPr id="496" name="Google Shape;496;p4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97" name="Google Shape;497;p4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8" name="Google Shape;498;p4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 </a:t>
            </a:r>
            <a:r>
              <a:rPr i="1" lang="en-US"/>
              <a:t>return</a:t>
            </a:r>
            <a:r>
              <a:rPr lang="en-US"/>
              <a:t> statement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Using return in </a:t>
            </a:r>
            <a:r>
              <a:rPr b="1" i="1" lang="en-US"/>
              <a:t>main</a:t>
            </a:r>
            <a:r>
              <a:rPr lang="en-US"/>
              <a:t> is one way to exit the program </a:t>
            </a:r>
            <a:endParaRPr/>
          </a:p>
          <a:p>
            <a:pPr indent="-14985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 </a:t>
            </a:r>
            <a:r>
              <a:rPr i="1" lang="en-US"/>
              <a:t>exit</a:t>
            </a:r>
            <a:r>
              <a:rPr lang="en-US"/>
              <a:t> function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Calling </a:t>
            </a:r>
            <a:r>
              <a:rPr i="1" lang="en-US"/>
              <a:t>exit</a:t>
            </a:r>
            <a:r>
              <a:rPr lang="en-US"/>
              <a:t> in any functions is another way to terminate a program.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i="1" lang="en-US"/>
              <a:t>exit</a:t>
            </a:r>
            <a:r>
              <a:rPr lang="en-US"/>
              <a:t> belongs to &lt;</a:t>
            </a:r>
            <a:r>
              <a:rPr i="1" lang="en-US"/>
              <a:t>stdlib.h</a:t>
            </a:r>
            <a:r>
              <a:rPr lang="en-US"/>
              <a:t>&gt;</a:t>
            </a:r>
            <a:endParaRPr/>
          </a:p>
          <a:p>
            <a:pPr indent="-14985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  <a:p>
            <a:pPr indent="-14985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</p:txBody>
      </p:sp>
      <p:sp>
        <p:nvSpPr>
          <p:cNvPr id="499" name="Google Shape;499;p41"/>
          <p:cNvSpPr/>
          <p:nvPr/>
        </p:nvSpPr>
        <p:spPr>
          <a:xfrm>
            <a:off x="1371600" y="3124200"/>
            <a:ext cx="3886200" cy="461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return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i="1" lang="en-US" sz="2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expression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1"/>
          <p:cNvSpPr/>
          <p:nvPr/>
        </p:nvSpPr>
        <p:spPr>
          <a:xfrm>
            <a:off x="1447800" y="5790351"/>
            <a:ext cx="3886200" cy="461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exit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i="1" lang="en-US" sz="2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expression</a:t>
            </a:r>
            <a:r>
              <a:rPr b="1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1"/>
          <p:cNvSpPr/>
          <p:nvPr/>
        </p:nvSpPr>
        <p:spPr>
          <a:xfrm>
            <a:off x="5631180" y="5097853"/>
            <a:ext cx="32735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exit(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exit(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EXIT_SUCCESS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exit(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EXIT_FAILURE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 programming---Arrays</a:t>
            </a:r>
            <a:endParaRPr/>
          </a:p>
        </p:txBody>
      </p:sp>
      <p:sp>
        <p:nvSpPr>
          <p:cNvPr id="183" name="Google Shape;183;p1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b="1" lang="en-US"/>
              <a:t>scalar</a:t>
            </a:r>
            <a:r>
              <a:rPr lang="en-US"/>
              <a:t>: capable of holding a single data item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b="1" lang="en-US"/>
              <a:t>aggregate variables</a:t>
            </a:r>
            <a:r>
              <a:rPr lang="en-US"/>
              <a:t>: capable of holding a collections of values.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Arrays</a:t>
            </a:r>
            <a:endParaRPr/>
          </a:p>
          <a:p>
            <a:pPr indent="-228600" lvl="2" marL="82296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⯍"/>
            </a:pPr>
            <a:r>
              <a:rPr lang="en-US"/>
              <a:t>An </a:t>
            </a:r>
            <a:r>
              <a:rPr b="1" lang="en-US"/>
              <a:t>array</a:t>
            </a:r>
            <a:r>
              <a:rPr lang="en-US"/>
              <a:t> is a data structure containing a number of data values, all of which have </a:t>
            </a:r>
            <a:r>
              <a:rPr b="1" lang="en-US"/>
              <a:t>the same type</a:t>
            </a:r>
            <a:r>
              <a:rPr lang="en-US"/>
              <a:t>. 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Structures (records) </a:t>
            </a:r>
            <a:endParaRPr/>
          </a:p>
          <a:p>
            <a:pPr indent="-228600" lvl="2" marL="82296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⯍"/>
            </a:pPr>
            <a:r>
              <a:rPr lang="en-US"/>
              <a:t>Will be covered in Chapter 16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Recursive Functions</a:t>
            </a:r>
            <a:endParaRPr/>
          </a:p>
        </p:txBody>
      </p:sp>
      <p:sp>
        <p:nvSpPr>
          <p:cNvPr id="507" name="Google Shape;507;p4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08" name="Google Shape;508;p4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9" name="Google Shape;509;p42"/>
          <p:cNvSpPr txBox="1"/>
          <p:nvPr>
            <p:ph idx="1" type="body"/>
          </p:nvPr>
        </p:nvSpPr>
        <p:spPr>
          <a:xfrm>
            <a:off x="301752" y="1527048"/>
            <a:ext cx="8503920" cy="83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 function is </a:t>
            </a:r>
            <a:r>
              <a:rPr i="1" lang="en-US"/>
              <a:t>recursive</a:t>
            </a:r>
            <a:r>
              <a:rPr lang="en-US"/>
              <a:t> if it calls itself.</a:t>
            </a:r>
            <a:endParaRPr/>
          </a:p>
        </p:txBody>
      </p:sp>
      <p:sp>
        <p:nvSpPr>
          <p:cNvPr id="510" name="Google Shape;510;p42"/>
          <p:cNvSpPr/>
          <p:nvPr/>
        </p:nvSpPr>
        <p:spPr>
          <a:xfrm>
            <a:off x="905359" y="2105461"/>
            <a:ext cx="48768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(int 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if(n &lt;=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return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return n *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fact(n-1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2"/>
          <p:cNvSpPr txBox="1"/>
          <p:nvPr/>
        </p:nvSpPr>
        <p:spPr>
          <a:xfrm>
            <a:off x="531230" y="4572000"/>
            <a:ext cx="3830458" cy="114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Trace the function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i = fact(3);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4818888" y="4648200"/>
            <a:ext cx="4017264" cy="1631216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   fact(2)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fact(1),return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fact(2),return 2*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fact(3), return 3*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Recursive Functions</a:t>
            </a:r>
            <a:endParaRPr/>
          </a:p>
        </p:txBody>
      </p:sp>
      <p:sp>
        <p:nvSpPr>
          <p:cNvPr id="518" name="Google Shape;518;p4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19" name="Google Shape;519;p4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0" name="Google Shape;520;p43"/>
          <p:cNvSpPr txBox="1"/>
          <p:nvPr>
            <p:ph idx="1" type="body"/>
          </p:nvPr>
        </p:nvSpPr>
        <p:spPr>
          <a:xfrm>
            <a:off x="301752" y="1527048"/>
            <a:ext cx="8503920" cy="83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Example: </a:t>
            </a:r>
            <a:r>
              <a:rPr i="1" lang="en-US"/>
              <a:t>power</a:t>
            </a:r>
            <a:r>
              <a:rPr lang="en-US"/>
              <a:t> function</a:t>
            </a: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915020" y="2434258"/>
            <a:ext cx="735053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power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(int x, int 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return n == 0 ? 1 : x * power(x,n-1)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3"/>
          <p:cNvSpPr txBox="1"/>
          <p:nvPr/>
        </p:nvSpPr>
        <p:spPr>
          <a:xfrm>
            <a:off x="519606" y="4100447"/>
            <a:ext cx="3830458" cy="114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Trace the function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x = power(5,3);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23" name="Google Shape;523;p43"/>
          <p:cNvSpPr/>
          <p:nvPr/>
        </p:nvSpPr>
        <p:spPr>
          <a:xfrm>
            <a:off x="4535372" y="4135648"/>
            <a:ext cx="4410792" cy="2031325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power(5,3)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   power(5,2)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power(5,1)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     power(5,0) return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power(5,1) return 5*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power(5,2) return 5*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power(5,3) return 5*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Review exercise (Quiz next week)</a:t>
            </a:r>
            <a:endParaRPr/>
          </a:p>
        </p:txBody>
      </p:sp>
      <p:sp>
        <p:nvSpPr>
          <p:cNvPr id="529" name="Google Shape;529;p4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30" name="Google Shape;530;p4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1" name="Google Shape;531;p4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Review Chapter 8 and 9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Do the exercises in Chapter 8 and 9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Partial solutions can be found in link below</a:t>
            </a:r>
            <a:endParaRPr/>
          </a:p>
          <a:p>
            <a:pPr indent="0" lvl="1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http://knking.com/books/c2/answers/c8.html</a:t>
            </a:r>
            <a:endParaRPr/>
          </a:p>
          <a:p>
            <a:pPr indent="0" lvl="1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http://knking.com/books/c2/answers/c9.html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91" name="Google Shape;191;p1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332232" y="1506517"/>
            <a:ext cx="8503920" cy="334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One-Dimensional Arrays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The simplest kind of arrays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The elements, the values of the items, of a one-dimensional array are conceptually arranged one after another in a single row.</a:t>
            </a:r>
            <a:endParaRPr/>
          </a:p>
        </p:txBody>
      </p:sp>
      <p:graphicFrame>
        <p:nvGraphicFramePr>
          <p:cNvPr id="194" name="Google Shape;194;p16"/>
          <p:cNvGraphicFramePr/>
          <p:nvPr/>
        </p:nvGraphicFramePr>
        <p:xfrm>
          <a:off x="1313688" y="4267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{DF770079-3EDD-47B4-A62A-335282D0F603}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</a:tr>
            </a:tbl>
          </a:graphicData>
        </a:graphic>
      </p:graphicFrame>
      <p:sp>
        <p:nvSpPr>
          <p:cNvPr id="195" name="Google Shape;195;p16"/>
          <p:cNvSpPr txBox="1"/>
          <p:nvPr/>
        </p:nvSpPr>
        <p:spPr>
          <a:xfrm>
            <a:off x="785812" y="4114800"/>
            <a:ext cx="3571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301752" y="4628343"/>
            <a:ext cx="8503920" cy="1040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19" lvl="1" marL="5486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ts val="196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Declare an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432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 	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3943645" y="5044162"/>
            <a:ext cx="4572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e.g. 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a[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37381" y="5056054"/>
            <a:ext cx="31162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e.g.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a[8];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7018254" y="5502295"/>
            <a:ext cx="194767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N will be replaced by 10 when program is executed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914400" y="5686960"/>
            <a:ext cx="2803973" cy="584775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 Java we should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a=new int[8];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Array Subscripting</a:t>
            </a:r>
            <a:endParaRPr/>
          </a:p>
        </p:txBody>
      </p:sp>
      <p:sp>
        <p:nvSpPr>
          <p:cNvPr id="207" name="Google Shape;207;p1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08" name="Google Shape;208;p1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301752" y="1527048"/>
            <a:ext cx="8503920" cy="13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 elements of an array of </a:t>
            </a:r>
            <a:r>
              <a:rPr lang="en-US">
                <a:solidFill>
                  <a:srgbClr val="0070C0"/>
                </a:solidFill>
              </a:rPr>
              <a:t>length n </a:t>
            </a:r>
            <a:r>
              <a:rPr lang="en-US"/>
              <a:t>are indexed from </a:t>
            </a:r>
            <a:r>
              <a:rPr lang="en-US">
                <a:solidFill>
                  <a:srgbClr val="0070C0"/>
                </a:solidFill>
              </a:rPr>
              <a:t>0 to n-1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graphicFrame>
        <p:nvGraphicFramePr>
          <p:cNvPr id="210" name="Google Shape;210;p17"/>
          <p:cNvGraphicFramePr/>
          <p:nvPr/>
        </p:nvGraphicFramePr>
        <p:xfrm>
          <a:off x="1542288" y="29365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{DF770079-3EDD-47B4-A62A-335282D0F603}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800" marB="45800" marR="91450" marL="91450"/>
                </a:tc>
              </a:tr>
            </a:tbl>
          </a:graphicData>
        </a:graphic>
      </p:graphicFrame>
      <p:sp>
        <p:nvSpPr>
          <p:cNvPr id="211" name="Google Shape;211;p17"/>
          <p:cNvSpPr txBox="1"/>
          <p:nvPr/>
        </p:nvSpPr>
        <p:spPr>
          <a:xfrm>
            <a:off x="1589088" y="3443288"/>
            <a:ext cx="571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a[0]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2303463" y="3443288"/>
            <a:ext cx="571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a[1]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6834188" y="3429000"/>
            <a:ext cx="7858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a[8-1]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1248910" y="4498921"/>
            <a:ext cx="595364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a[1] = 9;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printf(“%d\n”, a[5]);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++a[i];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Arrays and For Loop</a:t>
            </a:r>
            <a:endParaRPr/>
          </a:p>
        </p:txBody>
      </p:sp>
      <p:sp>
        <p:nvSpPr>
          <p:cNvPr id="220" name="Google Shape;220;p1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Arrays and 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for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loops go hand-in-hand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Idioms: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1242447" y="2590800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a[i]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1242447" y="3741003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scanf(“%d”,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1245237" y="4807803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sum += a[i];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5791200" y="2743200"/>
            <a:ext cx="1135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Clears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5791200" y="3896916"/>
            <a:ext cx="222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Reads data into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5791200" y="5048399"/>
            <a:ext cx="29129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Sums the elements of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Arrays and For Loop</a:t>
            </a:r>
            <a:endParaRPr/>
          </a:p>
        </p:txBody>
      </p:sp>
      <p:sp>
        <p:nvSpPr>
          <p:cNvPr id="234" name="Google Shape;234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35" name="Google Shape;235;p1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Note: Be careful for its indexing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C doesn’t require that </a:t>
            </a:r>
            <a:r>
              <a:rPr b="1" lang="en-US"/>
              <a:t>subscript bounds </a:t>
            </a:r>
            <a:r>
              <a:rPr lang="en-US"/>
              <a:t>be checked.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If a subscript goes out of range, the program’s behavior is undefined.</a:t>
            </a:r>
            <a:endParaRPr/>
          </a:p>
          <a:p>
            <a:pPr indent="-228600" lvl="2" marL="82296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⯍"/>
            </a:pPr>
            <a:r>
              <a:rPr lang="en-US"/>
              <a:t>No compiling error but the result may be unexpected.</a:t>
            </a:r>
            <a:endParaRPr/>
          </a:p>
          <a:p>
            <a:pPr indent="-114300" lvl="2" marL="82296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838200" y="4800600"/>
            <a:ext cx="7543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a[10],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for(i = 1; i &lt;= 10;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a[i]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5593080" y="5247649"/>
            <a:ext cx="3243072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Note: actually </a:t>
            </a:r>
            <a:r>
              <a:rPr b="1" i="0" lang="en-US" sz="1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a[10]</a:t>
            </a:r>
            <a:r>
              <a:rPr b="1" i="0" lang="en-US" sz="1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does not exist.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With some compilers, this for statement causes an </a:t>
            </a:r>
            <a:r>
              <a:rPr b="1" i="0" lang="en-US" sz="13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infinite loop</a:t>
            </a:r>
            <a:r>
              <a:rPr b="1" i="0" lang="en-US" sz="1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/>
              <a:buNone/>
            </a:pPr>
            <a:r>
              <a:rPr lang="en-US"/>
              <a:t>Array subscript may be any integer expression</a:t>
            </a:r>
            <a:endParaRPr/>
          </a:p>
        </p:txBody>
      </p:sp>
      <p:sp>
        <p:nvSpPr>
          <p:cNvPr id="245" name="Google Shape;245;p2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46" name="Google Shape;246;p2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457200" y="1828800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a[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i+j*10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457200" y="2854752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while(i &lt; 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a[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i++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]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4953000" y="1820625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while(i &lt; 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a[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] = b[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i++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536731" y="4679732"/>
            <a:ext cx="2667001" cy="856405"/>
          </a:xfrm>
          <a:prstGeom prst="wedgeEllipseCallout">
            <a:avLst>
              <a:gd fmla="val -12894" name="adj1"/>
              <a:gd fmla="val -96106" name="adj2"/>
            </a:avLst>
          </a:prstGeom>
          <a:solidFill>
            <a:schemeClr val="lt1"/>
          </a:solidFill>
          <a:ln cap="flat" cmpd="sng" w="114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a[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++i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] right?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4978831" y="4818192"/>
            <a:ext cx="38573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for ( i = 0, i &lt; N,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  a[i] = b[i];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20"/>
          <p:cNvCxnSpPr/>
          <p:nvPr/>
        </p:nvCxnSpPr>
        <p:spPr>
          <a:xfrm>
            <a:off x="4419600" y="1620097"/>
            <a:ext cx="0" cy="4171103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20"/>
          <p:cNvSpPr/>
          <p:nvPr/>
        </p:nvSpPr>
        <p:spPr>
          <a:xfrm>
            <a:off x="4798224" y="3585241"/>
            <a:ext cx="4037928" cy="856405"/>
          </a:xfrm>
          <a:prstGeom prst="wedgeEllipseCallout">
            <a:avLst>
              <a:gd fmla="val -4289" name="adj1"/>
              <a:gd fmla="val -106964" name="adj2"/>
            </a:avLst>
          </a:prstGeom>
          <a:solidFill>
            <a:schemeClr val="lt1"/>
          </a:solidFill>
          <a:ln cap="flat" cmpd="sng" w="114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May cause side effect.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to avoid this problem?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260" name="Google Shape;260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61" name="Google Shape;261;p2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reverse.c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In snowball, please find it in directory</a:t>
            </a:r>
            <a:endParaRPr/>
          </a:p>
          <a:p>
            <a:pPr indent="0" lvl="1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/>
              <a:t> /home/yye10/public </a:t>
            </a:r>
            <a:endParaRPr/>
          </a:p>
          <a:p>
            <a:pPr indent="0" lvl="1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  <a:p>
            <a:pPr indent="-14985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