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C08DE9-56A3-4490-ACED-E0D2B0269046}">
  <a:tblStyle styleId="{14C08DE9-56A3-4490-ACED-E0D2B0269046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7EAE8"/>
          </a:solidFill>
        </a:fill>
      </a:tcStyle>
    </a:wholeTbl>
    <a:band1H>
      <a:tcTxStyle/>
      <a:tcStyle>
        <a:fill>
          <a:solidFill>
            <a:srgbClr val="EED2CE"/>
          </a:solidFill>
        </a:fill>
      </a:tcStyle>
    </a:band1H>
    <a:band2H>
      <a:tcTxStyle/>
    </a:band2H>
    <a:band1V>
      <a:tcTxStyle/>
      <a:tcStyle>
        <a:fill>
          <a:solidFill>
            <a:srgbClr val="EED2CE"/>
          </a:solidFill>
        </a:fill>
      </a:tcStyle>
    </a:band1V>
    <a:band2V>
      <a:tcTxStyle/>
    </a:band2V>
    <a:lastCol>
      <a:tcTxStyle b="on" i="off">
        <a:font>
          <a:latin typeface="Georgia"/>
          <a:ea typeface="Georgia"/>
          <a:cs typeface="Georg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eorgia"/>
          <a:ea typeface="Georgia"/>
          <a:cs typeface="Georg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2639F265-0BF5-4A95-98C0-5A8CF110B08E}" styleName="Table_1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http://www.cs.utoronto.ca/~krueger/csc209h/lectures/</a:t>
            </a:r>
            <a:endParaRPr/>
          </a:p>
        </p:txBody>
      </p:sp>
      <p:sp>
        <p:nvSpPr>
          <p:cNvPr id="165" name="Google Shape;165;p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7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#include&lt;stdio.h&gt;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i=0,*p,*q;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//printf("%d",&amp;*i);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//p=&amp;q;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//p=*&amp;q;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//*p=&amp;i;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//*p=q;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443" name="Google Shape;443;p18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#include&lt;stdio.h&gt;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i=0,*p,*q;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//printf("%d",&amp;*i);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//p=&amp;q;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//p=*&amp;q;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//*p=&amp;i;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//*p=q;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454" name="Google Shape;454;p19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p3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WM</a:t>
            </a:r>
            <a:endParaRPr/>
          </a:p>
        </p:txBody>
      </p:sp>
      <p:sp>
        <p:nvSpPr>
          <p:cNvPr id="712" name="Google Shape;712;p38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9" name="Google Shape;789;p4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6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3" name="Google Shape;33;p2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" name="Google Shape;34;p2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4" name="Google Shape;154;p12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5" name="Google Shape;155;p12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59" name="Google Shape;159;p1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2"/>
          <p:cNvSpPr txBox="1"/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just">
              <a:spcBef>
                <a:spcPts val="640"/>
              </a:spcBef>
              <a:spcAft>
                <a:spcPts val="0"/>
              </a:spcAft>
              <a:buSzPts val="2720"/>
              <a:buChar char="⚫"/>
              <a:defRPr sz="3200"/>
            </a:lvl1pPr>
            <a:lvl2pPr indent="-353060" lvl="1" marL="914400" algn="just">
              <a:spcBef>
                <a:spcPts val="560"/>
              </a:spcBef>
              <a:spcAft>
                <a:spcPts val="0"/>
              </a:spcAft>
              <a:buSzPts val="1960"/>
              <a:buChar char="⚪"/>
              <a:defRPr sz="2800"/>
            </a:lvl2pPr>
            <a:lvl3pPr indent="-342900" lvl="2" marL="1371600" algn="just">
              <a:spcBef>
                <a:spcPts val="480"/>
              </a:spcBef>
              <a:spcAft>
                <a:spcPts val="0"/>
              </a:spcAft>
              <a:buSzPts val="1800"/>
              <a:buChar char="⯍"/>
              <a:defRPr sz="2400"/>
            </a:lvl3pPr>
            <a:lvl4pPr indent="-326389" lvl="3" marL="1828800" algn="just">
              <a:spcBef>
                <a:spcPts val="440"/>
              </a:spcBef>
              <a:spcAft>
                <a:spcPts val="0"/>
              </a:spcAft>
              <a:buSzPts val="1540"/>
              <a:buChar char="🞆"/>
              <a:defRPr sz="2200"/>
            </a:lvl4pPr>
            <a:lvl5pPr indent="-355600" lvl="4" marL="2286000" algn="just">
              <a:spcBef>
                <a:spcPts val="400"/>
              </a:spcBef>
              <a:spcAft>
                <a:spcPts val="0"/>
              </a:spcAft>
              <a:buSzPts val="2000"/>
              <a:buFont typeface="Georgia"/>
              <a:buChar char="•"/>
              <a:defRPr sz="20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53" name="Google Shape;53;p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7" name="Google Shape;57;p4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8" name="Google Shape;58;p4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4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sz="4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7" name="Google Shape;67;p5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6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2" name="Google Shape;72;p6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6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9" name="Google Shape;79;p6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2" name="Google Shape;82;p6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3" name="Google Shape;83;p6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6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5" name="Google Shape;85;p6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6" name="Google Shape;86;p6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6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9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sz="2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4" name="Google Shape;114;p9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5" name="Google Shape;115;p9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6" name="Google Shape;116;p9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7" name="Google Shape;117;p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9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0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5" name="Google Shape;125;p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0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indent="-281940" lvl="1" marL="91440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indent="-276225" lvl="2" marL="1371600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indent="-268605" lvl="3" marL="1828800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38" name="Google Shape;138;p10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10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7" name="Google Shape;17;p1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1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" name="Google Shape;19;p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3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-US"/>
              <a:t>Chapter 11 </a:t>
            </a:r>
            <a:br>
              <a:rPr lang="en-US"/>
            </a:br>
            <a:r>
              <a:rPr lang="en-US"/>
              <a:t>C Programming– Pointers</a:t>
            </a:r>
            <a:endParaRPr/>
          </a:p>
        </p:txBody>
      </p:sp>
      <p:sp>
        <p:nvSpPr>
          <p:cNvPr id="170" name="Google Shape;170;p13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/>
              <a:t>ASHWIN ASHOK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CSC 3320 SYSTEM LEVEL PROGRAMMING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SPRING 2021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Declaring Pointer Variables</a:t>
            </a:r>
            <a:endParaRPr/>
          </a:p>
        </p:txBody>
      </p:sp>
      <p:sp>
        <p:nvSpPr>
          <p:cNvPr id="309" name="Google Shape;309;p2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10" name="Google Shape;310;p2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2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 sz="3000"/>
              <a:t>Pointer variable must be preceded by an asterisk.</a:t>
            </a:r>
            <a:endParaRPr/>
          </a:p>
          <a:p>
            <a:pPr indent="-274320" lvl="0" marL="274320" rtl="0" algn="just">
              <a:spcBef>
                <a:spcPts val="555"/>
              </a:spcBef>
              <a:spcAft>
                <a:spcPts val="0"/>
              </a:spcAft>
              <a:buSzPct val="85000"/>
              <a:buChar char="⚫"/>
            </a:pPr>
            <a:r>
              <a:rPr lang="en-US" sz="3000"/>
              <a:t>Every pointer variable points to </a:t>
            </a:r>
            <a:r>
              <a:rPr b="1" lang="en-US" sz="3000"/>
              <a:t>objects</a:t>
            </a:r>
            <a:r>
              <a:rPr lang="en-US" sz="3000"/>
              <a:t> of a particular type(</a:t>
            </a:r>
            <a:r>
              <a:rPr i="1" lang="en-US" sz="3000"/>
              <a:t>the reference type</a:t>
            </a:r>
            <a:r>
              <a:rPr lang="en-US" sz="3000"/>
              <a:t>).</a:t>
            </a:r>
            <a:endParaRPr/>
          </a:p>
          <a:p>
            <a:pPr indent="-274320" lvl="0" marL="274320" rtl="0" algn="just">
              <a:spcBef>
                <a:spcPts val="555"/>
              </a:spcBef>
              <a:spcAft>
                <a:spcPts val="0"/>
              </a:spcAft>
              <a:buSzPct val="85000"/>
              <a:buChar char="⚫"/>
            </a:pPr>
            <a:r>
              <a:rPr lang="en-US" sz="3000"/>
              <a:t>Examples</a:t>
            </a:r>
            <a:endParaRPr/>
          </a:p>
          <a:p>
            <a:pPr indent="-274320" lvl="1" marL="548640" rtl="0" algn="just">
              <a:spcBef>
                <a:spcPts val="481"/>
              </a:spcBef>
              <a:spcAft>
                <a:spcPts val="0"/>
              </a:spcAft>
              <a:buSzPct val="70000"/>
              <a:buChar char="⚪"/>
            </a:pPr>
            <a:r>
              <a:rPr lang="en-US" sz="2600"/>
              <a:t> </a:t>
            </a:r>
            <a:r>
              <a:rPr b="1" lang="en-US" sz="2600"/>
              <a:t>int        * p</a:t>
            </a:r>
            <a:r>
              <a:rPr lang="en-US" sz="2600"/>
              <a:t>;    /* points only to integers */</a:t>
            </a:r>
            <a:endParaRPr/>
          </a:p>
          <a:p>
            <a:pPr indent="-274320" lvl="1" marL="548640" rtl="0" algn="just">
              <a:spcBef>
                <a:spcPts val="481"/>
              </a:spcBef>
              <a:spcAft>
                <a:spcPts val="0"/>
              </a:spcAft>
              <a:buSzPct val="70000"/>
              <a:buChar char="⚪"/>
            </a:pPr>
            <a:r>
              <a:rPr b="1" lang="en-US" sz="2600"/>
              <a:t>char     *str</a:t>
            </a:r>
            <a:r>
              <a:rPr lang="en-US" sz="2600"/>
              <a:t>;   /*  points only to characters */</a:t>
            </a:r>
            <a:endParaRPr/>
          </a:p>
          <a:p>
            <a:pPr indent="-274320" lvl="1" marL="548640" rtl="0" algn="just">
              <a:spcBef>
                <a:spcPts val="481"/>
              </a:spcBef>
              <a:spcAft>
                <a:spcPts val="0"/>
              </a:spcAft>
              <a:buSzPct val="70000"/>
              <a:buChar char="⚪"/>
            </a:pPr>
            <a:r>
              <a:rPr b="1" lang="en-US" sz="2600"/>
              <a:t>double   *q</a:t>
            </a:r>
            <a:r>
              <a:rPr lang="en-US" sz="2600"/>
              <a:t>;</a:t>
            </a:r>
            <a:r>
              <a:rPr b="1" lang="en-US" sz="2600"/>
              <a:t>   </a:t>
            </a:r>
            <a:r>
              <a:rPr lang="en-US" sz="2600"/>
              <a:t>/* points only to doubles */</a:t>
            </a:r>
            <a:endParaRPr/>
          </a:p>
          <a:p>
            <a:pPr indent="-274320" lvl="1" marL="548640" rtl="0" algn="just">
              <a:spcBef>
                <a:spcPts val="481"/>
              </a:spcBef>
              <a:spcAft>
                <a:spcPts val="0"/>
              </a:spcAft>
              <a:buSzPct val="70000"/>
              <a:buChar char="⚪"/>
            </a:pPr>
            <a:r>
              <a:rPr b="1" lang="en-US" sz="2600"/>
              <a:t>int  i , j , a[10], *p, *q </a:t>
            </a:r>
            <a:r>
              <a:rPr lang="en-US" sz="2600"/>
              <a:t>;    /* p and q point to integers */</a:t>
            </a:r>
            <a:endParaRPr/>
          </a:p>
          <a:p>
            <a:pPr indent="-274320" lvl="0" marL="274320" rtl="0" algn="just">
              <a:spcBef>
                <a:spcPts val="555"/>
              </a:spcBef>
              <a:spcAft>
                <a:spcPts val="0"/>
              </a:spcAft>
              <a:buSzPct val="85000"/>
              <a:buChar char="⚫"/>
            </a:pPr>
            <a:r>
              <a:rPr lang="en-US" sz="3000"/>
              <a:t>Note: There are no restrictions on what referenced type may be. In fact, a pointer variable can even point to another pointer.</a:t>
            </a:r>
            <a:endParaRPr/>
          </a:p>
          <a:p>
            <a:pPr indent="-114554" lvl="0" marL="274320" rtl="0" algn="just">
              <a:spcBef>
                <a:spcPts val="592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The Address and Indirect Operators</a:t>
            </a:r>
            <a:endParaRPr/>
          </a:p>
        </p:txBody>
      </p:sp>
      <p:sp>
        <p:nvSpPr>
          <p:cNvPr id="317" name="Google Shape;317;p2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18" name="Google Shape;318;p2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2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b="1" lang="en-US"/>
              <a:t>&amp; (address) operator </a:t>
            </a:r>
            <a:r>
              <a:rPr lang="en-US"/>
              <a:t>: get the address of a variable</a:t>
            </a:r>
            <a:endParaRPr/>
          </a:p>
          <a:p>
            <a:pPr indent="-274320" lvl="0" marL="274320" rtl="0" algn="just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b="1" lang="en-US"/>
              <a:t>* (indirection) operator </a:t>
            </a:r>
            <a:r>
              <a:rPr lang="en-US"/>
              <a:t>: gain the access to the object that a pointer points to</a:t>
            </a:r>
            <a:endParaRPr/>
          </a:p>
          <a:p>
            <a:pPr indent="-274320" lvl="0" marL="274320" rtl="0" algn="just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Example:</a:t>
            </a:r>
            <a:endParaRPr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lang="en-US" sz="2800"/>
              <a:t>        int    i=2,  j,  *p;    /* p points nowhere */</a:t>
            </a:r>
            <a:endParaRPr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lang="en-US" sz="2800"/>
              <a:t>        p = &amp;i;       /* p  points to integer variable i */</a:t>
            </a:r>
            <a:endParaRPr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lang="en-US" sz="2800"/>
              <a:t>        j = *p;  /* same as j=i  */</a:t>
            </a:r>
            <a:endParaRPr/>
          </a:p>
          <a:p>
            <a:pPr indent="-101600" lvl="0" marL="274320" rtl="0" algn="just"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  <p:sp>
        <p:nvSpPr>
          <p:cNvPr id="320" name="Google Shape;320;p23"/>
          <p:cNvSpPr/>
          <p:nvPr/>
        </p:nvSpPr>
        <p:spPr>
          <a:xfrm>
            <a:off x="6858000" y="5575828"/>
            <a:ext cx="1527048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5378538" y="5571378"/>
            <a:ext cx="701460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2" name="Google Shape;322;p23"/>
          <p:cNvSpPr/>
          <p:nvPr/>
        </p:nvSpPr>
        <p:spPr>
          <a:xfrm>
            <a:off x="5926496" y="5684069"/>
            <a:ext cx="806751" cy="19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D0C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8434098" y="5562600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4964988" y="5634335"/>
            <a:ext cx="3690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The Address and Indirect Operators</a:t>
            </a:r>
            <a:endParaRPr/>
          </a:p>
        </p:txBody>
      </p:sp>
      <p:sp>
        <p:nvSpPr>
          <p:cNvPr id="330" name="Google Shape;330;p2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31" name="Google Shape;331;p2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2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b="1" lang="en-US"/>
              <a:t>Note: </a:t>
            </a:r>
            <a:r>
              <a:rPr lang="en-US"/>
              <a:t>The address operator can appear in declaration to initialize a pointer</a:t>
            </a:r>
            <a:endParaRPr/>
          </a:p>
          <a:p>
            <a:pPr indent="-274320" lvl="0" marL="274320" rtl="0" algn="just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Example:</a:t>
            </a:r>
            <a:endParaRPr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lang="en-US" sz="2800"/>
              <a:t>        int    i=2, *p=&amp;i;    /* p points to variable i */</a:t>
            </a: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6854169" y="4419600"/>
            <a:ext cx="1527048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4" name="Google Shape;334;p24"/>
          <p:cNvSpPr/>
          <p:nvPr/>
        </p:nvSpPr>
        <p:spPr>
          <a:xfrm>
            <a:off x="5374707" y="4415150"/>
            <a:ext cx="701460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5" name="Google Shape;335;p24"/>
          <p:cNvSpPr/>
          <p:nvPr/>
        </p:nvSpPr>
        <p:spPr>
          <a:xfrm>
            <a:off x="5922665" y="4527841"/>
            <a:ext cx="806751" cy="19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D0C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6" name="Google Shape;336;p24"/>
          <p:cNvSpPr/>
          <p:nvPr/>
        </p:nvSpPr>
        <p:spPr>
          <a:xfrm>
            <a:off x="8430267" y="4406372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7" name="Google Shape;337;p24"/>
          <p:cNvSpPr/>
          <p:nvPr/>
        </p:nvSpPr>
        <p:spPr>
          <a:xfrm>
            <a:off x="4888788" y="4491335"/>
            <a:ext cx="3690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The Address and Indirect Operators</a:t>
            </a:r>
            <a:endParaRPr/>
          </a:p>
        </p:txBody>
      </p:sp>
      <p:sp>
        <p:nvSpPr>
          <p:cNvPr id="343" name="Google Shape;343;p2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44" name="Google Shape;344;p2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2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b="1" lang="en-US"/>
              <a:t>Example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/>
              <a:t>    int i, j, *p = &amp;i;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/>
              <a:t>    i = 1;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/>
              <a:t>    printf(“i = %d\n”, i);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/>
              <a:t>    printf(“*p = %d\n”, *p);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/>
              <a:t>    *p = 4;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/>
              <a:t>    printf(“i = %d\n”, i);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/>
              <a:t>    printf(“*p = %d\n”, *p);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/>
              <a:t>    j = *&amp;i;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/>
              <a:t>    printf(“j = %d\n”,j);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140462" lvl="0" marL="274320" rtl="0" algn="just">
              <a:spcBef>
                <a:spcPts val="496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  <p:sp>
        <p:nvSpPr>
          <p:cNvPr id="346" name="Google Shape;346;p25"/>
          <p:cNvSpPr/>
          <p:nvPr/>
        </p:nvSpPr>
        <p:spPr>
          <a:xfrm>
            <a:off x="6230168" y="1609592"/>
            <a:ext cx="1427696" cy="461665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7" name="Google Shape;347;p25"/>
          <p:cNvSpPr/>
          <p:nvPr/>
        </p:nvSpPr>
        <p:spPr>
          <a:xfrm>
            <a:off x="4846962" y="1606433"/>
            <a:ext cx="655822" cy="461665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5359269" y="1686432"/>
            <a:ext cx="754262" cy="1414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D0C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9" name="Google Shape;349;p25"/>
          <p:cNvSpPr/>
          <p:nvPr/>
        </p:nvSpPr>
        <p:spPr>
          <a:xfrm>
            <a:off x="7703722" y="1600201"/>
            <a:ext cx="3690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0" name="Google Shape;350;p25"/>
          <p:cNvSpPr/>
          <p:nvPr/>
        </p:nvSpPr>
        <p:spPr>
          <a:xfrm>
            <a:off x="6230168" y="2107634"/>
            <a:ext cx="1427696" cy="461665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1" name="Google Shape;351;p25"/>
          <p:cNvSpPr/>
          <p:nvPr/>
        </p:nvSpPr>
        <p:spPr>
          <a:xfrm>
            <a:off x="4846962" y="2104475"/>
            <a:ext cx="655822" cy="461665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2" name="Google Shape;352;p25"/>
          <p:cNvSpPr/>
          <p:nvPr/>
        </p:nvSpPr>
        <p:spPr>
          <a:xfrm>
            <a:off x="5359269" y="2184475"/>
            <a:ext cx="754262" cy="1414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D0C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3" name="Google Shape;353;p25"/>
          <p:cNvSpPr/>
          <p:nvPr/>
        </p:nvSpPr>
        <p:spPr>
          <a:xfrm>
            <a:off x="7703722" y="2098243"/>
            <a:ext cx="3690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54" name="Google Shape;354;p25"/>
          <p:cNvGrpSpPr/>
          <p:nvPr/>
        </p:nvGrpSpPr>
        <p:grpSpPr>
          <a:xfrm>
            <a:off x="4886778" y="3622789"/>
            <a:ext cx="3190561" cy="471825"/>
            <a:chOff x="4886777" y="3622786"/>
            <a:chExt cx="3455177" cy="614273"/>
          </a:xfrm>
        </p:grpSpPr>
        <p:sp>
          <p:nvSpPr>
            <p:cNvPr id="355" name="Google Shape;355;p25"/>
            <p:cNvSpPr/>
            <p:nvPr/>
          </p:nvSpPr>
          <p:spPr>
            <a:xfrm>
              <a:off x="6366239" y="3636013"/>
              <a:ext cx="1527048" cy="601046"/>
            </a:xfrm>
            <a:prstGeom prst="rect">
              <a:avLst/>
            </a:prstGeom>
            <a:solidFill>
              <a:schemeClr val="lt1"/>
            </a:solidFill>
            <a:ln cap="flat" cmpd="sng" w="114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4886777" y="3631563"/>
              <a:ext cx="701460" cy="601046"/>
            </a:xfrm>
            <a:prstGeom prst="rect">
              <a:avLst/>
            </a:prstGeom>
            <a:solidFill>
              <a:schemeClr val="lt1"/>
            </a:solidFill>
            <a:ln cap="flat" cmpd="sng" w="114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5434735" y="3744255"/>
              <a:ext cx="806751" cy="19931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5D0CE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7942337" y="3622786"/>
              <a:ext cx="399617" cy="6010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70C0"/>
                  </a:solidFill>
                  <a:latin typeface="Courier"/>
                  <a:ea typeface="Courier"/>
                  <a:cs typeface="Courier"/>
                  <a:sym typeface="Courier"/>
                </a:rPr>
                <a:t>i</a:t>
              </a:r>
              <a:endPara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359" name="Google Shape;359;p25"/>
          <p:cNvSpPr/>
          <p:nvPr/>
        </p:nvSpPr>
        <p:spPr>
          <a:xfrm>
            <a:off x="2140266" y="3628382"/>
            <a:ext cx="1725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Same as i = 4</a:t>
            </a:r>
            <a:endParaRPr/>
          </a:p>
        </p:txBody>
      </p:sp>
      <p:sp>
        <p:nvSpPr>
          <p:cNvPr id="360" name="Google Shape;360;p25"/>
          <p:cNvSpPr/>
          <p:nvPr/>
        </p:nvSpPr>
        <p:spPr>
          <a:xfrm>
            <a:off x="4810909" y="2682517"/>
            <a:ext cx="9717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Print 1</a:t>
            </a:r>
            <a:endParaRPr/>
          </a:p>
        </p:txBody>
      </p:sp>
      <p:sp>
        <p:nvSpPr>
          <p:cNvPr id="361" name="Google Shape;361;p25"/>
          <p:cNvSpPr/>
          <p:nvPr/>
        </p:nvSpPr>
        <p:spPr>
          <a:xfrm>
            <a:off x="4810908" y="3125623"/>
            <a:ext cx="9717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Print 1</a:t>
            </a:r>
            <a:endParaRPr/>
          </a:p>
        </p:txBody>
      </p:sp>
      <p:sp>
        <p:nvSpPr>
          <p:cNvPr id="362" name="Google Shape;362;p25"/>
          <p:cNvSpPr/>
          <p:nvPr/>
        </p:nvSpPr>
        <p:spPr>
          <a:xfrm>
            <a:off x="4792473" y="4247672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Print 4</a:t>
            </a:r>
            <a:endParaRPr/>
          </a:p>
        </p:txBody>
      </p:sp>
      <p:sp>
        <p:nvSpPr>
          <p:cNvPr id="363" name="Google Shape;363;p25"/>
          <p:cNvSpPr/>
          <p:nvPr/>
        </p:nvSpPr>
        <p:spPr>
          <a:xfrm>
            <a:off x="4810908" y="4668156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Print 4</a:t>
            </a:r>
            <a:endParaRPr/>
          </a:p>
        </p:txBody>
      </p:sp>
      <p:sp>
        <p:nvSpPr>
          <p:cNvPr id="364" name="Google Shape;364;p25"/>
          <p:cNvSpPr/>
          <p:nvPr/>
        </p:nvSpPr>
        <p:spPr>
          <a:xfrm>
            <a:off x="4810907" y="5676322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Print 4</a:t>
            </a:r>
            <a:endParaRPr/>
          </a:p>
        </p:txBody>
      </p:sp>
      <p:sp>
        <p:nvSpPr>
          <p:cNvPr id="365" name="Google Shape;365;p25"/>
          <p:cNvSpPr/>
          <p:nvPr/>
        </p:nvSpPr>
        <p:spPr>
          <a:xfrm>
            <a:off x="2210798" y="5105400"/>
            <a:ext cx="16546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Same as j = i</a:t>
            </a:r>
            <a:endParaRPr b="1" sz="18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6" name="Google Shape;366;p25"/>
          <p:cNvSpPr/>
          <p:nvPr/>
        </p:nvSpPr>
        <p:spPr>
          <a:xfrm>
            <a:off x="4384446" y="1506517"/>
            <a:ext cx="3690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7" name="Google Shape;367;p25"/>
          <p:cNvSpPr/>
          <p:nvPr/>
        </p:nvSpPr>
        <p:spPr>
          <a:xfrm>
            <a:off x="4419600" y="1976735"/>
            <a:ext cx="3690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8" name="Google Shape;368;p25"/>
          <p:cNvSpPr/>
          <p:nvPr/>
        </p:nvSpPr>
        <p:spPr>
          <a:xfrm>
            <a:off x="4495800" y="3653135"/>
            <a:ext cx="3690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The Address and Indirect Operators</a:t>
            </a:r>
            <a:endParaRPr/>
          </a:p>
        </p:txBody>
      </p:sp>
      <p:sp>
        <p:nvSpPr>
          <p:cNvPr id="374" name="Google Shape;374;p2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75" name="Google Shape;375;p2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6" name="Google Shape;376;p2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Guess what will be printed by following statements?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int     *p;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printf(“%d”, *p);</a:t>
            </a:r>
            <a:endParaRPr/>
          </a:p>
          <a:p>
            <a:pPr indent="-149859" lvl="1" marL="548640" rtl="0" algn="just"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None/>
            </a:pPr>
            <a:r>
              <a:rPr lang="en-US"/>
              <a:t>Note: Never apply the indirection operator to an uninitialized pointer variable.</a:t>
            </a:r>
            <a:endParaRPr/>
          </a:p>
          <a:p>
            <a:pPr indent="-101600" lvl="0" marL="274320" rtl="0" algn="just"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Pointer Assignment</a:t>
            </a:r>
            <a:endParaRPr/>
          </a:p>
        </p:txBody>
      </p:sp>
      <p:sp>
        <p:nvSpPr>
          <p:cNvPr id="382" name="Google Shape;382;p2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83" name="Google Shape;383;p2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2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C allows the use of assignment operators to copy pointers, provided that they have the same type.</a:t>
            </a:r>
            <a:endParaRPr/>
          </a:p>
          <a:p>
            <a:pPr indent="-101600" lvl="0" marL="274320" rtl="0" algn="just"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Pointer Assignment</a:t>
            </a:r>
            <a:endParaRPr/>
          </a:p>
        </p:txBody>
      </p:sp>
      <p:sp>
        <p:nvSpPr>
          <p:cNvPr id="390" name="Google Shape;390;p2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91" name="Google Shape;391;p2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2" name="Google Shape;392;p2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Example 1</a:t>
            </a:r>
            <a:endParaRPr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lang="en-US" sz="2800"/>
              <a:t>   int i=1, j=2, *p, *q;</a:t>
            </a:r>
            <a:endParaRPr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lang="en-US" sz="2800"/>
              <a:t>   p = &amp;i;</a:t>
            </a:r>
            <a:endParaRPr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lang="en-US" sz="2800"/>
              <a:t>   q = p;</a:t>
            </a:r>
            <a:endParaRPr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lang="en-US" sz="2800"/>
              <a:t>   *p = 5;</a:t>
            </a:r>
            <a:endParaRPr/>
          </a:p>
          <a:p>
            <a:pPr indent="-101600" lvl="0" marL="274320" rtl="0" algn="just"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  <p:sp>
        <p:nvSpPr>
          <p:cNvPr id="393" name="Google Shape;393;p28"/>
          <p:cNvSpPr/>
          <p:nvPr/>
        </p:nvSpPr>
        <p:spPr>
          <a:xfrm>
            <a:off x="6629400" y="2672658"/>
            <a:ext cx="1527048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4" name="Google Shape;394;p28"/>
          <p:cNvSpPr/>
          <p:nvPr/>
        </p:nvSpPr>
        <p:spPr>
          <a:xfrm>
            <a:off x="5149938" y="2205278"/>
            <a:ext cx="701460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5" name="Google Shape;395;p28"/>
          <p:cNvSpPr/>
          <p:nvPr/>
        </p:nvSpPr>
        <p:spPr>
          <a:xfrm rot="1007713">
            <a:off x="5734859" y="2655656"/>
            <a:ext cx="806751" cy="19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D0C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6" name="Google Shape;396;p28"/>
          <p:cNvSpPr/>
          <p:nvPr/>
        </p:nvSpPr>
        <p:spPr>
          <a:xfrm>
            <a:off x="8205498" y="2672658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7" name="Google Shape;397;p28"/>
          <p:cNvSpPr/>
          <p:nvPr/>
        </p:nvSpPr>
        <p:spPr>
          <a:xfrm>
            <a:off x="5149938" y="3206058"/>
            <a:ext cx="701460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8" name="Google Shape;398;p28"/>
          <p:cNvSpPr/>
          <p:nvPr/>
        </p:nvSpPr>
        <p:spPr>
          <a:xfrm rot="-1099621">
            <a:off x="5735572" y="3167484"/>
            <a:ext cx="806751" cy="19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D0C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9" name="Google Shape;399;p28"/>
          <p:cNvSpPr/>
          <p:nvPr/>
        </p:nvSpPr>
        <p:spPr>
          <a:xfrm>
            <a:off x="4602575" y="2110770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endParaRPr sz="2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0" name="Google Shape;400;p28"/>
          <p:cNvSpPr/>
          <p:nvPr/>
        </p:nvSpPr>
        <p:spPr>
          <a:xfrm>
            <a:off x="4629732" y="3210580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q</a:t>
            </a:r>
            <a:endParaRPr sz="2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6629400" y="4958658"/>
            <a:ext cx="1527048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5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5149938" y="4491278"/>
            <a:ext cx="701460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3" name="Google Shape;403;p28"/>
          <p:cNvSpPr/>
          <p:nvPr/>
        </p:nvSpPr>
        <p:spPr>
          <a:xfrm rot="1007713">
            <a:off x="5734859" y="4941656"/>
            <a:ext cx="806751" cy="19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D0C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4" name="Google Shape;404;p28"/>
          <p:cNvSpPr/>
          <p:nvPr/>
        </p:nvSpPr>
        <p:spPr>
          <a:xfrm>
            <a:off x="8205498" y="4958658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5" name="Google Shape;405;p28"/>
          <p:cNvSpPr/>
          <p:nvPr/>
        </p:nvSpPr>
        <p:spPr>
          <a:xfrm>
            <a:off x="5149938" y="5492058"/>
            <a:ext cx="701460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6" name="Google Shape;406;p28"/>
          <p:cNvSpPr/>
          <p:nvPr/>
        </p:nvSpPr>
        <p:spPr>
          <a:xfrm rot="-1099621">
            <a:off x="5735572" y="5453484"/>
            <a:ext cx="806751" cy="19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D0C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7" name="Google Shape;407;p28"/>
          <p:cNvSpPr/>
          <p:nvPr/>
        </p:nvSpPr>
        <p:spPr>
          <a:xfrm>
            <a:off x="4602575" y="4396770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endParaRPr sz="2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8" name="Google Shape;408;p28"/>
          <p:cNvSpPr/>
          <p:nvPr/>
        </p:nvSpPr>
        <p:spPr>
          <a:xfrm>
            <a:off x="4629732" y="5496580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q</a:t>
            </a:r>
            <a:endParaRPr sz="2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2149935" y="4829350"/>
            <a:ext cx="1725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Same as i = 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Pointer Assignment</a:t>
            </a:r>
            <a:endParaRPr/>
          </a:p>
        </p:txBody>
      </p:sp>
      <p:sp>
        <p:nvSpPr>
          <p:cNvPr id="416" name="Google Shape;416;p2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17" name="Google Shape;417;p2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8" name="Google Shape;418;p2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Example 2</a:t>
            </a:r>
            <a:endParaRPr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lang="en-US" sz="2800"/>
              <a:t>   int i=1, j=2, *p, *q;</a:t>
            </a:r>
            <a:endParaRPr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lang="en-US" sz="2800">
                <a:solidFill>
                  <a:srgbClr val="C00000"/>
                </a:solidFill>
              </a:rPr>
              <a:t>   p = &amp;i;</a:t>
            </a:r>
            <a:endParaRPr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lang="en-US" sz="2800">
                <a:solidFill>
                  <a:srgbClr val="C00000"/>
                </a:solidFill>
              </a:rPr>
              <a:t>   q = &amp;j;</a:t>
            </a:r>
            <a:endParaRPr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lang="en-US" sz="2800">
                <a:solidFill>
                  <a:srgbClr val="C00000"/>
                </a:solidFill>
              </a:rPr>
              <a:t>   *q = *p;</a:t>
            </a:r>
            <a:endParaRPr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lang="en-US" sz="2800"/>
              <a:t>  </a:t>
            </a:r>
            <a:endParaRPr/>
          </a:p>
        </p:txBody>
      </p:sp>
      <p:sp>
        <p:nvSpPr>
          <p:cNvPr id="419" name="Google Shape;419;p29"/>
          <p:cNvSpPr/>
          <p:nvPr/>
        </p:nvSpPr>
        <p:spPr>
          <a:xfrm>
            <a:off x="6096000" y="1848207"/>
            <a:ext cx="1527048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0" name="Google Shape;420;p29"/>
          <p:cNvSpPr/>
          <p:nvPr/>
        </p:nvSpPr>
        <p:spPr>
          <a:xfrm>
            <a:off x="4616538" y="1848207"/>
            <a:ext cx="701460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1" name="Google Shape;421;p29"/>
          <p:cNvSpPr/>
          <p:nvPr/>
        </p:nvSpPr>
        <p:spPr>
          <a:xfrm>
            <a:off x="5201459" y="2000607"/>
            <a:ext cx="806751" cy="19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D0C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2" name="Google Shape;422;p29"/>
          <p:cNvSpPr/>
          <p:nvPr/>
        </p:nvSpPr>
        <p:spPr>
          <a:xfrm>
            <a:off x="7672098" y="1848207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3" name="Google Shape;423;p29"/>
          <p:cNvSpPr/>
          <p:nvPr/>
        </p:nvSpPr>
        <p:spPr>
          <a:xfrm>
            <a:off x="4616538" y="2848987"/>
            <a:ext cx="701460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4" name="Google Shape;424;p29"/>
          <p:cNvSpPr/>
          <p:nvPr/>
        </p:nvSpPr>
        <p:spPr>
          <a:xfrm>
            <a:off x="5202172" y="3020491"/>
            <a:ext cx="806751" cy="19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D0C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5" name="Google Shape;425;p29"/>
          <p:cNvSpPr/>
          <p:nvPr/>
        </p:nvSpPr>
        <p:spPr>
          <a:xfrm>
            <a:off x="6145050" y="2848987"/>
            <a:ext cx="1527048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6" name="Google Shape;426;p29"/>
          <p:cNvSpPr/>
          <p:nvPr/>
        </p:nvSpPr>
        <p:spPr>
          <a:xfrm>
            <a:off x="4121850" y="1738997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endParaRPr sz="2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7" name="Google Shape;427;p29"/>
          <p:cNvSpPr/>
          <p:nvPr/>
        </p:nvSpPr>
        <p:spPr>
          <a:xfrm>
            <a:off x="4149007" y="2838807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q</a:t>
            </a:r>
            <a:endParaRPr sz="2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8" name="Google Shape;428;p29"/>
          <p:cNvSpPr/>
          <p:nvPr/>
        </p:nvSpPr>
        <p:spPr>
          <a:xfrm>
            <a:off x="7721323" y="2769221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j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9" name="Google Shape;429;p29"/>
          <p:cNvSpPr/>
          <p:nvPr/>
        </p:nvSpPr>
        <p:spPr>
          <a:xfrm>
            <a:off x="6049790" y="4534614"/>
            <a:ext cx="1527048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0" name="Google Shape;430;p29"/>
          <p:cNvSpPr/>
          <p:nvPr/>
        </p:nvSpPr>
        <p:spPr>
          <a:xfrm>
            <a:off x="4570328" y="4534614"/>
            <a:ext cx="701460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1" name="Google Shape;431;p29"/>
          <p:cNvSpPr/>
          <p:nvPr/>
        </p:nvSpPr>
        <p:spPr>
          <a:xfrm>
            <a:off x="5155249" y="4687014"/>
            <a:ext cx="806751" cy="19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D0C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2" name="Google Shape;432;p29"/>
          <p:cNvSpPr/>
          <p:nvPr/>
        </p:nvSpPr>
        <p:spPr>
          <a:xfrm>
            <a:off x="7625888" y="4534614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3" name="Google Shape;433;p29"/>
          <p:cNvSpPr/>
          <p:nvPr/>
        </p:nvSpPr>
        <p:spPr>
          <a:xfrm>
            <a:off x="4570328" y="5535394"/>
            <a:ext cx="701460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4" name="Google Shape;434;p29"/>
          <p:cNvSpPr/>
          <p:nvPr/>
        </p:nvSpPr>
        <p:spPr>
          <a:xfrm>
            <a:off x="5155962" y="5706898"/>
            <a:ext cx="806751" cy="19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D0C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5" name="Google Shape;435;p29"/>
          <p:cNvSpPr/>
          <p:nvPr/>
        </p:nvSpPr>
        <p:spPr>
          <a:xfrm>
            <a:off x="6098840" y="5535394"/>
            <a:ext cx="1527048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6" name="Google Shape;436;p29"/>
          <p:cNvSpPr/>
          <p:nvPr/>
        </p:nvSpPr>
        <p:spPr>
          <a:xfrm>
            <a:off x="4075640" y="4425404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endParaRPr sz="2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7" name="Google Shape;437;p29"/>
          <p:cNvSpPr/>
          <p:nvPr/>
        </p:nvSpPr>
        <p:spPr>
          <a:xfrm>
            <a:off x="4102797" y="5525214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q</a:t>
            </a:r>
            <a:endParaRPr sz="2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8" name="Google Shape;438;p29"/>
          <p:cNvSpPr/>
          <p:nvPr/>
        </p:nvSpPr>
        <p:spPr>
          <a:xfrm>
            <a:off x="7675113" y="5455628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j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9" name="Google Shape;439;p29"/>
          <p:cNvSpPr/>
          <p:nvPr/>
        </p:nvSpPr>
        <p:spPr>
          <a:xfrm>
            <a:off x="2149935" y="4829350"/>
            <a:ext cx="16546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Same as j = i</a:t>
            </a:r>
            <a:endParaRPr b="1" sz="18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446" name="Google Shape;446;p3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47" name="Google Shape;447;p3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8" name="Google Shape;448;p3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If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/>
              <a:t> is a variable and p points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/>
              <a:t>, which of the following expressions are aliases 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/>
              <a:t>?</a:t>
            </a:r>
            <a:endParaRPr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rPr lang="en-US"/>
              <a:t>   A) *p    B) **&amp;p    C)  *i    D) *&amp;i</a:t>
            </a:r>
            <a:endParaRPr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rPr lang="en-US"/>
              <a:t>   E) &amp;p   F)* &amp;*p    G) &amp;i    H) &amp;*i</a:t>
            </a:r>
            <a:endParaRPr/>
          </a:p>
          <a:p>
            <a:pPr indent="-274320" lvl="0" marL="274320" rtl="0" algn="just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If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/>
              <a:t> is 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/>
              <a:t> variable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US"/>
              <a:t> are pointers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/>
              <a:t>, which of the following assignments are legal?</a:t>
            </a:r>
            <a:endParaRPr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rPr lang="en-US"/>
              <a:t>   A) p=i;         B) p=&amp;q;    C)  *p=*q    D) p=q</a:t>
            </a:r>
            <a:endParaRPr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rPr lang="en-US"/>
              <a:t>   E) p=*&amp;q;   F) &amp;p=q;    G) *p=&amp;i    H) *p=q</a:t>
            </a: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7306749" y="2743200"/>
            <a:ext cx="551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AD</a:t>
            </a:r>
            <a:endParaRPr b="1" sz="18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0" name="Google Shape;450;p30"/>
          <p:cNvSpPr/>
          <p:nvPr/>
        </p:nvSpPr>
        <p:spPr>
          <a:xfrm>
            <a:off x="7315200" y="4583668"/>
            <a:ext cx="11047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CD</a:t>
            </a:r>
            <a:r>
              <a:rPr b="1" lang="en-US" sz="180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EGH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457" name="Google Shape;457;p3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58" name="Google Shape;458;p3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9" name="Google Shape;459;p31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If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/>
              <a:t> is a variable and p points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/>
              <a:t>, which of the following expressions are aliases 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/>
              <a:t>?</a:t>
            </a:r>
            <a:endParaRPr/>
          </a:p>
          <a:p>
            <a:pPr indent="0" lvl="0" marL="0" rtl="0" algn="just">
              <a:spcBef>
                <a:spcPts val="592"/>
              </a:spcBef>
              <a:spcAft>
                <a:spcPts val="0"/>
              </a:spcAft>
              <a:buSzPct val="85000"/>
              <a:buNone/>
            </a:pPr>
            <a:r>
              <a:rPr lang="en-US"/>
              <a:t>   a) *p      </a:t>
            </a:r>
            <a:r>
              <a:rPr lang="en-US">
                <a:solidFill>
                  <a:srgbClr val="0070C0"/>
                </a:solidFill>
              </a:rPr>
              <a:t>- 10</a:t>
            </a:r>
            <a:endParaRPr/>
          </a:p>
          <a:p>
            <a:pPr indent="0" lvl="0" marL="0" rtl="0" algn="just">
              <a:spcBef>
                <a:spcPts val="592"/>
              </a:spcBef>
              <a:spcAft>
                <a:spcPts val="0"/>
              </a:spcAft>
              <a:buSzPct val="85000"/>
              <a:buNone/>
            </a:pPr>
            <a:r>
              <a:rPr lang="en-US"/>
              <a:t>   b) &amp;p     </a:t>
            </a:r>
            <a:r>
              <a:rPr lang="en-US">
                <a:solidFill>
                  <a:srgbClr val="0070C0"/>
                </a:solidFill>
              </a:rPr>
              <a:t>- address of p</a:t>
            </a:r>
            <a:r>
              <a:rPr lang="en-US"/>
              <a:t> </a:t>
            </a:r>
            <a:endParaRPr/>
          </a:p>
          <a:p>
            <a:pPr indent="0" lvl="0" marL="0" rtl="0" algn="just">
              <a:spcBef>
                <a:spcPts val="592"/>
              </a:spcBef>
              <a:spcAft>
                <a:spcPts val="0"/>
              </a:spcAft>
              <a:buSzPct val="85000"/>
              <a:buNone/>
            </a:pPr>
            <a:r>
              <a:rPr lang="en-US"/>
              <a:t>   c) *&amp;p    </a:t>
            </a:r>
            <a:r>
              <a:rPr lang="en-US">
                <a:solidFill>
                  <a:srgbClr val="0070C0"/>
                </a:solidFill>
              </a:rPr>
              <a:t>- address of i</a:t>
            </a:r>
            <a:r>
              <a:rPr lang="en-US"/>
              <a:t> </a:t>
            </a:r>
            <a:endParaRPr/>
          </a:p>
          <a:p>
            <a:pPr indent="0" lvl="0" marL="0" rtl="0" algn="just">
              <a:spcBef>
                <a:spcPts val="592"/>
              </a:spcBef>
              <a:spcAft>
                <a:spcPts val="0"/>
              </a:spcAft>
              <a:buSzPct val="85000"/>
              <a:buNone/>
            </a:pPr>
            <a:r>
              <a:rPr lang="en-US"/>
              <a:t>   d) &amp;*p    </a:t>
            </a:r>
            <a:r>
              <a:rPr lang="en-US">
                <a:solidFill>
                  <a:srgbClr val="0070C0"/>
                </a:solidFill>
              </a:rPr>
              <a:t>- address of i</a:t>
            </a:r>
            <a:endParaRPr>
              <a:solidFill>
                <a:srgbClr val="0070C0"/>
              </a:solidFill>
            </a:endParaRPr>
          </a:p>
          <a:p>
            <a:pPr indent="0" lvl="0" marL="0" rtl="0" algn="just">
              <a:spcBef>
                <a:spcPts val="592"/>
              </a:spcBef>
              <a:spcAft>
                <a:spcPts val="0"/>
              </a:spcAft>
              <a:buSzPct val="85000"/>
              <a:buNone/>
            </a:pPr>
            <a:r>
              <a:rPr lang="en-US"/>
              <a:t>   e) *i        </a:t>
            </a:r>
            <a:r>
              <a:rPr lang="en-US">
                <a:solidFill>
                  <a:srgbClr val="0070C0"/>
                </a:solidFill>
              </a:rPr>
              <a:t>- Error 'unary *'</a:t>
            </a:r>
            <a:endParaRPr/>
          </a:p>
          <a:p>
            <a:pPr indent="0" lvl="0" marL="0" rtl="0" algn="just">
              <a:spcBef>
                <a:spcPts val="592"/>
              </a:spcBef>
              <a:spcAft>
                <a:spcPts val="0"/>
              </a:spcAft>
              <a:buSzPct val="85000"/>
              <a:buNone/>
            </a:pPr>
            <a:r>
              <a:rPr lang="en-US"/>
              <a:t>   f) &amp;i       </a:t>
            </a:r>
            <a:r>
              <a:rPr lang="en-US">
                <a:solidFill>
                  <a:srgbClr val="0070C0"/>
                </a:solidFill>
              </a:rPr>
              <a:t> - address of i</a:t>
            </a:r>
            <a:endParaRPr>
              <a:solidFill>
                <a:srgbClr val="0070C0"/>
              </a:solidFill>
            </a:endParaRPr>
          </a:p>
          <a:p>
            <a:pPr indent="0" lvl="0" marL="0" rtl="0" algn="just">
              <a:spcBef>
                <a:spcPts val="592"/>
              </a:spcBef>
              <a:spcAft>
                <a:spcPts val="0"/>
              </a:spcAft>
              <a:buSzPct val="85000"/>
              <a:buNone/>
            </a:pPr>
            <a:r>
              <a:rPr lang="en-US"/>
              <a:t>   g) *&amp;i     </a:t>
            </a:r>
            <a:r>
              <a:rPr lang="en-US">
                <a:solidFill>
                  <a:srgbClr val="0070C0"/>
                </a:solidFill>
              </a:rPr>
              <a:t> - 10</a:t>
            </a:r>
            <a:endParaRPr/>
          </a:p>
          <a:p>
            <a:pPr indent="0" lvl="0" marL="0" rtl="0" algn="just">
              <a:spcBef>
                <a:spcPts val="592"/>
              </a:spcBef>
              <a:spcAft>
                <a:spcPts val="0"/>
              </a:spcAft>
              <a:buSzPct val="85000"/>
              <a:buNone/>
            </a:pPr>
            <a:r>
              <a:rPr lang="en-US"/>
              <a:t>   h) &amp;*i      </a:t>
            </a:r>
            <a:r>
              <a:rPr lang="en-US">
                <a:solidFill>
                  <a:srgbClr val="0070C0"/>
                </a:solidFill>
              </a:rPr>
              <a:t>- Error 'unary *'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460" name="Google Shape;460;p31"/>
          <p:cNvSpPr/>
          <p:nvPr/>
        </p:nvSpPr>
        <p:spPr>
          <a:xfrm>
            <a:off x="7467600" y="2069068"/>
            <a:ext cx="545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AG</a:t>
            </a:r>
            <a:endParaRPr b="1" sz="18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Let’s start with a Java program</a:t>
            </a:r>
            <a:endParaRPr/>
          </a:p>
        </p:txBody>
      </p:sp>
      <p:sp>
        <p:nvSpPr>
          <p:cNvPr id="176" name="Google Shape;176;p1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77" name="Google Shape;177;p1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129755" y="1421010"/>
            <a:ext cx="7315200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class </a:t>
            </a:r>
            <a:r>
              <a:rPr b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Person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public int age=0;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	Person(int _age){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this.age=_age;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pubic static void main(String[] args){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Person p1=new Person(22);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Person p2=new Person(21);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p2=p1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p1.age=25;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System.out.println(p1.age+”   ”+p2.age);</a:t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434835" y="5068162"/>
            <a:ext cx="5178552" cy="461665"/>
          </a:xfrm>
          <a:prstGeom prst="rect">
            <a:avLst/>
          </a:prstGeom>
          <a:solidFill>
            <a:srgbClr val="D5D0C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Output:</a:t>
            </a:r>
            <a:r>
              <a:rPr b="1"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25      25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466" name="Google Shape;466;p3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67" name="Google Shape;467;p3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32"/>
          <p:cNvSpPr txBox="1"/>
          <p:nvPr>
            <p:ph idx="1" type="body"/>
          </p:nvPr>
        </p:nvSpPr>
        <p:spPr>
          <a:xfrm>
            <a:off x="301752" y="1527048"/>
            <a:ext cx="8503920" cy="106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If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/>
              <a:t> is an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/>
              <a:t> variable and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800"/>
              <a:t> and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US" sz="2800"/>
              <a:t> are pointers to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/>
              <a:t>, which of the following assignments are legal?</a:t>
            </a:r>
            <a:endParaRPr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lang="en-US" sz="2800"/>
              <a:t>   </a:t>
            </a:r>
            <a:endParaRPr sz="2800"/>
          </a:p>
        </p:txBody>
      </p:sp>
      <p:sp>
        <p:nvSpPr>
          <p:cNvPr id="469" name="Google Shape;469;p32"/>
          <p:cNvSpPr/>
          <p:nvPr/>
        </p:nvSpPr>
        <p:spPr>
          <a:xfrm>
            <a:off x="0" y="2895600"/>
            <a:ext cx="909828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a)  p = i; </a:t>
            </a: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warning: assignment makes pointer from integer without a cast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b) *p = &amp;i; </a:t>
            </a: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warning: assignment makes integer from pointer without a cast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c)  &amp;p = q; </a:t>
            </a: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-US" sz="2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Error</a:t>
            </a: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invalid lvalue (Can't change the address of 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d)  p = &amp;q;  </a:t>
            </a: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warning: assignment from incompatible pointer type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e)  p = *&amp;q;   </a:t>
            </a: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-US" sz="200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Perfect</a:t>
            </a: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p gets the value of q.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f)   p = q; </a:t>
            </a: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</a:t>
            </a:r>
            <a:r>
              <a:rPr lang="en-US" sz="200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Perfect</a:t>
            </a: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g)  p = *q; </a:t>
            </a: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p is assigned what q points to.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h)  *p = q;</a:t>
            </a: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warning: assignment makes integer from pointer without a cast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i)   *p = *q;</a:t>
            </a:r>
            <a:endParaRPr b="1"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Pointers as Arguments</a:t>
            </a:r>
            <a:endParaRPr/>
          </a:p>
        </p:txBody>
      </p:sp>
      <p:sp>
        <p:nvSpPr>
          <p:cNvPr id="475" name="Google Shape;475;p3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76" name="Google Shape;476;p3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7" name="Google Shape;477;p33"/>
          <p:cNvSpPr/>
          <p:nvPr/>
        </p:nvSpPr>
        <p:spPr>
          <a:xfrm>
            <a:off x="609600" y="1752600"/>
            <a:ext cx="64008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main(){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int x = 1, y =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swap(x, 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printf(“x= %d , y= %d”,x,y);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  <p:sp>
        <p:nvSpPr>
          <p:cNvPr id="478" name="Google Shape;478;p33"/>
          <p:cNvSpPr/>
          <p:nvPr/>
        </p:nvSpPr>
        <p:spPr>
          <a:xfrm>
            <a:off x="630382" y="3722981"/>
            <a:ext cx="577041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void swap(int p, int q){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int temp=0;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temp = 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p = q;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q = temp;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  <p:sp>
        <p:nvSpPr>
          <p:cNvPr id="479" name="Google Shape;479;p33"/>
          <p:cNvSpPr/>
          <p:nvPr/>
        </p:nvSpPr>
        <p:spPr>
          <a:xfrm>
            <a:off x="2438400" y="5800473"/>
            <a:ext cx="2743200" cy="461665"/>
          </a:xfrm>
          <a:prstGeom prst="rect">
            <a:avLst/>
          </a:prstGeom>
          <a:solidFill>
            <a:srgbClr val="D5D0C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Output:</a:t>
            </a:r>
            <a:r>
              <a:rPr b="1"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x=  2,  y  =1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Pointers as Arguments</a:t>
            </a:r>
            <a:endParaRPr/>
          </a:p>
        </p:txBody>
      </p:sp>
      <p:sp>
        <p:nvSpPr>
          <p:cNvPr id="485" name="Google Shape;485;p3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86" name="Google Shape;486;p3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7" name="Google Shape;487;p34"/>
          <p:cNvSpPr/>
          <p:nvPr/>
        </p:nvSpPr>
        <p:spPr>
          <a:xfrm>
            <a:off x="609600" y="1752600"/>
            <a:ext cx="64008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main(){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int x = 1, y =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lang="en-US" sz="24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swap(&amp;x, &amp;y);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printf(“x= %d , y= %d”,x,y);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  <p:sp>
        <p:nvSpPr>
          <p:cNvPr id="488" name="Google Shape;488;p34"/>
          <p:cNvSpPr/>
          <p:nvPr/>
        </p:nvSpPr>
        <p:spPr>
          <a:xfrm>
            <a:off x="630382" y="3722981"/>
            <a:ext cx="577041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void swap(</a:t>
            </a:r>
            <a:r>
              <a:rPr b="1" lang="en-US" sz="24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int *p, int *q</a:t>
            </a: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int temp=0;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temp = *p;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*p = *q;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*q = temp;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  <p:sp>
        <p:nvSpPr>
          <p:cNvPr id="489" name="Google Shape;489;p34"/>
          <p:cNvSpPr/>
          <p:nvPr/>
        </p:nvSpPr>
        <p:spPr>
          <a:xfrm>
            <a:off x="7084573" y="4538694"/>
            <a:ext cx="1527048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0" name="Google Shape;490;p34"/>
          <p:cNvSpPr/>
          <p:nvPr/>
        </p:nvSpPr>
        <p:spPr>
          <a:xfrm>
            <a:off x="5605111" y="4538694"/>
            <a:ext cx="701460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1" name="Google Shape;491;p34"/>
          <p:cNvSpPr/>
          <p:nvPr/>
        </p:nvSpPr>
        <p:spPr>
          <a:xfrm>
            <a:off x="6190032" y="4691094"/>
            <a:ext cx="806751" cy="19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D0C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2" name="Google Shape;492;p34"/>
          <p:cNvSpPr/>
          <p:nvPr/>
        </p:nvSpPr>
        <p:spPr>
          <a:xfrm>
            <a:off x="8660671" y="4538694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3" name="Google Shape;493;p34"/>
          <p:cNvSpPr/>
          <p:nvPr/>
        </p:nvSpPr>
        <p:spPr>
          <a:xfrm>
            <a:off x="5605111" y="5539474"/>
            <a:ext cx="701460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4" name="Google Shape;494;p34"/>
          <p:cNvSpPr/>
          <p:nvPr/>
        </p:nvSpPr>
        <p:spPr>
          <a:xfrm>
            <a:off x="6190745" y="5710978"/>
            <a:ext cx="806751" cy="19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D0C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5" name="Google Shape;495;p34"/>
          <p:cNvSpPr/>
          <p:nvPr/>
        </p:nvSpPr>
        <p:spPr>
          <a:xfrm>
            <a:off x="7133623" y="5539474"/>
            <a:ext cx="1527048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6" name="Google Shape;496;p34"/>
          <p:cNvSpPr/>
          <p:nvPr/>
        </p:nvSpPr>
        <p:spPr>
          <a:xfrm>
            <a:off x="5110423" y="4429484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endParaRPr sz="2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7" name="Google Shape;497;p34"/>
          <p:cNvSpPr/>
          <p:nvPr/>
        </p:nvSpPr>
        <p:spPr>
          <a:xfrm>
            <a:off x="5137580" y="5529294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q</a:t>
            </a:r>
            <a:endParaRPr sz="2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8" name="Google Shape;498;p34"/>
          <p:cNvSpPr/>
          <p:nvPr/>
        </p:nvSpPr>
        <p:spPr>
          <a:xfrm>
            <a:off x="8709896" y="5459708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y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Pointers as Arguments</a:t>
            </a:r>
            <a:endParaRPr/>
          </a:p>
        </p:txBody>
      </p:sp>
      <p:sp>
        <p:nvSpPr>
          <p:cNvPr id="504" name="Google Shape;504;p3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505" name="Google Shape;505;p3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6" name="Google Shape;506;p35"/>
          <p:cNvSpPr/>
          <p:nvPr/>
        </p:nvSpPr>
        <p:spPr>
          <a:xfrm>
            <a:off x="609600" y="1752600"/>
            <a:ext cx="64008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main(){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int x = 1, y =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swap(&amp;x, &amp;y);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printf(“x= %d , y= %d”,x,y);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  <p:sp>
        <p:nvSpPr>
          <p:cNvPr id="507" name="Google Shape;507;p35"/>
          <p:cNvSpPr/>
          <p:nvPr/>
        </p:nvSpPr>
        <p:spPr>
          <a:xfrm>
            <a:off x="630382" y="3722981"/>
            <a:ext cx="577041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void swap(int *p, int *q){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int temp=0;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lang="en-US" sz="24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temp = *p;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*p = *q;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*q = temp;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  <p:sp>
        <p:nvSpPr>
          <p:cNvPr id="508" name="Google Shape;508;p35"/>
          <p:cNvSpPr/>
          <p:nvPr/>
        </p:nvSpPr>
        <p:spPr>
          <a:xfrm>
            <a:off x="7084573" y="4538694"/>
            <a:ext cx="1527048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9" name="Google Shape;509;p35"/>
          <p:cNvSpPr/>
          <p:nvPr/>
        </p:nvSpPr>
        <p:spPr>
          <a:xfrm>
            <a:off x="5605111" y="4538694"/>
            <a:ext cx="701460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0" name="Google Shape;510;p35"/>
          <p:cNvSpPr/>
          <p:nvPr/>
        </p:nvSpPr>
        <p:spPr>
          <a:xfrm>
            <a:off x="6190032" y="4691094"/>
            <a:ext cx="806751" cy="19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D0C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1" name="Google Shape;511;p35"/>
          <p:cNvSpPr/>
          <p:nvPr/>
        </p:nvSpPr>
        <p:spPr>
          <a:xfrm>
            <a:off x="8660671" y="4538694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2" name="Google Shape;512;p35"/>
          <p:cNvSpPr/>
          <p:nvPr/>
        </p:nvSpPr>
        <p:spPr>
          <a:xfrm>
            <a:off x="5605111" y="5539474"/>
            <a:ext cx="701460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3" name="Google Shape;513;p35"/>
          <p:cNvSpPr/>
          <p:nvPr/>
        </p:nvSpPr>
        <p:spPr>
          <a:xfrm>
            <a:off x="6190745" y="5710978"/>
            <a:ext cx="806751" cy="19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D0C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4" name="Google Shape;514;p35"/>
          <p:cNvSpPr/>
          <p:nvPr/>
        </p:nvSpPr>
        <p:spPr>
          <a:xfrm>
            <a:off x="7133623" y="5539474"/>
            <a:ext cx="1527048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5" name="Google Shape;515;p35"/>
          <p:cNvSpPr/>
          <p:nvPr/>
        </p:nvSpPr>
        <p:spPr>
          <a:xfrm>
            <a:off x="5110423" y="4429484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endParaRPr sz="2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6" name="Google Shape;516;p35"/>
          <p:cNvSpPr/>
          <p:nvPr/>
        </p:nvSpPr>
        <p:spPr>
          <a:xfrm>
            <a:off x="5137580" y="5529294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q</a:t>
            </a:r>
            <a:endParaRPr sz="2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7" name="Google Shape;517;p35"/>
          <p:cNvSpPr/>
          <p:nvPr/>
        </p:nvSpPr>
        <p:spPr>
          <a:xfrm>
            <a:off x="8709896" y="5459708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y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6364504" y="3551319"/>
            <a:ext cx="1527048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7940602" y="3551319"/>
            <a:ext cx="10438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temp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0" name="Google Shape;520;p35"/>
          <p:cNvSpPr/>
          <p:nvPr/>
        </p:nvSpPr>
        <p:spPr>
          <a:xfrm>
            <a:off x="2995302" y="4497222"/>
            <a:ext cx="2238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Same as temp = 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Pointers as Arguments</a:t>
            </a:r>
            <a:endParaRPr/>
          </a:p>
        </p:txBody>
      </p:sp>
      <p:sp>
        <p:nvSpPr>
          <p:cNvPr id="526" name="Google Shape;526;p3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527" name="Google Shape;527;p3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8" name="Google Shape;528;p36"/>
          <p:cNvSpPr/>
          <p:nvPr/>
        </p:nvSpPr>
        <p:spPr>
          <a:xfrm>
            <a:off x="609600" y="1752600"/>
            <a:ext cx="64008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main(){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int x = 1, y =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swap(&amp;x, &amp;y);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printf(“x= %d , y= %d”,x,y);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  <p:sp>
        <p:nvSpPr>
          <p:cNvPr id="529" name="Google Shape;529;p36"/>
          <p:cNvSpPr/>
          <p:nvPr/>
        </p:nvSpPr>
        <p:spPr>
          <a:xfrm>
            <a:off x="630382" y="3722981"/>
            <a:ext cx="577041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void swap(int *p, int *q){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int temp=0;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temp = *p;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lang="en-US" sz="24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*p = *q;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*q = temp;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  <p:sp>
        <p:nvSpPr>
          <p:cNvPr id="530" name="Google Shape;530;p36"/>
          <p:cNvSpPr/>
          <p:nvPr/>
        </p:nvSpPr>
        <p:spPr>
          <a:xfrm>
            <a:off x="7084573" y="4538694"/>
            <a:ext cx="1527048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1" name="Google Shape;531;p36"/>
          <p:cNvSpPr/>
          <p:nvPr/>
        </p:nvSpPr>
        <p:spPr>
          <a:xfrm>
            <a:off x="5605111" y="4538694"/>
            <a:ext cx="701460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2" name="Google Shape;532;p36"/>
          <p:cNvSpPr/>
          <p:nvPr/>
        </p:nvSpPr>
        <p:spPr>
          <a:xfrm>
            <a:off x="6190032" y="4691094"/>
            <a:ext cx="806751" cy="19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D0C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3" name="Google Shape;533;p36"/>
          <p:cNvSpPr/>
          <p:nvPr/>
        </p:nvSpPr>
        <p:spPr>
          <a:xfrm>
            <a:off x="8660671" y="4538694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4" name="Google Shape;534;p36"/>
          <p:cNvSpPr/>
          <p:nvPr/>
        </p:nvSpPr>
        <p:spPr>
          <a:xfrm>
            <a:off x="5605111" y="5539474"/>
            <a:ext cx="701460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5" name="Google Shape;535;p36"/>
          <p:cNvSpPr/>
          <p:nvPr/>
        </p:nvSpPr>
        <p:spPr>
          <a:xfrm>
            <a:off x="6190745" y="5710978"/>
            <a:ext cx="806751" cy="19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D0C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6" name="Google Shape;536;p36"/>
          <p:cNvSpPr/>
          <p:nvPr/>
        </p:nvSpPr>
        <p:spPr>
          <a:xfrm>
            <a:off x="7133623" y="5539474"/>
            <a:ext cx="1527048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7" name="Google Shape;537;p36"/>
          <p:cNvSpPr/>
          <p:nvPr/>
        </p:nvSpPr>
        <p:spPr>
          <a:xfrm>
            <a:off x="5110423" y="4429484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endParaRPr sz="2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8" name="Google Shape;538;p36"/>
          <p:cNvSpPr/>
          <p:nvPr/>
        </p:nvSpPr>
        <p:spPr>
          <a:xfrm>
            <a:off x="5137580" y="5529294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q</a:t>
            </a:r>
            <a:endParaRPr sz="2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9" name="Google Shape;539;p36"/>
          <p:cNvSpPr/>
          <p:nvPr/>
        </p:nvSpPr>
        <p:spPr>
          <a:xfrm>
            <a:off x="8709896" y="5459708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y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0" name="Google Shape;540;p36"/>
          <p:cNvSpPr/>
          <p:nvPr/>
        </p:nvSpPr>
        <p:spPr>
          <a:xfrm>
            <a:off x="6364504" y="3551319"/>
            <a:ext cx="1527048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1" name="Google Shape;541;p36"/>
          <p:cNvSpPr/>
          <p:nvPr/>
        </p:nvSpPr>
        <p:spPr>
          <a:xfrm>
            <a:off x="7940602" y="3551319"/>
            <a:ext cx="10438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temp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2" name="Google Shape;542;p36"/>
          <p:cNvSpPr/>
          <p:nvPr/>
        </p:nvSpPr>
        <p:spPr>
          <a:xfrm>
            <a:off x="2708386" y="4921462"/>
            <a:ext cx="1705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Same as x= 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Pointers as Arguments</a:t>
            </a:r>
            <a:endParaRPr/>
          </a:p>
        </p:txBody>
      </p:sp>
      <p:sp>
        <p:nvSpPr>
          <p:cNvPr id="548" name="Google Shape;548;p3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549" name="Google Shape;549;p3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0" name="Google Shape;550;p37"/>
          <p:cNvSpPr/>
          <p:nvPr/>
        </p:nvSpPr>
        <p:spPr>
          <a:xfrm>
            <a:off x="609600" y="1752600"/>
            <a:ext cx="64008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main(){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int x = 1, y =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swap(&amp;x, &amp;y);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printf(“x= %d , y= %d”,x,y);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  <p:sp>
        <p:nvSpPr>
          <p:cNvPr id="551" name="Google Shape;551;p37"/>
          <p:cNvSpPr/>
          <p:nvPr/>
        </p:nvSpPr>
        <p:spPr>
          <a:xfrm>
            <a:off x="630382" y="3722981"/>
            <a:ext cx="577041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void swap(int *p, int *q){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int temp=0;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temp = *p;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*p = *q;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lang="en-US" sz="24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*q = temp;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  <p:sp>
        <p:nvSpPr>
          <p:cNvPr id="552" name="Google Shape;552;p37"/>
          <p:cNvSpPr/>
          <p:nvPr/>
        </p:nvSpPr>
        <p:spPr>
          <a:xfrm>
            <a:off x="7084573" y="4538694"/>
            <a:ext cx="1527048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3" name="Google Shape;553;p37"/>
          <p:cNvSpPr/>
          <p:nvPr/>
        </p:nvSpPr>
        <p:spPr>
          <a:xfrm>
            <a:off x="5605111" y="4538694"/>
            <a:ext cx="701460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4" name="Google Shape;554;p37"/>
          <p:cNvSpPr/>
          <p:nvPr/>
        </p:nvSpPr>
        <p:spPr>
          <a:xfrm>
            <a:off x="6190032" y="4691094"/>
            <a:ext cx="806751" cy="19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D0C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5" name="Google Shape;555;p37"/>
          <p:cNvSpPr/>
          <p:nvPr/>
        </p:nvSpPr>
        <p:spPr>
          <a:xfrm>
            <a:off x="8660671" y="4538694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6" name="Google Shape;556;p37"/>
          <p:cNvSpPr/>
          <p:nvPr/>
        </p:nvSpPr>
        <p:spPr>
          <a:xfrm>
            <a:off x="5605111" y="5539474"/>
            <a:ext cx="701460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7" name="Google Shape;557;p37"/>
          <p:cNvSpPr/>
          <p:nvPr/>
        </p:nvSpPr>
        <p:spPr>
          <a:xfrm>
            <a:off x="6190745" y="5710978"/>
            <a:ext cx="806751" cy="19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D0C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8" name="Google Shape;558;p37"/>
          <p:cNvSpPr/>
          <p:nvPr/>
        </p:nvSpPr>
        <p:spPr>
          <a:xfrm>
            <a:off x="7133623" y="5539474"/>
            <a:ext cx="1527048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9" name="Google Shape;559;p37"/>
          <p:cNvSpPr/>
          <p:nvPr/>
        </p:nvSpPr>
        <p:spPr>
          <a:xfrm>
            <a:off x="5110423" y="4429484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endParaRPr sz="2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0" name="Google Shape;560;p37"/>
          <p:cNvSpPr/>
          <p:nvPr/>
        </p:nvSpPr>
        <p:spPr>
          <a:xfrm>
            <a:off x="5137580" y="5529294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q</a:t>
            </a:r>
            <a:endParaRPr sz="2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1" name="Google Shape;561;p37"/>
          <p:cNvSpPr/>
          <p:nvPr/>
        </p:nvSpPr>
        <p:spPr>
          <a:xfrm>
            <a:off x="8709896" y="5459708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y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2" name="Google Shape;562;p37"/>
          <p:cNvSpPr/>
          <p:nvPr/>
        </p:nvSpPr>
        <p:spPr>
          <a:xfrm>
            <a:off x="6364504" y="3551319"/>
            <a:ext cx="1527048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3" name="Google Shape;563;p37"/>
          <p:cNvSpPr/>
          <p:nvPr/>
        </p:nvSpPr>
        <p:spPr>
          <a:xfrm>
            <a:off x="7940602" y="3551319"/>
            <a:ext cx="10438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temp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4" name="Google Shape;564;p37"/>
          <p:cNvSpPr/>
          <p:nvPr/>
        </p:nvSpPr>
        <p:spPr>
          <a:xfrm>
            <a:off x="3154771" y="5214241"/>
            <a:ext cx="21723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Same as y= temp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Pointers as Arguments</a:t>
            </a:r>
            <a:endParaRPr/>
          </a:p>
        </p:txBody>
      </p:sp>
      <p:sp>
        <p:nvSpPr>
          <p:cNvPr id="570" name="Google Shape;570;p3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571" name="Google Shape;571;p3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2" name="Google Shape;572;p3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Advantages of using pointers as arguments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Allow the function to modify passed variable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Save memory and time by only passing the addresses(references) of the variables</a:t>
            </a:r>
            <a:endParaRPr/>
          </a:p>
          <a:p>
            <a:pPr indent="-274320" lvl="0" marL="274320" rtl="0" algn="just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Now do you know why </a:t>
            </a:r>
            <a:r>
              <a:rPr b="1" lang="en-US"/>
              <a:t>sometimes </a:t>
            </a:r>
            <a:r>
              <a:rPr lang="en-US"/>
              <a:t>we need to use &amp; for variables in </a:t>
            </a:r>
            <a:r>
              <a:rPr i="1" lang="en-US"/>
              <a:t>scanf</a:t>
            </a:r>
            <a:r>
              <a:rPr lang="en-US"/>
              <a:t> function?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int  i;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scanf(“%d” ,  &amp;i);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Using const to Protect Arguments</a:t>
            </a:r>
            <a:endParaRPr/>
          </a:p>
        </p:txBody>
      </p:sp>
      <p:sp>
        <p:nvSpPr>
          <p:cNvPr id="578" name="Google Shape;578;p3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579" name="Google Shape;579;p3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0" name="Google Shape;580;p3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When we call a function and pass it a pointer to a variable, we normally assume that the function will modify the variable. </a:t>
            </a:r>
            <a:endParaRPr/>
          </a:p>
          <a:p>
            <a:pPr indent="-274320" lvl="0" marL="274320" rtl="0" algn="just"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Sometimes we just want to examine the value of a variable, not change it.</a:t>
            </a:r>
            <a:endParaRPr/>
          </a:p>
          <a:p>
            <a:pPr indent="-274320" lvl="0" marL="274320" rtl="0" algn="just"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We can use the word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document that a function won't change an object whose pointer is passed to the function.</a:t>
            </a:r>
            <a:endParaRPr/>
          </a:p>
        </p:txBody>
      </p:sp>
      <p:sp>
        <p:nvSpPr>
          <p:cNvPr id="581" name="Google Shape;581;p39"/>
          <p:cNvSpPr/>
          <p:nvPr/>
        </p:nvSpPr>
        <p:spPr>
          <a:xfrm>
            <a:off x="457200" y="5163882"/>
            <a:ext cx="8686800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void f(</a:t>
            </a:r>
            <a:r>
              <a:rPr b="1" lang="en-US" sz="19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lang="en-US" sz="19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int *p)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*p = 0; // wrong: p is a pointer to a “constant integer”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Pointers as Return Values</a:t>
            </a:r>
            <a:endParaRPr/>
          </a:p>
        </p:txBody>
      </p:sp>
      <p:sp>
        <p:nvSpPr>
          <p:cNvPr id="587" name="Google Shape;587;p4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588" name="Google Shape;588;p4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9" name="Google Shape;589;p4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Return the location of an answer instead of returning its value.</a:t>
            </a:r>
            <a:endParaRPr/>
          </a:p>
        </p:txBody>
      </p:sp>
      <p:sp>
        <p:nvSpPr>
          <p:cNvPr id="590" name="Google Shape;590;p40"/>
          <p:cNvSpPr/>
          <p:nvPr/>
        </p:nvSpPr>
        <p:spPr>
          <a:xfrm>
            <a:off x="790650" y="2682728"/>
            <a:ext cx="6529953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*max(int *a, int *b)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if(*a &gt; *b)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return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return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*p, x,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 = max(&amp;x, &amp;y);</a:t>
            </a:r>
            <a:endParaRPr/>
          </a:p>
        </p:txBody>
      </p:sp>
      <p:sp>
        <p:nvSpPr>
          <p:cNvPr id="591" name="Google Shape;591;p40"/>
          <p:cNvSpPr/>
          <p:nvPr/>
        </p:nvSpPr>
        <p:spPr>
          <a:xfrm>
            <a:off x="5791200" y="3628382"/>
            <a:ext cx="2819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If </a:t>
            </a: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 &gt; y</a:t>
            </a: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, return the address of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otherwise, return the address of 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Pointers as Return Values</a:t>
            </a:r>
            <a:endParaRPr/>
          </a:p>
        </p:txBody>
      </p:sp>
      <p:sp>
        <p:nvSpPr>
          <p:cNvPr id="597" name="Google Shape;597;p4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598" name="Google Shape;598;p4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9" name="Google Shape;599;p41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Be careful! Please do not return a pointer to an local variable.</a:t>
            </a:r>
            <a:endParaRPr/>
          </a:p>
        </p:txBody>
      </p:sp>
      <p:sp>
        <p:nvSpPr>
          <p:cNvPr id="600" name="Google Shape;600;p41"/>
          <p:cNvSpPr/>
          <p:nvPr/>
        </p:nvSpPr>
        <p:spPr>
          <a:xfrm>
            <a:off x="790650" y="2682728"/>
            <a:ext cx="652995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*f(void)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int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……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return &amp;a;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  <p:sp>
        <p:nvSpPr>
          <p:cNvPr id="601" name="Google Shape;601;p41"/>
          <p:cNvSpPr/>
          <p:nvPr/>
        </p:nvSpPr>
        <p:spPr>
          <a:xfrm>
            <a:off x="5532120" y="3343527"/>
            <a:ext cx="32735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Once</a:t>
            </a: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 </a:t>
            </a: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returns, the variable </a:t>
            </a: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does not exist, so the pointer to it will be invalid.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Let’s start with a Java program</a:t>
            </a:r>
            <a:endParaRPr/>
          </a:p>
        </p:txBody>
      </p:sp>
      <p:sp>
        <p:nvSpPr>
          <p:cNvPr id="185" name="Google Shape;185;p1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86" name="Google Shape;186;p1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129755" y="1421010"/>
            <a:ext cx="7315200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class </a:t>
            </a:r>
            <a:r>
              <a:rPr b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Person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public int age=0;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	Person(int _age){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this.age=_age;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pubic static void main(String[] args){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 lang="en-US" sz="16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Person p1=new Person(22);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	Person p2=new Person(21);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p2=p1;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p1.age=25;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System.out.println(p1.age+”   ”+p2.age);</a:t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188" name="Google Shape;188;p15"/>
          <p:cNvGrpSpPr/>
          <p:nvPr/>
        </p:nvGrpSpPr>
        <p:grpSpPr>
          <a:xfrm>
            <a:off x="6157641" y="1432615"/>
            <a:ext cx="2757759" cy="2986985"/>
            <a:chOff x="6157641" y="1432615"/>
            <a:chExt cx="2757759" cy="2986985"/>
          </a:xfrm>
        </p:grpSpPr>
        <p:sp>
          <p:nvSpPr>
            <p:cNvPr id="189" name="Google Shape;189;p15"/>
            <p:cNvSpPr/>
            <p:nvPr/>
          </p:nvSpPr>
          <p:spPr>
            <a:xfrm>
              <a:off x="6169152" y="1432615"/>
              <a:ext cx="2746248" cy="2986985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>
                  <a:alpha val="10980"/>
                </a:scheme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7248888" y="1838553"/>
              <a:ext cx="1527048" cy="830997"/>
            </a:xfrm>
            <a:prstGeom prst="rect">
              <a:avLst/>
            </a:prstGeom>
            <a:solidFill>
              <a:schemeClr val="lt1"/>
            </a:solidFill>
            <a:ln cap="flat" cmpd="sng" w="114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age=22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...</a:t>
              </a:r>
              <a:endPara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7248888" y="3375188"/>
              <a:ext cx="1527048" cy="830997"/>
            </a:xfrm>
            <a:prstGeom prst="rect">
              <a:avLst/>
            </a:prstGeom>
            <a:solidFill>
              <a:schemeClr val="lt1"/>
            </a:solidFill>
            <a:ln cap="flat" cmpd="sng" w="114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age=21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…</a:t>
              </a:r>
              <a:endPara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7506504" y="1447800"/>
              <a:ext cx="1011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70C0"/>
                  </a:solidFill>
                  <a:latin typeface="Courier"/>
                  <a:ea typeface="Courier"/>
                  <a:cs typeface="Courier"/>
                  <a:sym typeface="Courier"/>
                </a:rPr>
                <a:t>Person</a:t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531043" y="2959955"/>
              <a:ext cx="1011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70C0"/>
                  </a:solidFill>
                  <a:latin typeface="Courier"/>
                  <a:ea typeface="Courier"/>
                  <a:cs typeface="Courier"/>
                  <a:sym typeface="Courier"/>
                </a:rPr>
                <a:t>Person</a:t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6167529" y="1991380"/>
              <a:ext cx="61427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0070C0"/>
                  </a:solidFill>
                  <a:latin typeface="Courier"/>
                  <a:ea typeface="Courier"/>
                  <a:cs typeface="Courier"/>
                  <a:sym typeface="Courier"/>
                </a:rPr>
                <a:t>p1</a:t>
              </a:r>
              <a:endPara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6715488" y="2104071"/>
              <a:ext cx="457200" cy="29779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5D0CE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6157641" y="3515380"/>
              <a:ext cx="61427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0070C0"/>
                  </a:solidFill>
                  <a:latin typeface="Courier"/>
                  <a:ea typeface="Courier"/>
                  <a:cs typeface="Courier"/>
                  <a:sym typeface="Courier"/>
                </a:rPr>
                <a:t>p2</a:t>
              </a:r>
              <a:endPara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6705600" y="3628071"/>
              <a:ext cx="457200" cy="29779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5D0CE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198" name="Google Shape;198;p15"/>
          <p:cNvSpPr/>
          <p:nvPr/>
        </p:nvSpPr>
        <p:spPr>
          <a:xfrm>
            <a:off x="457200" y="5100964"/>
            <a:ext cx="8458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just"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040"/>
              <a:buFont typeface="Noto Sans Symbols"/>
              <a:buChar char="⚫"/>
            </a:pPr>
            <a:r>
              <a:rPr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Two persons are created.</a:t>
            </a:r>
            <a:endParaRPr/>
          </a:p>
          <a:p>
            <a:pPr indent="-274320" lvl="0" marL="274320" marR="0" rtl="0" algn="just"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040"/>
              <a:buFont typeface="Noto Sans Symbols"/>
              <a:buChar char="⚫"/>
            </a:pPr>
            <a:r>
              <a:rPr b="1"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p1</a:t>
            </a:r>
            <a:r>
              <a:rPr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refers to the first person who has an age </a:t>
            </a:r>
            <a:r>
              <a:rPr b="1"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22</a:t>
            </a:r>
            <a:endParaRPr/>
          </a:p>
          <a:p>
            <a:pPr indent="-274320" lvl="0" marL="274320" marR="0" rtl="0" algn="just"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040"/>
              <a:buFont typeface="Noto Sans Symbols"/>
              <a:buChar char="⚫"/>
            </a:pPr>
            <a:r>
              <a:rPr b="1"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p2</a:t>
            </a:r>
            <a:r>
              <a:rPr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refers to the second person who has an age </a:t>
            </a:r>
            <a:r>
              <a:rPr b="1"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607" name="Google Shape;607;p4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608" name="Google Shape;608;p4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9" name="Google Shape;609;p42"/>
          <p:cNvSpPr txBox="1"/>
          <p:nvPr>
            <p:ph idx="1" type="body"/>
          </p:nvPr>
        </p:nvSpPr>
        <p:spPr>
          <a:xfrm>
            <a:off x="301752" y="1527048"/>
            <a:ext cx="8503920" cy="13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Correct the program below, which is used to computes the sum and average of the numbers in the array a.</a:t>
            </a:r>
            <a:endParaRPr/>
          </a:p>
        </p:txBody>
      </p:sp>
      <p:sp>
        <p:nvSpPr>
          <p:cNvPr id="610" name="Google Shape;610;p42"/>
          <p:cNvSpPr/>
          <p:nvPr/>
        </p:nvSpPr>
        <p:spPr>
          <a:xfrm>
            <a:off x="336389" y="3034986"/>
            <a:ext cx="846928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void avg_sum (</a:t>
            </a:r>
            <a:r>
              <a:rPr b="1" lang="en-US" sz="20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float a[],int n, </a:t>
            </a:r>
            <a:r>
              <a:rPr b="1" lang="en-US" sz="20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float *avg, float *sum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int 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sum = 0.0;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for (i=0;i&lt;n;i++)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sum += a[i];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avg = sum / 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  <p:sp>
        <p:nvSpPr>
          <p:cNvPr id="611" name="Google Shape;611;p42"/>
          <p:cNvSpPr/>
          <p:nvPr/>
        </p:nvSpPr>
        <p:spPr>
          <a:xfrm>
            <a:off x="3439984" y="4281481"/>
            <a:ext cx="1483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*sum = 0.0</a:t>
            </a:r>
            <a:endParaRPr/>
          </a:p>
        </p:txBody>
      </p:sp>
      <p:sp>
        <p:nvSpPr>
          <p:cNvPr id="612" name="Google Shape;612;p42"/>
          <p:cNvSpPr/>
          <p:nvPr/>
        </p:nvSpPr>
        <p:spPr>
          <a:xfrm>
            <a:off x="3620139" y="4798279"/>
            <a:ext cx="25266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*sum   = *sum + a[i]</a:t>
            </a:r>
            <a:endParaRPr/>
          </a:p>
        </p:txBody>
      </p:sp>
      <p:sp>
        <p:nvSpPr>
          <p:cNvPr id="613" name="Google Shape;613;p42"/>
          <p:cNvSpPr/>
          <p:nvPr/>
        </p:nvSpPr>
        <p:spPr>
          <a:xfrm>
            <a:off x="3659755" y="5254526"/>
            <a:ext cx="1983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*avg= *sum / 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620" name="Google Shape;620;p43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1" name="Google Shape;621;p43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-US"/>
              <a:t>Chapter 12 </a:t>
            </a:r>
            <a:br>
              <a:rPr lang="en-US"/>
            </a:br>
            <a:r>
              <a:rPr lang="en-US"/>
              <a:t>Pointers and Arrays</a:t>
            </a:r>
            <a:endParaRPr/>
          </a:p>
        </p:txBody>
      </p:sp>
      <p:sp>
        <p:nvSpPr>
          <p:cNvPr id="622" name="Google Shape;622;p43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/>
              <a:t>ASHWIN ASHOK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CSC 3320 SYSTEM LEVEL PROGRAMMING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SPRING 2021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Pointer Arithmetic</a:t>
            </a:r>
            <a:endParaRPr/>
          </a:p>
        </p:txBody>
      </p:sp>
      <p:sp>
        <p:nvSpPr>
          <p:cNvPr id="628" name="Google Shape;628;p4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629" name="Google Shape;629;p4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0" name="Google Shape;630;p4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Pointers can point to array elements, not just ordinary variables.</a:t>
            </a:r>
            <a:endParaRPr/>
          </a:p>
          <a:p>
            <a:pPr indent="-274320" lvl="0" marL="274320" rtl="0" algn="just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Example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int a[8], *p;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p = &amp;a[0];</a:t>
            </a:r>
            <a:endParaRPr/>
          </a:p>
          <a:p>
            <a:pPr indent="-101600" lvl="0" marL="274320" rtl="0" algn="just"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  <p:graphicFrame>
        <p:nvGraphicFramePr>
          <p:cNvPr id="631" name="Google Shape;631;p44"/>
          <p:cNvGraphicFramePr/>
          <p:nvPr/>
        </p:nvGraphicFramePr>
        <p:xfrm>
          <a:off x="1770888" y="43845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{2639F265-0BF5-4A95-98C0-5A8CF110B08E}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</a:tr>
            </a:tbl>
          </a:graphicData>
        </a:graphic>
      </p:graphicFrame>
      <p:sp>
        <p:nvSpPr>
          <p:cNvPr id="632" name="Google Shape;632;p44"/>
          <p:cNvSpPr txBox="1"/>
          <p:nvPr/>
        </p:nvSpPr>
        <p:spPr>
          <a:xfrm>
            <a:off x="1056513" y="4225350"/>
            <a:ext cx="3571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4"/>
          <p:cNvSpPr/>
          <p:nvPr/>
        </p:nvSpPr>
        <p:spPr>
          <a:xfrm>
            <a:off x="1842326" y="5527548"/>
            <a:ext cx="642937" cy="57150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34" name="Google Shape;634;p44"/>
          <p:cNvCxnSpPr/>
          <p:nvPr/>
        </p:nvCxnSpPr>
        <p:spPr>
          <a:xfrm rot="-5400000">
            <a:off x="1591500" y="5278311"/>
            <a:ext cx="1071563" cy="1588"/>
          </a:xfrm>
          <a:prstGeom prst="straightConnector1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med" w="med" type="stealth"/>
          </a:ln>
        </p:spPr>
      </p:cxnSp>
      <p:sp>
        <p:nvSpPr>
          <p:cNvPr id="635" name="Google Shape;635;p44"/>
          <p:cNvSpPr txBox="1"/>
          <p:nvPr/>
        </p:nvSpPr>
        <p:spPr>
          <a:xfrm>
            <a:off x="1127951" y="5511225"/>
            <a:ext cx="3571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4"/>
          <p:cNvSpPr/>
          <p:nvPr/>
        </p:nvSpPr>
        <p:spPr>
          <a:xfrm>
            <a:off x="1868898" y="3886200"/>
            <a:ext cx="58865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0          1          2           3        4          5         6         7</a:t>
            </a:r>
            <a:endParaRPr b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Pointer Arithmetic</a:t>
            </a:r>
            <a:endParaRPr/>
          </a:p>
        </p:txBody>
      </p:sp>
      <p:sp>
        <p:nvSpPr>
          <p:cNvPr id="642" name="Google Shape;642;p4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643" name="Google Shape;643;p4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4" name="Google Shape;644;p4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Add an integer to a pointer 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p = &amp;a[2];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q = p + 3;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q += 4;  </a:t>
            </a:r>
            <a:endParaRPr/>
          </a:p>
        </p:txBody>
      </p:sp>
      <p:graphicFrame>
        <p:nvGraphicFramePr>
          <p:cNvPr id="645" name="Google Shape;645;p45"/>
          <p:cNvGraphicFramePr/>
          <p:nvPr/>
        </p:nvGraphicFramePr>
        <p:xfrm>
          <a:off x="1770888" y="43845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{2639F265-0BF5-4A95-98C0-5A8CF110B08E}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</a:tr>
            </a:tbl>
          </a:graphicData>
        </a:graphic>
      </p:graphicFrame>
      <p:sp>
        <p:nvSpPr>
          <p:cNvPr id="646" name="Google Shape;646;p45"/>
          <p:cNvSpPr txBox="1"/>
          <p:nvPr/>
        </p:nvSpPr>
        <p:spPr>
          <a:xfrm>
            <a:off x="1056513" y="4225350"/>
            <a:ext cx="3571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5"/>
          <p:cNvSpPr/>
          <p:nvPr/>
        </p:nvSpPr>
        <p:spPr>
          <a:xfrm>
            <a:off x="3277899" y="5574155"/>
            <a:ext cx="642937" cy="57150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48" name="Google Shape;648;p45"/>
          <p:cNvCxnSpPr/>
          <p:nvPr/>
        </p:nvCxnSpPr>
        <p:spPr>
          <a:xfrm rot="-5400000">
            <a:off x="3027073" y="5324918"/>
            <a:ext cx="1071563" cy="1588"/>
          </a:xfrm>
          <a:prstGeom prst="straightConnector1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med" w="med" type="stealth"/>
          </a:ln>
        </p:spPr>
      </p:cxnSp>
      <p:sp>
        <p:nvSpPr>
          <p:cNvPr id="649" name="Google Shape;649;p45"/>
          <p:cNvSpPr txBox="1"/>
          <p:nvPr/>
        </p:nvSpPr>
        <p:spPr>
          <a:xfrm>
            <a:off x="2563524" y="5557832"/>
            <a:ext cx="3571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5"/>
          <p:cNvSpPr/>
          <p:nvPr/>
        </p:nvSpPr>
        <p:spPr>
          <a:xfrm>
            <a:off x="5605463" y="5584825"/>
            <a:ext cx="642937" cy="57150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51" name="Google Shape;651;p45"/>
          <p:cNvCxnSpPr/>
          <p:nvPr/>
        </p:nvCxnSpPr>
        <p:spPr>
          <a:xfrm rot="-5400000">
            <a:off x="5354637" y="5335588"/>
            <a:ext cx="1071563" cy="1588"/>
          </a:xfrm>
          <a:prstGeom prst="straightConnector1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med" w="med" type="stealth"/>
          </a:ln>
        </p:spPr>
      </p:cxnSp>
      <p:sp>
        <p:nvSpPr>
          <p:cNvPr id="652" name="Google Shape;652;p45"/>
          <p:cNvSpPr txBox="1"/>
          <p:nvPr/>
        </p:nvSpPr>
        <p:spPr>
          <a:xfrm>
            <a:off x="4891088" y="5568502"/>
            <a:ext cx="3571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45"/>
          <p:cNvSpPr/>
          <p:nvPr/>
        </p:nvSpPr>
        <p:spPr>
          <a:xfrm>
            <a:off x="2605088" y="2630239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index is out of bound, accessing to *p may generate unexpected result </a:t>
            </a:r>
            <a:endParaRPr b="1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4" name="Google Shape;654;p45"/>
          <p:cNvSpPr/>
          <p:nvPr/>
        </p:nvSpPr>
        <p:spPr>
          <a:xfrm>
            <a:off x="1868898" y="3886200"/>
            <a:ext cx="58865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0          1          2           3        4          5         6         7</a:t>
            </a:r>
            <a:endParaRPr b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Pointer Arithmetic</a:t>
            </a:r>
            <a:endParaRPr/>
          </a:p>
        </p:txBody>
      </p:sp>
      <p:sp>
        <p:nvSpPr>
          <p:cNvPr id="660" name="Google Shape;660;p4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661" name="Google Shape;661;p4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2" name="Google Shape;662;p4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Subtract an integer from a pointer 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p = &amp;a[6];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q = p - 3;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p -= 6;  </a:t>
            </a:r>
            <a:endParaRPr/>
          </a:p>
        </p:txBody>
      </p:sp>
      <p:graphicFrame>
        <p:nvGraphicFramePr>
          <p:cNvPr id="663" name="Google Shape;663;p46"/>
          <p:cNvGraphicFramePr/>
          <p:nvPr/>
        </p:nvGraphicFramePr>
        <p:xfrm>
          <a:off x="1770888" y="43845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{2639F265-0BF5-4A95-98C0-5A8CF110B08E}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</a:tr>
            </a:tbl>
          </a:graphicData>
        </a:graphic>
      </p:graphicFrame>
      <p:sp>
        <p:nvSpPr>
          <p:cNvPr id="664" name="Google Shape;664;p46"/>
          <p:cNvSpPr txBox="1"/>
          <p:nvPr/>
        </p:nvSpPr>
        <p:spPr>
          <a:xfrm>
            <a:off x="1056513" y="4225350"/>
            <a:ext cx="3571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6"/>
          <p:cNvSpPr/>
          <p:nvPr/>
        </p:nvSpPr>
        <p:spPr>
          <a:xfrm>
            <a:off x="6400800" y="5574155"/>
            <a:ext cx="642937" cy="57150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66" name="Google Shape;666;p46"/>
          <p:cNvCxnSpPr/>
          <p:nvPr/>
        </p:nvCxnSpPr>
        <p:spPr>
          <a:xfrm rot="-5400000">
            <a:off x="6149974" y="5324918"/>
            <a:ext cx="1071563" cy="1588"/>
          </a:xfrm>
          <a:prstGeom prst="straightConnector1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med" w="med" type="stealth"/>
          </a:ln>
        </p:spPr>
      </p:cxnSp>
      <p:sp>
        <p:nvSpPr>
          <p:cNvPr id="667" name="Google Shape;667;p46"/>
          <p:cNvSpPr txBox="1"/>
          <p:nvPr/>
        </p:nvSpPr>
        <p:spPr>
          <a:xfrm>
            <a:off x="5638800" y="5557832"/>
            <a:ext cx="3571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6"/>
          <p:cNvSpPr/>
          <p:nvPr/>
        </p:nvSpPr>
        <p:spPr>
          <a:xfrm>
            <a:off x="4067175" y="5584825"/>
            <a:ext cx="642937" cy="57150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69" name="Google Shape;669;p46"/>
          <p:cNvCxnSpPr/>
          <p:nvPr/>
        </p:nvCxnSpPr>
        <p:spPr>
          <a:xfrm rot="-5400000">
            <a:off x="3816349" y="5335588"/>
            <a:ext cx="1071563" cy="1588"/>
          </a:xfrm>
          <a:prstGeom prst="straightConnector1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med" w="med" type="stealth"/>
          </a:ln>
        </p:spPr>
      </p:cxnSp>
      <p:sp>
        <p:nvSpPr>
          <p:cNvPr id="670" name="Google Shape;670;p46"/>
          <p:cNvSpPr txBox="1"/>
          <p:nvPr/>
        </p:nvSpPr>
        <p:spPr>
          <a:xfrm>
            <a:off x="3352800" y="5568502"/>
            <a:ext cx="3571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6"/>
          <p:cNvSpPr/>
          <p:nvPr/>
        </p:nvSpPr>
        <p:spPr>
          <a:xfrm>
            <a:off x="1828800" y="5584825"/>
            <a:ext cx="642937" cy="57150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72" name="Google Shape;672;p46"/>
          <p:cNvCxnSpPr/>
          <p:nvPr/>
        </p:nvCxnSpPr>
        <p:spPr>
          <a:xfrm rot="-5400000">
            <a:off x="1577974" y="5335588"/>
            <a:ext cx="1071563" cy="1588"/>
          </a:xfrm>
          <a:prstGeom prst="straightConnector1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med" w="med" type="stealth"/>
          </a:ln>
        </p:spPr>
      </p:cxnSp>
      <p:sp>
        <p:nvSpPr>
          <p:cNvPr id="673" name="Google Shape;673;p46"/>
          <p:cNvSpPr txBox="1"/>
          <p:nvPr/>
        </p:nvSpPr>
        <p:spPr>
          <a:xfrm>
            <a:off x="1066800" y="5568502"/>
            <a:ext cx="3571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1" sz="2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46"/>
          <p:cNvSpPr/>
          <p:nvPr/>
        </p:nvSpPr>
        <p:spPr>
          <a:xfrm>
            <a:off x="1868898" y="3886200"/>
            <a:ext cx="58865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0          1          2           3        4          5         6         7</a:t>
            </a:r>
            <a:endParaRPr b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Pointer Arithmetic</a:t>
            </a:r>
            <a:endParaRPr/>
          </a:p>
        </p:txBody>
      </p:sp>
      <p:sp>
        <p:nvSpPr>
          <p:cNvPr id="680" name="Google Shape;680;p4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681" name="Google Shape;681;p4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2" name="Google Shape;682;p4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Subtract pointers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The result is the distance between the pointers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p = &amp;a[5];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q = &amp;a[1];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i = p - q;     / * i is 4 */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j = q - p;    / * j is -4 */</a:t>
            </a:r>
            <a:endParaRPr/>
          </a:p>
        </p:txBody>
      </p:sp>
      <p:graphicFrame>
        <p:nvGraphicFramePr>
          <p:cNvPr id="683" name="Google Shape;683;p47"/>
          <p:cNvGraphicFramePr/>
          <p:nvPr/>
        </p:nvGraphicFramePr>
        <p:xfrm>
          <a:off x="1770888" y="47814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{2639F265-0BF5-4A95-98C0-5A8CF110B08E}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800" marB="45800" marR="91450" marL="91450"/>
                </a:tc>
              </a:tr>
            </a:tbl>
          </a:graphicData>
        </a:graphic>
      </p:graphicFrame>
      <p:sp>
        <p:nvSpPr>
          <p:cNvPr id="684" name="Google Shape;684;p47"/>
          <p:cNvSpPr txBox="1"/>
          <p:nvPr/>
        </p:nvSpPr>
        <p:spPr>
          <a:xfrm>
            <a:off x="1056513" y="4622225"/>
            <a:ext cx="3571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47"/>
          <p:cNvSpPr/>
          <p:nvPr/>
        </p:nvSpPr>
        <p:spPr>
          <a:xfrm>
            <a:off x="5681663" y="5981700"/>
            <a:ext cx="642937" cy="57150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86" name="Google Shape;686;p47"/>
          <p:cNvCxnSpPr/>
          <p:nvPr/>
        </p:nvCxnSpPr>
        <p:spPr>
          <a:xfrm rot="-5400000">
            <a:off x="5430837" y="5732463"/>
            <a:ext cx="1071563" cy="1588"/>
          </a:xfrm>
          <a:prstGeom prst="straightConnector1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med" w="med" type="stealth"/>
          </a:ln>
        </p:spPr>
      </p:cxnSp>
      <p:sp>
        <p:nvSpPr>
          <p:cNvPr id="687" name="Google Shape;687;p47"/>
          <p:cNvSpPr txBox="1"/>
          <p:nvPr/>
        </p:nvSpPr>
        <p:spPr>
          <a:xfrm>
            <a:off x="4967288" y="5965377"/>
            <a:ext cx="3571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7"/>
          <p:cNvSpPr/>
          <p:nvPr/>
        </p:nvSpPr>
        <p:spPr>
          <a:xfrm>
            <a:off x="2557463" y="5981700"/>
            <a:ext cx="642937" cy="57150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89" name="Google Shape;689;p47"/>
          <p:cNvCxnSpPr/>
          <p:nvPr/>
        </p:nvCxnSpPr>
        <p:spPr>
          <a:xfrm rot="-5400000">
            <a:off x="2306637" y="5732463"/>
            <a:ext cx="1071563" cy="1588"/>
          </a:xfrm>
          <a:prstGeom prst="straightConnector1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med" w="med" type="stealth"/>
          </a:ln>
        </p:spPr>
      </p:cxnSp>
      <p:sp>
        <p:nvSpPr>
          <p:cNvPr id="690" name="Google Shape;690;p47"/>
          <p:cNvSpPr txBox="1"/>
          <p:nvPr/>
        </p:nvSpPr>
        <p:spPr>
          <a:xfrm>
            <a:off x="1795463" y="5965377"/>
            <a:ext cx="3571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7"/>
          <p:cNvSpPr/>
          <p:nvPr/>
        </p:nvSpPr>
        <p:spPr>
          <a:xfrm>
            <a:off x="1795463" y="4441410"/>
            <a:ext cx="58865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0          1          2           3        4          5         6         7</a:t>
            </a:r>
            <a:endParaRPr b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Pointer Arithmetic</a:t>
            </a:r>
            <a:endParaRPr/>
          </a:p>
        </p:txBody>
      </p:sp>
      <p:sp>
        <p:nvSpPr>
          <p:cNvPr id="697" name="Google Shape;697;p4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698" name="Google Shape;698;p4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9" name="Google Shape;699;p4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Compare pointers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Use the relational operators ( &lt;, &lt;=, &gt;, &gt;=) and the equality operator (== and !=)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p = &amp;a[5];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q = &amp;a[1];</a:t>
            </a:r>
            <a:endParaRPr/>
          </a:p>
          <a:p>
            <a:pPr indent="-149859" lvl="1" marL="548640" rtl="0" algn="just"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The value of </a:t>
            </a:r>
            <a:r>
              <a:rPr b="1" lang="en-US"/>
              <a:t>p &lt;= q </a:t>
            </a:r>
            <a:r>
              <a:rPr lang="en-US"/>
              <a:t>is 0(false)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The value of </a:t>
            </a:r>
            <a:r>
              <a:rPr b="1" lang="en-US"/>
              <a:t>p &gt;= q </a:t>
            </a:r>
            <a:r>
              <a:rPr lang="en-US"/>
              <a:t>is 1(true)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Use Pointers for Array Processing</a:t>
            </a:r>
            <a:endParaRPr/>
          </a:p>
        </p:txBody>
      </p:sp>
      <p:sp>
        <p:nvSpPr>
          <p:cNvPr id="705" name="Google Shape;705;p4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706" name="Google Shape;706;p4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7" name="Google Shape;707;p4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Visit the elements of an array by repeatedly incrementing a pointer variable.</a:t>
            </a:r>
            <a:endParaRPr/>
          </a:p>
          <a:p>
            <a:pPr indent="-274320" lvl="0" marL="274320" rtl="0" algn="just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Example: sum the elements of an array a</a:t>
            </a:r>
            <a:endParaRPr/>
          </a:p>
        </p:txBody>
      </p:sp>
      <p:sp>
        <p:nvSpPr>
          <p:cNvPr id="708" name="Google Shape;708;p49"/>
          <p:cNvSpPr/>
          <p:nvPr/>
        </p:nvSpPr>
        <p:spPr>
          <a:xfrm>
            <a:off x="818388" y="3505200"/>
            <a:ext cx="75438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#define N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a[N], sum, *p;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sum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for(p = &amp;a[0]; p &lt; &amp;a[N]; p++)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sum += *p;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Combing the * and ++ Operators</a:t>
            </a:r>
            <a:endParaRPr/>
          </a:p>
        </p:txBody>
      </p:sp>
      <p:sp>
        <p:nvSpPr>
          <p:cNvPr id="715" name="Google Shape;715;p5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716" name="Google Shape;716;p5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7" name="Google Shape;717;p5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*p++ or *(p++)</a:t>
            </a:r>
            <a:endParaRPr/>
          </a:p>
          <a:p>
            <a:pPr indent="-274320" lvl="0" marL="274320" rtl="0" algn="just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(*p)++</a:t>
            </a:r>
            <a:endParaRPr/>
          </a:p>
          <a:p>
            <a:pPr indent="-274320" lvl="0" marL="274320" rtl="0" algn="just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*++p or *(++p)</a:t>
            </a:r>
            <a:endParaRPr/>
          </a:p>
          <a:p>
            <a:pPr indent="-274320" lvl="0" marL="274320" rtl="0" algn="just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++*p or ++(*p)</a:t>
            </a:r>
            <a:endParaRPr/>
          </a:p>
          <a:p>
            <a:pPr indent="-274320" lvl="0" marL="274320" rtl="0" algn="just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Note: The postfix version of ++ takes precedence over *</a:t>
            </a:r>
            <a:endParaRPr/>
          </a:p>
          <a:p>
            <a:pPr indent="-101600" lvl="0" marL="274320" rtl="0" algn="just"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Using an Array Name as a Pointer</a:t>
            </a:r>
            <a:endParaRPr/>
          </a:p>
        </p:txBody>
      </p:sp>
      <p:sp>
        <p:nvSpPr>
          <p:cNvPr id="723" name="Google Shape;723;p5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724" name="Google Shape;724;p5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5" name="Google Shape;725;p51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The name of an array can be used as a pointer to the first element in the array.</a:t>
            </a:r>
            <a:endParaRPr/>
          </a:p>
          <a:p>
            <a:pPr indent="-274320" lvl="0" marL="274320" rtl="0" algn="just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Example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2550"/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int a[10];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21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  *a = 7;   // modify a[0]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21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  *(a + 2) = 13; // modify a[2]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21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   while( *a != 0 )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21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         a++;       // wrong</a:t>
            </a:r>
            <a:endParaRPr/>
          </a:p>
          <a:p>
            <a:pPr indent="-112395" lvl="0" marL="274320" rtl="0" algn="just">
              <a:spcBef>
                <a:spcPts val="600"/>
              </a:spcBef>
              <a:spcAft>
                <a:spcPts val="0"/>
              </a:spcAft>
              <a:buSzPts val="255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Let’s start with a Java program</a:t>
            </a:r>
            <a:endParaRPr/>
          </a:p>
        </p:txBody>
      </p:sp>
      <p:sp>
        <p:nvSpPr>
          <p:cNvPr id="204" name="Google Shape;204;p1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05" name="Google Shape;205;p1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228600" y="1310126"/>
            <a:ext cx="7315200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class </a:t>
            </a:r>
            <a:r>
              <a:rPr b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Person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public int age=0;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	Person(int _age){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this.age=_age;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pubic static void main(String[] args){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Person p1=new Person(22);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Person p2=new Person(21);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 lang="en-US" sz="16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p2=p1;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p1.age=25;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System.out.println(p1.age+”   ”+p2.age);</a:t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207" name="Google Shape;207;p16"/>
          <p:cNvGrpSpPr/>
          <p:nvPr/>
        </p:nvGrpSpPr>
        <p:grpSpPr>
          <a:xfrm>
            <a:off x="6179762" y="1467697"/>
            <a:ext cx="2746248" cy="2986985"/>
            <a:chOff x="6169152" y="1432615"/>
            <a:chExt cx="2746248" cy="2986985"/>
          </a:xfrm>
        </p:grpSpPr>
        <p:sp>
          <p:nvSpPr>
            <p:cNvPr id="208" name="Google Shape;208;p16"/>
            <p:cNvSpPr/>
            <p:nvPr/>
          </p:nvSpPr>
          <p:spPr>
            <a:xfrm>
              <a:off x="6169152" y="1432615"/>
              <a:ext cx="2746248" cy="2986985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>
                  <a:alpha val="10980"/>
                </a:scheme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7248888" y="1838553"/>
              <a:ext cx="1527048" cy="830997"/>
            </a:xfrm>
            <a:prstGeom prst="rect">
              <a:avLst/>
            </a:prstGeom>
            <a:solidFill>
              <a:schemeClr val="lt1"/>
            </a:solidFill>
            <a:ln cap="flat" cmpd="sng" w="114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age=22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...</a:t>
              </a:r>
              <a:endPara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7248888" y="3375188"/>
              <a:ext cx="1527048" cy="830997"/>
            </a:xfrm>
            <a:prstGeom prst="rect">
              <a:avLst/>
            </a:prstGeom>
            <a:solidFill>
              <a:schemeClr val="lt1"/>
            </a:solidFill>
            <a:ln cap="flat" cmpd="sng" w="114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age=21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…</a:t>
              </a:r>
              <a:endPara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7506504" y="1447800"/>
              <a:ext cx="1011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70C0"/>
                  </a:solidFill>
                  <a:latin typeface="Courier"/>
                  <a:ea typeface="Courier"/>
                  <a:cs typeface="Courier"/>
                  <a:sym typeface="Courier"/>
                </a:rPr>
                <a:t>Person</a:t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7531043" y="2959955"/>
              <a:ext cx="1011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70C0"/>
                  </a:solidFill>
                  <a:latin typeface="Courier"/>
                  <a:ea typeface="Courier"/>
                  <a:cs typeface="Courier"/>
                  <a:sym typeface="Courier"/>
                </a:rPr>
                <a:t>Person</a:t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6179516" y="1700391"/>
              <a:ext cx="61427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0070C0"/>
                  </a:solidFill>
                  <a:latin typeface="Courier"/>
                  <a:ea typeface="Courier"/>
                  <a:cs typeface="Courier"/>
                  <a:sym typeface="Courier"/>
                </a:rPr>
                <a:t>p1</a:t>
              </a:r>
              <a:endPara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6727475" y="1813082"/>
              <a:ext cx="457200" cy="29779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5D0CE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6169628" y="2081391"/>
              <a:ext cx="61427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0070C0"/>
                  </a:solidFill>
                  <a:latin typeface="Courier"/>
                  <a:ea typeface="Courier"/>
                  <a:cs typeface="Courier"/>
                  <a:sym typeface="Courier"/>
                </a:rPr>
                <a:t>p2</a:t>
              </a:r>
              <a:endPara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6717587" y="2194082"/>
              <a:ext cx="457200" cy="29779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5D0CE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217" name="Google Shape;217;p16"/>
          <p:cNvSpPr/>
          <p:nvPr/>
        </p:nvSpPr>
        <p:spPr>
          <a:xfrm>
            <a:off x="457200" y="5100964"/>
            <a:ext cx="8458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just"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040"/>
              <a:buFont typeface="Noto Sans Symbols"/>
              <a:buChar char="⚫"/>
            </a:pPr>
            <a:r>
              <a:rPr b="1"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p2</a:t>
            </a:r>
            <a:r>
              <a:rPr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refers to the same object as </a:t>
            </a:r>
            <a:r>
              <a:rPr b="1"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p1</a:t>
            </a:r>
            <a:r>
              <a:rPr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refers to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Using an Array Name as a Pointer</a:t>
            </a:r>
            <a:endParaRPr/>
          </a:p>
        </p:txBody>
      </p:sp>
      <p:sp>
        <p:nvSpPr>
          <p:cNvPr id="731" name="Google Shape;731;p5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732" name="Google Shape;732;p5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3" name="Google Shape;733;p5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The two functions below are equivalent</a:t>
            </a:r>
            <a:endParaRPr/>
          </a:p>
        </p:txBody>
      </p:sp>
      <p:sp>
        <p:nvSpPr>
          <p:cNvPr id="734" name="Google Shape;734;p52"/>
          <p:cNvSpPr/>
          <p:nvPr/>
        </p:nvSpPr>
        <p:spPr>
          <a:xfrm>
            <a:off x="1447800" y="2449772"/>
            <a:ext cx="700735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find_largest(int a[], int 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35" name="Google Shape;735;p52"/>
          <p:cNvSpPr/>
          <p:nvPr/>
        </p:nvSpPr>
        <p:spPr>
          <a:xfrm>
            <a:off x="1447800" y="4402215"/>
            <a:ext cx="700735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find_largest(int *a,  int 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Using an Array Name as a Pointer</a:t>
            </a:r>
            <a:endParaRPr/>
          </a:p>
        </p:txBody>
      </p:sp>
      <p:sp>
        <p:nvSpPr>
          <p:cNvPr id="741" name="Google Shape;741;p5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742" name="Google Shape;742;p5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3" name="Google Shape;743;p5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A new version of calculating sum of an array </a:t>
            </a:r>
            <a:endParaRPr b="1"/>
          </a:p>
        </p:txBody>
      </p:sp>
      <p:sp>
        <p:nvSpPr>
          <p:cNvPr id="744" name="Google Shape;744;p53"/>
          <p:cNvSpPr/>
          <p:nvPr/>
        </p:nvSpPr>
        <p:spPr>
          <a:xfrm>
            <a:off x="1315212" y="2549033"/>
            <a:ext cx="700735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N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a[N], i, sum = 0,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*p = a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 =0; i &lt; N;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sum +=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p[i];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Pointers and Multidimensional Arrays</a:t>
            </a:r>
            <a:endParaRPr/>
          </a:p>
        </p:txBody>
      </p:sp>
      <p:sp>
        <p:nvSpPr>
          <p:cNvPr id="750" name="Google Shape;750;p5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751" name="Google Shape;751;p5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2" name="Google Shape;752;p5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For a multidimensional array, the name of the array is the address of the first element. </a:t>
            </a:r>
            <a:endParaRPr/>
          </a:p>
          <a:p>
            <a:pPr indent="-274320" lvl="0" marL="274320" rtl="0" algn="just"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Example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int a[5][5], *p=a;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To get the element a[0][1], we can use</a:t>
            </a:r>
            <a:endParaRPr/>
          </a:p>
          <a:p>
            <a:pPr indent="-228600" lvl="2" marL="822960" rtl="0" algn="just">
              <a:spcBef>
                <a:spcPts val="480"/>
              </a:spcBef>
              <a:spcAft>
                <a:spcPts val="0"/>
              </a:spcAft>
              <a:buSzPts val="1800"/>
              <a:buChar char="⯍"/>
            </a:pPr>
            <a:r>
              <a:rPr lang="en-US"/>
              <a:t>a[0][1], *(a+1), or *(p+1)</a:t>
            </a:r>
            <a:endParaRPr/>
          </a:p>
          <a:p>
            <a:pPr indent="-149859" lvl="1" marL="548640" rtl="0" algn="just"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Pointers and Multidimensional Arrays</a:t>
            </a:r>
            <a:endParaRPr/>
          </a:p>
        </p:txBody>
      </p:sp>
      <p:sp>
        <p:nvSpPr>
          <p:cNvPr id="758" name="Google Shape;758;p5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759" name="Google Shape;759;p5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0" name="Google Shape;760;p5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Example: Initialize a 2D array</a:t>
            </a:r>
            <a:endParaRPr/>
          </a:p>
          <a:p>
            <a:pPr indent="-149859" lvl="1" marL="548640" rtl="0" algn="just"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/>
          </a:p>
        </p:txBody>
      </p:sp>
      <p:sp>
        <p:nvSpPr>
          <p:cNvPr id="761" name="Google Shape;761;p55"/>
          <p:cNvSpPr/>
          <p:nvPr/>
        </p:nvSpPr>
        <p:spPr>
          <a:xfrm>
            <a:off x="563311" y="2751737"/>
            <a:ext cx="8511153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a[NUM_ROWS][NUM_COLS];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row, col;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for(row = 0; row &lt; NUM_ROWS; row++)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for(row = 0; row &lt; NUM_ROWS; row++)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a[row][col] = 0;</a:t>
            </a:r>
            <a:endParaRPr/>
          </a:p>
        </p:txBody>
      </p:sp>
      <p:sp>
        <p:nvSpPr>
          <p:cNvPr id="762" name="Google Shape;762;p55"/>
          <p:cNvSpPr/>
          <p:nvPr/>
        </p:nvSpPr>
        <p:spPr>
          <a:xfrm>
            <a:off x="563311" y="5004137"/>
            <a:ext cx="957821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*p;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for(p = &amp;a[0][0]; p &lt;= &amp;a[NUM_ROWS-1][NUM_COLS]; p++)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1"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*p = 0;</a:t>
            </a:r>
            <a:endParaRPr/>
          </a:p>
        </p:txBody>
      </p:sp>
      <p:sp>
        <p:nvSpPr>
          <p:cNvPr id="763" name="Google Shape;763;p55"/>
          <p:cNvSpPr/>
          <p:nvPr/>
        </p:nvSpPr>
        <p:spPr>
          <a:xfrm>
            <a:off x="563311" y="2166962"/>
            <a:ext cx="33345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Traditional method</a:t>
            </a:r>
            <a:endParaRPr i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4" name="Google Shape;764;p55"/>
          <p:cNvSpPr/>
          <p:nvPr/>
        </p:nvSpPr>
        <p:spPr>
          <a:xfrm>
            <a:off x="584865" y="4515922"/>
            <a:ext cx="20313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pointer</a:t>
            </a:r>
            <a:endParaRPr i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770" name="Google Shape;770;p5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771" name="Google Shape;771;p5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2" name="Google Shape;772;p5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Suppose that the following declarations are in effect: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21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     int a[]={5,15,34,54,14,2,52,72}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21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     int *p=&amp;a[1], *q=&amp;a[5];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(1) The value of </a:t>
            </a:r>
            <a:r>
              <a:rPr b="1" lang="en-US" sz="2400"/>
              <a:t>*(p+3)</a:t>
            </a:r>
            <a:r>
              <a:rPr lang="en-US" sz="2400"/>
              <a:t>?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(2) The value of </a:t>
            </a:r>
            <a:r>
              <a:rPr b="1" lang="en-US" sz="2400"/>
              <a:t>*(q-3)</a:t>
            </a:r>
            <a:r>
              <a:rPr lang="en-US" sz="2400"/>
              <a:t>?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(3) The value of </a:t>
            </a:r>
            <a:r>
              <a:rPr b="1" lang="en-US" sz="2400"/>
              <a:t>q-p</a:t>
            </a:r>
            <a:r>
              <a:rPr lang="en-US" sz="2400"/>
              <a:t>?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(4) Is </a:t>
            </a:r>
            <a:r>
              <a:rPr b="1" lang="en-US" sz="2400"/>
              <a:t>p&lt;q</a:t>
            </a:r>
            <a:r>
              <a:rPr lang="en-US" sz="2400"/>
              <a:t> true of false?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(5) Is </a:t>
            </a:r>
            <a:r>
              <a:rPr b="1" lang="en-US" sz="2400"/>
              <a:t>*p&lt;*q</a:t>
            </a:r>
            <a:r>
              <a:rPr lang="en-US" sz="2400"/>
              <a:t> true of false?</a:t>
            </a:r>
            <a:endParaRPr/>
          </a:p>
        </p:txBody>
      </p:sp>
      <p:sp>
        <p:nvSpPr>
          <p:cNvPr id="773" name="Google Shape;773;p56"/>
          <p:cNvSpPr/>
          <p:nvPr/>
        </p:nvSpPr>
        <p:spPr>
          <a:xfrm>
            <a:off x="5334000" y="3497747"/>
            <a:ext cx="13740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a[1+3]=14</a:t>
            </a:r>
            <a:endParaRPr/>
          </a:p>
        </p:txBody>
      </p:sp>
      <p:sp>
        <p:nvSpPr>
          <p:cNvPr id="774" name="Google Shape;774;p56"/>
          <p:cNvSpPr/>
          <p:nvPr/>
        </p:nvSpPr>
        <p:spPr>
          <a:xfrm>
            <a:off x="5334000" y="3997827"/>
            <a:ext cx="13548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a[5-3]=34</a:t>
            </a:r>
            <a:endParaRPr/>
          </a:p>
        </p:txBody>
      </p:sp>
      <p:sp>
        <p:nvSpPr>
          <p:cNvPr id="775" name="Google Shape;775;p56"/>
          <p:cNvSpPr/>
          <p:nvPr/>
        </p:nvSpPr>
        <p:spPr>
          <a:xfrm>
            <a:off x="5334000" y="4497907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5-1=4</a:t>
            </a:r>
            <a:endParaRPr/>
          </a:p>
        </p:txBody>
      </p:sp>
      <p:sp>
        <p:nvSpPr>
          <p:cNvPr id="776" name="Google Shape;776;p56"/>
          <p:cNvSpPr/>
          <p:nvPr/>
        </p:nvSpPr>
        <p:spPr>
          <a:xfrm>
            <a:off x="5334000" y="4997987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1&lt;5 is true</a:t>
            </a:r>
            <a:endParaRPr/>
          </a:p>
        </p:txBody>
      </p:sp>
      <p:sp>
        <p:nvSpPr>
          <p:cNvPr id="777" name="Google Shape;777;p56"/>
          <p:cNvSpPr/>
          <p:nvPr/>
        </p:nvSpPr>
        <p:spPr>
          <a:xfrm>
            <a:off x="5334000" y="5498068"/>
            <a:ext cx="2162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a[1]&lt;a[5] is false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783" name="Google Shape;783;p5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784" name="Google Shape;784;p5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5" name="Google Shape;785;p57"/>
          <p:cNvSpPr txBox="1"/>
          <p:nvPr>
            <p:ph idx="1" type="body"/>
          </p:nvPr>
        </p:nvSpPr>
        <p:spPr>
          <a:xfrm>
            <a:off x="301752" y="1527048"/>
            <a:ext cx="8503920" cy="1139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What will be the contents of the array </a:t>
            </a:r>
            <a:r>
              <a:rPr b="1" lang="en-US"/>
              <a:t>a</a:t>
            </a:r>
            <a:r>
              <a:rPr lang="en-US"/>
              <a:t> after the following statements are executed?</a:t>
            </a:r>
            <a:endParaRPr/>
          </a:p>
        </p:txBody>
      </p:sp>
      <p:sp>
        <p:nvSpPr>
          <p:cNvPr id="786" name="Google Shape;786;p57"/>
          <p:cNvSpPr/>
          <p:nvPr/>
        </p:nvSpPr>
        <p:spPr>
          <a:xfrm>
            <a:off x="525211" y="2625711"/>
            <a:ext cx="8130154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 a[N] = {1, 2, 3, 4, 5, 6, 7, 8, 9, 10};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*p = &amp;a[0], *q=&amp;a[N-1], temp;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while(p&lt;q){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temp = *p;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*p++ = *q;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*q-- = temp;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Review exercises (Quiz next week)</a:t>
            </a:r>
            <a:endParaRPr/>
          </a:p>
        </p:txBody>
      </p:sp>
      <p:sp>
        <p:nvSpPr>
          <p:cNvPr id="793" name="Google Shape;793;p5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794" name="Google Shape;794;p5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5" name="Google Shape;795;p5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Read Chapters 11 and 12 in C text book</a:t>
            </a:r>
            <a:endParaRPr/>
          </a:p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Practice the exercises in chapter 11 and 12 of textbook</a:t>
            </a:r>
            <a:endParaRPr/>
          </a:p>
          <a:p>
            <a:pPr indent="0" lvl="0" marL="27432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Let’s start with a Java program</a:t>
            </a:r>
            <a:endParaRPr/>
          </a:p>
        </p:txBody>
      </p:sp>
      <p:sp>
        <p:nvSpPr>
          <p:cNvPr id="223" name="Google Shape;223;p1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24" name="Google Shape;224;p1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301752" y="1275684"/>
            <a:ext cx="73152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class </a:t>
            </a:r>
            <a:r>
              <a:rPr b="1"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Person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public int age=0;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	Person(int _age){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this.age=_age;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pubic static void main(String[] args){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Person p1=new Person(22);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Person p2=new Person(21);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p2=p1;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 lang="en-US" sz="160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p1.age=25;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System.out.println(p1.age+”   ”+p2.age);</a:t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226" name="Google Shape;226;p17"/>
          <p:cNvGrpSpPr/>
          <p:nvPr/>
        </p:nvGrpSpPr>
        <p:grpSpPr>
          <a:xfrm>
            <a:off x="6169152" y="1412131"/>
            <a:ext cx="2746248" cy="2986985"/>
            <a:chOff x="6169152" y="1412131"/>
            <a:chExt cx="2746248" cy="2986985"/>
          </a:xfrm>
        </p:grpSpPr>
        <p:sp>
          <p:nvSpPr>
            <p:cNvPr id="227" name="Google Shape;227;p17"/>
            <p:cNvSpPr/>
            <p:nvPr/>
          </p:nvSpPr>
          <p:spPr>
            <a:xfrm>
              <a:off x="6169152" y="1412131"/>
              <a:ext cx="2746248" cy="2986985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>
                  <a:alpha val="10980"/>
                </a:scheme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7248888" y="1838553"/>
              <a:ext cx="1527048" cy="830997"/>
            </a:xfrm>
            <a:prstGeom prst="rect">
              <a:avLst/>
            </a:prstGeom>
            <a:solidFill>
              <a:schemeClr val="lt1"/>
            </a:solidFill>
            <a:ln cap="flat" cmpd="sng" w="114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age=25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...</a:t>
              </a:r>
              <a:endPara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7248888" y="3375188"/>
              <a:ext cx="1527048" cy="830997"/>
            </a:xfrm>
            <a:prstGeom prst="rect">
              <a:avLst/>
            </a:prstGeom>
            <a:solidFill>
              <a:schemeClr val="lt1"/>
            </a:solidFill>
            <a:ln cap="flat" cmpd="sng" w="114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age=21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…</a:t>
              </a:r>
              <a:endPara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7506504" y="1447800"/>
              <a:ext cx="1011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70C0"/>
                  </a:solidFill>
                  <a:latin typeface="Courier"/>
                  <a:ea typeface="Courier"/>
                  <a:cs typeface="Courier"/>
                  <a:sym typeface="Courier"/>
                </a:rPr>
                <a:t>Person</a:t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7531043" y="2959955"/>
              <a:ext cx="1011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70C0"/>
                  </a:solidFill>
                  <a:latin typeface="Courier"/>
                  <a:ea typeface="Courier"/>
                  <a:cs typeface="Courier"/>
                  <a:sym typeface="Courier"/>
                </a:rPr>
                <a:t>Person</a:t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6247587" y="1664144"/>
              <a:ext cx="61427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0070C0"/>
                  </a:solidFill>
                  <a:latin typeface="Courier"/>
                  <a:ea typeface="Courier"/>
                  <a:cs typeface="Courier"/>
                  <a:sym typeface="Courier"/>
                </a:rPr>
                <a:t>p1</a:t>
              </a:r>
              <a:endPara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6795546" y="1776835"/>
              <a:ext cx="457200" cy="29779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5D0CE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6237699" y="2045144"/>
              <a:ext cx="61427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0070C0"/>
                  </a:solidFill>
                  <a:latin typeface="Courier"/>
                  <a:ea typeface="Courier"/>
                  <a:cs typeface="Courier"/>
                  <a:sym typeface="Courier"/>
                </a:rPr>
                <a:t>p2</a:t>
              </a:r>
              <a:endPara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785658" y="2157835"/>
              <a:ext cx="457200" cy="29779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5D0CE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236" name="Google Shape;236;p17"/>
          <p:cNvSpPr/>
          <p:nvPr/>
        </p:nvSpPr>
        <p:spPr>
          <a:xfrm>
            <a:off x="457200" y="5100964"/>
            <a:ext cx="8458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just"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040"/>
              <a:buFont typeface="Noto Sans Symbols"/>
              <a:buChar char="⚫"/>
            </a:pPr>
            <a:r>
              <a:rPr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Give the person </a:t>
            </a:r>
            <a:r>
              <a:rPr b="1"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p1</a:t>
            </a:r>
            <a:r>
              <a:rPr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refers to a new age </a:t>
            </a:r>
            <a:r>
              <a:rPr b="1"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Let’s start with a Java program</a:t>
            </a:r>
            <a:endParaRPr/>
          </a:p>
        </p:txBody>
      </p:sp>
      <p:sp>
        <p:nvSpPr>
          <p:cNvPr id="242" name="Google Shape;242;p1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43" name="Google Shape;243;p1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1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In Java program, </a:t>
            </a:r>
            <a:r>
              <a:rPr b="1" lang="en-US" sz="2800"/>
              <a:t>references</a:t>
            </a:r>
            <a:r>
              <a:rPr lang="en-US" sz="2800"/>
              <a:t> are used to locate an object in memory.</a:t>
            </a:r>
            <a:endParaRPr/>
          </a:p>
          <a:p>
            <a:pPr indent="-274320" lvl="0" marL="274320" rtl="0" algn="just"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C program has </a:t>
            </a:r>
            <a:r>
              <a:rPr b="1" lang="en-US" sz="2800"/>
              <a:t>pointers</a:t>
            </a:r>
            <a:r>
              <a:rPr lang="en-US" sz="2800"/>
              <a:t>, which can also be used to locate an object in memory.</a:t>
            </a:r>
            <a:endParaRPr/>
          </a:p>
          <a:p>
            <a:pPr indent="-274320" lvl="0" marL="274320" rtl="0" algn="just"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However, pointer and reference are still different, and they are two different terms.</a:t>
            </a:r>
            <a:endParaRPr/>
          </a:p>
          <a:p>
            <a:pPr indent="-274320" lvl="0" marL="274320" rtl="0" algn="just"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Understanding pointers will help you understand how the program works in a machine level.</a:t>
            </a:r>
            <a:endParaRPr/>
          </a:p>
          <a:p>
            <a:pPr indent="-101600" lvl="0" marL="274320" rtl="0" algn="just"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Pointer Variable</a:t>
            </a:r>
            <a:endParaRPr/>
          </a:p>
        </p:txBody>
      </p:sp>
      <p:sp>
        <p:nvSpPr>
          <p:cNvPr id="250" name="Google Shape;250;p1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51" name="Google Shape;251;p1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19"/>
          <p:cNvSpPr txBox="1"/>
          <p:nvPr>
            <p:ph idx="1" type="body"/>
          </p:nvPr>
        </p:nvSpPr>
        <p:spPr>
          <a:xfrm>
            <a:off x="301752" y="1371600"/>
            <a:ext cx="608609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How do variables store in memory?</a:t>
            </a:r>
            <a:endParaRPr/>
          </a:p>
          <a:p>
            <a:pPr indent="-274320" lvl="1" marL="548640" rtl="0" algn="just"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n-US" sz="2400"/>
              <a:t>Main memory is divided into bytes.</a:t>
            </a:r>
            <a:endParaRPr/>
          </a:p>
          <a:p>
            <a:pPr indent="-274320" lvl="1" marL="548640" rtl="0" algn="just"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n-US" sz="2400"/>
              <a:t>Each byte has a unique address.</a:t>
            </a:r>
            <a:endParaRPr/>
          </a:p>
          <a:p>
            <a:pPr indent="-274320" lvl="1" marL="548640" rtl="0" algn="just"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n-US" sz="2400"/>
              <a:t>Each variable occupies one or more memory.</a:t>
            </a:r>
            <a:endParaRPr/>
          </a:p>
          <a:p>
            <a:pPr indent="-274320" lvl="1" marL="548640" rtl="0" algn="just"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n-US" sz="2400"/>
              <a:t>The address of the first byte is said to be the address of the variable.</a:t>
            </a:r>
            <a:endParaRPr/>
          </a:p>
        </p:txBody>
      </p:sp>
      <p:graphicFrame>
        <p:nvGraphicFramePr>
          <p:cNvPr id="253" name="Google Shape;253;p19"/>
          <p:cNvGraphicFramePr/>
          <p:nvPr/>
        </p:nvGraphicFramePr>
        <p:xfrm>
          <a:off x="7410450" y="2455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{14C08DE9-56A3-4490-ACED-E0D2B0269046}</a:tableStyleId>
              </a:tblPr>
              <a:tblGrid>
                <a:gridCol w="1428750"/>
              </a:tblGrid>
              <a:tr h="45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00110011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45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10101010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45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00000111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45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11111000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45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45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10000100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4" name="Google Shape;254;p19"/>
          <p:cNvSpPr txBox="1"/>
          <p:nvPr/>
        </p:nvSpPr>
        <p:spPr>
          <a:xfrm>
            <a:off x="6327648" y="1967705"/>
            <a:ext cx="1143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7531366" y="1955005"/>
            <a:ext cx="13047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19"/>
          <p:cNvSpPr txBox="1"/>
          <p:nvPr/>
        </p:nvSpPr>
        <p:spPr>
          <a:xfrm>
            <a:off x="6658578" y="2525712"/>
            <a:ext cx="3571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19"/>
          <p:cNvSpPr txBox="1"/>
          <p:nvPr/>
        </p:nvSpPr>
        <p:spPr>
          <a:xfrm>
            <a:off x="6658578" y="2906713"/>
            <a:ext cx="35718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19"/>
          <p:cNvSpPr txBox="1"/>
          <p:nvPr/>
        </p:nvSpPr>
        <p:spPr>
          <a:xfrm>
            <a:off x="6676041" y="3373438"/>
            <a:ext cx="3571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19"/>
          <p:cNvSpPr txBox="1"/>
          <p:nvPr/>
        </p:nvSpPr>
        <p:spPr>
          <a:xfrm>
            <a:off x="6676041" y="3900488"/>
            <a:ext cx="3571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6607778" y="4724400"/>
            <a:ext cx="64293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Pointer Variable</a:t>
            </a:r>
            <a:endParaRPr/>
          </a:p>
        </p:txBody>
      </p:sp>
      <p:sp>
        <p:nvSpPr>
          <p:cNvPr id="266" name="Google Shape;266;p2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67" name="Google Shape;267;p2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20"/>
          <p:cNvSpPr txBox="1"/>
          <p:nvPr>
            <p:ph idx="1" type="body"/>
          </p:nvPr>
        </p:nvSpPr>
        <p:spPr>
          <a:xfrm>
            <a:off x="301752" y="1527047"/>
            <a:ext cx="8490065" cy="295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Example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int   i = 1;    /* suppose sizeof(int) = 4 */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Then the address of variable i is 2000</a:t>
            </a:r>
            <a:endParaRPr/>
          </a:p>
          <a:p>
            <a:pPr indent="-149859" lvl="1" marL="548640" rtl="0" algn="just"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/>
          </a:p>
        </p:txBody>
      </p:sp>
      <p:graphicFrame>
        <p:nvGraphicFramePr>
          <p:cNvPr id="269" name="Google Shape;269;p20"/>
          <p:cNvGraphicFramePr/>
          <p:nvPr/>
        </p:nvGraphicFramePr>
        <p:xfrm>
          <a:off x="6842814" y="3791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{14C08DE9-56A3-4490-ACED-E0D2B0269046}</a:tableStyleId>
              </a:tblPr>
              <a:tblGrid>
                <a:gridCol w="1411600"/>
              </a:tblGrid>
              <a:tr h="40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40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40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40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40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40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0" name="Google Shape;270;p20"/>
          <p:cNvSpPr txBox="1"/>
          <p:nvPr/>
        </p:nvSpPr>
        <p:spPr>
          <a:xfrm>
            <a:off x="5760012" y="3304301"/>
            <a:ext cx="1143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6963729" y="3291601"/>
            <a:ext cx="1595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6078306" y="4155996"/>
            <a:ext cx="8854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20"/>
          <p:cNvSpPr txBox="1"/>
          <p:nvPr/>
        </p:nvSpPr>
        <p:spPr>
          <a:xfrm>
            <a:off x="6078306" y="4613196"/>
            <a:ext cx="1339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6064812" y="5082064"/>
            <a:ext cx="8854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2002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6064812" y="5451396"/>
            <a:ext cx="12174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2003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759506" y="3827403"/>
            <a:ext cx="4460425" cy="1782461"/>
          </a:xfrm>
          <a:prstGeom prst="wedgeEllipseCallout">
            <a:avLst>
              <a:gd fmla="val -1997" name="adj1"/>
              <a:gd fmla="val -85147" name="adj2"/>
            </a:avLst>
          </a:prstGeom>
          <a:solidFill>
            <a:srgbClr val="ECD6C7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we use a variable to store this address?</a:t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8365998" y="4282201"/>
            <a:ext cx="473202" cy="131207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8696819" y="4596825"/>
            <a:ext cx="13210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 sz="3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Pointer Variable</a:t>
            </a:r>
            <a:endParaRPr/>
          </a:p>
        </p:txBody>
      </p:sp>
      <p:sp>
        <p:nvSpPr>
          <p:cNvPr id="284" name="Google Shape;284;p2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85" name="Google Shape;285;p2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21"/>
          <p:cNvSpPr txBox="1"/>
          <p:nvPr>
            <p:ph idx="1" type="body"/>
          </p:nvPr>
        </p:nvSpPr>
        <p:spPr>
          <a:xfrm>
            <a:off x="346087" y="1555565"/>
            <a:ext cx="8490065" cy="295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Pointer Variable</a:t>
            </a:r>
            <a:endParaRPr/>
          </a:p>
          <a:p>
            <a:pPr indent="-274319" lvl="1" marL="548640" rtl="0" algn="just">
              <a:spcBef>
                <a:spcPts val="560"/>
              </a:spcBef>
              <a:spcAft>
                <a:spcPts val="0"/>
              </a:spcAft>
              <a:buSzPts val="1960"/>
              <a:buChar char="⚪"/>
            </a:pPr>
            <a:r>
              <a:rPr lang="en-US"/>
              <a:t>Store the address of a variable</a:t>
            </a:r>
            <a:endParaRPr/>
          </a:p>
        </p:txBody>
      </p:sp>
      <p:graphicFrame>
        <p:nvGraphicFramePr>
          <p:cNvPr id="287" name="Google Shape;287;p21"/>
          <p:cNvGraphicFramePr/>
          <p:nvPr/>
        </p:nvGraphicFramePr>
        <p:xfrm>
          <a:off x="1616202" y="3271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{14C08DE9-56A3-4490-ACED-E0D2B0269046}</a:tableStyleId>
              </a:tblPr>
              <a:tblGrid>
                <a:gridCol w="1411600"/>
              </a:tblGrid>
              <a:tr h="40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40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40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40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40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00000000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40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9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(2000)</a:t>
                      </a:r>
                      <a:r>
                        <a:rPr baseline="-2500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8" name="Google Shape;288;p21"/>
          <p:cNvSpPr txBox="1"/>
          <p:nvPr/>
        </p:nvSpPr>
        <p:spPr>
          <a:xfrm>
            <a:off x="533400" y="2784373"/>
            <a:ext cx="1143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1737118" y="2771673"/>
            <a:ext cx="1513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851694" y="3636068"/>
            <a:ext cx="8854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21"/>
          <p:cNvSpPr txBox="1"/>
          <p:nvPr/>
        </p:nvSpPr>
        <p:spPr>
          <a:xfrm>
            <a:off x="851694" y="4093268"/>
            <a:ext cx="1339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838200" y="4562136"/>
            <a:ext cx="8854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2002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838200" y="4931468"/>
            <a:ext cx="12174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2003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21"/>
          <p:cNvSpPr/>
          <p:nvPr/>
        </p:nvSpPr>
        <p:spPr>
          <a:xfrm>
            <a:off x="3332607" y="3762273"/>
            <a:ext cx="473202" cy="131207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5" name="Google Shape;295;p21"/>
          <p:cNvSpPr/>
          <p:nvPr/>
        </p:nvSpPr>
        <p:spPr>
          <a:xfrm>
            <a:off x="4097272" y="4170212"/>
            <a:ext cx="13210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 sz="3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3250160" y="5587425"/>
            <a:ext cx="13210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endParaRPr sz="3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7" name="Google Shape;297;p21"/>
          <p:cNvSpPr/>
          <p:nvPr/>
        </p:nvSpPr>
        <p:spPr>
          <a:xfrm>
            <a:off x="6913986" y="4035844"/>
            <a:ext cx="1527048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5434524" y="4031394"/>
            <a:ext cx="701460" cy="523220"/>
          </a:xfrm>
          <a:prstGeom prst="rect">
            <a:avLst/>
          </a:prstGeom>
          <a:solidFill>
            <a:schemeClr val="lt1"/>
          </a:solidFill>
          <a:ln cap="flat" cmpd="sng" w="114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5982482" y="4144085"/>
            <a:ext cx="806751" cy="1993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D0CE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5071980" y="4740000"/>
            <a:ext cx="37641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“p points to variable i”</a:t>
            </a: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8505598" y="4044151"/>
            <a:ext cx="3113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endParaRPr sz="2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Google Shape;302;p21"/>
          <p:cNvSpPr/>
          <p:nvPr/>
        </p:nvSpPr>
        <p:spPr>
          <a:xfrm>
            <a:off x="4964988" y="4038600"/>
            <a:ext cx="3690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