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C5EC7-4E81-40BF-A7DE-2E6B70EEE8E8}">
  <a:tblStyle styleId="{066C5EC7-4E81-40BF-A7DE-2E6B70EEE8E8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http://www.cs.utoronto.ca/~krueger/csc209h/lectures/</a:t>
            </a:r>
            <a:endParaRPr/>
          </a:p>
        </p:txBody>
      </p:sp>
      <p:sp>
        <p:nvSpPr>
          <p:cNvPr id="269" name="Google Shape;269;p1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3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3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4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2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  <a:defRPr sz="3200"/>
            </a:lvl1pPr>
            <a:lvl2pPr indent="-35306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2pPr>
            <a:lvl3pPr indent="-3429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⯍"/>
              <a:defRPr sz="2400"/>
            </a:lvl3pPr>
            <a:lvl4pPr indent="-326389" lvl="3" marL="182880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?"/>
              <a:defRPr sz="22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Georgia"/>
              <a:buChar char="•"/>
              <a:defRPr sz="20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Chapter 13 </a:t>
            </a:r>
            <a:br>
              <a:rPr lang="en-US"/>
            </a:br>
            <a:r>
              <a:rPr lang="en-US"/>
              <a:t>C Programming– Strings</a:t>
            </a:r>
            <a:endParaRPr/>
          </a:p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i="1" lang="en-US"/>
              <a:t>strcat</a:t>
            </a:r>
            <a:r>
              <a:rPr lang="en-US"/>
              <a:t>(String Concatenate) Function </a:t>
            </a:r>
            <a:endParaRPr/>
          </a:p>
        </p:txBody>
      </p:sp>
      <p:sp>
        <p:nvSpPr>
          <p:cNvPr id="246" name="Google Shape;246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301752" y="15713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   char *strcat(char *dest,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                const char *src);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Appends the contents of the string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src </a:t>
            </a:r>
            <a:r>
              <a:rPr lang="en-US" sz="2800"/>
              <a:t>to the end of the string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dest,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and return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Example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strcpy(str1, “abc”);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strcat(str1, “def”);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/* str1 now contains “abcdef” */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i="1" lang="en-US"/>
              <a:t>strcat</a:t>
            </a:r>
            <a:r>
              <a:rPr lang="en-US"/>
              <a:t>(String Concatenate) Function </a:t>
            </a:r>
            <a:endParaRPr/>
          </a:p>
        </p:txBody>
      </p:sp>
      <p:sp>
        <p:nvSpPr>
          <p:cNvPr id="254" name="Google Shape;254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301752" y="15713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Note: Do not forget how much space is left.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Example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char str1[6] = “abc”;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strcat(str1, “def”);   /*wrong*/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strncat(s1, s2, BUFF_SIZE-strlen(s2)-1);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1328928" y="4724400"/>
            <a:ext cx="3276600" cy="842384"/>
          </a:xfrm>
          <a:prstGeom prst="cloudCallout">
            <a:avLst>
              <a:gd fmla="val 55020" name="adj1"/>
              <a:gd fmla="val -73187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Much safer now!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i="1" lang="en-US"/>
              <a:t>strcmp</a:t>
            </a:r>
            <a:r>
              <a:rPr lang="en-US"/>
              <a:t>(String Compare) Function </a:t>
            </a:r>
            <a:endParaRPr/>
          </a:p>
        </p:txBody>
      </p:sp>
      <p:sp>
        <p:nvSpPr>
          <p:cNvPr id="263" name="Google Shape;263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4"/>
          <p:cNvSpPr txBox="1"/>
          <p:nvPr>
            <p:ph idx="1" type="body"/>
          </p:nvPr>
        </p:nvSpPr>
        <p:spPr>
          <a:xfrm>
            <a:off x="301752" y="15713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     int strcmp(const char *dest,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                 const char *src);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Compare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dest </a:t>
            </a:r>
            <a:r>
              <a:rPr lang="en-US" sz="2590"/>
              <a:t>and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590"/>
              <a:t>, returning a value less than, equal to, or greater than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en-US" sz="2590"/>
              <a:t>depending on whether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2590"/>
              <a:t> is less than, equal to, or greater than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590"/>
              <a:t>.</a:t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Example</a:t>
            </a:r>
            <a:endParaRPr sz="2960"/>
          </a:p>
          <a:p>
            <a:pPr indent="0" lvl="0" marL="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strcpy(str1, “abc”);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  strcat(str2, “def”);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  if(strcmp(str1,str2)&lt;0)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/* is str1 &lt;= str2 ?  True*/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554" lvl="0" marL="274320" rtl="0" algn="just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80"/>
              <a:buFont typeface="Georgia"/>
              <a:buNone/>
            </a:pPr>
            <a:r>
              <a:rPr lang="en-US" sz="3780"/>
              <a:t>Chapter 14 </a:t>
            </a:r>
            <a:br>
              <a:rPr lang="en-US" sz="3780"/>
            </a:br>
            <a:r>
              <a:rPr lang="en-US" sz="3780"/>
              <a:t>C Programming– Structures, Union, Enumerations</a:t>
            </a:r>
            <a:endParaRPr/>
          </a:p>
        </p:txBody>
      </p:sp>
      <p:sp>
        <p:nvSpPr>
          <p:cNvPr id="274" name="Google Shape;274;p25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ASHWIN ASHOK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CSC 3320 SYSTEM LEVEL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SPRING 2021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280" name="Google Shape;280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C has no class concept, but C has structure.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A </a:t>
            </a:r>
            <a:r>
              <a:rPr b="1" lang="en-US" sz="2720"/>
              <a:t>structure</a:t>
            </a:r>
            <a:r>
              <a:rPr lang="en-US" sz="2720"/>
              <a:t> is a logical choice for storing a collection of related data items.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In other languages, structures are often called </a:t>
            </a:r>
            <a:r>
              <a:rPr b="1" lang="en-US" sz="2720"/>
              <a:t>records</a:t>
            </a:r>
            <a:r>
              <a:rPr lang="en-US" sz="2720"/>
              <a:t>; members of structures are known as </a:t>
            </a:r>
            <a:r>
              <a:rPr b="1" lang="en-US" sz="2720"/>
              <a:t>fields</a:t>
            </a:r>
            <a:r>
              <a:rPr lang="en-US" sz="2720"/>
              <a:t>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The members of a structure are stored in memory in the order in which they are declared.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Declaring Structure Variables</a:t>
            </a:r>
            <a:endParaRPr/>
          </a:p>
        </p:txBody>
      </p:sp>
      <p:sp>
        <p:nvSpPr>
          <p:cNvPr id="288" name="Google Shape;288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A declaration of two structure variables that store information about parts in a warehouse: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600"/>
              <a:buNone/>
            </a:pPr>
            <a:r>
              <a:rPr lang="en-US"/>
              <a:t>	struct 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	  int number;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	  char name[NAME_LEN+1];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	  int on_hand;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-US"/>
              <a:t>	} part1, part2;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Declaring Structure Variable</a:t>
            </a:r>
            <a:endParaRPr/>
          </a:p>
        </p:txBody>
      </p:sp>
      <p:sp>
        <p:nvSpPr>
          <p:cNvPr id="296" name="Google Shape;296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8"/>
          <p:cNvSpPr txBox="1"/>
          <p:nvPr>
            <p:ph idx="1" type="body"/>
          </p:nvPr>
        </p:nvSpPr>
        <p:spPr>
          <a:xfrm>
            <a:off x="338328" y="4343400"/>
            <a:ext cx="8503920" cy="27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struct{…} </a:t>
            </a:r>
            <a:r>
              <a:rPr lang="en-US" sz="2800"/>
              <a:t> specifies a type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part1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part2</a:t>
            </a:r>
            <a:r>
              <a:rPr lang="en-US" sz="2800"/>
              <a:t> are variables of that type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2800"/>
              <a:t> ,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/>
              <a:t> array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on_hand</a:t>
            </a:r>
            <a:r>
              <a:rPr lang="en-US" sz="2800"/>
              <a:t> are members of this structure</a:t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1620012" y="1467697"/>
            <a:ext cx="65333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char name[NAME_LEN + 1];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on_hand;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part1, part2;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Initializing Structure Variables</a:t>
            </a:r>
            <a:endParaRPr/>
          </a:p>
        </p:txBody>
      </p:sp>
      <p:sp>
        <p:nvSpPr>
          <p:cNvPr id="305" name="Google Shape;305;p2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 structure declaration may include an initializer: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2200"/>
              <a:buNone/>
            </a:pPr>
            <a:r>
              <a:rPr lang="en-US"/>
              <a:t>	struct {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	  int number;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	  char name[NAME_LEN+1];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	  int on_hand;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	} part1 = {528, "Disk drive", 10},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rPr lang="en-US"/>
              <a:t>	  part2 = {914, "Printer cable", 5};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Appearance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part1</a:t>
            </a:r>
            <a:r>
              <a:rPr lang="en-US"/>
              <a:t> after initialization:</a:t>
            </a:r>
            <a:endParaRPr/>
          </a:p>
        </p:txBody>
      </p:sp>
      <p:pic>
        <p:nvPicPr>
          <p:cNvPr descr="Picture 6" id="308" name="Google Shape;3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262" y="4471316"/>
            <a:ext cx="3188363" cy="1933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Designated Initializers (C99)</a:t>
            </a:r>
            <a:endParaRPr/>
          </a:p>
        </p:txBody>
      </p:sp>
      <p:sp>
        <p:nvSpPr>
          <p:cNvPr id="314" name="Google Shape;314;p3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15" name="Google Shape;315;p3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In a designated initializer, each value would be labeled by the name of the member that it initializes: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2200"/>
              <a:buNone/>
            </a:pPr>
            <a:r>
              <a:rPr lang="en-US"/>
              <a:t>	{.number</a:t>
            </a:r>
            <a:r>
              <a:rPr lang="en-US" sz="1300"/>
              <a:t> </a:t>
            </a:r>
            <a:r>
              <a:rPr lang="en-US"/>
              <a:t>=</a:t>
            </a:r>
            <a:r>
              <a:rPr lang="en-US" sz="1300"/>
              <a:t> </a:t>
            </a:r>
            <a:r>
              <a:rPr lang="en-US"/>
              <a:t>528,</a:t>
            </a:r>
            <a:r>
              <a:rPr lang="en-US" sz="800"/>
              <a:t> </a:t>
            </a:r>
            <a:r>
              <a:rPr lang="en-US"/>
              <a:t>.name</a:t>
            </a:r>
            <a:r>
              <a:rPr lang="en-US" sz="1300"/>
              <a:t> </a:t>
            </a:r>
            <a:r>
              <a:rPr lang="en-US"/>
              <a:t>=</a:t>
            </a:r>
            <a:r>
              <a:rPr lang="en-US" sz="1300"/>
              <a:t> </a:t>
            </a:r>
            <a:r>
              <a:rPr lang="en-US"/>
              <a:t>"Disk</a:t>
            </a:r>
            <a:r>
              <a:rPr lang="en-US" sz="1300"/>
              <a:t> </a:t>
            </a:r>
            <a:r>
              <a:rPr lang="en-US"/>
              <a:t>drive",</a:t>
            </a:r>
            <a:r>
              <a:rPr lang="en-US" sz="800"/>
              <a:t> </a:t>
            </a:r>
            <a:r>
              <a:rPr lang="en-US"/>
              <a:t>.on_hand</a:t>
            </a:r>
            <a:r>
              <a:rPr lang="en-US" sz="1300"/>
              <a:t> </a:t>
            </a:r>
            <a:r>
              <a:rPr lang="en-US"/>
              <a:t>=</a:t>
            </a:r>
            <a:r>
              <a:rPr lang="en-US" sz="1300"/>
              <a:t> </a:t>
            </a:r>
            <a:r>
              <a:rPr lang="en-US"/>
              <a:t>10}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The combination of the period and the member name is called a </a:t>
            </a:r>
            <a:r>
              <a:rPr b="1" i="1" lang="en-US"/>
              <a:t>designator.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Values in a designated initializer don’t have to be placed in the same order that the members are listed in the structure.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Operations on Structures</a:t>
            </a:r>
            <a:endParaRPr/>
          </a:p>
        </p:txBody>
      </p:sp>
      <p:sp>
        <p:nvSpPr>
          <p:cNvPr id="322" name="Google Shape;322;p3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301752" y="1448647"/>
            <a:ext cx="8651630" cy="529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access a member within a structure, we write the name of the structure first, then a period, then the name of the member.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Char char="⚫"/>
            </a:pP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Statements that display the values of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</a:t>
            </a:r>
            <a:r>
              <a:rPr b="0" i="0" lang="en-US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’s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printf("Part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part1.number);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printf("Part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%s\n",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part1.name);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printf("Quantity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hand: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part1.on_hand);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Part1-&gt;number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Part1-&gt;name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Strings</a:t>
            </a:r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Java has a String type, but C does not.</a:t>
            </a:r>
            <a:endParaRPr/>
          </a:p>
          <a:p>
            <a:pPr indent="-114554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Font typeface="Arial"/>
              <a:buChar char="•"/>
            </a:pPr>
            <a:r>
              <a:rPr lang="en-US" sz="2960"/>
              <a:t>C treats string literals as character arrays.</a:t>
            </a:r>
            <a:endParaRPr/>
          </a:p>
          <a:p>
            <a:pPr indent="-114554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Font typeface="Arial"/>
              <a:buChar char="•"/>
            </a:pPr>
            <a:r>
              <a:rPr lang="en-US" sz="2960"/>
              <a:t>A string literal of length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/>
              <a:t> will be stored in a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n + 1</a:t>
            </a:r>
            <a:r>
              <a:rPr lang="en-US" sz="2960"/>
              <a:t> bytes memory.</a:t>
            </a:r>
            <a:endParaRPr/>
          </a:p>
          <a:p>
            <a:pPr indent="-114554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Font typeface="Arial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Font typeface="Arial"/>
              <a:buChar char="•"/>
            </a:pPr>
            <a:r>
              <a:rPr lang="en-US" sz="2960"/>
              <a:t>The last character in the array is the </a:t>
            </a:r>
            <a:r>
              <a:rPr b="1" i="1" lang="en-US" sz="2960"/>
              <a:t>null character (‘</a:t>
            </a:r>
            <a:r>
              <a:rPr b="1" i="1" lang="en-US" sz="2960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b="1" i="1" lang="en-US" sz="2960">
                <a:latin typeface="Georgia"/>
                <a:ea typeface="Georgia"/>
                <a:cs typeface="Georgia"/>
                <a:sym typeface="Georgia"/>
              </a:rPr>
              <a:t>’</a:t>
            </a:r>
            <a:r>
              <a:rPr b="1" i="1" lang="en-US" sz="2960"/>
              <a:t>) </a:t>
            </a:r>
            <a:r>
              <a:rPr lang="en-US" sz="2960"/>
              <a:t>as a marker for the end of the string</a:t>
            </a:r>
            <a:endParaRPr b="1" i="1" sz="2960"/>
          </a:p>
          <a:p>
            <a:pPr indent="-114554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  <p:sp>
        <p:nvSpPr>
          <p:cNvPr id="179" name="Google Shape;179;p14"/>
          <p:cNvSpPr/>
          <p:nvPr/>
        </p:nvSpPr>
        <p:spPr>
          <a:xfrm>
            <a:off x="3124200" y="5562600"/>
            <a:ext cx="3276600" cy="842384"/>
          </a:xfrm>
          <a:prstGeom prst="cloudCallout">
            <a:avLst>
              <a:gd fmla="val -38003" name="adj1"/>
              <a:gd fmla="val -80423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 not confuse it with ‘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Operations on Structures</a:t>
            </a:r>
            <a:endParaRPr/>
          </a:p>
        </p:txBody>
      </p:sp>
      <p:sp>
        <p:nvSpPr>
          <p:cNvPr id="330" name="Google Shape;330;p3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other major structure operation is assignment: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SzPts val="2600"/>
              <a:buNone/>
            </a:pPr>
            <a:r>
              <a:rPr lang="en-US"/>
              <a:t>	part2 = part1;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The effect of this statement is to copy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part1.number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part2.number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part1.name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part2.name</a:t>
            </a:r>
            <a:r>
              <a:rPr lang="en-US"/>
              <a:t>, and so 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Structure Types</a:t>
            </a:r>
            <a:endParaRPr/>
          </a:p>
        </p:txBody>
      </p:sp>
      <p:sp>
        <p:nvSpPr>
          <p:cNvPr id="338" name="Google Shape;338;p3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Suppose that a program needs to declare several structure variables with identical members.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We need a name that represents a </a:t>
            </a:r>
            <a:r>
              <a:rPr i="1" lang="en-US"/>
              <a:t>type</a:t>
            </a:r>
            <a:r>
              <a:rPr lang="en-US"/>
              <a:t> of structure, not a particular structure </a:t>
            </a:r>
            <a:r>
              <a:rPr i="1" lang="en-US"/>
              <a:t>variable</a:t>
            </a:r>
            <a:r>
              <a:rPr lang="en-US"/>
              <a:t>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Ways to name a structure:</a:t>
            </a:r>
            <a:endParaRPr/>
          </a:p>
          <a:p>
            <a:pPr indent="-314982" lvl="1" marL="81895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0"/>
              <a:buChar char="⚪"/>
            </a:pPr>
            <a:r>
              <a:rPr lang="en-US"/>
              <a:t>Declare a “structure tag”</a:t>
            </a:r>
            <a:endParaRPr/>
          </a:p>
          <a:p>
            <a:pPr indent="-314982" lvl="1" marL="818953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0"/>
              <a:buChar char="⚪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/>
              <a:t> to define a type name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Declaring a Structure Tag</a:t>
            </a:r>
            <a:endParaRPr/>
          </a:p>
        </p:txBody>
      </p:sp>
      <p:sp>
        <p:nvSpPr>
          <p:cNvPr id="346" name="Google Shape;346;p3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301625" y="1527175"/>
            <a:ext cx="850423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The declaration of a structure </a:t>
            </a:r>
            <a:r>
              <a:rPr i="1" lang="en-US" sz="2960"/>
              <a:t>tag</a:t>
            </a:r>
            <a:r>
              <a:rPr lang="en-US" sz="2960"/>
              <a:t> can be combined with the declaration of structure </a:t>
            </a:r>
            <a:r>
              <a:rPr i="1" lang="en-US" sz="2960"/>
              <a:t>variables: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130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struct part {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int number;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char name[NAME_LEN+1];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int on_hand;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} part1, part2;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960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52000"/>
              </a:lnSpc>
              <a:spcBef>
                <a:spcPts val="1200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struct</a:t>
            </a:r>
            <a:r>
              <a:rPr lang="en-US" sz="2220"/>
              <a:t> </a:t>
            </a:r>
            <a:r>
              <a:rPr lang="en-US" sz="2590"/>
              <a:t>part</a:t>
            </a:r>
            <a:r>
              <a:rPr lang="en-US" sz="2220"/>
              <a:t> </a:t>
            </a:r>
            <a:r>
              <a:rPr lang="en-US" sz="2590"/>
              <a:t>part1</a:t>
            </a:r>
            <a:r>
              <a:rPr lang="en-US" sz="2220"/>
              <a:t> </a:t>
            </a:r>
            <a:r>
              <a:rPr lang="en-US" sz="2590"/>
              <a:t>=</a:t>
            </a:r>
            <a:r>
              <a:rPr lang="en-US" sz="2220"/>
              <a:t> </a:t>
            </a:r>
            <a:r>
              <a:rPr lang="en-US" sz="2590"/>
              <a:t>{528,</a:t>
            </a:r>
            <a:r>
              <a:rPr lang="en-US" sz="2220"/>
              <a:t> </a:t>
            </a:r>
            <a:r>
              <a:rPr lang="en-US" sz="2590"/>
              <a:t>"Disk</a:t>
            </a:r>
            <a:r>
              <a:rPr lang="en-US" sz="2220"/>
              <a:t> </a:t>
            </a:r>
            <a:r>
              <a:rPr lang="en-US" sz="2590"/>
              <a:t>drive",</a:t>
            </a:r>
            <a:r>
              <a:rPr lang="en-US" sz="2220"/>
              <a:t> </a:t>
            </a:r>
            <a:r>
              <a:rPr lang="en-US" sz="2590"/>
              <a:t>10};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	struct</a:t>
            </a:r>
            <a:r>
              <a:rPr lang="en-US" sz="2220"/>
              <a:t> </a:t>
            </a:r>
            <a:r>
              <a:rPr lang="en-US" sz="2590"/>
              <a:t>part</a:t>
            </a:r>
            <a:r>
              <a:rPr lang="en-US" sz="2220"/>
              <a:t> </a:t>
            </a:r>
            <a:r>
              <a:rPr lang="en-US" sz="2590"/>
              <a:t>part2;</a:t>
            </a:r>
            <a:endParaRPr/>
          </a:p>
          <a:p>
            <a:pPr indent="-274320" lvl="0" marL="274320" rtl="0" algn="just">
              <a:lnSpc>
                <a:spcPct val="52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SzPts val="2590"/>
              <a:buNone/>
            </a:pPr>
            <a:r>
              <a:rPr lang="en-US" sz="2590"/>
              <a:t>	part2</a:t>
            </a:r>
            <a:r>
              <a:rPr lang="en-US" sz="2220"/>
              <a:t> </a:t>
            </a:r>
            <a:r>
              <a:rPr lang="en-US" sz="2590"/>
              <a:t>=</a:t>
            </a:r>
            <a:r>
              <a:rPr lang="en-US" sz="2220"/>
              <a:t> </a:t>
            </a:r>
            <a:r>
              <a:rPr lang="en-US" sz="2590"/>
              <a:t>part1; 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683758" y="187696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Defining a Structure Type</a:t>
            </a:r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As an alternative to declaring a structure tag, we can use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960"/>
              <a:t> to define a genuine type name.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A definition of a type named </a:t>
            </a:r>
            <a:r>
              <a:rPr lang="en-US" sz="2960"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lang="en-US" sz="2960"/>
              <a:t>: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118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typedef struct {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int number;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char name[NAME_LEN+1];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  int on_hand;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} Part;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Part</a:t>
            </a:r>
            <a:r>
              <a:rPr lang="en-US" sz="2960">
                <a:latin typeface="Georgia"/>
                <a:ea typeface="Georgia"/>
                <a:cs typeface="Georgia"/>
                <a:sym typeface="Georgia"/>
              </a:rPr>
              <a:t> can be used in the same way as the built-in types: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1180"/>
              </a:spcBef>
              <a:spcAft>
                <a:spcPts val="0"/>
              </a:spcAft>
              <a:buSzPts val="2405"/>
              <a:buNone/>
            </a:pPr>
            <a:r>
              <a:rPr lang="en-US" sz="2405"/>
              <a:t>	Part part1, part2;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Structure Types</a:t>
            </a:r>
            <a:endParaRPr/>
          </a:p>
        </p:txBody>
      </p:sp>
      <p:sp>
        <p:nvSpPr>
          <p:cNvPr id="360" name="Google Shape;360;p3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152400" y="1676400"/>
            <a:ext cx="4422648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Declaring a structure tag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sp>
        <p:nvSpPr>
          <p:cNvPr id="363" name="Google Shape;363;p36"/>
          <p:cNvSpPr/>
          <p:nvPr/>
        </p:nvSpPr>
        <p:spPr>
          <a:xfrm>
            <a:off x="0" y="2776728"/>
            <a:ext cx="4724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char name[NAME_LEN + 1];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on_hand;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301752" y="4722088"/>
            <a:ext cx="472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part1, part2;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301752" y="5496539"/>
            <a:ext cx="472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part1, part2; // WRONG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4648200" y="1676400"/>
            <a:ext cx="4422648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Declaring a structure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90" lvl="0" marL="27432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3190" lvl="0" marL="27432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4712208" y="2807208"/>
            <a:ext cx="4724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char name[NAME_LEN + 1];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on_hand;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5013960" y="4752568"/>
            <a:ext cx="472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part1, part2;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69" name="Google Shape;369;p36"/>
          <p:cNvCxnSpPr/>
          <p:nvPr/>
        </p:nvCxnSpPr>
        <p:spPr>
          <a:xfrm>
            <a:off x="4575048" y="1676400"/>
            <a:ext cx="0" cy="472858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86802" y="304800"/>
            <a:ext cx="8233058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-US" sz="2970"/>
              <a:t>Structures as Arguments and Return Values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688488" y="1524639"/>
            <a:ext cx="8004364" cy="4802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 function that returns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part</a:t>
            </a:r>
            <a:r>
              <a:rPr lang="en-US"/>
              <a:t> structure: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998"/>
              </a:spcBef>
              <a:spcAft>
                <a:spcPts val="0"/>
              </a:spcAft>
              <a:buSzPts val="2400"/>
              <a:buNone/>
            </a:pPr>
            <a:r>
              <a:rPr lang="en-US"/>
              <a:t>	struct part * build_part( Part * p, int number, char * )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	{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	 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54"/>
              </a:spcBef>
              <a:spcAft>
                <a:spcPts val="0"/>
              </a:spcAft>
              <a:buSzPts val="2400"/>
              <a:buNone/>
            </a:pPr>
            <a:r>
              <a:rPr lang="en-US"/>
              <a:t>	  p-&gt;number = number;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54"/>
              </a:spcBef>
              <a:spcAft>
                <a:spcPts val="0"/>
              </a:spcAft>
              <a:buSzPts val="2400"/>
              <a:buNone/>
            </a:pPr>
            <a:r>
              <a:rPr lang="en-US"/>
              <a:t>	  strcpy(p-&gt;name, name);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54"/>
              </a:spcBef>
              <a:spcAft>
                <a:spcPts val="0"/>
              </a:spcAft>
              <a:buSzPts val="2400"/>
              <a:buNone/>
            </a:pPr>
            <a:r>
              <a:rPr lang="en-US"/>
              <a:t>	  p-&gt;on_hand = on_hand;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54"/>
              </a:spcBef>
              <a:spcAft>
                <a:spcPts val="0"/>
              </a:spcAft>
              <a:buSzPts val="2400"/>
              <a:buNone/>
            </a:pPr>
            <a:r>
              <a:rPr lang="en-US"/>
              <a:t>	  return p;</a:t>
            </a:r>
            <a:endParaRPr/>
          </a:p>
          <a:p>
            <a:pPr indent="-274320" lvl="0" marL="27432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	}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 call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build_part</a:t>
            </a:r>
            <a:r>
              <a:rPr lang="en-US"/>
              <a:t>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998"/>
              </a:spcBef>
              <a:spcAft>
                <a:spcPts val="0"/>
              </a:spcAft>
              <a:buSzPts val="2400"/>
              <a:buNone/>
            </a:pPr>
            <a:r>
              <a:rPr lang="en-US"/>
              <a:t>	part1 = build_part(528, "Disk drive", 10);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455471" y="304800"/>
            <a:ext cx="8233058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lang="en-US" sz="2970"/>
              <a:t>Structures as Arguments and Return Values</a:t>
            </a:r>
            <a:endParaRPr/>
          </a:p>
        </p:txBody>
      </p:sp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Passing a structure to a function and returning a structure from a function both require making a copy of all members in the structure.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3200"/>
              <a:buNone/>
            </a:pPr>
            <a:r>
              <a:rPr lang="en-US"/>
              <a:t>struct part *part1;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3200"/>
              <a:buNone/>
            </a:pPr>
            <a:r>
              <a:rPr lang="en-US"/>
              <a:t>Part *part1;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3200"/>
              <a:buNone/>
            </a:pPr>
            <a:r>
              <a:rPr lang="en-US"/>
              <a:t>Struct part a[100];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Structures as Arguments</a:t>
            </a:r>
            <a:endParaRPr/>
          </a:p>
        </p:txBody>
      </p:sp>
      <p:sp>
        <p:nvSpPr>
          <p:cNvPr id="387" name="Google Shape;387;p3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388" name="Google Shape;388;p3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609600" y="1752600"/>
            <a:ext cx="838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print_part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part 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printf(“Part number: %d\n”, p.number);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609600" y="3841087"/>
            <a:ext cx="838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void update_part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part *p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123;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2590800" y="5257800"/>
            <a:ext cx="5864352" cy="1092966"/>
          </a:xfrm>
          <a:prstGeom prst="cloudCallout">
            <a:avLst>
              <a:gd fmla="val -25541" name="adj1"/>
              <a:gd fmla="val -116607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pointers to a structure, use ‘</a:t>
            </a: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to access to the members instead of  period ‘.’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426720" y="1363895"/>
            <a:ext cx="4422648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Pass by values</a:t>
            </a:r>
            <a:endParaRPr/>
          </a:p>
          <a:p>
            <a:pPr indent="-12319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sz="2800"/>
          </a:p>
        </p:txBody>
      </p:sp>
      <p:sp>
        <p:nvSpPr>
          <p:cNvPr id="393" name="Google Shape;393;p39"/>
          <p:cNvSpPr txBox="1"/>
          <p:nvPr/>
        </p:nvSpPr>
        <p:spPr>
          <a:xfrm>
            <a:off x="441960" y="3367511"/>
            <a:ext cx="4422648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Pass by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190" lvl="0" marL="27432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Structures as Return Values</a:t>
            </a:r>
            <a:endParaRPr/>
          </a:p>
        </p:txBody>
      </p:sp>
      <p:sp>
        <p:nvSpPr>
          <p:cNvPr id="399" name="Google Shape;399;p4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0" name="Google Shape;400;p4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454152" y="2262175"/>
            <a:ext cx="838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part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build_part (int number,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const char * name, int on_hand)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struct part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p.number = 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strcpy(p.name, name);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p.on_hand = on_hand;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Arrays of Structures</a:t>
            </a:r>
            <a:endParaRPr/>
          </a:p>
        </p:txBody>
      </p:sp>
      <p:sp>
        <p:nvSpPr>
          <p:cNvPr id="407" name="Google Shape;407;p4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08" name="Google Shape;408;p4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41"/>
          <p:cNvSpPr/>
          <p:nvPr/>
        </p:nvSpPr>
        <p:spPr>
          <a:xfrm>
            <a:off x="454152" y="1828800"/>
            <a:ext cx="838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part  inventory[100];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array of part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454152" y="2707971"/>
            <a:ext cx="838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print_part(inventory[i]);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ith part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454152" y="3587142"/>
            <a:ext cx="838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inventory[i].number = 883;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assign 883 to the number member of inventory[i]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454152" y="4774089"/>
            <a:ext cx="838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inventory[i].name = “Disk Drive”;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assign “Disk Drive” to the name member of inventory[i]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String Literals</a:t>
            </a:r>
            <a:endParaRPr/>
          </a:p>
        </p:txBody>
      </p:sp>
      <p:sp>
        <p:nvSpPr>
          <p:cNvPr id="186" name="Google Shape;186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2"/>
              <a:buNone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char   *str=“HelloWorld”;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Since a string literal is stored as an array, the compiler treats it as a pointer of type char *.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1666"/>
              <a:buChar char="⚪"/>
            </a:pPr>
            <a:r>
              <a:rPr lang="en-US" sz="2380"/>
              <a:t>So when </a:t>
            </a: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printf(“abc”) </a:t>
            </a:r>
            <a:r>
              <a:rPr lang="en-US" sz="2380"/>
              <a:t>is called, the address of “</a:t>
            </a: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2380"/>
              <a:t>” is passed.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1666"/>
              <a:buChar char="⚪"/>
            </a:pPr>
            <a:r>
              <a:rPr lang="en-US" sz="2380"/>
              <a:t>So when </a:t>
            </a: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printf(“%s”,str) </a:t>
            </a:r>
            <a:r>
              <a:rPr lang="en-US" sz="2380"/>
              <a:t>is called, the address of “</a:t>
            </a: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HelloWorld</a:t>
            </a:r>
            <a:r>
              <a:rPr lang="en-US" sz="2380"/>
              <a:t>” is passed.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String literals are stored as characters arrays, but you </a:t>
            </a:r>
            <a:r>
              <a:rPr lang="en-US" sz="2720">
                <a:solidFill>
                  <a:srgbClr val="FF0000"/>
                </a:solidFill>
              </a:rPr>
              <a:t>cannot</a:t>
            </a:r>
            <a:r>
              <a:rPr lang="en-US" sz="2720"/>
              <a:t> change them.</a:t>
            </a:r>
            <a:endParaRPr/>
          </a:p>
          <a:p>
            <a:pPr indent="0" lvl="2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530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str[0]=‘h’;   /* Error */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Unions</a:t>
            </a:r>
            <a:endParaRPr/>
          </a:p>
        </p:txBody>
      </p:sp>
      <p:sp>
        <p:nvSpPr>
          <p:cNvPr id="418" name="Google Shape;418;p4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19" name="Google Shape;419;p42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A </a:t>
            </a:r>
            <a:r>
              <a:rPr b="1" lang="en-US" sz="2720"/>
              <a:t>union</a:t>
            </a:r>
            <a:r>
              <a:rPr lang="en-US" sz="2720"/>
              <a:t>, like a structure, consists of one or more members.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The difference is that compiler allocates only enough space for the largest of the members in a union.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The members of the union overlay each other within this space.</a:t>
            </a:r>
            <a:endParaRPr/>
          </a:p>
          <a:p>
            <a:pPr indent="-127508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None/>
            </a:pPr>
            <a:r>
              <a:t/>
            </a:r>
            <a:endParaRPr sz="2720"/>
          </a:p>
          <a:p>
            <a:pPr indent="-274320" lvl="0" marL="27432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SzPts val="2312"/>
              <a:buChar char="⚫"/>
            </a:pPr>
            <a:r>
              <a:rPr lang="en-US" sz="2720"/>
              <a:t>Assigning a new value to one member alters the values of all the other members as well.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title"/>
          </p:nvPr>
        </p:nvSpPr>
        <p:spPr>
          <a:xfrm>
            <a:off x="688081" y="30480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Unions</a:t>
            </a:r>
            <a:endParaRPr/>
          </a:p>
        </p:txBody>
      </p:sp>
      <p:sp>
        <p:nvSpPr>
          <p:cNvPr id="426" name="Google Shape;426;p43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 sz="3200"/>
              <a:t>An example of a union variable: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union {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  int i;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  double d;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} u;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 sz="3200"/>
              <a:t>The declaration of a union closely resembles a structure declaration: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struct {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  int i;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  double d;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600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} s;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Unions to Save Spaces</a:t>
            </a:r>
            <a:endParaRPr/>
          </a:p>
        </p:txBody>
      </p:sp>
      <p:sp>
        <p:nvSpPr>
          <p:cNvPr id="432" name="Google Shape;432;p4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33" name="Google Shape;433;p4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4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Union VS. Structure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201476" y="2109942"/>
            <a:ext cx="23799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int   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double  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u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44"/>
          <p:cNvGraphicFramePr/>
          <p:nvPr/>
        </p:nvGraphicFramePr>
        <p:xfrm>
          <a:off x="1201476" y="3886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{066C5EC7-4E81-40BF-A7DE-2E6B70EEE8E8}</a:tableStyleId>
              </a:tblPr>
              <a:tblGrid>
                <a:gridCol w="16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7" name="Google Shape;437;p44"/>
          <p:cNvSpPr/>
          <p:nvPr/>
        </p:nvSpPr>
        <p:spPr>
          <a:xfrm>
            <a:off x="1488397" y="3478620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8" name="Google Shape;438;p44"/>
          <p:cNvSpPr/>
          <p:nvPr/>
        </p:nvSpPr>
        <p:spPr>
          <a:xfrm>
            <a:off x="817428" y="3847952"/>
            <a:ext cx="155448" cy="7240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2954076" y="3847952"/>
            <a:ext cx="304800" cy="156224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3258876" y="444441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457200" y="402159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5621076" y="2057400"/>
            <a:ext cx="237992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int   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double  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 s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44"/>
          <p:cNvGraphicFramePr/>
          <p:nvPr/>
        </p:nvGraphicFramePr>
        <p:xfrm>
          <a:off x="5718048" y="3833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{066C5EC7-4E81-40BF-A7DE-2E6B70EEE8E8}</a:tableStyleId>
              </a:tblPr>
              <a:tblGrid>
                <a:gridCol w="160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4" name="Google Shape;444;p44"/>
          <p:cNvSpPr/>
          <p:nvPr/>
        </p:nvSpPr>
        <p:spPr>
          <a:xfrm>
            <a:off x="5791200" y="3426078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Structure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5334000" y="3795410"/>
            <a:ext cx="155448" cy="7240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7409124" y="4583170"/>
            <a:ext cx="210876" cy="136043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7713924" y="5179628"/>
            <a:ext cx="2231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4973772" y="396904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6324600" y="5943600"/>
            <a:ext cx="3690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4"/>
          <p:cNvSpPr/>
          <p:nvPr/>
        </p:nvSpPr>
        <p:spPr>
          <a:xfrm>
            <a:off x="1711214" y="5404972"/>
            <a:ext cx="393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762000" y="30480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Unions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Members of a union are accessed in the same way as members of a structure: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600"/>
              <a:buNone/>
            </a:pPr>
            <a:r>
              <a:rPr lang="en-US"/>
              <a:t>	u.i = 82;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600"/>
              <a:buNone/>
            </a:pPr>
            <a:r>
              <a:rPr lang="en-US"/>
              <a:t>	u.d = 74.8;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Changing one member of a union alters any value previously stored in any of the other members.</a:t>
            </a:r>
            <a:endParaRPr/>
          </a:p>
          <a:p>
            <a:pPr indent="-285876" lvl="1" marL="743282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1820"/>
              <a:buChar char="⚪"/>
            </a:pPr>
            <a:r>
              <a:rPr lang="en-US"/>
              <a:t>Storing a value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u.d</a:t>
            </a:r>
            <a:r>
              <a:rPr lang="en-US"/>
              <a:t> causes any value previously stored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u.i</a:t>
            </a:r>
            <a:r>
              <a:rPr lang="en-US"/>
              <a:t> to be lost.</a:t>
            </a:r>
            <a:endParaRPr/>
          </a:p>
          <a:p>
            <a:pPr indent="-285876" lvl="1" marL="743282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1820"/>
              <a:buChar char="⚪"/>
            </a:pPr>
            <a:r>
              <a:rPr lang="en-US"/>
              <a:t>Changing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u.i</a:t>
            </a:r>
            <a:r>
              <a:rPr lang="en-US"/>
              <a:t> corrupts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u.d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Unions to Save Spaces</a:t>
            </a:r>
            <a:endParaRPr/>
          </a:p>
        </p:txBody>
      </p:sp>
      <p:sp>
        <p:nvSpPr>
          <p:cNvPr id="462" name="Google Shape;462;p4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63" name="Google Shape;463;p4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4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/>
              <a:t>Example</a:t>
            </a:r>
            <a:endParaRPr/>
          </a:p>
        </p:txBody>
      </p:sp>
      <p:sp>
        <p:nvSpPr>
          <p:cNvPr id="465" name="Google Shape;465;p46"/>
          <p:cNvSpPr/>
          <p:nvPr/>
        </p:nvSpPr>
        <p:spPr>
          <a:xfrm>
            <a:off x="723900" y="2133600"/>
            <a:ext cx="632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Books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Title , author, number of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Shirts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Design, colors available , sizes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704088" y="3200400"/>
            <a:ext cx="44775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catalog_item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int stock_number;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float 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int item_price;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 title[TITLE_LEN+1];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author[AUTHOR_LEN+1];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num_pages;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design[DESIGN_LEN+1];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colors;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sizes;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Using Unions to Save Spaces</a:t>
            </a:r>
            <a:endParaRPr/>
          </a:p>
        </p:txBody>
      </p:sp>
      <p:sp>
        <p:nvSpPr>
          <p:cNvPr id="472" name="Google Shape;472;p4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473" name="Google Shape;473;p4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47"/>
          <p:cNvSpPr/>
          <p:nvPr/>
        </p:nvSpPr>
        <p:spPr>
          <a:xfrm>
            <a:off x="2438400" y="1386440"/>
            <a:ext cx="7069836" cy="52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catalog_item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stock_number;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item_price;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union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char title[TITLE_LEN+1];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char author[AUTHOR_LEN+1];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num_pages;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char design[DESIGN_LEN+1];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char design[DESIGN_LEN+1];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colors;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 sizes;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shirt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item;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/>
          <p:nvPr>
            <p:ph type="title"/>
          </p:nvPr>
        </p:nvSpPr>
        <p:spPr>
          <a:xfrm>
            <a:off x="688081" y="30480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Enumerations</a:t>
            </a:r>
            <a:endParaRPr/>
          </a:p>
        </p:txBody>
      </p:sp>
      <p:sp>
        <p:nvSpPr>
          <p:cNvPr id="480" name="Google Shape;480;p48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Char char="⚫"/>
            </a:pPr>
            <a:r>
              <a:rPr lang="en-US" sz="3200"/>
              <a:t>In many programs, we’ll need variables that have only a small set of meaningful values.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⚫"/>
            </a:pPr>
            <a:r>
              <a:rPr lang="en-US" sz="3200"/>
              <a:t>A variable that stores the suit of a playing card should have only four potential values: “clubs,” “diamonds,” “hearts,” and “spades.”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683758" y="30480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Enumerations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Although enumerations have little in common with structures and unions, they’re declared in a similar way: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enum</a:t>
            </a:r>
            <a:r>
              <a:rPr lang="en-US" sz="1594"/>
              <a:t> </a:t>
            </a:r>
            <a:r>
              <a:rPr lang="en-US" sz="2127"/>
              <a:t>{CLUBS,</a:t>
            </a:r>
            <a:r>
              <a:rPr lang="en-US" sz="1594"/>
              <a:t> </a:t>
            </a:r>
            <a:r>
              <a:rPr lang="en-US" sz="2127"/>
              <a:t>DIAMONDS,</a:t>
            </a:r>
            <a:r>
              <a:rPr lang="en-US" sz="1594"/>
              <a:t> </a:t>
            </a:r>
            <a:r>
              <a:rPr lang="en-US" sz="2127"/>
              <a:t>HEARTS,</a:t>
            </a:r>
            <a:r>
              <a:rPr lang="en-US" sz="1594"/>
              <a:t> </a:t>
            </a:r>
            <a:r>
              <a:rPr lang="en-US" sz="2127"/>
              <a:t>SPADES}</a:t>
            </a:r>
            <a:r>
              <a:rPr lang="en-US" sz="1594"/>
              <a:t> </a:t>
            </a:r>
            <a:r>
              <a:rPr lang="en-US" sz="2127"/>
              <a:t>s1,</a:t>
            </a:r>
            <a:r>
              <a:rPr lang="en-US" sz="1594"/>
              <a:t> </a:t>
            </a:r>
            <a:r>
              <a:rPr lang="en-US" sz="2127"/>
              <a:t>s2;</a:t>
            </a:r>
            <a:endParaRPr/>
          </a:p>
          <a:p>
            <a:pPr indent="-311216" lvl="0" marL="311216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Behind the scenes, C treats enumeration variables and constants as integers.</a:t>
            </a:r>
            <a:endParaRPr/>
          </a:p>
          <a:p>
            <a:pPr indent="-311216" lvl="0" marL="311216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By default, the compiler assigns the integers 0, 1, 2, … to the constants in a particular enumeration.</a:t>
            </a:r>
            <a:endParaRPr/>
          </a:p>
          <a:p>
            <a:pPr indent="-311216" lvl="0" marL="311216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In the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suit</a:t>
            </a:r>
            <a:r>
              <a:rPr lang="en-US" sz="2590"/>
              <a:t> enumeration,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CLUBS</a:t>
            </a:r>
            <a:r>
              <a:rPr lang="en-US" sz="2590"/>
              <a:t>,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DIAMONDS</a:t>
            </a:r>
            <a:r>
              <a:rPr lang="en-US" sz="2590"/>
              <a:t>,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HEARTS</a:t>
            </a:r>
            <a:r>
              <a:rPr lang="en-US" sz="2590"/>
              <a:t>, and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SPADES</a:t>
            </a:r>
            <a:r>
              <a:rPr lang="en-US" sz="2590"/>
              <a:t> represent 0, 1, 2, and 3, respectively.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title"/>
          </p:nvPr>
        </p:nvSpPr>
        <p:spPr>
          <a:xfrm>
            <a:off x="688081" y="30451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Enumeration Tags and Type Names</a:t>
            </a:r>
            <a:endParaRPr/>
          </a:p>
        </p:txBody>
      </p:sp>
      <p:sp>
        <p:nvSpPr>
          <p:cNvPr id="492" name="Google Shape;492;p50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Enumeration tags resemble structure and union tags: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	enum</a:t>
            </a:r>
            <a:r>
              <a:rPr lang="en-US" sz="1762"/>
              <a:t> </a:t>
            </a:r>
            <a:r>
              <a:rPr lang="en-US" sz="2035"/>
              <a:t>suit</a:t>
            </a:r>
            <a:r>
              <a:rPr lang="en-US" sz="1343"/>
              <a:t> </a:t>
            </a:r>
            <a:r>
              <a:rPr lang="en-US" sz="2035"/>
              <a:t>{CLUBS,</a:t>
            </a:r>
            <a:r>
              <a:rPr lang="en-US" sz="1343"/>
              <a:t> </a:t>
            </a:r>
            <a:r>
              <a:rPr lang="en-US" sz="2035"/>
              <a:t>DIAMONDS,</a:t>
            </a:r>
            <a:r>
              <a:rPr lang="en-US" sz="1343"/>
              <a:t> </a:t>
            </a:r>
            <a:r>
              <a:rPr lang="en-US" sz="2035"/>
              <a:t>HEARTS,</a:t>
            </a:r>
            <a:r>
              <a:rPr lang="en-US" sz="1343"/>
              <a:t> </a:t>
            </a:r>
            <a:r>
              <a:rPr lang="en-US" sz="2035"/>
              <a:t>SPADES};</a:t>
            </a:r>
            <a:endParaRPr sz="2267"/>
          </a:p>
          <a:p>
            <a:pPr indent="-274319" lvl="0" marL="274320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2122"/>
              <a:buChar char="⚫"/>
            </a:pPr>
            <a:r>
              <a:rPr lang="en-US" sz="2497"/>
              <a:t>suit</a:t>
            </a:r>
            <a:r>
              <a:rPr lang="en-US" sz="2497">
                <a:latin typeface="Georgia"/>
                <a:ea typeface="Georgia"/>
                <a:cs typeface="Georgia"/>
                <a:sym typeface="Georgia"/>
              </a:rPr>
              <a:t> variables would be declared in the following way: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	enum</a:t>
            </a:r>
            <a:r>
              <a:rPr lang="en-US" sz="1762"/>
              <a:t> </a:t>
            </a:r>
            <a:r>
              <a:rPr lang="en-US" sz="2035"/>
              <a:t>suit</a:t>
            </a:r>
            <a:r>
              <a:rPr lang="en-US" sz="1762"/>
              <a:t> </a:t>
            </a:r>
            <a:r>
              <a:rPr lang="en-US" sz="2035"/>
              <a:t>s1,</a:t>
            </a:r>
            <a:r>
              <a:rPr lang="en-US" sz="1343"/>
              <a:t> </a:t>
            </a:r>
            <a:r>
              <a:rPr lang="en-US" sz="2035"/>
              <a:t>s2;</a:t>
            </a:r>
            <a:endParaRPr sz="2267"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267"/>
              <a:buNone/>
            </a:pPr>
            <a:r>
              <a:t/>
            </a:r>
            <a:endParaRPr sz="2267"/>
          </a:p>
          <a:p>
            <a:pPr indent="-311216" lvl="0" marL="311216" rtl="0" algn="just">
              <a:lnSpc>
                <a:spcPct val="70000"/>
              </a:lnSpc>
              <a:spcBef>
                <a:spcPts val="1089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	typedef enum</a:t>
            </a:r>
            <a:r>
              <a:rPr lang="en-US" sz="1175"/>
              <a:t> </a:t>
            </a:r>
            <a:r>
              <a:rPr lang="en-US" sz="2035"/>
              <a:t>{CLUBS,</a:t>
            </a:r>
            <a:r>
              <a:rPr lang="en-US" sz="1175"/>
              <a:t> </a:t>
            </a:r>
            <a:r>
              <a:rPr lang="en-US" sz="2035"/>
              <a:t>DIAMONDS,</a:t>
            </a:r>
            <a:r>
              <a:rPr lang="en-US" sz="1175"/>
              <a:t> </a:t>
            </a:r>
            <a:r>
              <a:rPr lang="en-US" sz="2035"/>
              <a:t>HEARTS,</a:t>
            </a:r>
            <a:r>
              <a:rPr lang="en-US" sz="1175"/>
              <a:t> </a:t>
            </a:r>
            <a:r>
              <a:rPr lang="en-US" sz="2035"/>
              <a:t>SPADES}</a:t>
            </a:r>
            <a:r>
              <a:rPr lang="en-US" sz="1175"/>
              <a:t> </a:t>
            </a:r>
            <a:r>
              <a:rPr lang="en-US" sz="2035"/>
              <a:t>Suit;</a:t>
            </a:r>
            <a:endParaRPr sz="2267"/>
          </a:p>
          <a:p>
            <a:pPr indent="-311216" lvl="0" marL="311216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035"/>
              <a:buNone/>
            </a:pPr>
            <a:r>
              <a:rPr lang="en-US" sz="2035"/>
              <a:t>	Suit s1,</a:t>
            </a:r>
            <a:r>
              <a:rPr lang="en-US" sz="1175"/>
              <a:t> </a:t>
            </a:r>
            <a:r>
              <a:rPr lang="en-US" sz="2035"/>
              <a:t>s2;</a:t>
            </a:r>
            <a:endParaRPr sz="2267"/>
          </a:p>
          <a:p>
            <a:pPr indent="-311216" lvl="0" marL="311216" rtl="0" algn="just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SzPts val="1965"/>
              <a:buChar char="⚫"/>
            </a:pPr>
            <a:r>
              <a:rPr lang="en-US" sz="2312"/>
              <a:t>In C89, using </a:t>
            </a:r>
            <a:r>
              <a:rPr lang="en-US" sz="2312"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312"/>
              <a:t> to name an enumeration is an excellent way to create a Boolean type:</a:t>
            </a:r>
            <a:endParaRPr sz="2267"/>
          </a:p>
          <a:p>
            <a:pPr indent="-311216" lvl="0" marL="311216" rtl="0" algn="just">
              <a:lnSpc>
                <a:spcPct val="70000"/>
              </a:lnSpc>
              <a:spcBef>
                <a:spcPts val="1089"/>
              </a:spcBef>
              <a:spcAft>
                <a:spcPts val="0"/>
              </a:spcAft>
              <a:buSzPts val="2960"/>
              <a:buNone/>
            </a:pPr>
            <a:r>
              <a:rPr lang="en-US" sz="2960"/>
              <a:t>	</a:t>
            </a:r>
            <a:r>
              <a:rPr lang="en-US" sz="2267"/>
              <a:t>typedef</a:t>
            </a:r>
            <a:r>
              <a:rPr lang="en-US" sz="2014"/>
              <a:t> </a:t>
            </a:r>
            <a:r>
              <a:rPr lang="en-US" sz="2267"/>
              <a:t>enum</a:t>
            </a:r>
            <a:r>
              <a:rPr lang="en-US" sz="1258"/>
              <a:t> </a:t>
            </a:r>
            <a:r>
              <a:rPr lang="en-US" sz="2267"/>
              <a:t>{FALSE,</a:t>
            </a:r>
            <a:r>
              <a:rPr lang="en-US" sz="1258"/>
              <a:t> </a:t>
            </a:r>
            <a:r>
              <a:rPr lang="en-US" sz="2267"/>
              <a:t>TRUE}</a:t>
            </a:r>
            <a:r>
              <a:rPr lang="en-US" sz="1258"/>
              <a:t> </a:t>
            </a:r>
            <a:r>
              <a:rPr lang="en-US" sz="2267"/>
              <a:t>Bool;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type="title"/>
          </p:nvPr>
        </p:nvSpPr>
        <p:spPr>
          <a:xfrm>
            <a:off x="688081" y="30480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Enumerations as Integers</a:t>
            </a:r>
            <a:endParaRPr/>
          </a:p>
        </p:txBody>
      </p:sp>
      <p:sp>
        <p:nvSpPr>
          <p:cNvPr id="498" name="Google Shape;498;p51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The programmer can choose different values for enumeration constants: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405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enum suit {CLUBS = 1, DIAMONDS = 2,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           HEARTS = 3, SPADES = 4};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The values of enumeration constants may be arbitrary integers, listed in no particular order: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1180"/>
              </a:spcBef>
              <a:spcAft>
                <a:spcPts val="0"/>
              </a:spcAft>
              <a:buSzPts val="2405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enum dept {RESEARCH = 20,</a:t>
            </a:r>
            <a:endParaRPr/>
          </a:p>
          <a:p>
            <a:pPr indent="-274320" lvl="0" marL="274320" rtl="0" algn="just">
              <a:lnSpc>
                <a:spcPct val="70000"/>
              </a:lnSpc>
              <a:spcBef>
                <a:spcPts val="545"/>
              </a:spcBef>
              <a:spcAft>
                <a:spcPts val="0"/>
              </a:spcAft>
              <a:buSzPts val="2405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	           PRODUCTION =</a:t>
            </a:r>
            <a:r>
              <a:rPr lang="en-US" sz="2014"/>
              <a:t>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10,</a:t>
            </a:r>
            <a:r>
              <a:rPr lang="en-US" sz="2014"/>
              <a:t>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lang="en-US" sz="2014"/>
              <a:t>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14"/>
              <a:t>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25};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516"/>
              <a:buChar char="⚫"/>
            </a:pPr>
            <a:r>
              <a:rPr lang="en-US" sz="2960"/>
              <a:t>It’s even legal for two or more enumeration constants to have the same value.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String Variables</a:t>
            </a:r>
            <a:endParaRPr/>
          </a:p>
        </p:txBody>
      </p:sp>
      <p:sp>
        <p:nvSpPr>
          <p:cNvPr id="194" name="Google Shape;194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Any one-dimensional array of characters is used to store strings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Initializing a string variable: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date1[8] = “June 14”;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27432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date1[] = “June 14”;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date1[8] = {‘J’, ‘u’, ‘n’, ‘e’, ‘ ’, ‘1’, ‘4’, ‘\0’};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date1 is 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an array of characters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*str = “June 14”;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is a pointer to a string literal</a:t>
            </a:r>
            <a:endParaRPr/>
          </a:p>
          <a:p>
            <a:pPr indent="-149859" lvl="1" marL="54864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16"/>
          <p:cNvGraphicFramePr/>
          <p:nvPr/>
        </p:nvGraphicFramePr>
        <p:xfrm>
          <a:off x="1447800" y="5727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{066C5EC7-4E81-40BF-A7DE-2E6B70EEE8E8}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\0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800" marB="45800" marR="91450" marL="91450"/>
                </a:tc>
              </a:tr>
            </a:tbl>
          </a:graphicData>
        </a:graphic>
      </p:graphicFrame>
      <p:sp>
        <p:nvSpPr>
          <p:cNvPr id="198" name="Google Shape;198;p16"/>
          <p:cNvSpPr/>
          <p:nvPr/>
        </p:nvSpPr>
        <p:spPr>
          <a:xfrm>
            <a:off x="609600" y="5698018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date1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675376" y="2955424"/>
            <a:ext cx="3276600" cy="842384"/>
          </a:xfrm>
          <a:prstGeom prst="cloudCallout">
            <a:avLst>
              <a:gd fmla="val -74282" name="adj1"/>
              <a:gd fmla="val 26317" name="adj2"/>
            </a:avLst>
          </a:prstGeom>
          <a:solidFill>
            <a:schemeClr val="lt1"/>
          </a:solidFill>
          <a:ln cap="flat" cmpd="sng" w="114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Length could be omitted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2"/>
          <p:cNvSpPr txBox="1"/>
          <p:nvPr>
            <p:ph type="title"/>
          </p:nvPr>
        </p:nvSpPr>
        <p:spPr>
          <a:xfrm>
            <a:off x="688081" y="304510"/>
            <a:ext cx="7776484" cy="686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Enumerations as Integers</a:t>
            </a:r>
            <a:endParaRPr/>
          </a:p>
        </p:txBody>
      </p:sp>
      <p:sp>
        <p:nvSpPr>
          <p:cNvPr id="504" name="Google Shape;504;p52"/>
          <p:cNvSpPr txBox="1"/>
          <p:nvPr>
            <p:ph idx="1" type="body"/>
          </p:nvPr>
        </p:nvSpPr>
        <p:spPr>
          <a:xfrm>
            <a:off x="688081" y="1524641"/>
            <a:ext cx="7776484" cy="4802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54" lvl="0" marL="34305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682"/>
              <a:t>Enumeration values can be mixed with ordinary integers: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1180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int i;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enum {CLUBS, DIAMONDS, HEARTS, SPADES} s;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60"/>
              <a:buNone/>
            </a:pPr>
            <a:r>
              <a:t/>
            </a:r>
            <a:endParaRPr sz="2960"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i = DIAMONDS;   /* i is now 1            */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s = 0;          /* s is now 0 (CLUBS)    */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s++;            /* s is now 1 (DIAMONDS) */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45"/>
              </a:spcBef>
              <a:spcAft>
                <a:spcPts val="0"/>
              </a:spcAft>
              <a:buSzPts val="2220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i = s + 2;      /* i is now 3            */</a:t>
            </a:r>
            <a:endParaRPr/>
          </a:p>
          <a:p>
            <a:pPr indent="-343054" lvl="0" marL="343054" rtl="0" algn="just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2280"/>
              <a:buChar char="⚫"/>
            </a:pP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682">
                <a:latin typeface="Georgia"/>
                <a:ea typeface="Georgia"/>
                <a:cs typeface="Georgia"/>
                <a:sym typeface="Georgia"/>
              </a:rPr>
              <a:t> is treated as a variable of some integer type.</a:t>
            </a:r>
            <a:endParaRPr/>
          </a:p>
          <a:p>
            <a:pPr indent="-343054" lvl="0" marL="343054" rtl="0" algn="just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SzPts val="2280"/>
              <a:buChar char="⚫"/>
            </a:pP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CLUBS</a:t>
            </a:r>
            <a:r>
              <a:rPr lang="en-US" sz="2682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DIAMONDS</a:t>
            </a:r>
            <a:r>
              <a:rPr lang="en-US" sz="2682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HEARTS</a:t>
            </a:r>
            <a:r>
              <a:rPr lang="en-US" sz="2682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SPADES</a:t>
            </a:r>
            <a:r>
              <a:rPr lang="en-US" sz="2682">
                <a:latin typeface="Georgia"/>
                <a:ea typeface="Georgia"/>
                <a:cs typeface="Georgia"/>
                <a:sym typeface="Georgia"/>
              </a:rPr>
              <a:t> are names for the integers 0, 1, 2, and 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String Variables</a:t>
            </a:r>
            <a:endParaRPr/>
          </a:p>
        </p:txBody>
      </p:sp>
      <p:sp>
        <p:nvSpPr>
          <p:cNvPr id="205" name="Google Shape;205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b="1" lang="en-US" sz="2800"/>
              <a:t>Note: </a:t>
            </a:r>
            <a:r>
              <a:rPr lang="en-US" sz="2800"/>
              <a:t>ensure the length of the array is longer than the initializer.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⚪"/>
            </a:pPr>
            <a:r>
              <a:rPr lang="en-US" sz="2400"/>
              <a:t>No compiling errors but execution may be abnormal.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</a:t>
            </a:r>
            <a:r>
              <a:rPr lang="en-US" sz="2800">
                <a:solidFill>
                  <a:srgbClr val="C00000"/>
                </a:solidFill>
              </a:rPr>
              <a:t>length</a:t>
            </a:r>
            <a:r>
              <a:rPr lang="en-US" sz="2800"/>
              <a:t> of a string is the number of </a:t>
            </a:r>
            <a:r>
              <a:rPr lang="en-US" sz="2800">
                <a:solidFill>
                  <a:srgbClr val="C00000"/>
                </a:solidFill>
              </a:rPr>
              <a:t>non-null characters</a:t>
            </a:r>
            <a:r>
              <a:rPr lang="en-US" sz="2800"/>
              <a:t> currently present in the string.</a:t>
            </a:r>
            <a:endParaRPr/>
          </a:p>
          <a:p>
            <a:pPr indent="0" lvl="1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E.g.,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date2[9] = “June 14”;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length of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date2 =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7, size of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date2 = 9;</a:t>
            </a:r>
            <a:endParaRPr/>
          </a:p>
          <a:p>
            <a:pPr indent="-274320" lvl="1" marL="54864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+ 1 &lt;= size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 String Library</a:t>
            </a:r>
            <a:endParaRPr/>
          </a:p>
        </p:txBody>
      </p:sp>
      <p:sp>
        <p:nvSpPr>
          <p:cNvPr id="213" name="Google Shape;213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The C library provides a rich set of functions for performing operations on strings.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Prototypes for these functions resides in the header &lt;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en-US" sz="2800"/>
              <a:t>&gt;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To use them, your program must contain the following line: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#include &lt;string.h&gt;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 String Library</a:t>
            </a:r>
            <a:endParaRPr/>
          </a:p>
        </p:txBody>
      </p:sp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23"/>
              <a:buChar char="⚫"/>
            </a:pPr>
            <a:r>
              <a:rPr lang="en-US" sz="2380">
                <a:latin typeface="Georgia"/>
                <a:ea typeface="Georgia"/>
                <a:cs typeface="Georgia"/>
                <a:sym typeface="Georgia"/>
              </a:rPr>
              <a:t>Use command man to check available string functions in library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734"/>
              <a:buChar char="⚫"/>
            </a:pPr>
            <a:r>
              <a:rPr b="1" lang="en-US" sz="2040">
                <a:latin typeface="Courier New"/>
                <a:ea typeface="Courier New"/>
                <a:cs typeface="Courier New"/>
                <a:sym typeface="Courier New"/>
              </a:rPr>
              <a:t>$man string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char *strcpy(char *dest, const char *src);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Char char="⚪"/>
            </a:pPr>
            <a:r>
              <a:rPr lang="en-US" sz="2040"/>
              <a:t>String Copy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size_t strlen(const char *s);</a:t>
            </a:r>
            <a:endParaRPr sz="2040"/>
          </a:p>
          <a:p>
            <a:pPr indent="-274320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Char char="⚪"/>
            </a:pPr>
            <a:r>
              <a:rPr lang="en-US" sz="2040"/>
              <a:t>String Length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-183642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char *strcat(char *dest, const char *src);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Char char="⚪"/>
            </a:pPr>
            <a:r>
              <a:rPr lang="en-US" sz="2040"/>
              <a:t>String Concatenate</a:t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-183642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27432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rPr lang="en-US" sz="2040">
                <a:latin typeface="Courier New"/>
                <a:ea typeface="Courier New"/>
                <a:cs typeface="Courier New"/>
                <a:sym typeface="Courier New"/>
              </a:rPr>
              <a:t>int strcmp(const char *s1, const char *s2);</a:t>
            </a:r>
            <a:endParaRPr/>
          </a:p>
          <a:p>
            <a:pPr indent="-274320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Char char="⚪"/>
            </a:pPr>
            <a:r>
              <a:rPr lang="en-US" sz="2040"/>
              <a:t>String Compare</a:t>
            </a:r>
            <a:endParaRPr/>
          </a:p>
          <a:p>
            <a:pPr indent="-183642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indent="-183642" lvl="1" marL="54864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204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i="1" lang="en-US"/>
              <a:t>strlen</a:t>
            </a:r>
            <a:r>
              <a:rPr lang="en-US"/>
              <a:t> (String Length) Function </a:t>
            </a:r>
            <a:endParaRPr/>
          </a:p>
        </p:txBody>
      </p:sp>
      <p:sp>
        <p:nvSpPr>
          <p:cNvPr id="229" name="Google Shape;229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size_t strlen(const char *s);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Returns the length of a string s (excluding the first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800"/>
              <a:t> character). </a:t>
            </a:r>
            <a:endParaRPr/>
          </a:p>
          <a:p>
            <a:pPr indent="-274320" lvl="0" marL="27432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/>
              <a:t>Example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int len = strlen(“abc”);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/* return 3 */</a:t>
            </a:r>
            <a:endParaRPr/>
          </a:p>
          <a:p>
            <a:pPr indent="-101600" lvl="0" marL="27432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The </a:t>
            </a:r>
            <a:r>
              <a:rPr i="1" lang="en-US"/>
              <a:t>strcpy</a:t>
            </a:r>
            <a:r>
              <a:rPr lang="en-US"/>
              <a:t>(String Copy) Function </a:t>
            </a:r>
            <a:endParaRPr/>
          </a:p>
        </p:txBody>
      </p:sp>
      <p:sp>
        <p:nvSpPr>
          <p:cNvPr id="237" name="Google Shape;237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CSC3320 System Level Programming</a:t>
            </a:r>
            <a:endParaRPr/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301752" y="15713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     char *strcpy(char *dest,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                 const char *src);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Copies the string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590"/>
              <a:t> into the string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lang="en-US" sz="2590"/>
              <a:t>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Example</a:t>
            </a:r>
            <a:endParaRPr sz="2960"/>
          </a:p>
          <a:p>
            <a:pPr indent="0" lvl="0" marL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  char </a:t>
            </a: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str2[] = “abcd”;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022"/>
              <a:buNone/>
            </a:pPr>
            <a:r>
              <a:t/>
            </a:r>
            <a:endParaRPr sz="120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  strcpy(str2, “abcd”);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  strcpy(str1, str2);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SzPts val="944"/>
              <a:buNone/>
            </a:pPr>
            <a:r>
              <a:t/>
            </a:r>
            <a:endParaRPr sz="111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rPr lang="en-US" sz="2405">
                <a:latin typeface="Courier New"/>
                <a:ea typeface="Courier New"/>
                <a:cs typeface="Courier New"/>
                <a:sym typeface="Courier New"/>
              </a:rPr>
              <a:t>  strcpy(str1, strcpy(str2, “abcd”));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Char char="⚫"/>
            </a:pPr>
            <a:r>
              <a:rPr lang="en-US" sz="2590"/>
              <a:t>It is safer to call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 sz="2590"/>
              <a:t>, but it is slower.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202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554" lvl="0" marL="274320" rtl="0" algn="just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SzPts val="2516"/>
              <a:buNone/>
            </a:pPr>
            <a:r>
              <a:t/>
            </a:r>
            <a:endParaRPr sz="2960"/>
          </a:p>
        </p:txBody>
      </p:sp>
      <p:sp>
        <p:nvSpPr>
          <p:cNvPr id="240" name="Google Shape;240;p21"/>
          <p:cNvSpPr/>
          <p:nvPr/>
        </p:nvSpPr>
        <p:spPr>
          <a:xfrm>
            <a:off x="301752" y="5791200"/>
            <a:ext cx="86304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*strncpy(char * dest, const char * src, size_t 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