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http://www.cs.utoronto.ca/~krueger/csc209h/lectures/</a:t>
            </a:r>
            <a:endParaRPr/>
          </a:p>
        </p:txBody>
      </p:sp>
      <p:sp>
        <p:nvSpPr>
          <p:cNvPr id="165" name="Google Shape;165;p1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1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1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1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1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1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read has been successful, fgets returns the pointer to the buffer that you passed to it (i.e. string in your example). If the End-of-File is encountered and no characters have been read, fgets returns NULL.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18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1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2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2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2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2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2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3" name="Google Shape;33;p2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4" name="Google Shape;34;p2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2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2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1"/>
          <p:cNvSpPr txBox="1"/>
          <p:nvPr>
            <p:ph idx="1" type="body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4" name="Google Shape;154;p12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5" name="Google Shape;155;p12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12"/>
          <p:cNvSpPr txBox="1"/>
          <p:nvPr>
            <p:ph idx="12" type="sldNum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59" name="Google Shape;159;p1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2"/>
          <p:cNvSpPr txBox="1"/>
          <p:nvPr>
            <p:ph type="title"/>
          </p:nvPr>
        </p:nvSpPr>
        <p:spPr>
          <a:xfrm rot="5400000">
            <a:off x="5189537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>
                <a:solidFill>
                  <a:srgbClr val="7A979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  <a:defRPr sz="3200"/>
            </a:lvl1pPr>
            <a:lvl2pPr indent="-353060" lvl="1" marL="91440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⚪"/>
              <a:defRPr sz="2800"/>
            </a:lvl2pPr>
            <a:lvl3pPr indent="-342900" lvl="2" marL="13716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⯍"/>
              <a:defRPr sz="2400"/>
            </a:lvl3pPr>
            <a:lvl4pPr indent="-326389" lvl="3" marL="182880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?"/>
              <a:defRPr sz="2200"/>
            </a:lvl4pPr>
            <a:lvl5pPr indent="-355600" lvl="4" marL="22860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Georgia"/>
              <a:buChar char="•"/>
              <a:defRPr sz="20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53" name="Google Shape;53;p4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7" name="Google Shape;57;p4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8" name="Google Shape;58;p4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4"/>
          <p:cNvSpPr txBox="1"/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b="0" sz="4200" cap="none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0" type="dt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7" name="Google Shape;67;p5"/>
          <p:cNvCxnSpPr/>
          <p:nvPr/>
        </p:nvCxnSpPr>
        <p:spPr>
          <a:xfrm flipH="1" rot="10800000">
            <a:off x="4563080" y="1575652"/>
            <a:ext cx="8921" cy="481955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2" type="body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6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2" name="Google Shape;72;p6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6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6"/>
          <p:cNvSpPr txBox="1"/>
          <p:nvPr>
            <p:ph idx="1" type="body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9" name="Google Shape;79;p6"/>
          <p:cNvSpPr txBox="1"/>
          <p:nvPr>
            <p:ph idx="2" type="body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"/>
          <p:cNvSpPr txBox="1"/>
          <p:nvPr>
            <p:ph idx="11" type="ftr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2" name="Google Shape;82;p6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3" name="Google Shape;83;p6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6"/>
          <p:cNvSpPr txBox="1"/>
          <p:nvPr>
            <p:ph idx="3" type="body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5" name="Google Shape;85;p6"/>
          <p:cNvSpPr txBox="1"/>
          <p:nvPr>
            <p:ph idx="4" type="body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6" name="Google Shape;86;p6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6"/>
          <p:cNvSpPr txBox="1"/>
          <p:nvPr>
            <p:ph idx="12" type="sldNum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"/>
          <p:cNvSpPr txBox="1"/>
          <p:nvPr>
            <p:ph idx="12" type="sldNum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9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b="1" sz="2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4" name="Google Shape;114;p9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5" name="Google Shape;115;p9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6" name="Google Shape;116;p9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7" name="Google Shape;117;p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9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9"/>
          <p:cNvSpPr txBox="1"/>
          <p:nvPr>
            <p:ph idx="11" type="ftr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10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5" name="Google Shape;125;p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0"/>
          <p:cNvSpPr txBox="1"/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1"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/>
          <p:nvPr>
            <p:ph idx="2" type="pic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indent="-2819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indent="-276225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indent="-268605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Char char="?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38" name="Google Shape;138;p10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10"/>
          <p:cNvSpPr txBox="1"/>
          <p:nvPr>
            <p:ph idx="10" type="dt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idx="11" type="ftr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7" name="Google Shape;17;p1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" name="Google Shape;18;p1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" name="Google Shape;19;p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" type="body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4332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68" name="Google Shape;168;p13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13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lang="en-US"/>
              <a:t>Chapter 15 </a:t>
            </a:r>
            <a:br>
              <a:rPr lang="en-US"/>
            </a:br>
            <a:r>
              <a:rPr lang="en-US"/>
              <a:t>Dynamic Memory Allocation</a:t>
            </a:r>
            <a:endParaRPr/>
          </a:p>
        </p:txBody>
      </p:sp>
      <p:sp>
        <p:nvSpPr>
          <p:cNvPr id="170" name="Google Shape;170;p13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/>
              <a:t>ASHWIN ASHOK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CSC 3320 SYSTEM LEVEL PROGRAMMING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SPRING 2021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Deallocating Storage</a:t>
            </a:r>
            <a:endParaRPr/>
          </a:p>
        </p:txBody>
      </p:sp>
      <p:sp>
        <p:nvSpPr>
          <p:cNvPr id="241" name="Google Shape;241;p2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22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0"/>
              <a:buChar char="⚫"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US" sz="3000"/>
              <a:t> and the other memory allocation functions obtain memory blocks from a storage pool known as the </a:t>
            </a:r>
            <a:r>
              <a:rPr b="1" i="1" lang="en-US" sz="3000"/>
              <a:t>heap.</a:t>
            </a:r>
            <a:endParaRPr/>
          </a:p>
          <a:p>
            <a:pPr indent="-274320" lvl="0" marL="27432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50"/>
              <a:buChar char="⚫"/>
            </a:pPr>
            <a:r>
              <a:rPr lang="en-US" sz="3000"/>
              <a:t>Calling these functions too often—or asking them for large blocks of memory—can exhaust the heap, causing the functions to return a null pointer.</a:t>
            </a:r>
            <a:endParaRPr/>
          </a:p>
          <a:p>
            <a:pPr indent="-274320" lvl="0" marL="27432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50"/>
              <a:buChar char="⚫"/>
            </a:pPr>
            <a:r>
              <a:rPr lang="en-US" sz="3000"/>
              <a:t>To make matters worse, a program may allocate blocks of memory and then lose track of them, thereby wasting space.</a:t>
            </a:r>
            <a:endParaRPr/>
          </a:p>
          <a:p>
            <a:pPr indent="-101600" lvl="0" marL="27432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Deallocating Storage</a:t>
            </a:r>
            <a:endParaRPr/>
          </a:p>
        </p:txBody>
      </p:sp>
      <p:sp>
        <p:nvSpPr>
          <p:cNvPr id="249" name="Google Shape;249;p2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50" name="Google Shape;250;p2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2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Example: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p = malloc(…); 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4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q = malloc(…);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4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p = q; 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A snapshot after the first two statements have been executed:</a:t>
            </a:r>
            <a:endParaRPr/>
          </a:p>
          <a:p>
            <a:pPr indent="-12319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</p:txBody>
      </p:sp>
      <p:pic>
        <p:nvPicPr>
          <p:cNvPr id="252" name="Google Shape;2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4243388"/>
            <a:ext cx="2470150" cy="147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Deallocating Storage</a:t>
            </a:r>
            <a:endParaRPr/>
          </a:p>
        </p:txBody>
      </p:sp>
      <p:sp>
        <p:nvSpPr>
          <p:cNvPr id="258" name="Google Shape;258;p2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59" name="Google Shape;259;p2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2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After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US" sz="2800"/>
              <a:t> is assigned to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800"/>
              <a:t>, both variables now point to the second memory block:</a:t>
            </a:r>
            <a:endParaRPr/>
          </a:p>
          <a:p>
            <a:pPr indent="-12319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  <a:p>
            <a:pPr indent="-12319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  <a:p>
            <a:pPr indent="-12319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  <a:p>
            <a:pPr indent="-27432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There are no pointers to the first block, so we’ll never be able to use it again.</a:t>
            </a:r>
            <a:endParaRPr/>
          </a:p>
          <a:p>
            <a:pPr indent="-12319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</p:txBody>
      </p:sp>
      <p:pic>
        <p:nvPicPr>
          <p:cNvPr id="261" name="Google Shape;2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2950" y="2541588"/>
            <a:ext cx="2508250" cy="142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Deallocating Storage</a:t>
            </a:r>
            <a:endParaRPr/>
          </a:p>
        </p:txBody>
      </p:sp>
      <p:sp>
        <p:nvSpPr>
          <p:cNvPr id="267" name="Google Shape;267;p2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68" name="Google Shape;268;p25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2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A block of memory that’s no longer accessible to a program is said to be </a:t>
            </a:r>
            <a:r>
              <a:rPr b="1" i="1" lang="en-US" sz="2800"/>
              <a:t>garbage.</a:t>
            </a:r>
            <a:endParaRPr/>
          </a:p>
          <a:p>
            <a:pPr indent="-274320" lvl="0" marL="27432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A program that leaves garbage behind has a </a:t>
            </a:r>
            <a:r>
              <a:rPr b="1" i="1" lang="en-US" sz="2800"/>
              <a:t>memory leak.</a:t>
            </a:r>
            <a:endParaRPr/>
          </a:p>
          <a:p>
            <a:pPr indent="-274320" lvl="0" marL="27432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Some languages provide a </a:t>
            </a:r>
            <a:r>
              <a:rPr b="1" i="1" lang="en-US" sz="2800"/>
              <a:t>garbage collector</a:t>
            </a:r>
            <a:r>
              <a:rPr lang="en-US" sz="2800"/>
              <a:t> that automatically locates and recycles garbage, but C doesn’t.</a:t>
            </a:r>
            <a:endParaRPr/>
          </a:p>
          <a:p>
            <a:pPr indent="-274320" lvl="0" marL="27432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Instead, each C program is responsible for recycling its own garbage by calling the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lang="en-US" sz="2800"/>
              <a:t> function to release unneeded memory.</a:t>
            </a:r>
            <a:endParaRPr/>
          </a:p>
          <a:p>
            <a:pPr indent="-123190" lvl="0" marL="27432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Deallocating Storage</a:t>
            </a:r>
            <a:endParaRPr/>
          </a:p>
        </p:txBody>
      </p:sp>
      <p:sp>
        <p:nvSpPr>
          <p:cNvPr id="275" name="Google Shape;275;p2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76" name="Google Shape;276;p2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2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Memory allocated  with malloc </a:t>
            </a:r>
            <a:r>
              <a:rPr lang="en-US" sz="2800" u="sng"/>
              <a:t>must</a:t>
            </a:r>
            <a:r>
              <a:rPr lang="en-US" sz="2800"/>
              <a:t>  be released after you are done with them.</a:t>
            </a:r>
            <a:endParaRPr/>
          </a:p>
          <a:p>
            <a:pPr indent="-274320" lvl="0" marL="27432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this memory is released by calling the function </a:t>
            </a:r>
            <a:r>
              <a:rPr b="1" lang="en-US" sz="2800"/>
              <a:t>free().</a:t>
            </a:r>
            <a:endParaRPr/>
          </a:p>
          <a:p>
            <a:pPr indent="-274320" lvl="0" marL="27432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b="1" i="1" lang="en-US" sz="2800"/>
              <a:t>free</a:t>
            </a:r>
            <a:r>
              <a:rPr lang="en-US" sz="2800"/>
              <a:t> expects as an argument the pointer returned by </a:t>
            </a:r>
            <a:r>
              <a:rPr i="1" lang="en-US" sz="2800"/>
              <a:t>malloc</a:t>
            </a:r>
            <a:r>
              <a:rPr lang="en-US" sz="2800"/>
              <a:t>.</a:t>
            </a:r>
            <a:endParaRPr/>
          </a:p>
          <a:p>
            <a:pPr indent="-123190" lvl="0" marL="27432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1" sz="2800"/>
          </a:p>
          <a:p>
            <a:pPr indent="-274320" lvl="0" marL="27432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b="1" lang="en-US" sz="2800"/>
              <a:t>free( r );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83" name="Google Shape;283;p2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84" name="Google Shape;284;p27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27"/>
          <p:cNvSpPr/>
          <p:nvPr/>
        </p:nvSpPr>
        <p:spPr>
          <a:xfrm>
            <a:off x="457200" y="1985176"/>
            <a:ext cx="891387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char *p = malloc(4);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free(p);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strcpy(p, “abc”);   // WRONG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Practice</a:t>
            </a:r>
            <a:endParaRPr/>
          </a:p>
        </p:txBody>
      </p:sp>
      <p:sp>
        <p:nvSpPr>
          <p:cNvPr id="291" name="Google Shape;291;p2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92" name="Google Shape;292;p28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2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Write a C program named as </a:t>
            </a:r>
            <a:r>
              <a:rPr b="1" i="1" lang="en-US"/>
              <a:t>getMostFreq.c</a:t>
            </a:r>
            <a:r>
              <a:rPr lang="en-US"/>
              <a:t> 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Takes input text file as arguments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Outputs the most frequent letter (ignoring cases) and displays how many times that letter appears.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If the text file does not exist, print out an error message to the terminal. </a:t>
            </a:r>
            <a:endParaRPr/>
          </a:p>
        </p:txBody>
      </p:sp>
      <p:sp>
        <p:nvSpPr>
          <p:cNvPr id="294" name="Google Shape;294;p28"/>
          <p:cNvSpPr/>
          <p:nvPr/>
        </p:nvSpPr>
        <p:spPr>
          <a:xfrm>
            <a:off x="609600" y="4952762"/>
            <a:ext cx="8196072" cy="1600438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$cat test.txt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is a list of courses.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CSC 1010 - COMPUTERS &amp; APPLICATIONS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$./getMostFreq test.txt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Most frequent letter is 's', it appeared 8 times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$./getMostFreq NotExist.txt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Error: file not exist.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Practice</a:t>
            </a:r>
            <a:endParaRPr/>
          </a:p>
        </p:txBody>
      </p:sp>
      <p:sp>
        <p:nvSpPr>
          <p:cNvPr id="300" name="Google Shape;300;p2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01" name="Google Shape;301;p29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29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How to manage a file?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How to get arguments from command line?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Count the frequency of each letter(ignoring the cases)?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Practice</a:t>
            </a:r>
            <a:endParaRPr/>
          </a:p>
        </p:txBody>
      </p:sp>
      <p:sp>
        <p:nvSpPr>
          <p:cNvPr id="309" name="Google Shape;309;p30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10" name="Google Shape;310;p30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30"/>
          <p:cNvSpPr txBox="1"/>
          <p:nvPr>
            <p:ph idx="1" type="body"/>
          </p:nvPr>
        </p:nvSpPr>
        <p:spPr>
          <a:xfrm>
            <a:off x="301752" y="1527048"/>
            <a:ext cx="8503920" cy="5026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How to manage a file?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Open -&gt; Read or Write -&gt; Close 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E.g.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open a text file for reading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FILE  *fp;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fp = fopen("test.txt", ”r");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read up to n-1 characters from the input stream referenced by file pointer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char buff[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];//n=255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fgets(buff, </a:t>
            </a: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, (FILE*)fp);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printf("%s\n", buff );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Practice</a:t>
            </a:r>
            <a:endParaRPr/>
          </a:p>
        </p:txBody>
      </p:sp>
      <p:sp>
        <p:nvSpPr>
          <p:cNvPr id="317" name="Google Shape;317;p3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18" name="Google Shape;318;p31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31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19" lvl="1" marL="54864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Write the stream to the output stream referenced by file pointer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fputs("test.txt", fp);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 Close a file</a:t>
            </a:r>
            <a:endParaRPr/>
          </a:p>
          <a:p>
            <a:pPr indent="0" lvl="1" marL="27432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fclose(fp);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Dynamic Storage Allocation</a:t>
            </a:r>
            <a:endParaRPr/>
          </a:p>
        </p:txBody>
      </p:sp>
      <p:sp>
        <p:nvSpPr>
          <p:cNvPr id="176" name="Google Shape;176;p1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77" name="Google Shape;177;p1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1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59"/>
              <a:buChar char="⚫"/>
            </a:pPr>
            <a:r>
              <a:rPr lang="en-US" sz="2775"/>
              <a:t>C’s data structures, including arrays, are normally fixed in size.</a:t>
            </a:r>
            <a:endParaRPr/>
          </a:p>
          <a:p>
            <a:pPr indent="-274320" lvl="0" marL="274320" rtl="0" algn="just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SzPts val="2359"/>
              <a:buChar char="⚫"/>
            </a:pPr>
            <a:r>
              <a:rPr lang="en-US" sz="2775"/>
              <a:t>Fixed-size data structures can be a problem, since we’re forced to choose their sizes when writing a program.</a:t>
            </a:r>
            <a:endParaRPr/>
          </a:p>
          <a:p>
            <a:pPr indent="-274320" lvl="0" marL="274320" rtl="0" algn="just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SzPts val="2359"/>
              <a:buChar char="⚫"/>
            </a:pPr>
            <a:r>
              <a:rPr lang="en-US" sz="2775"/>
              <a:t>Fortunately, C supports </a:t>
            </a:r>
            <a:r>
              <a:rPr b="1" i="1" lang="en-US" sz="2775"/>
              <a:t>dynamic storage allocation:</a:t>
            </a:r>
            <a:r>
              <a:rPr lang="en-US" sz="2775"/>
              <a:t> the ability to allocate storage during program execution.</a:t>
            </a:r>
            <a:endParaRPr/>
          </a:p>
          <a:p>
            <a:pPr indent="-274320" lvl="0" marL="274320" rtl="0" algn="just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SzPts val="2359"/>
              <a:buChar char="⚫"/>
            </a:pPr>
            <a:r>
              <a:rPr lang="en-US" sz="2775"/>
              <a:t>Using dynamic storage allocation, we can design data structures that grow (and shrink) as needed.</a:t>
            </a:r>
            <a:endParaRPr/>
          </a:p>
          <a:p>
            <a:pPr indent="-114554" lvl="0" marL="27432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2516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Practice</a:t>
            </a:r>
            <a:endParaRPr/>
          </a:p>
        </p:txBody>
      </p:sp>
      <p:sp>
        <p:nvSpPr>
          <p:cNvPr id="325" name="Google Shape;325;p3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26" name="Google Shape;326;p32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32"/>
          <p:cNvSpPr txBox="1"/>
          <p:nvPr>
            <p:ph idx="1" type="body"/>
          </p:nvPr>
        </p:nvSpPr>
        <p:spPr>
          <a:xfrm>
            <a:off x="301752" y="1527048"/>
            <a:ext cx="8503920" cy="5026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How to obtain the arguments from command line?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E.g.</a:t>
            </a:r>
            <a:endParaRPr/>
          </a:p>
        </p:txBody>
      </p:sp>
      <p:sp>
        <p:nvSpPr>
          <p:cNvPr id="328" name="Google Shape;328;p32"/>
          <p:cNvSpPr/>
          <p:nvPr/>
        </p:nvSpPr>
        <p:spPr>
          <a:xfrm>
            <a:off x="1371600" y="2711665"/>
            <a:ext cx="77724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int argc, char *argv[]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printf("Program name %s\n", argv[0]);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if(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argc == 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printf("The argument supplied is %s\n",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argv[1]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else if( argc &gt; 2 )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printf("Too many arguments supplied.\n");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Practice</a:t>
            </a:r>
            <a:endParaRPr/>
          </a:p>
        </p:txBody>
      </p:sp>
      <p:sp>
        <p:nvSpPr>
          <p:cNvPr id="334" name="Google Shape;334;p3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35" name="Google Shape;335;p3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p33"/>
          <p:cNvSpPr txBox="1"/>
          <p:nvPr>
            <p:ph idx="1" type="body"/>
          </p:nvPr>
        </p:nvSpPr>
        <p:spPr>
          <a:xfrm>
            <a:off x="301752" y="1527048"/>
            <a:ext cx="8503920" cy="5026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How to count the frequency of each letter while ignoring cases?</a:t>
            </a:r>
            <a:endParaRPr/>
          </a:p>
        </p:txBody>
      </p:sp>
      <p:sp>
        <p:nvSpPr>
          <p:cNvPr id="337" name="Google Shape;337;p33"/>
          <p:cNvSpPr/>
          <p:nvPr/>
        </p:nvSpPr>
        <p:spPr>
          <a:xfrm>
            <a:off x="1809750" y="2694937"/>
            <a:ext cx="5561076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count[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26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]={0};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c=buff[i];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if(c&lt;=‘z’&amp;&amp; c&gt;=‘a’)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count[c-’a’]++;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else if(c&lt;=‘Z’&amp;&amp; c&gt;=‘A’)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count[c-’A’]++;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…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Practice</a:t>
            </a:r>
            <a:endParaRPr/>
          </a:p>
        </p:txBody>
      </p:sp>
      <p:sp>
        <p:nvSpPr>
          <p:cNvPr id="343" name="Google Shape;343;p3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44" name="Google Shape;344;p3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p34"/>
          <p:cNvSpPr txBox="1"/>
          <p:nvPr>
            <p:ph idx="1" type="body"/>
          </p:nvPr>
        </p:nvSpPr>
        <p:spPr>
          <a:xfrm>
            <a:off x="301752" y="1527048"/>
            <a:ext cx="8503920" cy="5026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0462" lvl="0" marL="27432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8"/>
              <a:buNone/>
            </a:pPr>
            <a:r>
              <a:t/>
            </a:r>
            <a:endParaRPr sz="2480"/>
          </a:p>
          <a:p>
            <a:pPr indent="-274320" lvl="0" marL="27432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SzPts val="2108"/>
              <a:buChar char="⚫"/>
            </a:pPr>
            <a:r>
              <a:rPr lang="en-US" sz="2480"/>
              <a:t>void GetMemory(char *p , int nlen)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SzPts val="2108"/>
              <a:buChar char="⚫"/>
            </a:pPr>
            <a:r>
              <a:rPr lang="en-US" sz="2480"/>
              <a:t>{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SzPts val="2108"/>
              <a:buChar char="⚫"/>
            </a:pPr>
            <a:r>
              <a:rPr lang="en-US" sz="2480"/>
              <a:t>    p = (char*)malloc(nlen);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SzPts val="2108"/>
              <a:buChar char="⚫"/>
            </a:pPr>
            <a:r>
              <a:rPr lang="en-US" sz="2480"/>
              <a:t>}</a:t>
            </a:r>
            <a:endParaRPr/>
          </a:p>
          <a:p>
            <a:pPr indent="-140462" lvl="0" marL="27432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SzPts val="2108"/>
              <a:buNone/>
            </a:pPr>
            <a:r>
              <a:t/>
            </a:r>
            <a:endParaRPr sz="2480"/>
          </a:p>
          <a:p>
            <a:pPr indent="-274320" lvl="0" marL="27432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SzPts val="2108"/>
              <a:buChar char="⚫"/>
            </a:pPr>
            <a:r>
              <a:rPr lang="en-US" sz="2480"/>
              <a:t>void main()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SzPts val="2108"/>
              <a:buChar char="⚫"/>
            </a:pPr>
            <a:r>
              <a:rPr lang="en-US" sz="2480"/>
              <a:t>{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SzPts val="2108"/>
              <a:buChar char="⚫"/>
            </a:pPr>
            <a:r>
              <a:rPr lang="en-US" sz="2480"/>
              <a:t>    char* str=NULL;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SzPts val="2108"/>
              <a:buChar char="⚫"/>
            </a:pPr>
            <a:r>
              <a:rPr lang="en-US" sz="2480"/>
              <a:t>    GetMemory(str , 11);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SzPts val="2108"/>
              <a:buChar char="⚫"/>
            </a:pPr>
            <a:r>
              <a:rPr lang="en-US" sz="2480"/>
              <a:t>    strcpy(str, "hello world");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SzPts val="2108"/>
              <a:buChar char="⚫"/>
            </a:pPr>
            <a:r>
              <a:rPr lang="en-US" sz="2480"/>
              <a:t>    printf(str);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SzPts val="2108"/>
              <a:buChar char="⚫"/>
            </a:pPr>
            <a:r>
              <a:rPr lang="en-US" sz="2480"/>
              <a:t>}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SzPts val="2108"/>
              <a:buNone/>
            </a:pPr>
            <a:r>
              <a:t/>
            </a:r>
            <a:endParaRPr sz="248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Practice</a:t>
            </a:r>
            <a:endParaRPr/>
          </a:p>
        </p:txBody>
      </p:sp>
      <p:sp>
        <p:nvSpPr>
          <p:cNvPr id="351" name="Google Shape;351;p35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Spring 2017</a:t>
            </a:r>
            <a:endParaRPr/>
          </a:p>
        </p:txBody>
      </p:sp>
      <p:sp>
        <p:nvSpPr>
          <p:cNvPr id="352" name="Google Shape;352;p3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53" name="Google Shape;353;p35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4" name="Google Shape;354;p3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6370" lvl="0" marL="27432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/>
              <a:t>void GetMemory(char **p , int nlen)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/>
              <a:t>{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/>
              <a:t>    *p = (char*)malloc(nlen);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/>
              <a:t>}</a:t>
            </a:r>
            <a:endParaRPr/>
          </a:p>
          <a:p>
            <a:pPr indent="-16637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/>
              <a:t>void main()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/>
              <a:t>{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/>
              <a:t>    char* str=NULL;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/>
              <a:t>    GetMemory(&amp;str , 11);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/>
              <a:t>    strcpy(str, "hello world");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/>
              <a:t>    printf("%s \n",str);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/>
              <a:t>    free(str);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/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Practice</a:t>
            </a:r>
            <a:endParaRPr/>
          </a:p>
        </p:txBody>
      </p:sp>
      <p:sp>
        <p:nvSpPr>
          <p:cNvPr id="360" name="Google Shape;360;p36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Spring 2017</a:t>
            </a:r>
            <a:endParaRPr/>
          </a:p>
        </p:txBody>
      </p:sp>
      <p:sp>
        <p:nvSpPr>
          <p:cNvPr id="361" name="Google Shape;361;p3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62" name="Google Shape;362;p3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3" name="Google Shape;363;p3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12"/>
              <a:buChar char="⚫"/>
            </a:pPr>
            <a:r>
              <a:rPr lang="en-US" sz="2720"/>
              <a:t>char *GetMemory( void )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2312"/>
              <a:buChar char="⚫"/>
            </a:pPr>
            <a:r>
              <a:rPr lang="en-US" sz="2720"/>
              <a:t>{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2312"/>
              <a:buChar char="⚫"/>
            </a:pPr>
            <a:r>
              <a:rPr lang="en-US" sz="2720"/>
              <a:t>char p[] = "hello world";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2312"/>
              <a:buChar char="⚫"/>
            </a:pPr>
            <a:r>
              <a:rPr lang="en-US" sz="2720"/>
              <a:t>return p;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2312"/>
              <a:buChar char="⚫"/>
            </a:pPr>
            <a:r>
              <a:rPr lang="en-US" sz="2720"/>
              <a:t>}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2312"/>
              <a:buChar char="⚫"/>
            </a:pPr>
            <a:r>
              <a:rPr lang="en-US" sz="2720"/>
              <a:t>void main( void )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2312"/>
              <a:buChar char="⚫"/>
            </a:pPr>
            <a:r>
              <a:rPr lang="en-US" sz="2720"/>
              <a:t>{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2312"/>
              <a:buChar char="⚫"/>
            </a:pPr>
            <a:r>
              <a:rPr lang="en-US" sz="2720"/>
              <a:t>char *str = NULL;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2312"/>
              <a:buChar char="⚫"/>
            </a:pPr>
            <a:r>
              <a:rPr lang="en-US" sz="2720"/>
              <a:t>str = GetMemory();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2312"/>
              <a:buChar char="⚫"/>
            </a:pPr>
            <a:r>
              <a:rPr lang="en-US" sz="2720"/>
              <a:t>printf( str );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2312"/>
              <a:buChar char="⚫"/>
            </a:pPr>
            <a:r>
              <a:rPr lang="en-US" sz="2720"/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Memory Allocation Functions</a:t>
            </a:r>
            <a:endParaRPr/>
          </a:p>
        </p:txBody>
      </p:sp>
      <p:sp>
        <p:nvSpPr>
          <p:cNvPr id="184" name="Google Shape;184;p1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85" name="Google Shape;185;p15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1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9"/>
              <a:buChar char="⚫"/>
            </a:pPr>
            <a:r>
              <a:rPr lang="en-US" sz="2775"/>
              <a:t>Dynamic storage allocation is used most often for strings, arrays, and structures.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SzPts val="2359"/>
              <a:buChar char="⚫"/>
            </a:pPr>
            <a:r>
              <a:rPr lang="en-US" sz="2775"/>
              <a:t>The </a:t>
            </a:r>
            <a:r>
              <a:rPr lang="en-US" sz="2775">
                <a:latin typeface="Courier New"/>
                <a:ea typeface="Courier New"/>
                <a:cs typeface="Courier New"/>
                <a:sym typeface="Courier New"/>
              </a:rPr>
              <a:t>&lt;stdlib.h&gt;</a:t>
            </a:r>
            <a:r>
              <a:rPr lang="en-US" sz="2775"/>
              <a:t> header declares three memory allocation functions: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044"/>
              <a:buFont typeface="Courier New"/>
              <a:buNone/>
            </a:pPr>
            <a:r>
              <a:rPr lang="en-US" sz="2405">
                <a:latin typeface="Courier New"/>
                <a:ea typeface="Courier New"/>
                <a:cs typeface="Courier New"/>
                <a:sym typeface="Courier New"/>
              </a:rPr>
              <a:t>	malloc</a:t>
            </a:r>
            <a:r>
              <a:rPr lang="en-US" sz="2405"/>
              <a:t>—Allocates a block of memory but doesn’t initialize it.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044"/>
              <a:buFont typeface="Courier New"/>
              <a:buNone/>
            </a:pPr>
            <a:r>
              <a:rPr lang="en-US" sz="2405">
                <a:latin typeface="Courier New"/>
                <a:ea typeface="Courier New"/>
                <a:cs typeface="Courier New"/>
                <a:sym typeface="Courier New"/>
              </a:rPr>
              <a:t>	calloc</a:t>
            </a:r>
            <a:r>
              <a:rPr lang="en-US" sz="2405"/>
              <a:t>—Allocates a block of memory and clears it.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044"/>
              <a:buFont typeface="Courier New"/>
              <a:buNone/>
            </a:pPr>
            <a:r>
              <a:rPr lang="en-US" sz="2405">
                <a:latin typeface="Courier New"/>
                <a:ea typeface="Courier New"/>
                <a:cs typeface="Courier New"/>
                <a:sym typeface="Courier New"/>
              </a:rPr>
              <a:t>	realloc</a:t>
            </a:r>
            <a:r>
              <a:rPr lang="en-US" sz="2405"/>
              <a:t>—Resizes a previously allocated block of memory.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SzPts val="2359"/>
              <a:buChar char="⚫"/>
            </a:pPr>
            <a:r>
              <a:rPr lang="en-US" sz="2775"/>
              <a:t>These functions return a value of type </a:t>
            </a:r>
            <a:r>
              <a:rPr lang="en-US" sz="2775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775"/>
              <a:t> </a:t>
            </a:r>
            <a:r>
              <a:rPr lang="en-US" sz="2775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775"/>
              <a:t> (a “generic” pointer).</a:t>
            </a:r>
            <a:endParaRPr/>
          </a:p>
          <a:p>
            <a:pPr indent="-114554" lvl="0" marL="274320" rtl="0" algn="just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ts val="2516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Null Pointers</a:t>
            </a:r>
            <a:endParaRPr/>
          </a:p>
        </p:txBody>
      </p:sp>
      <p:sp>
        <p:nvSpPr>
          <p:cNvPr id="192" name="Google Shape;192;p1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93" name="Google Shape;193;p1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59"/>
              <a:buChar char="⚫"/>
            </a:pPr>
            <a:r>
              <a:rPr lang="en-US" sz="2775"/>
              <a:t>An example of testing </a:t>
            </a:r>
            <a:r>
              <a:rPr lang="en-US" sz="2775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US" sz="2775"/>
              <a:t>’s return value:</a:t>
            </a:r>
            <a:endParaRPr/>
          </a:p>
          <a:p>
            <a:pPr indent="-274320" lvl="0" marL="27432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30"/>
              <a:buFont typeface="Courier New"/>
              <a:buNone/>
            </a:pP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	p = malloc(10000);</a:t>
            </a:r>
            <a:endParaRPr/>
          </a:p>
          <a:p>
            <a:pPr indent="-274320" lvl="0" marL="274320" rtl="0" algn="just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730"/>
              <a:buFont typeface="Courier New"/>
              <a:buNone/>
            </a:pP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	if (p == NULL) {</a:t>
            </a:r>
            <a:endParaRPr/>
          </a:p>
          <a:p>
            <a:pPr indent="-274320" lvl="0" marL="27432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730"/>
              <a:buFont typeface="Courier New"/>
              <a:buNone/>
            </a:pP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	  /*</a:t>
            </a:r>
            <a:r>
              <a:rPr lang="en-US" sz="1387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allocation</a:t>
            </a:r>
            <a:r>
              <a:rPr lang="en-US" sz="1387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failed;</a:t>
            </a:r>
            <a:r>
              <a:rPr lang="en-US" sz="1387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take</a:t>
            </a:r>
            <a:r>
              <a:rPr lang="en-US" sz="1387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appropriate</a:t>
            </a:r>
            <a:r>
              <a:rPr lang="en-US" sz="1387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-US" sz="1387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/>
          </a:p>
          <a:p>
            <a:pPr indent="-274320" lvl="0" marL="27432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730"/>
              <a:buFont typeface="Courier New"/>
              <a:buNone/>
            </a:pP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74320" lvl="0" marL="274320" rtl="0" algn="just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SzPts val="2359"/>
              <a:buChar char="⚫"/>
            </a:pPr>
            <a:r>
              <a:rPr lang="en-US" sz="2775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2775"/>
              <a:t> is a macro (defined in various library headers) that represents the null pointer.</a:t>
            </a:r>
            <a:endParaRPr/>
          </a:p>
          <a:p>
            <a:pPr indent="-274320" lvl="0" marL="274320" rtl="0" algn="just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SzPts val="2359"/>
              <a:buChar char="⚫"/>
            </a:pPr>
            <a:r>
              <a:rPr lang="en-US" sz="2775"/>
              <a:t>Some programmers combine the call of </a:t>
            </a:r>
            <a:r>
              <a:rPr lang="en-US" sz="2775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US" sz="2775"/>
              <a:t> with the </a:t>
            </a:r>
            <a:r>
              <a:rPr lang="en-US" sz="2775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2775"/>
              <a:t> test:</a:t>
            </a:r>
            <a:endParaRPr/>
          </a:p>
          <a:p>
            <a:pPr indent="-274320" lvl="0" marL="27432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30"/>
              <a:buFont typeface="Courier New"/>
              <a:buNone/>
            </a:pP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	if ((p = malloc(10000)) == NULL) {</a:t>
            </a:r>
            <a:endParaRPr/>
          </a:p>
          <a:p>
            <a:pPr indent="-274320" lvl="0" marL="27432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730"/>
              <a:buFont typeface="Courier New"/>
              <a:buNone/>
            </a:pP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	  /*</a:t>
            </a:r>
            <a:r>
              <a:rPr lang="en-US" sz="1387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allocation</a:t>
            </a:r>
            <a:r>
              <a:rPr lang="en-US" sz="1387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failed;</a:t>
            </a:r>
            <a:r>
              <a:rPr lang="en-US" sz="1387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take</a:t>
            </a:r>
            <a:r>
              <a:rPr lang="en-US" sz="1387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appropriate</a:t>
            </a:r>
            <a:r>
              <a:rPr lang="en-US" sz="1387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-US" sz="1387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/>
          </a:p>
          <a:p>
            <a:pPr indent="-274320" lvl="0" marL="27432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730"/>
              <a:buFont typeface="Courier New"/>
              <a:buNone/>
            </a:pP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114554" lvl="0" marL="27432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2516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970"/>
              <a:buFont typeface="Georgia"/>
              <a:buNone/>
            </a:pPr>
            <a:r>
              <a:rPr lang="en-US" sz="2970"/>
              <a:t>Using </a:t>
            </a:r>
            <a:r>
              <a:rPr b="1" lang="en-US" sz="2970"/>
              <a:t>malloc</a:t>
            </a:r>
            <a:r>
              <a:rPr lang="en-US" sz="2970"/>
              <a:t> to Allocate Memory for a String</a:t>
            </a:r>
            <a:endParaRPr/>
          </a:p>
        </p:txBody>
      </p:sp>
      <p:sp>
        <p:nvSpPr>
          <p:cNvPr id="200" name="Google Shape;200;p1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01" name="Google Shape;201;p17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1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Prototype for the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US" sz="2800"/>
              <a:t> function: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void *malloc(size_t size);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US" sz="2800"/>
              <a:t> allocates a block of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US" sz="2800"/>
              <a:t> bytes and returns a pointer to it.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en-US" sz="2800"/>
              <a:t> is an unsigned integer type defined in the library.</a:t>
            </a:r>
            <a:endParaRPr/>
          </a:p>
          <a:p>
            <a:pPr indent="-10160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970"/>
              <a:buFont typeface="Georgia"/>
              <a:buNone/>
            </a:pPr>
            <a:r>
              <a:rPr lang="en-US" sz="2970"/>
              <a:t>Using </a:t>
            </a:r>
            <a:r>
              <a:rPr b="1" lang="en-US" sz="2970"/>
              <a:t>malloc</a:t>
            </a:r>
            <a:r>
              <a:rPr lang="en-US" sz="2970"/>
              <a:t> to Allocate Memory for a String</a:t>
            </a:r>
            <a:endParaRPr/>
          </a:p>
        </p:txBody>
      </p:sp>
      <p:sp>
        <p:nvSpPr>
          <p:cNvPr id="208" name="Google Shape;208;p1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09" name="Google Shape;209;p18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1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A call of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US" sz="2800"/>
              <a:t> that allocates memory for a string of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800"/>
              <a:t> characters: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p = malloc(n + 1);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Font typeface="Georgia"/>
              <a:buNone/>
            </a:pPr>
            <a:r>
              <a:rPr lang="en-US" sz="2800"/>
              <a:t>	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800"/>
              <a:t> is a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2800"/>
              <a:t>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800"/>
              <a:t> variable.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Each character requires one byte of memory; adding 1 to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800"/>
              <a:t> leaves room for the null character.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Some programmers prefer to cast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US" sz="2800"/>
              <a:t>’s return value, although the cast is not required: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p = (char *) malloc(n + 1);</a:t>
            </a:r>
            <a:endParaRPr/>
          </a:p>
          <a:p>
            <a:pPr indent="-10160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970"/>
              <a:buFont typeface="Georgia"/>
              <a:buNone/>
            </a:pPr>
            <a:r>
              <a:rPr lang="en-US" sz="2970"/>
              <a:t>Using </a:t>
            </a:r>
            <a:r>
              <a:rPr b="1" lang="en-US" sz="2970"/>
              <a:t>malloc</a:t>
            </a:r>
            <a:r>
              <a:rPr lang="en-US" sz="2970"/>
              <a:t> to Allocate Memory for a String</a:t>
            </a:r>
            <a:endParaRPr/>
          </a:p>
        </p:txBody>
      </p:sp>
      <p:sp>
        <p:nvSpPr>
          <p:cNvPr id="216" name="Google Shape;216;p1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17" name="Google Shape;217;p19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19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Calling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lang="en-US" sz="2800"/>
              <a:t> is one way to initialize this array: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strcpy(p, "abc");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The first four characters in the array will now be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800"/>
              <a:t>,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800"/>
              <a:t>,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800"/>
              <a:t>, and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\0</a:t>
            </a:r>
            <a:r>
              <a:rPr lang="en-US" sz="2800"/>
              <a:t>:</a:t>
            </a:r>
            <a:endParaRPr/>
          </a:p>
          <a:p>
            <a:pPr indent="-10160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  <p:pic>
        <p:nvPicPr>
          <p:cNvPr id="219" name="Google Shape;2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4113" y="3538538"/>
            <a:ext cx="4230687" cy="2024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240"/>
              <a:buFont typeface="Georgia"/>
              <a:buNone/>
            </a:pPr>
            <a:r>
              <a:rPr lang="en-US" sz="3240"/>
              <a:t>Using </a:t>
            </a:r>
            <a:r>
              <a:rPr b="1" lang="en-US" sz="3240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US" sz="3240"/>
              <a:t> to Allocate Storage for an Array</a:t>
            </a:r>
            <a:endParaRPr sz="2970"/>
          </a:p>
        </p:txBody>
      </p:sp>
      <p:sp>
        <p:nvSpPr>
          <p:cNvPr id="225" name="Google Shape;225;p20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26" name="Google Shape;226;p20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20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Suppose a program needs an array of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800"/>
              <a:t> integers, where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800"/>
              <a:t> is computed during program execution.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We’ll first declare a pointer variable: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int *a;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Once the value of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800"/>
              <a:t> is known, the program can call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US" sz="2800"/>
              <a:t> to allocate space for the array: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a = malloc(n * sizeof(int));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>
                <a:solidFill>
                  <a:srgbClr val="000000"/>
                </a:solidFill>
              </a:rPr>
              <a:t>Always use the </a:t>
            </a:r>
            <a:r>
              <a:rPr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2800">
                <a:solidFill>
                  <a:srgbClr val="000000"/>
                </a:solidFill>
              </a:rPr>
              <a:t> operator to calculate the amount of space required for each element.</a:t>
            </a:r>
            <a:endParaRPr/>
          </a:p>
          <a:p>
            <a:pPr indent="-12319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33" name="Google Shape;233;p2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34" name="Google Shape;234;p21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457200" y="1985176"/>
            <a:ext cx="8913876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struct rec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int a;</a:t>
            </a:r>
            <a:endParaRPr b="0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char 	LastName[41];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char	FirstName[41];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struct rec 	*r;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 = (struct rec *) malloc(sizeof(struct rec));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