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8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38" r:id="rId99"/>
    <p:sldId id="339" r:id="rId100"/>
    <p:sldId id="340" r:id="rId101"/>
    <p:sldId id="341" r:id="rId102"/>
    <p:sldId id="342" r:id="rId103"/>
    <p:sldId id="343" r:id="rId104"/>
    <p:sldId id="344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356" r:id="rId117"/>
  </p:sldIdLst>
  <p:sldSz cy="6858000" cx="9144000"/>
  <p:notesSz cx="69961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3">
          <p15:clr>
            <a:srgbClr val="000000"/>
          </p15:clr>
        </p15:guide>
        <p15:guide id="2" pos="2203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07" Type="http://schemas.openxmlformats.org/officeDocument/2006/relationships/slide" Target="slides/slide91.xml"/><Relationship Id="rId106" Type="http://schemas.openxmlformats.org/officeDocument/2006/relationships/slide" Target="slides/slide90.xml"/><Relationship Id="rId105" Type="http://schemas.openxmlformats.org/officeDocument/2006/relationships/slide" Target="slides/slide89.xml"/><Relationship Id="rId104" Type="http://schemas.openxmlformats.org/officeDocument/2006/relationships/slide" Target="slides/slide88.xml"/><Relationship Id="rId109" Type="http://schemas.openxmlformats.org/officeDocument/2006/relationships/slide" Target="slides/slide93.xml"/><Relationship Id="rId108" Type="http://schemas.openxmlformats.org/officeDocument/2006/relationships/slide" Target="slides/slide92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103" Type="http://schemas.openxmlformats.org/officeDocument/2006/relationships/slide" Target="slides/slide87.xml"/><Relationship Id="rId102" Type="http://schemas.openxmlformats.org/officeDocument/2006/relationships/slide" Target="slides/slide86.xml"/><Relationship Id="rId101" Type="http://schemas.openxmlformats.org/officeDocument/2006/relationships/slide" Target="slides/slide85.xml"/><Relationship Id="rId100" Type="http://schemas.openxmlformats.org/officeDocument/2006/relationships/slide" Target="slides/slide84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95" Type="http://schemas.openxmlformats.org/officeDocument/2006/relationships/slide" Target="slides/slide79.xml"/><Relationship Id="rId94" Type="http://schemas.openxmlformats.org/officeDocument/2006/relationships/slide" Target="slides/slide78.xml"/><Relationship Id="rId97" Type="http://schemas.openxmlformats.org/officeDocument/2006/relationships/slide" Target="slides/slide81.xml"/><Relationship Id="rId96" Type="http://schemas.openxmlformats.org/officeDocument/2006/relationships/slide" Target="slides/slide80.xml"/><Relationship Id="rId11" Type="http://schemas.openxmlformats.org/officeDocument/2006/relationships/slideMaster" Target="slideMasters/slideMaster8.xml"/><Relationship Id="rId99" Type="http://schemas.openxmlformats.org/officeDocument/2006/relationships/slide" Target="slides/slide83.xml"/><Relationship Id="rId10" Type="http://schemas.openxmlformats.org/officeDocument/2006/relationships/slideMaster" Target="slideMasters/slideMaster7.xml"/><Relationship Id="rId98" Type="http://schemas.openxmlformats.org/officeDocument/2006/relationships/slide" Target="slides/slide82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91" Type="http://schemas.openxmlformats.org/officeDocument/2006/relationships/slide" Target="slides/slide75.xml"/><Relationship Id="rId90" Type="http://schemas.openxmlformats.org/officeDocument/2006/relationships/slide" Target="slides/slide74.xml"/><Relationship Id="rId93" Type="http://schemas.openxmlformats.org/officeDocument/2006/relationships/slide" Target="slides/slide77.xml"/><Relationship Id="rId92" Type="http://schemas.openxmlformats.org/officeDocument/2006/relationships/slide" Target="slides/slide76.xml"/><Relationship Id="rId117" Type="http://schemas.openxmlformats.org/officeDocument/2006/relationships/slide" Target="slides/slide101.xml"/><Relationship Id="rId116" Type="http://schemas.openxmlformats.org/officeDocument/2006/relationships/slide" Target="slides/slide100.xml"/><Relationship Id="rId115" Type="http://schemas.openxmlformats.org/officeDocument/2006/relationships/slide" Target="slides/slide99.xml"/><Relationship Id="rId15" Type="http://schemas.openxmlformats.org/officeDocument/2006/relationships/slideMaster" Target="slideMasters/slideMaster12.xml"/><Relationship Id="rId110" Type="http://schemas.openxmlformats.org/officeDocument/2006/relationships/slide" Target="slides/slide94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14" Type="http://schemas.openxmlformats.org/officeDocument/2006/relationships/slide" Target="slides/slide98.xml"/><Relationship Id="rId18" Type="http://schemas.openxmlformats.org/officeDocument/2006/relationships/slide" Target="slides/slide2.xml"/><Relationship Id="rId113" Type="http://schemas.openxmlformats.org/officeDocument/2006/relationships/slide" Target="slides/slide97.xml"/><Relationship Id="rId112" Type="http://schemas.openxmlformats.org/officeDocument/2006/relationships/slide" Target="slides/slide96.xml"/><Relationship Id="rId111" Type="http://schemas.openxmlformats.org/officeDocument/2006/relationships/slide" Target="slides/slide95.xml"/><Relationship Id="rId84" Type="http://schemas.openxmlformats.org/officeDocument/2006/relationships/slide" Target="slides/slide68.xml"/><Relationship Id="rId83" Type="http://schemas.openxmlformats.org/officeDocument/2006/relationships/slide" Target="slides/slide67.xml"/><Relationship Id="rId86" Type="http://schemas.openxmlformats.org/officeDocument/2006/relationships/slide" Target="slides/slide70.xml"/><Relationship Id="rId85" Type="http://schemas.openxmlformats.org/officeDocument/2006/relationships/slide" Target="slides/slide69.xml"/><Relationship Id="rId88" Type="http://schemas.openxmlformats.org/officeDocument/2006/relationships/slide" Target="slides/slide72.xml"/><Relationship Id="rId87" Type="http://schemas.openxmlformats.org/officeDocument/2006/relationships/slide" Target="slides/slide71.xml"/><Relationship Id="rId89" Type="http://schemas.openxmlformats.org/officeDocument/2006/relationships/slide" Target="slides/slide73.xml"/><Relationship Id="rId80" Type="http://schemas.openxmlformats.org/officeDocument/2006/relationships/slide" Target="slides/slide64.xml"/><Relationship Id="rId82" Type="http://schemas.openxmlformats.org/officeDocument/2006/relationships/slide" Target="slides/slide66.xml"/><Relationship Id="rId81" Type="http://schemas.openxmlformats.org/officeDocument/2006/relationships/slide" Target="slides/slide65.xml"/><Relationship Id="rId1" Type="http://schemas.openxmlformats.org/officeDocument/2006/relationships/theme" Target="theme/theme1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57.xml"/><Relationship Id="rId72" Type="http://schemas.openxmlformats.org/officeDocument/2006/relationships/slide" Target="slides/slide56.xml"/><Relationship Id="rId75" Type="http://schemas.openxmlformats.org/officeDocument/2006/relationships/slide" Target="slides/slide59.xml"/><Relationship Id="rId74" Type="http://schemas.openxmlformats.org/officeDocument/2006/relationships/slide" Target="slides/slide58.xml"/><Relationship Id="rId77" Type="http://schemas.openxmlformats.org/officeDocument/2006/relationships/slide" Target="slides/slide61.xml"/><Relationship Id="rId76" Type="http://schemas.openxmlformats.org/officeDocument/2006/relationships/slide" Target="slides/slide60.xml"/><Relationship Id="rId79" Type="http://schemas.openxmlformats.org/officeDocument/2006/relationships/slide" Target="slides/slide63.xml"/><Relationship Id="rId78" Type="http://schemas.openxmlformats.org/officeDocument/2006/relationships/slide" Target="slides/slide62.xml"/><Relationship Id="rId71" Type="http://schemas.openxmlformats.org/officeDocument/2006/relationships/slide" Target="slides/slide55.xml"/><Relationship Id="rId70" Type="http://schemas.openxmlformats.org/officeDocument/2006/relationships/slide" Target="slides/slide54.xml"/><Relationship Id="rId62" Type="http://schemas.openxmlformats.org/officeDocument/2006/relationships/slide" Target="slides/slide46.xml"/><Relationship Id="rId61" Type="http://schemas.openxmlformats.org/officeDocument/2006/relationships/slide" Target="slides/slide45.xml"/><Relationship Id="rId64" Type="http://schemas.openxmlformats.org/officeDocument/2006/relationships/slide" Target="slides/slide48.xml"/><Relationship Id="rId63" Type="http://schemas.openxmlformats.org/officeDocument/2006/relationships/slide" Target="slides/slide47.xml"/><Relationship Id="rId66" Type="http://schemas.openxmlformats.org/officeDocument/2006/relationships/slide" Target="slides/slide50.xml"/><Relationship Id="rId65" Type="http://schemas.openxmlformats.org/officeDocument/2006/relationships/slide" Target="slides/slide49.xml"/><Relationship Id="rId68" Type="http://schemas.openxmlformats.org/officeDocument/2006/relationships/slide" Target="slides/slide52.xml"/><Relationship Id="rId67" Type="http://schemas.openxmlformats.org/officeDocument/2006/relationships/slide" Target="slides/slide51.xml"/><Relationship Id="rId60" Type="http://schemas.openxmlformats.org/officeDocument/2006/relationships/slide" Target="slides/slide44.xml"/><Relationship Id="rId69" Type="http://schemas.openxmlformats.org/officeDocument/2006/relationships/slide" Target="slides/slide53.xml"/><Relationship Id="rId51" Type="http://schemas.openxmlformats.org/officeDocument/2006/relationships/slide" Target="slides/slide35.xml"/><Relationship Id="rId50" Type="http://schemas.openxmlformats.org/officeDocument/2006/relationships/slide" Target="slides/slide34.xml"/><Relationship Id="rId53" Type="http://schemas.openxmlformats.org/officeDocument/2006/relationships/slide" Target="slides/slide37.xml"/><Relationship Id="rId52" Type="http://schemas.openxmlformats.org/officeDocument/2006/relationships/slide" Target="slides/slide36.xml"/><Relationship Id="rId55" Type="http://schemas.openxmlformats.org/officeDocument/2006/relationships/slide" Target="slides/slide39.xml"/><Relationship Id="rId54" Type="http://schemas.openxmlformats.org/officeDocument/2006/relationships/slide" Target="slides/slide38.xml"/><Relationship Id="rId57" Type="http://schemas.openxmlformats.org/officeDocument/2006/relationships/slide" Target="slides/slide41.xml"/><Relationship Id="rId56" Type="http://schemas.openxmlformats.org/officeDocument/2006/relationships/slide" Target="slides/slide40.xml"/><Relationship Id="rId59" Type="http://schemas.openxmlformats.org/officeDocument/2006/relationships/slide" Target="slides/slide43.xml"/><Relationship Id="rId58" Type="http://schemas.openxmlformats.org/officeDocument/2006/relationships/slide" Target="slides/slide4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2186281" y="696278"/>
            <a:ext cx="2623500" cy="348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99610" y="4409758"/>
            <a:ext cx="55968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http://www.cs.utoronto.ca/~krueger/csc209h/lectures/</a:t>
            </a:r>
            <a:endParaRPr/>
          </a:p>
        </p:txBody>
      </p:sp>
      <p:sp>
        <p:nvSpPr>
          <p:cNvPr id="154" name="Google Shape;154;p1:notes"/>
          <p:cNvSpPr txBox="1"/>
          <p:nvPr>
            <p:ph idx="12" type="sldNum"/>
          </p:nvPr>
        </p:nvSpPr>
        <p:spPr>
          <a:xfrm>
            <a:off x="3962838" y="8817904"/>
            <a:ext cx="3031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5" name="Google Shape;955;p10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2" name="Google Shape;962;p10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2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3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3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3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3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3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3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3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3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4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4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4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4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4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4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4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4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4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4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p5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5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p5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5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5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5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5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5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p5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3" name="Google Shape;623;p5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6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p6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6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p6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6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6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9" name="Google Shape;679;p6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7" name="Google Shape;687;p6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6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p6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p7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6" name="Google Shape;716;p7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p7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2" name="Google Shape;732;p7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0" name="Google Shape;740;p7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8" name="Google Shape;748;p7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6" name="Google Shape;756;p7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p7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2" name="Google Shape;772;p7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p7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p8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6" name="Google Shape;796;p8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8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8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8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3" name="Google Shape;823;p8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p8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0" name="Google Shape;840;p8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8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6" name="Google Shape;856;p8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4" name="Google Shape;864;p8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9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1" name="Google Shape;881;p9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p9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8" name="Google Shape;898;p9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6" name="Google Shape;906;p9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4" name="Google Shape;914;p9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2" name="Google Shape;922;p9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1" name="Google Shape;931;p9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9" name="Google Shape;939;p9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7" name="Google Shape;947;p9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 rot="5400000">
            <a:off x="2171700" y="38100"/>
            <a:ext cx="4800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 rot="5400000">
            <a:off x="4705350" y="25717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 rot="5400000">
            <a:off x="742950" y="7048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858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6482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0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16" name="Google Shape;11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29" name="Google Shape;129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41" name="Google Shape;141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39" name="Google Shape;39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42" name="Google Shape;42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54" name="Google Shape;54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67" name="Google Shape;6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82" name="Google Shape;82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93" name="Google Shape;9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13: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03" name="Google Shape;103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4"/>
          <p:cNvSpPr txBox="1"/>
          <p:nvPr>
            <p:ph type="ctrTitle"/>
          </p:nvPr>
        </p:nvSpPr>
        <p:spPr>
          <a:xfrm>
            <a:off x="562500" y="10585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1250"/>
              <a:buFont typeface="Georgia"/>
              <a:buNone/>
            </a:pPr>
            <a:r>
              <a:rPr lang="en-US"/>
              <a:t>Strings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1250"/>
              <a:buFont typeface="Georgia"/>
              <a:buNone/>
            </a:pPr>
            <a:r>
              <a:rPr lang="en-US"/>
              <a:t>Char arrays and Command Line Arguments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1333500" y="27384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571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48571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48571"/>
              <a:buNone/>
            </a:pPr>
            <a:r>
              <a:rPr lang="en-US"/>
              <a:t>SPRING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4857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Operations on String Literals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a string literal wherever C allows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pointer: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*p;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= "abc";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assignment makes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to the first character of the string.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23"/>
          <p:cNvSpPr txBox="1"/>
          <p:nvPr>
            <p:ph idx="1" type="body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planet.c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Checks planet names 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NUM_PLANETS 9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*planets[] = {"Mercury", "Venus", "Earth",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"Mars", "Jupiter", "Saturn",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"Uranus", "Neptune", "Pluto"};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 j;</a:t>
            </a:r>
            <a:endParaRPr/>
          </a:p>
        </p:txBody>
      </p:sp>
      <p:sp>
        <p:nvSpPr>
          <p:cNvPr id="958" name="Google Shape;958;p12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2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24"/>
          <p:cNvSpPr txBox="1"/>
          <p:nvPr>
            <p:ph idx="1" type="body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1; i &lt; argc; i++)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(j = 0; j &lt; NUM_PLANETS; j++)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(strcmp(argv[i], planets[j]) == 0)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printf("%s is planet %d\n", argv[i], j + 1);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(j == NUM_PLANETS)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printf("%s is not a planet\n", argv[i]);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65" name="Google Shape;965;p12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12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Operations on String Literals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literals can be subscripted: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ch;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 = "abc"[1];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new value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the letter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that converts a number between 0 and 15 into the equivalent hex digit: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digit_to_hex_char(int digit)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"0123456789ABCDEF"[digit];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Operations on String Literals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Attempting to modify a string literal causes undefined behavior: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*p = "abc";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*p = 'd';   /*** WRONG ***/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that tries to change a string literal may crash or behave erratically.</a:t>
            </a:r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String Literals versus Character Constants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literal containing a single character isn’t the same as a character constant.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represented by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represented by an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legal call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printf("\n");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illegal call: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printf('\n');   /*** WRONG ***/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String Variables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one-dimensional array of characters can be used to store a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must be terminated by a null character.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Difficulties with this approach: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hard to tell whether an array of characters is being used as a string.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String-handling functions must be careful to deal properly with the null character.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length of a string requires searching for the null character.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String Variables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string variable needs to hold 80 characters, it must be declared to have length 81: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STR_LEN 80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str[STR_LEN+1];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1 to the desired length allows room for the null character at the end of the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 macro that represents 80 and then adding 1 separately is a common practice.</a:t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String Variables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sure to leave room for the null character when declaring a string variable.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Failing to do so may cause unpredictable results when the program is executed.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actual length of a string depends on the position of the terminating null character.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STR_LEN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 characters can hold strings with lengths between 0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STR_LEN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Initializing a String Variable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variable can be initialized at the same time it’s declared: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date1[8] = "June 14";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will automatically add a null character so that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as a string: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"June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14"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a string literal in this context.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Instead, C views it as an abbreviation for an array initializer.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3968750"/>
            <a:ext cx="5041900" cy="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Initializing a String Variable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initializer is too short to fill the string variable, the compiler adds extra null characters: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date2[9] = "June 14";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Appearance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556000"/>
            <a:ext cx="5551487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Initializing a String Variable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initializer for a string variable can’t be longer than the variable, but it can be the same length: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date3[7] = "June 14";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There’s no room for the null character, so the compiler makes no attempt to store one: </a:t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943350"/>
            <a:ext cx="4525962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Chapter 13</a:t>
            </a:r>
            <a:endParaRPr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Initializing a String Variable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declaration of a string variable may omit its length, in which case the compiler computes it: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date4[] = "June 14";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sets aside eight characters for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date4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enough to store the characters 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"June  14"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plus a null character.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Omitting the length of a string variable is especially useful if the initializer is long, since computing the length by hand is error-prone.</a:t>
            </a:r>
            <a:endParaRPr/>
          </a:p>
        </p:txBody>
      </p:sp>
      <p:sp>
        <p:nvSpPr>
          <p:cNvPr id="315" name="Google Shape;315;p4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Character Arrays versus Character Pointers</a:t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declaration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date[] = "June 14";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declares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an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similar-looking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*date = "June 14";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declares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a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to the close relationship between arrays and pointers, either version can be used as a string.</a:t>
            </a:r>
            <a:endParaRPr/>
          </a:p>
        </p:txBody>
      </p:sp>
      <p:sp>
        <p:nvSpPr>
          <p:cNvPr id="323" name="Google Shape;323;p4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Character Arrays versus Character Pointers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there are significant differences between the two versions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array version, the characters stored 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modified. In the pointer version,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a string literal that shouldn’t be modified.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array version,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array name. In the pointer version,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variable that can point to other strings.</a:t>
            </a:r>
            <a:endParaRPr/>
          </a:p>
        </p:txBody>
      </p:sp>
      <p:sp>
        <p:nvSpPr>
          <p:cNvPr id="331" name="Google Shape;331;p4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Character Arrays versus Character Pointers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declaration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*p;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does not allocate space for a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we can use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string, it must point to an array of characters.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possibility is to make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to a string variable: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str[STR_LEN+1], *p;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= str;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possibility is to make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to a dynamically allocated string.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Character Arrays versus Character Pointers</a:t>
            </a:r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 uninitialized pointer variable as a string is a serious error.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attempt at building the string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*p;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p[0] = 'a';    /*** WRONG 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p[1] = 'b';    /*** WRONG 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p[2] = 'c';    /*** WRONG 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p[3] = '\0';   /*** WRONG ***/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been initialized, this causes undefined behavior.</a:t>
            </a:r>
            <a:endParaRPr/>
          </a:p>
        </p:txBody>
      </p:sp>
      <p:sp>
        <p:nvSpPr>
          <p:cNvPr id="347" name="Google Shape;347;p4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and Writing Strings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a string is easy using either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a string is a bit harder, because the input may be longer than the string variable into which it’s being stored.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read a string in a single step, we can use either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alternative, we can read strings one character at a time.</a:t>
            </a:r>
            <a:endParaRPr/>
          </a:p>
        </p:txBody>
      </p:sp>
      <p:sp>
        <p:nvSpPr>
          <p:cNvPr id="355" name="Google Shape;355;p4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Writing Strings Using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endParaRPr/>
          </a:p>
        </p:txBody>
      </p:sp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conversion specification allows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write a string: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str[] = "Are we having fun yet?";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printf("%s\n", str);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output will be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Are we having fun yet?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writes the characters in a string one by one until it encounters a null character.</a:t>
            </a:r>
            <a:endParaRPr/>
          </a:p>
        </p:txBody>
      </p:sp>
      <p:sp>
        <p:nvSpPr>
          <p:cNvPr id="363" name="Google Shape;363;p4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Writing Strings Using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endParaRPr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print part of a string, use the conversion specification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%.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number of characters to be displayed.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printf("%.6s\n", str);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will print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Are we </a:t>
            </a:r>
            <a:endParaRPr/>
          </a:p>
        </p:txBody>
      </p:sp>
      <p:sp>
        <p:nvSpPr>
          <p:cNvPr id="371" name="Google Shape;371;p5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Writing Strings Using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endParaRPr/>
          </a:p>
        </p:txBody>
      </p:sp>
      <p:sp>
        <p:nvSpPr>
          <p:cNvPr id="378" name="Google Shape;378;p5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conversion will display a string in a field of size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string has fewer than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characters, it will be right-justified within the field.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force left justification instead, we can put a minus sign in front of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can be used in combination.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conversion specification of the form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causes the first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characters of a string to be displayed in a field of size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79" name="Google Shape;379;p5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Writing Strings Using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endParaRPr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isn’t the only function that can write strings.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 library also provides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puts(str);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writing a string,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writes an additional new-line character.</a:t>
            </a:r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chapter covers both string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literals,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they’re called in the C standard) and string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are arrays of characters in which a special character—the null character—marks the end.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 library provides a collection of functions for working with strings.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Strings Using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</p:txBody>
      </p:sp>
      <p:sp>
        <p:nvSpPr>
          <p:cNvPr id="394" name="Google Shape;394;p5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conversion specification allows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read a string into a character array: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scanf("%s", str);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treated as a pointer, so there’s no need to put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in front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called, it skips white space, then reads characters and stores them 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until it encounters a white-space character.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stores a null character at the end of the string.</a:t>
            </a:r>
            <a:endParaRPr/>
          </a:p>
        </p:txBody>
      </p:sp>
      <p:sp>
        <p:nvSpPr>
          <p:cNvPr id="395" name="Google Shape;395;p5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Strings Using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</p:txBody>
      </p:sp>
      <p:sp>
        <p:nvSpPr>
          <p:cNvPr id="402" name="Google Shape;402;p5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won’t usually read a full line of input.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new-line character will cause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stop reading, but so will a space or tab character.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read an entire line of input, we can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Doesn’t skip white space before starting to read input.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until it finds a new-line character.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Discards the new-line character instead of storing it; the null character takes its place.</a:t>
            </a:r>
            <a:endParaRPr/>
          </a:p>
        </p:txBody>
      </p:sp>
      <p:sp>
        <p:nvSpPr>
          <p:cNvPr id="403" name="Google Shape;403;p5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Strings Using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</p:txBody>
      </p:sp>
      <p:sp>
        <p:nvSpPr>
          <p:cNvPr id="410" name="Google Shape;410;p5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program fragment: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sentence[SENT_LEN+1];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printf("Enter a sentence:\n");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scanf("%s", sentence);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after the prompt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Enter a sentence: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user enters the line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C,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store the string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sentence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11" name="Google Shape;411;p5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Strings Using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</p:txBody>
      </p:sp>
      <p:sp>
        <p:nvSpPr>
          <p:cNvPr id="418" name="Google Shape;418;p5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replace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gets(sentence);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user enters the same input as before,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store the string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question."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sentence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19" name="Google Shape;419;p5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Strings Using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</p:txBody>
      </p:sp>
      <p:sp>
        <p:nvSpPr>
          <p:cNvPr id="426" name="Google Shape;426;p5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they read characters into an array,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no way to detect when it’s full.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Consequently, they may store characters past the end of the array, causing undefined behavior.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made safer by using the conversion specification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instead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integer indicating the maximum number of characters to be stored.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inherently unsafe;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much better alternative. </a:t>
            </a:r>
            <a:endParaRPr/>
          </a:p>
        </p:txBody>
      </p:sp>
      <p:sp>
        <p:nvSpPr>
          <p:cNvPr id="427" name="Google Shape;427;p5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Strings Character by Character</a:t>
            </a:r>
            <a:endParaRPr/>
          </a:p>
        </p:txBody>
      </p:sp>
      <p:sp>
        <p:nvSpPr>
          <p:cNvPr id="434" name="Google Shape;434;p58"/>
          <p:cNvSpPr txBox="1"/>
          <p:nvPr>
            <p:ph idx="1" type="body"/>
          </p:nvPr>
        </p:nvSpPr>
        <p:spPr>
          <a:xfrm>
            <a:off x="685800" y="1524000"/>
            <a:ext cx="784542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often write their own input functions.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to consider: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the function skip white space before beginning to store the string?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character causes the function to stop reading: a new-line character, any white-space character, or some other character? Is this character stored in the string or discarded?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should the function do if the input string is too long to store: discard the extra characters or leave them for the next input operation?</a:t>
            </a:r>
            <a:endParaRPr/>
          </a:p>
        </p:txBody>
      </p:sp>
      <p:sp>
        <p:nvSpPr>
          <p:cNvPr id="435" name="Google Shape;435;p5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Strings Character by Character</a:t>
            </a:r>
            <a:endParaRPr/>
          </a:p>
        </p:txBody>
      </p:sp>
      <p:sp>
        <p:nvSpPr>
          <p:cNvPr id="442" name="Google Shape;442;p5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need a function that (1) doesn’t skip white-space characters, (2) stops reading at the first new-line character (which isn’t stored in the string), and (3) discards extra characters.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prototype for the function: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read_line(char str[], int n);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 line contains more than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characters,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read_line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discard the additional characters.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read_line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return the number of characters it stores in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43" name="Google Shape;443;p5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Strings Character by Character</a:t>
            </a:r>
            <a:endParaRPr/>
          </a:p>
        </p:txBody>
      </p:sp>
      <p:sp>
        <p:nvSpPr>
          <p:cNvPr id="450" name="Google Shape;450;p6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read_line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consists primarily of a loop that calls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getchar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read a character and then stores the character in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provided that there’s room left: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read_line(char str[], int 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int ch, i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while ((ch = getchar()) != '\n')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if (i &lt; 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str[i++] = ch;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str[i] = '\0';   /* terminates string 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i;        /* number of characters stored 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rather than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because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getchar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value.</a:t>
            </a:r>
            <a:endParaRPr/>
          </a:p>
        </p:txBody>
      </p:sp>
      <p:sp>
        <p:nvSpPr>
          <p:cNvPr id="451" name="Google Shape;451;p6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Reading Strings Character by Character</a:t>
            </a:r>
            <a:endParaRPr/>
          </a:p>
        </p:txBody>
      </p:sp>
      <p:sp>
        <p:nvSpPr>
          <p:cNvPr id="458" name="Google Shape;458;p6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returning,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read_line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puts a null character at the end of the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functions such as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automatically put a null character at the end of an input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we’re writing our own input function, we must take on that responsibility.</a:t>
            </a:r>
            <a:endParaRPr/>
          </a:p>
        </p:txBody>
      </p:sp>
      <p:sp>
        <p:nvSpPr>
          <p:cNvPr id="459" name="Google Shape;459;p6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Accessing the Characters in a String</a:t>
            </a:r>
            <a:endParaRPr/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strings are stored as arrays, we can use subscripting to access the characters in a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process every character in a string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can set up a loop that increments a counter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selects characters via the expression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s[i]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67" name="Google Shape;467;p6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String Literals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sequence of characters enclosed within double quotes: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"When you come to a fork in the road, take it."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literals may contain escape sequences.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escapes often appear in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format strings.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each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 in the string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"Candy\nIs dandy\nBut liquor\nIs quicker.\n  --Ogden Nash\n"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causes the cursor to advance to the next line: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Candy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Is dandy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But liquor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Is quicker.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--Ogden Nash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Accessing the Characters in a String</a:t>
            </a:r>
            <a:endParaRPr/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that counts the number of spaces in a string: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count_spaces(const char s[])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int count = 0, i;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for (i = 0; s[i] != '\0'; i++)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if (s[i] == ' ')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count++;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count;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475" name="Google Shape;475;p6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Accessing the Characters in a String</a:t>
            </a:r>
            <a:endParaRPr/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version that uses pointer arithmetic instead of array subscripting 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count_spaces(const char *s)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int count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for (; *s != '\0'; s++)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if (*s == ' ')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count++;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count;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483" name="Google Shape;483;p6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Accessing the Characters in a String</a:t>
            </a:r>
            <a:endParaRPr/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raised by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count_spaces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better to use array operations or pointer operations to access the characters in a string?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can use either or both. Traditionally, C programmers lean toward using pointer operations.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a string parameter be declared as an array or as a pointer?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There’s no difference between the two.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form of the parameter (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s[]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affect what can be supplied as an argument?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No.</a:t>
            </a:r>
            <a:endParaRPr/>
          </a:p>
        </p:txBody>
      </p:sp>
      <p:sp>
        <p:nvSpPr>
          <p:cNvPr id="491" name="Google Shape;491;p6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6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Using the C String Library</a:t>
            </a:r>
            <a:endParaRPr/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programming languages provide operators that can copy strings, compare strings, concatenate strings, select substrings, and the like.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C’s operators, in contrast, are essentially useless for working with strings.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are treated as arrays in C, so they’re restricted in the same ways as arrays.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particular, they can’t be copied or compared using operators.</a:t>
            </a:r>
            <a:endParaRPr/>
          </a:p>
        </p:txBody>
      </p:sp>
      <p:sp>
        <p:nvSpPr>
          <p:cNvPr id="499" name="Google Shape;499;p6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Using the C String Library</a:t>
            </a:r>
            <a:endParaRPr/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attempts to copy or compare strings will fail.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Copying a string into a character array using 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is not possible: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str1[10], str2[10];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str1 = "abc";  /*** WRONG 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str2 = str1;   /*** WRONG ***/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an array name as the left operand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illegal.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Initializing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character array using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legal, though: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str1[10] = "abc";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 this context,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the assignment operator.</a:t>
            </a:r>
            <a:endParaRPr/>
          </a:p>
        </p:txBody>
      </p:sp>
      <p:sp>
        <p:nvSpPr>
          <p:cNvPr id="507" name="Google Shape;507;p6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Using the C String Library</a:t>
            </a:r>
            <a:endParaRPr/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Attempting to compare strings using a relational or equality operator is legal but won’t produce the desired result: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(str1 == str2) …   /*** WRONG ***/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statement compares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different addresses, the expression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have the value 0.</a:t>
            </a:r>
            <a:endParaRPr/>
          </a:p>
        </p:txBody>
      </p:sp>
      <p:sp>
        <p:nvSpPr>
          <p:cNvPr id="515" name="Google Shape;515;p6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6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Using the C String Library</a:t>
            </a:r>
            <a:endParaRPr/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 library provides a rich set of functions for performing operations on strings.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that need string operations should contain the following line: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&lt;string.h&gt;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subsequent examples, assume that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character arrays used as strings.</a:t>
            </a:r>
            <a:endParaRPr/>
          </a:p>
        </p:txBody>
      </p:sp>
      <p:sp>
        <p:nvSpPr>
          <p:cNvPr id="523" name="Google Shape;523;p6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Copy) Function</a:t>
            </a:r>
            <a:endParaRPr/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for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*strcpy(char *s1, const char *s2);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copies the string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the string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precise, we should say “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copies the string pointed to by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the array pointed to by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pointer to the destination string).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7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Copy) Function</a:t>
            </a:r>
            <a:endParaRPr/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call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stores the string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"abcd"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strcpy(str2, "abcd");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/* str2 now contains "abcd"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call that copies the contents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strcpy(str1, str2);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/* str1 now contains "abcd" */</a:t>
            </a:r>
            <a:endParaRPr/>
          </a:p>
        </p:txBody>
      </p:sp>
      <p:sp>
        <p:nvSpPr>
          <p:cNvPr id="539" name="Google Shape;539;p7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Copy) Function</a:t>
            </a:r>
            <a:endParaRPr/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call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strcpy(str1,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no way to check that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string will fit in the array pointed to by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doesn’t, undefined behavior occurs.</a:t>
            </a:r>
            <a:endParaRPr/>
          </a:p>
        </p:txBody>
      </p:sp>
      <p:sp>
        <p:nvSpPr>
          <p:cNvPr id="547" name="Google Shape;547;p7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Continuing a String Literal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backslash character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be used to continue a string literal from one line to the next: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printf("When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come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road,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it.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--Yogi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Berra");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 can be used to join two or more lines of a program into a single line.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Copy) Function</a:t>
            </a:r>
            <a:endParaRPr/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is a safer, albeit slower, way to copy a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third argument that limits the number of characters that will be copied.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call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copies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strncpy(str1, str2, sizeof(str1));</a:t>
            </a:r>
            <a:endParaRPr/>
          </a:p>
        </p:txBody>
      </p:sp>
      <p:sp>
        <p:nvSpPr>
          <p:cNvPr id="555" name="Google Shape;555;p7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Copy) Function</a:t>
            </a:r>
            <a:endParaRPr/>
          </a:p>
        </p:txBody>
      </p:sp>
      <p:sp>
        <p:nvSpPr>
          <p:cNvPr id="562" name="Google Shape;562;p7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leave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a terminating null character if the length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greater than or equal to the size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safer way to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strncpy(str1, str2, sizeof(str1) - 1);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str1[sizeof(str1)-1] = '\0';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statement guarantees that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always null-terminated.</a:t>
            </a:r>
            <a:endParaRPr/>
          </a:p>
        </p:txBody>
      </p:sp>
      <p:sp>
        <p:nvSpPr>
          <p:cNvPr id="563" name="Google Shape;563;p7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Length) Function</a:t>
            </a:r>
            <a:endParaRPr/>
          </a:p>
        </p:txBody>
      </p:sp>
      <p:sp>
        <p:nvSpPr>
          <p:cNvPr id="570" name="Google Shape;570;p7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for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size_t strlen(const char *s);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 that represents one of C’s unsigned integer types.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7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Length) Function</a:t>
            </a:r>
            <a:endParaRPr/>
          </a:p>
        </p:txBody>
      </p:sp>
      <p:sp>
        <p:nvSpPr>
          <p:cNvPr id="578" name="Google Shape;578;p7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the length of a string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not including the null character.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len;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len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strlen("abc");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len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strlen("");  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strcpy(str1,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len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strlen(str1);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</p:txBody>
      </p:sp>
      <p:sp>
        <p:nvSpPr>
          <p:cNvPr id="579" name="Google Shape;579;p7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7"/>
          <p:cNvSpPr txBox="1"/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Concatenation) Function</a:t>
            </a:r>
            <a:endParaRPr/>
          </a:p>
        </p:txBody>
      </p:sp>
      <p:sp>
        <p:nvSpPr>
          <p:cNvPr id="586" name="Google Shape;586;p77"/>
          <p:cNvSpPr txBox="1"/>
          <p:nvPr>
            <p:ph idx="1" type="body"/>
          </p:nvPr>
        </p:nvSpPr>
        <p:spPr>
          <a:xfrm>
            <a:off x="685800" y="1524000"/>
            <a:ext cx="79375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for 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*strcat(char *s1, const char *s2);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appends the contents of the string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end of the string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returns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pointer to the resulting string).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strcpy(str1, "abc");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strcat(str1, "def");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/* str1 now contains "abcdef" 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strcpy(str1, "abc");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strcpy(str2, "def");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strcat(str1, str2);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/* str1 now contains "abcdef" */ </a:t>
            </a:r>
            <a:endParaRPr/>
          </a:p>
        </p:txBody>
      </p:sp>
      <p:sp>
        <p:nvSpPr>
          <p:cNvPr id="587" name="Google Shape;587;p7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8"/>
          <p:cNvSpPr txBox="1"/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Concatenation) Function</a:t>
            </a:r>
            <a:endParaRPr/>
          </a:p>
        </p:txBody>
      </p:sp>
      <p:sp>
        <p:nvSpPr>
          <p:cNvPr id="594" name="Google Shape;594;p7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with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value returned by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normally discarded.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example shows how the return value might be used: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strcpy(str1, "abc");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strcpy(str2, "def");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strcat(str1, strcat(str2, "ghi"));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/* str1 now contains "abcdefghi";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str2 contains "defghi" */</a:t>
            </a:r>
            <a:endParaRPr/>
          </a:p>
        </p:txBody>
      </p:sp>
      <p:sp>
        <p:nvSpPr>
          <p:cNvPr id="595" name="Google Shape;595;p7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/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Concatenation) Function</a:t>
            </a:r>
            <a:endParaRPr/>
          </a:p>
        </p:txBody>
      </p:sp>
      <p:sp>
        <p:nvSpPr>
          <p:cNvPr id="602" name="Google Shape;602;p7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strcat(str1,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causes undefined behavior if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 isn’t long enough to accommodate the characters from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str1[6] = "abc";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strcat(str1, "def");   /*** WRONG ***/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limited to six characters, causing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write past the end of the array.</a:t>
            </a:r>
            <a:endParaRPr/>
          </a:p>
        </p:txBody>
      </p:sp>
      <p:sp>
        <p:nvSpPr>
          <p:cNvPr id="603" name="Google Shape;603;p7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0"/>
          <p:cNvSpPr txBox="1"/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Concatenation) Function</a:t>
            </a:r>
            <a:endParaRPr/>
          </a:p>
        </p:txBody>
      </p:sp>
      <p:sp>
        <p:nvSpPr>
          <p:cNvPr id="610" name="Google Shape;610;p8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strncat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is a safer but slower version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has a third argument that limits the number of characters it will copy.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call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strncat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strncat(str1,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str2,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sizeof(str1)</a:t>
            </a:r>
            <a:r>
              <a:rPr b="0" i="0" lang="en-US" sz="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strlen(str1)</a:t>
            </a:r>
            <a:r>
              <a:rPr b="0" i="0" lang="en-US" sz="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strncat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terminate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null character, which isn’t included in the third argument.</a:t>
            </a:r>
            <a:endParaRPr/>
          </a:p>
        </p:txBody>
      </p:sp>
      <p:sp>
        <p:nvSpPr>
          <p:cNvPr id="611" name="Google Shape;611;p8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8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Comparison) Function</a:t>
            </a:r>
            <a:endParaRPr/>
          </a:p>
        </p:txBody>
      </p:sp>
      <p:sp>
        <p:nvSpPr>
          <p:cNvPr id="618" name="Google Shape;618;p8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for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strcmp(const char *s1, const char *s2);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compares the strings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returning a value less than, equal to, or greater than 0, depending on whether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less than, equal to, or greater than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19" name="Google Shape;619;p8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8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Comparison) Function</a:t>
            </a:r>
            <a:endParaRPr/>
          </a:p>
        </p:txBody>
      </p:sp>
      <p:sp>
        <p:nvSpPr>
          <p:cNvPr id="626" name="Google Shape;626;p8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whether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less than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(strcmp(str1,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str2)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0)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str2?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whether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less than or equal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(strcmp(str1,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str2)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0)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str2?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choosing the proper operator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we can test any possible relationship between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8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8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Continuing a String Literal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There’s a better way to deal with long string literals.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two or more string literals are adjacent, the compiler will join them into a single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rule allows us to split a string literal over two or more lines: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printf("When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come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road,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it.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"--Yogi Berra");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Comparison) Function</a:t>
            </a:r>
            <a:endParaRPr/>
          </a:p>
        </p:txBody>
      </p:sp>
      <p:sp>
        <p:nvSpPr>
          <p:cNvPr id="634" name="Google Shape;634;p8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considers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less than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either one of the following conditions is satisfied: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characters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match, but the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+1)st character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less than the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+1)st character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characters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shorter than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8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(String Comparison) Function</a:t>
            </a:r>
            <a:endParaRPr/>
          </a:p>
        </p:txBody>
      </p:sp>
      <p:sp>
        <p:nvSpPr>
          <p:cNvPr id="642" name="Google Shape;642;p8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it compares two strings,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looks at the numerical codes for the characters in the strings.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knowledge of the underlying character set is helpful to predict what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do.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properties of ASCII: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A–Z, a–z, and 0–9 have consecutive codes.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upper-case letters are less than all lower-case letters.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Digits are less than letters.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Spaces are less than all printing characters.</a:t>
            </a:r>
            <a:endParaRPr/>
          </a:p>
        </p:txBody>
      </p:sp>
      <p:sp>
        <p:nvSpPr>
          <p:cNvPr id="643" name="Google Shape;643;p8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Printing a One-Month Reminder List</a:t>
            </a:r>
            <a:endParaRPr/>
          </a:p>
        </p:txBody>
      </p:sp>
      <p:sp>
        <p:nvSpPr>
          <p:cNvPr id="650" name="Google Shape;650;p8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remind.c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 prints a one-month list of daily reminders.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will enter a series of reminders, with each prefixed by a day of the month.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user enters 0 instead of a valid day, the program will print a list of all reminders entered, sorted by day.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slide shows a session with the program.</a:t>
            </a:r>
            <a:endParaRPr/>
          </a:p>
        </p:txBody>
      </p:sp>
      <p:sp>
        <p:nvSpPr>
          <p:cNvPr id="651" name="Google Shape;651;p8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8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Printing a One-Month Reminder List</a:t>
            </a:r>
            <a:endParaRPr/>
          </a:p>
        </p:txBody>
      </p:sp>
      <p:sp>
        <p:nvSpPr>
          <p:cNvPr id="658" name="Google Shape;658;p86"/>
          <p:cNvSpPr txBox="1"/>
          <p:nvPr>
            <p:ph idx="1" type="body"/>
          </p:nvPr>
        </p:nvSpPr>
        <p:spPr>
          <a:xfrm>
            <a:off x="457200" y="1524000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day and reminder: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 Susan's birthday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day and reminder: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6:00 - Dinner with Marge and Russ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day and reminder: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26 Movie - "Chinatown"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day and reminder: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10:30 - Dental appointment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day and reminder: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Movie - "Dazed and Confused"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day and reminder: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Saturday class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day and reminder: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Saturday class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day and reminder: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Reminder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5 Saturday class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5 6:00 - Dinner with Marge and Russ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7 10:30 - Dental appointment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12 Saturday class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12 Movie - "Dazed and Confused“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24 Susan's birthday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26 Movie - "Chinatown"</a:t>
            </a:r>
            <a:endParaRPr/>
          </a:p>
        </p:txBody>
      </p:sp>
      <p:sp>
        <p:nvSpPr>
          <p:cNvPr id="659" name="Google Shape;659;p8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8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Printing a One-Month Reminder List</a:t>
            </a:r>
            <a:endParaRPr/>
          </a:p>
        </p:txBody>
      </p:sp>
      <p:sp>
        <p:nvSpPr>
          <p:cNvPr id="666" name="Google Shape;666;p8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strategy: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series of day-and-reminder combinations.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them in order (sorted by day).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used to read the days.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read_line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used to read the reminders.</a:t>
            </a:r>
            <a:endParaRPr/>
          </a:p>
        </p:txBody>
      </p:sp>
      <p:sp>
        <p:nvSpPr>
          <p:cNvPr id="667" name="Google Shape;667;p8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8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Printing a One-Month Reminder List</a:t>
            </a:r>
            <a:endParaRPr/>
          </a:p>
        </p:txBody>
      </p:sp>
      <p:sp>
        <p:nvSpPr>
          <p:cNvPr id="674" name="Google Shape;674;p8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strings will be stored in a two-dimensional array of characters.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row of the array contains one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taken after the program reads a day and its associated reminder: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the array to determine where the day belongs, using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do comparisons.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move all strings below that point down one position.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the day into the array and call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append the reminder to the day.</a:t>
            </a:r>
            <a:endParaRPr/>
          </a:p>
        </p:txBody>
      </p:sp>
      <p:sp>
        <p:nvSpPr>
          <p:cNvPr id="675" name="Google Shape;675;p8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8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Printing a One-Month Reminder List</a:t>
            </a:r>
            <a:endParaRPr/>
          </a:p>
        </p:txBody>
      </p:sp>
      <p:sp>
        <p:nvSpPr>
          <p:cNvPr id="682" name="Google Shape;682;p8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complication: how to right-justify the days in a two-character field.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solution: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read the day into an integer variable, than call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convert the day back into string form.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similar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except that it writes output into a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sprintf(day_str, "%2d", day);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writes the value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day_str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83" name="Google Shape;683;p8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8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Printing a One-Month Reminder List</a:t>
            </a:r>
            <a:endParaRPr/>
          </a:p>
        </p:txBody>
      </p:sp>
      <p:sp>
        <p:nvSpPr>
          <p:cNvPr id="690" name="Google Shape;690;p9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call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ensures that the user doesn’t enter more than two digits: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scanf("%2d", &amp;day);</a:t>
            </a:r>
            <a:endParaRPr/>
          </a:p>
        </p:txBody>
      </p:sp>
      <p:sp>
        <p:nvSpPr>
          <p:cNvPr id="691" name="Google Shape;691;p9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9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1"/>
          <p:cNvSpPr txBox="1"/>
          <p:nvPr>
            <p:ph idx="1" type="body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remind.c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Prints a one-month reminder list */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MAX_REMIND 50   /* maximum number of reminders */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MSG_LEN 60      /* max length of reminder message */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read_line(char str[], int n);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reminders[MAX_REMIND][MSG_LEN+3];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day_str[3], msg_str[MSG_LEN+1];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day, i, j, num_remind = 0;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(;;)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(num_remind == MAX_REMIND)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printf("-- No space left --\n");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break;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698" name="Google Shape;698;p9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2"/>
          <p:cNvSpPr txBox="1"/>
          <p:nvPr>
            <p:ph idx="1" type="body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printf("Enter day and reminder: ");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scanf("%2d", &amp;day);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(day == 0)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break;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sprintf(day_str, "%2d", day);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read_line(msg_str, MSG_LEN);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num_remind; i++)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(strcmp(day_str, reminders[i]) &lt; 0)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(j = num_remind; j &gt; i; j--)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strcpy(reminders[j], reminders[j-1]);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strcpy(reminders[i], day_str);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strcat(reminders[i], msg_str);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num_remind++;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printf("\nDay Reminder\n");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num_remind; i++)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 %s\n", reminders[i]);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05" name="Google Shape;705;p9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9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String Literals Are Stored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C compiler encounters a string literal of length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program, it sets aside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 bytes of memory for the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memory will contain the characters in the string, plus one extra character—the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—to mark the end of the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null character is a byte whose bits are all zero, so it’s represented by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escape sequence.</a:t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3"/>
          <p:cNvSpPr txBox="1"/>
          <p:nvPr>
            <p:ph idx="1" type="body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read_line(char str[], int n)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ch, i = 0;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((ch = getchar()) != '\n')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 &lt; n)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str[i++] = ch;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str[i] = '\0';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i;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12" name="Google Shape;712;p9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9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String Idioms</a:t>
            </a:r>
            <a:endParaRPr/>
          </a:p>
        </p:txBody>
      </p:sp>
      <p:sp>
        <p:nvSpPr>
          <p:cNvPr id="719" name="Google Shape;719;p9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that manipulate strings are a rich source of idioms.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explore some of the most famous idioms by using them to write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functions.</a:t>
            </a:r>
            <a:endParaRPr/>
          </a:p>
        </p:txBody>
      </p:sp>
      <p:sp>
        <p:nvSpPr>
          <p:cNvPr id="720" name="Google Shape;720;p9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9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Searching for the End of a String</a:t>
            </a:r>
            <a:endParaRPr/>
          </a:p>
        </p:txBody>
      </p:sp>
      <p:sp>
        <p:nvSpPr>
          <p:cNvPr id="727" name="Google Shape;727;p9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version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searches for the end of a string, using a variable to keep track of the string’s length: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size_t strlen(const char *s)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size_t 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for (n = 0; *s != '\0'; s++)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728" name="Google Shape;728;p9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9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Searching for the End of a String</a:t>
            </a:r>
            <a:endParaRPr/>
          </a:p>
        </p:txBody>
      </p:sp>
      <p:sp>
        <p:nvSpPr>
          <p:cNvPr id="735" name="Google Shape;735;p9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condense the function, we can move the initialization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its declaration: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size_t strlen(const char *s)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size_t n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for (; *s != '\0'; s++)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736" name="Google Shape;736;p9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9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Searching for the End of a String</a:t>
            </a:r>
            <a:endParaRPr/>
          </a:p>
        </p:txBody>
      </p:sp>
      <p:sp>
        <p:nvSpPr>
          <p:cNvPr id="743" name="Google Shape;743;p9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condition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same as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in turn is the same as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version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uses these observations: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size_t strlen(const char *s)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size_t n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for (; *s; s++)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744" name="Google Shape;744;p9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9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Searching for the End of a String</a:t>
            </a:r>
            <a:endParaRPr/>
          </a:p>
        </p:txBody>
      </p:sp>
      <p:sp>
        <p:nvSpPr>
          <p:cNvPr id="751" name="Google Shape;751;p9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version increments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tests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same expression: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size_t strlen(const char *s)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size_t n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for (; *s++;)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 </a:t>
            </a:r>
            <a:endParaRPr/>
          </a:p>
        </p:txBody>
      </p:sp>
      <p:sp>
        <p:nvSpPr>
          <p:cNvPr id="752" name="Google Shape;752;p9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9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Searching for the End of a String</a:t>
            </a:r>
            <a:endParaRPr/>
          </a:p>
        </p:txBody>
      </p:sp>
      <p:sp>
        <p:nvSpPr>
          <p:cNvPr id="759" name="Google Shape;759;p9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Replacing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with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gives the following version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size_t strlen(const char *s)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size_t n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while (*s++)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760" name="Google Shape;760;p9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9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Searching for the End of a String</a:t>
            </a:r>
            <a:endParaRPr/>
          </a:p>
        </p:txBody>
      </p:sp>
      <p:sp>
        <p:nvSpPr>
          <p:cNvPr id="767" name="Google Shape;767;p10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we’ve condensed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quite a bit, it’s likely that we haven’t increased its speed.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version that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run faster, at least with some compilers: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size_t strlen(const char *s)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const char *p = s;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while (*s)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s - p;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768" name="Google Shape;768;p10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0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Searching for the End of a String</a:t>
            </a:r>
            <a:endParaRPr/>
          </a:p>
        </p:txBody>
      </p:sp>
      <p:sp>
        <p:nvSpPr>
          <p:cNvPr id="775" name="Google Shape;775;p10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Idioms for “search for the null character at the end of a string”: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(*s)     while (*s++)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s++;           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version leaves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pointing to the null character.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version is more concise, but leaves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pointing just past the null character.</a:t>
            </a:r>
            <a:endParaRPr/>
          </a:p>
        </p:txBody>
      </p:sp>
      <p:sp>
        <p:nvSpPr>
          <p:cNvPr id="776" name="Google Shape;776;p10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0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Copying a String</a:t>
            </a:r>
            <a:endParaRPr/>
          </a:p>
        </p:txBody>
      </p:sp>
      <p:sp>
        <p:nvSpPr>
          <p:cNvPr id="783" name="Google Shape;783;p10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Copying a string is another common operation.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introduce C’s “string copy” idiom, we’ll develop two versions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version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(next slide) uses a two-step algorithm: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Locate the null character at the end of the string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make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to it.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characters one by one from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where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pointing.</a:t>
            </a:r>
            <a:endParaRPr/>
          </a:p>
        </p:txBody>
      </p:sp>
      <p:sp>
        <p:nvSpPr>
          <p:cNvPr id="784" name="Google Shape;784;p10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0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String Literals Are Stored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 literal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stored as an array of four characters: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stored as a single null character: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262" y="2484437"/>
            <a:ext cx="2306637" cy="71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076700"/>
            <a:ext cx="6604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0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Copying a String</a:t>
            </a:r>
            <a:endParaRPr/>
          </a:p>
        </p:txBody>
      </p:sp>
      <p:sp>
        <p:nvSpPr>
          <p:cNvPr id="791" name="Google Shape;791;p10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*strcat(char *s1, const char *s2)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char *p = s1;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while (*p != '\0')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while (*s2 != '\0')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*p = *s2;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s2++;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*p = '\0';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s1;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792" name="Google Shape;792;p10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0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Copying a String</a:t>
            </a:r>
            <a:endParaRPr/>
          </a:p>
        </p:txBody>
      </p:sp>
      <p:sp>
        <p:nvSpPr>
          <p:cNvPr id="799" name="Google Shape;799;p10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initially points to the first character in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string: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10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0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2" name="Google Shape;802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595562"/>
            <a:ext cx="5022850" cy="167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Copying a String</a:t>
            </a:r>
            <a:endParaRPr/>
          </a:p>
        </p:txBody>
      </p:sp>
      <p:sp>
        <p:nvSpPr>
          <p:cNvPr id="808" name="Google Shape;808;p10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locates the null character at the end of 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makes 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to it: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10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0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0" y="2576512"/>
            <a:ext cx="4249737" cy="169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Copying a String</a:t>
            </a:r>
            <a:endParaRPr/>
          </a:p>
        </p:txBody>
      </p:sp>
      <p:sp>
        <p:nvSpPr>
          <p:cNvPr id="817" name="Google Shape;817;p10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repeatedly copies one character from where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where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points, then increments both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originally points to the string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"def"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strings after the first loop iteration:</a:t>
            </a:r>
            <a:endParaRPr/>
          </a:p>
        </p:txBody>
      </p:sp>
      <p:sp>
        <p:nvSpPr>
          <p:cNvPr id="818" name="Google Shape;818;p10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0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0" name="Google Shape;820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0" y="4454525"/>
            <a:ext cx="6664325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Copying a String</a:t>
            </a:r>
            <a:endParaRPr/>
          </a:p>
        </p:txBody>
      </p:sp>
      <p:sp>
        <p:nvSpPr>
          <p:cNvPr id="826" name="Google Shape;826;p10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loop terminates when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the null character: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putting a null character where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pointing,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returns.</a:t>
            </a:r>
            <a:endParaRPr/>
          </a:p>
        </p:txBody>
      </p:sp>
      <p:sp>
        <p:nvSpPr>
          <p:cNvPr id="827" name="Google Shape;827;p10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0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2582862"/>
            <a:ext cx="6688137" cy="168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Copying a String</a:t>
            </a:r>
            <a:endParaRPr/>
          </a:p>
        </p:txBody>
      </p:sp>
      <p:sp>
        <p:nvSpPr>
          <p:cNvPr id="835" name="Google Shape;835;p10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Condensed version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*strcat(char *s1, const char *s2)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char *p = s1;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while (*p)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while (*p++ = *s2++)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s1;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836" name="Google Shape;836;p10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0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0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Copying a String</a:t>
            </a:r>
            <a:endParaRPr/>
          </a:p>
        </p:txBody>
      </p:sp>
      <p:sp>
        <p:nvSpPr>
          <p:cNvPr id="843" name="Google Shape;843;p109"/>
          <p:cNvSpPr txBox="1"/>
          <p:nvPr>
            <p:ph idx="1" type="body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heart of the streamlined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is the “string copy” idiom: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(*p++ = *s2++)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Ignoring the two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operators, the expression inside the parentheses is an assignment: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*p = *s2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assignment,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incremented.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Repeatedly evaluating this expression copies characters from where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where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points.</a:t>
            </a:r>
            <a:endParaRPr/>
          </a:p>
        </p:txBody>
      </p:sp>
      <p:sp>
        <p:nvSpPr>
          <p:cNvPr id="844" name="Google Shape;844;p10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0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1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Copying a String</a:t>
            </a:r>
            <a:endParaRPr/>
          </a:p>
        </p:txBody>
      </p:sp>
      <p:sp>
        <p:nvSpPr>
          <p:cNvPr id="851" name="Google Shape;851;p11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what causes the loop to terminate?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tests the character that was copied by the assignment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characters except the null character test true.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loop terminates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assignment, so the null character will be copied.</a:t>
            </a:r>
            <a:endParaRPr/>
          </a:p>
        </p:txBody>
      </p:sp>
      <p:sp>
        <p:nvSpPr>
          <p:cNvPr id="852" name="Google Shape;852;p11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1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1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Arrays of Strings</a:t>
            </a:r>
            <a:endParaRPr/>
          </a:p>
        </p:txBody>
      </p:sp>
      <p:sp>
        <p:nvSpPr>
          <p:cNvPr id="859" name="Google Shape;859;p11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more than one way to store an array of strings.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option is to use a two-dimensional array of characters, with one string per row: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planets[][8]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{"Mercury",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"Venus",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"Earth",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"Mars",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"Jupiter",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"Saturn",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"Uranus",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"Neptune",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"Pluto"};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rows in the array can be omitted, but we must specify the number of columns.</a:t>
            </a:r>
            <a:endParaRPr/>
          </a:p>
        </p:txBody>
      </p:sp>
      <p:sp>
        <p:nvSpPr>
          <p:cNvPr id="860" name="Google Shape;860;p11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1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Arrays of Strings</a:t>
            </a:r>
            <a:endParaRPr/>
          </a:p>
        </p:txBody>
      </p:sp>
      <p:sp>
        <p:nvSpPr>
          <p:cNvPr id="867" name="Google Shape;867;p11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Unfortunately,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 contains a fair bit of wasted space (extra null characters):</a:t>
            </a:r>
            <a:endParaRPr/>
          </a:p>
        </p:txBody>
      </p:sp>
      <p:sp>
        <p:nvSpPr>
          <p:cNvPr id="868" name="Google Shape;868;p11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1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962" y="2547937"/>
            <a:ext cx="3297237" cy="367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String Literals Are Stored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 string literal is stored as an array, the compiler treats it as a pointer of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expect a value of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their first argument.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call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passes the address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pointer to where the letter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stored in memory):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printf("abc");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Arrays of Strings</a:t>
            </a:r>
            <a:endParaRPr/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collections of strings will have a mixture of long strings and short strings.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need is a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ragged array,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 rows can have different lengths.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simulate a ragged array in C by creating an array whose elements are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strings: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*planets[]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{"Mercury",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"Venus",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"Earth",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"Mars",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"Jupiter",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"Saturn",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"Uranus",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"Neptune",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"Pluto"};</a:t>
            </a:r>
            <a:endParaRPr/>
          </a:p>
        </p:txBody>
      </p:sp>
      <p:sp>
        <p:nvSpPr>
          <p:cNvPr id="877" name="Google Shape;877;p11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1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Arrays of Strings</a:t>
            </a:r>
            <a:endParaRPr/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small change has a dramatic effect on how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stored:</a:t>
            </a:r>
            <a:endParaRPr/>
          </a:p>
        </p:txBody>
      </p:sp>
      <p:sp>
        <p:nvSpPr>
          <p:cNvPr id="885" name="Google Shape;885;p11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1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7" name="Google Shape;887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00" y="2530475"/>
            <a:ext cx="3479800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Arrays of Strings</a:t>
            </a:r>
            <a:endParaRPr/>
          </a:p>
        </p:txBody>
      </p:sp>
      <p:sp>
        <p:nvSpPr>
          <p:cNvPr id="893" name="Google Shape;893;p11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one of the planet names, all we need do is subscript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a character in a planet name is done in the same way as accessing an element of a two-dimensional array.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loop that searches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 for strings beginning with the letter M: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 = 0; i &lt; 9; i++)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if (planets[i][0] == 'M')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printf("%s begins with M\n", planets[i]);</a:t>
            </a:r>
            <a:endParaRPr/>
          </a:p>
        </p:txBody>
      </p:sp>
      <p:sp>
        <p:nvSpPr>
          <p:cNvPr id="894" name="Google Shape;894;p11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1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Command-Line Arguments</a:t>
            </a:r>
            <a:endParaRPr/>
          </a:p>
        </p:txBody>
      </p:sp>
      <p:sp>
        <p:nvSpPr>
          <p:cNvPr id="901" name="Google Shape;901;p11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run a program, we’ll often need to supply it with information.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may include a file name or a switch that modifies the program’s behavior.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the UNIX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ls –l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ls -l remind.c</a:t>
            </a:r>
            <a:endParaRPr/>
          </a:p>
        </p:txBody>
      </p:sp>
      <p:sp>
        <p:nvSpPr>
          <p:cNvPr id="902" name="Google Shape;902;p11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1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Command-Line Arguments</a:t>
            </a:r>
            <a:endParaRPr/>
          </a:p>
        </p:txBody>
      </p:sp>
      <p:sp>
        <p:nvSpPr>
          <p:cNvPr id="909" name="Google Shape;909;p11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Command-line information is available to all programs, not just operating system commands.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obtain access to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command-line arguments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have two parameters: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main(int argc, char *argv[])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Command-line arguments are called </a:t>
            </a:r>
            <a:r>
              <a:rPr b="1" i="1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parameters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C standard.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11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1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Command-Line Arguments</a:t>
            </a:r>
            <a:endParaRPr/>
          </a:p>
        </p:txBody>
      </p:sp>
      <p:sp>
        <p:nvSpPr>
          <p:cNvPr id="917" name="Google Shape;917;p11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(“argument count”) is the number of command-line arguments.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(“argument vector”) is an array of pointers to the command-line arguments (stored as strings).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argv[0]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the name of the program, while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argv[1]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argv[argc-1]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to the remaining command-line arguments.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argv[argc]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always a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pointer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—a special pointer that points to nothing.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macro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a null pointer.</a:t>
            </a:r>
            <a:endParaRPr/>
          </a:p>
        </p:txBody>
      </p:sp>
      <p:sp>
        <p:nvSpPr>
          <p:cNvPr id="918" name="Google Shape;918;p11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1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Command-Line Arguments</a:t>
            </a:r>
            <a:endParaRPr/>
          </a:p>
        </p:txBody>
      </p:sp>
      <p:sp>
        <p:nvSpPr>
          <p:cNvPr id="925" name="Google Shape;925;p11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user enters the command line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ls -l remind.c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3,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have the following appearance:</a:t>
            </a:r>
            <a:endParaRPr/>
          </a:p>
        </p:txBody>
      </p:sp>
      <p:sp>
        <p:nvSpPr>
          <p:cNvPr id="926" name="Google Shape;926;p11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1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8" name="Google Shape;928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0" y="3524250"/>
            <a:ext cx="548163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Command-Line Arguments</a:t>
            </a:r>
            <a:endParaRPr/>
          </a:p>
        </p:txBody>
      </p:sp>
      <p:sp>
        <p:nvSpPr>
          <p:cNvPr id="934" name="Google Shape;934;p12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array of pointers, accessing command-line arguments is easy.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a program that expects command-line arguments will set up a loop that examines each argument in turn.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way to write such a loop is to use an integer variable as an index into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 = 1; i &lt; argc; i++)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printf("%s\n", argv[i]);</a:t>
            </a:r>
            <a:endParaRPr/>
          </a:p>
        </p:txBody>
      </p:sp>
      <p:sp>
        <p:nvSpPr>
          <p:cNvPr id="935" name="Google Shape;935;p12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2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Command-Line Arguments</a:t>
            </a:r>
            <a:endParaRPr/>
          </a:p>
        </p:txBody>
      </p:sp>
      <p:sp>
        <p:nvSpPr>
          <p:cNvPr id="942" name="Google Shape;942;p12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technique is to set up a pointer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argv[1]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increment the pointer repeatedly: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**p;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(p = &amp;argv[1]; *p != NULL; p++)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printf("%s\n", *p);</a:t>
            </a:r>
            <a:endParaRPr/>
          </a:p>
        </p:txBody>
      </p:sp>
      <p:sp>
        <p:nvSpPr>
          <p:cNvPr id="943" name="Google Shape;943;p12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2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2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Checking Planet Names</a:t>
            </a:r>
            <a:endParaRPr/>
          </a:p>
        </p:txBody>
      </p:sp>
      <p:sp>
        <p:nvSpPr>
          <p:cNvPr id="950" name="Google Shape;950;p12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planet.c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 illustrates how to access command-line arguments.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is designed to check a series of strings to see which ones are names of planets.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strings are put on the command line: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planet Jupiter venus Earth fred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will indicate whether each string is a planet name and, if it is, display the planet’s number: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Jupiter is planet 5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venus is not a planet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Earth is planet 3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fred is not a planet</a:t>
            </a:r>
            <a:endParaRPr/>
          </a:p>
        </p:txBody>
      </p:sp>
      <p:sp>
        <p:nvSpPr>
          <p:cNvPr id="951" name="Google Shape;951;p12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2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5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6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1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0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9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