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38" r:id="rId99"/>
    <p:sldId id="339" r:id="rId100"/>
    <p:sldId id="340" r:id="rId101"/>
    <p:sldId id="341" r:id="rId102"/>
    <p:sldId id="342" r:id="rId103"/>
    <p:sldId id="343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</p:sldIdLst>
  <p:sldSz cy="6858000" cx="9144000"/>
  <p:notesSz cx="69961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3">
          <p15:clr>
            <a:srgbClr val="000000"/>
          </p15:clr>
        </p15:guide>
        <p15:guide id="2" pos="2203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07" Type="http://schemas.openxmlformats.org/officeDocument/2006/relationships/slide" Target="slides/slide91.xml"/><Relationship Id="rId106" Type="http://schemas.openxmlformats.org/officeDocument/2006/relationships/slide" Target="slides/slide90.xml"/><Relationship Id="rId105" Type="http://schemas.openxmlformats.org/officeDocument/2006/relationships/slide" Target="slides/slide89.xml"/><Relationship Id="rId104" Type="http://schemas.openxmlformats.org/officeDocument/2006/relationships/slide" Target="slides/slide88.xml"/><Relationship Id="rId109" Type="http://schemas.openxmlformats.org/officeDocument/2006/relationships/slide" Target="slides/slide93.xml"/><Relationship Id="rId108" Type="http://schemas.openxmlformats.org/officeDocument/2006/relationships/slide" Target="slides/slide92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103" Type="http://schemas.openxmlformats.org/officeDocument/2006/relationships/slide" Target="slides/slide87.xml"/><Relationship Id="rId102" Type="http://schemas.openxmlformats.org/officeDocument/2006/relationships/slide" Target="slides/slide86.xml"/><Relationship Id="rId101" Type="http://schemas.openxmlformats.org/officeDocument/2006/relationships/slide" Target="slides/slide85.xml"/><Relationship Id="rId100" Type="http://schemas.openxmlformats.org/officeDocument/2006/relationships/slide" Target="slides/slide8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95" Type="http://schemas.openxmlformats.org/officeDocument/2006/relationships/slide" Target="slides/slide79.xml"/><Relationship Id="rId94" Type="http://schemas.openxmlformats.org/officeDocument/2006/relationships/slide" Target="slides/slide78.xml"/><Relationship Id="rId97" Type="http://schemas.openxmlformats.org/officeDocument/2006/relationships/slide" Target="slides/slide81.xml"/><Relationship Id="rId96" Type="http://schemas.openxmlformats.org/officeDocument/2006/relationships/slide" Target="slides/slide80.xml"/><Relationship Id="rId11" Type="http://schemas.openxmlformats.org/officeDocument/2006/relationships/slideMaster" Target="slideMasters/slideMaster8.xml"/><Relationship Id="rId99" Type="http://schemas.openxmlformats.org/officeDocument/2006/relationships/slide" Target="slides/slide83.xml"/><Relationship Id="rId10" Type="http://schemas.openxmlformats.org/officeDocument/2006/relationships/slideMaster" Target="slideMasters/slideMaster7.xml"/><Relationship Id="rId98" Type="http://schemas.openxmlformats.org/officeDocument/2006/relationships/slide" Target="slides/slide82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91" Type="http://schemas.openxmlformats.org/officeDocument/2006/relationships/slide" Target="slides/slide75.xml"/><Relationship Id="rId90" Type="http://schemas.openxmlformats.org/officeDocument/2006/relationships/slide" Target="slides/slide74.xml"/><Relationship Id="rId93" Type="http://schemas.openxmlformats.org/officeDocument/2006/relationships/slide" Target="slides/slide77.xml"/><Relationship Id="rId92" Type="http://schemas.openxmlformats.org/officeDocument/2006/relationships/slide" Target="slides/slide76.xml"/><Relationship Id="rId15" Type="http://schemas.openxmlformats.org/officeDocument/2006/relationships/slideMaster" Target="slideMasters/slideMaster12.xml"/><Relationship Id="rId110" Type="http://schemas.openxmlformats.org/officeDocument/2006/relationships/slide" Target="slides/slide94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14" Type="http://schemas.openxmlformats.org/officeDocument/2006/relationships/slide" Target="slides/slide98.xml"/><Relationship Id="rId18" Type="http://schemas.openxmlformats.org/officeDocument/2006/relationships/slide" Target="slides/slide2.xml"/><Relationship Id="rId113" Type="http://schemas.openxmlformats.org/officeDocument/2006/relationships/slide" Target="slides/slide97.xml"/><Relationship Id="rId112" Type="http://schemas.openxmlformats.org/officeDocument/2006/relationships/slide" Target="slides/slide96.xml"/><Relationship Id="rId111" Type="http://schemas.openxmlformats.org/officeDocument/2006/relationships/slide" Target="slides/slide95.xml"/><Relationship Id="rId84" Type="http://schemas.openxmlformats.org/officeDocument/2006/relationships/slide" Target="slides/slide68.xml"/><Relationship Id="rId83" Type="http://schemas.openxmlformats.org/officeDocument/2006/relationships/slide" Target="slides/slide67.xml"/><Relationship Id="rId86" Type="http://schemas.openxmlformats.org/officeDocument/2006/relationships/slide" Target="slides/slide70.xml"/><Relationship Id="rId85" Type="http://schemas.openxmlformats.org/officeDocument/2006/relationships/slide" Target="slides/slide69.xml"/><Relationship Id="rId88" Type="http://schemas.openxmlformats.org/officeDocument/2006/relationships/slide" Target="slides/slide72.xml"/><Relationship Id="rId87" Type="http://schemas.openxmlformats.org/officeDocument/2006/relationships/slide" Target="slides/slide71.xml"/><Relationship Id="rId89" Type="http://schemas.openxmlformats.org/officeDocument/2006/relationships/slide" Target="slides/slide73.xml"/><Relationship Id="rId80" Type="http://schemas.openxmlformats.org/officeDocument/2006/relationships/slide" Target="slides/slide64.xml"/><Relationship Id="rId82" Type="http://schemas.openxmlformats.org/officeDocument/2006/relationships/slide" Target="slides/slide66.xml"/><Relationship Id="rId81" Type="http://schemas.openxmlformats.org/officeDocument/2006/relationships/slide" Target="slides/slide65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57.xml"/><Relationship Id="rId72" Type="http://schemas.openxmlformats.org/officeDocument/2006/relationships/slide" Target="slides/slide56.xml"/><Relationship Id="rId75" Type="http://schemas.openxmlformats.org/officeDocument/2006/relationships/slide" Target="slides/slide59.xml"/><Relationship Id="rId74" Type="http://schemas.openxmlformats.org/officeDocument/2006/relationships/slide" Target="slides/slide58.xml"/><Relationship Id="rId77" Type="http://schemas.openxmlformats.org/officeDocument/2006/relationships/slide" Target="slides/slide61.xml"/><Relationship Id="rId76" Type="http://schemas.openxmlformats.org/officeDocument/2006/relationships/slide" Target="slides/slide60.xml"/><Relationship Id="rId79" Type="http://schemas.openxmlformats.org/officeDocument/2006/relationships/slide" Target="slides/slide63.xml"/><Relationship Id="rId78" Type="http://schemas.openxmlformats.org/officeDocument/2006/relationships/slide" Target="slides/slide62.xml"/><Relationship Id="rId71" Type="http://schemas.openxmlformats.org/officeDocument/2006/relationships/slide" Target="slides/slide55.xml"/><Relationship Id="rId70" Type="http://schemas.openxmlformats.org/officeDocument/2006/relationships/slide" Target="slides/slide54.xml"/><Relationship Id="rId62" Type="http://schemas.openxmlformats.org/officeDocument/2006/relationships/slide" Target="slides/slide46.xml"/><Relationship Id="rId61" Type="http://schemas.openxmlformats.org/officeDocument/2006/relationships/slide" Target="slides/slide45.xml"/><Relationship Id="rId64" Type="http://schemas.openxmlformats.org/officeDocument/2006/relationships/slide" Target="slides/slide48.xml"/><Relationship Id="rId63" Type="http://schemas.openxmlformats.org/officeDocument/2006/relationships/slide" Target="slides/slide47.xml"/><Relationship Id="rId66" Type="http://schemas.openxmlformats.org/officeDocument/2006/relationships/slide" Target="slides/slide50.xml"/><Relationship Id="rId65" Type="http://schemas.openxmlformats.org/officeDocument/2006/relationships/slide" Target="slides/slide49.xml"/><Relationship Id="rId68" Type="http://schemas.openxmlformats.org/officeDocument/2006/relationships/slide" Target="slides/slide52.xml"/><Relationship Id="rId67" Type="http://schemas.openxmlformats.org/officeDocument/2006/relationships/slide" Target="slides/slide51.xml"/><Relationship Id="rId60" Type="http://schemas.openxmlformats.org/officeDocument/2006/relationships/slide" Target="slides/slide44.xml"/><Relationship Id="rId69" Type="http://schemas.openxmlformats.org/officeDocument/2006/relationships/slide" Target="slides/slide53.xml"/><Relationship Id="rId51" Type="http://schemas.openxmlformats.org/officeDocument/2006/relationships/slide" Target="slides/slide35.xml"/><Relationship Id="rId50" Type="http://schemas.openxmlformats.org/officeDocument/2006/relationships/slide" Target="slides/slide34.xml"/><Relationship Id="rId53" Type="http://schemas.openxmlformats.org/officeDocument/2006/relationships/slide" Target="slides/slide37.xml"/><Relationship Id="rId52" Type="http://schemas.openxmlformats.org/officeDocument/2006/relationships/slide" Target="slides/slide36.xml"/><Relationship Id="rId55" Type="http://schemas.openxmlformats.org/officeDocument/2006/relationships/slide" Target="slides/slide39.xml"/><Relationship Id="rId54" Type="http://schemas.openxmlformats.org/officeDocument/2006/relationships/slide" Target="slides/slide38.xml"/><Relationship Id="rId57" Type="http://schemas.openxmlformats.org/officeDocument/2006/relationships/slide" Target="slides/slide41.xml"/><Relationship Id="rId56" Type="http://schemas.openxmlformats.org/officeDocument/2006/relationships/slide" Target="slides/slide40.xml"/><Relationship Id="rId59" Type="http://schemas.openxmlformats.org/officeDocument/2006/relationships/slide" Target="slides/slide43.xml"/><Relationship Id="rId58" Type="http://schemas.openxmlformats.org/officeDocument/2006/relationships/slide" Target="slides/slide4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00" spcFirstLastPara="1" rIns="93000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7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7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8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8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8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8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8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8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8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0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90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1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1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2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92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3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93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4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94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5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95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6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6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7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97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8:notes"/>
          <p:cNvSpPr txBox="1"/>
          <p:nvPr>
            <p:ph idx="1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</p:spPr>
        <p:txBody>
          <a:bodyPr anchorCtr="0" anchor="t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8:notes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 rot="5400000">
            <a:off x="2171700" y="38100"/>
            <a:ext cx="4800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 rot="5400000">
            <a:off x="4705350" y="25717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 rot="5400000">
            <a:off x="742950" y="7048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858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6482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0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116" name="Google Shape;11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129" name="Google Shape;129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141" name="Google Shape;141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39" name="Google Shape;3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42" name="Google Shape;42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54" name="Google Shape;54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67" name="Google Shape;6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82" name="Google Shape;82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93" name="Google Shape;9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Chapter 14: The Preprocessor</a:t>
            </a:r>
            <a:endParaRPr/>
          </a:p>
        </p:txBody>
      </p:sp>
      <p:pic>
        <p:nvPicPr>
          <p:cNvPr descr="cprog2_spine.gif" id="103" name="Google Shape;103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770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2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Chapter 14</a:t>
            </a:r>
            <a:endParaRPr/>
          </a:p>
        </p:txBody>
      </p:sp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Preprocessor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early days of C, the preprocessor was a separate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Nowadays, the preprocessor is often part of the compiler, and some of its output may not necessarily be C code.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Still, it’s useful to think of the preprocessor as separate from the compiler.</a:t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 compilers provide a way to view the output of the preprocessor.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compilers generate preprocessor output when a certain option is specified (GCC will do so when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 is used).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come with a separate program that behaves like the integrated preprocessor.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word of caution: The preprocessor has only a limited knowledge of 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result, it’s quite capable of creating illegal programs as it executes directives.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complicated programs, examining the output of the preprocessor may prove useful for locating this kind of error.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Preprocessing Directives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preprocessing directives fall into one of three categories: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definition.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defines a macro;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#undef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removes a macro definition.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inclusion.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causes the contents of a specified file to be included in a program.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compilation.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#ifdef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 allow blocks of text to be either included in or excluded from a program. 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Preprocessing Directives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rules apply to all directives.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Directives always begin with the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symbol.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symbol need not be at the beginning of a line, as long as only white space precedes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number of spaces and horizontal tab characters may separate the tokens in a directive.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   define     N     100</a:t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Preprocessing Directives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Directives always end at the first new-line character, unless explicitly continued.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continue a directive to the next line, end the current line with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DISK_CAPACITY (SIDES *           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 TRACKS_PER_SIDE * 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 SECTORS_PER_TRACK *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 BYTES_PER_SECTOR)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71" name="Google Shape;271;p3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Preprocessing Directives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Directives can appear anywhere in a program.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Although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 usually appear at the beginning of a file, other directives are more likely to show up later.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may appear on the same line as a directive.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It’s good practice to put a comment at the end of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definition: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FREEZING_PT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32.0f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freezing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water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Macro Definitions</a:t>
            </a:r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macros that we’ve been using since Chapter 2 are known 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macros, because they have no parameters.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also supports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macros.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Simple Macros</a:t>
            </a:r>
            <a:endParaRPr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macro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object-like macro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replacement-list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replacement-list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any sequence of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tokens.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replacement list may include identifiers, keywords, numeric constants, character constants, string literals, operators, and punctuation.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Wherever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appears later in the file, the preprocessor substitutes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replacement-list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95" name="Google Shape;295;p4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Simple Macros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extra symbols in a macro definition will become part of the replacement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Putting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symbol in a macro definition is a common error: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N = 100  /***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WRONG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a[N];        /*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becomes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a[=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100];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03" name="Google Shape;303;p4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Directives such 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handled by the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preprocessor,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piece of software that edits C programs just prior to compilation.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reliance on a preprocessor makes C (along with C++) unique among major programming languages.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is a powerful tool, but it also can be a source of hard-to-find bugs.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Simple Macros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Ending a macro definition with a semicolon is another popular mistake: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N 100;  /***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WRONG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a[N];       /*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becomes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a[100;];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will detect most errors caused by extra symbols in a macro definition.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Unfortunately, the compiler will flag each use of the macro as incorrect, rather than identifying the actual culprit: the macro’s definition.</a:t>
            </a:r>
            <a:endParaRPr/>
          </a:p>
        </p:txBody>
      </p:sp>
      <p:sp>
        <p:nvSpPr>
          <p:cNvPr id="310" name="Google Shape;310;p4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Simple Macros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macros are primarily used for defining “manifest constants”—names that represent numeric, character, and string values: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STR_LEN 80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TRUE   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FALSE  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PI      3.14159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CR      '\r'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EOS     '\0'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MEM_ERR "Error: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enough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memory"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19" name="Google Shape;319;p4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Simple Macros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using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create names for constants: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programs easier to read.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name of the macro can help the reader understand the meaning of the constant.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programs easier to modify.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can change the value of a constant throughout a program by modifying a single macro definition.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avoid inconsistencies and typographical errors.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 numerical constant like 3.14159 appears many times in a program, chances are it will occasionally be written 3.1416 or 3.14195 by accident.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Simple Macros</a:t>
            </a:r>
            <a:endParaRPr/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macros have additional uses.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minor changes to the syntax of C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Macros can serve as alternate names for C symbols: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BEGIN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END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LOOP for (;;)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Changing the syntax of C usually isn’t a good idea, since it can make programs harder for others to understand.</a:t>
            </a:r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35" name="Google Shape;335;p4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Simple Macros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Renaming types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 example from Chapter 5: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BOOL int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Type definitions are a better alternative.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conditional compilation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Macros play an important role in controlling conditional compilation.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 macro that might indicate “debugging mode”: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DEBUG</a:t>
            </a:r>
            <a:endParaRPr/>
          </a:p>
        </p:txBody>
      </p:sp>
      <p:sp>
        <p:nvSpPr>
          <p:cNvPr id="342" name="Google Shape;342;p4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43" name="Google Shape;343;p4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Simple Macros</a:t>
            </a:r>
            <a:endParaRPr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macros are used as constants, C programmers customarily capitalize all letters in their names.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there’s no consensus as to how to capitalize macros used for other purposes.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programmers like to draw attention to macros by using all upper-case letters in their names.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prefer lower-case names, following the style of K&amp;R.</a:t>
            </a:r>
            <a:endParaRPr/>
          </a:p>
        </p:txBody>
      </p:sp>
      <p:sp>
        <p:nvSpPr>
          <p:cNvPr id="350" name="Google Shape;350;p4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51" name="Google Shape;351;p4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a </a:t>
            </a: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 macro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(also known as a </a:t>
            </a: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function-like macro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replacement-list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identifiers (the macro’s </a:t>
            </a: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parameters may appear as many times as desired in the replacement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must be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the macro name and the left parenthesis.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space is left, the preprocessor will treat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part of the replacement list.</a:t>
            </a:r>
            <a:endParaRPr/>
          </a:p>
        </p:txBody>
      </p:sp>
      <p:sp>
        <p:nvSpPr>
          <p:cNvPr id="358" name="Google Shape;358;p4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59" name="Google Shape;359;p4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preprocessor encounters the definition of a parameterized macro, it stores the definition away for later use.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Wherever a macro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invocation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form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appears later in the program, the preprocessor replaces it with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replacement-list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substituting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so forth.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 macros often serve as simple functions.</a:t>
            </a:r>
            <a:endParaRPr/>
          </a:p>
        </p:txBody>
      </p:sp>
      <p:sp>
        <p:nvSpPr>
          <p:cNvPr id="366" name="Google Shape;366;p5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67" name="Google Shape;367;p5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parameterized macros: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MAX(x,y)   ((x)&gt;(y)?(x):(y))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IS_EVEN(n) ((n)%2==0)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Invocations of these macros: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MAX(j+k, m-n);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(IS_EVEN(i)) i++;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lines after macro replacement: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((j+k)&gt;(m-n)?(j+k):(m-n));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(((i)%2==0)) i++;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374" name="Google Shape;374;p5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75" name="Google Shape;375;p5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685800" y="1524000"/>
            <a:ext cx="79549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more complicated function-like macro: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TOUPPER(c)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('a'&lt;=(c)&amp;&amp;(c)&lt;='z'?(c)-'a'+'A':(c))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&lt;ctype.h&gt;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header provides a similar function named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toupper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that’s more portable.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parameterized macro may have an empty parameter list: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getchar() getc(stdin)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empty parameter list isn’t really needed, but it makes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getchar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resemble a function.</a:t>
            </a:r>
            <a:endParaRPr/>
          </a:p>
        </p:txBody>
      </p:sp>
      <p:sp>
        <p:nvSpPr>
          <p:cNvPr id="382" name="Google Shape;382;p5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83" name="Google Shape;383;p5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looks for </a:t>
            </a:r>
            <a:r>
              <a:rPr b="1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directives,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begin with a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We’ve encountered the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 before.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defines a </a:t>
            </a:r>
            <a:r>
              <a:rPr b="1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 name that represents something else, such as a constant.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responds to a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by storing the name of the macro along with its definition.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macro is used later, the preprocessor “expands” the macro, replacing it by its defined value.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parameterized macro instead of a true function has a couple of advantages: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may be slightly faster.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function call usually requires some overhead during program execution, but a macro invocation does not.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 are “generic.”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macro can accept arguments of any type, provided that the resulting program is valid.</a:t>
            </a:r>
            <a:endParaRPr/>
          </a:p>
        </p:txBody>
      </p:sp>
      <p:sp>
        <p:nvSpPr>
          <p:cNvPr id="390" name="Google Shape;390;p5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685800" y="15240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 macros also have disadvantages.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compiled code will often be larger.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Each macro invocation increases the size of the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program (and hence the compiled code).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problem is compounded when macro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invocations are nested: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MAX(i,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MAX(j,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statement after preprocessing: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((i)&gt;(((j)&gt;(k)?(j):(k)))?(i):(((j)&gt;(k)?(j):(k))));</a:t>
            </a:r>
            <a:endParaRPr/>
          </a:p>
        </p:txBody>
      </p:sp>
      <p:sp>
        <p:nvSpPr>
          <p:cNvPr id="398" name="Google Shape;398;p5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399" name="Google Shape;399;p5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aren’t type-checked.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a function is called, the compiler checks each argument to see if it has the appropriate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Macro arguments aren’t checked by the preprocessor, nor are they converted.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not possible to have a pointer to a macro.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 allows pointers to functions, a useful concept.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Macros are removed during preprocessing, so there’s no corresponding notion of “pointer to a macro.”</a:t>
            </a:r>
            <a:endParaRPr/>
          </a:p>
        </p:txBody>
      </p:sp>
      <p:sp>
        <p:nvSpPr>
          <p:cNvPr id="406" name="Google Shape;406;p5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413" name="Google Shape;413;p5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may evaluate its arguments more than once.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Unexpected behavior may occur if an argument has side effects: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 = MAX(i++, j);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same line after preprocessing: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 = ((i++)&gt;(j)?(i++):(j));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larger than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(incorrectly) incremented twice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assigned an unexpected value.</a:t>
            </a:r>
            <a:endParaRPr/>
          </a:p>
        </p:txBody>
      </p:sp>
      <p:sp>
        <p:nvSpPr>
          <p:cNvPr id="414" name="Google Shape;414;p5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15" name="Google Shape;415;p5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caused by evaluating a macro argument more than once can be difficult to find, because a macro invocation looks the same as a function call.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matters worse, a macro may work properly most of the time, failing only for certain arguments that have side effects.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self-protection, it’s a good idea to avoid side effects in arguments.</a:t>
            </a:r>
            <a:endParaRPr/>
          </a:p>
        </p:txBody>
      </p:sp>
      <p:sp>
        <p:nvSpPr>
          <p:cNvPr id="422" name="Google Shape;422;p5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23" name="Google Shape;423;p5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Parameterized Macros</a:t>
            </a:r>
            <a:endParaRPr/>
          </a:p>
        </p:txBody>
      </p:sp>
      <p:sp>
        <p:nvSpPr>
          <p:cNvPr id="429" name="Google Shape;429;p5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Parameterized macros can be used as patterns for segments of code that are often repeated.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that makes it easier to display integers: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PRINT_INT(n) printf("%d\n", 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will turn the line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PRINT_INT(i/j);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printf("%d\n", i/j); </a:t>
            </a:r>
            <a:endParaRPr/>
          </a:p>
        </p:txBody>
      </p:sp>
      <p:sp>
        <p:nvSpPr>
          <p:cNvPr id="430" name="Google Shape;430;p5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31" name="Google Shape;431;p5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437" name="Google Shape;437;p5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definitions may contain two special operators,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Neither operator is recognized by the compiler; instead, they’re executed during preprocessing.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converts a macro argument into a string literal; it can appear only in the replacement list of a parameterized macro.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performed by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known as “stringization.”</a:t>
            </a:r>
            <a:endParaRPr/>
          </a:p>
        </p:txBody>
      </p:sp>
      <p:sp>
        <p:nvSpPr>
          <p:cNvPr id="438" name="Google Shape;438;p5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39" name="Google Shape;439;p5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 number of uses for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let’s consider just one.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decide to use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 during debugging as a convenient way to print the values of integer variables and expressions.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makes it possible for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label each value that it prints.</a:t>
            </a:r>
            <a:endParaRPr/>
          </a:p>
        </p:txBody>
      </p:sp>
      <p:sp>
        <p:nvSpPr>
          <p:cNvPr id="446" name="Google Shape;446;p6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47" name="Google Shape;447;p6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453" name="Google Shape;453;p61"/>
          <p:cNvSpPr txBox="1"/>
          <p:nvPr>
            <p:ph idx="1" type="body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new version of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PRINT_INT(n)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printf(#n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invocation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PRINT_INT(i/j);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will become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printf("i/j"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i/j);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automatically joins adjacent string literals, so this statement is equivalent to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printf("i/j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i/j);</a:t>
            </a:r>
            <a:endParaRPr/>
          </a:p>
        </p:txBody>
      </p:sp>
      <p:sp>
        <p:nvSpPr>
          <p:cNvPr id="454" name="Google Shape;454;p6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55" name="Google Shape;455;p6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461" name="Google Shape;461;p6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can “paste” two tokens together to form a single token.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of the operands is a macro parameter, pasting occurs after the parameter has been replaced by the corresponding argument.</a:t>
            </a:r>
            <a:endParaRPr/>
          </a:p>
        </p:txBody>
      </p:sp>
      <p:sp>
        <p:nvSpPr>
          <p:cNvPr id="462" name="Google Shape;462;p6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63" name="Google Shape;463;p6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tells the preprocessor to open a particular file and “include” its contents as part of the file being compiled.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line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#include &lt;stdio.h&gt;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instructs the preprocessor to open the file named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bring its contents into the program.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that uses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MK_ID(n) i##n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declaration that invokes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MK_ID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three times: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MK_ID(1), MK_ID(2), MK_ID(3);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declaration after preprocessing: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i1, i2, i3;</a:t>
            </a:r>
            <a:endParaRPr/>
          </a:p>
        </p:txBody>
      </p:sp>
      <p:sp>
        <p:nvSpPr>
          <p:cNvPr id="470" name="Google Shape;470;p6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71" name="Google Shape;471;p6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477" name="Google Shape;477;p6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has a variety of uses.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problem of defining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that behaves like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 described earlier.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usually isn’t enough, because it will only work for arguments of one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Instead, we can write a macro that expands into the definition of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macro’s parameter will specify the type of the arguments and the return value.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6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79" name="Google Shape;479;p6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485" name="Google Shape;485;p65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There’s just one snag: if we use the macro to create more than one function named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program won’t compile.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this problem, we’ll use 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to create a different name for each version of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GENERIC_MAX(type)     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type type##_max(type x, type y)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                             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return x &gt; y ? x : y;       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invocation of this macro: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GENERIC_MAX(float)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resulting function definition: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float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float_max(float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y;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86" name="Google Shape;486;p6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87" name="Google Shape;487;p6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General Properties of Macros</a:t>
            </a:r>
            <a:endParaRPr/>
          </a:p>
        </p:txBody>
      </p:sp>
      <p:sp>
        <p:nvSpPr>
          <p:cNvPr id="493" name="Google Shape;493;p6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rules apply to both simple and parameterized macros.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macro’s replacement list may contain invocations of other macros.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PI     3.14159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TWO_PI (2*PI)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it encounters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TWO_PI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later in the program, the preprocessor replaces it by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(2*PI)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preprocessor then </a:t>
            </a: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rescans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replacement list to see if it contains invocations of other macros.	</a:t>
            </a:r>
            <a:endParaRPr/>
          </a:p>
        </p:txBody>
      </p:sp>
      <p:sp>
        <p:nvSpPr>
          <p:cNvPr id="494" name="Google Shape;494;p6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495" name="Google Shape;495;p6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General Properties of Macros</a:t>
            </a:r>
            <a:endParaRPr/>
          </a:p>
        </p:txBody>
      </p:sp>
      <p:sp>
        <p:nvSpPr>
          <p:cNvPr id="501" name="Google Shape;501;p6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replaces only entire tokens.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Macro names embedded in identifiers, character constants, and string literals are ignored.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SIZE 256</a:t>
            </a:r>
            <a:endParaRPr/>
          </a:p>
          <a:p>
            <a:pPr indent="-215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BUFFER_SIZE;</a:t>
            </a:r>
            <a:endParaRPr/>
          </a:p>
          <a:p>
            <a:pPr indent="-215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(BUFFER_SIZE &gt; SIZE)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puts("Error: SIZE exceeded");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Appearance after preprocessing: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BUFFER_SIZE;</a:t>
            </a:r>
            <a:endParaRPr/>
          </a:p>
          <a:p>
            <a:pPr indent="-215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(BUFFER_SIZE &gt; 256)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puts("Error: SIZE exceeded");</a:t>
            </a:r>
            <a:endParaRPr/>
          </a:p>
        </p:txBody>
      </p:sp>
      <p:sp>
        <p:nvSpPr>
          <p:cNvPr id="502" name="Google Shape;502;p6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03" name="Google Shape;503;p6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General Properties of Macros</a:t>
            </a:r>
            <a:endParaRPr/>
          </a:p>
        </p:txBody>
      </p:sp>
      <p:sp>
        <p:nvSpPr>
          <p:cNvPr id="509" name="Google Shape;509;p6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definition normally remains in effect until the end of the file in which it appears.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Macros don’t obey normal scope rules.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 macro defined inside the body of a function isn’t local to that function; it remains defined until the end of the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may not be defined twice unless the new definition is identical to the old one.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Differences in spacing are allowed, but the tokens in the macro’s replacement list (and the parameters, if any) must be the same.</a:t>
            </a:r>
            <a:endParaRPr/>
          </a:p>
        </p:txBody>
      </p:sp>
      <p:sp>
        <p:nvSpPr>
          <p:cNvPr id="510" name="Google Shape;510;p6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11" name="Google Shape;511;p6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General Properties of Macros</a:t>
            </a:r>
            <a:endParaRPr/>
          </a:p>
        </p:txBody>
      </p:sp>
      <p:sp>
        <p:nvSpPr>
          <p:cNvPr id="517" name="Google Shape;517;p6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 may be “undefined” by the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#undef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#undef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has the form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#undef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macro name.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One use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#undef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remove the existing definition of a macro so that it can be given a new definition.</a:t>
            </a:r>
            <a:endParaRPr/>
          </a:p>
        </p:txBody>
      </p:sp>
      <p:sp>
        <p:nvSpPr>
          <p:cNvPr id="518" name="Google Shape;518;p6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19" name="Google Shape;519;p6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Parentheses in Macro Definitions</a:t>
            </a:r>
            <a:endParaRPr/>
          </a:p>
        </p:txBody>
      </p:sp>
      <p:sp>
        <p:nvSpPr>
          <p:cNvPr id="525" name="Google Shape;525;p7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replacement lists in macro definitions often require parentheses in order to avoid unexpected results.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macro’s replacement list contains an operator, always enclose the replacement list in parentheses: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TWO_PI (2*3.14159)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put parentheses around each parameter every time it appears in the replacement list: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SCALE(x) ((x)*10)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the parentheses, we can’t guarantee that the compiler will treat replacement lists and arguments as whole expressions.</a:t>
            </a:r>
            <a:endParaRPr/>
          </a:p>
        </p:txBody>
      </p:sp>
      <p:sp>
        <p:nvSpPr>
          <p:cNvPr id="526" name="Google Shape;526;p7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27" name="Google Shape;527;p7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Parentheses in Macro Definitions</a:t>
            </a:r>
            <a:endParaRPr/>
          </a:p>
        </p:txBody>
      </p:sp>
      <p:sp>
        <p:nvSpPr>
          <p:cNvPr id="533" name="Google Shape;533;p71"/>
          <p:cNvSpPr txBox="1"/>
          <p:nvPr>
            <p:ph idx="1" type="body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that illustrates the need to put parentheses around a macro’s replacement list: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TWO_PI 2*3.14159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needs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parentheses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around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replacement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preprocessing, the statement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conversion_factor = 360/TWO_PI;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becomes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conversion_factor = 360/2*3.14159;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division will be performed before the multiplication.</a:t>
            </a:r>
            <a:endParaRPr/>
          </a:p>
        </p:txBody>
      </p:sp>
      <p:sp>
        <p:nvSpPr>
          <p:cNvPr id="534" name="Google Shape;534;p7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35" name="Google Shape;535;p7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Parentheses in Macro Definitions</a:t>
            </a:r>
            <a:endParaRPr/>
          </a:p>
        </p:txBody>
      </p:sp>
      <p:sp>
        <p:nvSpPr>
          <p:cNvPr id="541" name="Google Shape;541;p7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occurrence of a parameter in a macro’s replacement list needs parentheses as well: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SCALE(x) (x*10)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/* needs parentheses around x 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preprocessing, the statement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= SCALE(i+1);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becomes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= (i+1*10);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statement is equivalent to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= i+10;</a:t>
            </a:r>
            <a:endParaRPr/>
          </a:p>
        </p:txBody>
      </p:sp>
      <p:sp>
        <p:nvSpPr>
          <p:cNvPr id="542" name="Google Shape;542;p7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43" name="Google Shape;543;p7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preprocessor’s role in the compilation process: 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0" y="2362200"/>
            <a:ext cx="24860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Creating Longer Macros</a:t>
            </a:r>
            <a:endParaRPr/>
          </a:p>
        </p:txBody>
      </p:sp>
      <p:sp>
        <p:nvSpPr>
          <p:cNvPr id="549" name="Google Shape;549;p73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comma operator can be useful for creating more sophisticated macros by allowing us to make the replacement list a series of expressions.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that reads a string and then prints it: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ECHO(s)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(gets(s),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puts(s))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expressions, so it’s perfectly legal to combine them using the comma operator.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invoke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though it were a function: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ECHO(str);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becomes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(gets(str),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puts(str));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</p:txBody>
      </p:sp>
      <p:sp>
        <p:nvSpPr>
          <p:cNvPr id="550" name="Google Shape;550;p7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51" name="Google Shape;551;p7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Creating Longer Macros</a:t>
            </a:r>
            <a:endParaRPr/>
          </a:p>
        </p:txBody>
      </p:sp>
      <p:sp>
        <p:nvSpPr>
          <p:cNvPr id="557" name="Google Shape;557;p7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alternative definition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uses braces: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ECHO(s) { gets(s); puts(s);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(echo_flag) 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ECHO(str);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gets(str);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gives the following result: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(echo_flag) 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{ gets(str); puts(str); };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gets(str);</a:t>
            </a:r>
            <a:endParaRPr/>
          </a:p>
        </p:txBody>
      </p:sp>
      <p:sp>
        <p:nvSpPr>
          <p:cNvPr id="558" name="Google Shape;558;p7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59" name="Google Shape;559;p7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Creating Longer Macros</a:t>
            </a:r>
            <a:endParaRPr/>
          </a:p>
        </p:txBody>
      </p:sp>
      <p:sp>
        <p:nvSpPr>
          <p:cNvPr id="565" name="Google Shape;565;p7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treats the first two lines as a complete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(echo_flag)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{ gets(str); puts(str);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treats the semicolon that follows as a null statement and produces an error message for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clause, since it doesn’t belong to any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could solve the problem by remembering not to put a semicolon after each invocation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then the program would look odd.</a:t>
            </a:r>
            <a:endParaRPr/>
          </a:p>
        </p:txBody>
      </p:sp>
      <p:sp>
        <p:nvSpPr>
          <p:cNvPr id="566" name="Google Shape;566;p7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67" name="Google Shape;567;p7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Creating Longer Macros</a:t>
            </a:r>
            <a:endParaRPr/>
          </a:p>
        </p:txBody>
      </p:sp>
      <p:sp>
        <p:nvSpPr>
          <p:cNvPr id="573" name="Google Shape;573;p7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comma operator solves this problem for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not for all macros.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macro needs to contain a series of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just a series of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comma operator is of no help.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is to wrap the statements in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 whose condition is false: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 { … } while (0)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that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needs a semicolon at the end.</a:t>
            </a:r>
            <a:endParaRPr/>
          </a:p>
        </p:txBody>
      </p:sp>
      <p:sp>
        <p:nvSpPr>
          <p:cNvPr id="574" name="Google Shape;574;p7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75" name="Google Shape;575;p7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Creating Longer Macros</a:t>
            </a:r>
            <a:endParaRPr/>
          </a:p>
        </p:txBody>
      </p:sp>
      <p:sp>
        <p:nvSpPr>
          <p:cNvPr id="581" name="Google Shape;581;p77"/>
          <p:cNvSpPr txBox="1"/>
          <p:nvPr>
            <p:ph idx="1" type="body"/>
          </p:nvPr>
        </p:nvSpPr>
        <p:spPr>
          <a:xfrm>
            <a:off x="685800" y="15240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modified version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ECHO(s)   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do {      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gets(s);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puts(s); 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} while (0)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used, it must be followed by a semicolon, which completes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ECHO(str);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 becomes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do { gets(str); puts(str); } while (0); */</a:t>
            </a:r>
            <a:endParaRPr/>
          </a:p>
        </p:txBody>
      </p:sp>
      <p:sp>
        <p:nvSpPr>
          <p:cNvPr id="582" name="Google Shape;582;p7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83" name="Google Shape;583;p7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Predefined Macros</a:t>
            </a:r>
            <a:endParaRPr/>
          </a:p>
        </p:txBody>
      </p:sp>
      <p:sp>
        <p:nvSpPr>
          <p:cNvPr id="589" name="Google Shape;589;p78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has several predefined macros, each of which represents an integer constant or string literal.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__DATE__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__TIME__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macros identify when a program was compiled.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using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__DATE__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__TIME__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printf("Wacky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Windows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2010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Wacky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Software,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Inc.\n");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printf("Compiled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%s\n",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__DATE__,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__TIME__);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produced by these statements: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Wacky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Windows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2010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Wacky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Software,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Compiled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2010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22:18:48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information can be helpful for distinguishing among different versions of the same program.</a:t>
            </a:r>
            <a:endParaRPr/>
          </a:p>
        </p:txBody>
      </p:sp>
      <p:sp>
        <p:nvSpPr>
          <p:cNvPr id="590" name="Google Shape;590;p7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91" name="Google Shape;591;p7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Predefined Macros</a:t>
            </a:r>
            <a:endParaRPr/>
          </a:p>
        </p:txBody>
      </p:sp>
      <p:sp>
        <p:nvSpPr>
          <p:cNvPr id="597" name="Google Shape;597;p79"/>
          <p:cNvSpPr txBox="1"/>
          <p:nvPr>
            <p:ph idx="1" type="body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__LINE__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__FILE__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macros to help locate errors.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that can help pinpoint the location of a division by zero: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CHECK_ZERO(divisor)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if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(divisor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printf("***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Attempt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divide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"of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 ***\n",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__LINE__,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__FILE__)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CHECK_ZERO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 would be invoked prior to a division: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CHECK_ZERO(j);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j;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7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599" name="Google Shape;599;p7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Predefined Macros</a:t>
            </a:r>
            <a:endParaRPr/>
          </a:p>
        </p:txBody>
      </p:sp>
      <p:sp>
        <p:nvSpPr>
          <p:cNvPr id="605" name="Google Shape;605;p80"/>
          <p:cNvSpPr txBox="1"/>
          <p:nvPr>
            <p:ph idx="1" type="body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happens to be zero, a message of the following form will be printed: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***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Attempt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divide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Error-detecting macros like this one are quite useful.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fact, the C library has a general-purpose error-detecting macro named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remaining predefined macro is named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__STDC__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macro exists and has the value 1 if the compiler conforms to the C standard (either C89 or C99).</a:t>
            </a:r>
            <a:endParaRPr/>
          </a:p>
        </p:txBody>
      </p:sp>
      <p:sp>
        <p:nvSpPr>
          <p:cNvPr id="606" name="Google Shape;606;p8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07" name="Google Shape;607;p8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Additional Predefined Macros in C99</a:t>
            </a:r>
            <a:endParaRPr/>
          </a:p>
        </p:txBody>
      </p:sp>
      <p:sp>
        <p:nvSpPr>
          <p:cNvPr id="613" name="Google Shape;613;p8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C99 provides a few additional predefined macros.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__STDC__HOSTED__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 represents the constant 1 if the compiler is a hosted implementation. Otherwise, the macro has the value 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 consists of the compiler plus other software necessary to execute C programs.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hosted implementation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accept any program that conforms to the C99 standard.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freestanding implementation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doesn’t have to compile programs that use complex types or standard headers beyond a few of the most basic.</a:t>
            </a:r>
            <a:endParaRPr/>
          </a:p>
        </p:txBody>
      </p:sp>
      <p:sp>
        <p:nvSpPr>
          <p:cNvPr id="614" name="Google Shape;614;p8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15" name="Google Shape;615;p8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Additional Predefined Macros in C99</a:t>
            </a:r>
            <a:endParaRPr/>
          </a:p>
        </p:txBody>
      </p:sp>
      <p:sp>
        <p:nvSpPr>
          <p:cNvPr id="621" name="Google Shape;621;p8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__STDC__VERSION__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 provides a way to check which version of the C standard is recognized by the compiler.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compiler conforms to the C89 standard, including Amendment 1, the value 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199409L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compiler conforms to the C99 standard, the value is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199901L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22" name="Google Shape;622;p8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23" name="Google Shape;623;p8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to the preprocessor is a C program, possibly containing directives.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executes these directives, removing them in the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preprocessor’s output goes directly into the compiler.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Additional Predefined Macros in C99</a:t>
            </a:r>
            <a:endParaRPr/>
          </a:p>
        </p:txBody>
      </p:sp>
      <p:sp>
        <p:nvSpPr>
          <p:cNvPr id="629" name="Google Shape;629;p8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C99 compiler will define up to three additional macros, but only if the compiler meets certain requirements: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__STDC_IEC_559__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(and has the value 1) if the compiler performs floating-point arithmetic according to IEC 60559.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__STDC_IEC_559_COMPLEX__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(and has the value 1) if the compiler performs complex arithmetic according to IEC 60559.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__STDC_ISO_10646__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as </a:t>
            </a:r>
            <a:r>
              <a:rPr b="0" i="1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yyyymm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wide characters are represented by the codes in ISO/IEC 10646 (with revisions as of the specified year and month).</a:t>
            </a:r>
            <a:endParaRPr/>
          </a:p>
        </p:txBody>
      </p:sp>
      <p:sp>
        <p:nvSpPr>
          <p:cNvPr id="630" name="Google Shape;630;p8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31" name="Google Shape;631;p8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Empty Macro Arguments (C99)</a:t>
            </a:r>
            <a:endParaRPr/>
          </a:p>
        </p:txBody>
      </p:sp>
      <p:sp>
        <p:nvSpPr>
          <p:cNvPr id="637" name="Google Shape;637;p8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C99 allows any or all of the arguments in a macro call to be empty.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call will contain the same number of commas as a normal call.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Wherever the corresponding parameter name appears in the replacement list, it’s replaced by nothing.</a:t>
            </a:r>
            <a:endParaRPr/>
          </a:p>
        </p:txBody>
      </p:sp>
      <p:sp>
        <p:nvSpPr>
          <p:cNvPr id="638" name="Google Shape;638;p8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39" name="Google Shape;639;p8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Empty Macro Arguments (C99)</a:t>
            </a:r>
            <a:endParaRPr/>
          </a:p>
        </p:txBody>
      </p:sp>
      <p:sp>
        <p:nvSpPr>
          <p:cNvPr id="645" name="Google Shape;645;p8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ADD(x,y) (x+y)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preprocessing, the statement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ADD(j,k);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becomes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(j+k);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whereas the statement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ADD(,k);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becomes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(+k);</a:t>
            </a:r>
            <a:endParaRPr/>
          </a:p>
        </p:txBody>
      </p:sp>
      <p:sp>
        <p:nvSpPr>
          <p:cNvPr id="646" name="Google Shape;646;p8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47" name="Google Shape;647;p8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Empty Macro Arguments (C99)</a:t>
            </a:r>
            <a:endParaRPr/>
          </a:p>
        </p:txBody>
      </p:sp>
      <p:sp>
        <p:nvSpPr>
          <p:cNvPr id="653" name="Google Shape;653;p8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empty argument is an operand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operators, special rules apply.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empty argument is “stringized” by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operator, the result is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empty string):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MK_STR(x) #x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empty_string[] = MK_STR();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declaration after preprocessing: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empty_string[] = "";</a:t>
            </a:r>
            <a:endParaRPr/>
          </a:p>
        </p:txBody>
      </p:sp>
      <p:sp>
        <p:nvSpPr>
          <p:cNvPr id="654" name="Google Shape;654;p8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55" name="Google Shape;655;p8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Empty Macro Arguments (C99)</a:t>
            </a:r>
            <a:endParaRPr/>
          </a:p>
        </p:txBody>
      </p:sp>
      <p:sp>
        <p:nvSpPr>
          <p:cNvPr id="661" name="Google Shape;661;p8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of the arguments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is empty, it’s replaced by an invisible “placemarker” token.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Concatenating an ordinary token with a placemarker token yields the original token (the placemarker disappears).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placemarker tokens are concatenated, the result is a single placemarker.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macro expansion has been completed, placemarker tokens disappear from the program.</a:t>
            </a:r>
            <a:endParaRPr/>
          </a:p>
        </p:txBody>
      </p:sp>
      <p:sp>
        <p:nvSpPr>
          <p:cNvPr id="662" name="Google Shape;662;p8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63" name="Google Shape;663;p8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Empty Macro Arguments (C99)</a:t>
            </a:r>
            <a:endParaRPr/>
          </a:p>
        </p:txBody>
      </p:sp>
      <p:sp>
        <p:nvSpPr>
          <p:cNvPr id="669" name="Google Shape;669;p88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JOIN(x,y,z)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x##y##z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JOIN(a,b,c),</a:t>
            </a: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JOIN(a,b,),</a:t>
            </a: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JOIN(a,,c),</a:t>
            </a: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JOIN(,,c);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declaration after preprocessing: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abc,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ab,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ac,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missing arguments were replaced by placemarker tokens, which then disappeared when concatenated with any nonempty arguments.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arguments to 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 could even be missing, which would yield an empty result.</a:t>
            </a:r>
            <a:endParaRPr/>
          </a:p>
        </p:txBody>
      </p:sp>
      <p:sp>
        <p:nvSpPr>
          <p:cNvPr id="670" name="Google Shape;670;p8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71" name="Google Shape;671;p8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Macros with a Variable Number</a:t>
            </a:r>
            <a:b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of Arguments (C99)</a:t>
            </a:r>
            <a:endParaRPr/>
          </a:p>
        </p:txBody>
      </p:sp>
      <p:sp>
        <p:nvSpPr>
          <p:cNvPr id="677" name="Google Shape;677;p89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C99 allows macros that take an unlimited number of arguments.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of this kind can pass its arguments to a function that accepts a variable number of arguments.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TEST(condition, ...) ((condition)?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printf("Passed test: %s\n", #condition): \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printf(__VA_ARGS__))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token (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ellipsis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goes at the end of the parameter list, preceded by ordinary parameters, if any.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__VA_ARGS__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special identifier that represents all the arguments that correspond to the ellipsis.</a:t>
            </a:r>
            <a:endParaRPr/>
          </a:p>
        </p:txBody>
      </p:sp>
      <p:sp>
        <p:nvSpPr>
          <p:cNvPr id="678" name="Google Shape;678;p8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79" name="Google Shape;679;p8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Macros with a Variable Number</a:t>
            </a:r>
            <a:b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of Arguments (C99)</a:t>
            </a:r>
            <a:endParaRPr/>
          </a:p>
        </p:txBody>
      </p:sp>
      <p:sp>
        <p:nvSpPr>
          <p:cNvPr id="685" name="Google Shape;685;p90"/>
          <p:cNvSpPr txBox="1"/>
          <p:nvPr>
            <p:ph idx="1" type="body"/>
          </p:nvPr>
        </p:nvSpPr>
        <p:spPr>
          <a:xfrm>
            <a:off x="685800" y="16002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that uses the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TEST(voltage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max_voltage,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"Voltage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exceeds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voltage,</a:t>
            </a: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max_voltage);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Preprocessor output (reformatted for readability):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((voltage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max_voltage)?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printf("Passed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%s\n",</a:t>
            </a: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"voltage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max_voltage"):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printf("Voltage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exceeds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voltage,</a:t>
            </a:r>
            <a:r>
              <a:rPr b="0" i="0" lang="en-US" sz="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max_voltage));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will display the message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Passed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voltage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max_voltage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voltage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 more than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max_voltage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it will display the values of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voltage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max_voltage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Voltage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exceeds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endParaRPr/>
          </a:p>
        </p:txBody>
      </p:sp>
      <p:sp>
        <p:nvSpPr>
          <p:cNvPr id="686" name="Google Shape;686;p9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87" name="Google Shape;687;p9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__func__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Identifier (C99)</a:t>
            </a:r>
            <a:endParaRPr/>
          </a:p>
        </p:txBody>
      </p:sp>
      <p:sp>
        <p:nvSpPr>
          <p:cNvPr id="693" name="Google Shape;693;p9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__func__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identifier behaves like a string variable that stores the name of the currently executing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 is the same as if each function contains the following declaration at the beginning of its body: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static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__func__[]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function-name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function-name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name of the function.</a:t>
            </a:r>
            <a:endParaRPr/>
          </a:p>
        </p:txBody>
      </p:sp>
      <p:sp>
        <p:nvSpPr>
          <p:cNvPr id="694" name="Google Shape;694;p9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695" name="Google Shape;695;p9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__func__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Identifier (C99)</a:t>
            </a:r>
            <a:endParaRPr/>
          </a:p>
        </p:txBody>
      </p:sp>
      <p:sp>
        <p:nvSpPr>
          <p:cNvPr id="701" name="Google Shape;701;p92"/>
          <p:cNvSpPr txBox="1"/>
          <p:nvPr>
            <p:ph idx="1" type="body"/>
          </p:nvPr>
        </p:nvSpPr>
        <p:spPr>
          <a:xfrm>
            <a:off x="6858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macros that rely on 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__func__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identifier: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FUNCTION_CALLED()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printf("%s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called\n",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__func__);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FUNCTION_RETURNS()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printf("%s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returns\n",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__func__);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macros can used to trace function calls: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void f(void)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FUNCTION_CALLED();   /* displays "f called" 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FUNCTION_RETURNS();  /* displays "f returns" */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use of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__func__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can be passed to a function to let it know the name of the function that called it.</a:t>
            </a:r>
            <a:endParaRPr/>
          </a:p>
        </p:txBody>
      </p:sp>
      <p:sp>
        <p:nvSpPr>
          <p:cNvPr id="702" name="Google Shape;702;p9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03" name="Google Shape;703;p9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celsius.c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 of Chapter 2: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Converts a Fahrenheit temperature to Celsius */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FREEZING_PT 32.0f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SCALE_FACTOR (5.0f / 9.0f)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fahrenheit, celsius;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printf("Enter Fahrenheit temperature: ");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scanf("%f", &amp;fahrenheit);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celsius = (fahrenheit - FREEZING_PT) * SCALE_FACTOR;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printf("Celsius equivalent is: %.1f\n", celsius);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Conditional Compilation</a:t>
            </a:r>
            <a:endParaRPr/>
          </a:p>
        </p:txBody>
      </p:sp>
      <p:sp>
        <p:nvSpPr>
          <p:cNvPr id="709" name="Google Shape;709;p9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 preprocessor recognizes a number of directives that support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compilation.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permits the inclusion or exclusion of a section of program text depending on the outcome of a test performed by the preprocessor.</a:t>
            </a:r>
            <a:endParaRPr/>
          </a:p>
        </p:txBody>
      </p:sp>
      <p:sp>
        <p:nvSpPr>
          <p:cNvPr id="710" name="Google Shape;710;p9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11" name="Google Shape;711;p9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</a:t>
            </a:r>
            <a:endParaRPr/>
          </a:p>
        </p:txBody>
      </p:sp>
      <p:sp>
        <p:nvSpPr>
          <p:cNvPr id="717" name="Google Shape;717;p9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we’re in the process of debugging a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We’d like the program to print the values of certain variables, so we put calls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critical parts of the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we’ve located the bugs, it’s often a good idea to let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calls remain, just in case we need them later.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compilation allows us to leave the calls in place, but have the compiler ignore them.</a:t>
            </a:r>
            <a:endParaRPr/>
          </a:p>
        </p:txBody>
      </p:sp>
      <p:sp>
        <p:nvSpPr>
          <p:cNvPr id="718" name="Google Shape;718;p9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19" name="Google Shape;719;p9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</a:t>
            </a:r>
            <a:endParaRPr/>
          </a:p>
        </p:txBody>
      </p:sp>
      <p:sp>
        <p:nvSpPr>
          <p:cNvPr id="725" name="Google Shape;725;p9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step is to define a macro and give it a nonzero value: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DEBUG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we’ll surround each group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calls by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DEBUG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printf("Value of i: %d\n", i);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printf("Value of j: %d\n", j);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</p:txBody>
      </p:sp>
      <p:sp>
        <p:nvSpPr>
          <p:cNvPr id="726" name="Google Shape;726;p9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27" name="Google Shape;727;p9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</a:t>
            </a:r>
            <a:endParaRPr/>
          </a:p>
        </p:txBody>
      </p:sp>
      <p:sp>
        <p:nvSpPr>
          <p:cNvPr id="733" name="Google Shape;733;p9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preprocessing,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will test the value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its value isn’t zero, the preprocessor will leave the two calls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change the value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zero and recompile the program, the preprocessor will remove all four lines from the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blocks can be left in the final program, allowing diagnostic information to be produced later if any problems turn up.</a:t>
            </a:r>
            <a:endParaRPr/>
          </a:p>
        </p:txBody>
      </p:sp>
      <p:sp>
        <p:nvSpPr>
          <p:cNvPr id="734" name="Google Shape;734;p9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35" name="Google Shape;735;p9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</a:t>
            </a:r>
            <a:endParaRPr/>
          </a:p>
        </p:txBody>
      </p:sp>
      <p:sp>
        <p:nvSpPr>
          <p:cNvPr id="741" name="Google Shape;741;p9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form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constant-expression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preprocessor encounters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directive, it evaluates the constant expression.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value of the expression is zero, the lines between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removed from the program during preprocessing.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the lines between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remain.</a:t>
            </a:r>
            <a:endParaRPr/>
          </a:p>
        </p:txBody>
      </p:sp>
      <p:sp>
        <p:nvSpPr>
          <p:cNvPr id="742" name="Google Shape;742;p9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43" name="Google Shape;743;p9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</a:t>
            </a:r>
            <a:endParaRPr/>
          </a:p>
        </p:txBody>
      </p:sp>
      <p:sp>
        <p:nvSpPr>
          <p:cNvPr id="749" name="Google Shape;749;p9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treats undefined identifiers as macros that have the value 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neglect to define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test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DEBUG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will fail (but not generate an error message).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!DEBUG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will succeed.</a:t>
            </a:r>
            <a:endParaRPr/>
          </a:p>
        </p:txBody>
      </p:sp>
      <p:sp>
        <p:nvSpPr>
          <p:cNvPr id="750" name="Google Shape;750;p9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51" name="Google Shape;751;p9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defined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757" name="Google Shape;757;p9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supports three operators: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applied to an identifier,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produces the value 1 if the identifier is a currently defined macro; it produces 0 otherwise.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is normally used in conjunction with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directive.</a:t>
            </a:r>
            <a:endParaRPr/>
          </a:p>
        </p:txBody>
      </p:sp>
      <p:sp>
        <p:nvSpPr>
          <p:cNvPr id="758" name="Google Shape;758;p9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59" name="Google Shape;759;p9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defined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765" name="Google Shape;765;p10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defined(DEBUG)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lines between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included only if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as a macro.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parentheses around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aren’t required: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defined DEBUG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not necessary to give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value: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DEBUG</a:t>
            </a:r>
            <a:endParaRPr/>
          </a:p>
        </p:txBody>
      </p:sp>
      <p:sp>
        <p:nvSpPr>
          <p:cNvPr id="766" name="Google Shape;766;p10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67" name="Google Shape;767;p10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#ifdef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</a:t>
            </a:r>
            <a:endParaRPr/>
          </a:p>
        </p:txBody>
      </p:sp>
      <p:sp>
        <p:nvSpPr>
          <p:cNvPr id="773" name="Google Shape;773;p10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tests whether an identifier is currently defined as a macro: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#ifdef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 is the same 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#if defined(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tests whether an identifier is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currently defined as a macro:</a:t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#ifndef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 is the same as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#if !defined(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774" name="Google Shape;774;p10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75" name="Google Shape;775;p10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#elif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</a:t>
            </a:r>
            <a:endParaRPr/>
          </a:p>
        </p:txBody>
      </p:sp>
      <p:sp>
        <p:nvSpPr>
          <p:cNvPr id="781" name="Google Shape;781;p102"/>
          <p:cNvSpPr txBox="1"/>
          <p:nvPr>
            <p:ph idx="1" type="body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blocks can be nested just like ordinary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nesting occurs, it’s a good idea to use an increasing amount of indentation as the level of nesting grows.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programmers put a comment on each closing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indicate what condition the matching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DEBUG</a:t>
            </a:r>
            <a:endParaRPr/>
          </a:p>
          <a:p>
            <a:pPr indent="-342900" lvl="0" marL="342900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 /* DEBUG */</a:t>
            </a:r>
            <a:endParaRPr/>
          </a:p>
        </p:txBody>
      </p:sp>
      <p:sp>
        <p:nvSpPr>
          <p:cNvPr id="782" name="Google Shape;782;p10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83" name="Google Shape;783;p10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after preprocessing: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Blank line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Blank line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brought in from stdio.h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Blank line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Blank line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Blank line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Blank line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fahrenheit, celsius;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printf("Enter Fahrenheit temperature: ");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scanf("%f", &amp;fahrenheit);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celsius = (fahrenheit - 32.0f) * (5.0f / 9.0f);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printf("Celsius equivalent is: %.1f\n", celsius);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#elif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Directives</a:t>
            </a:r>
            <a:endParaRPr/>
          </a:p>
        </p:txBody>
      </p:sp>
      <p:sp>
        <p:nvSpPr>
          <p:cNvPr id="789" name="Google Shape;789;p10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#elif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in conjunction with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#ifdef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test a series of conditions: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</a:t>
            </a:r>
            <a:r>
              <a:rPr b="0" i="1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to be included if expr1 is nonzero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#elif </a:t>
            </a:r>
            <a:r>
              <a:rPr b="0" i="1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to be included if expr1 is zero but expr2 is nonzero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1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Lines to be included otherwise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number of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#elif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directives—but at most one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—may appear between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r>
              <a:rPr b="0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/>
          </a:p>
        </p:txBody>
      </p:sp>
      <p:sp>
        <p:nvSpPr>
          <p:cNvPr id="790" name="Google Shape;790;p10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91" name="Google Shape;791;p10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Uses of Conditional Compilation</a:t>
            </a:r>
            <a:endParaRPr/>
          </a:p>
        </p:txBody>
      </p:sp>
      <p:sp>
        <p:nvSpPr>
          <p:cNvPr id="797" name="Google Shape;797;p10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compilation has other uses besides debugging.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programs that are portable to several machines or operating systems.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defined(WIN32)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#elif defined(MAC_OS)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#elif defined(LINUX)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</p:txBody>
      </p:sp>
      <p:sp>
        <p:nvSpPr>
          <p:cNvPr id="798" name="Google Shape;798;p10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799" name="Google Shape;799;p10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Uses of Conditional Compilation</a:t>
            </a:r>
            <a:endParaRPr/>
          </a:p>
        </p:txBody>
      </p:sp>
      <p:sp>
        <p:nvSpPr>
          <p:cNvPr id="805" name="Google Shape;805;p10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programs that can be compiled with different compilers.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 example that uses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__STDC__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__STDC__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Old-style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the compiler does not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conform to the C standard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old-style function declarations are used instead of function prototypes.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" name="Google Shape;806;p10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07" name="Google Shape;807;p10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Uses of Conditional Compilation</a:t>
            </a:r>
            <a:endParaRPr/>
          </a:p>
        </p:txBody>
      </p:sp>
      <p:sp>
        <p:nvSpPr>
          <p:cNvPr id="813" name="Google Shape;813;p106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default definition for a macro.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Conditional compilation makes it possible to check whether a macro is currently defined and, if not, give it a default definition: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#ifndef BUFFER_SIZE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BUFFER_SIZE 256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</p:txBody>
      </p:sp>
      <p:sp>
        <p:nvSpPr>
          <p:cNvPr id="814" name="Google Shape;814;p10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15" name="Google Shape;815;p10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Uses of Conditional Compilation</a:t>
            </a:r>
            <a:endParaRPr/>
          </a:p>
        </p:txBody>
      </p:sp>
      <p:sp>
        <p:nvSpPr>
          <p:cNvPr id="821" name="Google Shape;821;p10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Temporarily disabling code that contains comments.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comment can’t be used to “comment out” code that already contains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can be used instead: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containing comments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</p:txBody>
      </p:sp>
      <p:sp>
        <p:nvSpPr>
          <p:cNvPr id="822" name="Google Shape;822;p10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23" name="Google Shape;823;p10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Uses of Conditional Compilation</a:t>
            </a:r>
            <a:endParaRPr/>
          </a:p>
        </p:txBody>
      </p:sp>
      <p:sp>
        <p:nvSpPr>
          <p:cNvPr id="829" name="Google Shape;829;p10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15 discusses another common use of conditional compilation: protecting header files against multiple inclusion.</a:t>
            </a:r>
            <a:endParaRPr/>
          </a:p>
        </p:txBody>
      </p:sp>
      <p:sp>
        <p:nvSpPr>
          <p:cNvPr id="830" name="Google Shape;830;p10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31" name="Google Shape;831;p10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Miscellaneous Directives</a:t>
            </a:r>
            <a:endParaRPr/>
          </a:p>
        </p:txBody>
      </p:sp>
      <p:sp>
        <p:nvSpPr>
          <p:cNvPr id="837" name="Google Shape;837;p109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 are more specialized than the ones we’ve already examined.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directives are used much less frequently.</a:t>
            </a:r>
            <a:endParaRPr/>
          </a:p>
        </p:txBody>
      </p:sp>
      <p:sp>
        <p:nvSpPr>
          <p:cNvPr id="838" name="Google Shape;838;p10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39" name="Google Shape;839;p10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845" name="Google Shape;845;p11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#error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any sequence of tokens.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preprocessor encounters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directive, it prints an error message which must include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is processed, some compilers immediately terminate compilation without attempting to find other errors.</a:t>
            </a:r>
            <a:endParaRPr/>
          </a:p>
        </p:txBody>
      </p:sp>
      <p:sp>
        <p:nvSpPr>
          <p:cNvPr id="846" name="Google Shape;846;p11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47" name="Google Shape;847;p11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853" name="Google Shape;853;p11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 are frequently used in conjunction with conditional compilation.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that uses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to test the maximum value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INT_MAX &lt; 100000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#error int type is too small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</p:txBody>
      </p:sp>
      <p:sp>
        <p:nvSpPr>
          <p:cNvPr id="854" name="Google Shape;854;p11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55" name="Google Shape;855;p11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861" name="Google Shape;861;p11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#error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is often found in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 of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#elif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series: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#if defined(WIN32)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#elif defined(MAC_OS)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#elif defined(LINUX)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#error No operating system specified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#endif</a:t>
            </a:r>
            <a:endParaRPr/>
          </a:p>
        </p:txBody>
      </p:sp>
      <p:sp>
        <p:nvSpPr>
          <p:cNvPr id="862" name="Google Shape;862;p11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63" name="Google Shape;863;p11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How the Preprocessor Works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does a bit more than just execute directives.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particular, it replaces each comment with a single space character.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preprocessors go further and remove unnecessary white-space characters, including spaces and tabs at the beginning of indented lines.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3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869" name="Google Shape;869;p113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is used to alter the way program lines are numbered.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form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#line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Subsequent lines in the program will be numbered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+ 1,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+ 2, and so forth.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form of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#line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Subsequent lines are assumed to come from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line numbers starting at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870" name="Google Shape;870;p113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71" name="Google Shape;871;p113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4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877" name="Google Shape;877;p114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changes the value of 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__LINE__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macro (and possibly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__FILE__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compilers will use the information from 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when generating error messages.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following directive appears at the beginning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#line 10 "bar.c"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the compiler detects an error on line 5 of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message will refer to line 13 of file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bar.c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2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is used primarily by programs that generate C code as output</a:t>
            </a: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114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79" name="Google Shape;879;p114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5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885" name="Google Shape;885;p115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famous example is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yacc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(Yet Another Compiler-Compiler), a UNIX utility that automatically generates part of a compiler.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programmer prepares a file that contains information for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yacc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well as fragments of C code.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this file,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yacc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generates a C program,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y.tab.c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that incorporates the code supplied by the programmer.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inserting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#line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directives,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yacc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tricks the compiler into believing that the code comes from the original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messages produced during the compilation of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y.tab.c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refer to lines in the original file.</a:t>
            </a:r>
            <a:endParaRPr/>
          </a:p>
        </p:txBody>
      </p:sp>
      <p:sp>
        <p:nvSpPr>
          <p:cNvPr id="886" name="Google Shape;886;p115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87" name="Google Shape;887;p115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6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893" name="Google Shape;893;p116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provides a way to request special behavior from the compiler.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of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#pragma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 can be very simple (a single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token) or they can be much more elaborate: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#pragma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data(heap_size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1000,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stack_size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2000)</a:t>
            </a:r>
            <a:endParaRPr/>
          </a:p>
        </p:txBody>
      </p:sp>
      <p:sp>
        <p:nvSpPr>
          <p:cNvPr id="894" name="Google Shape;894;p116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895" name="Google Shape;895;p116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7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Directive</a:t>
            </a:r>
            <a:endParaRPr/>
          </a:p>
        </p:txBody>
      </p:sp>
      <p:sp>
        <p:nvSpPr>
          <p:cNvPr id="901" name="Google Shape;901;p117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commands that can appear in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directives is different for each compiler.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must ignore any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 that contains an unrecognized command; it’s not permitted to give an error message.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C89, there are no standard pragmas—they’re all implementation-defined.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C99 has three standard pragmas, all of which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STDC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first token following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902" name="Google Shape;902;p117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903" name="Google Shape;903;p117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8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 (C99)</a:t>
            </a:r>
            <a:endParaRPr/>
          </a:p>
        </p:txBody>
      </p:sp>
      <p:sp>
        <p:nvSpPr>
          <p:cNvPr id="909" name="Google Shape;909;p118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C99 introduces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operator, which is used in conjunction with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 has the form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_Pragma (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string-literal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it encounters such an expression, the preprocessor “destringizes” the string literal: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quotes around the string are removed.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replaced by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replaced by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118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911" name="Google Shape;911;p118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9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 (C99)</a:t>
            </a:r>
            <a:endParaRPr/>
          </a:p>
        </p:txBody>
      </p:sp>
      <p:sp>
        <p:nvSpPr>
          <p:cNvPr id="917" name="Google Shape;917;p119"/>
          <p:cNvSpPr txBox="1"/>
          <p:nvPr>
            <p:ph idx="1" type="body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resulting tokens are then treated as though they appear in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writing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_Pragma("data(heap_size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1000,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stack_size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2000)")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the same as writing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#pragma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data(heap_size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1000,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stack_size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2000)</a:t>
            </a:r>
            <a:endParaRPr/>
          </a:p>
        </p:txBody>
      </p:sp>
      <p:sp>
        <p:nvSpPr>
          <p:cNvPr id="918" name="Google Shape;918;p119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919" name="Google Shape;919;p119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0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 (C99)</a:t>
            </a:r>
            <a:endParaRPr/>
          </a:p>
        </p:txBody>
      </p:sp>
      <p:sp>
        <p:nvSpPr>
          <p:cNvPr id="925" name="Google Shape;925;p120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lets us work around the fact that a preprocessing directive can’t generate another directive.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however, is an operator, not a directive, and can therefore appear in a macro definition.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makes it possible for a macro expansion to leave behind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directive.</a:t>
            </a:r>
            <a:endParaRPr/>
          </a:p>
        </p:txBody>
      </p:sp>
      <p:sp>
        <p:nvSpPr>
          <p:cNvPr id="926" name="Google Shape;926;p120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927" name="Google Shape;927;p120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21"/>
          <p:cNvSpPr txBox="1"/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2F25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B82F25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3200" u="none">
                <a:solidFill>
                  <a:srgbClr val="B82F25"/>
                </a:solidFill>
                <a:latin typeface="Arial"/>
                <a:ea typeface="Arial"/>
                <a:cs typeface="Arial"/>
                <a:sym typeface="Arial"/>
              </a:rPr>
              <a:t> Operator (C99)</a:t>
            </a:r>
            <a:endParaRPr/>
          </a:p>
        </p:txBody>
      </p:sp>
      <p:sp>
        <p:nvSpPr>
          <p:cNvPr id="933" name="Google Shape;933;p121"/>
          <p:cNvSpPr txBox="1"/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macro that uses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#define DO_PRAGMA(x) _Pragma(#x)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invocation of the macro: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DO_PRAGMA(GCC dependency "parse.y")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after expansion: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#pragma GCC dependency "parse.y"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tokens passed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DO_PRAGMA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stringized into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"GCC dependency \"parse.y\""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destringizes this string, producing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directive.</a:t>
            </a:r>
            <a:endParaRPr/>
          </a:p>
        </p:txBody>
      </p:sp>
      <p:sp>
        <p:nvSpPr>
          <p:cNvPr id="934" name="Google Shape;934;p121"/>
          <p:cNvSpPr txBox="1"/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Copyright © 2008 W. W. Norton &amp; Company.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A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A02E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/>
          </a:p>
        </p:txBody>
      </p:sp>
      <p:sp>
        <p:nvSpPr>
          <p:cNvPr id="935" name="Google Shape;935;p121"/>
          <p:cNvSpPr txBox="1"/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0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5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1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8_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