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</p:sldIdLst>
  <p:sldSz cy="6858000" cx="9144000"/>
  <p:notesSz cx="6996100" cy="9283700"/>
  <p:embeddedFontLst>
    <p:embeddedFont>
      <p:font typeface="Helvetica Neue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3">
          <p15:clr>
            <a:srgbClr val="000000"/>
          </p15:clr>
        </p15:guide>
        <p15:guide id="2" pos="2203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07" Type="http://schemas.openxmlformats.org/officeDocument/2006/relationships/slide" Target="slides/slide91.xml"/><Relationship Id="rId106" Type="http://schemas.openxmlformats.org/officeDocument/2006/relationships/slide" Target="slides/slide90.xml"/><Relationship Id="rId105" Type="http://schemas.openxmlformats.org/officeDocument/2006/relationships/slide" Target="slides/slide89.xml"/><Relationship Id="rId104" Type="http://schemas.openxmlformats.org/officeDocument/2006/relationships/slide" Target="slides/slide88.xml"/><Relationship Id="rId109" Type="http://schemas.openxmlformats.org/officeDocument/2006/relationships/slide" Target="slides/slide93.xml"/><Relationship Id="rId108" Type="http://schemas.openxmlformats.org/officeDocument/2006/relationships/slide" Target="slides/slide92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103" Type="http://schemas.openxmlformats.org/officeDocument/2006/relationships/slide" Target="slides/slide87.xml"/><Relationship Id="rId102" Type="http://schemas.openxmlformats.org/officeDocument/2006/relationships/slide" Target="slides/slide86.xml"/><Relationship Id="rId101" Type="http://schemas.openxmlformats.org/officeDocument/2006/relationships/slide" Target="slides/slide85.xml"/><Relationship Id="rId100" Type="http://schemas.openxmlformats.org/officeDocument/2006/relationships/slide" Target="slides/slide8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95" Type="http://schemas.openxmlformats.org/officeDocument/2006/relationships/slide" Target="slides/slide79.xml"/><Relationship Id="rId94" Type="http://schemas.openxmlformats.org/officeDocument/2006/relationships/slide" Target="slides/slide78.xml"/><Relationship Id="rId97" Type="http://schemas.openxmlformats.org/officeDocument/2006/relationships/slide" Target="slides/slide81.xml"/><Relationship Id="rId96" Type="http://schemas.openxmlformats.org/officeDocument/2006/relationships/slide" Target="slides/slide80.xml"/><Relationship Id="rId11" Type="http://schemas.openxmlformats.org/officeDocument/2006/relationships/slideMaster" Target="slideMasters/slideMaster8.xml"/><Relationship Id="rId99" Type="http://schemas.openxmlformats.org/officeDocument/2006/relationships/slide" Target="slides/slide83.xml"/><Relationship Id="rId10" Type="http://schemas.openxmlformats.org/officeDocument/2006/relationships/slideMaster" Target="slideMasters/slideMaster7.xml"/><Relationship Id="rId98" Type="http://schemas.openxmlformats.org/officeDocument/2006/relationships/slide" Target="slides/slide82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slide" Target="slides/slide75.xml"/><Relationship Id="rId90" Type="http://schemas.openxmlformats.org/officeDocument/2006/relationships/slide" Target="slides/slide74.xml"/><Relationship Id="rId93" Type="http://schemas.openxmlformats.org/officeDocument/2006/relationships/slide" Target="slides/slide77.xml"/><Relationship Id="rId92" Type="http://schemas.openxmlformats.org/officeDocument/2006/relationships/slide" Target="slides/slide76.xml"/><Relationship Id="rId117" Type="http://schemas.openxmlformats.org/officeDocument/2006/relationships/font" Target="fonts/HelveticaNeue-boldItalic.fntdata"/><Relationship Id="rId116" Type="http://schemas.openxmlformats.org/officeDocument/2006/relationships/font" Target="fonts/HelveticaNeue-italic.fntdata"/><Relationship Id="rId115" Type="http://schemas.openxmlformats.org/officeDocument/2006/relationships/font" Target="fonts/HelveticaNeue-bold.fntdata"/><Relationship Id="rId15" Type="http://schemas.openxmlformats.org/officeDocument/2006/relationships/slideMaster" Target="slideMasters/slideMaster12.xml"/><Relationship Id="rId110" Type="http://schemas.openxmlformats.org/officeDocument/2006/relationships/slide" Target="slides/slide94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14" Type="http://schemas.openxmlformats.org/officeDocument/2006/relationships/font" Target="fonts/HelveticaNeue-regular.fntdata"/><Relationship Id="rId18" Type="http://schemas.openxmlformats.org/officeDocument/2006/relationships/slide" Target="slides/slide2.xml"/><Relationship Id="rId113" Type="http://schemas.openxmlformats.org/officeDocument/2006/relationships/slide" Target="slides/slide97.xml"/><Relationship Id="rId112" Type="http://schemas.openxmlformats.org/officeDocument/2006/relationships/slide" Target="slides/slide96.xml"/><Relationship Id="rId111" Type="http://schemas.openxmlformats.org/officeDocument/2006/relationships/slide" Target="slides/slide95.xml"/><Relationship Id="rId84" Type="http://schemas.openxmlformats.org/officeDocument/2006/relationships/slide" Target="slides/slide68.xml"/><Relationship Id="rId83" Type="http://schemas.openxmlformats.org/officeDocument/2006/relationships/slide" Target="slides/slide67.xml"/><Relationship Id="rId86" Type="http://schemas.openxmlformats.org/officeDocument/2006/relationships/slide" Target="slides/slide70.xml"/><Relationship Id="rId85" Type="http://schemas.openxmlformats.org/officeDocument/2006/relationships/slide" Target="slides/slide69.xml"/><Relationship Id="rId88" Type="http://schemas.openxmlformats.org/officeDocument/2006/relationships/slide" Target="slides/slide72.xml"/><Relationship Id="rId87" Type="http://schemas.openxmlformats.org/officeDocument/2006/relationships/slide" Target="slides/slide71.xml"/><Relationship Id="rId89" Type="http://schemas.openxmlformats.org/officeDocument/2006/relationships/slide" Target="slides/slide73.xml"/><Relationship Id="rId80" Type="http://schemas.openxmlformats.org/officeDocument/2006/relationships/slide" Target="slides/slide64.xml"/><Relationship Id="rId82" Type="http://schemas.openxmlformats.org/officeDocument/2006/relationships/slide" Target="slides/slide66.xml"/><Relationship Id="rId81" Type="http://schemas.openxmlformats.org/officeDocument/2006/relationships/slide" Target="slides/slide65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7.xml"/><Relationship Id="rId72" Type="http://schemas.openxmlformats.org/officeDocument/2006/relationships/slide" Target="slides/slide56.xml"/><Relationship Id="rId75" Type="http://schemas.openxmlformats.org/officeDocument/2006/relationships/slide" Target="slides/slide59.xml"/><Relationship Id="rId74" Type="http://schemas.openxmlformats.org/officeDocument/2006/relationships/slide" Target="slides/slide58.xml"/><Relationship Id="rId77" Type="http://schemas.openxmlformats.org/officeDocument/2006/relationships/slide" Target="slides/slide61.xml"/><Relationship Id="rId76" Type="http://schemas.openxmlformats.org/officeDocument/2006/relationships/slide" Target="slides/slide60.xml"/><Relationship Id="rId79" Type="http://schemas.openxmlformats.org/officeDocument/2006/relationships/slide" Target="slides/slide63.xml"/><Relationship Id="rId78" Type="http://schemas.openxmlformats.org/officeDocument/2006/relationships/slide" Target="slides/slide62.xml"/><Relationship Id="rId71" Type="http://schemas.openxmlformats.org/officeDocument/2006/relationships/slide" Target="slides/slide55.xml"/><Relationship Id="rId70" Type="http://schemas.openxmlformats.org/officeDocument/2006/relationships/slide" Target="slides/slide54.xml"/><Relationship Id="rId62" Type="http://schemas.openxmlformats.org/officeDocument/2006/relationships/slide" Target="slides/slide46.xml"/><Relationship Id="rId61" Type="http://schemas.openxmlformats.org/officeDocument/2006/relationships/slide" Target="slides/slide45.xml"/><Relationship Id="rId64" Type="http://schemas.openxmlformats.org/officeDocument/2006/relationships/slide" Target="slides/slide48.xml"/><Relationship Id="rId63" Type="http://schemas.openxmlformats.org/officeDocument/2006/relationships/slide" Target="slides/slide47.xml"/><Relationship Id="rId66" Type="http://schemas.openxmlformats.org/officeDocument/2006/relationships/slide" Target="slides/slide50.xml"/><Relationship Id="rId65" Type="http://schemas.openxmlformats.org/officeDocument/2006/relationships/slide" Target="slides/slide49.xml"/><Relationship Id="rId68" Type="http://schemas.openxmlformats.org/officeDocument/2006/relationships/slide" Target="slides/slide52.xml"/><Relationship Id="rId67" Type="http://schemas.openxmlformats.org/officeDocument/2006/relationships/slide" Target="slides/slide51.xml"/><Relationship Id="rId60" Type="http://schemas.openxmlformats.org/officeDocument/2006/relationships/slide" Target="slides/slide44.xml"/><Relationship Id="rId69" Type="http://schemas.openxmlformats.org/officeDocument/2006/relationships/slide" Target="slides/slide5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55" Type="http://schemas.openxmlformats.org/officeDocument/2006/relationships/slide" Target="slides/slide39.xml"/><Relationship Id="rId54" Type="http://schemas.openxmlformats.org/officeDocument/2006/relationships/slide" Target="slides/slide38.xml"/><Relationship Id="rId57" Type="http://schemas.openxmlformats.org/officeDocument/2006/relationships/slide" Target="slides/slide41.xml"/><Relationship Id="rId56" Type="http://schemas.openxmlformats.org/officeDocument/2006/relationships/slide" Target="slides/slide40.xml"/><Relationship Id="rId59" Type="http://schemas.openxmlformats.org/officeDocument/2006/relationships/slide" Target="slides/slide43.xml"/><Relationship Id="rId58" Type="http://schemas.openxmlformats.org/officeDocument/2006/relationships/slide" Target="slides/slide4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2186281" y="696278"/>
            <a:ext cx="2623500" cy="348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99610" y="4409758"/>
            <a:ext cx="55968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154" name="Google Shape;154;p1:notes"/>
          <p:cNvSpPr txBox="1"/>
          <p:nvPr>
            <p:ph idx="12" type="sldNum"/>
          </p:nvPr>
        </p:nvSpPr>
        <p:spPr>
          <a:xfrm>
            <a:off x="3962838" y="8817904"/>
            <a:ext cx="30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3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3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4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4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4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4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5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5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5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5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5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5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5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5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5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6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6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6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6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6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6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6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6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6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6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7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7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p7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p7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7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7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6" name="Google Shape;746;p7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7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7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7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8" name="Google Shape;778;p8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8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p8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p8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0" name="Google Shape;810;p8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8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6" name="Google Shape;826;p8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8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2" name="Google Shape;842;p8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8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8" name="Google Shape;858;p9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p9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4" name="Google Shape;874;p9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2" name="Google Shape;882;p9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9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9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9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p9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2171700" y="38100"/>
            <a:ext cx="4800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 rot="5400000">
            <a:off x="4705350" y="25717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742950" y="7048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16" name="Google Shape;1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29" name="Google Shape;129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41" name="Google Shape;14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39" name="Google Shape;3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42" name="Google Shape;4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54" name="Google Shape;5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67" name="Google Shape;6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82" name="Google Shape;8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93" name="Google Shape;9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15: Writing Large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prog2_spine.gif" id="103" name="Google Shape;10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type="ctrTitle"/>
          </p:nvPr>
        </p:nvSpPr>
        <p:spPr>
          <a:xfrm>
            <a:off x="752200" y="1352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Writing Large C Programs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Source files, Linking and Makefiles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571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4857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Header Files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that arise when a program is divided into several source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a function in one file call a function that’s defined in another file?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a function access an external variable in another file?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two files share the same macro definition or type definition?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 lies with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directive, which makes it possible to share information among any number of source files.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Header Files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tells the preprocessor to insert the contents of a specified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to be shared among several source files can be put into such a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then be used to bring the file’s contents into each of the source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that are included in this fashion are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sometimes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files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convention, header files have the extension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has two primary forms.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is used for header files that belong to C’s own library: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&lt;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is used for all other header files: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the two has to do with how the compiler locates the header file.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rules for locating header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Search the directory (or directories) in which system header files reside.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Search the current directory, then search the directory (or directories) in which system header files reside.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places to be searched for header files can usually be altered, often by a command-line option such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use brackets when including header files that you have written: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&lt;myheader.h&gt;   /*** WRONG ***/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will probably look for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myheader.h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the system header files are kept.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name in an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may include information that helps locate the file, such as a directory path or drive specifier: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"c:\cprogs\utils.h"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Windows path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"/cprogs/utils.h"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UNIX path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quotation marks in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make file names look like string literals, the preprocessor doesn’t treat them that way.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usually best not to include path or drive information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examples of Windows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"d:utils.h"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"\cprogs\include\utils.h"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"d:\cprogs\include\utils.h"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versions: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"utils.h"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"..\include\utils.h"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has a third form: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 sequence of preprocessing tokens.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will scan the tokens and replace any macros that it finds.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macro replacement, the resulting directive must match one of the other forms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the third kind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that the file name can be defined by a macro rather than being “hard-coded” into the directive itself.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defined(IA32)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#define CPU_FILE "ia32.h"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defined(IA64)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#define CPU_FILE "ia64.h"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defined(AMD64)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#define CPU_FILE "amd64.h"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CPU_FILE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Macro Definitions and Type Definitions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large programs contain macro definitions and type definitions that need to be shared by several source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definitions should go into header files.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Chapter 15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Large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Macro Definitions and Type Definitions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a program uses macros named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definitions can be put in a header file with a name like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BOOL int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TRUE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FALSE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source file that requires these macros will simply contain the line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"boolean.h"</a:t>
            </a:r>
            <a:endParaRPr/>
          </a:p>
        </p:txBody>
      </p:sp>
      <p:sp>
        <p:nvSpPr>
          <p:cNvPr id="310" name="Google Shape;310;p4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Macro Definitions and Type Definitions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in which two files include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25" y="2044700"/>
            <a:ext cx="7243762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Macro Definitions and Type Definitions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definitions are also common in header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instead of defining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macro, we might use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do,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will have the following appearance: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TRUE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FALSE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typedef int Bool;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457200" y="762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Macro Definitions and Type Definitions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putting definitions of macros and types in header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time. We don’t have to copy the definitions into the source files where they’re needed.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program easier to modify. Changing the definition of a macro or type requires editing a single header file.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Avoids inconsistencies caused by source files containing different definitions of the same macro or type.</a:t>
            </a:r>
            <a:endParaRPr/>
          </a:p>
        </p:txBody>
      </p:sp>
      <p:sp>
        <p:nvSpPr>
          <p:cNvPr id="335" name="Google Shape;335;p4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a source file contains a call of a function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that’s defined in another file,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declaring it first is risky.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assumes that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return type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assumes that the number of parameters matches the number of arguments in the call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arguments themselves are converted automatically by the default argument promotions.</a:t>
            </a:r>
            <a:endParaRPr/>
          </a:p>
        </p:txBody>
      </p:sp>
      <p:sp>
        <p:nvSpPr>
          <p:cNvPr id="343" name="Google Shape;343;p4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file where it’s called solves the problem but can create a maintenance nightmare.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solution is to put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prototype in a header file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then include the header file in all the places where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also need to include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enabling the compiler to check that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prototype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matches its definition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other functions, most of them should be declared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that are intended for use only within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shouldn’t be declared in a header file, however; to do so would be misleading.</a:t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66" name="Google Shape;366;p5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RPN calculator example can be used to illustrate the use of function prototypes in header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stack.c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will contain definitions of 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make_empty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is_full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Prototypes for these functions should go in 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header file: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make_empty(void);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is_empty(void);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is_full(void);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push(int i);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pop(void);</a:t>
            </a:r>
            <a:endParaRPr/>
          </a:p>
        </p:txBody>
      </p:sp>
      <p:sp>
        <p:nvSpPr>
          <p:cNvPr id="367" name="Google Shape;367;p5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include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allow the compiler to check any calls of stack functions that appear in the latter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also include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the compiler can verify that the prototypes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 the definitions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Function Prototypes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00" y="1422400"/>
            <a:ext cx="4562475" cy="4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 program may be divided among any number of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convention, source files have the extension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source file contains part of the program, primarily definitions of functions and variables.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source file must contain a function named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serves as the starting point for the program.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share a function among files, we put its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one source file, then put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other files that need to call the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an external variable is done in much the same way.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that both declares and defines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(causing the compiler to set aside space):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keyword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declare a variable without defining it: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extern int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informs the compiler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elsewhere in the program, so there’s no need to allocate space for it.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declaration of an array, we can omit the length of the array: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extern int a[];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compiler doesn’t allocate space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this time, there’s no need for it to know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length.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share a variable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several source files, we first put a definition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one file: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to be initialized, the initializer would go here.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files will contain declarations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extern int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declaring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each file, it becomes possible to access and/or modify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those files.</a:t>
            </a:r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declarations of the same variable appear in different files, the compiler can’t check that the declarations match the variable’s definition.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one file may contain the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another file contains the declaration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extern long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error of this kind can cause the program to behave unpredictably.</a:t>
            </a:r>
            <a:endParaRPr/>
          </a:p>
        </p:txBody>
      </p:sp>
      <p:sp>
        <p:nvSpPr>
          <p:cNvPr id="423" name="Google Shape;423;p5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Sharing Variable Declarations</a:t>
            </a:r>
            <a:endParaRPr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inconsistency, declarations of shared variables are usually put in header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source file that needs access to a particular variable can then include the appropriate header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each header file that contains a variable declaration is included in the source file that contains the variable’s definition, enabling the compiler to check that the two match.</a:t>
            </a:r>
            <a:endParaRPr/>
          </a:p>
        </p:txBody>
      </p:sp>
      <p:sp>
        <p:nvSpPr>
          <p:cNvPr id="431" name="Google Shape;431;p5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Nested Includes</a:t>
            </a:r>
            <a:endParaRPr/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header file may contain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the following prototypes: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is_empty(void);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is_full(void);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these functions return only 0 or 1, it’s a good idea to declare their return type to be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is_empty(void);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 is_full(void);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need to include the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in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the definition of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available when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stack.h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compiled.</a:t>
            </a:r>
            <a:endParaRPr/>
          </a:p>
        </p:txBody>
      </p:sp>
      <p:sp>
        <p:nvSpPr>
          <p:cNvPr id="439" name="Google Shape;439;p5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Nested Includes</a:t>
            </a:r>
            <a:endParaRPr/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C programmers shun nested includes.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bias against nested includes has largely faded away, in part because nested includes are common practice in C++.</a:t>
            </a:r>
            <a:endParaRPr/>
          </a:p>
        </p:txBody>
      </p:sp>
      <p:sp>
        <p:nvSpPr>
          <p:cNvPr id="447" name="Google Shape;447;p6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source file includes the same header file twice, compilation errors may result.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is common when header files include other header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file3.h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file3.h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both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55" name="Google Shape;455;p6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prog.c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compiled,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file3.h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compiled twice.</a:t>
            </a:r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92237"/>
            <a:ext cx="59880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problem of writing a simple calculator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will evaluate integer expressions entered in Reverse Polish notation (RPN), in which operators follow operands.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user enters an expression such 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30 5 - 7 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program should print its value (175, in this case).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the same header file twice doesn’t always cause a compilation error.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file contains only macro definitions, function prototypes, and/or variable declarations, there won’t be any difficulty.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file contains a type definition, however, we’ll get a compilation error.</a:t>
            </a:r>
            <a:endParaRPr/>
          </a:p>
        </p:txBody>
      </p:sp>
      <p:sp>
        <p:nvSpPr>
          <p:cNvPr id="472" name="Google Shape;472;p6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to be safe, it’s probably a good idea to protect all header files against multiple inclusion.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way, we can add type definitions to a file later without the risk that we might forget to protect the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we might save some time during program development by avoiding unnecessary recompilation of the same header file.</a:t>
            </a:r>
            <a:endParaRPr/>
          </a:p>
        </p:txBody>
      </p:sp>
      <p:sp>
        <p:nvSpPr>
          <p:cNvPr id="480" name="Google Shape;480;p6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protect a header file, we’ll enclose the contents of the file in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protect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#ifndef BOOLEAN_H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BOOLEAN_H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TRUE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FALSE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typedef int Bool;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488" name="Google Shape;488;p6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Protecting Header Files</a:t>
            </a:r>
            <a:endParaRPr/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name of the macro resemble the name of the header file is a good way to avoid conflicts with other macros.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can’t name the macro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name such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BOOLEAN_H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good alternative.</a:t>
            </a:r>
            <a:endParaRPr/>
          </a:p>
        </p:txBody>
      </p:sp>
      <p:sp>
        <p:nvSpPr>
          <p:cNvPr id="496" name="Google Shape;496;p6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 in Header Files</a:t>
            </a:r>
            <a:endParaRPr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are often put in header files to check for conditions under which the header file shouldn’t be included.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a header file uses a feature that didn’t exist prior to the original C89 standard.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that tests for the existence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__STDC__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#ifndef __STDC__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#error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requires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504" name="Google Shape;504;p6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Dividing a Program into Files</a:t>
            </a:r>
            <a:endParaRPr/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 program involves determining what functions it will need and arranging the functions into logically related groups.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program has been designed, there is a simple technique for dividing it into files.</a:t>
            </a:r>
            <a:endParaRPr/>
          </a:p>
        </p:txBody>
      </p:sp>
      <p:sp>
        <p:nvSpPr>
          <p:cNvPr id="512" name="Google Shape;512;p6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Dividing a Program into Files</a:t>
            </a:r>
            <a:endParaRPr/>
          </a:p>
        </p:txBody>
      </p:sp>
      <p:sp>
        <p:nvSpPr>
          <p:cNvPr id="519" name="Google Shape;519;p6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set of functions will go into a separate source file (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source file will have a matching header file (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contain prototypes for the functions defined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to be used only within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not be declared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included in each source file that needs to call a function defined in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also be included in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the compiler can check that the prototypes in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 the definitions in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20" name="Google Shape;520;p6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Dividing a Program into Files</a:t>
            </a:r>
            <a:endParaRPr/>
          </a:p>
        </p:txBody>
      </p:sp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will go in a file whose name matches the name of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possible that there are other functions in the same file as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long as they’re not called from other files in the program.</a:t>
            </a:r>
            <a:endParaRPr/>
          </a:p>
        </p:txBody>
      </p:sp>
      <p:sp>
        <p:nvSpPr>
          <p:cNvPr id="528" name="Google Shape;528;p7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35" name="Google Shape;535;p7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apply this technique to a small text-formatting program named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a file named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the following sample input: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     is quirky,  flawed,    and  an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enormous   success.      Although accidents of   history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surely  helped,   it evidently    satisfied   a   need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 a   system  implementation    language    efficient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enough   to  displace         assembly   language,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yet sufficiently   abstract   and fluent    to describe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algorithms   and     interactions    in a   wide   variety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  environments.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--      Dennis     M.        Ritchie</a:t>
            </a:r>
            <a:endParaRPr/>
          </a:p>
        </p:txBody>
      </p:sp>
      <p:sp>
        <p:nvSpPr>
          <p:cNvPr id="536" name="Google Shape;536;p7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43" name="Google Shape;543;p7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run the program from a UNIX or Windows prompt, we’d enter the command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justify &lt;quote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 informs the operating system that justify will read from the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accepting input from the keyboard.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feature, supported by UNIX, Windows, and other operating systems, is called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redirection.</a:t>
            </a:r>
            <a:endParaRPr/>
          </a:p>
        </p:txBody>
      </p:sp>
      <p:sp>
        <p:nvSpPr>
          <p:cNvPr id="544" name="Google Shape;544;p7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will read operands and operators, one by one, using a stack to keep track of intermediate results.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program reads a number, it will push the number onto the stack.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program reads an operator, it will pop two numbers from the stack, perform the operation, and then push the result back onto the stack.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program reaches the end of the user’s input, the value of the expression will be on the stack.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51" name="Google Shape;551;p73"/>
          <p:cNvSpPr txBox="1"/>
          <p:nvPr>
            <p:ph idx="1" type="body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is quirky,  flawed,  and  an  enormous  success.  Although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accidents of history surely helped, it evidently satisfied 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need for a system implementation language  efficient  enough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displace assembly language, yet sufficiently abstract and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fluent to describe algorithms and  interactions  in  a  wide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variety of environments. -- Dennis M. Ritchie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normally appear on the screen, but we can save it in a file by using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redirection: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justify &lt;quote &gt;newquote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59" name="Google Shape;559;p7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delete extra spaces and blank lines as well as filling and justifying lines.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“Filling” a line means adding words until one more word would cause the line to overflow.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“Justifying” a line means adding extra spaces between words so that each line has exactly the same length (60 characters).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must be done so that the space between words in a line is equal (or nearly equal).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line of the output won’t be justified.</a:t>
            </a:r>
            <a:endParaRPr/>
          </a:p>
        </p:txBody>
      </p:sp>
      <p:sp>
        <p:nvSpPr>
          <p:cNvPr id="560" name="Google Shape;560;p7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67" name="Google Shape;567;p7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 that no word is longer than 20 characters, including any adjacent punctuation.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program encounters a longer word, it must ignore all characters after the first 20, replacing them with a single asterisk.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word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antidisestablishmentarianism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would be printed 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antidisestablishment*</a:t>
            </a:r>
            <a:endParaRPr/>
          </a:p>
        </p:txBody>
      </p:sp>
      <p:sp>
        <p:nvSpPr>
          <p:cNvPr id="568" name="Google Shape;568;p7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75" name="Google Shape;575;p7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can’t write words one by one as they’re read.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Instead, it will have to store them in a “line buffer” until there are enough to fill a line.</a:t>
            </a:r>
            <a:endParaRPr/>
          </a:p>
        </p:txBody>
      </p:sp>
      <p:sp>
        <p:nvSpPr>
          <p:cNvPr id="576" name="Google Shape;576;p7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83" name="Google Shape;583;p7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heart of the program will be a loop: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(;;)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word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if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read word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contents of line buffer without justification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 program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if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doesn’t fit in line buffer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contents of line buffer with justification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line buffer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word to line buffer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584" name="Google Shape;584;p7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will be split into three source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functions related to words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functions related to the line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contains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also need two header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prototypes for the functions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prototypes for the functions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contain the prototype for a function that reads a word.</a:t>
            </a:r>
            <a:endParaRPr/>
          </a:p>
        </p:txBody>
      </p:sp>
      <p:sp>
        <p:nvSpPr>
          <p:cNvPr id="592" name="Google Shape;592;p7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 WORD_H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WORD_H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read_word: Reads the next word from the input and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stores it in word. Makes word empty if no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word could be read because of end-of-file.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Truncates the word if its length exceeds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len.                      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read_word(char *word, int len);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/>
          </a:p>
        </p:txBody>
      </p:sp>
      <p:sp>
        <p:nvSpPr>
          <p:cNvPr id="599" name="Google Shape;599;p7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606" name="Google Shape;606;p8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outline of the main loop reveals the need for functions that perform the following operations: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contents of line buffer without justification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how many characters are left in line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contents of line buffer with justification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line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word to line buffer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call these functions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flush_line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space_remaining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clear_line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07" name="Google Shape;607;p8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8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 LINE_H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LINE_H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clear_line: Clears the current line. 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clear_line(void);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add_word: Adds word to the end of the current line.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If this is not the first word on the line,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puts one space before word.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add_word(const char *word);</a:t>
            </a:r>
            <a:endParaRPr/>
          </a:p>
        </p:txBody>
      </p:sp>
      <p:sp>
        <p:nvSpPr>
          <p:cNvPr id="614" name="Google Shape;614;p8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/>
          <p:nvPr>
            <p:ph idx="1" type="body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space_remaining: Returns the number of characters left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      in the current line.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space_remaining(void);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write_line: Writes the current line with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 justification.           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write_line(void);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flush_line: Writes the current line without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 justification. If the line is empty, does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 nothing.                 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flush_line(void);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/>
          </a:p>
        </p:txBody>
      </p:sp>
      <p:sp>
        <p:nvSpPr>
          <p:cNvPr id="621" name="Google Shape;621;p8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expression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will be evaluated: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30 onto the stack.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5 onto the stack.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the top two numbers from the stack, subtract 5 from 30, giving 25, and then push the result back onto the stack.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7 onto the stack.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the top two numbers from the stack, multiply them, and then push the result back onto the stack.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stack will now contain 175, the value of the expression.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628" name="Google Shape;628;p8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we write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files, we can use the functions declared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write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main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this file is mostly a matter of translating the original loop design into C.</a:t>
            </a:r>
            <a:endParaRPr/>
          </a:p>
        </p:txBody>
      </p:sp>
      <p:sp>
        <p:nvSpPr>
          <p:cNvPr id="629" name="Google Shape;629;p8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4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Formats a file of text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"line.h"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"word.h"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MAX_WORD_LEN 20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word[MAX_WORD_LEN+2];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word_len; </a:t>
            </a:r>
            <a:endParaRPr/>
          </a:p>
        </p:txBody>
      </p:sp>
      <p:sp>
        <p:nvSpPr>
          <p:cNvPr id="636" name="Google Shape;636;p8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5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clear_line();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(;;)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read_word(word, MAX_WORD_LEN+1);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word_len = strlen(word);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(word_len == 0)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flush_line();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(word_len &gt; MAX_WORD_LEN)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word[MAX_WORD_LEN] = '*';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(word_len + 1 &gt; space_remaining())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write_line();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clear_line();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add_word(word);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643" name="Google Shape;643;p8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650" name="Google Shape;650;p8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a trick to handle words that exceed 20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it calls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tells it to truncate any word that exceeds 21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checks whether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a string that’s longer than 20 characters.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so, the word must have been at least 21 characters long (before truncation), so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replaces its 21st character by an asterisk.</a:t>
            </a:r>
            <a:endParaRPr/>
          </a:p>
        </p:txBody>
      </p:sp>
      <p:sp>
        <p:nvSpPr>
          <p:cNvPr id="651" name="Google Shape;651;p8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658" name="Google Shape;658;p8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header file has a prototype for only one function,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easier to write if we add a small “helper” function,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job is to read a single character and, if it’s a new-line character or tab, convert it to a space.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solves the problem of treating new-line characters and tabs as spaces.</a:t>
            </a:r>
            <a:endParaRPr/>
          </a:p>
        </p:txBody>
      </p:sp>
      <p:sp>
        <p:nvSpPr>
          <p:cNvPr id="659" name="Google Shape;659;p8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"word.h"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read_char(void)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ch = getchar();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(ch == '\n' || ch == '\t')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' 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66" name="Google Shape;666;p8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read_word(char *word, int 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ch, pos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((ch = read_char()) == ' 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(ch != ' ' &amp;&amp; ch != EOF)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(pos &lt; 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word[pos++] = ch;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 = read_char();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word[pos] = '\0';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3" name="Google Shape;673;p8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8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Program: Text Formatting</a:t>
            </a:r>
            <a:endParaRPr/>
          </a:p>
        </p:txBody>
      </p:sp>
      <p:sp>
        <p:nvSpPr>
          <p:cNvPr id="680" name="Google Shape;680;p9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supplies definitions of the functions declared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also need variables to keep track of the state of the line buffer: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characters in the current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line_len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 of characters in the current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num_words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 of words in the current line</a:t>
            </a:r>
            <a:endParaRPr/>
          </a:p>
        </p:txBody>
      </p:sp>
      <p:sp>
        <p:nvSpPr>
          <p:cNvPr id="681" name="Google Shape;681;p9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"line.h"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MAX_LINE_LEN 60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line[MAX_LINE_LEN+1];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line_len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num_words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clear_line(void)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line[0] = '\0';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line_len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num_words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88" name="Google Shape;688;p9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"/>
          <p:cNvSpPr txBox="1"/>
          <p:nvPr>
            <p:ph idx="1" type="body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add_word(const char *word)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(num_words &gt; 0)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line[line_len] = ' 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line[line_len+1] = '\0';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line_len++;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strcat(line, word);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line_len += strlen(word);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num_words++;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space_remaining(void)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MAX_LINE_LEN - line_len;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5" name="Google Shape;695;p9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program’s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will contain a loop that performs the following actions: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“token” (a number or an operator).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token is a number, push it onto the stack.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token is an operator, pop its operands from the stack, perform the operation, and then push the result back onto the stack.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dividing a program like this one into files, it makes sense to put related functions and variables into the same file.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"/>
          <p:cNvSpPr txBox="1"/>
          <p:nvPr>
            <p:ph idx="1" type="body"/>
          </p:nvPr>
        </p:nvSpPr>
        <p:spPr>
          <a:xfrm>
            <a:off x="685800" y="762000"/>
            <a:ext cx="7848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write_line(void)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extra_spaces, spaces_to_insert, i, j;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extra_spaces = MAX_LINE_LEN - line_len;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line_len; i++)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(line[i] != ' 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putchar(line[i]);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spaces_to_insert = extra_spaces / (num_words - 1);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(j = 1; j &lt;= spaces_to_insert + 1; j++)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putchar(' ');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extra_spaces -= spaces_to_insert;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num_words--;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putchar('\n');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flush_line(void)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(line_len &gt; 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puts(line);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2" name="Google Shape;702;p9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Building a Multiple-File Program</a:t>
            </a:r>
            <a:endParaRPr/>
          </a:p>
        </p:txBody>
      </p:sp>
      <p:sp>
        <p:nvSpPr>
          <p:cNvPr id="709" name="Google Shape;709;p9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large program requires the same basic steps as building a small one: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</a:t>
            </a:r>
            <a:endParaRPr/>
          </a:p>
        </p:txBody>
      </p:sp>
      <p:sp>
        <p:nvSpPr>
          <p:cNvPr id="710" name="Google Shape;710;p9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Building a Multiple-File Program</a:t>
            </a:r>
            <a:endParaRPr/>
          </a:p>
        </p:txBody>
      </p:sp>
      <p:sp>
        <p:nvSpPr>
          <p:cNvPr id="717" name="Google Shape;717;p9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source file in the program must be compiled separately.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 don’t need to be 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contents of a header file are automatically compiled whenever a source file that includes it is 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source file, the compiler generates a file containing object code.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files—known as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files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—have the extension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UNIX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.obj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Windows.</a:t>
            </a:r>
            <a:endParaRPr/>
          </a:p>
        </p:txBody>
      </p:sp>
      <p:sp>
        <p:nvSpPr>
          <p:cNvPr id="718" name="Google Shape;718;p9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Building a Multiple-File Program</a:t>
            </a:r>
            <a:endParaRPr/>
          </a:p>
        </p:txBody>
      </p:sp>
      <p:sp>
        <p:nvSpPr>
          <p:cNvPr id="725" name="Google Shape;725;p9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linker combines the object files created in the previous step—along with code for library functions—to produce an executable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other duties, the linker is responsible for resolving external references left behind by the compiler.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external reference occurs when a function in one file calls a function defined in another file or accesses a variable defined in another file.</a:t>
            </a:r>
            <a:endParaRPr/>
          </a:p>
        </p:txBody>
      </p:sp>
      <p:sp>
        <p:nvSpPr>
          <p:cNvPr id="726" name="Google Shape;726;p9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Building a Multiple-File Program</a:t>
            </a:r>
            <a:endParaRPr/>
          </a:p>
        </p:txBody>
      </p:sp>
      <p:sp>
        <p:nvSpPr>
          <p:cNvPr id="733" name="Google Shape;733;p9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compilers allow us to build a program in a single step.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GCC command that builds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-o justify justify.c line.c word.c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source files are first compiled into object code.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files are then automatically passed to the linker, which combines them into a single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specifies that we want the executable file to be named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34" name="Google Shape;734;p9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9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41" name="Google Shape;741;p9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it easier to build large programs, UNIX originated the concept of the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makefile.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makefile not only lists the files that are part of the program, but also describes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the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the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say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“depends” 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because a change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require us to recompile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42" name="Google Shape;742;p9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49" name="Google Shape;749;p99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UNIX makefile for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justify: justify.o word.o line.o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gcc -o justify justify.o word.o line.o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justify.o: justify.c word.h line.h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gcc -c justify.c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word.o: word.c word.h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gcc -c word.c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line.o: line.c line.h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gcc -c line.c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9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57" name="Google Shape;757;p10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groups of lines; each group is known as a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line in each rule gives a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file, followed by the files on which it depends.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line is a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executed if the target should need to be rebuilt because of a change to one of its dependent files.</a:t>
            </a:r>
            <a:endParaRPr/>
          </a:p>
        </p:txBody>
      </p:sp>
      <p:sp>
        <p:nvSpPr>
          <p:cNvPr id="758" name="Google Shape;758;p10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0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65" name="Google Shape;765;p101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rule,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executable file) is the target: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justify: justify.o word.o line.o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gcc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line states that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depends on the files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line.o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of these files have changed since the program was last built,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to be rebuilt.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command on the following line shows how the rebuilding is to be done.</a:t>
            </a:r>
            <a:endParaRPr/>
          </a:p>
          <a:p>
            <a:pPr indent="-17145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10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73" name="Google Shape;773;p10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second rule,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target: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justify.o: justify.c word.h line.h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gcc -c justify.c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line indicates that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to be rebuilt if there’s been a change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line shows how to update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(by recompiling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tells the compiler to compile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not attempt to link it.</a:t>
            </a:r>
            <a:endParaRPr/>
          </a:p>
        </p:txBody>
      </p:sp>
      <p:sp>
        <p:nvSpPr>
          <p:cNvPr id="774" name="Google Shape;774;p10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that reads tokens could go into one source file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token.c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say), together with any functions that have to do with tokens.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Stack-related functions such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make_empty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is_full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could go into a different file,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variables that represent the stack would also go into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would go into yet another file,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calc.c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81" name="Google Shape;781;p10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we’ve created a makefile for a program, we can use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 to build (or rebuild)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checking the time and date associated with each file in the program,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determine which files are out of date.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then invokes the commands necessary to rebuild the program.</a:t>
            </a:r>
            <a:endParaRPr/>
          </a:p>
        </p:txBody>
      </p:sp>
      <p:sp>
        <p:nvSpPr>
          <p:cNvPr id="782" name="Google Shape;782;p10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0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89" name="Google Shape;789;p10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command in a makefile must be preceded by a tab character, not a series of spaces.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makefile is normally stored in a file named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 is used, it automatically checks the current directory for a file with one of these names.</a:t>
            </a:r>
            <a:endParaRPr/>
          </a:p>
        </p:txBody>
      </p:sp>
      <p:sp>
        <p:nvSpPr>
          <p:cNvPr id="790" name="Google Shape;790;p10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797" name="Google Shape;797;p10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invoke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use the command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make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 of the targets listed in the makefile.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target is specified when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invoked, it will build the target of the first rule.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for this special property of the first rule, the order of rules in a makefile is arbitrary.</a:t>
            </a:r>
            <a:endParaRPr/>
          </a:p>
        </p:txBody>
      </p:sp>
      <p:sp>
        <p:nvSpPr>
          <p:cNvPr id="798" name="Google Shape;798;p10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/>
          </a:p>
        </p:txBody>
      </p:sp>
      <p:sp>
        <p:nvSpPr>
          <p:cNvPr id="805" name="Google Shape;805;p10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makefiles aren’t always easy to understand.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numerous techniques that reduce the amount of redundancy in makefiles and make them easier to modify.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techniques greatly reduce the readability of makefiles.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Alternatives to makefiles include the “project files” supported by some integrated development environments.</a:t>
            </a:r>
            <a:endParaRPr/>
          </a:p>
        </p:txBody>
      </p:sp>
      <p:sp>
        <p:nvSpPr>
          <p:cNvPr id="806" name="Google Shape;806;p10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Errors During Linking</a:t>
            </a:r>
            <a:endParaRPr/>
          </a:p>
        </p:txBody>
      </p:sp>
      <p:sp>
        <p:nvSpPr>
          <p:cNvPr id="813" name="Google Shape;813;p10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errors that can’t be detected during compilation will be found during linking.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definition of a function or variable is missing from a program, the linker will be unable to resolve external references to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a message such as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“undefined symbol”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“undefined reference.”</a:t>
            </a:r>
            <a:endParaRPr/>
          </a:p>
        </p:txBody>
      </p:sp>
      <p:sp>
        <p:nvSpPr>
          <p:cNvPr id="814" name="Google Shape;814;p10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Errors During Linking</a:t>
            </a:r>
            <a:endParaRPr/>
          </a:p>
        </p:txBody>
      </p:sp>
      <p:sp>
        <p:nvSpPr>
          <p:cNvPr id="821" name="Google Shape;821;p10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causes of errors during linking: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Misspellings.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name of a variable or function is misspelled, the linker will report it as missing.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files.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linker can’t find the functions that are in file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may not know about the file.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libraries.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linker may not be able to find all library functions used in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UNIX,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may need to be specified when a program that uses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linked.</a:t>
            </a:r>
            <a:endParaRPr/>
          </a:p>
        </p:txBody>
      </p:sp>
      <p:sp>
        <p:nvSpPr>
          <p:cNvPr id="822" name="Google Shape;822;p10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29" name="Google Shape;829;p10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development of a program, it’s rare that we’ll need to compile all its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save time, the rebuilding process should recompile only those files that might be affected by the latest change.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a program has been designed with a header file for each source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see how many files will need to be recompiled after a change, we need to consider two possibilities.</a:t>
            </a:r>
            <a:endParaRPr/>
          </a:p>
        </p:txBody>
      </p:sp>
      <p:sp>
        <p:nvSpPr>
          <p:cNvPr id="830" name="Google Shape;830;p10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0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37" name="Google Shape;837;p1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change affects a single source file, only that file must be recompiled.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decide to condense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read_char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read_char(void)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ch = getchar();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==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'\t')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modification doesn’t affect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we need only recompile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relink the program.</a:t>
            </a:r>
            <a:endParaRPr/>
          </a:p>
        </p:txBody>
      </p:sp>
      <p:sp>
        <p:nvSpPr>
          <p:cNvPr id="838" name="Google Shape;838;p11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45" name="Google Shape;845;p11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possibility is that the change affects a header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case, we should recompile all files that include the header file, since they could potentially be affected by the change.</a:t>
            </a:r>
            <a:endParaRPr/>
          </a:p>
        </p:txBody>
      </p:sp>
      <p:sp>
        <p:nvSpPr>
          <p:cNvPr id="846" name="Google Shape;846;p11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1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53" name="Google Shape;853;p112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modify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it returns the length of the word that it reads.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change the prototype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/**********************************************************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read_word: Reads the next word from the input and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stores it in word. Makes word empty if no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word could be read because of end-of-file.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Truncates the word if its length exceeds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len. </a:t>
            </a: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 the number of characters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           </a:t>
            </a: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stored.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**********************************************************/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1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read_word(char *word, int len);</a:t>
            </a:r>
            <a:endParaRPr/>
          </a:p>
        </p:txBody>
      </p:sp>
      <p:sp>
        <p:nvSpPr>
          <p:cNvPr id="854" name="Google Shape;854;p11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1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Source Files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a program into multiple source files has significant advantages: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related functions and variables into a single file helps clarify the structure of the program.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source file can be compiled separately, which saves time.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more easily reused in other programs when grouped in separate source files.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61" name="Google Shape;861;p113"/>
          <p:cNvSpPr txBox="1"/>
          <p:nvPr>
            <p:ph idx="1" type="body"/>
          </p:nvPr>
        </p:nvSpPr>
        <p:spPr>
          <a:xfrm>
            <a:off x="685800" y="15240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 change the definition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read_word(char *word, int 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ch, pos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((ch = read_char()) == ' ')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while (ch != ' ' &amp;&amp; ch != EOF)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if (pos &lt; 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word[pos++] = ch;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ch = read_char();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word[pos] = '\0';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pos;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862" name="Google Shape;862;p11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1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69" name="Google Shape;869;p114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modify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removing the include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&lt;string.h&gt;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changing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main(void)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char word[MAX_WORD_LEN+2];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int word_len;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clear_line();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(;;)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word_len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read_word(word,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MAX_WORD_LEN+1);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21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870" name="Google Shape;870;p11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1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77" name="Google Shape;877;p11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we’ve made these changes, we’ll rebuild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recompiling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then relinking.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GCC command that rebuilds the program: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-o justify justify.c word.c line.o</a:t>
            </a:r>
            <a:endParaRPr/>
          </a:p>
        </p:txBody>
      </p:sp>
      <p:sp>
        <p:nvSpPr>
          <p:cNvPr id="878" name="Google Shape;878;p11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1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85" name="Google Shape;885;p11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advantages of using makefiles is that rebuilding is handled automatically.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examining the date of each file,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determine which files have changed since the program was last built.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then recompiles these files, together with all files that depend on them, either directly or indirectly.</a:t>
            </a:r>
            <a:endParaRPr/>
          </a:p>
        </p:txBody>
      </p:sp>
      <p:sp>
        <p:nvSpPr>
          <p:cNvPr id="886" name="Google Shape;886;p11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Rebuilding a Program</a:t>
            </a:r>
            <a:endParaRPr/>
          </a:p>
        </p:txBody>
      </p:sp>
      <p:sp>
        <p:nvSpPr>
          <p:cNvPr id="893" name="Google Shape;893;p11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make the indicated changes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 is rebuilt,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perform the following actions: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compiling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(because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changed).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compiling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(because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changed).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linking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(because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justify.o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word.o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changed).</a:t>
            </a:r>
            <a:endParaRPr/>
          </a:p>
        </p:txBody>
      </p:sp>
      <p:sp>
        <p:nvSpPr>
          <p:cNvPr id="894" name="Google Shape;894;p11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Defining Macros Outside a Program</a:t>
            </a:r>
            <a:endParaRPr/>
          </a:p>
        </p:txBody>
      </p:sp>
      <p:sp>
        <p:nvSpPr>
          <p:cNvPr id="901" name="Google Shape;901;p1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compilers usually provide some method of specifying the value of a macro at the time a program is 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ability makes it easy to change the value of a macro without editing any of the program’s files.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especially valuable when programs are built automatically using makefiles.</a:t>
            </a:r>
            <a:endParaRPr/>
          </a:p>
        </p:txBody>
      </p:sp>
      <p:sp>
        <p:nvSpPr>
          <p:cNvPr id="902" name="Google Shape;902;p11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Defining Macros Outside a Program</a:t>
            </a:r>
            <a:endParaRPr/>
          </a:p>
        </p:txBody>
      </p:sp>
      <p:sp>
        <p:nvSpPr>
          <p:cNvPr id="909" name="Google Shape;909;p11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compilers (including GCC) support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option, which allows the value of a macro to be specified on the command line: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-DDEBUG=1 foo.c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is defined to have the value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program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names a macro without specifying its value, the value is taken to be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10" name="Google Shape;910;p11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Defining Macros Outside a Program</a:t>
            </a:r>
            <a:endParaRPr/>
          </a:p>
        </p:txBody>
      </p:sp>
      <p:sp>
        <p:nvSpPr>
          <p:cNvPr id="917" name="Google Shape;917;p1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compilers also support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option, which “undefines” a macro as if by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undefine a predefined macro or one that was defined earlier in the command line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18" name="Google Shape;918;p12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2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7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9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