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  <p:sldMasterId id="2147483661" r:id="rId4"/>
    <p:sldMasterId id="2147483662" r:id="rId5"/>
    <p:sldMasterId id="2147483663" r:id="rId6"/>
    <p:sldMasterId id="2147483664" r:id="rId7"/>
    <p:sldMasterId id="2147483665" r:id="rId8"/>
    <p:sldMasterId id="2147483666" r:id="rId9"/>
    <p:sldMasterId id="2147483667" r:id="rId10"/>
    <p:sldMasterId id="2147483668" r:id="rId11"/>
    <p:sldMasterId id="2147483669" r:id="rId12"/>
    <p:sldMasterId id="2147483670" r:id="rId13"/>
    <p:sldMasterId id="2147483671" r:id="rId14"/>
  </p:sldMasterIdLst>
  <p:notesMasterIdLst>
    <p:notesMasterId r:id="rId15"/>
  </p:notes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5.xml"/><Relationship Id="rId22" Type="http://schemas.openxmlformats.org/officeDocument/2006/relationships/slide" Target="slides/slide7.xml"/><Relationship Id="rId21" Type="http://schemas.openxmlformats.org/officeDocument/2006/relationships/slide" Target="slides/slide6.xml"/><Relationship Id="rId24" Type="http://schemas.openxmlformats.org/officeDocument/2006/relationships/slide" Target="slides/slide9.xml"/><Relationship Id="rId23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26" Type="http://schemas.openxmlformats.org/officeDocument/2006/relationships/slide" Target="slides/slide11.xml"/><Relationship Id="rId25" Type="http://schemas.openxmlformats.org/officeDocument/2006/relationships/slide" Target="slides/slide10.xml"/><Relationship Id="rId27" Type="http://schemas.openxmlformats.org/officeDocument/2006/relationships/slide" Target="slides/slide12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11" Type="http://schemas.openxmlformats.org/officeDocument/2006/relationships/slideMaster" Target="slideMasters/slideMaster9.xml"/><Relationship Id="rId10" Type="http://schemas.openxmlformats.org/officeDocument/2006/relationships/slideMaster" Target="slideMasters/slideMaster8.xml"/><Relationship Id="rId13" Type="http://schemas.openxmlformats.org/officeDocument/2006/relationships/slideMaster" Target="slideMasters/slideMaster11.xml"/><Relationship Id="rId12" Type="http://schemas.openxmlformats.org/officeDocument/2006/relationships/slideMaster" Target="slideMasters/slideMaster10.xml"/><Relationship Id="rId15" Type="http://schemas.openxmlformats.org/officeDocument/2006/relationships/notesMaster" Target="notesMasters/notesMaster1.xml"/><Relationship Id="rId14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16" Type="http://schemas.openxmlformats.org/officeDocument/2006/relationships/slide" Target="slides/slide1.xml"/><Relationship Id="rId19" Type="http://schemas.openxmlformats.org/officeDocument/2006/relationships/slide" Target="slides/slide4.xml"/><Relationship Id="rId1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6" name="Google Shape;26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9" name="Google Shape;27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8" name="Google Shape;29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4" name="Google Shape;25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0"/>
          <p:cNvSpPr txBox="1"/>
          <p:nvPr>
            <p:ph idx="10" type="dt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0"/>
          <p:cNvSpPr txBox="1"/>
          <p:nvPr>
            <p:ph idx="11" type="ftr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10" type="dt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11" type="ftr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4"/>
          <p:cNvSpPr txBox="1"/>
          <p:nvPr>
            <p:ph idx="10" type="dt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1" type="ftr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0" type="dt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1" type="ftr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0" type="dt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1" type="ftr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0" type="dt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1" type="ftr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0" type="dt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11" type="ftr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12" type="sldNum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8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6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0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1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5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13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3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9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4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2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idx="11" type="ftr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19"/>
          <p:cNvSpPr txBox="1"/>
          <p:nvPr>
            <p:ph idx="10" type="dt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1"/>
          <p:cNvSpPr txBox="1"/>
          <p:nvPr>
            <p:ph idx="11" type="ftr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1"/>
          <p:cNvSpPr txBox="1"/>
          <p:nvPr>
            <p:ph idx="10" type="dt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23"/>
          <p:cNvSpPr txBox="1"/>
          <p:nvPr>
            <p:ph idx="11" type="ftr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23"/>
          <p:cNvSpPr txBox="1"/>
          <p:nvPr>
            <p:ph idx="10" type="dt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1" type="ftr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0" type="dt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1" type="ftr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idx="11" type="ftr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1" type="ftr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0" type="dt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idx="11" type="ftr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0" type="dt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1386205" y="1475562"/>
            <a:ext cx="7324920" cy="1406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6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D16349"/>
                </a:solidFill>
                <a:latin typeface="Georgia"/>
                <a:ea typeface="Georgia"/>
                <a:cs typeface="Georgia"/>
                <a:sym typeface="Georgia"/>
              </a:rPr>
              <a:t>Introduction and Overview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4529077" y="2309552"/>
            <a:ext cx="391894" cy="5351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1758051" y="2876471"/>
            <a:ext cx="6134700" cy="13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3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CSc 3320: System Level Programming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3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Spring 2021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3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3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3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Dr. Ashwin Ashok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3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Assistant Professor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3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of Computer Science, GSU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646B8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3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646B8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396240" y="6466182"/>
            <a:ext cx="2894644" cy="4017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CSC3320 System Level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5"/>
          <p:cNvSpPr txBox="1"/>
          <p:nvPr>
            <p:ph idx="12" type="sldNum"/>
          </p:nvPr>
        </p:nvSpPr>
        <p:spPr>
          <a:xfrm>
            <a:off x="5436657" y="9944862"/>
            <a:ext cx="1739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4"/>
          <p:cNvSpPr txBox="1"/>
          <p:nvPr/>
        </p:nvSpPr>
        <p:spPr>
          <a:xfrm>
            <a:off x="3009648" y="459954"/>
            <a:ext cx="3747982" cy="1105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6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Why learn Unix?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4"/>
          <p:cNvSpPr txBox="1"/>
          <p:nvPr/>
        </p:nvSpPr>
        <p:spPr>
          <a:xfrm>
            <a:off x="4504693" y="1136071"/>
            <a:ext cx="478988" cy="5351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4"/>
          <p:cNvSpPr txBox="1"/>
          <p:nvPr/>
        </p:nvSpPr>
        <p:spPr>
          <a:xfrm>
            <a:off x="393192" y="1590813"/>
            <a:ext cx="1450794" cy="8887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5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D1634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</a:t>
            </a:r>
            <a:r>
              <a:rPr b="0" i="0" lang="en-US" sz="2300" u="none" cap="none" strike="noStrike">
                <a:solidFill>
                  <a:srgbClr val="D163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Free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4"/>
          <p:cNvSpPr txBox="1"/>
          <p:nvPr/>
        </p:nvSpPr>
        <p:spPr>
          <a:xfrm>
            <a:off x="393192" y="2084970"/>
            <a:ext cx="2719290" cy="13891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5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D1634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</a:t>
            </a:r>
            <a:r>
              <a:rPr b="0" i="0" lang="en-US" sz="2300" u="none" cap="none" strike="noStrike">
                <a:solidFill>
                  <a:srgbClr val="D163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Open-source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592"/>
              </a:lnSpc>
              <a:spcBef>
                <a:spcPts val="82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D1634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</a:t>
            </a:r>
            <a:r>
              <a:rPr b="0" i="0" lang="en-US" sz="2300" u="none" cap="none" strike="noStrike">
                <a:solidFill>
                  <a:srgbClr val="D163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Secure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4"/>
          <p:cNvSpPr txBox="1"/>
          <p:nvPr/>
        </p:nvSpPr>
        <p:spPr>
          <a:xfrm>
            <a:off x="393192" y="3072523"/>
            <a:ext cx="2949766" cy="89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5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D1634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</a:t>
            </a:r>
            <a:r>
              <a:rPr b="0" i="0" lang="en-US" sz="2300" u="none" cap="none" strike="noStrike">
                <a:solidFill>
                  <a:srgbClr val="D163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Well-specified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4"/>
          <p:cNvSpPr txBox="1"/>
          <p:nvPr/>
        </p:nvSpPr>
        <p:spPr>
          <a:xfrm>
            <a:off x="5486150" y="4702024"/>
            <a:ext cx="1333271" cy="12052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6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1" lang="en-US" sz="36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VS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4"/>
          <p:cNvSpPr txBox="1"/>
          <p:nvPr/>
        </p:nvSpPr>
        <p:spPr>
          <a:xfrm>
            <a:off x="396240" y="6466182"/>
            <a:ext cx="2894644" cy="4017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CSC3320 System Level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4"/>
          <p:cNvSpPr txBox="1"/>
          <p:nvPr>
            <p:ph idx="12" type="sldNum"/>
          </p:nvPr>
        </p:nvSpPr>
        <p:spPr>
          <a:xfrm>
            <a:off x="5436657" y="9944862"/>
            <a:ext cx="1739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5"/>
          <p:cNvSpPr txBox="1"/>
          <p:nvPr/>
        </p:nvSpPr>
        <p:spPr>
          <a:xfrm>
            <a:off x="3325116" y="459954"/>
            <a:ext cx="3118035" cy="1105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6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Why learn C?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5"/>
          <p:cNvSpPr txBox="1"/>
          <p:nvPr/>
        </p:nvSpPr>
        <p:spPr>
          <a:xfrm>
            <a:off x="4490977" y="1136071"/>
            <a:ext cx="505116" cy="5351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5"/>
          <p:cNvSpPr txBox="1"/>
          <p:nvPr/>
        </p:nvSpPr>
        <p:spPr>
          <a:xfrm>
            <a:off x="393192" y="1590813"/>
            <a:ext cx="3897987" cy="8999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5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D1634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</a:t>
            </a:r>
            <a:r>
              <a:rPr b="0" i="0" lang="en-US" sz="2300" u="none" cap="none" strike="noStrike">
                <a:solidFill>
                  <a:srgbClr val="D163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 low-level language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5"/>
          <p:cNvSpPr txBox="1"/>
          <p:nvPr/>
        </p:nvSpPr>
        <p:spPr>
          <a:xfrm>
            <a:off x="667512" y="2067465"/>
            <a:ext cx="7446247" cy="11345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4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US" sz="1550" u="none" cap="none" strike="noStrike">
                <a:solidFill>
                  <a:srgbClr val="CCB4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⚪</a:t>
            </a:r>
            <a:r>
              <a:rPr b="0" i="0" lang="en-US" sz="1550" u="none" cap="none" strike="noStrike">
                <a:solidFill>
                  <a:srgbClr val="CCB4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rPr>
              <a:t>Better control of memory allocation and addresses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409"/>
              </a:lnSpc>
              <a:spcBef>
                <a:spcPts val="672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US" sz="1550" u="none" cap="none" strike="noStrike">
                <a:solidFill>
                  <a:srgbClr val="CCB4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⚪</a:t>
            </a:r>
            <a:r>
              <a:rPr b="0" i="0" lang="en-US" sz="1550" u="none" cap="none" strike="noStrike">
                <a:solidFill>
                  <a:srgbClr val="CCB4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rPr>
              <a:t>Interface to driver of kernel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5"/>
          <p:cNvSpPr txBox="1"/>
          <p:nvPr/>
        </p:nvSpPr>
        <p:spPr>
          <a:xfrm>
            <a:off x="667512" y="2872138"/>
            <a:ext cx="5206387" cy="7318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4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US" sz="1550" u="none" cap="none" strike="noStrike">
                <a:solidFill>
                  <a:srgbClr val="CCB4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⚪</a:t>
            </a:r>
            <a:r>
              <a:rPr b="0" i="0" lang="en-US" sz="1550" u="none" cap="none" strike="noStrike">
                <a:solidFill>
                  <a:srgbClr val="CCB4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rPr>
              <a:t>Close to machine language --- </a:t>
            </a:r>
            <a:r>
              <a:rPr b="0" i="0" lang="en-US" sz="2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Fast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5"/>
          <p:cNvSpPr txBox="1"/>
          <p:nvPr/>
        </p:nvSpPr>
        <p:spPr>
          <a:xfrm>
            <a:off x="393192" y="3291954"/>
            <a:ext cx="8250339" cy="902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7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D1634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</a:t>
            </a:r>
            <a:r>
              <a:rPr b="0" i="0" lang="en-US" sz="2300" u="none" cap="none" strike="noStrike">
                <a:solidFill>
                  <a:srgbClr val="D163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Used to create other languages and Operating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5"/>
          <p:cNvSpPr txBox="1"/>
          <p:nvPr/>
        </p:nvSpPr>
        <p:spPr>
          <a:xfrm>
            <a:off x="667512" y="3703713"/>
            <a:ext cx="1758033" cy="903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5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Systems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5"/>
          <p:cNvSpPr txBox="1"/>
          <p:nvPr/>
        </p:nvSpPr>
        <p:spPr>
          <a:xfrm>
            <a:off x="667512" y="4202046"/>
            <a:ext cx="6312439" cy="706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US" sz="1550" u="none" cap="none" strike="noStrike">
                <a:solidFill>
                  <a:srgbClr val="CCB4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⚪</a:t>
            </a:r>
            <a:r>
              <a:rPr b="0" i="0" lang="en-US" sz="1550" u="none" cap="none" strike="noStrike">
                <a:solidFill>
                  <a:srgbClr val="CCB4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rPr>
              <a:t>Most of Sun’s Java implementation (JVM)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5"/>
          <p:cNvSpPr txBox="1"/>
          <p:nvPr/>
        </p:nvSpPr>
        <p:spPr>
          <a:xfrm>
            <a:off x="667512" y="4582423"/>
            <a:ext cx="1266972" cy="7115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US" sz="1550" u="none" cap="none" strike="noStrike">
                <a:solidFill>
                  <a:srgbClr val="CCB4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⚪</a:t>
            </a:r>
            <a:r>
              <a:rPr b="0" i="0" lang="en-US" sz="1550" u="none" cap="none" strike="noStrike">
                <a:solidFill>
                  <a:srgbClr val="CCB4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rPr>
              <a:t>Unix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5"/>
          <p:cNvSpPr txBox="1"/>
          <p:nvPr/>
        </p:nvSpPr>
        <p:spPr>
          <a:xfrm>
            <a:off x="667512" y="4985039"/>
            <a:ext cx="1834017" cy="7205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4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US" sz="1550" u="none" cap="none" strike="noStrike">
                <a:solidFill>
                  <a:srgbClr val="CCB4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⚪</a:t>
            </a:r>
            <a:r>
              <a:rPr b="0" i="0" lang="en-US" sz="1550" u="none" cap="none" strike="noStrike">
                <a:solidFill>
                  <a:srgbClr val="CCB4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rPr>
              <a:t>Windows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5"/>
          <p:cNvSpPr txBox="1"/>
          <p:nvPr/>
        </p:nvSpPr>
        <p:spPr>
          <a:xfrm>
            <a:off x="667512" y="5387319"/>
            <a:ext cx="6748626" cy="732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4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US" sz="1550" u="none" cap="none" strike="noStrike">
                <a:solidFill>
                  <a:srgbClr val="CCB4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⚪</a:t>
            </a:r>
            <a:r>
              <a:rPr b="0" i="0" lang="en-US" sz="1550" u="none" cap="none" strike="noStrike">
                <a:solidFill>
                  <a:srgbClr val="CCB4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rPr>
              <a:t>Most embedded systems (e.g. iOS &amp; Android)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5"/>
          <p:cNvSpPr txBox="1"/>
          <p:nvPr/>
        </p:nvSpPr>
        <p:spPr>
          <a:xfrm>
            <a:off x="7489830" y="6204982"/>
            <a:ext cx="1444363" cy="3661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2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Make Beliefs Comix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5"/>
          <p:cNvSpPr txBox="1"/>
          <p:nvPr/>
        </p:nvSpPr>
        <p:spPr>
          <a:xfrm>
            <a:off x="396240" y="6466182"/>
            <a:ext cx="2894644" cy="4017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CSC3320 System Level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5"/>
          <p:cNvSpPr txBox="1"/>
          <p:nvPr>
            <p:ph idx="12" type="sldNum"/>
          </p:nvPr>
        </p:nvSpPr>
        <p:spPr>
          <a:xfrm>
            <a:off x="5436657" y="9944862"/>
            <a:ext cx="1739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6"/>
          <p:cNvSpPr txBox="1"/>
          <p:nvPr/>
        </p:nvSpPr>
        <p:spPr>
          <a:xfrm>
            <a:off x="4492500" y="1136071"/>
            <a:ext cx="503731" cy="5351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6"/>
          <p:cNvSpPr txBox="1"/>
          <p:nvPr/>
        </p:nvSpPr>
        <p:spPr>
          <a:xfrm>
            <a:off x="1392683" y="2730487"/>
            <a:ext cx="6934817" cy="1104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6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Any questions before we start…..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6"/>
          <p:cNvSpPr txBox="1"/>
          <p:nvPr/>
        </p:nvSpPr>
        <p:spPr>
          <a:xfrm>
            <a:off x="396240" y="6466182"/>
            <a:ext cx="2894644" cy="4017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CSC3320 System Level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6"/>
          <p:cNvSpPr txBox="1"/>
          <p:nvPr>
            <p:ph idx="12" type="sldNum"/>
          </p:nvPr>
        </p:nvSpPr>
        <p:spPr>
          <a:xfrm>
            <a:off x="5436657" y="9944862"/>
            <a:ext cx="1739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/>
          <p:nvPr/>
        </p:nvSpPr>
        <p:spPr>
          <a:xfrm>
            <a:off x="-12595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2558543" y="459954"/>
            <a:ext cx="4651637" cy="1105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6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Administrative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4535173" y="1136071"/>
            <a:ext cx="418022" cy="5351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393192" y="1590813"/>
            <a:ext cx="4308558" cy="900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5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D1634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</a:t>
            </a:r>
            <a:r>
              <a:rPr b="0" i="0" lang="en-US" sz="2300" u="none" cap="none" strike="noStrike">
                <a:solidFill>
                  <a:srgbClr val="D163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Required Prerequisites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667512" y="2067465"/>
            <a:ext cx="7004773" cy="7328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4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US" sz="1550" u="none" cap="none" strike="noStrike">
                <a:solidFill>
                  <a:srgbClr val="CCB4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⚪</a:t>
            </a:r>
            <a:r>
              <a:rPr b="0" i="0" lang="en-US" sz="1550" u="none" cap="none" strike="noStrike">
                <a:solidFill>
                  <a:srgbClr val="CCB4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rPr>
              <a:t>CSc 1301/2010 Principle of Computer Science 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667512" y="2469801"/>
            <a:ext cx="8032783" cy="7332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4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US" sz="1550" u="none" cap="none" strike="noStrike">
                <a:solidFill>
                  <a:srgbClr val="CCB4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⚪</a:t>
            </a:r>
            <a:r>
              <a:rPr b="0" i="0" lang="en-US" sz="1550" u="none" cap="none" strike="noStrike">
                <a:solidFill>
                  <a:srgbClr val="CCB4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rPr>
              <a:t>Csc 1302/2310 Principle of Computer Science II (Java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942142" y="2805082"/>
            <a:ext cx="2235245" cy="735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4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rPr>
              <a:t>Programming)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393200" y="3341725"/>
            <a:ext cx="78942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5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D1634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</a:t>
            </a:r>
            <a:r>
              <a:rPr b="0" i="0" lang="en-US" sz="2300" u="none" cap="none" strike="noStrike">
                <a:solidFill>
                  <a:srgbClr val="D163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Google Classroom for course 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396240" y="6466182"/>
            <a:ext cx="2894644" cy="4017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CSC3320 System Level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5436657" y="9944862"/>
            <a:ext cx="1739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26"/>
          <p:cNvSpPr txBox="1"/>
          <p:nvPr/>
        </p:nvSpPr>
        <p:spPr>
          <a:xfrm>
            <a:off x="393200" y="4223613"/>
            <a:ext cx="78942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5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D1634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</a:t>
            </a:r>
            <a:r>
              <a:rPr b="0" i="0" lang="en-US" sz="2300" u="none" cap="none" strike="noStrike">
                <a:solidFill>
                  <a:srgbClr val="D163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General Guidelines: https://docs.google.com/document/d/1k8Y0z9_YaAubDmthXb8mRwVAEpLDMRookyK3HxoSWJw/edit?usp=sharing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7"/>
          <p:cNvSpPr txBox="1"/>
          <p:nvPr/>
        </p:nvSpPr>
        <p:spPr>
          <a:xfrm>
            <a:off x="2558543" y="459954"/>
            <a:ext cx="4651637" cy="1105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6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Administrative Issues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7"/>
          <p:cNvSpPr txBox="1"/>
          <p:nvPr/>
        </p:nvSpPr>
        <p:spPr>
          <a:xfrm>
            <a:off x="4535173" y="1136071"/>
            <a:ext cx="416636" cy="5351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393192" y="1590813"/>
            <a:ext cx="3680201" cy="8994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5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D1634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</a:t>
            </a:r>
            <a:r>
              <a:rPr b="0" i="0" lang="en-US" sz="2300" u="none" cap="none" strike="noStrike">
                <a:solidFill>
                  <a:srgbClr val="D163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Required Textbook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396240" y="6466182"/>
            <a:ext cx="2894644" cy="4017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CSC3320 System Level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7"/>
          <p:cNvSpPr txBox="1"/>
          <p:nvPr>
            <p:ph idx="12" type="sldNum"/>
          </p:nvPr>
        </p:nvSpPr>
        <p:spPr>
          <a:xfrm>
            <a:off x="5436657" y="9944862"/>
            <a:ext cx="1739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3383028" y="459954"/>
            <a:ext cx="3002753" cy="1105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6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Assignments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4533649" y="1136071"/>
            <a:ext cx="419309" cy="5351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686407" y="1771661"/>
            <a:ext cx="7777667" cy="901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5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D1634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</a:t>
            </a:r>
            <a:r>
              <a:rPr b="0" i="0" lang="en-US" sz="2300" u="none" cap="none" strike="noStrike">
                <a:solidFill>
                  <a:srgbClr val="D163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About 10 homeworks and 10 lab assignments</a:t>
            </a:r>
            <a:endParaRPr b="0" i="0" sz="2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35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35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2" name="Google Shape;192;p28"/>
          <p:cNvSpPr txBox="1"/>
          <p:nvPr/>
        </p:nvSpPr>
        <p:spPr>
          <a:xfrm>
            <a:off x="686407" y="2265438"/>
            <a:ext cx="8839430" cy="9016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5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D1634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</a:t>
            </a:r>
            <a:r>
              <a:rPr b="0" i="0" lang="en-US" sz="2300" u="none" cap="none" strike="noStrike">
                <a:solidFill>
                  <a:srgbClr val="D163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lowest one will be dropped for both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960727" y="2676889"/>
            <a:ext cx="5327553" cy="904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7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homework and lab assignment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686407" y="3170948"/>
            <a:ext cx="8267827" cy="13946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5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D1634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</a:t>
            </a:r>
            <a:r>
              <a:rPr b="0" i="0" lang="en-US" sz="2300" u="none" cap="none" strike="noStrike">
                <a:solidFill>
                  <a:srgbClr val="D163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Penalty for late submissions is on the syllabus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592"/>
              </a:lnSpc>
              <a:spcBef>
                <a:spcPts val="82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D1634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</a:t>
            </a:r>
            <a:r>
              <a:rPr b="0" i="0" lang="en-US" sz="2300" u="none" cap="none" strike="noStrike">
                <a:solidFill>
                  <a:srgbClr val="D163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Plagiarism/Cheating will strictly lead to 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396240" y="6466182"/>
            <a:ext cx="2894644" cy="4017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CSC3320 System Level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8"/>
          <p:cNvSpPr txBox="1"/>
          <p:nvPr>
            <p:ph idx="12" type="sldNum"/>
          </p:nvPr>
        </p:nvSpPr>
        <p:spPr>
          <a:xfrm>
            <a:off x="5436657" y="9944862"/>
            <a:ext cx="1739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3325116" y="459954"/>
            <a:ext cx="3115776" cy="1105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6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Class Policies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9"/>
          <p:cNvSpPr txBox="1"/>
          <p:nvPr/>
        </p:nvSpPr>
        <p:spPr>
          <a:xfrm>
            <a:off x="4538221" y="1136071"/>
            <a:ext cx="411886" cy="5351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393192" y="1590813"/>
            <a:ext cx="8188480" cy="13960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5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D1634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</a:t>
            </a:r>
            <a:r>
              <a:rPr b="0" i="0" lang="en-US" sz="2300" u="none" cap="none" strike="noStrike">
                <a:solidFill>
                  <a:srgbClr val="D163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Online SYNCHRONOUS mode via Google Meet. </a:t>
            </a:r>
            <a:endParaRPr b="0" i="0" sz="2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35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D1634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</a:t>
            </a:r>
            <a:r>
              <a:rPr b="0" i="0" lang="en-US" sz="2300" u="none" cap="none" strike="noStrike">
                <a:solidFill>
                  <a:srgbClr val="D163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MUTE your microphone by default. Unruly and noisy audio feedback will lead to removal of the attendee from that session.</a:t>
            </a:r>
            <a:endParaRPr b="0" i="0" sz="2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3592"/>
              </a:lnSpc>
              <a:spcBef>
                <a:spcPts val="823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5" name="Google Shape;205;p29"/>
          <p:cNvSpPr txBox="1"/>
          <p:nvPr/>
        </p:nvSpPr>
        <p:spPr>
          <a:xfrm>
            <a:off x="396240" y="6466182"/>
            <a:ext cx="2894644" cy="4017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CSC3320 System Level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9"/>
          <p:cNvSpPr txBox="1"/>
          <p:nvPr>
            <p:ph idx="12" type="sldNum"/>
          </p:nvPr>
        </p:nvSpPr>
        <p:spPr>
          <a:xfrm>
            <a:off x="5436657" y="9944862"/>
            <a:ext cx="1739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0"/>
          <p:cNvSpPr txBox="1"/>
          <p:nvPr/>
        </p:nvSpPr>
        <p:spPr>
          <a:xfrm>
            <a:off x="3457704" y="459954"/>
            <a:ext cx="2853648" cy="1105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6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Lab Policies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0"/>
          <p:cNvSpPr txBox="1"/>
          <p:nvPr/>
        </p:nvSpPr>
        <p:spPr>
          <a:xfrm>
            <a:off x="4533649" y="1136071"/>
            <a:ext cx="419507" cy="5351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0"/>
          <p:cNvSpPr txBox="1"/>
          <p:nvPr/>
        </p:nvSpPr>
        <p:spPr>
          <a:xfrm>
            <a:off x="393192" y="1590813"/>
            <a:ext cx="9571297" cy="9020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5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D1634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</a:t>
            </a:r>
            <a:r>
              <a:rPr b="0" i="0" lang="en-US" sz="2300" u="none" cap="none" strike="noStrike">
                <a:solidFill>
                  <a:srgbClr val="D163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All the </a:t>
            </a:r>
            <a:r>
              <a:rPr b="1" i="0" lang="en-US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in-lab</a:t>
            </a:r>
            <a:r>
              <a:rPr b="1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assignments are due in each lab session</a:t>
            </a:r>
            <a:endParaRPr b="0" i="0" sz="2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5" name="Google Shape;215;p30"/>
          <p:cNvSpPr txBox="1"/>
          <p:nvPr/>
        </p:nvSpPr>
        <p:spPr>
          <a:xfrm>
            <a:off x="393192" y="2496451"/>
            <a:ext cx="9293362" cy="9021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5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D1634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</a:t>
            </a:r>
            <a:r>
              <a:rPr b="0" i="0" lang="en-US" sz="2300" u="none" cap="none" strike="noStrike">
                <a:solidFill>
                  <a:srgbClr val="D163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Remember to submit your </a:t>
            </a:r>
            <a:r>
              <a:rPr b="1" i="0" lang="en-US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AT-HOME</a:t>
            </a:r>
            <a:r>
              <a:rPr b="0" i="0" lang="en-US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lab work on time.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0"/>
          <p:cNvSpPr txBox="1"/>
          <p:nvPr/>
        </p:nvSpPr>
        <p:spPr>
          <a:xfrm>
            <a:off x="393192" y="2990227"/>
            <a:ext cx="9571073" cy="9021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5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D1634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</a:t>
            </a:r>
            <a:r>
              <a:rPr b="0" i="0" lang="en-US" sz="2300" u="none" cap="none" strike="noStrike">
                <a:solidFill>
                  <a:srgbClr val="D163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Remember to ask your lab instructor to grade your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0"/>
          <p:cNvSpPr txBox="1"/>
          <p:nvPr/>
        </p:nvSpPr>
        <p:spPr>
          <a:xfrm>
            <a:off x="667525" y="3401969"/>
            <a:ext cx="4876063" cy="903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5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work during the lab session.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0"/>
          <p:cNvSpPr txBox="1"/>
          <p:nvPr/>
        </p:nvSpPr>
        <p:spPr>
          <a:xfrm>
            <a:off x="393192" y="3895737"/>
            <a:ext cx="9569866" cy="902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5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D1634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</a:t>
            </a:r>
            <a:r>
              <a:rPr b="0" i="0" lang="en-US" sz="2300" u="none" cap="none" strike="noStrike">
                <a:solidFill>
                  <a:srgbClr val="D163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Or ask the lab instructor to grade your work after the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0"/>
          <p:cNvSpPr txBox="1"/>
          <p:nvPr/>
        </p:nvSpPr>
        <p:spPr>
          <a:xfrm>
            <a:off x="667521" y="4307218"/>
            <a:ext cx="7261524" cy="903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5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lab session if the lab instructor is not free.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0"/>
          <p:cNvSpPr txBox="1"/>
          <p:nvPr/>
        </p:nvSpPr>
        <p:spPr>
          <a:xfrm>
            <a:off x="396240" y="6466182"/>
            <a:ext cx="2894644" cy="4017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CSC3320 System Level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0"/>
          <p:cNvSpPr txBox="1"/>
          <p:nvPr>
            <p:ph idx="12" type="sldNum"/>
          </p:nvPr>
        </p:nvSpPr>
        <p:spPr>
          <a:xfrm>
            <a:off x="5436657" y="9944862"/>
            <a:ext cx="1739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1"/>
          <p:cNvSpPr txBox="1"/>
          <p:nvPr/>
        </p:nvSpPr>
        <p:spPr>
          <a:xfrm>
            <a:off x="3457704" y="459954"/>
            <a:ext cx="2853648" cy="1105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6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Lab Policies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1"/>
          <p:cNvSpPr txBox="1"/>
          <p:nvPr/>
        </p:nvSpPr>
        <p:spPr>
          <a:xfrm>
            <a:off x="4539744" y="1136071"/>
            <a:ext cx="406640" cy="5351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1"/>
          <p:cNvSpPr txBox="1"/>
          <p:nvPr/>
        </p:nvSpPr>
        <p:spPr>
          <a:xfrm>
            <a:off x="393192" y="1590813"/>
            <a:ext cx="9569753" cy="9021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5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D1634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</a:t>
            </a:r>
            <a:r>
              <a:rPr b="0" i="0" lang="en-US" sz="2300" u="none" cap="none" strike="noStrike">
                <a:solidFill>
                  <a:srgbClr val="D163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Food and Drinks are not allowed at any time in the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1"/>
          <p:cNvSpPr txBox="1"/>
          <p:nvPr/>
        </p:nvSpPr>
        <p:spPr>
          <a:xfrm>
            <a:off x="667512" y="2002674"/>
            <a:ext cx="2608420" cy="903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5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computer lab.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1"/>
          <p:cNvSpPr txBox="1"/>
          <p:nvPr/>
        </p:nvSpPr>
        <p:spPr>
          <a:xfrm>
            <a:off x="393192" y="2496451"/>
            <a:ext cx="9298957" cy="13951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5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D1634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</a:t>
            </a:r>
            <a:r>
              <a:rPr b="0" i="0" lang="en-US" sz="2300" u="none" cap="none" strike="noStrike">
                <a:solidFill>
                  <a:srgbClr val="D163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You may have water, but please no glass containers.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592"/>
              </a:lnSpc>
              <a:spcBef>
                <a:spcPts val="82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D1634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</a:t>
            </a:r>
            <a:r>
              <a:rPr b="0" i="0" lang="en-US" sz="2300" u="none" cap="none" strike="noStrike">
                <a:solidFill>
                  <a:srgbClr val="D163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Attendance is required.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1"/>
          <p:cNvSpPr txBox="1"/>
          <p:nvPr/>
        </p:nvSpPr>
        <p:spPr>
          <a:xfrm>
            <a:off x="393192" y="3484257"/>
            <a:ext cx="9568923" cy="9020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5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D1634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</a:t>
            </a:r>
            <a:r>
              <a:rPr b="0" i="0" lang="en-US" sz="2300" u="none" cap="none" strike="noStrike">
                <a:solidFill>
                  <a:srgbClr val="D163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You are expected to develop the debugging 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1"/>
          <p:cNvSpPr txBox="1"/>
          <p:nvPr/>
        </p:nvSpPr>
        <p:spPr>
          <a:xfrm>
            <a:off x="667512" y="3895738"/>
            <a:ext cx="8115732" cy="903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5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programming skills over the course of the labs.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1"/>
          <p:cNvSpPr txBox="1"/>
          <p:nvPr/>
        </p:nvSpPr>
        <p:spPr>
          <a:xfrm>
            <a:off x="393192" y="4389514"/>
            <a:ext cx="9570742" cy="902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5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D1634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</a:t>
            </a:r>
            <a:r>
              <a:rPr b="0" i="0" lang="en-US" sz="2300" u="none" cap="none" strike="noStrike">
                <a:solidFill>
                  <a:srgbClr val="D163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lab instructor is available to tutor and provide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1"/>
          <p:cNvSpPr txBox="1"/>
          <p:nvPr/>
        </p:nvSpPr>
        <p:spPr>
          <a:xfrm>
            <a:off x="667520" y="4801375"/>
            <a:ext cx="6627113" cy="903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5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appropriate support related to lab assi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1"/>
          <p:cNvSpPr txBox="1"/>
          <p:nvPr/>
        </p:nvSpPr>
        <p:spPr>
          <a:xfrm>
            <a:off x="396240" y="6466182"/>
            <a:ext cx="2894644" cy="4017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CSC3320 System Level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1"/>
          <p:cNvSpPr txBox="1"/>
          <p:nvPr>
            <p:ph idx="12" type="sldNum"/>
          </p:nvPr>
        </p:nvSpPr>
        <p:spPr>
          <a:xfrm>
            <a:off x="5436657" y="9944862"/>
            <a:ext cx="1739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2"/>
          <p:cNvSpPr txBox="1"/>
          <p:nvPr/>
        </p:nvSpPr>
        <p:spPr>
          <a:xfrm>
            <a:off x="1985138" y="459954"/>
            <a:ext cx="5942676" cy="1105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6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Grading policies and Exams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2"/>
          <p:cNvSpPr txBox="1"/>
          <p:nvPr/>
        </p:nvSpPr>
        <p:spPr>
          <a:xfrm>
            <a:off x="4530600" y="1136071"/>
            <a:ext cx="425643" cy="5351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2"/>
          <p:cNvSpPr txBox="1"/>
          <p:nvPr/>
        </p:nvSpPr>
        <p:spPr>
          <a:xfrm>
            <a:off x="720245" y="1906916"/>
            <a:ext cx="5379278" cy="900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5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D1634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</a:t>
            </a:r>
            <a:r>
              <a:rPr b="0" i="0" lang="en-US" sz="2300" u="none" cap="none" strike="noStrike">
                <a:solidFill>
                  <a:srgbClr val="D163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Homework (approx. 10) : 30%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2"/>
          <p:cNvSpPr txBox="1"/>
          <p:nvPr/>
        </p:nvSpPr>
        <p:spPr>
          <a:xfrm>
            <a:off x="720249" y="2400800"/>
            <a:ext cx="77352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7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D1634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</a:t>
            </a:r>
            <a:r>
              <a:rPr b="0" i="0" lang="en-US" sz="2300" u="none" cap="none" strike="noStrike">
                <a:solidFill>
                  <a:srgbClr val="D163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Two (take-home)MIDTERM exams: 10% each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2"/>
          <p:cNvSpPr txBox="1"/>
          <p:nvPr/>
        </p:nvSpPr>
        <p:spPr>
          <a:xfrm>
            <a:off x="720254" y="2894850"/>
            <a:ext cx="59427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5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D1634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</a:t>
            </a:r>
            <a:r>
              <a:rPr b="0" i="0" lang="en-US" sz="2300" u="none" cap="none" strike="noStrike">
                <a:solidFill>
                  <a:srgbClr val="D163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Final (take-home) exam: 20%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2"/>
          <p:cNvSpPr txBox="1"/>
          <p:nvPr/>
        </p:nvSpPr>
        <p:spPr>
          <a:xfrm>
            <a:off x="720245" y="3388626"/>
            <a:ext cx="6364327" cy="1394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5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D1634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</a:t>
            </a:r>
            <a:r>
              <a:rPr b="0" i="0" lang="en-US" sz="2300" u="none" cap="none" strike="noStrike">
                <a:solidFill>
                  <a:srgbClr val="D163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Lab assignments(approx. 10): 20%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592"/>
              </a:lnSpc>
              <a:spcBef>
                <a:spcPts val="822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D1634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</a:t>
            </a:r>
            <a:r>
              <a:rPr b="0" i="0" lang="en-US" sz="2300" u="none" cap="none" strike="noStrike">
                <a:solidFill>
                  <a:srgbClr val="D163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Surprise Quizzes: 10%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2"/>
          <p:cNvSpPr txBox="1"/>
          <p:nvPr/>
        </p:nvSpPr>
        <p:spPr>
          <a:xfrm>
            <a:off x="922020" y="5092090"/>
            <a:ext cx="6358618" cy="849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7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All re-grading requests must be made within 1 WEEK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8000"/>
              </a:lnSpc>
              <a:spcBef>
                <a:spcPts val="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from returned 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2"/>
          <p:cNvSpPr txBox="1"/>
          <p:nvPr/>
        </p:nvSpPr>
        <p:spPr>
          <a:xfrm>
            <a:off x="396240" y="6466182"/>
            <a:ext cx="2894644" cy="4017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CSC3320 System Level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2"/>
          <p:cNvSpPr txBox="1"/>
          <p:nvPr>
            <p:ph idx="12" type="sldNum"/>
          </p:nvPr>
        </p:nvSpPr>
        <p:spPr>
          <a:xfrm>
            <a:off x="5436657" y="9944862"/>
            <a:ext cx="1739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3"/>
          <p:cNvSpPr txBox="1"/>
          <p:nvPr/>
        </p:nvSpPr>
        <p:spPr>
          <a:xfrm>
            <a:off x="3370836" y="459954"/>
            <a:ext cx="3026098" cy="1105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6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Expectations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3"/>
          <p:cNvSpPr txBox="1"/>
          <p:nvPr/>
        </p:nvSpPr>
        <p:spPr>
          <a:xfrm>
            <a:off x="4484881" y="1136071"/>
            <a:ext cx="516300" cy="5351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3"/>
          <p:cNvSpPr txBox="1"/>
          <p:nvPr/>
        </p:nvSpPr>
        <p:spPr>
          <a:xfrm>
            <a:off x="393192" y="1593078"/>
            <a:ext cx="6940715" cy="22474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D16349"/>
                </a:solidFill>
                <a:latin typeface="Times"/>
                <a:ea typeface="Times"/>
                <a:cs typeface="Times"/>
                <a:sym typeface="Times"/>
              </a:rPr>
              <a:t>•</a:t>
            </a:r>
            <a:r>
              <a:rPr b="0" i="0" lang="en-US" sz="2700" u="none" cap="none" strike="noStrike">
                <a:solidFill>
                  <a:srgbClr val="D163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Knowing how to use Unix utility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750"/>
              </a:lnSpc>
              <a:spcBef>
                <a:spcPts val="1056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D16349"/>
                </a:solidFill>
                <a:latin typeface="Times"/>
                <a:ea typeface="Times"/>
                <a:cs typeface="Times"/>
                <a:sym typeface="Times"/>
              </a:rPr>
              <a:t>•</a:t>
            </a:r>
            <a:r>
              <a:rPr b="0" i="0" lang="en-US" sz="2700" u="none" cap="none" strike="noStrike">
                <a:solidFill>
                  <a:srgbClr val="D163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Writing basic shell script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750"/>
              </a:lnSpc>
              <a:spcBef>
                <a:spcPts val="1003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D16349"/>
                </a:solidFill>
                <a:latin typeface="Times"/>
                <a:ea typeface="Times"/>
                <a:cs typeface="Times"/>
                <a:sym typeface="Times"/>
              </a:rPr>
              <a:t>•</a:t>
            </a:r>
            <a:r>
              <a:rPr b="0" i="0" lang="en-US" sz="2700" u="none" cap="none" strike="noStrike">
                <a:solidFill>
                  <a:srgbClr val="D163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Writing C program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3"/>
          <p:cNvSpPr txBox="1"/>
          <p:nvPr/>
        </p:nvSpPr>
        <p:spPr>
          <a:xfrm>
            <a:off x="393192" y="3361275"/>
            <a:ext cx="4002023" cy="10665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84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rPr b="0" i="0" lang="en-US" sz="2750" u="none" cap="none" strike="noStrike">
                <a:solidFill>
                  <a:srgbClr val="D16349"/>
                </a:solidFill>
                <a:latin typeface="Times"/>
                <a:ea typeface="Times"/>
                <a:cs typeface="Times"/>
                <a:sym typeface="Times"/>
              </a:rPr>
              <a:t>•</a:t>
            </a:r>
            <a:r>
              <a:rPr b="0" i="0" lang="en-US" sz="2750" u="none" cap="none" strike="noStrike">
                <a:solidFill>
                  <a:srgbClr val="D163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File 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3"/>
          <p:cNvSpPr txBox="1"/>
          <p:nvPr/>
        </p:nvSpPr>
        <p:spPr>
          <a:xfrm>
            <a:off x="393192" y="3951343"/>
            <a:ext cx="4701145" cy="1066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D16349"/>
                </a:solidFill>
                <a:latin typeface="Times"/>
                <a:ea typeface="Times"/>
                <a:cs typeface="Times"/>
                <a:sym typeface="Times"/>
              </a:rPr>
              <a:t>•</a:t>
            </a:r>
            <a:r>
              <a:rPr b="0" i="0" lang="en-US" sz="2700" u="none" cap="none" strike="noStrike">
                <a:solidFill>
                  <a:srgbClr val="D163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Process 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3"/>
          <p:cNvSpPr txBox="1"/>
          <p:nvPr/>
        </p:nvSpPr>
        <p:spPr>
          <a:xfrm>
            <a:off x="396240" y="6466182"/>
            <a:ext cx="2894644" cy="4017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CSC3320 System Level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3"/>
          <p:cNvSpPr txBox="1"/>
          <p:nvPr>
            <p:ph idx="12" type="sldNum"/>
          </p:nvPr>
        </p:nvSpPr>
        <p:spPr>
          <a:xfrm>
            <a:off x="5436657" y="9944862"/>
            <a:ext cx="1739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